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dp" ContentType="image/vnd.ms-photo"/>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colors8.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harts/style8.xml" ContentType="application/vnd.ms-office.chartstyle+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16"/>
  </p:notesMasterIdLst>
  <p:sldIdLst>
    <p:sldId id="884" r:id="rId4"/>
    <p:sldId id="1376" r:id="rId5"/>
    <p:sldId id="1137" r:id="rId6"/>
    <p:sldId id="959" r:id="rId7"/>
    <p:sldId id="889" r:id="rId8"/>
    <p:sldId id="1234" r:id="rId9"/>
    <p:sldId id="961" r:id="rId10"/>
    <p:sldId id="962" r:id="rId11"/>
    <p:sldId id="923" r:id="rId12"/>
    <p:sldId id="894" r:id="rId13"/>
    <p:sldId id="892" r:id="rId14"/>
    <p:sldId id="895" r:id="rId15"/>
    <p:sldId id="913" r:id="rId17"/>
    <p:sldId id="1300" r:id="rId18"/>
    <p:sldId id="1301" r:id="rId19"/>
    <p:sldId id="1027" r:id="rId20"/>
    <p:sldId id="1029" r:id="rId21"/>
    <p:sldId id="1083" r:id="rId22"/>
    <p:sldId id="1084" r:id="rId23"/>
    <p:sldId id="1085" r:id="rId24"/>
    <p:sldId id="902" r:id="rId25"/>
    <p:sldId id="909" r:id="rId26"/>
    <p:sldId id="1443" r:id="rId27"/>
    <p:sldId id="1444" r:id="rId28"/>
    <p:sldId id="1446" r:id="rId29"/>
    <p:sldId id="1447" r:id="rId30"/>
    <p:sldId id="1448" r:id="rId31"/>
    <p:sldId id="1449" r:id="rId32"/>
    <p:sldId id="910" r:id="rId33"/>
    <p:sldId id="1489" r:id="rId34"/>
    <p:sldId id="1454" r:id="rId35"/>
    <p:sldId id="970" r:id="rId36"/>
    <p:sldId id="977" r:id="rId37"/>
    <p:sldId id="911" r:id="rId38"/>
    <p:sldId id="912" r:id="rId39"/>
    <p:sldId id="1211" r:id="rId40"/>
    <p:sldId id="1354" r:id="rId41"/>
    <p:sldId id="1490" r:id="rId42"/>
    <p:sldId id="904" r:id="rId43"/>
    <p:sldId id="1087" r:id="rId44"/>
    <p:sldId id="1088" r:id="rId45"/>
    <p:sldId id="1090" r:id="rId46"/>
    <p:sldId id="906" r:id="rId47"/>
    <p:sldId id="908" r:id="rId48"/>
    <p:sldId id="1019" r:id="rId49"/>
    <p:sldId id="1095" r:id="rId50"/>
    <p:sldId id="1455" r:id="rId51"/>
    <p:sldId id="1141" r:id="rId52"/>
    <p:sldId id="1208" r:id="rId53"/>
    <p:sldId id="1482" r:id="rId54"/>
    <p:sldId id="1483" r:id="rId55"/>
    <p:sldId id="1484" r:id="rId56"/>
    <p:sldId id="1485" r:id="rId57"/>
    <p:sldId id="1544" r:id="rId58"/>
    <p:sldId id="1538" r:id="rId59"/>
    <p:sldId id="1543" r:id="rId60"/>
    <p:sldId id="1539" r:id="rId61"/>
    <p:sldId id="1086" r:id="rId62"/>
    <p:sldId id="861" r:id="rId63"/>
  </p:sldIdLst>
  <p:sldSz cx="12192000" cy="6858000"/>
  <p:notesSz cx="6858000" cy="9144000"/>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葫芦轩" initials="葫" lastIdx="1" clrIdx="0"/>
  <p:cmAuthor id="0" name="孙 宝磊" initials="孙" lastIdx="1" clrIdx="0"/>
  <p:cmAuthor id="3" name="413615017@qq.com" initials="4" lastIdx="4" clrIdx="2"/>
  <p:cmAuthor id="4" name="fmy" initials="f" lastIdx="7" clrIdx="3"/>
  <p:cmAuthor id="5" name="ME" initials="M" lastIdx="8"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AAC"/>
    <a:srgbClr val="2F7B9D"/>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451" autoAdjust="0"/>
    <p:restoredTop sz="82585" autoAdjust="0"/>
  </p:normalViewPr>
  <p:slideViewPr>
    <p:cSldViewPr snapToGrid="0">
      <p:cViewPr varScale="1">
        <p:scale>
          <a:sx n="105" d="100"/>
          <a:sy n="105" d="100"/>
        </p:scale>
        <p:origin x="816" y="17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8" Type="http://schemas.openxmlformats.org/officeDocument/2006/relationships/tags" Target="tags/tag365.xml"/><Relationship Id="rId67" Type="http://schemas.openxmlformats.org/officeDocument/2006/relationships/commentAuthors" Target="commentAuthors.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notesMaster" Target="notesMasters/notesMaster1.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D:\Documents\WeChat%20Files\wxid_6l06nj6pky3422\FileStorage\File\2022-05\&#25968;&#25454;.xlsx" TargetMode="Externa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oleObject" Target="file:///D:\Documents\WeChat%20Files\wxid_6l06nj6pky3422\FileStorage\File\2022-05\&#25968;&#25454;.xlsx" TargetMode="External"/></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oleObject" Target="file:///D:\Documents\WeChat%20Files\wxid_6l06nj6pky3422\FileStorage\File\2022-05\&#25968;&#25454;.xlsx" TargetMode="External"/></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oleObject" Target="file:///D:\Documents\WeChat%20Files\wxid_6l06nj6pky3422\FileStorage\File\2022-05\&#25968;&#25454;.xlsx" TargetMode="External"/></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oleObject" Target="file:///D:\Documents\WeChat%20Files\wxid_6l06nj6pky3422\FileStorage\File\2022-05\&#25968;&#25454;.xlsx" TargetMode="External"/></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oleObject" Target="file:///D:\Documents\WeChat%20Files\wxid_6l06nj6pky3422\FileStorage\File\2022-05\&#25968;&#25454;.xlsx" TargetMode="External"/></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oleObject" Target="file:///D:\Documents\WeChat%20Files\wxid_6l06nj6pky3422\FileStorage\File\2022-05\&#25968;&#25454;.xlsx" TargetMode="External"/></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oleObject" Target="file:///D:\Documents\WeChat%20Files\wxid_6l06nj6pky3422\FileStorage\File\2022-05\&#25968;&#2545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40" b="1" i="0" u="none" strike="noStrike" kern="1200" spc="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title>
    <c:autoTitleDeleted val="0"/>
    <c:plotArea>
      <c:layout/>
      <c:barChart>
        <c:barDir val="col"/>
        <c:grouping val="clustered"/>
        <c:varyColors val="0"/>
        <c:ser>
          <c:idx val="0"/>
          <c:order val="0"/>
          <c:tx>
            <c:strRef>
              <c:f>[数据.xlsx]Sheet1!$C$1</c:f>
              <c:strCache>
                <c:ptCount val="1"/>
                <c:pt idx="0">
                  <c:v>综合指数</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cat>
            <c:strRef>
              <c:f>[数据.xlsx]Sheet1!$A$2:$A$10</c:f>
              <c:strCache>
                <c:ptCount val="9"/>
                <c:pt idx="0">
                  <c:v>2013年</c:v>
                </c:pt>
                <c:pt idx="1">
                  <c:v>2014年</c:v>
                </c:pt>
                <c:pt idx="2">
                  <c:v>2015年</c:v>
                </c:pt>
                <c:pt idx="3">
                  <c:v>2016年</c:v>
                </c:pt>
                <c:pt idx="4">
                  <c:v>2017年</c:v>
                </c:pt>
                <c:pt idx="5">
                  <c:v>2018年</c:v>
                </c:pt>
                <c:pt idx="6">
                  <c:v>2019年</c:v>
                </c:pt>
                <c:pt idx="7">
                  <c:v>2020年</c:v>
                </c:pt>
                <c:pt idx="8">
                  <c:v>2021年</c:v>
                </c:pt>
              </c:strCache>
            </c:strRef>
          </c:cat>
          <c:val>
            <c:numRef>
              <c:f>[数据.xlsx]Sheet1!$C$2:$C$10</c:f>
              <c:numCache>
                <c:formatCode>General</c:formatCode>
                <c:ptCount val="9"/>
                <c:pt idx="0">
                  <c:v>11.46</c:v>
                </c:pt>
                <c:pt idx="1">
                  <c:v>9.01</c:v>
                </c:pt>
                <c:pt idx="2">
                  <c:v>8.79</c:v>
                </c:pt>
                <c:pt idx="3">
                  <c:v>8.02</c:v>
                </c:pt>
                <c:pt idx="4">
                  <c:v>7.21</c:v>
                </c:pt>
                <c:pt idx="5">
                  <c:v>6.43</c:v>
                </c:pt>
                <c:pt idx="6">
                  <c:v>6.13</c:v>
                </c:pt>
                <c:pt idx="7">
                  <c:v>5.42</c:v>
                </c:pt>
                <c:pt idx="8">
                  <c:v>4.89</c:v>
                </c:pt>
              </c:numCache>
            </c:numRef>
          </c:val>
        </c:ser>
        <c:dLbls>
          <c:showLegendKey val="0"/>
          <c:showVal val="1"/>
          <c:showCatName val="0"/>
          <c:showSerName val="0"/>
          <c:showPercent val="0"/>
          <c:showBubbleSize val="0"/>
        </c:dLbls>
        <c:gapWidth val="219"/>
        <c:overlap val="-27"/>
        <c:axId val="11619834"/>
        <c:axId val="260159152"/>
      </c:barChart>
      <c:catAx>
        <c:axId val="1161983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260159152"/>
        <c:crosses val="autoZero"/>
        <c:auto val="1"/>
        <c:lblAlgn val="ctr"/>
        <c:lblOffset val="100"/>
        <c:noMultiLvlLbl val="0"/>
      </c:catAx>
      <c:valAx>
        <c:axId val="260159152"/>
        <c:scaling>
          <c:orientation val="minMax"/>
        </c:scaling>
        <c:delete val="0"/>
        <c:axPos val="l"/>
        <c:majorGridlines>
          <c:spPr>
            <a:ln w="9525" cap="flat" cmpd="sng" algn="ctr">
              <a:solidFill>
                <a:schemeClr val="tx1">
                  <a:lumMod val="15000"/>
                  <a:lumOff val="85000"/>
                </a:schemeClr>
              </a:solidFill>
              <a:round/>
            </a:ln>
            <a:effectLst/>
          </c:spPr>
        </c:majorGridlines>
        <c:numFmt formatCode="#,##0.00_);[Red]\(#,##0.00\)" sourceLinked="0"/>
        <c:majorTickMark val="none"/>
        <c:minorTickMark val="none"/>
        <c:tickLblPos val="nextTo"/>
        <c:spPr>
          <a:noFill/>
          <a:ln>
            <a:noFill/>
          </a:ln>
          <a:effectLst/>
        </c:spPr>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11619834"/>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sz="1200" b="1">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1" i="0" u="none" strike="noStrike" kern="1200" spc="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SO</a:t>
            </a:r>
            <a:r>
              <a:rPr sz="1400" baseline="-25000">
                <a:solidFill>
                  <a:schemeClr val="tx1">
                    <a:lumMod val="65000"/>
                    <a:lumOff val="35000"/>
                  </a:schemeClr>
                </a:solidFill>
                <a:uFillTx/>
              </a:rPr>
              <a:t>2</a:t>
            </a:r>
            <a:endParaRPr sz="1400" baseline="-25000">
              <a:solidFill>
                <a:schemeClr val="tx1">
                  <a:lumMod val="65000"/>
                  <a:lumOff val="35000"/>
                </a:schemeClr>
              </a:solidFill>
              <a:uFillTx/>
            </a:endParaRPr>
          </a:p>
        </c:rich>
      </c:tx>
      <c:layout/>
      <c:overlay val="0"/>
      <c:spPr>
        <a:noFill/>
        <a:ln>
          <a:noFill/>
        </a:ln>
        <a:effectLst/>
      </c:spPr>
    </c:title>
    <c:autoTitleDeleted val="0"/>
    <c:plotArea>
      <c:layout/>
      <c:barChart>
        <c:barDir val="col"/>
        <c:grouping val="clustered"/>
        <c:varyColors val="0"/>
        <c:ser>
          <c:idx val="0"/>
          <c:order val="0"/>
          <c:tx>
            <c:strRef>
              <c:f>[数据.xlsx]Sheet1!$D$1</c:f>
              <c:strCache>
                <c:ptCount val="1"/>
                <c:pt idx="0">
                  <c:v>SO2</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cat>
            <c:strRef>
              <c:f>[数据.xlsx]Sheet1!$A$2:$A$10</c:f>
              <c:strCache>
                <c:ptCount val="9"/>
                <c:pt idx="0">
                  <c:v>2013年</c:v>
                </c:pt>
                <c:pt idx="1">
                  <c:v>2014年</c:v>
                </c:pt>
                <c:pt idx="2">
                  <c:v>2015年</c:v>
                </c:pt>
                <c:pt idx="3">
                  <c:v>2016年</c:v>
                </c:pt>
                <c:pt idx="4">
                  <c:v>2017年</c:v>
                </c:pt>
                <c:pt idx="5">
                  <c:v>2018年</c:v>
                </c:pt>
                <c:pt idx="6">
                  <c:v>2019年</c:v>
                </c:pt>
                <c:pt idx="7">
                  <c:v>2020年</c:v>
                </c:pt>
                <c:pt idx="8">
                  <c:v>2021年</c:v>
                </c:pt>
              </c:strCache>
            </c:strRef>
          </c:cat>
          <c:val>
            <c:numRef>
              <c:f>[数据.xlsx]Sheet1!$D$2:$D$10</c:f>
              <c:numCache>
                <c:formatCode>General</c:formatCode>
                <c:ptCount val="9"/>
                <c:pt idx="0">
                  <c:v>68</c:v>
                </c:pt>
                <c:pt idx="1">
                  <c:v>53</c:v>
                </c:pt>
                <c:pt idx="2">
                  <c:v>41</c:v>
                </c:pt>
                <c:pt idx="3">
                  <c:v>31</c:v>
                </c:pt>
                <c:pt idx="4">
                  <c:v>18</c:v>
                </c:pt>
                <c:pt idx="5">
                  <c:v>14</c:v>
                </c:pt>
                <c:pt idx="6">
                  <c:v>14</c:v>
                </c:pt>
                <c:pt idx="7">
                  <c:v>13</c:v>
                </c:pt>
                <c:pt idx="8">
                  <c:v>14</c:v>
                </c:pt>
              </c:numCache>
            </c:numRef>
          </c:val>
        </c:ser>
        <c:dLbls>
          <c:showLegendKey val="0"/>
          <c:showVal val="1"/>
          <c:showCatName val="0"/>
          <c:showSerName val="0"/>
          <c:showPercent val="0"/>
          <c:showBubbleSize val="0"/>
        </c:dLbls>
        <c:gapWidth val="219"/>
        <c:overlap val="-27"/>
        <c:axId val="11619834"/>
        <c:axId val="260159152"/>
      </c:barChart>
      <c:catAx>
        <c:axId val="1161983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260159152"/>
        <c:crosses val="autoZero"/>
        <c:auto val="1"/>
        <c:lblAlgn val="ctr"/>
        <c:lblOffset val="100"/>
        <c:noMultiLvlLbl val="0"/>
      </c:catAx>
      <c:valAx>
        <c:axId val="260159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11619834"/>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sz="1200" b="1">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1" i="0" u="none" strike="noStrike" kern="1200" spc="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NO</a:t>
            </a:r>
            <a:r>
              <a:rPr sz="1400" baseline="-25000">
                <a:solidFill>
                  <a:schemeClr val="tx1">
                    <a:lumMod val="65000"/>
                    <a:lumOff val="35000"/>
                  </a:schemeClr>
                </a:solidFill>
                <a:uFillTx/>
              </a:rPr>
              <a:t>2</a:t>
            </a:r>
            <a:endParaRPr sz="1400" baseline="-25000">
              <a:solidFill>
                <a:schemeClr val="tx1">
                  <a:lumMod val="65000"/>
                  <a:lumOff val="35000"/>
                </a:schemeClr>
              </a:solidFill>
              <a:uFillTx/>
            </a:endParaRPr>
          </a:p>
        </c:rich>
      </c:tx>
      <c:layout/>
      <c:overlay val="0"/>
      <c:spPr>
        <a:noFill/>
        <a:ln>
          <a:noFill/>
        </a:ln>
        <a:effectLst/>
      </c:spPr>
    </c:title>
    <c:autoTitleDeleted val="0"/>
    <c:plotArea>
      <c:layout/>
      <c:barChart>
        <c:barDir val="col"/>
        <c:grouping val="clustered"/>
        <c:varyColors val="0"/>
        <c:ser>
          <c:idx val="0"/>
          <c:order val="0"/>
          <c:tx>
            <c:strRef>
              <c:f>[数据.xlsx]Sheet1!$E$1</c:f>
              <c:strCache>
                <c:ptCount val="1"/>
                <c:pt idx="0">
                  <c:v>NO2</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cat>
            <c:strRef>
              <c:f>[数据.xlsx]Sheet1!$A$2:$A$10</c:f>
              <c:strCache>
                <c:ptCount val="9"/>
                <c:pt idx="0">
                  <c:v>2013年</c:v>
                </c:pt>
                <c:pt idx="1">
                  <c:v>2014年</c:v>
                </c:pt>
                <c:pt idx="2">
                  <c:v>2015年</c:v>
                </c:pt>
                <c:pt idx="3">
                  <c:v>2016年</c:v>
                </c:pt>
                <c:pt idx="4">
                  <c:v>2017年</c:v>
                </c:pt>
                <c:pt idx="5">
                  <c:v>2018年</c:v>
                </c:pt>
                <c:pt idx="6">
                  <c:v>2019年</c:v>
                </c:pt>
                <c:pt idx="7">
                  <c:v>2020年</c:v>
                </c:pt>
                <c:pt idx="8">
                  <c:v>2021年</c:v>
                </c:pt>
              </c:strCache>
            </c:strRef>
          </c:cat>
          <c:val>
            <c:numRef>
              <c:f>[数据.xlsx]Sheet1!$E$2:$E$10</c:f>
              <c:numCache>
                <c:formatCode>General</c:formatCode>
                <c:ptCount val="9"/>
                <c:pt idx="0">
                  <c:v>54</c:v>
                </c:pt>
                <c:pt idx="1">
                  <c:v>51</c:v>
                </c:pt>
                <c:pt idx="2">
                  <c:v>44</c:v>
                </c:pt>
                <c:pt idx="3">
                  <c:v>41</c:v>
                </c:pt>
                <c:pt idx="4">
                  <c:v>40</c:v>
                </c:pt>
                <c:pt idx="5">
                  <c:v>39</c:v>
                </c:pt>
                <c:pt idx="6">
                  <c:v>38</c:v>
                </c:pt>
                <c:pt idx="7">
                  <c:v>34</c:v>
                </c:pt>
                <c:pt idx="8">
                  <c:v>32</c:v>
                </c:pt>
              </c:numCache>
            </c:numRef>
          </c:val>
        </c:ser>
        <c:dLbls>
          <c:showLegendKey val="0"/>
          <c:showVal val="1"/>
          <c:showCatName val="0"/>
          <c:showSerName val="0"/>
          <c:showPercent val="0"/>
          <c:showBubbleSize val="0"/>
        </c:dLbls>
        <c:gapWidth val="219"/>
        <c:overlap val="-27"/>
        <c:axId val="11619834"/>
        <c:axId val="260159152"/>
      </c:barChart>
      <c:catAx>
        <c:axId val="1161983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260159152"/>
        <c:crosses val="autoZero"/>
        <c:auto val="1"/>
        <c:lblAlgn val="ctr"/>
        <c:lblOffset val="100"/>
        <c:noMultiLvlLbl val="0"/>
      </c:catAx>
      <c:valAx>
        <c:axId val="260159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11619834"/>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sz="1200" b="1">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1" i="0" u="none" strike="noStrike" kern="1200" spc="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PM</a:t>
            </a:r>
            <a:r>
              <a:rPr sz="1400" baseline="-25000">
                <a:solidFill>
                  <a:schemeClr val="tx1">
                    <a:lumMod val="65000"/>
                    <a:lumOff val="35000"/>
                  </a:schemeClr>
                </a:solidFill>
                <a:uFillTx/>
              </a:rPr>
              <a:t>10</a:t>
            </a:r>
            <a:endParaRPr sz="1400" baseline="-25000">
              <a:solidFill>
                <a:schemeClr val="tx1">
                  <a:lumMod val="65000"/>
                  <a:lumOff val="35000"/>
                </a:schemeClr>
              </a:solidFill>
              <a:uFillTx/>
            </a:endParaRPr>
          </a:p>
        </c:rich>
      </c:tx>
      <c:layout/>
      <c:overlay val="0"/>
      <c:spPr>
        <a:noFill/>
        <a:ln>
          <a:noFill/>
        </a:ln>
        <a:effectLst/>
      </c:spPr>
    </c:title>
    <c:autoTitleDeleted val="0"/>
    <c:plotArea>
      <c:layout/>
      <c:barChart>
        <c:barDir val="col"/>
        <c:grouping val="clustered"/>
        <c:varyColors val="0"/>
        <c:ser>
          <c:idx val="0"/>
          <c:order val="0"/>
          <c:tx>
            <c:strRef>
              <c:f>[数据.xlsx]Sheet1!$F$1</c:f>
              <c:strCache>
                <c:ptCount val="1"/>
                <c:pt idx="0">
                  <c:v>PM10</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cat>
            <c:strRef>
              <c:f>[数据.xlsx]Sheet1!$A$2:$A$10</c:f>
              <c:strCache>
                <c:ptCount val="9"/>
                <c:pt idx="0">
                  <c:v>2013年</c:v>
                </c:pt>
                <c:pt idx="1">
                  <c:v>2014年</c:v>
                </c:pt>
                <c:pt idx="2">
                  <c:v>2015年</c:v>
                </c:pt>
                <c:pt idx="3">
                  <c:v>2016年</c:v>
                </c:pt>
                <c:pt idx="4">
                  <c:v>2017年</c:v>
                </c:pt>
                <c:pt idx="5">
                  <c:v>2018年</c:v>
                </c:pt>
                <c:pt idx="6">
                  <c:v>2019年</c:v>
                </c:pt>
                <c:pt idx="7">
                  <c:v>2020年</c:v>
                </c:pt>
                <c:pt idx="8">
                  <c:v>2021年</c:v>
                </c:pt>
              </c:strCache>
            </c:strRef>
          </c:cat>
          <c:val>
            <c:numRef>
              <c:f>[数据.xlsx]Sheet1!$F$2:$F$10</c:f>
              <c:numCache>
                <c:formatCode>General</c:formatCode>
                <c:ptCount val="9"/>
                <c:pt idx="0">
                  <c:v>230</c:v>
                </c:pt>
                <c:pt idx="1">
                  <c:v>176</c:v>
                </c:pt>
                <c:pt idx="2">
                  <c:v>164</c:v>
                </c:pt>
                <c:pt idx="3">
                  <c:v>151</c:v>
                </c:pt>
                <c:pt idx="4">
                  <c:v>135</c:v>
                </c:pt>
                <c:pt idx="5">
                  <c:v>120</c:v>
                </c:pt>
                <c:pt idx="6">
                  <c:v>111</c:v>
                </c:pt>
                <c:pt idx="7">
                  <c:v>92</c:v>
                </c:pt>
                <c:pt idx="8">
                  <c:v>85</c:v>
                </c:pt>
              </c:numCache>
            </c:numRef>
          </c:val>
        </c:ser>
        <c:dLbls>
          <c:showLegendKey val="0"/>
          <c:showVal val="1"/>
          <c:showCatName val="0"/>
          <c:showSerName val="0"/>
          <c:showPercent val="0"/>
          <c:showBubbleSize val="0"/>
        </c:dLbls>
        <c:gapWidth val="219"/>
        <c:overlap val="-27"/>
        <c:axId val="11619834"/>
        <c:axId val="260159152"/>
      </c:barChart>
      <c:catAx>
        <c:axId val="1161983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260159152"/>
        <c:crosses val="autoZero"/>
        <c:auto val="1"/>
        <c:lblAlgn val="ctr"/>
        <c:lblOffset val="100"/>
        <c:noMultiLvlLbl val="0"/>
      </c:catAx>
      <c:valAx>
        <c:axId val="260159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11619834"/>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sz="1200" b="1">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1" i="0" u="none" strike="noStrike" kern="1200" spc="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PM</a:t>
            </a:r>
            <a:r>
              <a:rPr sz="1400" baseline="-25000">
                <a:solidFill>
                  <a:schemeClr val="tx1">
                    <a:lumMod val="65000"/>
                    <a:lumOff val="35000"/>
                  </a:schemeClr>
                </a:solidFill>
                <a:uFillTx/>
              </a:rPr>
              <a:t>2.5</a:t>
            </a:r>
            <a:endParaRPr sz="1400" baseline="-25000">
              <a:solidFill>
                <a:schemeClr val="tx1">
                  <a:lumMod val="65000"/>
                  <a:lumOff val="35000"/>
                </a:schemeClr>
              </a:solidFill>
              <a:uFillTx/>
            </a:endParaRPr>
          </a:p>
        </c:rich>
      </c:tx>
      <c:layout/>
      <c:overlay val="0"/>
      <c:spPr>
        <a:noFill/>
        <a:ln>
          <a:noFill/>
        </a:ln>
        <a:effectLst/>
      </c:spPr>
    </c:title>
    <c:autoTitleDeleted val="0"/>
    <c:plotArea>
      <c:layout/>
      <c:barChart>
        <c:barDir val="col"/>
        <c:grouping val="clustered"/>
        <c:varyColors val="0"/>
        <c:ser>
          <c:idx val="0"/>
          <c:order val="0"/>
          <c:tx>
            <c:strRef>
              <c:f>[数据.xlsx]Sheet1!$G$1</c:f>
              <c:strCache>
                <c:ptCount val="1"/>
                <c:pt idx="0">
                  <c:v>PM2.5</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cat>
            <c:strRef>
              <c:f>[数据.xlsx]Sheet1!$A$2:$A$10</c:f>
              <c:strCache>
                <c:ptCount val="9"/>
                <c:pt idx="0">
                  <c:v>2013年</c:v>
                </c:pt>
                <c:pt idx="1">
                  <c:v>2014年</c:v>
                </c:pt>
                <c:pt idx="2">
                  <c:v>2015年</c:v>
                </c:pt>
                <c:pt idx="3">
                  <c:v>2016年</c:v>
                </c:pt>
                <c:pt idx="4">
                  <c:v>2017年</c:v>
                </c:pt>
                <c:pt idx="5">
                  <c:v>2018年</c:v>
                </c:pt>
                <c:pt idx="6">
                  <c:v>2019年</c:v>
                </c:pt>
                <c:pt idx="7">
                  <c:v>2020年</c:v>
                </c:pt>
                <c:pt idx="8">
                  <c:v>2021年</c:v>
                </c:pt>
              </c:strCache>
            </c:strRef>
          </c:cat>
          <c:val>
            <c:numRef>
              <c:f>[数据.xlsx]Sheet1!$G$2:$G$10</c:f>
              <c:numCache>
                <c:formatCode>General</c:formatCode>
                <c:ptCount val="9"/>
                <c:pt idx="0">
                  <c:v>132</c:v>
                </c:pt>
                <c:pt idx="1">
                  <c:v>100</c:v>
                </c:pt>
                <c:pt idx="2">
                  <c:v>101</c:v>
                </c:pt>
                <c:pt idx="3">
                  <c:v>86</c:v>
                </c:pt>
                <c:pt idx="4">
                  <c:v>71</c:v>
                </c:pt>
                <c:pt idx="5">
                  <c:v>60</c:v>
                </c:pt>
                <c:pt idx="6">
                  <c:v>58</c:v>
                </c:pt>
                <c:pt idx="7">
                  <c:v>54</c:v>
                </c:pt>
                <c:pt idx="8">
                  <c:v>46</c:v>
                </c:pt>
              </c:numCache>
            </c:numRef>
          </c:val>
        </c:ser>
        <c:dLbls>
          <c:showLegendKey val="0"/>
          <c:showVal val="1"/>
          <c:showCatName val="0"/>
          <c:showSerName val="0"/>
          <c:showPercent val="0"/>
          <c:showBubbleSize val="0"/>
        </c:dLbls>
        <c:gapWidth val="219"/>
        <c:overlap val="-27"/>
        <c:axId val="11619834"/>
        <c:axId val="260159152"/>
      </c:barChart>
      <c:catAx>
        <c:axId val="1161983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260159152"/>
        <c:crosses val="autoZero"/>
        <c:auto val="1"/>
        <c:lblAlgn val="ctr"/>
        <c:lblOffset val="100"/>
        <c:noMultiLvlLbl val="0"/>
      </c:catAx>
      <c:valAx>
        <c:axId val="260159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11619834"/>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sz="1200" b="1">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40" b="1" i="0" u="none" strike="noStrike" kern="1200" spc="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title>
    <c:autoTitleDeleted val="0"/>
    <c:plotArea>
      <c:layout/>
      <c:barChart>
        <c:barDir val="col"/>
        <c:grouping val="clustered"/>
        <c:varyColors val="0"/>
        <c:ser>
          <c:idx val="0"/>
          <c:order val="0"/>
          <c:tx>
            <c:strRef>
              <c:f>[数据.xlsx]Sheet1!$H$1</c:f>
              <c:strCache>
                <c:ptCount val="1"/>
                <c:pt idx="0">
                  <c:v>CO</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cat>
            <c:strRef>
              <c:f>[数据.xlsx]Sheet1!$A$2:$A$10</c:f>
              <c:strCache>
                <c:ptCount val="9"/>
                <c:pt idx="0">
                  <c:v>2013年</c:v>
                </c:pt>
                <c:pt idx="1">
                  <c:v>2014年</c:v>
                </c:pt>
                <c:pt idx="2">
                  <c:v>2015年</c:v>
                </c:pt>
                <c:pt idx="3">
                  <c:v>2016年</c:v>
                </c:pt>
                <c:pt idx="4">
                  <c:v>2017年</c:v>
                </c:pt>
                <c:pt idx="5">
                  <c:v>2018年</c:v>
                </c:pt>
                <c:pt idx="6">
                  <c:v>2019年</c:v>
                </c:pt>
                <c:pt idx="7">
                  <c:v>2020年</c:v>
                </c:pt>
                <c:pt idx="8">
                  <c:v>2021年</c:v>
                </c:pt>
              </c:strCache>
            </c:strRef>
          </c:cat>
          <c:val>
            <c:numRef>
              <c:f>[数据.xlsx]Sheet1!$H$2:$H$10</c:f>
              <c:numCache>
                <c:formatCode>General</c:formatCode>
                <c:ptCount val="9"/>
                <c:pt idx="0">
                  <c:v>4.2</c:v>
                </c:pt>
                <c:pt idx="1">
                  <c:v>2.9</c:v>
                </c:pt>
                <c:pt idx="2">
                  <c:v>2.9</c:v>
                </c:pt>
                <c:pt idx="3">
                  <c:v>2.7</c:v>
                </c:pt>
                <c:pt idx="4">
                  <c:v>2.3</c:v>
                </c:pt>
                <c:pt idx="5">
                  <c:v>1.9</c:v>
                </c:pt>
                <c:pt idx="6">
                  <c:v>1.7</c:v>
                </c:pt>
                <c:pt idx="7">
                  <c:v>1.5</c:v>
                </c:pt>
                <c:pt idx="8">
                  <c:v>1.2</c:v>
                </c:pt>
              </c:numCache>
            </c:numRef>
          </c:val>
        </c:ser>
        <c:dLbls>
          <c:showLegendKey val="0"/>
          <c:showVal val="1"/>
          <c:showCatName val="0"/>
          <c:showSerName val="0"/>
          <c:showPercent val="0"/>
          <c:showBubbleSize val="0"/>
        </c:dLbls>
        <c:gapWidth val="219"/>
        <c:overlap val="-27"/>
        <c:axId val="11619834"/>
        <c:axId val="260159152"/>
      </c:barChart>
      <c:catAx>
        <c:axId val="1161983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260159152"/>
        <c:crosses val="autoZero"/>
        <c:auto val="1"/>
        <c:lblAlgn val="ctr"/>
        <c:lblOffset val="100"/>
        <c:noMultiLvlLbl val="0"/>
      </c:catAx>
      <c:valAx>
        <c:axId val="260159152"/>
        <c:scaling>
          <c:orientation val="minMax"/>
        </c:scaling>
        <c:delete val="0"/>
        <c:axPos val="l"/>
        <c:majorGridlines>
          <c:spPr>
            <a:ln w="9525" cap="flat" cmpd="sng" algn="ctr">
              <a:solidFill>
                <a:schemeClr val="tx1">
                  <a:lumMod val="15000"/>
                  <a:lumOff val="85000"/>
                </a:schemeClr>
              </a:solidFill>
              <a:round/>
            </a:ln>
            <a:effectLst/>
          </c:spPr>
        </c:majorGridlines>
        <c:numFmt formatCode="#,##0.0_);[Red]\(#,##0.0\)" sourceLinked="0"/>
        <c:majorTickMark val="none"/>
        <c:minorTickMark val="none"/>
        <c:tickLblPos val="nextTo"/>
        <c:spPr>
          <a:noFill/>
          <a:ln>
            <a:noFill/>
          </a:ln>
          <a:effectLst/>
        </c:spPr>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11619834"/>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sz="1200" b="1">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1" i="0" u="none" strike="noStrike" kern="1200" spc="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O</a:t>
            </a:r>
            <a:r>
              <a:rPr sz="1400" baseline="-25000">
                <a:solidFill>
                  <a:schemeClr val="tx1">
                    <a:lumMod val="65000"/>
                    <a:lumOff val="35000"/>
                  </a:schemeClr>
                </a:solidFill>
                <a:uFillTx/>
              </a:rPr>
              <a:t>3</a:t>
            </a:r>
            <a:endParaRPr sz="1400" baseline="-25000">
              <a:solidFill>
                <a:schemeClr val="tx1">
                  <a:lumMod val="65000"/>
                  <a:lumOff val="35000"/>
                </a:schemeClr>
              </a:solidFill>
              <a:uFillTx/>
            </a:endParaRPr>
          </a:p>
        </c:rich>
      </c:tx>
      <c:layout/>
      <c:overlay val="0"/>
      <c:spPr>
        <a:noFill/>
        <a:ln>
          <a:noFill/>
        </a:ln>
        <a:effectLst/>
      </c:spPr>
    </c:title>
    <c:autoTitleDeleted val="0"/>
    <c:plotArea>
      <c:layout/>
      <c:barChart>
        <c:barDir val="col"/>
        <c:grouping val="clustered"/>
        <c:varyColors val="0"/>
        <c:ser>
          <c:idx val="0"/>
          <c:order val="0"/>
          <c:tx>
            <c:strRef>
              <c:f>[数据.xlsx]Sheet1!$I$1</c:f>
              <c:strCache>
                <c:ptCount val="1"/>
                <c:pt idx="0">
                  <c:v>O3</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[数据.xlsx]Sheet1!$A$2:$A$10</c:f>
              <c:strCache>
                <c:ptCount val="9"/>
                <c:pt idx="0">
                  <c:v>2013年</c:v>
                </c:pt>
                <c:pt idx="1">
                  <c:v>2014年</c:v>
                </c:pt>
                <c:pt idx="2">
                  <c:v>2015年</c:v>
                </c:pt>
                <c:pt idx="3">
                  <c:v>2016年</c:v>
                </c:pt>
                <c:pt idx="4">
                  <c:v>2017年</c:v>
                </c:pt>
                <c:pt idx="5">
                  <c:v>2018年</c:v>
                </c:pt>
                <c:pt idx="6">
                  <c:v>2019年</c:v>
                </c:pt>
                <c:pt idx="7">
                  <c:v>2020年</c:v>
                </c:pt>
                <c:pt idx="8">
                  <c:v>2021年</c:v>
                </c:pt>
              </c:strCache>
            </c:strRef>
          </c:cat>
          <c:val>
            <c:numRef>
              <c:f>[数据.xlsx]Sheet1!$I$2:$I$10</c:f>
              <c:numCache>
                <c:formatCode>General</c:formatCode>
                <c:ptCount val="9"/>
                <c:pt idx="0">
                  <c:v>142</c:v>
                </c:pt>
                <c:pt idx="1">
                  <c:v>135</c:v>
                </c:pt>
                <c:pt idx="2">
                  <c:v>167</c:v>
                </c:pt>
                <c:pt idx="3">
                  <c:v>187</c:v>
                </c:pt>
                <c:pt idx="4">
                  <c:v>204</c:v>
                </c:pt>
                <c:pt idx="5">
                  <c:v>212</c:v>
                </c:pt>
                <c:pt idx="6">
                  <c:v>204</c:v>
                </c:pt>
                <c:pt idx="7">
                  <c:v>180</c:v>
                </c:pt>
                <c:pt idx="8">
                  <c:v>166</c:v>
                </c:pt>
              </c:numCache>
            </c:numRef>
          </c:val>
        </c:ser>
        <c:dLbls>
          <c:showLegendKey val="0"/>
          <c:showVal val="1"/>
          <c:showCatName val="0"/>
          <c:showSerName val="0"/>
          <c:showPercent val="0"/>
          <c:showBubbleSize val="0"/>
        </c:dLbls>
        <c:gapWidth val="219"/>
        <c:overlap val="-27"/>
        <c:axId val="11619834"/>
        <c:axId val="260159152"/>
      </c:barChart>
      <c:catAx>
        <c:axId val="1161983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260159152"/>
        <c:crosses val="autoZero"/>
        <c:auto val="1"/>
        <c:lblAlgn val="ctr"/>
        <c:lblOffset val="100"/>
        <c:noMultiLvlLbl val="0"/>
      </c:catAx>
      <c:valAx>
        <c:axId val="260159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11619834"/>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sz="1200" b="1">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40" b="1" i="0" u="none" strike="noStrike" kern="1200" spc="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title>
    <c:autoTitleDeleted val="0"/>
    <c:plotArea>
      <c:layout/>
      <c:barChart>
        <c:barDir val="col"/>
        <c:grouping val="clustered"/>
        <c:varyColors val="0"/>
        <c:ser>
          <c:idx val="0"/>
          <c:order val="0"/>
          <c:tx>
            <c:strRef>
              <c:f>[数据.xlsx]Sheet1!$J$1</c:f>
              <c:strCache>
                <c:ptCount val="1"/>
                <c:pt idx="0">
                  <c:v>优良天数</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cat>
            <c:strRef>
              <c:f>[数据.xlsx]Sheet1!$A$2:$A$10</c:f>
              <c:strCache>
                <c:ptCount val="9"/>
                <c:pt idx="0">
                  <c:v>2013年</c:v>
                </c:pt>
                <c:pt idx="1">
                  <c:v>2014年</c:v>
                </c:pt>
                <c:pt idx="2">
                  <c:v>2015年</c:v>
                </c:pt>
                <c:pt idx="3">
                  <c:v>2016年</c:v>
                </c:pt>
                <c:pt idx="4">
                  <c:v>2017年</c:v>
                </c:pt>
                <c:pt idx="5">
                  <c:v>2018年</c:v>
                </c:pt>
                <c:pt idx="6">
                  <c:v>2019年</c:v>
                </c:pt>
                <c:pt idx="7">
                  <c:v>2020年</c:v>
                </c:pt>
                <c:pt idx="8">
                  <c:v>2021年</c:v>
                </c:pt>
              </c:strCache>
            </c:strRef>
          </c:cat>
          <c:val>
            <c:numRef>
              <c:f>[数据.xlsx]Sheet1!$J$2:$J$10</c:f>
              <c:numCache>
                <c:formatCode>General</c:formatCode>
                <c:ptCount val="9"/>
                <c:pt idx="0">
                  <c:v>68</c:v>
                </c:pt>
                <c:pt idx="1">
                  <c:v>129</c:v>
                </c:pt>
                <c:pt idx="2">
                  <c:v>135</c:v>
                </c:pt>
                <c:pt idx="3">
                  <c:v>157</c:v>
                </c:pt>
                <c:pt idx="4">
                  <c:v>162</c:v>
                </c:pt>
                <c:pt idx="5">
                  <c:v>176</c:v>
                </c:pt>
                <c:pt idx="6">
                  <c:v>177</c:v>
                </c:pt>
                <c:pt idx="7">
                  <c:v>223</c:v>
                </c:pt>
                <c:pt idx="8">
                  <c:v>242</c:v>
                </c:pt>
              </c:numCache>
            </c:numRef>
          </c:val>
        </c:ser>
        <c:dLbls>
          <c:showLegendKey val="0"/>
          <c:showVal val="1"/>
          <c:showCatName val="0"/>
          <c:showSerName val="0"/>
          <c:showPercent val="0"/>
          <c:showBubbleSize val="0"/>
        </c:dLbls>
        <c:gapWidth val="219"/>
        <c:overlap val="-27"/>
        <c:axId val="11619834"/>
        <c:axId val="260159152"/>
      </c:barChart>
      <c:catAx>
        <c:axId val="1161983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260159152"/>
        <c:crosses val="autoZero"/>
        <c:auto val="1"/>
        <c:lblAlgn val="ctr"/>
        <c:lblOffset val="100"/>
        <c:noMultiLvlLbl val="0"/>
      </c:catAx>
      <c:valAx>
        <c:axId val="260159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11619834"/>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sz="1200" b="1">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19CF01-891B-492B-B073-24DABDA8828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B145E8-BF2C-4AFD-B72D-A85F0D949ED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54EF16-2C2F-4878-9027-FCDB2D58A63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54EF16-2C2F-4878-9027-FCDB2D58A63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54EF16-2C2F-4878-9027-FCDB2D58A63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54EF16-2C2F-4878-9027-FCDB2D58A63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11.png"/><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C25D06B6-1641-4236-AA66-16AA1D1AE3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1F6306-7FE1-4A1E-A353-6B6CF19238F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25D06B6-1641-4236-AA66-16AA1D1AE3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1F6306-7FE1-4A1E-A353-6B6CF19238F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25D06B6-1641-4236-AA66-16AA1D1AE3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1F6306-7FE1-4A1E-A353-6B6CF19238F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9" name="任意多边形 8"/>
          <p:cNvSpPr>
            <a:spLocks noGrp="1"/>
          </p:cNvSpPr>
          <p:nvPr>
            <p:ph type="pic" sz="quarter" idx="10"/>
          </p:nvPr>
        </p:nvSpPr>
        <p:spPr>
          <a:xfrm>
            <a:off x="1" y="0"/>
            <a:ext cx="10290628" cy="5359474"/>
          </a:xfrm>
          <a:custGeom>
            <a:avLst/>
            <a:gdLst>
              <a:gd name="connsiteX0" fmla="*/ 1 w 10290628"/>
              <a:gd name="connsiteY0" fmla="*/ 0 h 5359474"/>
              <a:gd name="connsiteX1" fmla="*/ 5589654 w 10290628"/>
              <a:gd name="connsiteY1" fmla="*/ 0 h 5359474"/>
              <a:gd name="connsiteX2" fmla="*/ 10290628 w 10290628"/>
              <a:gd name="connsiteY2" fmla="*/ 5345030 h 5359474"/>
              <a:gd name="connsiteX3" fmla="*/ 10274206 w 10290628"/>
              <a:gd name="connsiteY3" fmla="*/ 5359473 h 5359474"/>
              <a:gd name="connsiteX4" fmla="*/ 0 w 10290628"/>
              <a:gd name="connsiteY4" fmla="*/ 5359474 h 5359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0628" h="5359474">
                <a:moveTo>
                  <a:pt x="1" y="0"/>
                </a:moveTo>
                <a:lnTo>
                  <a:pt x="5589654" y="0"/>
                </a:lnTo>
                <a:lnTo>
                  <a:pt x="10290628" y="5345030"/>
                </a:lnTo>
                <a:lnTo>
                  <a:pt x="10274206" y="5359473"/>
                </a:lnTo>
                <a:lnTo>
                  <a:pt x="0" y="5359474"/>
                </a:lnTo>
                <a:close/>
              </a:path>
            </a:pathLst>
          </a:custGeom>
        </p:spPr>
        <p:txBody>
          <a:bodyPr wrap="square">
            <a:noAutofit/>
          </a:bodyPr>
          <a:lstStyle>
            <a:lvl1pPr>
              <a:defRPr>
                <a:ea typeface="字魂59号-创粗黑" panose="00000500000000000000" pitchFamily="2" charset="-122"/>
              </a:defRPr>
            </a:lvl1pPr>
          </a:lstStyle>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2264727" y="2043079"/>
            <a:ext cx="1799273" cy="1797685"/>
          </a:xfrm>
          <a:prstGeom prst="ellipse">
            <a:avLst/>
          </a:prstGeom>
        </p:spPr>
        <p:txBody>
          <a:bodyPr/>
          <a:lstStyle>
            <a:lvl1pPr marL="0" indent="0">
              <a:buNone/>
              <a:defRPr sz="200">
                <a:ea typeface="字魂59号-创粗黑" panose="00000500000000000000" pitchFamily="2" charset="-122"/>
              </a:defRPr>
            </a:lvl1pPr>
          </a:lstStyle>
          <a:p>
            <a:endParaRPr lang="id-ID" dirty="0"/>
          </a:p>
        </p:txBody>
      </p:sp>
      <p:sp>
        <p:nvSpPr>
          <p:cNvPr id="13" name="Picture Placeholder 11"/>
          <p:cNvSpPr>
            <a:spLocks noGrp="1"/>
          </p:cNvSpPr>
          <p:nvPr>
            <p:ph type="pic" sz="quarter" idx="11"/>
          </p:nvPr>
        </p:nvSpPr>
        <p:spPr>
          <a:xfrm>
            <a:off x="5195972" y="2043079"/>
            <a:ext cx="1799273" cy="1797685"/>
          </a:xfrm>
          <a:prstGeom prst="ellipse">
            <a:avLst/>
          </a:prstGeom>
        </p:spPr>
        <p:txBody>
          <a:bodyPr/>
          <a:lstStyle>
            <a:lvl1pPr marL="0" indent="0">
              <a:buNone/>
              <a:defRPr sz="200">
                <a:ea typeface="字魂59号-创粗黑" panose="00000500000000000000" pitchFamily="2" charset="-122"/>
              </a:defRPr>
            </a:lvl1pPr>
          </a:lstStyle>
          <a:p>
            <a:endParaRPr lang="id-ID" dirty="0"/>
          </a:p>
        </p:txBody>
      </p:sp>
      <p:sp>
        <p:nvSpPr>
          <p:cNvPr id="14" name="Picture Placeholder 11"/>
          <p:cNvSpPr>
            <a:spLocks noGrp="1"/>
          </p:cNvSpPr>
          <p:nvPr>
            <p:ph type="pic" sz="quarter" idx="12"/>
          </p:nvPr>
        </p:nvSpPr>
        <p:spPr>
          <a:xfrm>
            <a:off x="8127216" y="2043079"/>
            <a:ext cx="1799273" cy="1797685"/>
          </a:xfrm>
          <a:prstGeom prst="ellipse">
            <a:avLst/>
          </a:prstGeom>
        </p:spPr>
        <p:txBody>
          <a:bodyPr/>
          <a:lstStyle>
            <a:lvl1pPr marL="0" indent="0">
              <a:buNone/>
              <a:defRPr sz="200">
                <a:ea typeface="字魂59号-创粗黑" panose="00000500000000000000" pitchFamily="2" charset="-122"/>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25D06B6-1641-4236-AA66-16AA1D1AE3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1F6306-7FE1-4A1E-A353-6B6CF19238F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641475" y="2100263"/>
            <a:ext cx="2657475" cy="2657475"/>
          </a:xfrm>
          <a:prstGeom prst="rect">
            <a:avLst/>
          </a:prstGeom>
        </p:spPr>
        <p:txBody>
          <a:bodyPr/>
          <a:lstStyle>
            <a:lvl1pPr>
              <a:defRPr>
                <a:ea typeface="字魂59号-创粗黑" panose="00000500000000000000" pitchFamily="2" charset="-122"/>
              </a:defRPr>
            </a:lvl1pPr>
          </a:lstStyle>
          <a:p>
            <a:endParaRPr lang="id-ID" dirty="0"/>
          </a:p>
        </p:txBody>
      </p:sp>
      <p:sp>
        <p:nvSpPr>
          <p:cNvPr id="7" name="Picture Placeholder 5"/>
          <p:cNvSpPr>
            <a:spLocks noGrp="1"/>
          </p:cNvSpPr>
          <p:nvPr>
            <p:ph type="pic" sz="quarter" idx="11"/>
          </p:nvPr>
        </p:nvSpPr>
        <p:spPr>
          <a:xfrm>
            <a:off x="4767044" y="2100263"/>
            <a:ext cx="2657475" cy="2657475"/>
          </a:xfrm>
          <a:prstGeom prst="rect">
            <a:avLst/>
          </a:prstGeom>
        </p:spPr>
        <p:txBody>
          <a:bodyPr/>
          <a:lstStyle>
            <a:lvl1pPr>
              <a:defRPr>
                <a:ea typeface="字魂59号-创粗黑" panose="00000500000000000000" pitchFamily="2" charset="-122"/>
              </a:defRPr>
            </a:lvl1pPr>
          </a:lstStyle>
          <a:p>
            <a:endParaRPr lang="id-ID" dirty="0"/>
          </a:p>
        </p:txBody>
      </p:sp>
      <p:sp>
        <p:nvSpPr>
          <p:cNvPr id="8" name="Picture Placeholder 5"/>
          <p:cNvSpPr>
            <a:spLocks noGrp="1"/>
          </p:cNvSpPr>
          <p:nvPr>
            <p:ph type="pic" sz="quarter" idx="12"/>
          </p:nvPr>
        </p:nvSpPr>
        <p:spPr>
          <a:xfrm>
            <a:off x="7892613" y="2100263"/>
            <a:ext cx="2657475" cy="2657475"/>
          </a:xfrm>
          <a:prstGeom prst="rect">
            <a:avLst/>
          </a:prstGeom>
        </p:spPr>
        <p:txBody>
          <a:bodyPr/>
          <a:lstStyle>
            <a:lvl1pPr>
              <a:defRPr>
                <a:ea typeface="字魂59号-创粗黑" panose="00000500000000000000" pitchFamily="2" charset="-122"/>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7" name="Picture Placeholder 6"/>
          <p:cNvSpPr>
            <a:spLocks noGrp="1"/>
          </p:cNvSpPr>
          <p:nvPr>
            <p:ph type="pic" sz="quarter" idx="21"/>
          </p:nvPr>
        </p:nvSpPr>
        <p:spPr>
          <a:xfrm>
            <a:off x="3530600" y="2794362"/>
            <a:ext cx="2203053" cy="816703"/>
          </a:xfrm>
          <a:custGeom>
            <a:avLst/>
            <a:gdLst>
              <a:gd name="connsiteX0" fmla="*/ 136120 w 1807609"/>
              <a:gd name="connsiteY0" fmla="*/ 0 h 816703"/>
              <a:gd name="connsiteX1" fmla="*/ 1671489 w 1807609"/>
              <a:gd name="connsiteY1" fmla="*/ 0 h 816703"/>
              <a:gd name="connsiteX2" fmla="*/ 1807609 w 1807609"/>
              <a:gd name="connsiteY2" fmla="*/ 136120 h 816703"/>
              <a:gd name="connsiteX3" fmla="*/ 1807609 w 1807609"/>
              <a:gd name="connsiteY3" fmla="*/ 680583 h 816703"/>
              <a:gd name="connsiteX4" fmla="*/ 1671489 w 1807609"/>
              <a:gd name="connsiteY4" fmla="*/ 816703 h 816703"/>
              <a:gd name="connsiteX5" fmla="*/ 136120 w 1807609"/>
              <a:gd name="connsiteY5" fmla="*/ 816703 h 816703"/>
              <a:gd name="connsiteX6" fmla="*/ 0 w 1807609"/>
              <a:gd name="connsiteY6" fmla="*/ 680583 h 816703"/>
              <a:gd name="connsiteX7" fmla="*/ 0 w 1807609"/>
              <a:gd name="connsiteY7" fmla="*/ 136120 h 816703"/>
              <a:gd name="connsiteX8" fmla="*/ 136120 w 1807609"/>
              <a:gd name="connsiteY8" fmla="*/ 0 h 81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7609" h="816703">
                <a:moveTo>
                  <a:pt x="136120" y="0"/>
                </a:moveTo>
                <a:lnTo>
                  <a:pt x="1671489" y="0"/>
                </a:lnTo>
                <a:cubicBezTo>
                  <a:pt x="1746666" y="0"/>
                  <a:pt x="1807609" y="60943"/>
                  <a:pt x="1807609" y="136120"/>
                </a:cubicBezTo>
                <a:lnTo>
                  <a:pt x="1807609" y="680583"/>
                </a:lnTo>
                <a:cubicBezTo>
                  <a:pt x="1807609" y="755760"/>
                  <a:pt x="1746666" y="816703"/>
                  <a:pt x="1671489" y="816703"/>
                </a:cubicBezTo>
                <a:lnTo>
                  <a:pt x="136120" y="816703"/>
                </a:lnTo>
                <a:cubicBezTo>
                  <a:pt x="60943" y="816703"/>
                  <a:pt x="0" y="755760"/>
                  <a:pt x="0" y="680583"/>
                </a:cubicBezTo>
                <a:lnTo>
                  <a:pt x="0" y="136120"/>
                </a:lnTo>
                <a:cubicBezTo>
                  <a:pt x="0" y="60943"/>
                  <a:pt x="60943" y="0"/>
                  <a:pt x="136120" y="0"/>
                </a:cubicBezTo>
                <a:close/>
              </a:path>
            </a:pathLst>
          </a:custGeom>
          <a:effectLst>
            <a:outerShdw blurRad="127000" dist="38100" dir="5400000" algn="t" rotWithShape="0">
              <a:schemeClr val="tx1">
                <a:lumMod val="95000"/>
                <a:lumOff val="5000"/>
                <a:alpha val="40000"/>
              </a:schemeClr>
            </a:outerShdw>
          </a:effectLst>
        </p:spPr>
        <p:txBody>
          <a:bodyPr wrap="square">
            <a:noAutofit/>
          </a:bodyPr>
          <a:lstStyle>
            <a:lvl1pPr marL="0" indent="0">
              <a:buNone/>
              <a:defRPr sz="100">
                <a:ea typeface="字魂59号-创粗黑" panose="00000500000000000000" pitchFamily="2" charset="-122"/>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10" name="Picture Placeholder 9"/>
          <p:cNvSpPr>
            <a:spLocks noGrp="1"/>
          </p:cNvSpPr>
          <p:nvPr>
            <p:ph type="pic" sz="quarter" idx="21"/>
          </p:nvPr>
        </p:nvSpPr>
        <p:spPr>
          <a:xfrm>
            <a:off x="6659563" y="2632075"/>
            <a:ext cx="4295775" cy="2684463"/>
          </a:xfrm>
          <a:prstGeom prst="rect">
            <a:avLst/>
          </a:prstGeom>
        </p:spPr>
        <p:txBody>
          <a:bodyPr/>
          <a:lstStyle>
            <a:lvl1pPr>
              <a:defRPr>
                <a:ea typeface="字魂59号-创粗黑" panose="00000500000000000000" pitchFamily="2" charset="-122"/>
              </a:defRPr>
            </a:lvl1pPr>
          </a:lstStyle>
          <a:p>
            <a:endParaRPr lang="id-ID" dirty="0"/>
          </a:p>
        </p:txBody>
      </p:sp>
      <p:sp>
        <p:nvSpPr>
          <p:cNvPr id="5" name="Picture Placeholder 4"/>
          <p:cNvSpPr>
            <a:spLocks noGrp="1"/>
          </p:cNvSpPr>
          <p:nvPr>
            <p:ph type="pic" sz="quarter" idx="10"/>
          </p:nvPr>
        </p:nvSpPr>
        <p:spPr>
          <a:xfrm>
            <a:off x="877887" y="4664885"/>
            <a:ext cx="827316" cy="827314"/>
          </a:xfrm>
          <a:custGeom>
            <a:avLst/>
            <a:gdLst>
              <a:gd name="connsiteX0" fmla="*/ 353639 w 707278"/>
              <a:gd name="connsiteY0" fmla="*/ 0 h 707276"/>
              <a:gd name="connsiteX1" fmla="*/ 707278 w 707278"/>
              <a:gd name="connsiteY1" fmla="*/ 353638 h 707276"/>
              <a:gd name="connsiteX2" fmla="*/ 353639 w 707278"/>
              <a:gd name="connsiteY2" fmla="*/ 707276 h 707276"/>
              <a:gd name="connsiteX3" fmla="*/ 0 w 707278"/>
              <a:gd name="connsiteY3" fmla="*/ 353638 h 707276"/>
              <a:gd name="connsiteX4" fmla="*/ 353639 w 707278"/>
              <a:gd name="connsiteY4" fmla="*/ 0 h 707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278" h="707276">
                <a:moveTo>
                  <a:pt x="353639" y="0"/>
                </a:moveTo>
                <a:cubicBezTo>
                  <a:pt x="548948" y="0"/>
                  <a:pt x="707278" y="158329"/>
                  <a:pt x="707278" y="353638"/>
                </a:cubicBezTo>
                <a:cubicBezTo>
                  <a:pt x="707278" y="548947"/>
                  <a:pt x="548948" y="707276"/>
                  <a:pt x="353639" y="707276"/>
                </a:cubicBezTo>
                <a:cubicBezTo>
                  <a:pt x="158330" y="707276"/>
                  <a:pt x="0" y="548947"/>
                  <a:pt x="0" y="353638"/>
                </a:cubicBezTo>
                <a:cubicBezTo>
                  <a:pt x="0" y="158329"/>
                  <a:pt x="158330" y="0"/>
                  <a:pt x="353639" y="0"/>
                </a:cubicBezTo>
                <a:close/>
              </a:path>
            </a:pathLst>
          </a:custGeom>
          <a:effectLst>
            <a:outerShdw blurRad="127000" sx="102000" sy="102000" algn="ctr" rotWithShape="0">
              <a:schemeClr val="tx1">
                <a:lumMod val="95000"/>
                <a:lumOff val="5000"/>
                <a:alpha val="40000"/>
              </a:schemeClr>
            </a:outerShdw>
          </a:effectLst>
        </p:spPr>
        <p:txBody>
          <a:bodyPr wrap="square">
            <a:noAutofit/>
          </a:bodyPr>
          <a:lstStyle>
            <a:lvl1pPr marL="0" indent="0">
              <a:buNone/>
              <a:defRPr sz="100">
                <a:ea typeface="字魂59号-创粗黑" panose="00000500000000000000" pitchFamily="2" charset="-122"/>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pic>
        <p:nvPicPr>
          <p:cNvPr id="2" name="图片 1" descr="ppt-06"/>
          <p:cNvPicPr>
            <a:picLocks noChangeAspect="1"/>
          </p:cNvPicPr>
          <p:nvPr userDrawn="1"/>
        </p:nvPicPr>
        <p:blipFill>
          <a:blip r:embed="rId2"/>
          <a:stretch>
            <a:fillRect/>
          </a:stretch>
        </p:blipFill>
        <p:spPr>
          <a:xfrm>
            <a:off x="-12065" y="-7620"/>
            <a:ext cx="12216130" cy="6873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pic>
        <p:nvPicPr>
          <p:cNvPr id="4" name="图片 3" descr="ppt-07"/>
          <p:cNvPicPr>
            <a:picLocks noChangeAspect="1"/>
          </p:cNvPicPr>
          <p:nvPr userDrawn="1"/>
        </p:nvPicPr>
        <p:blipFill>
          <a:blip r:embed="rId2"/>
          <a:stretch>
            <a:fillRect/>
          </a:stretch>
        </p:blipFill>
        <p:spPr>
          <a:xfrm>
            <a:off x="-88265" y="-34925"/>
            <a:ext cx="12296140" cy="6890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pic>
        <p:nvPicPr>
          <p:cNvPr id="5" name="图片 4" descr="ppt-08"/>
          <p:cNvPicPr>
            <a:picLocks noChangeAspect="1"/>
          </p:cNvPicPr>
          <p:nvPr userDrawn="1"/>
        </p:nvPicPr>
        <p:blipFill>
          <a:blip r:embed="rId2"/>
          <a:stretch>
            <a:fillRect/>
          </a:stretch>
        </p:blipFill>
        <p:spPr>
          <a:xfrm>
            <a:off x="-88900" y="-60960"/>
            <a:ext cx="12291060" cy="6915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2" name="图片 1" descr="ppt-03"/>
          <p:cNvPicPr>
            <a:picLocks noChangeAspect="1"/>
          </p:cNvPicPr>
          <p:nvPr userDrawn="1"/>
        </p:nvPicPr>
        <p:blipFill>
          <a:blip r:embed="rId2"/>
          <a:stretch>
            <a:fillRect/>
          </a:stretch>
        </p:blipFill>
        <p:spPr>
          <a:xfrm>
            <a:off x="-15240" y="-9525"/>
            <a:ext cx="12221845" cy="6877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pic>
        <p:nvPicPr>
          <p:cNvPr id="2" name="图片 1" descr="ppt-04"/>
          <p:cNvPicPr>
            <a:picLocks noChangeAspect="1"/>
          </p:cNvPicPr>
          <p:nvPr userDrawn="1"/>
        </p:nvPicPr>
        <p:blipFill>
          <a:blip r:embed="rId2"/>
          <a:stretch>
            <a:fillRect/>
          </a:stretch>
        </p:blipFill>
        <p:spPr>
          <a:xfrm>
            <a:off x="-5080" y="3175"/>
            <a:ext cx="12214225" cy="6851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pic>
        <p:nvPicPr>
          <p:cNvPr id="2" name="图片 1" descr="母版"/>
          <p:cNvPicPr>
            <a:picLocks noChangeAspect="1"/>
          </p:cNvPicPr>
          <p:nvPr userDrawn="1"/>
        </p:nvPicPr>
        <p:blipFill>
          <a:blip r:embed="rId2"/>
          <a:stretch>
            <a:fillRect/>
          </a:stretch>
        </p:blipFill>
        <p:spPr>
          <a:xfrm>
            <a:off x="3175" y="1905"/>
            <a:ext cx="12186285" cy="6854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pic>
        <p:nvPicPr>
          <p:cNvPr id="2" name="图片 1" descr="模板2"/>
          <p:cNvPicPr>
            <a:picLocks noChangeAspect="1"/>
          </p:cNvPicPr>
          <p:nvPr userDrawn="1"/>
        </p:nvPicPr>
        <p:blipFill>
          <a:blip r:embed="rId2"/>
          <a:stretch>
            <a:fillRect/>
          </a:stretch>
        </p:blipFill>
        <p:spPr>
          <a:xfrm>
            <a:off x="1905" y="1270"/>
            <a:ext cx="12188825" cy="6855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25D06B6-1641-4236-AA66-16AA1D1AE3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1F6306-7FE1-4A1E-A353-6B6CF19238F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8021" b="8255"/>
          <a:stretch>
            <a:fillRect/>
          </a:stretch>
        </p:blipFill>
        <p:spPr>
          <a:xfrm>
            <a:off x="-1" y="0"/>
            <a:ext cx="12192002" cy="6858000"/>
          </a:xfrm>
          <a:prstGeom prst="rect">
            <a:avLst/>
          </a:prstGeom>
        </p:spPr>
      </p:pic>
      <p:sp>
        <p:nvSpPr>
          <p:cNvPr id="7" name="矩形 6"/>
          <p:cNvSpPr/>
          <p:nvPr userDrawn="1"/>
        </p:nvSpPr>
        <p:spPr>
          <a:xfrm>
            <a:off x="-1" y="0"/>
            <a:ext cx="12192001" cy="6858000"/>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logo"/>
          <p:cNvPicPr>
            <a:picLocks noChangeAspect="1"/>
          </p:cNvPicPr>
          <p:nvPr userDrawn="1"/>
        </p:nvPicPr>
        <p:blipFill>
          <a:blip r:embed="rId4"/>
          <a:stretch>
            <a:fillRect/>
          </a:stretch>
        </p:blipFill>
        <p:spPr>
          <a:xfrm>
            <a:off x="10792460" y="5603875"/>
            <a:ext cx="1115695" cy="1062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3" name="内容占位符 2"/>
          <p:cNvSpPr>
            <a:spLocks noGrp="1"/>
          </p:cNvSpPr>
          <p:nvPr>
            <p:ph sz="quarter" idx="10" hasCustomPrompt="1"/>
          </p:nvPr>
        </p:nvSpPr>
        <p:spPr>
          <a:xfrm>
            <a:off x="0" y="24038"/>
            <a:ext cx="12192000" cy="1028747"/>
          </a:xfrm>
        </p:spPr>
        <p:txBody>
          <a:bodyPr/>
          <a:lstStyle>
            <a:lvl1pPr marL="0" indent="0" algn="ctr">
              <a:buNone/>
              <a:defRPr sz="6400">
                <a:solidFill>
                  <a:schemeClr val="bg1"/>
                </a:solidFill>
                <a:effectLst>
                  <a:outerShdw blurRad="38100" dist="38100" dir="2700000" algn="tl">
                    <a:srgbClr val="000000">
                      <a:alpha val="43137"/>
                    </a:srgbClr>
                  </a:outerShdw>
                </a:effectLst>
                <a:latin typeface="+mj-lt"/>
                <a:ea typeface="+mj-ea"/>
              </a:defRPr>
            </a:lvl1pPr>
            <a:lvl2pPr algn="ctr">
              <a:defRPr sz="3300"/>
            </a:lvl2pPr>
            <a:lvl3pPr algn="ctr">
              <a:defRPr sz="3300"/>
            </a:lvl3pPr>
            <a:lvl4pPr algn="ctr">
              <a:defRPr sz="2400"/>
            </a:lvl4pPr>
            <a:lvl5pPr algn="ctr">
              <a:defRPr sz="2400"/>
            </a:lvl5pPr>
          </a:lstStyle>
          <a:p>
            <a:pPr lvl="0"/>
            <a:r>
              <a:rPr lang="zh-CN" altLang="en-US" dirty="0"/>
              <a:t>编辑母版文本样式</a:t>
            </a:r>
            <a:endParaRPr lang="zh-CN" altLang="en-US" dirty="0"/>
          </a:p>
        </p:txBody>
      </p:sp>
      <p:sp>
        <p:nvSpPr>
          <p:cNvPr id="5" name="内容占位符 4"/>
          <p:cNvSpPr>
            <a:spLocks noGrp="1"/>
          </p:cNvSpPr>
          <p:nvPr>
            <p:ph sz="quarter" idx="11" hasCustomPrompt="1"/>
          </p:nvPr>
        </p:nvSpPr>
        <p:spPr>
          <a:xfrm>
            <a:off x="624417" y="1412940"/>
            <a:ext cx="11135783" cy="4969106"/>
          </a:xfrm>
        </p:spPr>
        <p:txBody>
          <a:bodyPr/>
          <a:lstStyle>
            <a:lvl1pPr>
              <a:defRPr sz="4300" b="0">
                <a:latin typeface="+mn-lt"/>
                <a:ea typeface="+mn-ea"/>
              </a:defRPr>
            </a:lvl1pPr>
            <a:lvl2pPr>
              <a:defRPr sz="3800" b="0">
                <a:latin typeface="+mn-lt"/>
                <a:ea typeface="+mn-ea"/>
              </a:defRPr>
            </a:lvl2pPr>
            <a:lvl3pPr>
              <a:defRPr sz="3800" b="0">
                <a:latin typeface="+mn-lt"/>
                <a:ea typeface="+mn-ea"/>
              </a:defRPr>
            </a:lvl3pPr>
            <a:lvl4pPr>
              <a:defRPr sz="2900" b="0">
                <a:latin typeface="+mn-lt"/>
                <a:ea typeface="+mn-ea"/>
              </a:defRPr>
            </a:lvl4pPr>
            <a:lvl5pPr>
              <a:defRPr sz="2900" b="0">
                <a:latin typeface="+mn-lt"/>
                <a:ea typeface="+mn-ea"/>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09600" y="6245225"/>
            <a:ext cx="2844800" cy="476250"/>
          </a:xfrm>
        </p:spPr>
        <p:txBody>
          <a:bodyP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4165600" y="6245225"/>
            <a:ext cx="3860800" cy="476250"/>
          </a:xfrm>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8737600" y="6245225"/>
            <a:ext cx="2844800" cy="476250"/>
          </a:xfrm>
        </p:spPr>
        <p:txBody>
          <a:bodyPr/>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25D06B6-1641-4236-AA66-16AA1D1AE33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1F6306-7FE1-4A1E-A353-6B6CF19238F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25D06B6-1641-4236-AA66-16AA1D1AE33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01F6306-7FE1-4A1E-A353-6B6CF19238F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25D06B6-1641-4236-AA66-16AA1D1AE33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01F6306-7FE1-4A1E-A353-6B6CF19238F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5D06B6-1641-4236-AA66-16AA1D1AE33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01F6306-7FE1-4A1E-A353-6B6CF19238F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25D06B6-1641-4236-AA66-16AA1D1AE33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1F6306-7FE1-4A1E-A353-6B6CF19238F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25D06B6-1641-4236-AA66-16AA1D1AE33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1F6306-7FE1-4A1E-A353-6B6CF19238F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2" Type="http://schemas.openxmlformats.org/officeDocument/2006/relationships/theme" Target="../theme/theme2.xml"/><Relationship Id="rId21" Type="http://schemas.openxmlformats.org/officeDocument/2006/relationships/image" Target="../media/image1.png"/><Relationship Id="rId20" Type="http://schemas.openxmlformats.org/officeDocument/2006/relationships/slideLayout" Target="../slideLayouts/slideLayout32.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5D06B6-1641-4236-AA66-16AA1D1AE33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1F6306-7FE1-4A1E-A353-6B6CF19238F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21"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Lst>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6.jpeg"/></Relationships>
</file>

<file path=ppt/slides/_rels/slide11.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5" Type="http://schemas.openxmlformats.org/officeDocument/2006/relationships/slideLayout" Target="../slideLayouts/slideLayout14.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image" Target="../media/image2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30.png"/><Relationship Id="rId1"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32.png"/><Relationship Id="rId1" Type="http://schemas.openxmlformats.org/officeDocument/2006/relationships/image" Target="../media/image3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33.jpeg"/></Relationships>
</file>

<file path=ppt/slides/_rels/slide18.xml.rels><?xml version="1.0" encoding="UTF-8" standalone="yes"?>
<Relationships xmlns="http://schemas.openxmlformats.org/package/2006/relationships"><Relationship Id="rId99" Type="http://schemas.openxmlformats.org/officeDocument/2006/relationships/tags" Target="../tags/tag116.xml"/><Relationship Id="rId98" Type="http://schemas.openxmlformats.org/officeDocument/2006/relationships/tags" Target="../tags/tag115.xml"/><Relationship Id="rId97" Type="http://schemas.openxmlformats.org/officeDocument/2006/relationships/tags" Target="../tags/tag114.xml"/><Relationship Id="rId96" Type="http://schemas.openxmlformats.org/officeDocument/2006/relationships/tags" Target="../tags/tag113.xml"/><Relationship Id="rId95" Type="http://schemas.openxmlformats.org/officeDocument/2006/relationships/tags" Target="../tags/tag112.xml"/><Relationship Id="rId94" Type="http://schemas.openxmlformats.org/officeDocument/2006/relationships/tags" Target="../tags/tag111.xml"/><Relationship Id="rId93" Type="http://schemas.openxmlformats.org/officeDocument/2006/relationships/tags" Target="../tags/tag110.xml"/><Relationship Id="rId92" Type="http://schemas.openxmlformats.org/officeDocument/2006/relationships/tags" Target="../tags/tag109.xml"/><Relationship Id="rId91" Type="http://schemas.openxmlformats.org/officeDocument/2006/relationships/tags" Target="../tags/tag108.xml"/><Relationship Id="rId90" Type="http://schemas.openxmlformats.org/officeDocument/2006/relationships/tags" Target="../tags/tag107.xml"/><Relationship Id="rId9" Type="http://schemas.openxmlformats.org/officeDocument/2006/relationships/tags" Target="../tags/tag26.xml"/><Relationship Id="rId89" Type="http://schemas.openxmlformats.org/officeDocument/2006/relationships/tags" Target="../tags/tag106.xml"/><Relationship Id="rId88" Type="http://schemas.openxmlformats.org/officeDocument/2006/relationships/tags" Target="../tags/tag105.xml"/><Relationship Id="rId87" Type="http://schemas.openxmlformats.org/officeDocument/2006/relationships/tags" Target="../tags/tag104.xml"/><Relationship Id="rId86" Type="http://schemas.openxmlformats.org/officeDocument/2006/relationships/tags" Target="../tags/tag103.xml"/><Relationship Id="rId85" Type="http://schemas.openxmlformats.org/officeDocument/2006/relationships/tags" Target="../tags/tag102.xml"/><Relationship Id="rId84" Type="http://schemas.openxmlformats.org/officeDocument/2006/relationships/tags" Target="../tags/tag101.xml"/><Relationship Id="rId83" Type="http://schemas.openxmlformats.org/officeDocument/2006/relationships/tags" Target="../tags/tag100.xml"/><Relationship Id="rId82" Type="http://schemas.openxmlformats.org/officeDocument/2006/relationships/tags" Target="../tags/tag99.xml"/><Relationship Id="rId81" Type="http://schemas.openxmlformats.org/officeDocument/2006/relationships/tags" Target="../tags/tag98.xml"/><Relationship Id="rId80" Type="http://schemas.openxmlformats.org/officeDocument/2006/relationships/tags" Target="../tags/tag97.xml"/><Relationship Id="rId8" Type="http://schemas.openxmlformats.org/officeDocument/2006/relationships/tags" Target="../tags/tag25.xml"/><Relationship Id="rId79" Type="http://schemas.openxmlformats.org/officeDocument/2006/relationships/tags" Target="../tags/tag96.xml"/><Relationship Id="rId78" Type="http://schemas.openxmlformats.org/officeDocument/2006/relationships/tags" Target="../tags/tag95.xml"/><Relationship Id="rId77" Type="http://schemas.openxmlformats.org/officeDocument/2006/relationships/tags" Target="../tags/tag94.xml"/><Relationship Id="rId76" Type="http://schemas.openxmlformats.org/officeDocument/2006/relationships/tags" Target="../tags/tag93.xml"/><Relationship Id="rId75" Type="http://schemas.openxmlformats.org/officeDocument/2006/relationships/tags" Target="../tags/tag92.xml"/><Relationship Id="rId74" Type="http://schemas.openxmlformats.org/officeDocument/2006/relationships/tags" Target="../tags/tag91.xml"/><Relationship Id="rId73" Type="http://schemas.openxmlformats.org/officeDocument/2006/relationships/tags" Target="../tags/tag90.xml"/><Relationship Id="rId72" Type="http://schemas.openxmlformats.org/officeDocument/2006/relationships/tags" Target="../tags/tag89.xml"/><Relationship Id="rId71" Type="http://schemas.openxmlformats.org/officeDocument/2006/relationships/tags" Target="../tags/tag88.xml"/><Relationship Id="rId70" Type="http://schemas.openxmlformats.org/officeDocument/2006/relationships/tags" Target="../tags/tag87.xml"/><Relationship Id="rId7" Type="http://schemas.openxmlformats.org/officeDocument/2006/relationships/tags" Target="../tags/tag24.xml"/><Relationship Id="rId69" Type="http://schemas.openxmlformats.org/officeDocument/2006/relationships/tags" Target="../tags/tag86.xml"/><Relationship Id="rId68" Type="http://schemas.openxmlformats.org/officeDocument/2006/relationships/tags" Target="../tags/tag85.xml"/><Relationship Id="rId67" Type="http://schemas.openxmlformats.org/officeDocument/2006/relationships/tags" Target="../tags/tag84.xml"/><Relationship Id="rId66" Type="http://schemas.openxmlformats.org/officeDocument/2006/relationships/tags" Target="../tags/tag83.xml"/><Relationship Id="rId65" Type="http://schemas.openxmlformats.org/officeDocument/2006/relationships/tags" Target="../tags/tag82.xml"/><Relationship Id="rId64" Type="http://schemas.openxmlformats.org/officeDocument/2006/relationships/tags" Target="../tags/tag81.xml"/><Relationship Id="rId63" Type="http://schemas.openxmlformats.org/officeDocument/2006/relationships/tags" Target="../tags/tag80.xml"/><Relationship Id="rId62" Type="http://schemas.openxmlformats.org/officeDocument/2006/relationships/tags" Target="../tags/tag79.xml"/><Relationship Id="rId61" Type="http://schemas.openxmlformats.org/officeDocument/2006/relationships/tags" Target="../tags/tag78.xml"/><Relationship Id="rId60" Type="http://schemas.openxmlformats.org/officeDocument/2006/relationships/tags" Target="../tags/tag77.xml"/><Relationship Id="rId6" Type="http://schemas.openxmlformats.org/officeDocument/2006/relationships/tags" Target="../tags/tag23.xml"/><Relationship Id="rId59" Type="http://schemas.openxmlformats.org/officeDocument/2006/relationships/tags" Target="../tags/tag76.xml"/><Relationship Id="rId58" Type="http://schemas.openxmlformats.org/officeDocument/2006/relationships/tags" Target="../tags/tag75.xml"/><Relationship Id="rId57" Type="http://schemas.openxmlformats.org/officeDocument/2006/relationships/tags" Target="../tags/tag74.xml"/><Relationship Id="rId56" Type="http://schemas.openxmlformats.org/officeDocument/2006/relationships/tags" Target="../tags/tag73.xml"/><Relationship Id="rId55" Type="http://schemas.openxmlformats.org/officeDocument/2006/relationships/tags" Target="../tags/tag72.xml"/><Relationship Id="rId54" Type="http://schemas.openxmlformats.org/officeDocument/2006/relationships/tags" Target="../tags/tag71.xml"/><Relationship Id="rId53" Type="http://schemas.openxmlformats.org/officeDocument/2006/relationships/tags" Target="../tags/tag70.xml"/><Relationship Id="rId52" Type="http://schemas.openxmlformats.org/officeDocument/2006/relationships/tags" Target="../tags/tag69.xml"/><Relationship Id="rId51" Type="http://schemas.openxmlformats.org/officeDocument/2006/relationships/tags" Target="../tags/tag68.xml"/><Relationship Id="rId50" Type="http://schemas.openxmlformats.org/officeDocument/2006/relationships/tags" Target="../tags/tag67.xml"/><Relationship Id="rId5" Type="http://schemas.openxmlformats.org/officeDocument/2006/relationships/tags" Target="../tags/tag22.xml"/><Relationship Id="rId49" Type="http://schemas.openxmlformats.org/officeDocument/2006/relationships/tags" Target="../tags/tag66.xml"/><Relationship Id="rId48" Type="http://schemas.openxmlformats.org/officeDocument/2006/relationships/tags" Target="../tags/tag65.xml"/><Relationship Id="rId47" Type="http://schemas.openxmlformats.org/officeDocument/2006/relationships/tags" Target="../tags/tag64.xml"/><Relationship Id="rId46" Type="http://schemas.openxmlformats.org/officeDocument/2006/relationships/tags" Target="../tags/tag63.xml"/><Relationship Id="rId45" Type="http://schemas.openxmlformats.org/officeDocument/2006/relationships/tags" Target="../tags/tag62.xml"/><Relationship Id="rId44" Type="http://schemas.openxmlformats.org/officeDocument/2006/relationships/tags" Target="../tags/tag61.xml"/><Relationship Id="rId43" Type="http://schemas.openxmlformats.org/officeDocument/2006/relationships/tags" Target="../tags/tag60.xml"/><Relationship Id="rId42" Type="http://schemas.openxmlformats.org/officeDocument/2006/relationships/tags" Target="../tags/tag59.xml"/><Relationship Id="rId41" Type="http://schemas.openxmlformats.org/officeDocument/2006/relationships/tags" Target="../tags/tag58.xml"/><Relationship Id="rId40" Type="http://schemas.openxmlformats.org/officeDocument/2006/relationships/tags" Target="../tags/tag57.xml"/><Relationship Id="rId4" Type="http://schemas.openxmlformats.org/officeDocument/2006/relationships/tags" Target="../tags/tag21.xml"/><Relationship Id="rId39" Type="http://schemas.openxmlformats.org/officeDocument/2006/relationships/tags" Target="../tags/tag56.xml"/><Relationship Id="rId38" Type="http://schemas.openxmlformats.org/officeDocument/2006/relationships/tags" Target="../tags/tag55.xml"/><Relationship Id="rId37" Type="http://schemas.openxmlformats.org/officeDocument/2006/relationships/tags" Target="../tags/tag54.xml"/><Relationship Id="rId36" Type="http://schemas.openxmlformats.org/officeDocument/2006/relationships/tags" Target="../tags/tag53.xml"/><Relationship Id="rId35" Type="http://schemas.openxmlformats.org/officeDocument/2006/relationships/tags" Target="../tags/tag52.xml"/><Relationship Id="rId34" Type="http://schemas.openxmlformats.org/officeDocument/2006/relationships/tags" Target="../tags/tag51.xml"/><Relationship Id="rId33" Type="http://schemas.openxmlformats.org/officeDocument/2006/relationships/tags" Target="../tags/tag50.xml"/><Relationship Id="rId32" Type="http://schemas.openxmlformats.org/officeDocument/2006/relationships/tags" Target="../tags/tag49.xml"/><Relationship Id="rId31" Type="http://schemas.openxmlformats.org/officeDocument/2006/relationships/tags" Target="../tags/tag48.xml"/><Relationship Id="rId30" Type="http://schemas.openxmlformats.org/officeDocument/2006/relationships/tags" Target="../tags/tag47.xml"/><Relationship Id="rId3" Type="http://schemas.openxmlformats.org/officeDocument/2006/relationships/tags" Target="../tags/tag20.xml"/><Relationship Id="rId29" Type="http://schemas.openxmlformats.org/officeDocument/2006/relationships/tags" Target="../tags/tag46.xml"/><Relationship Id="rId28" Type="http://schemas.openxmlformats.org/officeDocument/2006/relationships/tags" Target="../tags/tag45.xml"/><Relationship Id="rId27" Type="http://schemas.openxmlformats.org/officeDocument/2006/relationships/tags" Target="../tags/tag44.xml"/><Relationship Id="rId26" Type="http://schemas.openxmlformats.org/officeDocument/2006/relationships/tags" Target="../tags/tag43.xml"/><Relationship Id="rId25" Type="http://schemas.openxmlformats.org/officeDocument/2006/relationships/tags" Target="../tags/tag42.xml"/><Relationship Id="rId24" Type="http://schemas.openxmlformats.org/officeDocument/2006/relationships/tags" Target="../tags/tag41.xml"/><Relationship Id="rId23" Type="http://schemas.openxmlformats.org/officeDocument/2006/relationships/tags" Target="../tags/tag40.xml"/><Relationship Id="rId22" Type="http://schemas.openxmlformats.org/officeDocument/2006/relationships/tags" Target="../tags/tag39.xml"/><Relationship Id="rId21" Type="http://schemas.openxmlformats.org/officeDocument/2006/relationships/tags" Target="../tags/tag38.xml"/><Relationship Id="rId20" Type="http://schemas.openxmlformats.org/officeDocument/2006/relationships/tags" Target="../tags/tag37.xml"/><Relationship Id="rId2" Type="http://schemas.openxmlformats.org/officeDocument/2006/relationships/tags" Target="../tags/tag19.xml"/><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2" Type="http://schemas.openxmlformats.org/officeDocument/2006/relationships/slideLayout" Target="../slideLayouts/slideLayout31.xml"/><Relationship Id="rId111" Type="http://schemas.openxmlformats.org/officeDocument/2006/relationships/tags" Target="../tags/tag128.xml"/><Relationship Id="rId110" Type="http://schemas.openxmlformats.org/officeDocument/2006/relationships/tags" Target="../tags/tag127.xml"/><Relationship Id="rId11" Type="http://schemas.openxmlformats.org/officeDocument/2006/relationships/tags" Target="../tags/tag28.xml"/><Relationship Id="rId109" Type="http://schemas.openxmlformats.org/officeDocument/2006/relationships/tags" Target="../tags/tag126.xml"/><Relationship Id="rId108" Type="http://schemas.openxmlformats.org/officeDocument/2006/relationships/tags" Target="../tags/tag125.xml"/><Relationship Id="rId107" Type="http://schemas.openxmlformats.org/officeDocument/2006/relationships/tags" Target="../tags/tag124.xml"/><Relationship Id="rId106" Type="http://schemas.openxmlformats.org/officeDocument/2006/relationships/tags" Target="../tags/tag123.xml"/><Relationship Id="rId105" Type="http://schemas.openxmlformats.org/officeDocument/2006/relationships/tags" Target="../tags/tag122.xml"/><Relationship Id="rId104" Type="http://schemas.openxmlformats.org/officeDocument/2006/relationships/tags" Target="../tags/tag121.xml"/><Relationship Id="rId103" Type="http://schemas.openxmlformats.org/officeDocument/2006/relationships/tags" Target="../tags/tag120.xml"/><Relationship Id="rId102" Type="http://schemas.openxmlformats.org/officeDocument/2006/relationships/tags" Target="../tags/tag119.xml"/><Relationship Id="rId101" Type="http://schemas.openxmlformats.org/officeDocument/2006/relationships/tags" Target="../tags/tag118.xml"/><Relationship Id="rId100" Type="http://schemas.openxmlformats.org/officeDocument/2006/relationships/tags" Target="../tags/tag117.xml"/><Relationship Id="rId10" Type="http://schemas.openxmlformats.org/officeDocument/2006/relationships/tags" Target="../tags/tag27.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35.png"/><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image" Target="../media/image27.png"/></Relationships>
</file>

<file path=ppt/slides/_rels/slide2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6" Type="http://schemas.openxmlformats.org/officeDocument/2006/relationships/slideLayout" Target="../slideLayouts/slideLayout31.xml"/><Relationship Id="rId25" Type="http://schemas.openxmlformats.org/officeDocument/2006/relationships/tags" Target="../tags/tag153.xml"/><Relationship Id="rId24" Type="http://schemas.openxmlformats.org/officeDocument/2006/relationships/tags" Target="../tags/tag152.xml"/><Relationship Id="rId23" Type="http://schemas.openxmlformats.org/officeDocument/2006/relationships/tags" Target="../tags/tag151.xml"/><Relationship Id="rId22" Type="http://schemas.openxmlformats.org/officeDocument/2006/relationships/tags" Target="../tags/tag150.xml"/><Relationship Id="rId21" Type="http://schemas.openxmlformats.org/officeDocument/2006/relationships/tags" Target="../tags/tag149.xml"/><Relationship Id="rId20" Type="http://schemas.openxmlformats.org/officeDocument/2006/relationships/tags" Target="../tags/tag148.xml"/><Relationship Id="rId2" Type="http://schemas.openxmlformats.org/officeDocument/2006/relationships/tags" Target="../tags/tag130.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tags" Target="../tags/tag12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39.png"/></Relationships>
</file>

<file path=ppt/slides/_rels/slide24.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4" Type="http://schemas.openxmlformats.org/officeDocument/2006/relationships/slideLayout" Target="../slideLayouts/slideLayout31.xml"/><Relationship Id="rId33" Type="http://schemas.openxmlformats.org/officeDocument/2006/relationships/tags" Target="../tags/tag186.xml"/><Relationship Id="rId32" Type="http://schemas.openxmlformats.org/officeDocument/2006/relationships/tags" Target="../tags/tag185.xml"/><Relationship Id="rId31" Type="http://schemas.openxmlformats.org/officeDocument/2006/relationships/tags" Target="../tags/tag184.xml"/><Relationship Id="rId30" Type="http://schemas.openxmlformats.org/officeDocument/2006/relationships/tags" Target="../tags/tag183.xml"/><Relationship Id="rId3" Type="http://schemas.openxmlformats.org/officeDocument/2006/relationships/tags" Target="../tags/tag156.xml"/><Relationship Id="rId29" Type="http://schemas.openxmlformats.org/officeDocument/2006/relationships/tags" Target="../tags/tag182.xml"/><Relationship Id="rId28" Type="http://schemas.openxmlformats.org/officeDocument/2006/relationships/tags" Target="../tags/tag181.xml"/><Relationship Id="rId27" Type="http://schemas.openxmlformats.org/officeDocument/2006/relationships/tags" Target="../tags/tag180.xml"/><Relationship Id="rId26" Type="http://schemas.openxmlformats.org/officeDocument/2006/relationships/tags" Target="../tags/tag179.xml"/><Relationship Id="rId25" Type="http://schemas.openxmlformats.org/officeDocument/2006/relationships/tags" Target="../tags/tag178.xml"/><Relationship Id="rId24" Type="http://schemas.openxmlformats.org/officeDocument/2006/relationships/tags" Target="../tags/tag177.xml"/><Relationship Id="rId23" Type="http://schemas.openxmlformats.org/officeDocument/2006/relationships/tags" Target="../tags/tag176.xml"/><Relationship Id="rId22" Type="http://schemas.openxmlformats.org/officeDocument/2006/relationships/tags" Target="../tags/tag175.xml"/><Relationship Id="rId21" Type="http://schemas.openxmlformats.org/officeDocument/2006/relationships/tags" Target="../tags/tag174.xml"/><Relationship Id="rId20" Type="http://schemas.openxmlformats.org/officeDocument/2006/relationships/tags" Target="../tags/tag173.xml"/><Relationship Id="rId2" Type="http://schemas.openxmlformats.org/officeDocument/2006/relationships/tags" Target="../tags/tag155.xml"/><Relationship Id="rId19" Type="http://schemas.openxmlformats.org/officeDocument/2006/relationships/tags" Target="../tags/tag172.xml"/><Relationship Id="rId18" Type="http://schemas.openxmlformats.org/officeDocument/2006/relationships/tags" Target="../tags/tag171.xml"/><Relationship Id="rId17" Type="http://schemas.openxmlformats.org/officeDocument/2006/relationships/tags" Target="../tags/tag170.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tags" Target="../tags/tag154.xml"/></Relationships>
</file>

<file path=ppt/slides/_rels/slide25.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31.xml"/><Relationship Id="rId6" Type="http://schemas.openxmlformats.org/officeDocument/2006/relationships/image" Target="../media/image42.wmf"/><Relationship Id="rId5" Type="http://schemas.openxmlformats.org/officeDocument/2006/relationships/oleObject" Target="../embeddings/oleObject2.bin"/><Relationship Id="rId4" Type="http://schemas.openxmlformats.org/officeDocument/2006/relationships/image" Target="../media/image41.jpeg"/><Relationship Id="rId3" Type="http://schemas.openxmlformats.org/officeDocument/2006/relationships/image" Target="../media/image40.wmf"/><Relationship Id="rId2" Type="http://schemas.openxmlformats.org/officeDocument/2006/relationships/oleObject" Target="../embeddings/oleObject1.bin"/><Relationship Id="rId1" Type="http://schemas.openxmlformats.org/officeDocument/2006/relationships/image" Target="../media/image33.jpeg"/></Relationships>
</file>

<file path=ppt/slides/_rels/slide26.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4" Type="http://schemas.openxmlformats.org/officeDocument/2006/relationships/slideLayout" Target="../slideLayouts/slideLayout31.xml"/><Relationship Id="rId33" Type="http://schemas.openxmlformats.org/officeDocument/2006/relationships/tags" Target="../tags/tag219.xml"/><Relationship Id="rId32" Type="http://schemas.openxmlformats.org/officeDocument/2006/relationships/tags" Target="../tags/tag218.xml"/><Relationship Id="rId31" Type="http://schemas.openxmlformats.org/officeDocument/2006/relationships/tags" Target="../tags/tag217.xml"/><Relationship Id="rId30" Type="http://schemas.openxmlformats.org/officeDocument/2006/relationships/tags" Target="../tags/tag216.xml"/><Relationship Id="rId3" Type="http://schemas.openxmlformats.org/officeDocument/2006/relationships/tags" Target="../tags/tag189.xml"/><Relationship Id="rId29" Type="http://schemas.openxmlformats.org/officeDocument/2006/relationships/tags" Target="../tags/tag215.xml"/><Relationship Id="rId28" Type="http://schemas.openxmlformats.org/officeDocument/2006/relationships/tags" Target="../tags/tag214.xml"/><Relationship Id="rId27" Type="http://schemas.openxmlformats.org/officeDocument/2006/relationships/tags" Target="../tags/tag213.xml"/><Relationship Id="rId26" Type="http://schemas.openxmlformats.org/officeDocument/2006/relationships/tags" Target="../tags/tag212.xml"/><Relationship Id="rId25" Type="http://schemas.openxmlformats.org/officeDocument/2006/relationships/tags" Target="../tags/tag211.xml"/><Relationship Id="rId24" Type="http://schemas.openxmlformats.org/officeDocument/2006/relationships/tags" Target="../tags/tag210.xml"/><Relationship Id="rId23" Type="http://schemas.openxmlformats.org/officeDocument/2006/relationships/tags" Target="../tags/tag209.xml"/><Relationship Id="rId22" Type="http://schemas.openxmlformats.org/officeDocument/2006/relationships/tags" Target="../tags/tag208.xml"/><Relationship Id="rId21" Type="http://schemas.openxmlformats.org/officeDocument/2006/relationships/tags" Target="../tags/tag207.xml"/><Relationship Id="rId20" Type="http://schemas.openxmlformats.org/officeDocument/2006/relationships/tags" Target="../tags/tag206.xml"/><Relationship Id="rId2" Type="http://schemas.openxmlformats.org/officeDocument/2006/relationships/tags" Target="../tags/tag188.xml"/><Relationship Id="rId19" Type="http://schemas.openxmlformats.org/officeDocument/2006/relationships/tags" Target="../tags/tag205.xml"/><Relationship Id="rId18" Type="http://schemas.openxmlformats.org/officeDocument/2006/relationships/tags" Target="../tags/tag204.xml"/><Relationship Id="rId17" Type="http://schemas.openxmlformats.org/officeDocument/2006/relationships/tags" Target="../tags/tag203.xml"/><Relationship Id="rId16" Type="http://schemas.openxmlformats.org/officeDocument/2006/relationships/tags" Target="../tags/tag202.xml"/><Relationship Id="rId15" Type="http://schemas.openxmlformats.org/officeDocument/2006/relationships/tags" Target="../tags/tag201.xml"/><Relationship Id="rId14" Type="http://schemas.openxmlformats.org/officeDocument/2006/relationships/tags" Target="../tags/tag200.xml"/><Relationship Id="rId13" Type="http://schemas.openxmlformats.org/officeDocument/2006/relationships/tags" Target="../tags/tag199.xml"/><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tags" Target="../tags/tag18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43.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1.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29.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2" Type="http://schemas.openxmlformats.org/officeDocument/2006/relationships/slideLayout" Target="../slideLayouts/slideLayout31.xml"/><Relationship Id="rId31" Type="http://schemas.openxmlformats.org/officeDocument/2006/relationships/tags" Target="../tags/tag250.xml"/><Relationship Id="rId30" Type="http://schemas.openxmlformats.org/officeDocument/2006/relationships/tags" Target="../tags/tag249.xml"/><Relationship Id="rId3" Type="http://schemas.openxmlformats.org/officeDocument/2006/relationships/tags" Target="../tags/tag222.xml"/><Relationship Id="rId29" Type="http://schemas.openxmlformats.org/officeDocument/2006/relationships/tags" Target="../tags/tag248.xml"/><Relationship Id="rId28" Type="http://schemas.openxmlformats.org/officeDocument/2006/relationships/tags" Target="../tags/tag247.xml"/><Relationship Id="rId27" Type="http://schemas.openxmlformats.org/officeDocument/2006/relationships/tags" Target="../tags/tag246.xml"/><Relationship Id="rId26" Type="http://schemas.openxmlformats.org/officeDocument/2006/relationships/tags" Target="../tags/tag245.xml"/><Relationship Id="rId25" Type="http://schemas.openxmlformats.org/officeDocument/2006/relationships/tags" Target="../tags/tag244.xml"/><Relationship Id="rId24" Type="http://schemas.openxmlformats.org/officeDocument/2006/relationships/tags" Target="../tags/tag243.xml"/><Relationship Id="rId23" Type="http://schemas.openxmlformats.org/officeDocument/2006/relationships/tags" Target="../tags/tag242.xml"/><Relationship Id="rId22" Type="http://schemas.openxmlformats.org/officeDocument/2006/relationships/tags" Target="../tags/tag241.xml"/><Relationship Id="rId21" Type="http://schemas.openxmlformats.org/officeDocument/2006/relationships/tags" Target="../tags/tag240.xml"/><Relationship Id="rId20" Type="http://schemas.openxmlformats.org/officeDocument/2006/relationships/tags" Target="../tags/tag239.xml"/><Relationship Id="rId2" Type="http://schemas.openxmlformats.org/officeDocument/2006/relationships/tags" Target="../tags/tag221.xml"/><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tags" Target="../tags/tag220.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image" Target="../media/image17.jpeg"/><Relationship Id="rId6" Type="http://schemas.openxmlformats.org/officeDocument/2006/relationships/image" Target="../media/image16.png"/><Relationship Id="rId5" Type="http://schemas.openxmlformats.org/officeDocument/2006/relationships/tags" Target="../tags/tag3.xml"/><Relationship Id="rId4" Type="http://schemas.openxmlformats.org/officeDocument/2006/relationships/image" Target="../media/image15.jpeg"/><Relationship Id="rId3" Type="http://schemas.openxmlformats.org/officeDocument/2006/relationships/tags" Target="../tags/tag2.xml"/><Relationship Id="rId2" Type="http://schemas.openxmlformats.org/officeDocument/2006/relationships/image" Target="../media/image14.jpe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1.xml"/><Relationship Id="rId2" Type="http://schemas.openxmlformats.org/officeDocument/2006/relationships/image" Target="../media/image48.jpeg"/><Relationship Id="rId1" Type="http://schemas.openxmlformats.org/officeDocument/2006/relationships/image" Target="../media/image47.png"/></Relationships>
</file>

<file path=ppt/slides/_rels/slide31.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8" Type="http://schemas.openxmlformats.org/officeDocument/2006/relationships/slideLayout" Target="../slideLayouts/slideLayout31.xml"/><Relationship Id="rId17" Type="http://schemas.openxmlformats.org/officeDocument/2006/relationships/tags" Target="../tags/tag267.xml"/><Relationship Id="rId16" Type="http://schemas.openxmlformats.org/officeDocument/2006/relationships/tags" Target="../tags/tag266.xml"/><Relationship Id="rId15" Type="http://schemas.openxmlformats.org/officeDocument/2006/relationships/tags" Target="../tags/tag265.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1.xml"/></Relationships>
</file>

<file path=ppt/slides/_rels/slide32.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5" Type="http://schemas.openxmlformats.org/officeDocument/2006/relationships/slideLayout" Target="../slideLayouts/slideLayout31.xml"/><Relationship Id="rId14" Type="http://schemas.openxmlformats.org/officeDocument/2006/relationships/image" Target="../media/image50.jpeg"/><Relationship Id="rId13" Type="http://schemas.openxmlformats.org/officeDocument/2006/relationships/image" Target="../media/image49.png"/><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68.xml"/></Relationships>
</file>

<file path=ppt/slides/_rels/slide3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8" Type="http://schemas.openxmlformats.org/officeDocument/2006/relationships/slideLayout" Target="../slideLayouts/slideLayout31.xml"/><Relationship Id="rId17" Type="http://schemas.openxmlformats.org/officeDocument/2006/relationships/image" Target="../media/image55.jpeg"/><Relationship Id="rId16" Type="http://schemas.openxmlformats.org/officeDocument/2006/relationships/image" Target="../media/image54.jpeg"/><Relationship Id="rId15" Type="http://schemas.openxmlformats.org/officeDocument/2006/relationships/image" Target="../media/image53.jpeg"/><Relationship Id="rId14" Type="http://schemas.openxmlformats.org/officeDocument/2006/relationships/image" Target="../media/image52.jpeg"/><Relationship Id="rId13" Type="http://schemas.openxmlformats.org/officeDocument/2006/relationships/image" Target="../media/image51.jpeg"/><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tags" Target="../tags/tag280.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31.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chart" Target="../charts/chart8.xml"/><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chart" Target="../charts/chart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57.png"/><Relationship Id="rId1" Type="http://schemas.openxmlformats.org/officeDocument/2006/relationships/image" Target="../media/image5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9" Type="http://schemas.openxmlformats.org/officeDocument/2006/relationships/image" Target="../media/image66.jpeg"/><Relationship Id="rId8" Type="http://schemas.openxmlformats.org/officeDocument/2006/relationships/image" Target="../media/image65.jpeg"/><Relationship Id="rId7" Type="http://schemas.openxmlformats.org/officeDocument/2006/relationships/image" Target="../media/image64.jpeg"/><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jpeg"/><Relationship Id="rId3" Type="http://schemas.openxmlformats.org/officeDocument/2006/relationships/image" Target="../media/image60.jpeg"/><Relationship Id="rId2" Type="http://schemas.openxmlformats.org/officeDocument/2006/relationships/image" Target="../media/image59.jpeg"/><Relationship Id="rId10" Type="http://schemas.openxmlformats.org/officeDocument/2006/relationships/slideLayout" Target="../slideLayouts/slideLayout31.xml"/><Relationship Id="rId1" Type="http://schemas.openxmlformats.org/officeDocument/2006/relationships/image" Target="../media/image58.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19.jpeg"/><Relationship Id="rId1" Type="http://schemas.openxmlformats.org/officeDocument/2006/relationships/image" Target="../media/image18.jpe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image" Target="../media/image69.jpeg"/><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tags" Target="../tags/tag29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71.jpeg"/><Relationship Id="rId1" Type="http://schemas.openxmlformats.org/officeDocument/2006/relationships/image" Target="../media/image70.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1.xml"/><Relationship Id="rId1" Type="http://schemas.openxmlformats.org/officeDocument/2006/relationships/image" Target="../media/image7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image" Target="../media/image27.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73.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74.jpeg"/></Relationships>
</file>

<file path=ppt/slides/_rels/slide46.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1" Type="http://schemas.openxmlformats.org/officeDocument/2006/relationships/slideLayout" Target="../slideLayouts/slideLayout31.xml"/><Relationship Id="rId10" Type="http://schemas.openxmlformats.org/officeDocument/2006/relationships/tags" Target="../tags/tag302.xml"/><Relationship Id="rId1" Type="http://schemas.openxmlformats.org/officeDocument/2006/relationships/tags" Target="../tags/tag293.xml"/></Relationships>
</file>

<file path=ppt/slides/_rels/slide47.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9" Type="http://schemas.openxmlformats.org/officeDocument/2006/relationships/slideLayout" Target="../slideLayouts/slideLayout31.xml"/><Relationship Id="rId38" Type="http://schemas.openxmlformats.org/officeDocument/2006/relationships/tags" Target="../tags/tag340.xml"/><Relationship Id="rId37" Type="http://schemas.openxmlformats.org/officeDocument/2006/relationships/tags" Target="../tags/tag339.xml"/><Relationship Id="rId36" Type="http://schemas.openxmlformats.org/officeDocument/2006/relationships/tags" Target="../tags/tag338.xml"/><Relationship Id="rId35" Type="http://schemas.openxmlformats.org/officeDocument/2006/relationships/tags" Target="../tags/tag337.xml"/><Relationship Id="rId34" Type="http://schemas.openxmlformats.org/officeDocument/2006/relationships/tags" Target="../tags/tag336.xml"/><Relationship Id="rId33" Type="http://schemas.openxmlformats.org/officeDocument/2006/relationships/tags" Target="../tags/tag335.xml"/><Relationship Id="rId32" Type="http://schemas.openxmlformats.org/officeDocument/2006/relationships/tags" Target="../tags/tag334.xml"/><Relationship Id="rId31" Type="http://schemas.openxmlformats.org/officeDocument/2006/relationships/tags" Target="../tags/tag333.xml"/><Relationship Id="rId30" Type="http://schemas.openxmlformats.org/officeDocument/2006/relationships/tags" Target="../tags/tag332.xml"/><Relationship Id="rId3" Type="http://schemas.openxmlformats.org/officeDocument/2006/relationships/tags" Target="../tags/tag305.xml"/><Relationship Id="rId29" Type="http://schemas.openxmlformats.org/officeDocument/2006/relationships/tags" Target="../tags/tag331.xml"/><Relationship Id="rId28" Type="http://schemas.openxmlformats.org/officeDocument/2006/relationships/tags" Target="../tags/tag330.xml"/><Relationship Id="rId27" Type="http://schemas.openxmlformats.org/officeDocument/2006/relationships/tags" Target="../tags/tag329.xml"/><Relationship Id="rId26" Type="http://schemas.openxmlformats.org/officeDocument/2006/relationships/tags" Target="../tags/tag328.xml"/><Relationship Id="rId25" Type="http://schemas.openxmlformats.org/officeDocument/2006/relationships/tags" Target="../tags/tag327.xml"/><Relationship Id="rId24" Type="http://schemas.openxmlformats.org/officeDocument/2006/relationships/tags" Target="../tags/tag326.xml"/><Relationship Id="rId23" Type="http://schemas.openxmlformats.org/officeDocument/2006/relationships/tags" Target="../tags/tag325.xml"/><Relationship Id="rId22" Type="http://schemas.openxmlformats.org/officeDocument/2006/relationships/tags" Target="../tags/tag324.xml"/><Relationship Id="rId21" Type="http://schemas.openxmlformats.org/officeDocument/2006/relationships/tags" Target="../tags/tag323.xml"/><Relationship Id="rId20" Type="http://schemas.openxmlformats.org/officeDocument/2006/relationships/tags" Target="../tags/tag322.xml"/><Relationship Id="rId2" Type="http://schemas.openxmlformats.org/officeDocument/2006/relationships/tags" Target="../tags/tag304.xml"/><Relationship Id="rId19" Type="http://schemas.openxmlformats.org/officeDocument/2006/relationships/tags" Target="../tags/tag321.xml"/><Relationship Id="rId18" Type="http://schemas.openxmlformats.org/officeDocument/2006/relationships/tags" Target="../tags/tag320.xml"/><Relationship Id="rId17" Type="http://schemas.openxmlformats.org/officeDocument/2006/relationships/tags" Target="../tags/tag319.xml"/><Relationship Id="rId16" Type="http://schemas.openxmlformats.org/officeDocument/2006/relationships/tags" Target="../tags/tag318.xml"/><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3.xml"/></Relationships>
</file>

<file path=ppt/slides/_rels/slide48.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7" Type="http://schemas.openxmlformats.org/officeDocument/2006/relationships/slideLayout" Target="../slideLayouts/slideLayout31.xml"/><Relationship Id="rId16" Type="http://schemas.openxmlformats.org/officeDocument/2006/relationships/tags" Target="../tags/tag356.xml"/><Relationship Id="rId15" Type="http://schemas.openxmlformats.org/officeDocument/2006/relationships/tags" Target="../tags/tag355.xml"/><Relationship Id="rId14" Type="http://schemas.openxmlformats.org/officeDocument/2006/relationships/tags" Target="../tags/tag354.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tags" Target="../tags/tag341.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tags" Target="../tags/tag35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0.jpe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tags" Target="../tags/tag358.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1.xml"/><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tags" Target="../tags/tag359.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1.xml"/><Relationship Id="rId2" Type="http://schemas.openxmlformats.org/officeDocument/2006/relationships/image" Target="../media/image81.png"/><Relationship Id="rId1" Type="http://schemas.openxmlformats.org/officeDocument/2006/relationships/tags" Target="../tags/tag360.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31.xml"/><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tags" Target="../tags/tag361.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1.xml"/><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tags" Target="../tags/tag362.xml"/></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31.xml"/><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tags" Target="../tags/tag363.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89.jpeg"/><Relationship Id="rId1" Type="http://schemas.openxmlformats.org/officeDocument/2006/relationships/image" Target="../media/image88.jpe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image" Target="../media/image92.jpeg"/><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tags" Target="../tags/tag36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image" Target="../media/image27.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image" Target="../media/image9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22.jpeg"/><Relationship Id="rId1" Type="http://schemas.openxmlformats.org/officeDocument/2006/relationships/image" Target="../media/image2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p:sp>
        <p:nvSpPr>
          <p:cNvPr id="3" name="文本框 2"/>
          <p:cNvSpPr txBox="1"/>
          <p:nvPr/>
        </p:nvSpPr>
        <p:spPr>
          <a:xfrm>
            <a:off x="-36830" y="495935"/>
            <a:ext cx="12252325" cy="6313805"/>
          </a:xfrm>
          <a:prstGeom prst="rect">
            <a:avLst/>
          </a:prstGeom>
          <a:noFill/>
        </p:spPr>
        <p:txBody>
          <a:bodyPr wrap="square" rtlCol="0">
            <a:spAutoFit/>
            <a:scene3d>
              <a:camera prst="orthographicFront"/>
              <a:lightRig rig="threePt" dir="t"/>
            </a:scene3d>
          </a:bodyPr>
          <a:p>
            <a:pPr algn="ctr" fontAlgn="auto">
              <a:lnSpc>
                <a:spcPts val="6260"/>
              </a:lnSpc>
            </a:pPr>
            <a:r>
              <a:rPr sz="4000">
                <a:solidFill>
                  <a:srgbClr val="FF0000"/>
                </a:solidFill>
                <a:effectLst>
                  <a:outerShdw blurRad="38100" dist="25400" dir="5400000" algn="ctr" rotWithShape="0">
                    <a:srgbClr val="6E747A">
                      <a:alpha val="43000"/>
                    </a:srgbClr>
                  </a:outerShdw>
                </a:effectLst>
                <a:latin typeface="方正小标宋简体" panose="03000509000000000000" charset="-122"/>
                <a:ea typeface="方正小标宋简体" panose="03000509000000000000" charset="-122"/>
              </a:rPr>
              <a:t>坚决贯彻落实习近平生态文明思想</a:t>
            </a:r>
            <a:endParaRPr sz="4000">
              <a:solidFill>
                <a:srgbClr val="FF0000"/>
              </a:solidFill>
              <a:effectLst>
                <a:outerShdw blurRad="38100" dist="25400" dir="5400000" algn="ctr" rotWithShape="0">
                  <a:srgbClr val="6E747A">
                    <a:alpha val="43000"/>
                  </a:srgbClr>
                </a:outerShdw>
              </a:effectLst>
              <a:latin typeface="方正小标宋简体" panose="03000509000000000000" charset="-122"/>
              <a:ea typeface="方正小标宋简体" panose="03000509000000000000" charset="-122"/>
            </a:endParaRPr>
          </a:p>
          <a:p>
            <a:pPr algn="ctr" fontAlgn="auto">
              <a:lnSpc>
                <a:spcPts val="6260"/>
              </a:lnSpc>
            </a:pPr>
            <a:r>
              <a:rPr sz="4000">
                <a:solidFill>
                  <a:srgbClr val="FF0000"/>
                </a:solidFill>
                <a:effectLst>
                  <a:outerShdw blurRad="38100" dist="25400" dir="5400000" algn="ctr" rotWithShape="0">
                    <a:srgbClr val="6E747A">
                      <a:alpha val="43000"/>
                    </a:srgbClr>
                  </a:outerShdw>
                </a:effectLst>
                <a:latin typeface="方正小标宋简体" panose="03000509000000000000" charset="-122"/>
                <a:ea typeface="方正小标宋简体" panose="03000509000000000000" charset="-122"/>
              </a:rPr>
              <a:t>让水城人民拥有更多蓝天白云繁星闪烁</a:t>
            </a:r>
            <a:endParaRPr sz="4000">
              <a:solidFill>
                <a:srgbClr val="FF0000"/>
              </a:solidFill>
              <a:effectLst>
                <a:outerShdw blurRad="38100" dist="25400" dir="5400000" algn="ctr" rotWithShape="0">
                  <a:srgbClr val="6E747A">
                    <a:alpha val="43000"/>
                  </a:srgbClr>
                </a:outerShdw>
              </a:effectLst>
              <a:latin typeface="方正小标宋简体" panose="03000509000000000000" charset="-122"/>
              <a:ea typeface="方正小标宋简体" panose="03000509000000000000" charset="-122"/>
            </a:endParaRPr>
          </a:p>
          <a:p>
            <a:pPr algn="ctr" fontAlgn="auto">
              <a:lnSpc>
                <a:spcPts val="4000"/>
              </a:lnSpc>
            </a:pPr>
            <a:endParaRPr lang="zh-CN" altLang="en-US" sz="2800" b="1">
              <a:solidFill>
                <a:srgbClr val="002060"/>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endParaRPr>
          </a:p>
          <a:p>
            <a:pPr algn="ctr" fontAlgn="auto">
              <a:lnSpc>
                <a:spcPts val="4000"/>
              </a:lnSpc>
            </a:pPr>
            <a:endParaRPr lang="zh-CN" altLang="en-US" sz="2800" b="1">
              <a:solidFill>
                <a:srgbClr val="002060"/>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endParaRPr>
          </a:p>
          <a:p>
            <a:pPr algn="ctr" fontAlgn="auto">
              <a:lnSpc>
                <a:spcPts val="4000"/>
              </a:lnSpc>
            </a:pPr>
            <a:endParaRPr lang="zh-CN" altLang="en-US" sz="2800" b="1">
              <a:solidFill>
                <a:srgbClr val="002060"/>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endParaRPr>
          </a:p>
          <a:p>
            <a:pPr algn="ctr" fontAlgn="auto">
              <a:lnSpc>
                <a:spcPts val="4000"/>
              </a:lnSpc>
            </a:pPr>
            <a:endParaRPr lang="zh-CN" altLang="en-US" sz="2800" b="1">
              <a:solidFill>
                <a:srgbClr val="002060"/>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endParaRPr>
          </a:p>
          <a:p>
            <a:pPr algn="ctr" fontAlgn="auto">
              <a:lnSpc>
                <a:spcPts val="4000"/>
              </a:lnSpc>
            </a:pPr>
            <a:endParaRPr lang="zh-CN" altLang="en-US" sz="2800" b="1">
              <a:solidFill>
                <a:srgbClr val="002060"/>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endParaRPr>
          </a:p>
          <a:p>
            <a:pPr algn="ctr" fontAlgn="auto">
              <a:lnSpc>
                <a:spcPts val="4000"/>
              </a:lnSpc>
            </a:pPr>
            <a:endParaRPr lang="zh-CN" altLang="en-US" sz="2800" b="1">
              <a:solidFill>
                <a:srgbClr val="002060"/>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endParaRPr>
          </a:p>
          <a:p>
            <a:pPr algn="ctr" fontAlgn="auto">
              <a:lnSpc>
                <a:spcPts val="4000"/>
              </a:lnSpc>
            </a:pPr>
            <a:endParaRPr lang="zh-CN" altLang="en-US" sz="2800" b="1">
              <a:solidFill>
                <a:srgbClr val="FF0000"/>
              </a:solidFill>
              <a:effectLst>
                <a:outerShdw blurRad="38100" dist="25400" dir="5400000" algn="ctr" rotWithShape="0">
                  <a:srgbClr val="6E747A">
                    <a:alpha val="43000"/>
                  </a:srgbClr>
                </a:outerShdw>
              </a:effectLst>
              <a:latin typeface="Times New Roman" panose="02020603050405020304" charset="0"/>
              <a:ea typeface="华文楷体" panose="02010600040101010101" charset="-122"/>
              <a:cs typeface="Times New Roman" panose="02020603050405020304" charset="0"/>
            </a:endParaRPr>
          </a:p>
          <a:p>
            <a:pPr algn="ctr" fontAlgn="auto">
              <a:lnSpc>
                <a:spcPts val="4000"/>
              </a:lnSpc>
            </a:pPr>
            <a:r>
              <a:rPr lang="zh-CN" altLang="en-US" sz="2800" b="1">
                <a:solidFill>
                  <a:srgbClr val="FF0000"/>
                </a:solidFill>
                <a:effectLst>
                  <a:outerShdw blurRad="38100" dist="25400" dir="5400000" algn="ctr" rotWithShape="0">
                    <a:srgbClr val="6E747A">
                      <a:alpha val="43000"/>
                    </a:srgbClr>
                  </a:outerShdw>
                </a:effectLst>
                <a:latin typeface="Times New Roman" panose="02020603050405020304" charset="0"/>
                <a:ea typeface="华文楷体" panose="02010600040101010101" charset="-122"/>
                <a:cs typeface="Times New Roman" panose="02020603050405020304" charset="0"/>
              </a:rPr>
              <a:t>聊城市生态环境局</a:t>
            </a:r>
            <a:endParaRPr lang="en-US" altLang="zh-CN" sz="2800" b="1">
              <a:solidFill>
                <a:srgbClr val="FF0000"/>
              </a:solidFill>
              <a:effectLst>
                <a:outerShdw blurRad="38100" dist="25400" dir="5400000" algn="ctr" rotWithShape="0">
                  <a:srgbClr val="6E747A">
                    <a:alpha val="43000"/>
                  </a:srgbClr>
                </a:outerShdw>
              </a:effectLst>
              <a:latin typeface="Times New Roman" panose="02020603050405020304" charset="0"/>
              <a:ea typeface="华文楷体" panose="02010600040101010101" charset="-122"/>
              <a:cs typeface="Times New Roman" panose="02020603050405020304" charset="0"/>
            </a:endParaRPr>
          </a:p>
          <a:p>
            <a:pPr algn="ctr" fontAlgn="auto">
              <a:lnSpc>
                <a:spcPts val="4000"/>
              </a:lnSpc>
            </a:pPr>
            <a:r>
              <a:rPr lang="en-US" altLang="zh-CN" sz="2800" b="1">
                <a:solidFill>
                  <a:srgbClr val="FF0000"/>
                </a:solidFill>
                <a:effectLst>
                  <a:outerShdw blurRad="38100" dist="25400" dir="5400000" algn="ctr" rotWithShape="0">
                    <a:srgbClr val="6E747A">
                      <a:alpha val="43000"/>
                    </a:srgbClr>
                  </a:outerShdw>
                </a:effectLst>
                <a:latin typeface="Times New Roman" panose="02020603050405020304" charset="0"/>
                <a:ea typeface="华文楷体" panose="02010600040101010101" charset="-122"/>
                <a:cs typeface="Times New Roman" panose="02020603050405020304" charset="0"/>
              </a:rPr>
              <a:t>2022</a:t>
            </a:r>
            <a:r>
              <a:rPr lang="zh-CN" altLang="en-US" sz="2800" b="1">
                <a:solidFill>
                  <a:srgbClr val="FF0000"/>
                </a:solidFill>
                <a:effectLst>
                  <a:outerShdw blurRad="38100" dist="25400" dir="5400000" algn="ctr" rotWithShape="0">
                    <a:srgbClr val="6E747A">
                      <a:alpha val="43000"/>
                    </a:srgbClr>
                  </a:outerShdw>
                </a:effectLst>
                <a:latin typeface="Times New Roman" panose="02020603050405020304" charset="0"/>
                <a:ea typeface="华文楷体" panose="02010600040101010101" charset="-122"/>
                <a:cs typeface="Times New Roman" panose="02020603050405020304" charset="0"/>
              </a:rPr>
              <a:t>年</a:t>
            </a:r>
            <a:r>
              <a:rPr lang="en-US" altLang="zh-CN" sz="2800" b="1">
                <a:solidFill>
                  <a:srgbClr val="FF0000"/>
                </a:solidFill>
                <a:effectLst>
                  <a:outerShdw blurRad="38100" dist="25400" dir="5400000" algn="ctr" rotWithShape="0">
                    <a:srgbClr val="6E747A">
                      <a:alpha val="43000"/>
                    </a:srgbClr>
                  </a:outerShdw>
                </a:effectLst>
                <a:latin typeface="Times New Roman" panose="02020603050405020304" charset="0"/>
                <a:ea typeface="华文楷体" panose="02010600040101010101" charset="-122"/>
                <a:cs typeface="Times New Roman" panose="02020603050405020304" charset="0"/>
              </a:rPr>
              <a:t>8</a:t>
            </a:r>
            <a:r>
              <a:rPr lang="zh-CN" altLang="en-US" sz="2800" b="1">
                <a:solidFill>
                  <a:srgbClr val="FF0000"/>
                </a:solidFill>
                <a:effectLst>
                  <a:outerShdw blurRad="38100" dist="25400" dir="5400000" algn="ctr" rotWithShape="0">
                    <a:srgbClr val="6E747A">
                      <a:alpha val="43000"/>
                    </a:srgbClr>
                  </a:outerShdw>
                </a:effectLst>
                <a:latin typeface="Times New Roman" panose="02020603050405020304" charset="0"/>
                <a:ea typeface="华文楷体" panose="02010600040101010101" charset="-122"/>
                <a:cs typeface="Times New Roman" panose="02020603050405020304" charset="0"/>
              </a:rPr>
              <a:t>月</a:t>
            </a:r>
            <a:r>
              <a:rPr lang="en-US" altLang="zh-CN" sz="2800" b="1">
                <a:solidFill>
                  <a:srgbClr val="FF0000"/>
                </a:solidFill>
                <a:effectLst>
                  <a:outerShdw blurRad="38100" dist="25400" dir="5400000" algn="ctr" rotWithShape="0">
                    <a:srgbClr val="6E747A">
                      <a:alpha val="43000"/>
                    </a:srgbClr>
                  </a:outerShdw>
                </a:effectLst>
                <a:latin typeface="Times New Roman" panose="02020603050405020304" charset="0"/>
                <a:ea typeface="华文楷体" panose="02010600040101010101" charset="-122"/>
                <a:cs typeface="Times New Roman" panose="02020603050405020304" charset="0"/>
              </a:rPr>
              <a:t>13</a:t>
            </a:r>
            <a:r>
              <a:rPr lang="zh-CN" altLang="en-US" sz="2800" b="1">
                <a:solidFill>
                  <a:srgbClr val="FF0000"/>
                </a:solidFill>
                <a:effectLst>
                  <a:outerShdw blurRad="38100" dist="25400" dir="5400000" algn="ctr" rotWithShape="0">
                    <a:srgbClr val="6E747A">
                      <a:alpha val="43000"/>
                    </a:srgbClr>
                  </a:outerShdw>
                </a:effectLst>
                <a:latin typeface="Times New Roman" panose="02020603050405020304" charset="0"/>
                <a:ea typeface="华文楷体" panose="02010600040101010101" charset="-122"/>
                <a:cs typeface="Times New Roman" panose="02020603050405020304" charset="0"/>
              </a:rPr>
              <a:t>日</a:t>
            </a:r>
            <a:endParaRPr lang="zh-CN" altLang="en-US" sz="2800" b="1">
              <a:solidFill>
                <a:srgbClr val="FF0000"/>
              </a:solidFill>
              <a:effectLst>
                <a:outerShdw blurRad="38100" dist="25400" dir="5400000" algn="ctr" rotWithShape="0">
                  <a:srgbClr val="6E747A">
                    <a:alpha val="43000"/>
                  </a:srgbClr>
                </a:outerShdw>
              </a:effectLst>
              <a:latin typeface="Times New Roman" panose="02020603050405020304" charset="0"/>
              <a:ea typeface="华文楷体" panose="02010600040101010101"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ct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前</a:t>
            </a:r>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言</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353695" y="1280160"/>
            <a:ext cx="6064885" cy="519493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404495" y="1254125"/>
            <a:ext cx="6014085" cy="5220970"/>
          </a:xfrm>
          <a:prstGeom prst="rect">
            <a:avLst/>
          </a:prstGeom>
          <a:noFill/>
        </p:spPr>
        <p:txBody>
          <a:bodyPr wrap="square" rtlCol="0">
            <a:spAutoFit/>
          </a:bodyPr>
          <a:p>
            <a:pPr fontAlgn="auto">
              <a:lnSpc>
                <a:spcPts val="4000"/>
              </a:lnSpc>
            </a:pPr>
            <a:r>
              <a:rPr lang="en-US" altLang="zh-CN" sz="2800">
                <a:latin typeface="+mj-ea"/>
                <a:ea typeface="+mj-ea"/>
                <a:cs typeface="+mj-ea"/>
              </a:rPr>
              <a:t>   </a:t>
            </a:r>
            <a:r>
              <a:rPr lang="en-US" altLang="zh-CN" sz="2800">
                <a:latin typeface="Times New Roman" panose="02020603050405020304" charset="0"/>
                <a:ea typeface="+mj-ea"/>
                <a:cs typeface="Times New Roman" panose="02020603050405020304" charset="0"/>
              </a:rPr>
              <a:t>  </a:t>
            </a:r>
            <a:r>
              <a:rPr lang="zh-CN" altLang="en-US" sz="2400">
                <a:latin typeface="Times New Roman" panose="02020603050405020304" charset="0"/>
                <a:ea typeface="+mj-ea"/>
                <a:cs typeface="Times New Roman" panose="02020603050405020304" charset="0"/>
              </a:rPr>
              <a:t>2018年5月18日，全国生态环境保护大会召开，</a:t>
            </a:r>
            <a:r>
              <a:rPr lang="en-US" altLang="zh-CN" sz="2400">
                <a:latin typeface="Times New Roman" panose="02020603050405020304" charset="0"/>
                <a:ea typeface="+mj-ea"/>
                <a:cs typeface="Times New Roman" panose="02020603050405020304" charset="0"/>
                <a:sym typeface="+mn-ea"/>
              </a:rPr>
              <a:t> </a:t>
            </a:r>
            <a:r>
              <a:rPr lang="zh-CN" altLang="en-US" sz="2400">
                <a:latin typeface="Times New Roman" panose="02020603050405020304" charset="0"/>
                <a:ea typeface="+mj-ea"/>
                <a:cs typeface="Times New Roman" panose="02020603050405020304" charset="0"/>
                <a:sym typeface="+mn-ea"/>
              </a:rPr>
              <a:t>习近平总书记在讲话中指出，人与自然是生命共同体，生态环境没有替代品，用之不觉，失之难存，不能只讲发展不讲保护，不能只讲利用不讲修复，要像保护眼睛一样保护生态环境，像对待生命一样对待生态环境，还老百姓蓝天白云繁星闪烁。</a:t>
            </a:r>
            <a:r>
              <a:rPr lang="en-US" altLang="zh-CN" sz="2400">
                <a:latin typeface="Times New Roman" panose="02020603050405020304" charset="0"/>
                <a:ea typeface="+mj-ea"/>
                <a:cs typeface="Times New Roman" panose="02020603050405020304" charset="0"/>
                <a:sym typeface="+mn-ea"/>
              </a:rPr>
              <a:t> </a:t>
            </a:r>
            <a:endParaRPr lang="en-US" altLang="zh-CN" sz="2400">
              <a:latin typeface="Times New Roman" panose="02020603050405020304" charset="0"/>
              <a:ea typeface="+mj-ea"/>
              <a:cs typeface="Times New Roman" panose="02020603050405020304" charset="0"/>
              <a:sym typeface="+mn-ea"/>
            </a:endParaRPr>
          </a:p>
          <a:p>
            <a:pPr fontAlgn="auto">
              <a:lnSpc>
                <a:spcPts val="4000"/>
              </a:lnSpc>
            </a:pPr>
            <a:r>
              <a:rPr lang="en-US" altLang="zh-CN" sz="2400">
                <a:latin typeface="Times New Roman" panose="02020603050405020304" charset="0"/>
                <a:ea typeface="+mj-ea"/>
                <a:cs typeface="Times New Roman" panose="02020603050405020304" charset="0"/>
                <a:sym typeface="+mn-ea"/>
              </a:rPr>
              <a:t>       </a:t>
            </a:r>
            <a:r>
              <a:rPr lang="zh-CN" altLang="en-US" sz="2400">
                <a:latin typeface="Times New Roman" panose="02020603050405020304" charset="0"/>
                <a:ea typeface="+mj-ea"/>
                <a:cs typeface="Times New Roman" panose="02020603050405020304" charset="0"/>
              </a:rPr>
              <a:t>“习近平生态文明思想”这一重大理论成果由此确立，在我国生态文明建设历程中具有历史性、转折性、全局性的意义</a:t>
            </a:r>
            <a:r>
              <a:rPr lang="en-US" altLang="zh-CN" sz="2400">
                <a:latin typeface="Times New Roman" panose="02020603050405020304" charset="0"/>
                <a:ea typeface="+mj-ea"/>
                <a:cs typeface="Times New Roman" panose="02020603050405020304" charset="0"/>
              </a:rPr>
              <a:t> </a:t>
            </a:r>
            <a:r>
              <a:rPr lang="zh-CN" altLang="en-US" sz="2400">
                <a:latin typeface="Times New Roman" panose="02020603050405020304" charset="0"/>
                <a:ea typeface="+mj-ea"/>
                <a:cs typeface="Times New Roman" panose="02020603050405020304" charset="0"/>
              </a:rPr>
              <a:t>。</a:t>
            </a:r>
            <a:endParaRPr lang="zh-CN" altLang="en-US" sz="2400">
              <a:latin typeface="Times New Roman" panose="02020603050405020304" charset="0"/>
              <a:ea typeface="+mj-ea"/>
              <a:cs typeface="Times New Roman" panose="02020603050405020304" charset="0"/>
            </a:endParaRPr>
          </a:p>
        </p:txBody>
      </p:sp>
      <p:pic>
        <p:nvPicPr>
          <p:cNvPr id="3" name="图片 2" descr="1542aa8d31154924b5e992782448caca"/>
          <p:cNvPicPr>
            <a:picLocks noChangeAspect="1"/>
          </p:cNvPicPr>
          <p:nvPr/>
        </p:nvPicPr>
        <p:blipFill>
          <a:blip r:embed="rId1"/>
          <a:stretch>
            <a:fillRect/>
          </a:stretch>
        </p:blipFill>
        <p:spPr>
          <a:xfrm>
            <a:off x="6486525" y="1404620"/>
            <a:ext cx="5704840" cy="4919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五边形 28"/>
          <p:cNvSpPr/>
          <p:nvPr>
            <p:custDataLst>
              <p:tags r:id="rId1"/>
            </p:custDataLst>
          </p:nvPr>
        </p:nvSpPr>
        <p:spPr bwMode="auto">
          <a:xfrm>
            <a:off x="70485" y="36416"/>
            <a:ext cx="3643214" cy="762000"/>
          </a:xfrm>
          <a:prstGeom prst="homePlate">
            <a:avLst/>
          </a:prstGeom>
          <a:solidFill>
            <a:srgbClr val="0070C0"/>
          </a:solidFill>
          <a:ln w="19050">
            <a:solidFill>
              <a:schemeClr val="accent1"/>
            </a:solidFill>
            <a:round/>
          </a:ln>
          <a:effectLst>
            <a:outerShdw blurRad="419100" dist="241300" dir="2700000" sx="105000" sy="105000" algn="tl" rotWithShape="0">
              <a:prstClr val="black">
                <a:alpha val="50000"/>
              </a:prstClr>
            </a:outerShdw>
            <a:reflection blurRad="6350" stA="50000" endA="300" endPos="90000" dist="50800" dir="5400000" sy="-100000" algn="bl" rotWithShape="0"/>
          </a:effectLst>
        </p:spPr>
        <p:txBody>
          <a:bodyPr rot="0" spcFirstLastPara="0" vert="horz" wrap="square" lIns="91440" tIns="45720" rIns="91440" bIns="45720" anchor="b" anchorCtr="0" forceAA="0" compatLnSpc="1">
            <a:normAutofit/>
          </a:bodyPr>
          <a:lstStyle/>
          <a:p>
            <a:pPr algn="r"/>
            <a:endParaRPr lang="en-US" altLang="zh-CN" sz="3200" b="1" dirty="0">
              <a:solidFill>
                <a:schemeClr val="accent1"/>
              </a:solidFill>
              <a:latin typeface="微软雅黑" panose="020B0503020204020204" charset="-122"/>
              <a:ea typeface="微软雅黑" panose="020B0503020204020204" charset="-122"/>
            </a:endParaRPr>
          </a:p>
        </p:txBody>
      </p:sp>
      <p:sp>
        <p:nvSpPr>
          <p:cNvPr id="30" name="菱形 29"/>
          <p:cNvSpPr/>
          <p:nvPr>
            <p:custDataLst>
              <p:tags r:id="rId2"/>
            </p:custDataLst>
          </p:nvPr>
        </p:nvSpPr>
        <p:spPr>
          <a:xfrm>
            <a:off x="1889760" y="1855128"/>
            <a:ext cx="740830" cy="740830"/>
          </a:xfrm>
          <a:prstGeom prst="diamond">
            <a:avLst/>
          </a:prstGeom>
          <a:solidFill>
            <a:srgbClr val="0070C0"/>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en-US" altLang="zh-CN" sz="2800" b="1" dirty="0">
                <a:solidFill>
                  <a:schemeClr val="accent1"/>
                </a:solidFill>
                <a:latin typeface="微软雅黑" panose="020B0503020204020204" charset="-122"/>
                <a:ea typeface="微软雅黑" panose="020B0503020204020204" charset="-122"/>
              </a:rPr>
              <a:t>1</a:t>
            </a:r>
            <a:endParaRPr lang="en-US" altLang="zh-CN" sz="2800" b="1" dirty="0">
              <a:solidFill>
                <a:schemeClr val="accent1"/>
              </a:solidFill>
              <a:latin typeface="微软雅黑" panose="020B0503020204020204" charset="-122"/>
              <a:ea typeface="微软雅黑" panose="020B0503020204020204" charset="-122"/>
            </a:endParaRPr>
          </a:p>
        </p:txBody>
      </p:sp>
      <p:sp>
        <p:nvSpPr>
          <p:cNvPr id="32" name="文本框 31"/>
          <p:cNvSpPr txBox="1"/>
          <p:nvPr>
            <p:custDataLst>
              <p:tags r:id="rId3"/>
            </p:custDataLst>
          </p:nvPr>
        </p:nvSpPr>
        <p:spPr bwMode="auto">
          <a:xfrm>
            <a:off x="2826681" y="2012919"/>
            <a:ext cx="6679173" cy="44610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800" b="1" dirty="0">
                <a:solidFill>
                  <a:schemeClr val="tx1">
                    <a:lumMod val="75000"/>
                    <a:lumOff val="25000"/>
                  </a:schemeClr>
                </a:solidFill>
                <a:latin typeface="微软雅黑" panose="020B0503020204020204" charset="-122"/>
                <a:ea typeface="微软雅黑" panose="020B0503020204020204" charset="-122"/>
              </a:rPr>
              <a:t>污</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染</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成</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因</a:t>
            </a:r>
            <a:endParaRPr lang="zh-CN" altLang="en-US" sz="2800" b="1" dirty="0">
              <a:solidFill>
                <a:schemeClr val="tx1">
                  <a:lumMod val="75000"/>
                  <a:lumOff val="25000"/>
                </a:schemeClr>
              </a:solidFill>
              <a:latin typeface="微软雅黑" panose="020B0503020204020204" charset="-122"/>
              <a:ea typeface="微软雅黑" panose="020B0503020204020204" charset="-122"/>
            </a:endParaRPr>
          </a:p>
        </p:txBody>
      </p:sp>
      <p:sp>
        <p:nvSpPr>
          <p:cNvPr id="33" name="菱形 32"/>
          <p:cNvSpPr/>
          <p:nvPr>
            <p:custDataLst>
              <p:tags r:id="rId4"/>
            </p:custDataLst>
          </p:nvPr>
        </p:nvSpPr>
        <p:spPr>
          <a:xfrm>
            <a:off x="1889760" y="2805117"/>
            <a:ext cx="740830" cy="740830"/>
          </a:xfrm>
          <a:prstGeom prst="diamond">
            <a:avLst/>
          </a:prstGeom>
          <a:solidFill>
            <a:srgbClr val="0070C0"/>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en-US" altLang="zh-CN" sz="2800" b="1" dirty="0">
                <a:solidFill>
                  <a:schemeClr val="accent1"/>
                </a:solidFill>
                <a:latin typeface="微软雅黑" panose="020B0503020204020204" charset="-122"/>
                <a:ea typeface="微软雅黑" panose="020B0503020204020204" charset="-122"/>
              </a:rPr>
              <a:t>2</a:t>
            </a:r>
            <a:endParaRPr lang="en-US" altLang="zh-CN" sz="2800" b="1" dirty="0">
              <a:solidFill>
                <a:schemeClr val="accent1"/>
              </a:solidFill>
              <a:latin typeface="微软雅黑" panose="020B0503020204020204" charset="-122"/>
              <a:ea typeface="微软雅黑" panose="020B0503020204020204" charset="-122"/>
            </a:endParaRPr>
          </a:p>
        </p:txBody>
      </p:sp>
      <p:sp>
        <p:nvSpPr>
          <p:cNvPr id="35" name="文本框 34"/>
          <p:cNvSpPr txBox="1"/>
          <p:nvPr>
            <p:custDataLst>
              <p:tags r:id="rId5"/>
            </p:custDataLst>
          </p:nvPr>
        </p:nvSpPr>
        <p:spPr bwMode="auto">
          <a:xfrm>
            <a:off x="2827316" y="2952844"/>
            <a:ext cx="6677710" cy="44610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800" b="1" dirty="0">
                <a:solidFill>
                  <a:schemeClr val="tx1">
                    <a:lumMod val="75000"/>
                    <a:lumOff val="25000"/>
                  </a:schemeClr>
                </a:solidFill>
                <a:latin typeface="微软雅黑" panose="020B0503020204020204" charset="-122"/>
                <a:ea typeface="微软雅黑" panose="020B0503020204020204" charset="-122"/>
              </a:rPr>
              <a:t>治</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理</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沿</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革</a:t>
            </a:r>
            <a:endParaRPr lang="zh-CN" altLang="en-US" sz="2800" b="1" dirty="0">
              <a:solidFill>
                <a:schemeClr val="tx1">
                  <a:lumMod val="75000"/>
                  <a:lumOff val="25000"/>
                </a:schemeClr>
              </a:solidFill>
              <a:latin typeface="微软雅黑" panose="020B0503020204020204" charset="-122"/>
              <a:ea typeface="微软雅黑" panose="020B0503020204020204" charset="-122"/>
            </a:endParaRPr>
          </a:p>
        </p:txBody>
      </p:sp>
      <p:cxnSp>
        <p:nvCxnSpPr>
          <p:cNvPr id="48" name="直接连接符 47"/>
          <p:cNvCxnSpPr/>
          <p:nvPr>
            <p:custDataLst>
              <p:tags r:id="rId6"/>
            </p:custDataLst>
          </p:nvPr>
        </p:nvCxnSpPr>
        <p:spPr>
          <a:xfrm>
            <a:off x="2828047" y="2595958"/>
            <a:ext cx="6677710" cy="0"/>
          </a:xfrm>
          <a:prstGeom prst="line">
            <a:avLst/>
          </a:prstGeom>
          <a:ln w="31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7"/>
            </p:custDataLst>
          </p:nvPr>
        </p:nvCxnSpPr>
        <p:spPr>
          <a:xfrm>
            <a:off x="2827316" y="3545947"/>
            <a:ext cx="6677710" cy="0"/>
          </a:xfrm>
          <a:prstGeom prst="line">
            <a:avLst/>
          </a:prstGeom>
          <a:ln w="31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文本框 21"/>
          <p:cNvSpPr txBox="1"/>
          <p:nvPr>
            <p:custDataLst>
              <p:tags r:id="rId8"/>
            </p:custDataLst>
          </p:nvPr>
        </p:nvSpPr>
        <p:spPr>
          <a:xfrm>
            <a:off x="274955" y="43180"/>
            <a:ext cx="2993390" cy="706755"/>
          </a:xfrm>
          <a:prstGeom prst="rect">
            <a:avLst/>
          </a:prstGeom>
          <a:solidFill>
            <a:srgbClr val="0070C0"/>
          </a:solidFill>
        </p:spPr>
        <p:txBody>
          <a:bodyPr wrap="square" rtlCol="0">
            <a:spAutoFit/>
          </a:bodyPr>
          <a:lstStyle/>
          <a:p>
            <a:pPr algn="ctr"/>
            <a:r>
              <a:rPr lang="zh-CN" altLang="en-US" sz="4000" b="1" dirty="0">
                <a:solidFill>
                  <a:schemeClr val="bg1"/>
                </a:solidFill>
                <a:latin typeface="微软雅黑" panose="020B0503020204020204" charset="-122"/>
                <a:ea typeface="微软雅黑" panose="020B0503020204020204" charset="-122"/>
              </a:rPr>
              <a:t>目录</a:t>
            </a:r>
            <a:endParaRPr lang="zh-CN" altLang="en-US" sz="4000" b="1" dirty="0">
              <a:solidFill>
                <a:schemeClr val="bg1"/>
              </a:solidFill>
              <a:latin typeface="微软雅黑" panose="020B0503020204020204" charset="-122"/>
              <a:ea typeface="微软雅黑" panose="020B0503020204020204" charset="-122"/>
            </a:endParaRPr>
          </a:p>
        </p:txBody>
      </p:sp>
      <p:sp>
        <p:nvSpPr>
          <p:cNvPr id="2" name="菱形 1"/>
          <p:cNvSpPr/>
          <p:nvPr>
            <p:custDataLst>
              <p:tags r:id="rId9"/>
            </p:custDataLst>
          </p:nvPr>
        </p:nvSpPr>
        <p:spPr>
          <a:xfrm>
            <a:off x="1889760" y="3755341"/>
            <a:ext cx="740830" cy="740830"/>
          </a:xfrm>
          <a:prstGeom prst="diamond">
            <a:avLst/>
          </a:prstGeom>
          <a:solidFill>
            <a:srgbClr val="0070C0"/>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en-US" altLang="zh-CN" sz="2800" b="1" dirty="0">
                <a:solidFill>
                  <a:schemeClr val="accent1"/>
                </a:solidFill>
                <a:latin typeface="微软雅黑" panose="020B0503020204020204" charset="-122"/>
                <a:ea typeface="微软雅黑" panose="020B0503020204020204" charset="-122"/>
              </a:rPr>
              <a:t>3</a:t>
            </a:r>
            <a:endParaRPr lang="en-US" altLang="zh-CN" sz="2800" b="1" dirty="0">
              <a:solidFill>
                <a:schemeClr val="accent1"/>
              </a:solidFill>
              <a:latin typeface="微软雅黑" panose="020B0503020204020204" charset="-122"/>
              <a:ea typeface="微软雅黑" panose="020B0503020204020204" charset="-122"/>
            </a:endParaRPr>
          </a:p>
        </p:txBody>
      </p:sp>
      <p:sp>
        <p:nvSpPr>
          <p:cNvPr id="3" name="文本框 2"/>
          <p:cNvSpPr txBox="1"/>
          <p:nvPr>
            <p:custDataLst>
              <p:tags r:id="rId10"/>
            </p:custDataLst>
          </p:nvPr>
        </p:nvSpPr>
        <p:spPr bwMode="auto">
          <a:xfrm>
            <a:off x="2828586" y="3902972"/>
            <a:ext cx="6679904" cy="44610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800" b="1" dirty="0">
                <a:solidFill>
                  <a:schemeClr val="tx1">
                    <a:lumMod val="75000"/>
                    <a:lumOff val="25000"/>
                  </a:schemeClr>
                </a:solidFill>
                <a:latin typeface="微软雅黑" panose="020B0503020204020204" charset="-122"/>
                <a:ea typeface="微软雅黑" panose="020B0503020204020204" charset="-122"/>
              </a:rPr>
              <a:t>制</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约</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瓶</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颈</a:t>
            </a:r>
            <a:endParaRPr lang="zh-CN" altLang="en-US" sz="2800" b="1" dirty="0">
              <a:solidFill>
                <a:schemeClr val="tx1">
                  <a:lumMod val="75000"/>
                  <a:lumOff val="25000"/>
                </a:schemeClr>
              </a:solidFill>
              <a:latin typeface="微软雅黑" panose="020B0503020204020204" charset="-122"/>
              <a:ea typeface="微软雅黑" panose="020B0503020204020204" charset="-122"/>
            </a:endParaRPr>
          </a:p>
        </p:txBody>
      </p:sp>
      <p:cxnSp>
        <p:nvCxnSpPr>
          <p:cNvPr id="6" name="直接连接符 5"/>
          <p:cNvCxnSpPr/>
          <p:nvPr>
            <p:custDataLst>
              <p:tags r:id="rId11"/>
            </p:custDataLst>
          </p:nvPr>
        </p:nvCxnSpPr>
        <p:spPr>
          <a:xfrm>
            <a:off x="2828047" y="4526651"/>
            <a:ext cx="6677710" cy="0"/>
          </a:xfrm>
          <a:prstGeom prst="line">
            <a:avLst/>
          </a:prstGeom>
          <a:ln w="31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菱形 4"/>
          <p:cNvSpPr/>
          <p:nvPr>
            <p:custDataLst>
              <p:tags r:id="rId12"/>
            </p:custDataLst>
          </p:nvPr>
        </p:nvSpPr>
        <p:spPr>
          <a:xfrm>
            <a:off x="1894840" y="4695141"/>
            <a:ext cx="740830" cy="740830"/>
          </a:xfrm>
          <a:prstGeom prst="diamond">
            <a:avLst/>
          </a:prstGeom>
          <a:solidFill>
            <a:srgbClr val="0070C0"/>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p>
            <a:pPr algn="ctr"/>
            <a:r>
              <a:rPr lang="en-US" altLang="zh-CN" sz="2800" b="1" dirty="0">
                <a:solidFill>
                  <a:schemeClr val="accent1"/>
                </a:solidFill>
                <a:latin typeface="微软雅黑" panose="020B0503020204020204" charset="-122"/>
                <a:ea typeface="微软雅黑" panose="020B0503020204020204" charset="-122"/>
              </a:rPr>
              <a:t>4</a:t>
            </a:r>
            <a:endParaRPr lang="en-US" altLang="zh-CN" sz="2800" b="1" dirty="0">
              <a:solidFill>
                <a:schemeClr val="accent1"/>
              </a:solidFill>
              <a:latin typeface="微软雅黑" panose="020B0503020204020204" charset="-122"/>
              <a:ea typeface="微软雅黑" panose="020B0503020204020204" charset="-122"/>
            </a:endParaRPr>
          </a:p>
        </p:txBody>
      </p:sp>
      <p:sp>
        <p:nvSpPr>
          <p:cNvPr id="7" name="文本框 6"/>
          <p:cNvSpPr txBox="1"/>
          <p:nvPr>
            <p:custDataLst>
              <p:tags r:id="rId13"/>
            </p:custDataLst>
          </p:nvPr>
        </p:nvSpPr>
        <p:spPr bwMode="auto">
          <a:xfrm>
            <a:off x="2828586" y="4842772"/>
            <a:ext cx="6679904" cy="44610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800" b="1" dirty="0">
                <a:solidFill>
                  <a:schemeClr val="tx1">
                    <a:lumMod val="75000"/>
                    <a:lumOff val="25000"/>
                  </a:schemeClr>
                </a:solidFill>
                <a:latin typeface="微软雅黑" panose="020B0503020204020204" charset="-122"/>
                <a:ea typeface="微软雅黑" panose="020B0503020204020204" charset="-122"/>
              </a:rPr>
              <a:t>改</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善</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路</a:t>
            </a:r>
            <a:r>
              <a:rPr lang="en-US" altLang="zh-CN" sz="2800" b="1" dirty="0">
                <a:solidFill>
                  <a:schemeClr val="tx1">
                    <a:lumMod val="75000"/>
                    <a:lumOff val="25000"/>
                  </a:schemeClr>
                </a:solidFill>
                <a:latin typeface="微软雅黑" panose="020B0503020204020204" charset="-122"/>
                <a:ea typeface="微软雅黑" panose="020B0503020204020204" charset="-122"/>
              </a:rPr>
              <a:t> </a:t>
            </a:r>
            <a:r>
              <a:rPr lang="zh-CN" altLang="en-US" sz="2800" b="1" dirty="0">
                <a:solidFill>
                  <a:schemeClr val="tx1">
                    <a:lumMod val="75000"/>
                    <a:lumOff val="25000"/>
                  </a:schemeClr>
                </a:solidFill>
                <a:latin typeface="微软雅黑" panose="020B0503020204020204" charset="-122"/>
                <a:ea typeface="微软雅黑" panose="020B0503020204020204" charset="-122"/>
              </a:rPr>
              <a:t>径</a:t>
            </a:r>
            <a:endParaRPr lang="zh-CN" altLang="en-US" sz="2800" b="1" dirty="0">
              <a:solidFill>
                <a:schemeClr val="tx1">
                  <a:lumMod val="75000"/>
                  <a:lumOff val="25000"/>
                </a:schemeClr>
              </a:solidFill>
              <a:latin typeface="微软雅黑" panose="020B0503020204020204" charset="-122"/>
              <a:ea typeface="微软雅黑" panose="020B0503020204020204" charset="-122"/>
            </a:endParaRPr>
          </a:p>
        </p:txBody>
      </p:sp>
      <p:cxnSp>
        <p:nvCxnSpPr>
          <p:cNvPr id="8" name="直接连接符 7"/>
          <p:cNvCxnSpPr/>
          <p:nvPr>
            <p:custDataLst>
              <p:tags r:id="rId14"/>
            </p:custDataLst>
          </p:nvPr>
        </p:nvCxnSpPr>
        <p:spPr>
          <a:xfrm>
            <a:off x="2792487" y="5425811"/>
            <a:ext cx="6677710" cy="0"/>
          </a:xfrm>
          <a:prstGeom prst="line">
            <a:avLst/>
          </a:prstGeom>
          <a:ln w="31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3409607" y="1364979"/>
            <a:ext cx="8782420" cy="1872000"/>
          </a:xfrm>
          <a:custGeom>
            <a:avLst/>
            <a:gdLst/>
            <a:ahLst/>
            <a:cxnLst/>
            <a:rect l="l" t="t" r="r" b="b"/>
            <a:pathLst>
              <a:path w="6586815" h="1404000">
                <a:moveTo>
                  <a:pt x="810600" y="0"/>
                </a:moveTo>
                <a:lnTo>
                  <a:pt x="6586815" y="0"/>
                </a:lnTo>
                <a:lnTo>
                  <a:pt x="6586815" y="1404000"/>
                </a:lnTo>
                <a:lnTo>
                  <a:pt x="0" y="1404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矩形 6"/>
          <p:cNvSpPr/>
          <p:nvPr/>
        </p:nvSpPr>
        <p:spPr>
          <a:xfrm>
            <a:off x="0" y="3909053"/>
            <a:ext cx="5712357" cy="1872000"/>
          </a:xfrm>
          <a:custGeom>
            <a:avLst/>
            <a:gdLst/>
            <a:ahLst/>
            <a:cxnLst/>
            <a:rect l="l" t="t" r="r" b="b"/>
            <a:pathLst>
              <a:path w="4284268" h="1404000">
                <a:moveTo>
                  <a:pt x="0" y="0"/>
                </a:moveTo>
                <a:lnTo>
                  <a:pt x="4284268" y="0"/>
                </a:lnTo>
                <a:lnTo>
                  <a:pt x="3473668" y="1404000"/>
                </a:lnTo>
                <a:lnTo>
                  <a:pt x="0" y="1404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矩形 7"/>
          <p:cNvSpPr/>
          <p:nvPr/>
        </p:nvSpPr>
        <p:spPr>
          <a:xfrm>
            <a:off x="0" y="1989475"/>
            <a:ext cx="10613237" cy="3024000"/>
          </a:xfrm>
          <a:custGeom>
            <a:avLst/>
            <a:gdLst/>
            <a:ahLst/>
            <a:cxnLst/>
            <a:rect l="l" t="t" r="r" b="b"/>
            <a:pathLst>
              <a:path w="7959928" h="2268000">
                <a:moveTo>
                  <a:pt x="0" y="0"/>
                </a:moveTo>
                <a:lnTo>
                  <a:pt x="7959928" y="0"/>
                </a:lnTo>
                <a:lnTo>
                  <a:pt x="6650498" y="2268000"/>
                </a:lnTo>
                <a:lnTo>
                  <a:pt x="0" y="226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TextBox 11"/>
          <p:cNvSpPr txBox="1"/>
          <p:nvPr/>
        </p:nvSpPr>
        <p:spPr>
          <a:xfrm>
            <a:off x="2494280" y="3019425"/>
            <a:ext cx="7157720" cy="783590"/>
          </a:xfrm>
          <a:prstGeom prst="rect">
            <a:avLst/>
          </a:prstGeom>
          <a:noFill/>
        </p:spPr>
        <p:txBody>
          <a:bodyPr wrap="square" rtlCol="0">
            <a:spAutoFit/>
          </a:bodyPr>
          <a:lstStyle/>
          <a:p>
            <a:pPr marL="0" lvl="1" algn="l"/>
            <a:r>
              <a:rPr lang="zh-CN" altLang="en-US" sz="4500" b="1" spc="400" dirty="0" smtClean="0">
                <a:solidFill>
                  <a:schemeClr val="bg1"/>
                </a:solidFill>
                <a:latin typeface="微软雅黑" panose="020B0503020204020204" charset="-122"/>
              </a:rPr>
              <a:t>一、污染成因</a:t>
            </a:r>
            <a:endParaRPr lang="zh-CN" altLang="en-US" sz="4500" b="1" spc="400" dirty="0" smtClean="0">
              <a:solidFill>
                <a:schemeClr val="bg1"/>
              </a:solidFill>
              <a:latin typeface="微软雅黑" panose="020B0503020204020204" charset="-122"/>
            </a:endParaRPr>
          </a:p>
        </p:txBody>
      </p:sp>
      <p:grpSp>
        <p:nvGrpSpPr>
          <p:cNvPr id="2" name="组合 2"/>
          <p:cNvGrpSpPr/>
          <p:nvPr/>
        </p:nvGrpSpPr>
        <p:grpSpPr>
          <a:xfrm>
            <a:off x="501507" y="2560188"/>
            <a:ext cx="1737795" cy="1737795"/>
            <a:chOff x="838788" y="0"/>
            <a:chExt cx="1303346" cy="1303346"/>
          </a:xfrm>
        </p:grpSpPr>
        <p:sp>
          <p:nvSpPr>
            <p:cNvPr id="21" name="椭圆 20"/>
            <p:cNvSpPr/>
            <p:nvPr/>
          </p:nvSpPr>
          <p:spPr>
            <a:xfrm>
              <a:off x="838788" y="0"/>
              <a:ext cx="1303346" cy="1303346"/>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539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endParaRPr>
            </a:p>
          </p:txBody>
        </p:sp>
        <p:sp>
          <p:nvSpPr>
            <p:cNvPr id="23" name="椭圆 22"/>
            <p:cNvSpPr/>
            <p:nvPr/>
          </p:nvSpPr>
          <p:spPr bwMode="auto">
            <a:xfrm>
              <a:off x="984343" y="145555"/>
              <a:ext cx="1012237" cy="1012237"/>
            </a:xfrm>
            <a:prstGeom prst="ellipse">
              <a:avLst/>
            </a:prstGeom>
            <a:solidFill>
              <a:schemeClr val="accent1"/>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28" tIns="45713" rIns="91428" bIns="45713" numCol="1" spcCol="0" rtlCol="0" fromWordArt="0" anchor="ctr" anchorCtr="0" forceAA="0" compatLnSpc="1">
              <a:noAutofit/>
            </a:bodyPr>
            <a:lstStyle/>
            <a:p>
              <a:pPr algn="ctr" defTabSz="914400"/>
              <a:endParaRPr lang="en-US" sz="2800" b="1"/>
            </a:p>
          </p:txBody>
        </p:sp>
        <p:sp>
          <p:nvSpPr>
            <p:cNvPr id="26" name="KSO_Shape"/>
            <p:cNvSpPr/>
            <p:nvPr/>
          </p:nvSpPr>
          <p:spPr bwMode="auto">
            <a:xfrm>
              <a:off x="1265110" y="370570"/>
              <a:ext cx="450703" cy="562207"/>
            </a:xfrm>
            <a:custGeom>
              <a:avLst/>
              <a:gdLst>
                <a:gd name="T0" fmla="*/ 514718 w 1827213"/>
                <a:gd name="T1" fmla="*/ 1478193 h 2278063"/>
                <a:gd name="T2" fmla="*/ 586089 w 1827213"/>
                <a:gd name="T3" fmla="*/ 1702087 h 2278063"/>
                <a:gd name="T4" fmla="*/ 651357 w 1827213"/>
                <a:gd name="T5" fmla="*/ 1785483 h 2278063"/>
                <a:gd name="T6" fmla="*/ 656399 w 1827213"/>
                <a:gd name="T7" fmla="*/ 1379658 h 2278063"/>
                <a:gd name="T8" fmla="*/ 633847 w 1827213"/>
                <a:gd name="T9" fmla="*/ 1256954 h 2278063"/>
                <a:gd name="T10" fmla="*/ 688768 w 1827213"/>
                <a:gd name="T11" fmla="*/ 1207023 h 2278063"/>
                <a:gd name="T12" fmla="*/ 886960 w 1827213"/>
                <a:gd name="T13" fmla="*/ 1239691 h 2278063"/>
                <a:gd name="T14" fmla="*/ 882450 w 1827213"/>
                <a:gd name="T15" fmla="*/ 1367972 h 2278063"/>
                <a:gd name="T16" fmla="*/ 858572 w 1827213"/>
                <a:gd name="T17" fmla="*/ 1798498 h 2278063"/>
                <a:gd name="T18" fmla="*/ 927555 w 1827213"/>
                <a:gd name="T19" fmla="*/ 1725194 h 2278063"/>
                <a:gd name="T20" fmla="*/ 996272 w 1827213"/>
                <a:gd name="T21" fmla="*/ 1552825 h 2278063"/>
                <a:gd name="T22" fmla="*/ 1043764 w 1827213"/>
                <a:gd name="T23" fmla="*/ 1169840 h 2278063"/>
                <a:gd name="T24" fmla="*/ 1334023 w 1827213"/>
                <a:gd name="T25" fmla="*/ 1122564 h 2278063"/>
                <a:gd name="T26" fmla="*/ 1468540 w 1827213"/>
                <a:gd name="T27" fmla="*/ 1208351 h 2278063"/>
                <a:gd name="T28" fmla="*/ 1526910 w 1827213"/>
                <a:gd name="T29" fmla="*/ 1358942 h 2278063"/>
                <a:gd name="T30" fmla="*/ 1495602 w 1827213"/>
                <a:gd name="T31" fmla="*/ 1765298 h 2278063"/>
                <a:gd name="T32" fmla="*/ 1386822 w 1827213"/>
                <a:gd name="T33" fmla="*/ 1826650 h 2278063"/>
                <a:gd name="T34" fmla="*/ 1112747 w 1827213"/>
                <a:gd name="T35" fmla="*/ 1885612 h 2278063"/>
                <a:gd name="T36" fmla="*/ 666746 w 1827213"/>
                <a:gd name="T37" fmla="*/ 1903141 h 2278063"/>
                <a:gd name="T38" fmla="*/ 246216 w 1827213"/>
                <a:gd name="T39" fmla="*/ 1855334 h 2278063"/>
                <a:gd name="T40" fmla="*/ 76412 w 1827213"/>
                <a:gd name="T41" fmla="*/ 1795842 h 2278063"/>
                <a:gd name="T42" fmla="*/ 4511 w 1827213"/>
                <a:gd name="T43" fmla="*/ 1724397 h 2278063"/>
                <a:gd name="T44" fmla="*/ 20164 w 1827213"/>
                <a:gd name="T45" fmla="*/ 1272093 h 2278063"/>
                <a:gd name="T46" fmla="*/ 123638 w 1827213"/>
                <a:gd name="T47" fmla="*/ 1152045 h 2278063"/>
                <a:gd name="T48" fmla="*/ 321035 w 1827213"/>
                <a:gd name="T49" fmla="*/ 1109285 h 2278063"/>
                <a:gd name="T50" fmla="*/ 489230 w 1827213"/>
                <a:gd name="T51" fmla="*/ 331401 h 2278063"/>
                <a:gd name="T52" fmla="*/ 406631 w 1827213"/>
                <a:gd name="T53" fmla="*/ 492717 h 2278063"/>
                <a:gd name="T54" fmla="*/ 415129 w 1827213"/>
                <a:gd name="T55" fmla="*/ 657222 h 2278063"/>
                <a:gd name="T56" fmla="*/ 469045 w 1827213"/>
                <a:gd name="T57" fmla="*/ 789304 h 2278063"/>
                <a:gd name="T58" fmla="*/ 552175 w 1827213"/>
                <a:gd name="T59" fmla="*/ 897202 h 2278063"/>
                <a:gd name="T60" fmla="*/ 648320 w 1827213"/>
                <a:gd name="T61" fmla="*/ 973209 h 2278063"/>
                <a:gd name="T62" fmla="*/ 743403 w 1827213"/>
                <a:gd name="T63" fmla="*/ 1008023 h 2278063"/>
                <a:gd name="T64" fmla="*/ 833704 w 1827213"/>
                <a:gd name="T65" fmla="*/ 994735 h 2278063"/>
                <a:gd name="T66" fmla="*/ 931442 w 1827213"/>
                <a:gd name="T67" fmla="*/ 936800 h 2278063"/>
                <a:gd name="T68" fmla="*/ 1022541 w 1827213"/>
                <a:gd name="T69" fmla="*/ 842722 h 2278063"/>
                <a:gd name="T70" fmla="*/ 1091595 w 1827213"/>
                <a:gd name="T71" fmla="*/ 720472 h 2278063"/>
                <a:gd name="T72" fmla="*/ 1123732 w 1827213"/>
                <a:gd name="T73" fmla="*/ 579089 h 2278063"/>
                <a:gd name="T74" fmla="*/ 971281 w 1827213"/>
                <a:gd name="T75" fmla="*/ 515307 h 2278063"/>
                <a:gd name="T76" fmla="*/ 728264 w 1827213"/>
                <a:gd name="T77" fmla="*/ 457371 h 2278063"/>
                <a:gd name="T78" fmla="*/ 608481 w 1827213"/>
                <a:gd name="T79" fmla="*/ 387211 h 2278063"/>
                <a:gd name="T80" fmla="*/ 538365 w 1827213"/>
                <a:gd name="T81" fmla="*/ 319177 h 2278063"/>
                <a:gd name="T82" fmla="*/ 845655 w 1827213"/>
                <a:gd name="T83" fmla="*/ 8505 h 2278063"/>
                <a:gd name="T84" fmla="*/ 984295 w 1827213"/>
                <a:gd name="T85" fmla="*/ 67237 h 2278063"/>
                <a:gd name="T86" fmla="*/ 1099297 w 1827213"/>
                <a:gd name="T87" fmla="*/ 172743 h 2278063"/>
                <a:gd name="T88" fmla="*/ 1181631 w 1827213"/>
                <a:gd name="T89" fmla="*/ 315456 h 2278063"/>
                <a:gd name="T90" fmla="*/ 1223594 w 1827213"/>
                <a:gd name="T91" fmla="*/ 485276 h 2278063"/>
                <a:gd name="T92" fmla="*/ 1214830 w 1827213"/>
                <a:gd name="T93" fmla="*/ 671307 h 2278063"/>
                <a:gd name="T94" fmla="*/ 1150025 w 1827213"/>
                <a:gd name="T95" fmla="*/ 837672 h 2278063"/>
                <a:gd name="T96" fmla="*/ 1046178 w 1827213"/>
                <a:gd name="T97" fmla="*/ 971614 h 2278063"/>
                <a:gd name="T98" fmla="*/ 922678 w 1827213"/>
                <a:gd name="T99" fmla="*/ 1064896 h 2278063"/>
                <a:gd name="T100" fmla="*/ 798911 w 1827213"/>
                <a:gd name="T101" fmla="*/ 1109809 h 2278063"/>
                <a:gd name="T102" fmla="*/ 682050 w 1827213"/>
                <a:gd name="T103" fmla="*/ 1098913 h 2278063"/>
                <a:gd name="T104" fmla="*/ 555628 w 1827213"/>
                <a:gd name="T105" fmla="*/ 1034600 h 2278063"/>
                <a:gd name="T106" fmla="*/ 437705 w 1827213"/>
                <a:gd name="T107" fmla="*/ 924309 h 2278063"/>
                <a:gd name="T108" fmla="*/ 346607 w 1827213"/>
                <a:gd name="T109" fmla="*/ 777079 h 2278063"/>
                <a:gd name="T110" fmla="*/ 301721 w 1827213"/>
                <a:gd name="T111" fmla="*/ 600349 h 2278063"/>
                <a:gd name="T112" fmla="*/ 314470 w 1827213"/>
                <a:gd name="T113" fmla="*/ 417507 h 2278063"/>
                <a:gd name="T114" fmla="*/ 373166 w 1827213"/>
                <a:gd name="T115" fmla="*/ 256723 h 2278063"/>
                <a:gd name="T116" fmla="*/ 468780 w 1827213"/>
                <a:gd name="T117" fmla="*/ 127299 h 2278063"/>
                <a:gd name="T118" fmla="*/ 593874 w 1827213"/>
                <a:gd name="T119" fmla="*/ 38801 h 2278063"/>
                <a:gd name="T120" fmla="*/ 739950 w 1827213"/>
                <a:gd name="T121" fmla="*/ 797 h 22780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27213" h="2278063">
                  <a:moveTo>
                    <a:pt x="575845" y="1312863"/>
                  </a:moveTo>
                  <a:lnTo>
                    <a:pt x="576797" y="1356693"/>
                  </a:lnTo>
                  <a:lnTo>
                    <a:pt x="578385" y="1398934"/>
                  </a:lnTo>
                  <a:lnTo>
                    <a:pt x="580289" y="1440540"/>
                  </a:lnTo>
                  <a:lnTo>
                    <a:pt x="582829" y="1481511"/>
                  </a:lnTo>
                  <a:lnTo>
                    <a:pt x="585368" y="1520894"/>
                  </a:lnTo>
                  <a:lnTo>
                    <a:pt x="588543" y="1559007"/>
                  </a:lnTo>
                  <a:lnTo>
                    <a:pt x="592035" y="1596801"/>
                  </a:lnTo>
                  <a:lnTo>
                    <a:pt x="595844" y="1633008"/>
                  </a:lnTo>
                  <a:lnTo>
                    <a:pt x="600288" y="1668580"/>
                  </a:lnTo>
                  <a:lnTo>
                    <a:pt x="605050" y="1702246"/>
                  </a:lnTo>
                  <a:lnTo>
                    <a:pt x="610129" y="1735595"/>
                  </a:lnTo>
                  <a:lnTo>
                    <a:pt x="615843" y="1767673"/>
                  </a:lnTo>
                  <a:lnTo>
                    <a:pt x="621875" y="1798480"/>
                  </a:lnTo>
                  <a:lnTo>
                    <a:pt x="628224" y="1828653"/>
                  </a:lnTo>
                  <a:lnTo>
                    <a:pt x="635207" y="1856920"/>
                  </a:lnTo>
                  <a:lnTo>
                    <a:pt x="642509" y="1884551"/>
                  </a:lnTo>
                  <a:lnTo>
                    <a:pt x="650445" y="1910912"/>
                  </a:lnTo>
                  <a:lnTo>
                    <a:pt x="658698" y="1936321"/>
                  </a:lnTo>
                  <a:lnTo>
                    <a:pt x="667269" y="1960459"/>
                  </a:lnTo>
                  <a:lnTo>
                    <a:pt x="676475" y="1983326"/>
                  </a:lnTo>
                  <a:lnTo>
                    <a:pt x="681237" y="1994442"/>
                  </a:lnTo>
                  <a:lnTo>
                    <a:pt x="685999" y="2004923"/>
                  </a:lnTo>
                  <a:lnTo>
                    <a:pt x="691078" y="2015404"/>
                  </a:lnTo>
                  <a:lnTo>
                    <a:pt x="696157" y="2025885"/>
                  </a:lnTo>
                  <a:lnTo>
                    <a:pt x="701236" y="2035413"/>
                  </a:lnTo>
                  <a:lnTo>
                    <a:pt x="706632" y="2044941"/>
                  </a:lnTo>
                  <a:lnTo>
                    <a:pt x="711712" y="2054152"/>
                  </a:lnTo>
                  <a:lnTo>
                    <a:pt x="717743" y="2063045"/>
                  </a:lnTo>
                  <a:lnTo>
                    <a:pt x="723140" y="2071620"/>
                  </a:lnTo>
                  <a:lnTo>
                    <a:pt x="728854" y="2080196"/>
                  </a:lnTo>
                  <a:lnTo>
                    <a:pt x="734885" y="2088136"/>
                  </a:lnTo>
                  <a:lnTo>
                    <a:pt x="740599" y="2095758"/>
                  </a:lnTo>
                  <a:lnTo>
                    <a:pt x="746630" y="2103063"/>
                  </a:lnTo>
                  <a:lnTo>
                    <a:pt x="752979" y="2110050"/>
                  </a:lnTo>
                  <a:lnTo>
                    <a:pt x="759646" y="2116720"/>
                  </a:lnTo>
                  <a:lnTo>
                    <a:pt x="765995" y="2123390"/>
                  </a:lnTo>
                  <a:lnTo>
                    <a:pt x="772661" y="2129742"/>
                  </a:lnTo>
                  <a:lnTo>
                    <a:pt x="779327" y="2135141"/>
                  </a:lnTo>
                  <a:lnTo>
                    <a:pt x="785994" y="2140858"/>
                  </a:lnTo>
                  <a:lnTo>
                    <a:pt x="792977" y="2145940"/>
                  </a:lnTo>
                  <a:lnTo>
                    <a:pt x="799961" y="2150704"/>
                  </a:lnTo>
                  <a:lnTo>
                    <a:pt x="807262" y="2155468"/>
                  </a:lnTo>
                  <a:lnTo>
                    <a:pt x="814564" y="2159597"/>
                  </a:lnTo>
                  <a:lnTo>
                    <a:pt x="821865" y="2163408"/>
                  </a:lnTo>
                  <a:lnTo>
                    <a:pt x="821865" y="1665086"/>
                  </a:lnTo>
                  <a:lnTo>
                    <a:pt x="815199" y="1664134"/>
                  </a:lnTo>
                  <a:lnTo>
                    <a:pt x="808850" y="1662228"/>
                  </a:lnTo>
                  <a:lnTo>
                    <a:pt x="802501" y="1659687"/>
                  </a:lnTo>
                  <a:lnTo>
                    <a:pt x="796469" y="1657146"/>
                  </a:lnTo>
                  <a:lnTo>
                    <a:pt x="790755" y="1653970"/>
                  </a:lnTo>
                  <a:lnTo>
                    <a:pt x="785359" y="1649841"/>
                  </a:lnTo>
                  <a:lnTo>
                    <a:pt x="780280" y="1645713"/>
                  </a:lnTo>
                  <a:lnTo>
                    <a:pt x="775835" y="1641266"/>
                  </a:lnTo>
                  <a:lnTo>
                    <a:pt x="771391" y="1635867"/>
                  </a:lnTo>
                  <a:lnTo>
                    <a:pt x="767899" y="1630785"/>
                  </a:lnTo>
                  <a:lnTo>
                    <a:pt x="764725" y="1625068"/>
                  </a:lnTo>
                  <a:lnTo>
                    <a:pt x="762185" y="1619034"/>
                  </a:lnTo>
                  <a:lnTo>
                    <a:pt x="759963" y="1612682"/>
                  </a:lnTo>
                  <a:lnTo>
                    <a:pt x="758059" y="1606012"/>
                  </a:lnTo>
                  <a:lnTo>
                    <a:pt x="757424" y="1599342"/>
                  </a:lnTo>
                  <a:lnTo>
                    <a:pt x="757106" y="1592355"/>
                  </a:lnTo>
                  <a:lnTo>
                    <a:pt x="757106" y="1518353"/>
                  </a:lnTo>
                  <a:lnTo>
                    <a:pt x="757424" y="1510731"/>
                  </a:lnTo>
                  <a:lnTo>
                    <a:pt x="758376" y="1503108"/>
                  </a:lnTo>
                  <a:lnTo>
                    <a:pt x="760281" y="1496121"/>
                  </a:lnTo>
                  <a:lnTo>
                    <a:pt x="762820" y="1489134"/>
                  </a:lnTo>
                  <a:lnTo>
                    <a:pt x="765995" y="1482464"/>
                  </a:lnTo>
                  <a:lnTo>
                    <a:pt x="769804" y="1476429"/>
                  </a:lnTo>
                  <a:lnTo>
                    <a:pt x="774248" y="1470395"/>
                  </a:lnTo>
                  <a:lnTo>
                    <a:pt x="778692" y="1465313"/>
                  </a:lnTo>
                  <a:lnTo>
                    <a:pt x="784089" y="1460232"/>
                  </a:lnTo>
                  <a:lnTo>
                    <a:pt x="789803" y="1455785"/>
                  </a:lnTo>
                  <a:lnTo>
                    <a:pt x="795834" y="1452291"/>
                  </a:lnTo>
                  <a:lnTo>
                    <a:pt x="802501" y="1449433"/>
                  </a:lnTo>
                  <a:lnTo>
                    <a:pt x="809485" y="1446892"/>
                  </a:lnTo>
                  <a:lnTo>
                    <a:pt x="816786" y="1444987"/>
                  </a:lnTo>
                  <a:lnTo>
                    <a:pt x="824087" y="1443399"/>
                  </a:lnTo>
                  <a:lnTo>
                    <a:pt x="831706" y="1443081"/>
                  </a:lnTo>
                  <a:lnTo>
                    <a:pt x="995190" y="1443081"/>
                  </a:lnTo>
                  <a:lnTo>
                    <a:pt x="1002809" y="1443399"/>
                  </a:lnTo>
                  <a:lnTo>
                    <a:pt x="1010745" y="1444987"/>
                  </a:lnTo>
                  <a:lnTo>
                    <a:pt x="1017728" y="1446892"/>
                  </a:lnTo>
                  <a:lnTo>
                    <a:pt x="1024395" y="1449433"/>
                  </a:lnTo>
                  <a:lnTo>
                    <a:pt x="1031061" y="1452291"/>
                  </a:lnTo>
                  <a:lnTo>
                    <a:pt x="1037093" y="1455785"/>
                  </a:lnTo>
                  <a:lnTo>
                    <a:pt x="1043124" y="1460232"/>
                  </a:lnTo>
                  <a:lnTo>
                    <a:pt x="1048521" y="1465313"/>
                  </a:lnTo>
                  <a:lnTo>
                    <a:pt x="1053282" y="1470395"/>
                  </a:lnTo>
                  <a:lnTo>
                    <a:pt x="1057727" y="1476429"/>
                  </a:lnTo>
                  <a:lnTo>
                    <a:pt x="1061218" y="1482464"/>
                  </a:lnTo>
                  <a:lnTo>
                    <a:pt x="1064393" y="1489134"/>
                  </a:lnTo>
                  <a:lnTo>
                    <a:pt x="1066932" y="1496121"/>
                  </a:lnTo>
                  <a:lnTo>
                    <a:pt x="1068837" y="1503108"/>
                  </a:lnTo>
                  <a:lnTo>
                    <a:pt x="1070107" y="1510731"/>
                  </a:lnTo>
                  <a:lnTo>
                    <a:pt x="1070424" y="1518353"/>
                  </a:lnTo>
                  <a:lnTo>
                    <a:pt x="1070424" y="1592355"/>
                  </a:lnTo>
                  <a:lnTo>
                    <a:pt x="1070107" y="1599342"/>
                  </a:lnTo>
                  <a:lnTo>
                    <a:pt x="1068837" y="1606012"/>
                  </a:lnTo>
                  <a:lnTo>
                    <a:pt x="1067567" y="1612682"/>
                  </a:lnTo>
                  <a:lnTo>
                    <a:pt x="1065345" y="1619034"/>
                  </a:lnTo>
                  <a:lnTo>
                    <a:pt x="1062806" y="1625068"/>
                  </a:lnTo>
                  <a:lnTo>
                    <a:pt x="1059314" y="1630785"/>
                  </a:lnTo>
                  <a:lnTo>
                    <a:pt x="1055822" y="1635867"/>
                  </a:lnTo>
                  <a:lnTo>
                    <a:pt x="1051378" y="1641266"/>
                  </a:lnTo>
                  <a:lnTo>
                    <a:pt x="1046933" y="1645713"/>
                  </a:lnTo>
                  <a:lnTo>
                    <a:pt x="1041854" y="1649841"/>
                  </a:lnTo>
                  <a:lnTo>
                    <a:pt x="1036458" y="1653970"/>
                  </a:lnTo>
                  <a:lnTo>
                    <a:pt x="1031061" y="1657146"/>
                  </a:lnTo>
                  <a:lnTo>
                    <a:pt x="1024712" y="1659687"/>
                  </a:lnTo>
                  <a:lnTo>
                    <a:pt x="1018681" y="1662228"/>
                  </a:lnTo>
                  <a:lnTo>
                    <a:pt x="1012014" y="1664134"/>
                  </a:lnTo>
                  <a:lnTo>
                    <a:pt x="1005348" y="1665086"/>
                  </a:lnTo>
                  <a:lnTo>
                    <a:pt x="1005348" y="2163408"/>
                  </a:lnTo>
                  <a:lnTo>
                    <a:pt x="1012649" y="2159597"/>
                  </a:lnTo>
                  <a:lnTo>
                    <a:pt x="1019951" y="2155468"/>
                  </a:lnTo>
                  <a:lnTo>
                    <a:pt x="1027252" y="2150704"/>
                  </a:lnTo>
                  <a:lnTo>
                    <a:pt x="1034236" y="2145940"/>
                  </a:lnTo>
                  <a:lnTo>
                    <a:pt x="1041219" y="2140858"/>
                  </a:lnTo>
                  <a:lnTo>
                    <a:pt x="1048203" y="2135141"/>
                  </a:lnTo>
                  <a:lnTo>
                    <a:pt x="1054552" y="2129742"/>
                  </a:lnTo>
                  <a:lnTo>
                    <a:pt x="1061218" y="2123390"/>
                  </a:lnTo>
                  <a:lnTo>
                    <a:pt x="1067885" y="2116720"/>
                  </a:lnTo>
                  <a:lnTo>
                    <a:pt x="1073916" y="2110050"/>
                  </a:lnTo>
                  <a:lnTo>
                    <a:pt x="1080265" y="2103063"/>
                  </a:lnTo>
                  <a:lnTo>
                    <a:pt x="1086297" y="2095758"/>
                  </a:lnTo>
                  <a:lnTo>
                    <a:pt x="1092646" y="2088136"/>
                  </a:lnTo>
                  <a:lnTo>
                    <a:pt x="1098360" y="2080196"/>
                  </a:lnTo>
                  <a:lnTo>
                    <a:pt x="1104391" y="2071620"/>
                  </a:lnTo>
                  <a:lnTo>
                    <a:pt x="1109788" y="2063045"/>
                  </a:lnTo>
                  <a:lnTo>
                    <a:pt x="1115184" y="2054152"/>
                  </a:lnTo>
                  <a:lnTo>
                    <a:pt x="1120581" y="2044941"/>
                  </a:lnTo>
                  <a:lnTo>
                    <a:pt x="1125977" y="2035413"/>
                  </a:lnTo>
                  <a:lnTo>
                    <a:pt x="1131374" y="2025885"/>
                  </a:lnTo>
                  <a:lnTo>
                    <a:pt x="1136453" y="2015404"/>
                  </a:lnTo>
                  <a:lnTo>
                    <a:pt x="1140897" y="2004923"/>
                  </a:lnTo>
                  <a:lnTo>
                    <a:pt x="1146294" y="1994442"/>
                  </a:lnTo>
                  <a:lnTo>
                    <a:pt x="1150738" y="1983326"/>
                  </a:lnTo>
                  <a:lnTo>
                    <a:pt x="1159944" y="1960459"/>
                  </a:lnTo>
                  <a:lnTo>
                    <a:pt x="1168832" y="1936321"/>
                  </a:lnTo>
                  <a:lnTo>
                    <a:pt x="1176768" y="1910912"/>
                  </a:lnTo>
                  <a:lnTo>
                    <a:pt x="1184387" y="1884551"/>
                  </a:lnTo>
                  <a:lnTo>
                    <a:pt x="1192006" y="1856920"/>
                  </a:lnTo>
                  <a:lnTo>
                    <a:pt x="1198990" y="1828653"/>
                  </a:lnTo>
                  <a:lnTo>
                    <a:pt x="1205338" y="1798480"/>
                  </a:lnTo>
                  <a:lnTo>
                    <a:pt x="1211370" y="1767673"/>
                  </a:lnTo>
                  <a:lnTo>
                    <a:pt x="1216766" y="1735595"/>
                  </a:lnTo>
                  <a:lnTo>
                    <a:pt x="1222163" y="1702246"/>
                  </a:lnTo>
                  <a:lnTo>
                    <a:pt x="1226925" y="1668580"/>
                  </a:lnTo>
                  <a:lnTo>
                    <a:pt x="1231369" y="1633008"/>
                  </a:lnTo>
                  <a:lnTo>
                    <a:pt x="1235496" y="1596801"/>
                  </a:lnTo>
                  <a:lnTo>
                    <a:pt x="1238670" y="1559007"/>
                  </a:lnTo>
                  <a:lnTo>
                    <a:pt x="1241845" y="1520894"/>
                  </a:lnTo>
                  <a:lnTo>
                    <a:pt x="1244702" y="1481511"/>
                  </a:lnTo>
                  <a:lnTo>
                    <a:pt x="1246606" y="1440540"/>
                  </a:lnTo>
                  <a:lnTo>
                    <a:pt x="1248828" y="1398934"/>
                  </a:lnTo>
                  <a:lnTo>
                    <a:pt x="1250416" y="1356693"/>
                  </a:lnTo>
                  <a:lnTo>
                    <a:pt x="1251368" y="1312863"/>
                  </a:lnTo>
                  <a:lnTo>
                    <a:pt x="1306921" y="1316357"/>
                  </a:lnTo>
                  <a:lnTo>
                    <a:pt x="1358029" y="1319850"/>
                  </a:lnTo>
                  <a:lnTo>
                    <a:pt x="1403424" y="1323344"/>
                  </a:lnTo>
                  <a:lnTo>
                    <a:pt x="1442787" y="1326520"/>
                  </a:lnTo>
                  <a:lnTo>
                    <a:pt x="1498975" y="1331284"/>
                  </a:lnTo>
                  <a:lnTo>
                    <a:pt x="1519291" y="1333190"/>
                  </a:lnTo>
                  <a:lnTo>
                    <a:pt x="1534846" y="1333507"/>
                  </a:lnTo>
                  <a:lnTo>
                    <a:pt x="1550719" y="1334460"/>
                  </a:lnTo>
                  <a:lnTo>
                    <a:pt x="1566273" y="1336683"/>
                  </a:lnTo>
                  <a:lnTo>
                    <a:pt x="1581193" y="1339224"/>
                  </a:lnTo>
                  <a:lnTo>
                    <a:pt x="1596113" y="1342400"/>
                  </a:lnTo>
                  <a:lnTo>
                    <a:pt x="1610716" y="1346847"/>
                  </a:lnTo>
                  <a:lnTo>
                    <a:pt x="1625318" y="1351611"/>
                  </a:lnTo>
                  <a:lnTo>
                    <a:pt x="1639286" y="1357010"/>
                  </a:lnTo>
                  <a:lnTo>
                    <a:pt x="1652618" y="1363362"/>
                  </a:lnTo>
                  <a:lnTo>
                    <a:pt x="1666268" y="1370350"/>
                  </a:lnTo>
                  <a:lnTo>
                    <a:pt x="1678966" y="1377654"/>
                  </a:lnTo>
                  <a:lnTo>
                    <a:pt x="1691664" y="1385594"/>
                  </a:lnTo>
                  <a:lnTo>
                    <a:pt x="1703727" y="1394170"/>
                  </a:lnTo>
                  <a:lnTo>
                    <a:pt x="1715472" y="1403380"/>
                  </a:lnTo>
                  <a:lnTo>
                    <a:pt x="1726266" y="1412908"/>
                  </a:lnTo>
                  <a:lnTo>
                    <a:pt x="1737376" y="1423072"/>
                  </a:lnTo>
                  <a:lnTo>
                    <a:pt x="1747534" y="1434188"/>
                  </a:lnTo>
                  <a:lnTo>
                    <a:pt x="1757058" y="1444987"/>
                  </a:lnTo>
                  <a:lnTo>
                    <a:pt x="1765946" y="1456738"/>
                  </a:lnTo>
                  <a:lnTo>
                    <a:pt x="1774835" y="1468807"/>
                  </a:lnTo>
                  <a:lnTo>
                    <a:pt x="1782771" y="1481511"/>
                  </a:lnTo>
                  <a:lnTo>
                    <a:pt x="1790072" y="1494215"/>
                  </a:lnTo>
                  <a:lnTo>
                    <a:pt x="1797056" y="1507555"/>
                  </a:lnTo>
                  <a:lnTo>
                    <a:pt x="1803087" y="1521212"/>
                  </a:lnTo>
                  <a:lnTo>
                    <a:pt x="1808801" y="1535186"/>
                  </a:lnTo>
                  <a:lnTo>
                    <a:pt x="1813245" y="1549478"/>
                  </a:lnTo>
                  <a:lnTo>
                    <a:pt x="1817690" y="1564088"/>
                  </a:lnTo>
                  <a:lnTo>
                    <a:pt x="1821182" y="1579016"/>
                  </a:lnTo>
                  <a:lnTo>
                    <a:pt x="1824039" y="1593943"/>
                  </a:lnTo>
                  <a:lnTo>
                    <a:pt x="1825626" y="1609506"/>
                  </a:lnTo>
                  <a:lnTo>
                    <a:pt x="1826896" y="1625068"/>
                  </a:lnTo>
                  <a:lnTo>
                    <a:pt x="1827213" y="1641266"/>
                  </a:lnTo>
                  <a:lnTo>
                    <a:pt x="1827213" y="2031602"/>
                  </a:lnTo>
                  <a:lnTo>
                    <a:pt x="1826896" y="2039225"/>
                  </a:lnTo>
                  <a:lnTo>
                    <a:pt x="1826261" y="2047165"/>
                  </a:lnTo>
                  <a:lnTo>
                    <a:pt x="1824356" y="2054787"/>
                  </a:lnTo>
                  <a:lnTo>
                    <a:pt x="1822134" y="2062092"/>
                  </a:lnTo>
                  <a:lnTo>
                    <a:pt x="1819277" y="2069397"/>
                  </a:lnTo>
                  <a:lnTo>
                    <a:pt x="1815468" y="2076702"/>
                  </a:lnTo>
                  <a:lnTo>
                    <a:pt x="1811658" y="2084007"/>
                  </a:lnTo>
                  <a:lnTo>
                    <a:pt x="1806897" y="2090994"/>
                  </a:lnTo>
                  <a:lnTo>
                    <a:pt x="1801817" y="2097664"/>
                  </a:lnTo>
                  <a:lnTo>
                    <a:pt x="1795469" y="2104334"/>
                  </a:lnTo>
                  <a:lnTo>
                    <a:pt x="1789437" y="2111003"/>
                  </a:lnTo>
                  <a:lnTo>
                    <a:pt x="1782453" y="2117355"/>
                  </a:lnTo>
                  <a:lnTo>
                    <a:pt x="1774835" y="2123707"/>
                  </a:lnTo>
                  <a:lnTo>
                    <a:pt x="1766899" y="2129742"/>
                  </a:lnTo>
                  <a:lnTo>
                    <a:pt x="1758010" y="2135776"/>
                  </a:lnTo>
                  <a:lnTo>
                    <a:pt x="1748804" y="2141811"/>
                  </a:lnTo>
                  <a:lnTo>
                    <a:pt x="1739281" y="2147528"/>
                  </a:lnTo>
                  <a:lnTo>
                    <a:pt x="1729123" y="2152927"/>
                  </a:lnTo>
                  <a:lnTo>
                    <a:pt x="1718647" y="2158644"/>
                  </a:lnTo>
                  <a:lnTo>
                    <a:pt x="1707854" y="2164043"/>
                  </a:lnTo>
                  <a:lnTo>
                    <a:pt x="1696426" y="2169442"/>
                  </a:lnTo>
                  <a:lnTo>
                    <a:pt x="1684363" y="2174524"/>
                  </a:lnTo>
                  <a:lnTo>
                    <a:pt x="1671982" y="2179288"/>
                  </a:lnTo>
                  <a:lnTo>
                    <a:pt x="1659285" y="2184370"/>
                  </a:lnTo>
                  <a:lnTo>
                    <a:pt x="1646269" y="2189134"/>
                  </a:lnTo>
                  <a:lnTo>
                    <a:pt x="1632619" y="2193580"/>
                  </a:lnTo>
                  <a:lnTo>
                    <a:pt x="1618334" y="2198027"/>
                  </a:lnTo>
                  <a:lnTo>
                    <a:pt x="1604367" y="2202473"/>
                  </a:lnTo>
                  <a:lnTo>
                    <a:pt x="1589129" y="2206602"/>
                  </a:lnTo>
                  <a:lnTo>
                    <a:pt x="1574209" y="2210413"/>
                  </a:lnTo>
                  <a:lnTo>
                    <a:pt x="1543100" y="2218671"/>
                  </a:lnTo>
                  <a:lnTo>
                    <a:pt x="1510720" y="2225976"/>
                  </a:lnTo>
                  <a:lnTo>
                    <a:pt x="1477071" y="2232646"/>
                  </a:lnTo>
                  <a:lnTo>
                    <a:pt x="1442152" y="2238998"/>
                  </a:lnTo>
                  <a:lnTo>
                    <a:pt x="1405964" y="2244715"/>
                  </a:lnTo>
                  <a:lnTo>
                    <a:pt x="1369140" y="2250432"/>
                  </a:lnTo>
                  <a:lnTo>
                    <a:pt x="1331364" y="2254878"/>
                  </a:lnTo>
                  <a:lnTo>
                    <a:pt x="1292636" y="2259324"/>
                  </a:lnTo>
                  <a:lnTo>
                    <a:pt x="1253590" y="2263453"/>
                  </a:lnTo>
                  <a:lnTo>
                    <a:pt x="1213592" y="2266629"/>
                  </a:lnTo>
                  <a:lnTo>
                    <a:pt x="1173277" y="2269488"/>
                  </a:lnTo>
                  <a:lnTo>
                    <a:pt x="1132326" y="2272029"/>
                  </a:lnTo>
                  <a:lnTo>
                    <a:pt x="1091058" y="2274252"/>
                  </a:lnTo>
                  <a:lnTo>
                    <a:pt x="1049473" y="2275840"/>
                  </a:lnTo>
                  <a:lnTo>
                    <a:pt x="1007570" y="2276793"/>
                  </a:lnTo>
                  <a:lnTo>
                    <a:pt x="965667" y="2277746"/>
                  </a:lnTo>
                  <a:lnTo>
                    <a:pt x="923765" y="2278063"/>
                  </a:lnTo>
                  <a:lnTo>
                    <a:pt x="881862" y="2277746"/>
                  </a:lnTo>
                  <a:lnTo>
                    <a:pt x="839959" y="2276793"/>
                  </a:lnTo>
                  <a:lnTo>
                    <a:pt x="797739" y="2275840"/>
                  </a:lnTo>
                  <a:lnTo>
                    <a:pt x="755836" y="2274252"/>
                  </a:lnTo>
                  <a:lnTo>
                    <a:pt x="714251" y="2272029"/>
                  </a:lnTo>
                  <a:lnTo>
                    <a:pt x="672666" y="2269488"/>
                  </a:lnTo>
                  <a:lnTo>
                    <a:pt x="631715" y="2266629"/>
                  </a:lnTo>
                  <a:lnTo>
                    <a:pt x="591082" y="2263453"/>
                  </a:lnTo>
                  <a:lnTo>
                    <a:pt x="551084" y="2259324"/>
                  </a:lnTo>
                  <a:lnTo>
                    <a:pt x="511721" y="2254878"/>
                  </a:lnTo>
                  <a:lnTo>
                    <a:pt x="472993" y="2250432"/>
                  </a:lnTo>
                  <a:lnTo>
                    <a:pt x="435217" y="2244715"/>
                  </a:lnTo>
                  <a:lnTo>
                    <a:pt x="398393" y="2238998"/>
                  </a:lnTo>
                  <a:lnTo>
                    <a:pt x="362522" y="2232646"/>
                  </a:lnTo>
                  <a:lnTo>
                    <a:pt x="327603" y="2225976"/>
                  </a:lnTo>
                  <a:lnTo>
                    <a:pt x="294589" y="2218671"/>
                  </a:lnTo>
                  <a:lnTo>
                    <a:pt x="262210" y="2210413"/>
                  </a:lnTo>
                  <a:lnTo>
                    <a:pt x="231417" y="2202473"/>
                  </a:lnTo>
                  <a:lnTo>
                    <a:pt x="216497" y="2198027"/>
                  </a:lnTo>
                  <a:lnTo>
                    <a:pt x="202212" y="2193580"/>
                  </a:lnTo>
                  <a:lnTo>
                    <a:pt x="188245" y="2189134"/>
                  </a:lnTo>
                  <a:lnTo>
                    <a:pt x="174595" y="2184370"/>
                  </a:lnTo>
                  <a:lnTo>
                    <a:pt x="161262" y="2179288"/>
                  </a:lnTo>
                  <a:lnTo>
                    <a:pt x="148247" y="2174524"/>
                  </a:lnTo>
                  <a:lnTo>
                    <a:pt x="135866" y="2169442"/>
                  </a:lnTo>
                  <a:lnTo>
                    <a:pt x="124438" y="2164043"/>
                  </a:lnTo>
                  <a:lnTo>
                    <a:pt x="112693" y="2158644"/>
                  </a:lnTo>
                  <a:lnTo>
                    <a:pt x="101900" y="2152927"/>
                  </a:lnTo>
                  <a:lnTo>
                    <a:pt x="91424" y="2147528"/>
                  </a:lnTo>
                  <a:lnTo>
                    <a:pt x="81266" y="2141811"/>
                  </a:lnTo>
                  <a:lnTo>
                    <a:pt x="71743" y="2135776"/>
                  </a:lnTo>
                  <a:lnTo>
                    <a:pt x="63172" y="2129742"/>
                  </a:lnTo>
                  <a:lnTo>
                    <a:pt x="54601" y="2123707"/>
                  </a:lnTo>
                  <a:lnTo>
                    <a:pt x="46664" y="2117355"/>
                  </a:lnTo>
                  <a:lnTo>
                    <a:pt x="39681" y="2111003"/>
                  </a:lnTo>
                  <a:lnTo>
                    <a:pt x="33014" y="2104334"/>
                  </a:lnTo>
                  <a:lnTo>
                    <a:pt x="26665" y="2097664"/>
                  </a:lnTo>
                  <a:lnTo>
                    <a:pt x="21269" y="2090994"/>
                  </a:lnTo>
                  <a:lnTo>
                    <a:pt x="16507" y="2084007"/>
                  </a:lnTo>
                  <a:lnTo>
                    <a:pt x="12063" y="2076702"/>
                  </a:lnTo>
                  <a:lnTo>
                    <a:pt x="8571" y="2069397"/>
                  </a:lnTo>
                  <a:lnTo>
                    <a:pt x="5397" y="2062092"/>
                  </a:lnTo>
                  <a:lnTo>
                    <a:pt x="2857" y="2054787"/>
                  </a:lnTo>
                  <a:lnTo>
                    <a:pt x="1270" y="2047165"/>
                  </a:lnTo>
                  <a:lnTo>
                    <a:pt x="317" y="2039225"/>
                  </a:lnTo>
                  <a:lnTo>
                    <a:pt x="0" y="2031602"/>
                  </a:lnTo>
                  <a:lnTo>
                    <a:pt x="0" y="1641266"/>
                  </a:lnTo>
                  <a:lnTo>
                    <a:pt x="317" y="1625068"/>
                  </a:lnTo>
                  <a:lnTo>
                    <a:pt x="1587" y="1609506"/>
                  </a:lnTo>
                  <a:lnTo>
                    <a:pt x="3492" y="1593943"/>
                  </a:lnTo>
                  <a:lnTo>
                    <a:pt x="6349" y="1579016"/>
                  </a:lnTo>
                  <a:lnTo>
                    <a:pt x="9523" y="1564088"/>
                  </a:lnTo>
                  <a:lnTo>
                    <a:pt x="13968" y="1549478"/>
                  </a:lnTo>
                  <a:lnTo>
                    <a:pt x="18729" y="1535186"/>
                  </a:lnTo>
                  <a:lnTo>
                    <a:pt x="24126" y="1521212"/>
                  </a:lnTo>
                  <a:lnTo>
                    <a:pt x="30475" y="1507555"/>
                  </a:lnTo>
                  <a:lnTo>
                    <a:pt x="37141" y="1494215"/>
                  </a:lnTo>
                  <a:lnTo>
                    <a:pt x="44442" y="1481511"/>
                  </a:lnTo>
                  <a:lnTo>
                    <a:pt x="52696" y="1468807"/>
                  </a:lnTo>
                  <a:lnTo>
                    <a:pt x="60949" y="1456738"/>
                  </a:lnTo>
                  <a:lnTo>
                    <a:pt x="70155" y="1444987"/>
                  </a:lnTo>
                  <a:lnTo>
                    <a:pt x="79996" y="1434188"/>
                  </a:lnTo>
                  <a:lnTo>
                    <a:pt x="90154" y="1423072"/>
                  </a:lnTo>
                  <a:lnTo>
                    <a:pt x="100630" y="1412908"/>
                  </a:lnTo>
                  <a:lnTo>
                    <a:pt x="112058" y="1403380"/>
                  </a:lnTo>
                  <a:lnTo>
                    <a:pt x="123486" y="1394170"/>
                  </a:lnTo>
                  <a:lnTo>
                    <a:pt x="135549" y="1385594"/>
                  </a:lnTo>
                  <a:lnTo>
                    <a:pt x="147929" y="1377654"/>
                  </a:lnTo>
                  <a:lnTo>
                    <a:pt x="161262" y="1370350"/>
                  </a:lnTo>
                  <a:lnTo>
                    <a:pt x="174277" y="1363362"/>
                  </a:lnTo>
                  <a:lnTo>
                    <a:pt x="188245" y="1357010"/>
                  </a:lnTo>
                  <a:lnTo>
                    <a:pt x="201895" y="1351611"/>
                  </a:lnTo>
                  <a:lnTo>
                    <a:pt x="216180" y="1346847"/>
                  </a:lnTo>
                  <a:lnTo>
                    <a:pt x="230782" y="1342400"/>
                  </a:lnTo>
                  <a:lnTo>
                    <a:pt x="245702" y="1339224"/>
                  </a:lnTo>
                  <a:lnTo>
                    <a:pt x="260940" y="1336683"/>
                  </a:lnTo>
                  <a:lnTo>
                    <a:pt x="276177" y="1334460"/>
                  </a:lnTo>
                  <a:lnTo>
                    <a:pt x="292049" y="1333507"/>
                  </a:lnTo>
                  <a:lnTo>
                    <a:pt x="307922" y="1333190"/>
                  </a:lnTo>
                  <a:lnTo>
                    <a:pt x="327921" y="1331284"/>
                  </a:lnTo>
                  <a:lnTo>
                    <a:pt x="384108" y="1326520"/>
                  </a:lnTo>
                  <a:lnTo>
                    <a:pt x="423472" y="1323344"/>
                  </a:lnTo>
                  <a:lnTo>
                    <a:pt x="469501" y="1319850"/>
                  </a:lnTo>
                  <a:lnTo>
                    <a:pt x="520610" y="1316357"/>
                  </a:lnTo>
                  <a:lnTo>
                    <a:pt x="575845" y="1312863"/>
                  </a:lnTo>
                  <a:close/>
                  <a:moveTo>
                    <a:pt x="622209" y="377550"/>
                  </a:moveTo>
                  <a:lnTo>
                    <a:pt x="617124" y="378504"/>
                  </a:lnTo>
                  <a:lnTo>
                    <a:pt x="612358" y="379457"/>
                  </a:lnTo>
                  <a:lnTo>
                    <a:pt x="607591" y="381364"/>
                  </a:lnTo>
                  <a:lnTo>
                    <a:pt x="602825" y="383589"/>
                  </a:lnTo>
                  <a:lnTo>
                    <a:pt x="598376" y="386131"/>
                  </a:lnTo>
                  <a:lnTo>
                    <a:pt x="593609" y="388991"/>
                  </a:lnTo>
                  <a:lnTo>
                    <a:pt x="589796" y="392487"/>
                  </a:lnTo>
                  <a:lnTo>
                    <a:pt x="585347" y="396301"/>
                  </a:lnTo>
                  <a:lnTo>
                    <a:pt x="580898" y="400750"/>
                  </a:lnTo>
                  <a:lnTo>
                    <a:pt x="577085" y="404882"/>
                  </a:lnTo>
                  <a:lnTo>
                    <a:pt x="568823" y="414733"/>
                  </a:lnTo>
                  <a:lnTo>
                    <a:pt x="560879" y="425221"/>
                  </a:lnTo>
                  <a:lnTo>
                    <a:pt x="544354" y="447785"/>
                  </a:lnTo>
                  <a:lnTo>
                    <a:pt x="533232" y="463675"/>
                  </a:lnTo>
                  <a:lnTo>
                    <a:pt x="521475" y="480837"/>
                  </a:lnTo>
                  <a:lnTo>
                    <a:pt x="509717" y="498316"/>
                  </a:lnTo>
                  <a:lnTo>
                    <a:pt x="498913" y="516748"/>
                  </a:lnTo>
                  <a:lnTo>
                    <a:pt x="495100" y="534545"/>
                  </a:lnTo>
                  <a:lnTo>
                    <a:pt x="491604" y="552342"/>
                  </a:lnTo>
                  <a:lnTo>
                    <a:pt x="488744" y="570457"/>
                  </a:lnTo>
                  <a:lnTo>
                    <a:pt x="486520" y="589208"/>
                  </a:lnTo>
                  <a:lnTo>
                    <a:pt x="484613" y="608276"/>
                  </a:lnTo>
                  <a:lnTo>
                    <a:pt x="483342" y="626708"/>
                  </a:lnTo>
                  <a:lnTo>
                    <a:pt x="482389" y="646094"/>
                  </a:lnTo>
                  <a:lnTo>
                    <a:pt x="482071" y="665163"/>
                  </a:lnTo>
                  <a:lnTo>
                    <a:pt x="482071" y="678828"/>
                  </a:lnTo>
                  <a:lnTo>
                    <a:pt x="482706" y="692494"/>
                  </a:lnTo>
                  <a:lnTo>
                    <a:pt x="483978" y="706159"/>
                  </a:lnTo>
                  <a:lnTo>
                    <a:pt x="484931" y="719825"/>
                  </a:lnTo>
                  <a:lnTo>
                    <a:pt x="486838" y="733173"/>
                  </a:lnTo>
                  <a:lnTo>
                    <a:pt x="488744" y="746520"/>
                  </a:lnTo>
                  <a:lnTo>
                    <a:pt x="491286" y="759550"/>
                  </a:lnTo>
                  <a:lnTo>
                    <a:pt x="493829" y="772580"/>
                  </a:lnTo>
                  <a:lnTo>
                    <a:pt x="496688" y="785928"/>
                  </a:lnTo>
                  <a:lnTo>
                    <a:pt x="499866" y="798958"/>
                  </a:lnTo>
                  <a:lnTo>
                    <a:pt x="503679" y="811670"/>
                  </a:lnTo>
                  <a:lnTo>
                    <a:pt x="507811" y="824382"/>
                  </a:lnTo>
                  <a:lnTo>
                    <a:pt x="511624" y="836776"/>
                  </a:lnTo>
                  <a:lnTo>
                    <a:pt x="516390" y="849171"/>
                  </a:lnTo>
                  <a:lnTo>
                    <a:pt x="521157" y="861565"/>
                  </a:lnTo>
                  <a:lnTo>
                    <a:pt x="525924" y="873642"/>
                  </a:lnTo>
                  <a:lnTo>
                    <a:pt x="531326" y="885718"/>
                  </a:lnTo>
                  <a:lnTo>
                    <a:pt x="536728" y="897795"/>
                  </a:lnTo>
                  <a:lnTo>
                    <a:pt x="542766" y="909553"/>
                  </a:lnTo>
                  <a:lnTo>
                    <a:pt x="548485" y="921312"/>
                  </a:lnTo>
                  <a:lnTo>
                    <a:pt x="554841" y="932435"/>
                  </a:lnTo>
                  <a:lnTo>
                    <a:pt x="561196" y="943876"/>
                  </a:lnTo>
                  <a:lnTo>
                    <a:pt x="567870" y="954681"/>
                  </a:lnTo>
                  <a:lnTo>
                    <a:pt x="574861" y="965805"/>
                  </a:lnTo>
                  <a:lnTo>
                    <a:pt x="581852" y="976610"/>
                  </a:lnTo>
                  <a:lnTo>
                    <a:pt x="589160" y="987097"/>
                  </a:lnTo>
                  <a:lnTo>
                    <a:pt x="596151" y="997267"/>
                  </a:lnTo>
                  <a:lnTo>
                    <a:pt x="604096" y="1007755"/>
                  </a:lnTo>
                  <a:lnTo>
                    <a:pt x="611722" y="1017607"/>
                  </a:lnTo>
                  <a:lnTo>
                    <a:pt x="619349" y="1027458"/>
                  </a:lnTo>
                  <a:lnTo>
                    <a:pt x="627293" y="1036675"/>
                  </a:lnTo>
                  <a:lnTo>
                    <a:pt x="635237" y="1046209"/>
                  </a:lnTo>
                  <a:lnTo>
                    <a:pt x="643817" y="1055425"/>
                  </a:lnTo>
                  <a:lnTo>
                    <a:pt x="652079" y="1064642"/>
                  </a:lnTo>
                  <a:lnTo>
                    <a:pt x="660659" y="1072904"/>
                  </a:lnTo>
                  <a:lnTo>
                    <a:pt x="668921" y="1081803"/>
                  </a:lnTo>
                  <a:lnTo>
                    <a:pt x="677501" y="1089748"/>
                  </a:lnTo>
                  <a:lnTo>
                    <a:pt x="686399" y="1097693"/>
                  </a:lnTo>
                  <a:lnTo>
                    <a:pt x="695297" y="1105320"/>
                  </a:lnTo>
                  <a:lnTo>
                    <a:pt x="703876" y="1112948"/>
                  </a:lnTo>
                  <a:lnTo>
                    <a:pt x="712774" y="1120257"/>
                  </a:lnTo>
                  <a:lnTo>
                    <a:pt x="721672" y="1127249"/>
                  </a:lnTo>
                  <a:lnTo>
                    <a:pt x="730569" y="1134240"/>
                  </a:lnTo>
                  <a:lnTo>
                    <a:pt x="739785" y="1140279"/>
                  </a:lnTo>
                  <a:lnTo>
                    <a:pt x="748682" y="1146635"/>
                  </a:lnTo>
                  <a:lnTo>
                    <a:pt x="757898" y="1152673"/>
                  </a:lnTo>
                  <a:lnTo>
                    <a:pt x="767113" y="1158393"/>
                  </a:lnTo>
                  <a:lnTo>
                    <a:pt x="775693" y="1163796"/>
                  </a:lnTo>
                  <a:lnTo>
                    <a:pt x="784909" y="1168881"/>
                  </a:lnTo>
                  <a:lnTo>
                    <a:pt x="794124" y="1173648"/>
                  </a:lnTo>
                  <a:lnTo>
                    <a:pt x="803022" y="1178097"/>
                  </a:lnTo>
                  <a:lnTo>
                    <a:pt x="811919" y="1182229"/>
                  </a:lnTo>
                  <a:lnTo>
                    <a:pt x="821135" y="1186042"/>
                  </a:lnTo>
                  <a:lnTo>
                    <a:pt x="829714" y="1189538"/>
                  </a:lnTo>
                  <a:lnTo>
                    <a:pt x="838612" y="1193034"/>
                  </a:lnTo>
                  <a:lnTo>
                    <a:pt x="847192" y="1195894"/>
                  </a:lnTo>
                  <a:lnTo>
                    <a:pt x="856090" y="1198437"/>
                  </a:lnTo>
                  <a:lnTo>
                    <a:pt x="864352" y="1200661"/>
                  </a:lnTo>
                  <a:lnTo>
                    <a:pt x="872932" y="1202568"/>
                  </a:lnTo>
                  <a:lnTo>
                    <a:pt x="881194" y="1204157"/>
                  </a:lnTo>
                  <a:lnTo>
                    <a:pt x="889456" y="1205428"/>
                  </a:lnTo>
                  <a:lnTo>
                    <a:pt x="897718" y="1206382"/>
                  </a:lnTo>
                  <a:lnTo>
                    <a:pt x="905662" y="1206700"/>
                  </a:lnTo>
                  <a:lnTo>
                    <a:pt x="913607" y="1207017"/>
                  </a:lnTo>
                  <a:lnTo>
                    <a:pt x="921551" y="1206700"/>
                  </a:lnTo>
                  <a:lnTo>
                    <a:pt x="929495" y="1206382"/>
                  </a:lnTo>
                  <a:lnTo>
                    <a:pt x="937757" y="1205428"/>
                  </a:lnTo>
                  <a:lnTo>
                    <a:pt x="945702" y="1204157"/>
                  </a:lnTo>
                  <a:lnTo>
                    <a:pt x="954281" y="1202568"/>
                  </a:lnTo>
                  <a:lnTo>
                    <a:pt x="962861" y="1200661"/>
                  </a:lnTo>
                  <a:lnTo>
                    <a:pt x="971441" y="1198437"/>
                  </a:lnTo>
                  <a:lnTo>
                    <a:pt x="980021" y="1195894"/>
                  </a:lnTo>
                  <a:lnTo>
                    <a:pt x="988919" y="1193034"/>
                  </a:lnTo>
                  <a:lnTo>
                    <a:pt x="997499" y="1189538"/>
                  </a:lnTo>
                  <a:lnTo>
                    <a:pt x="1006396" y="1186042"/>
                  </a:lnTo>
                  <a:lnTo>
                    <a:pt x="1015294" y="1182229"/>
                  </a:lnTo>
                  <a:lnTo>
                    <a:pt x="1024192" y="1178097"/>
                  </a:lnTo>
                  <a:lnTo>
                    <a:pt x="1033407" y="1173648"/>
                  </a:lnTo>
                  <a:lnTo>
                    <a:pt x="1042305" y="1168881"/>
                  </a:lnTo>
                  <a:lnTo>
                    <a:pt x="1051202" y="1163796"/>
                  </a:lnTo>
                  <a:lnTo>
                    <a:pt x="1060418" y="1158393"/>
                  </a:lnTo>
                  <a:lnTo>
                    <a:pt x="1069315" y="1152673"/>
                  </a:lnTo>
                  <a:lnTo>
                    <a:pt x="1078531" y="1146635"/>
                  </a:lnTo>
                  <a:lnTo>
                    <a:pt x="1087746" y="1140279"/>
                  </a:lnTo>
                  <a:lnTo>
                    <a:pt x="1096326" y="1134240"/>
                  </a:lnTo>
                  <a:lnTo>
                    <a:pt x="1105541" y="1127249"/>
                  </a:lnTo>
                  <a:lnTo>
                    <a:pt x="1114439" y="1120257"/>
                  </a:lnTo>
                  <a:lnTo>
                    <a:pt x="1123337" y="1112948"/>
                  </a:lnTo>
                  <a:lnTo>
                    <a:pt x="1132234" y="1105320"/>
                  </a:lnTo>
                  <a:lnTo>
                    <a:pt x="1140814" y="1097693"/>
                  </a:lnTo>
                  <a:lnTo>
                    <a:pt x="1149712" y="1089748"/>
                  </a:lnTo>
                  <a:lnTo>
                    <a:pt x="1158292" y="1081803"/>
                  </a:lnTo>
                  <a:lnTo>
                    <a:pt x="1166872" y="1072904"/>
                  </a:lnTo>
                  <a:lnTo>
                    <a:pt x="1175134" y="1064642"/>
                  </a:lnTo>
                  <a:lnTo>
                    <a:pt x="1183714" y="1055425"/>
                  </a:lnTo>
                  <a:lnTo>
                    <a:pt x="1191976" y="1046209"/>
                  </a:lnTo>
                  <a:lnTo>
                    <a:pt x="1199920" y="1036675"/>
                  </a:lnTo>
                  <a:lnTo>
                    <a:pt x="1208182" y="1027458"/>
                  </a:lnTo>
                  <a:lnTo>
                    <a:pt x="1215809" y="1017607"/>
                  </a:lnTo>
                  <a:lnTo>
                    <a:pt x="1223435" y="1007755"/>
                  </a:lnTo>
                  <a:lnTo>
                    <a:pt x="1231062" y="997267"/>
                  </a:lnTo>
                  <a:lnTo>
                    <a:pt x="1238370" y="987097"/>
                  </a:lnTo>
                  <a:lnTo>
                    <a:pt x="1245679" y="976610"/>
                  </a:lnTo>
                  <a:lnTo>
                    <a:pt x="1252670" y="965805"/>
                  </a:lnTo>
                  <a:lnTo>
                    <a:pt x="1259343" y="954681"/>
                  </a:lnTo>
                  <a:lnTo>
                    <a:pt x="1266017" y="943876"/>
                  </a:lnTo>
                  <a:lnTo>
                    <a:pt x="1272690" y="932435"/>
                  </a:lnTo>
                  <a:lnTo>
                    <a:pt x="1278728" y="921312"/>
                  </a:lnTo>
                  <a:lnTo>
                    <a:pt x="1284765" y="909553"/>
                  </a:lnTo>
                  <a:lnTo>
                    <a:pt x="1290485" y="897795"/>
                  </a:lnTo>
                  <a:lnTo>
                    <a:pt x="1295887" y="885718"/>
                  </a:lnTo>
                  <a:lnTo>
                    <a:pt x="1300972" y="873642"/>
                  </a:lnTo>
                  <a:lnTo>
                    <a:pt x="1306056" y="861565"/>
                  </a:lnTo>
                  <a:lnTo>
                    <a:pt x="1310823" y="849171"/>
                  </a:lnTo>
                  <a:lnTo>
                    <a:pt x="1315271" y="836776"/>
                  </a:lnTo>
                  <a:lnTo>
                    <a:pt x="1319720" y="824382"/>
                  </a:lnTo>
                  <a:lnTo>
                    <a:pt x="1323534" y="811670"/>
                  </a:lnTo>
                  <a:lnTo>
                    <a:pt x="1327347" y="798958"/>
                  </a:lnTo>
                  <a:lnTo>
                    <a:pt x="1330525" y="785928"/>
                  </a:lnTo>
                  <a:lnTo>
                    <a:pt x="1333385" y="772580"/>
                  </a:lnTo>
                  <a:lnTo>
                    <a:pt x="1335927" y="759550"/>
                  </a:lnTo>
                  <a:lnTo>
                    <a:pt x="1338787" y="746520"/>
                  </a:lnTo>
                  <a:lnTo>
                    <a:pt x="1340376" y="733173"/>
                  </a:lnTo>
                  <a:lnTo>
                    <a:pt x="1342282" y="719825"/>
                  </a:lnTo>
                  <a:lnTo>
                    <a:pt x="1343236" y="706159"/>
                  </a:lnTo>
                  <a:lnTo>
                    <a:pt x="1344507" y="692494"/>
                  </a:lnTo>
                  <a:lnTo>
                    <a:pt x="1345142" y="678828"/>
                  </a:lnTo>
                  <a:lnTo>
                    <a:pt x="1345142" y="665163"/>
                  </a:lnTo>
                  <a:lnTo>
                    <a:pt x="1345142" y="657218"/>
                  </a:lnTo>
                  <a:lnTo>
                    <a:pt x="1344824" y="648637"/>
                  </a:lnTo>
                  <a:lnTo>
                    <a:pt x="1343871" y="632111"/>
                  </a:lnTo>
                  <a:lnTo>
                    <a:pt x="1322262" y="631158"/>
                  </a:lnTo>
                  <a:lnTo>
                    <a:pt x="1300336" y="630204"/>
                  </a:lnTo>
                  <a:lnTo>
                    <a:pt x="1278092" y="628615"/>
                  </a:lnTo>
                  <a:lnTo>
                    <a:pt x="1255530" y="626708"/>
                  </a:lnTo>
                  <a:lnTo>
                    <a:pt x="1232333" y="624484"/>
                  </a:lnTo>
                  <a:lnTo>
                    <a:pt x="1209135" y="621941"/>
                  </a:lnTo>
                  <a:lnTo>
                    <a:pt x="1185302" y="619399"/>
                  </a:lnTo>
                  <a:lnTo>
                    <a:pt x="1162105" y="616221"/>
                  </a:lnTo>
                  <a:lnTo>
                    <a:pt x="1138272" y="613043"/>
                  </a:lnTo>
                  <a:lnTo>
                    <a:pt x="1114757" y="608911"/>
                  </a:lnTo>
                  <a:lnTo>
                    <a:pt x="1091242" y="604780"/>
                  </a:lnTo>
                  <a:lnTo>
                    <a:pt x="1067726" y="600649"/>
                  </a:lnTo>
                  <a:lnTo>
                    <a:pt x="1044211" y="595881"/>
                  </a:lnTo>
                  <a:lnTo>
                    <a:pt x="1021332" y="590797"/>
                  </a:lnTo>
                  <a:lnTo>
                    <a:pt x="998770" y="585712"/>
                  </a:lnTo>
                  <a:lnTo>
                    <a:pt x="975890" y="579673"/>
                  </a:lnTo>
                  <a:lnTo>
                    <a:pt x="954281" y="573953"/>
                  </a:lnTo>
                  <a:lnTo>
                    <a:pt x="932673" y="567279"/>
                  </a:lnTo>
                  <a:lnTo>
                    <a:pt x="911382" y="560605"/>
                  </a:lnTo>
                  <a:lnTo>
                    <a:pt x="891362" y="553931"/>
                  </a:lnTo>
                  <a:lnTo>
                    <a:pt x="871343" y="546940"/>
                  </a:lnTo>
                  <a:lnTo>
                    <a:pt x="852276" y="539312"/>
                  </a:lnTo>
                  <a:lnTo>
                    <a:pt x="834163" y="531685"/>
                  </a:lnTo>
                  <a:lnTo>
                    <a:pt x="817004" y="523104"/>
                  </a:lnTo>
                  <a:lnTo>
                    <a:pt x="800162" y="514842"/>
                  </a:lnTo>
                  <a:lnTo>
                    <a:pt x="784909" y="505943"/>
                  </a:lnTo>
                  <a:lnTo>
                    <a:pt x="770291" y="497045"/>
                  </a:lnTo>
                  <a:lnTo>
                    <a:pt x="763300" y="492595"/>
                  </a:lnTo>
                  <a:lnTo>
                    <a:pt x="756945" y="487828"/>
                  </a:lnTo>
                  <a:lnTo>
                    <a:pt x="750271" y="483061"/>
                  </a:lnTo>
                  <a:lnTo>
                    <a:pt x="744551" y="478294"/>
                  </a:lnTo>
                  <a:lnTo>
                    <a:pt x="738514" y="473209"/>
                  </a:lnTo>
                  <a:lnTo>
                    <a:pt x="733112" y="468124"/>
                  </a:lnTo>
                  <a:lnTo>
                    <a:pt x="728027" y="463040"/>
                  </a:lnTo>
                  <a:lnTo>
                    <a:pt x="723261" y="457955"/>
                  </a:lnTo>
                  <a:lnTo>
                    <a:pt x="718812" y="452870"/>
                  </a:lnTo>
                  <a:lnTo>
                    <a:pt x="714363" y="447785"/>
                  </a:lnTo>
                  <a:lnTo>
                    <a:pt x="706419" y="436662"/>
                  </a:lnTo>
                  <a:lnTo>
                    <a:pt x="698474" y="426810"/>
                  </a:lnTo>
                  <a:lnTo>
                    <a:pt x="690848" y="418229"/>
                  </a:lnTo>
                  <a:lnTo>
                    <a:pt x="683221" y="409966"/>
                  </a:lnTo>
                  <a:lnTo>
                    <a:pt x="676230" y="403610"/>
                  </a:lnTo>
                  <a:lnTo>
                    <a:pt x="669239" y="397254"/>
                  </a:lnTo>
                  <a:lnTo>
                    <a:pt x="662566" y="392169"/>
                  </a:lnTo>
                  <a:lnTo>
                    <a:pt x="656210" y="387720"/>
                  </a:lnTo>
                  <a:lnTo>
                    <a:pt x="649855" y="384542"/>
                  </a:lnTo>
                  <a:lnTo>
                    <a:pt x="644135" y="381682"/>
                  </a:lnTo>
                  <a:lnTo>
                    <a:pt x="638097" y="379775"/>
                  </a:lnTo>
                  <a:lnTo>
                    <a:pt x="632695" y="378504"/>
                  </a:lnTo>
                  <a:lnTo>
                    <a:pt x="627293" y="377550"/>
                  </a:lnTo>
                  <a:lnTo>
                    <a:pt x="622209" y="377550"/>
                  </a:lnTo>
                  <a:close/>
                  <a:moveTo>
                    <a:pt x="899307" y="0"/>
                  </a:moveTo>
                  <a:lnTo>
                    <a:pt x="913607" y="0"/>
                  </a:lnTo>
                  <a:lnTo>
                    <a:pt x="927906" y="0"/>
                  </a:lnTo>
                  <a:lnTo>
                    <a:pt x="942206" y="953"/>
                  </a:lnTo>
                  <a:lnTo>
                    <a:pt x="956188" y="1907"/>
                  </a:lnTo>
                  <a:lnTo>
                    <a:pt x="970170" y="3496"/>
                  </a:lnTo>
                  <a:lnTo>
                    <a:pt x="984152" y="5403"/>
                  </a:lnTo>
                  <a:lnTo>
                    <a:pt x="997816" y="7627"/>
                  </a:lnTo>
                  <a:lnTo>
                    <a:pt x="1011798" y="10170"/>
                  </a:lnTo>
                  <a:lnTo>
                    <a:pt x="1025145" y="13666"/>
                  </a:lnTo>
                  <a:lnTo>
                    <a:pt x="1038809" y="17161"/>
                  </a:lnTo>
                  <a:lnTo>
                    <a:pt x="1052156" y="20975"/>
                  </a:lnTo>
                  <a:lnTo>
                    <a:pt x="1065502" y="25107"/>
                  </a:lnTo>
                  <a:lnTo>
                    <a:pt x="1078531" y="29874"/>
                  </a:lnTo>
                  <a:lnTo>
                    <a:pt x="1091242" y="34958"/>
                  </a:lnTo>
                  <a:lnTo>
                    <a:pt x="1103953" y="40679"/>
                  </a:lnTo>
                  <a:lnTo>
                    <a:pt x="1116981" y="46399"/>
                  </a:lnTo>
                  <a:lnTo>
                    <a:pt x="1129374" y="52120"/>
                  </a:lnTo>
                  <a:lnTo>
                    <a:pt x="1141767" y="58794"/>
                  </a:lnTo>
                  <a:lnTo>
                    <a:pt x="1154161" y="65785"/>
                  </a:lnTo>
                  <a:lnTo>
                    <a:pt x="1166236" y="73095"/>
                  </a:lnTo>
                  <a:lnTo>
                    <a:pt x="1177676" y="80404"/>
                  </a:lnTo>
                  <a:lnTo>
                    <a:pt x="1189751" y="88349"/>
                  </a:lnTo>
                  <a:lnTo>
                    <a:pt x="1201191" y="96294"/>
                  </a:lnTo>
                  <a:lnTo>
                    <a:pt x="1212313" y="105193"/>
                  </a:lnTo>
                  <a:lnTo>
                    <a:pt x="1223753" y="113774"/>
                  </a:lnTo>
                  <a:lnTo>
                    <a:pt x="1234557" y="122990"/>
                  </a:lnTo>
                  <a:lnTo>
                    <a:pt x="1245361" y="132524"/>
                  </a:lnTo>
                  <a:lnTo>
                    <a:pt x="1256166" y="142058"/>
                  </a:lnTo>
                  <a:lnTo>
                    <a:pt x="1266334" y="152228"/>
                  </a:lnTo>
                  <a:lnTo>
                    <a:pt x="1276503" y="162398"/>
                  </a:lnTo>
                  <a:lnTo>
                    <a:pt x="1286354" y="172885"/>
                  </a:lnTo>
                  <a:lnTo>
                    <a:pt x="1296205" y="184008"/>
                  </a:lnTo>
                  <a:lnTo>
                    <a:pt x="1305738" y="195131"/>
                  </a:lnTo>
                  <a:lnTo>
                    <a:pt x="1315271" y="206572"/>
                  </a:lnTo>
                  <a:lnTo>
                    <a:pt x="1324169" y="218331"/>
                  </a:lnTo>
                  <a:lnTo>
                    <a:pt x="1333067" y="230407"/>
                  </a:lnTo>
                  <a:lnTo>
                    <a:pt x="1341647" y="242166"/>
                  </a:lnTo>
                  <a:lnTo>
                    <a:pt x="1349909" y="254561"/>
                  </a:lnTo>
                  <a:lnTo>
                    <a:pt x="1358489" y="267591"/>
                  </a:lnTo>
                  <a:lnTo>
                    <a:pt x="1366115" y="280303"/>
                  </a:lnTo>
                  <a:lnTo>
                    <a:pt x="1373742" y="293650"/>
                  </a:lnTo>
                  <a:lnTo>
                    <a:pt x="1381050" y="306998"/>
                  </a:lnTo>
                  <a:lnTo>
                    <a:pt x="1388359" y="320664"/>
                  </a:lnTo>
                  <a:lnTo>
                    <a:pt x="1394715" y="334329"/>
                  </a:lnTo>
                  <a:lnTo>
                    <a:pt x="1401388" y="348313"/>
                  </a:lnTo>
                  <a:lnTo>
                    <a:pt x="1407426" y="362614"/>
                  </a:lnTo>
                  <a:lnTo>
                    <a:pt x="1413781" y="377233"/>
                  </a:lnTo>
                  <a:lnTo>
                    <a:pt x="1419501" y="391852"/>
                  </a:lnTo>
                  <a:lnTo>
                    <a:pt x="1424585" y="406471"/>
                  </a:lnTo>
                  <a:lnTo>
                    <a:pt x="1429988" y="421407"/>
                  </a:lnTo>
                  <a:lnTo>
                    <a:pt x="1435072" y="436662"/>
                  </a:lnTo>
                  <a:lnTo>
                    <a:pt x="1439203" y="451917"/>
                  </a:lnTo>
                  <a:lnTo>
                    <a:pt x="1443652" y="467807"/>
                  </a:lnTo>
                  <a:lnTo>
                    <a:pt x="1447465" y="483379"/>
                  </a:lnTo>
                  <a:lnTo>
                    <a:pt x="1450961" y="499269"/>
                  </a:lnTo>
                  <a:lnTo>
                    <a:pt x="1454138" y="515159"/>
                  </a:lnTo>
                  <a:lnTo>
                    <a:pt x="1457316" y="531367"/>
                  </a:lnTo>
                  <a:lnTo>
                    <a:pt x="1459858" y="547575"/>
                  </a:lnTo>
                  <a:lnTo>
                    <a:pt x="1462400" y="564101"/>
                  </a:lnTo>
                  <a:lnTo>
                    <a:pt x="1463989" y="580309"/>
                  </a:lnTo>
                  <a:lnTo>
                    <a:pt x="1465578" y="597153"/>
                  </a:lnTo>
                  <a:lnTo>
                    <a:pt x="1467167" y="613996"/>
                  </a:lnTo>
                  <a:lnTo>
                    <a:pt x="1467803" y="631158"/>
                  </a:lnTo>
                  <a:lnTo>
                    <a:pt x="1468438" y="648001"/>
                  </a:lnTo>
                  <a:lnTo>
                    <a:pt x="1468438" y="665163"/>
                  </a:lnTo>
                  <a:lnTo>
                    <a:pt x="1468438" y="682960"/>
                  </a:lnTo>
                  <a:lnTo>
                    <a:pt x="1467803" y="700439"/>
                  </a:lnTo>
                  <a:lnTo>
                    <a:pt x="1466214" y="717918"/>
                  </a:lnTo>
                  <a:lnTo>
                    <a:pt x="1464943" y="735079"/>
                  </a:lnTo>
                  <a:lnTo>
                    <a:pt x="1462718" y="752241"/>
                  </a:lnTo>
                  <a:lnTo>
                    <a:pt x="1460176" y="769402"/>
                  </a:lnTo>
                  <a:lnTo>
                    <a:pt x="1457316" y="786246"/>
                  </a:lnTo>
                  <a:lnTo>
                    <a:pt x="1453503" y="802771"/>
                  </a:lnTo>
                  <a:lnTo>
                    <a:pt x="1450007" y="819297"/>
                  </a:lnTo>
                  <a:lnTo>
                    <a:pt x="1445558" y="835505"/>
                  </a:lnTo>
                  <a:lnTo>
                    <a:pt x="1441110" y="851395"/>
                  </a:lnTo>
                  <a:lnTo>
                    <a:pt x="1436025" y="867603"/>
                  </a:lnTo>
                  <a:lnTo>
                    <a:pt x="1430623" y="883176"/>
                  </a:lnTo>
                  <a:lnTo>
                    <a:pt x="1425221" y="899066"/>
                  </a:lnTo>
                  <a:lnTo>
                    <a:pt x="1418865" y="914320"/>
                  </a:lnTo>
                  <a:lnTo>
                    <a:pt x="1412828" y="929257"/>
                  </a:lnTo>
                  <a:lnTo>
                    <a:pt x="1405837" y="944194"/>
                  </a:lnTo>
                  <a:lnTo>
                    <a:pt x="1398846" y="958813"/>
                  </a:lnTo>
                  <a:lnTo>
                    <a:pt x="1391537" y="973432"/>
                  </a:lnTo>
                  <a:lnTo>
                    <a:pt x="1383910" y="987415"/>
                  </a:lnTo>
                  <a:lnTo>
                    <a:pt x="1375966" y="1001716"/>
                  </a:lnTo>
                  <a:lnTo>
                    <a:pt x="1367704" y="1015700"/>
                  </a:lnTo>
                  <a:lnTo>
                    <a:pt x="1359124" y="1029047"/>
                  </a:lnTo>
                  <a:lnTo>
                    <a:pt x="1350544" y="1042713"/>
                  </a:lnTo>
                  <a:lnTo>
                    <a:pt x="1341647" y="1055425"/>
                  </a:lnTo>
                  <a:lnTo>
                    <a:pt x="1332431" y="1068455"/>
                  </a:lnTo>
                  <a:lnTo>
                    <a:pt x="1322898" y="1080850"/>
                  </a:lnTo>
                  <a:lnTo>
                    <a:pt x="1313365" y="1093244"/>
                  </a:lnTo>
                  <a:lnTo>
                    <a:pt x="1303514" y="1105320"/>
                  </a:lnTo>
                  <a:lnTo>
                    <a:pt x="1293345" y="1117397"/>
                  </a:lnTo>
                  <a:lnTo>
                    <a:pt x="1283176" y="1128838"/>
                  </a:lnTo>
                  <a:lnTo>
                    <a:pt x="1273008" y="1139961"/>
                  </a:lnTo>
                  <a:lnTo>
                    <a:pt x="1262521" y="1151084"/>
                  </a:lnTo>
                  <a:lnTo>
                    <a:pt x="1251717" y="1161889"/>
                  </a:lnTo>
                  <a:lnTo>
                    <a:pt x="1240913" y="1172059"/>
                  </a:lnTo>
                  <a:lnTo>
                    <a:pt x="1229791" y="1182229"/>
                  </a:lnTo>
                  <a:lnTo>
                    <a:pt x="1218986" y="1192081"/>
                  </a:lnTo>
                  <a:lnTo>
                    <a:pt x="1207546" y="1201615"/>
                  </a:lnTo>
                  <a:lnTo>
                    <a:pt x="1196424" y="1211149"/>
                  </a:lnTo>
                  <a:lnTo>
                    <a:pt x="1184985" y="1220047"/>
                  </a:lnTo>
                  <a:lnTo>
                    <a:pt x="1173863" y="1228628"/>
                  </a:lnTo>
                  <a:lnTo>
                    <a:pt x="1162105" y="1237209"/>
                  </a:lnTo>
                  <a:lnTo>
                    <a:pt x="1150665" y="1244836"/>
                  </a:lnTo>
                  <a:lnTo>
                    <a:pt x="1139225" y="1252463"/>
                  </a:lnTo>
                  <a:lnTo>
                    <a:pt x="1127468" y="1259773"/>
                  </a:lnTo>
                  <a:lnTo>
                    <a:pt x="1115710" y="1267082"/>
                  </a:lnTo>
                  <a:lnTo>
                    <a:pt x="1103953" y="1273438"/>
                  </a:lnTo>
                  <a:lnTo>
                    <a:pt x="1092513" y="1279794"/>
                  </a:lnTo>
                  <a:lnTo>
                    <a:pt x="1080755" y="1285515"/>
                  </a:lnTo>
                  <a:lnTo>
                    <a:pt x="1068997" y="1291553"/>
                  </a:lnTo>
                  <a:lnTo>
                    <a:pt x="1057240" y="1296638"/>
                  </a:lnTo>
                  <a:lnTo>
                    <a:pt x="1045800" y="1301723"/>
                  </a:lnTo>
                  <a:lnTo>
                    <a:pt x="1034360" y="1306172"/>
                  </a:lnTo>
                  <a:lnTo>
                    <a:pt x="1022603" y="1309986"/>
                  </a:lnTo>
                  <a:lnTo>
                    <a:pt x="1011481" y="1314117"/>
                  </a:lnTo>
                  <a:lnTo>
                    <a:pt x="1000041" y="1317295"/>
                  </a:lnTo>
                  <a:lnTo>
                    <a:pt x="988919" y="1320155"/>
                  </a:lnTo>
                  <a:lnTo>
                    <a:pt x="977797" y="1323016"/>
                  </a:lnTo>
                  <a:lnTo>
                    <a:pt x="966675" y="1325240"/>
                  </a:lnTo>
                  <a:lnTo>
                    <a:pt x="955870" y="1327147"/>
                  </a:lnTo>
                  <a:lnTo>
                    <a:pt x="945066" y="1328736"/>
                  </a:lnTo>
                  <a:lnTo>
                    <a:pt x="934580" y="1329372"/>
                  </a:lnTo>
                  <a:lnTo>
                    <a:pt x="923775" y="1330007"/>
                  </a:lnTo>
                  <a:lnTo>
                    <a:pt x="913607" y="1330325"/>
                  </a:lnTo>
                  <a:lnTo>
                    <a:pt x="903438" y="1330007"/>
                  </a:lnTo>
                  <a:lnTo>
                    <a:pt x="892951" y="1329372"/>
                  </a:lnTo>
                  <a:lnTo>
                    <a:pt x="882147" y="1328736"/>
                  </a:lnTo>
                  <a:lnTo>
                    <a:pt x="871343" y="1327147"/>
                  </a:lnTo>
                  <a:lnTo>
                    <a:pt x="860539" y="1325240"/>
                  </a:lnTo>
                  <a:lnTo>
                    <a:pt x="849416" y="1323016"/>
                  </a:lnTo>
                  <a:lnTo>
                    <a:pt x="838612" y="1320155"/>
                  </a:lnTo>
                  <a:lnTo>
                    <a:pt x="827172" y="1317295"/>
                  </a:lnTo>
                  <a:lnTo>
                    <a:pt x="816050" y="1314117"/>
                  </a:lnTo>
                  <a:lnTo>
                    <a:pt x="804293" y="1309986"/>
                  </a:lnTo>
                  <a:lnTo>
                    <a:pt x="792853" y="1306172"/>
                  </a:lnTo>
                  <a:lnTo>
                    <a:pt x="781095" y="1301723"/>
                  </a:lnTo>
                  <a:lnTo>
                    <a:pt x="769973" y="1296638"/>
                  </a:lnTo>
                  <a:lnTo>
                    <a:pt x="758216" y="1291553"/>
                  </a:lnTo>
                  <a:lnTo>
                    <a:pt x="746458" y="1285515"/>
                  </a:lnTo>
                  <a:lnTo>
                    <a:pt x="735018" y="1279794"/>
                  </a:lnTo>
                  <a:lnTo>
                    <a:pt x="723261" y="1273438"/>
                  </a:lnTo>
                  <a:lnTo>
                    <a:pt x="711503" y="1267082"/>
                  </a:lnTo>
                  <a:lnTo>
                    <a:pt x="699745" y="1259773"/>
                  </a:lnTo>
                  <a:lnTo>
                    <a:pt x="688306" y="1252463"/>
                  </a:lnTo>
                  <a:lnTo>
                    <a:pt x="676548" y="1244836"/>
                  </a:lnTo>
                  <a:lnTo>
                    <a:pt x="664790" y="1237209"/>
                  </a:lnTo>
                  <a:lnTo>
                    <a:pt x="653668" y="1228628"/>
                  </a:lnTo>
                  <a:lnTo>
                    <a:pt x="642228" y="1220047"/>
                  </a:lnTo>
                  <a:lnTo>
                    <a:pt x="630471" y="1211149"/>
                  </a:lnTo>
                  <a:lnTo>
                    <a:pt x="619667" y="1201615"/>
                  </a:lnTo>
                  <a:lnTo>
                    <a:pt x="608227" y="1192081"/>
                  </a:lnTo>
                  <a:lnTo>
                    <a:pt x="597422" y="1182229"/>
                  </a:lnTo>
                  <a:lnTo>
                    <a:pt x="586300" y="1172059"/>
                  </a:lnTo>
                  <a:lnTo>
                    <a:pt x="575496" y="1161889"/>
                  </a:lnTo>
                  <a:lnTo>
                    <a:pt x="565010" y="1151084"/>
                  </a:lnTo>
                  <a:lnTo>
                    <a:pt x="554205" y="1139961"/>
                  </a:lnTo>
                  <a:lnTo>
                    <a:pt x="543719" y="1128838"/>
                  </a:lnTo>
                  <a:lnTo>
                    <a:pt x="533868" y="1117397"/>
                  </a:lnTo>
                  <a:lnTo>
                    <a:pt x="523699" y="1105320"/>
                  </a:lnTo>
                  <a:lnTo>
                    <a:pt x="513848" y="1093244"/>
                  </a:lnTo>
                  <a:lnTo>
                    <a:pt x="504315" y="1080850"/>
                  </a:lnTo>
                  <a:lnTo>
                    <a:pt x="494782" y="1068455"/>
                  </a:lnTo>
                  <a:lnTo>
                    <a:pt x="485884" y="1055425"/>
                  </a:lnTo>
                  <a:lnTo>
                    <a:pt x="476669" y="1042713"/>
                  </a:lnTo>
                  <a:lnTo>
                    <a:pt x="467771" y="1029047"/>
                  </a:lnTo>
                  <a:lnTo>
                    <a:pt x="459509" y="1015700"/>
                  </a:lnTo>
                  <a:lnTo>
                    <a:pt x="451565" y="1001716"/>
                  </a:lnTo>
                  <a:lnTo>
                    <a:pt x="443303" y="987415"/>
                  </a:lnTo>
                  <a:lnTo>
                    <a:pt x="435676" y="973432"/>
                  </a:lnTo>
                  <a:lnTo>
                    <a:pt x="428367" y="958813"/>
                  </a:lnTo>
                  <a:lnTo>
                    <a:pt x="421694" y="944194"/>
                  </a:lnTo>
                  <a:lnTo>
                    <a:pt x="414703" y="929257"/>
                  </a:lnTo>
                  <a:lnTo>
                    <a:pt x="408348" y="914320"/>
                  </a:lnTo>
                  <a:lnTo>
                    <a:pt x="402310" y="899066"/>
                  </a:lnTo>
                  <a:lnTo>
                    <a:pt x="396272" y="883176"/>
                  </a:lnTo>
                  <a:lnTo>
                    <a:pt x="391188" y="867603"/>
                  </a:lnTo>
                  <a:lnTo>
                    <a:pt x="386104" y="851395"/>
                  </a:lnTo>
                  <a:lnTo>
                    <a:pt x="381655" y="835505"/>
                  </a:lnTo>
                  <a:lnTo>
                    <a:pt x="377524" y="819297"/>
                  </a:lnTo>
                  <a:lnTo>
                    <a:pt x="373710" y="802771"/>
                  </a:lnTo>
                  <a:lnTo>
                    <a:pt x="370215" y="786246"/>
                  </a:lnTo>
                  <a:lnTo>
                    <a:pt x="367355" y="769402"/>
                  </a:lnTo>
                  <a:lnTo>
                    <a:pt x="364813" y="752241"/>
                  </a:lnTo>
                  <a:lnTo>
                    <a:pt x="362588" y="735079"/>
                  </a:lnTo>
                  <a:lnTo>
                    <a:pt x="360999" y="717918"/>
                  </a:lnTo>
                  <a:lnTo>
                    <a:pt x="359411" y="700439"/>
                  </a:lnTo>
                  <a:lnTo>
                    <a:pt x="358775" y="682960"/>
                  </a:lnTo>
                  <a:lnTo>
                    <a:pt x="358775" y="665163"/>
                  </a:lnTo>
                  <a:lnTo>
                    <a:pt x="358775" y="648001"/>
                  </a:lnTo>
                  <a:lnTo>
                    <a:pt x="359411" y="631158"/>
                  </a:lnTo>
                  <a:lnTo>
                    <a:pt x="360364" y="613996"/>
                  </a:lnTo>
                  <a:lnTo>
                    <a:pt x="361635" y="597153"/>
                  </a:lnTo>
                  <a:lnTo>
                    <a:pt x="363224" y="580309"/>
                  </a:lnTo>
                  <a:lnTo>
                    <a:pt x="365130" y="564101"/>
                  </a:lnTo>
                  <a:lnTo>
                    <a:pt x="367673" y="547575"/>
                  </a:lnTo>
                  <a:lnTo>
                    <a:pt x="370215" y="531367"/>
                  </a:lnTo>
                  <a:lnTo>
                    <a:pt x="373075" y="515159"/>
                  </a:lnTo>
                  <a:lnTo>
                    <a:pt x="376253" y="499269"/>
                  </a:lnTo>
                  <a:lnTo>
                    <a:pt x="380066" y="483379"/>
                  </a:lnTo>
                  <a:lnTo>
                    <a:pt x="383561" y="467807"/>
                  </a:lnTo>
                  <a:lnTo>
                    <a:pt x="388010" y="451917"/>
                  </a:lnTo>
                  <a:lnTo>
                    <a:pt x="392459" y="436662"/>
                  </a:lnTo>
                  <a:lnTo>
                    <a:pt x="397226" y="421407"/>
                  </a:lnTo>
                  <a:lnTo>
                    <a:pt x="402310" y="406471"/>
                  </a:lnTo>
                  <a:lnTo>
                    <a:pt x="407712" y="391852"/>
                  </a:lnTo>
                  <a:lnTo>
                    <a:pt x="413432" y="377233"/>
                  </a:lnTo>
                  <a:lnTo>
                    <a:pt x="419470" y="362614"/>
                  </a:lnTo>
                  <a:lnTo>
                    <a:pt x="425825" y="348313"/>
                  </a:lnTo>
                  <a:lnTo>
                    <a:pt x="432498" y="334329"/>
                  </a:lnTo>
                  <a:lnTo>
                    <a:pt x="439172" y="320664"/>
                  </a:lnTo>
                  <a:lnTo>
                    <a:pt x="446480" y="306998"/>
                  </a:lnTo>
                  <a:lnTo>
                    <a:pt x="453789" y="293650"/>
                  </a:lnTo>
                  <a:lnTo>
                    <a:pt x="461416" y="280303"/>
                  </a:lnTo>
                  <a:lnTo>
                    <a:pt x="469042" y="267591"/>
                  </a:lnTo>
                  <a:lnTo>
                    <a:pt x="477304" y="254561"/>
                  </a:lnTo>
                  <a:lnTo>
                    <a:pt x="485884" y="242166"/>
                  </a:lnTo>
                  <a:lnTo>
                    <a:pt x="494146" y="230407"/>
                  </a:lnTo>
                  <a:lnTo>
                    <a:pt x="503044" y="218331"/>
                  </a:lnTo>
                  <a:lnTo>
                    <a:pt x="511942" y="206572"/>
                  </a:lnTo>
                  <a:lnTo>
                    <a:pt x="521475" y="195131"/>
                  </a:lnTo>
                  <a:lnTo>
                    <a:pt x="531008" y="184008"/>
                  </a:lnTo>
                  <a:lnTo>
                    <a:pt x="540859" y="172885"/>
                  </a:lnTo>
                  <a:lnTo>
                    <a:pt x="550710" y="162398"/>
                  </a:lnTo>
                  <a:lnTo>
                    <a:pt x="560879" y="152228"/>
                  </a:lnTo>
                  <a:lnTo>
                    <a:pt x="571047" y="142058"/>
                  </a:lnTo>
                  <a:lnTo>
                    <a:pt x="581852" y="132524"/>
                  </a:lnTo>
                  <a:lnTo>
                    <a:pt x="592656" y="122990"/>
                  </a:lnTo>
                  <a:lnTo>
                    <a:pt x="603460" y="113774"/>
                  </a:lnTo>
                  <a:lnTo>
                    <a:pt x="614900" y="105193"/>
                  </a:lnTo>
                  <a:lnTo>
                    <a:pt x="626340" y="96294"/>
                  </a:lnTo>
                  <a:lnTo>
                    <a:pt x="637462" y="88349"/>
                  </a:lnTo>
                  <a:lnTo>
                    <a:pt x="649219" y="80404"/>
                  </a:lnTo>
                  <a:lnTo>
                    <a:pt x="661295" y="73095"/>
                  </a:lnTo>
                  <a:lnTo>
                    <a:pt x="673370" y="65785"/>
                  </a:lnTo>
                  <a:lnTo>
                    <a:pt x="685763" y="58794"/>
                  </a:lnTo>
                  <a:lnTo>
                    <a:pt x="697839" y="52120"/>
                  </a:lnTo>
                  <a:lnTo>
                    <a:pt x="710550" y="46399"/>
                  </a:lnTo>
                  <a:lnTo>
                    <a:pt x="722943" y="40679"/>
                  </a:lnTo>
                  <a:lnTo>
                    <a:pt x="735971" y="34958"/>
                  </a:lnTo>
                  <a:lnTo>
                    <a:pt x="748682" y="29874"/>
                  </a:lnTo>
                  <a:lnTo>
                    <a:pt x="762029" y="25107"/>
                  </a:lnTo>
                  <a:lnTo>
                    <a:pt x="775058" y="20975"/>
                  </a:lnTo>
                  <a:lnTo>
                    <a:pt x="788404" y="17161"/>
                  </a:lnTo>
                  <a:lnTo>
                    <a:pt x="802068" y="13666"/>
                  </a:lnTo>
                  <a:lnTo>
                    <a:pt x="815415" y="10170"/>
                  </a:lnTo>
                  <a:lnTo>
                    <a:pt x="829397" y="7627"/>
                  </a:lnTo>
                  <a:lnTo>
                    <a:pt x="842743" y="5403"/>
                  </a:lnTo>
                  <a:lnTo>
                    <a:pt x="857043" y="3496"/>
                  </a:lnTo>
                  <a:lnTo>
                    <a:pt x="871025" y="1907"/>
                  </a:lnTo>
                  <a:lnTo>
                    <a:pt x="885325" y="953"/>
                  </a:lnTo>
                  <a:lnTo>
                    <a:pt x="8993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right)">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一、污染成因</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pic>
        <p:nvPicPr>
          <p:cNvPr id="6" name="Picture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08100" y="903605"/>
            <a:ext cx="9783445" cy="4742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1"/>
          <p:cNvGrpSpPr/>
          <p:nvPr/>
        </p:nvGrpSpPr>
        <p:grpSpPr>
          <a:xfrm>
            <a:off x="281940" y="5657215"/>
            <a:ext cx="11604625" cy="124523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387985" y="5610860"/>
            <a:ext cx="11384915" cy="1291590"/>
          </a:xfrm>
          <a:prstGeom prst="rect">
            <a:avLst/>
          </a:prstGeom>
          <a:noFill/>
        </p:spPr>
        <p:txBody>
          <a:bodyPr wrap="square" rtlCol="0">
            <a:spAutoFit/>
          </a:bodyPr>
          <a:p>
            <a:pPr algn="l" eaLnBrk="1" hangingPunct="1">
              <a:lnSpc>
                <a:spcPct val="130000"/>
              </a:lnSpc>
              <a:spcBef>
                <a:spcPct val="0"/>
              </a:spcBef>
              <a:buClrTx/>
              <a:buSzTx/>
              <a:buFontTx/>
            </a:pPr>
            <a:r>
              <a:rPr lang="en-US" altLang="zh-CN" sz="2000">
                <a:solidFill>
                  <a:srgbClr val="FF0000"/>
                </a:solidFill>
                <a:latin typeface="微软雅黑" panose="020B0503020204020204" charset="-122"/>
                <a:ea typeface="微软雅黑" panose="020B0503020204020204" charset="-122"/>
                <a:sym typeface="+mn-ea"/>
              </a:rPr>
              <a:t>    </a:t>
            </a:r>
            <a:r>
              <a:rPr lang="zh-CN" altLang="en-US" sz="2000">
                <a:solidFill>
                  <a:srgbClr val="FF0000"/>
                </a:solidFill>
                <a:latin typeface="微软雅黑" panose="020B0503020204020204" charset="-122"/>
                <a:ea typeface="微软雅黑" panose="020B0503020204020204" charset="-122"/>
                <a:sym typeface="+mn-ea"/>
              </a:rPr>
              <a:t>人类活动</a:t>
            </a:r>
            <a:r>
              <a:rPr lang="zh-CN" altLang="en-US" sz="2000">
                <a:latin typeface="微软雅黑" panose="020B0503020204020204" charset="-122"/>
                <a:ea typeface="微软雅黑" panose="020B0503020204020204" charset="-122"/>
                <a:sym typeface="+mn-ea"/>
              </a:rPr>
              <a:t>或</a:t>
            </a:r>
            <a:r>
              <a:rPr lang="zh-CN" altLang="en-US" sz="2000">
                <a:solidFill>
                  <a:srgbClr val="FF0000"/>
                </a:solidFill>
                <a:latin typeface="微软雅黑" panose="020B0503020204020204" charset="-122"/>
                <a:ea typeface="微软雅黑" panose="020B0503020204020204" charset="-122"/>
                <a:sym typeface="+mn-ea"/>
              </a:rPr>
              <a:t>自然过程</a:t>
            </a:r>
            <a:r>
              <a:rPr lang="zh-CN" altLang="en-US" sz="2000">
                <a:latin typeface="微软雅黑" panose="020B0503020204020204" charset="-122"/>
                <a:ea typeface="微软雅黑" panose="020B0503020204020204" charset="-122"/>
                <a:sym typeface="+mn-ea"/>
              </a:rPr>
              <a:t>引起的大气污染物有100多种，大气本身具有自净能力，排放总量相对较低的情况下，扩散作用可以使污染物稀释和消散，氧化作用可以将污染物成分有效地降解并清除。</a:t>
            </a:r>
            <a:r>
              <a:rPr lang="zh-CN" altLang="en-US" sz="2000">
                <a:solidFill>
                  <a:srgbClr val="FF0000"/>
                </a:solidFill>
                <a:latin typeface="Times New Roman" panose="02020603050405020304" charset="0"/>
                <a:ea typeface="微软雅黑" panose="020B0503020204020204" charset="-122"/>
                <a:sym typeface="+mn-ea"/>
              </a:rPr>
              <a:t>污染排放</a:t>
            </a:r>
            <a:r>
              <a:rPr lang="zh-CN" altLang="en-US" sz="2000">
                <a:latin typeface="Times New Roman" panose="02020603050405020304" charset="0"/>
                <a:ea typeface="微软雅黑" panose="020B0503020204020204" charset="-122"/>
                <a:sym typeface="+mn-ea"/>
              </a:rPr>
              <a:t>是内因，</a:t>
            </a:r>
            <a:r>
              <a:rPr lang="zh-CN" altLang="en-US" sz="2000">
                <a:solidFill>
                  <a:srgbClr val="FF0000"/>
                </a:solidFill>
                <a:latin typeface="Times New Roman" panose="02020603050405020304" charset="0"/>
                <a:ea typeface="微软雅黑" panose="020B0503020204020204" charset="-122"/>
                <a:sym typeface="+mn-ea"/>
              </a:rPr>
              <a:t>气象条件和区域传输</a:t>
            </a:r>
            <a:r>
              <a:rPr lang="zh-CN" altLang="en-US" sz="2000">
                <a:latin typeface="Times New Roman" panose="02020603050405020304" charset="0"/>
                <a:ea typeface="微软雅黑" panose="020B0503020204020204" charset="-122"/>
                <a:sym typeface="+mn-ea"/>
              </a:rPr>
              <a:t>是外因。</a:t>
            </a:r>
            <a:endParaRPr lang="zh-CN" altLang="en-US" sz="200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一、污染成因</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4" name="椭圆 3"/>
          <p:cNvSpPr/>
          <p:nvPr/>
        </p:nvSpPr>
        <p:spPr bwMode="auto">
          <a:xfrm>
            <a:off x="3386786" y="2485613"/>
            <a:ext cx="2925239" cy="2932448"/>
          </a:xfrm>
          <a:prstGeom prst="ellipse">
            <a:avLst/>
          </a:prstGeom>
        </p:spPr>
        <p:style>
          <a:lnRef idx="2">
            <a:schemeClr val="accent3"/>
          </a:lnRef>
          <a:fillRef idx="1">
            <a:schemeClr val="lt1"/>
          </a:fillRef>
          <a:effectRef idx="0">
            <a:schemeClr val="accent3"/>
          </a:effectRef>
          <a:fontRef idx="minor">
            <a:schemeClr val="dk1"/>
          </a:fontRef>
        </p:style>
        <p:txBody>
          <a:bodyPr rtlCol="0" anchor="ctr"/>
          <a:p>
            <a:pPr algn="ctr" eaLnBrk="0" fontAlgn="ctr" hangingPunct="0">
              <a:buClr>
                <a:srgbClr val="FF0000"/>
              </a:buClr>
              <a:buSzPct val="70000"/>
              <a:tabLst>
                <a:tab pos="136525" algn="l"/>
              </a:tabLst>
            </a:pPr>
            <a:r>
              <a:rPr lang="zh-CN" altLang="en-US" b="1" dirty="0">
                <a:latin typeface="Times New Roman" panose="02020603050405020304" charset="0"/>
                <a:ea typeface="+mj-ea"/>
                <a:cs typeface="Times New Roman" panose="02020603050405020304" charset="0"/>
              </a:rPr>
              <a:t>环境空气污染物</a:t>
            </a:r>
            <a:endParaRPr lang="zh-CN" altLang="en-US" b="1" dirty="0">
              <a:latin typeface="Times New Roman" panose="02020603050405020304" charset="0"/>
              <a:ea typeface="+mj-ea"/>
              <a:cs typeface="Times New Roman" panose="02020603050405020304" charset="0"/>
            </a:endParaRPr>
          </a:p>
        </p:txBody>
      </p:sp>
      <p:sp>
        <p:nvSpPr>
          <p:cNvPr id="53" name="矩形 52"/>
          <p:cNvSpPr/>
          <p:nvPr/>
        </p:nvSpPr>
        <p:spPr bwMode="auto">
          <a:xfrm>
            <a:off x="494030" y="2714625"/>
            <a:ext cx="3009900" cy="645160"/>
          </a:xfrm>
          <a:prstGeom prst="rect">
            <a:avLst/>
          </a:prstGeom>
        </p:spPr>
        <p:txBody>
          <a:bodyPr wrap="square">
            <a:spAutoFit/>
          </a:bodyPr>
          <a:p>
            <a:pPr algn="ctr" fontAlgn="auto">
              <a:lnSpc>
                <a:spcPct val="100000"/>
              </a:lnSpc>
              <a:buClr>
                <a:srgbClr val="008ED3"/>
              </a:buClr>
              <a:buSzPct val="80000"/>
            </a:pPr>
            <a:r>
              <a:rPr kumimoji="1" lang="zh-CN" altLang="en-US" kern="0" dirty="0">
                <a:solidFill>
                  <a:srgbClr val="0033CC"/>
                </a:solidFill>
                <a:latin typeface="Times New Roman" panose="02020603050405020304" charset="0"/>
                <a:ea typeface="+mj-ea"/>
                <a:cs typeface="Times New Roman" panose="02020603050405020304" charset="0"/>
              </a:rPr>
              <a:t>主要来自矿物燃料燃烧及对含硫磺矿物的冶炼。</a:t>
            </a:r>
            <a:endParaRPr kumimoji="1" lang="zh-CN" altLang="en-US" kern="0" dirty="0">
              <a:solidFill>
                <a:srgbClr val="0033CC"/>
              </a:solidFill>
              <a:latin typeface="Times New Roman" panose="02020603050405020304" charset="0"/>
              <a:ea typeface="+mj-ea"/>
              <a:cs typeface="Times New Roman" panose="02020603050405020304" charset="0"/>
              <a:sym typeface="+mn-ea"/>
            </a:endParaRPr>
          </a:p>
        </p:txBody>
      </p:sp>
      <p:sp>
        <p:nvSpPr>
          <p:cNvPr id="60" name="矩形 59"/>
          <p:cNvSpPr/>
          <p:nvPr/>
        </p:nvSpPr>
        <p:spPr bwMode="auto">
          <a:xfrm>
            <a:off x="292100" y="4126230"/>
            <a:ext cx="2780030" cy="922020"/>
          </a:xfrm>
          <a:prstGeom prst="rect">
            <a:avLst/>
          </a:prstGeom>
        </p:spPr>
        <p:txBody>
          <a:bodyPr wrap="square">
            <a:spAutoFit/>
          </a:bodyPr>
          <a:p>
            <a:pPr algn="ctr" fontAlgn="auto">
              <a:lnSpc>
                <a:spcPct val="100000"/>
              </a:lnSpc>
              <a:defRPr/>
            </a:pPr>
            <a:r>
              <a:rPr kumimoji="1" lang="zh-CN" altLang="zh-CN" dirty="0">
                <a:solidFill>
                  <a:srgbClr val="1CCFF5"/>
                </a:solidFill>
                <a:latin typeface="Times New Roman" panose="02020603050405020304" charset="0"/>
                <a:ea typeface="+mj-ea"/>
                <a:cs typeface="Times New Roman" panose="02020603050405020304" charset="0"/>
              </a:rPr>
              <a:t>主要来自燃煤、工业过程（焦化、玻璃等）、机动车</a:t>
            </a:r>
            <a:r>
              <a:rPr kumimoji="1" lang="zh-CN" altLang="en-US" dirty="0">
                <a:solidFill>
                  <a:srgbClr val="1CCFF5"/>
                </a:solidFill>
                <a:latin typeface="Times New Roman" panose="02020603050405020304" charset="0"/>
                <a:ea typeface="+mj-ea"/>
                <a:cs typeface="Times New Roman" panose="02020603050405020304" charset="0"/>
              </a:rPr>
              <a:t>。</a:t>
            </a:r>
            <a:endParaRPr kumimoji="1" lang="zh-CN" altLang="en-US" dirty="0">
              <a:solidFill>
                <a:srgbClr val="1CCFF5"/>
              </a:solidFill>
              <a:latin typeface="Times New Roman" panose="02020603050405020304" charset="0"/>
              <a:ea typeface="+mj-ea"/>
              <a:cs typeface="Times New Roman" panose="02020603050405020304" charset="0"/>
              <a:sym typeface="+mn-ea"/>
            </a:endParaRPr>
          </a:p>
        </p:txBody>
      </p:sp>
      <p:sp>
        <p:nvSpPr>
          <p:cNvPr id="67" name="矩形 66"/>
          <p:cNvSpPr/>
          <p:nvPr/>
        </p:nvSpPr>
        <p:spPr bwMode="auto">
          <a:xfrm>
            <a:off x="1371600" y="5655310"/>
            <a:ext cx="2694305" cy="506730"/>
          </a:xfrm>
          <a:prstGeom prst="rect">
            <a:avLst/>
          </a:prstGeom>
        </p:spPr>
        <p:txBody>
          <a:bodyPr wrap="square">
            <a:spAutoFit/>
          </a:bodyPr>
          <a:p>
            <a:pPr algn="ctr">
              <a:lnSpc>
                <a:spcPct val="150000"/>
              </a:lnSpc>
              <a:defRPr/>
            </a:pPr>
            <a:r>
              <a:rPr kumimoji="1" lang="zh-CN" altLang="zh-CN" dirty="0">
                <a:solidFill>
                  <a:schemeClr val="accent3">
                    <a:lumMod val="75000"/>
                  </a:schemeClr>
                </a:solidFill>
                <a:latin typeface="Times New Roman" panose="02020603050405020304" charset="0"/>
                <a:ea typeface="+mj-ea"/>
                <a:cs typeface="Times New Roman" panose="02020603050405020304" charset="0"/>
              </a:rPr>
              <a:t>主要来自于扬尘</a:t>
            </a:r>
            <a:r>
              <a:rPr kumimoji="1" lang="zh-CN" altLang="en-US" dirty="0">
                <a:solidFill>
                  <a:schemeClr val="accent3">
                    <a:lumMod val="75000"/>
                  </a:schemeClr>
                </a:solidFill>
                <a:latin typeface="Times New Roman" panose="02020603050405020304" charset="0"/>
                <a:ea typeface="+mj-ea"/>
                <a:cs typeface="Times New Roman" panose="02020603050405020304" charset="0"/>
              </a:rPr>
              <a:t>。</a:t>
            </a:r>
            <a:endParaRPr kumimoji="1" lang="zh-CN" altLang="en-US" dirty="0">
              <a:solidFill>
                <a:schemeClr val="accent3">
                  <a:lumMod val="75000"/>
                </a:schemeClr>
              </a:solidFill>
              <a:latin typeface="Times New Roman" panose="02020603050405020304" charset="0"/>
              <a:ea typeface="+mj-ea"/>
              <a:cs typeface="Times New Roman" panose="02020603050405020304" charset="0"/>
              <a:sym typeface="+mn-ea"/>
            </a:endParaRPr>
          </a:p>
        </p:txBody>
      </p:sp>
      <p:sp>
        <p:nvSpPr>
          <p:cNvPr id="81" name="矩形 80"/>
          <p:cNvSpPr/>
          <p:nvPr/>
        </p:nvSpPr>
        <p:spPr bwMode="auto">
          <a:xfrm>
            <a:off x="3906148" y="6001899"/>
            <a:ext cx="5057272" cy="645160"/>
          </a:xfrm>
          <a:prstGeom prst="rect">
            <a:avLst/>
          </a:prstGeom>
        </p:spPr>
        <p:txBody>
          <a:bodyPr wrap="square">
            <a:spAutoFit/>
          </a:bodyPr>
          <a:p>
            <a:pPr algn="ctr" fontAlgn="auto">
              <a:lnSpc>
                <a:spcPct val="100000"/>
              </a:lnSpc>
              <a:defRPr/>
            </a:pPr>
            <a:r>
              <a:rPr lang="zh-CN" altLang="zh-CN" dirty="0">
                <a:solidFill>
                  <a:srgbClr val="3399FF"/>
                </a:solidFill>
                <a:latin typeface="Times New Roman" panose="02020603050405020304" charset="0"/>
                <a:ea typeface="+mj-ea"/>
                <a:cs typeface="Times New Roman" panose="02020603050405020304" charset="0"/>
              </a:rPr>
              <a:t>主要来自于燃煤、机动车、钢铁及生物质等的不完全燃烧</a:t>
            </a:r>
            <a:r>
              <a:rPr lang="zh-CN" altLang="en-US" dirty="0">
                <a:solidFill>
                  <a:srgbClr val="3399FF"/>
                </a:solidFill>
                <a:latin typeface="Times New Roman" panose="02020603050405020304" charset="0"/>
                <a:ea typeface="+mj-ea"/>
                <a:cs typeface="Times New Roman" panose="02020603050405020304" charset="0"/>
              </a:rPr>
              <a:t>。</a:t>
            </a:r>
            <a:endParaRPr lang="zh-CN" altLang="en-US" dirty="0">
              <a:solidFill>
                <a:srgbClr val="3399FF"/>
              </a:solidFill>
              <a:latin typeface="Times New Roman" panose="02020603050405020304" charset="0"/>
              <a:ea typeface="+mj-ea"/>
              <a:cs typeface="Times New Roman" panose="02020603050405020304" charset="0"/>
              <a:sym typeface="+mn-ea"/>
            </a:endParaRPr>
          </a:p>
        </p:txBody>
      </p:sp>
      <p:sp>
        <p:nvSpPr>
          <p:cNvPr id="82" name="矩形 81"/>
          <p:cNvSpPr/>
          <p:nvPr/>
        </p:nvSpPr>
        <p:spPr bwMode="auto">
          <a:xfrm>
            <a:off x="6924599" y="3253888"/>
            <a:ext cx="1107996" cy="506730"/>
          </a:xfrm>
          <a:prstGeom prst="rect">
            <a:avLst/>
          </a:prstGeom>
        </p:spPr>
        <p:txBody>
          <a:bodyPr wrap="square">
            <a:spAutoFit/>
          </a:bodyPr>
          <a:p>
            <a:pPr>
              <a:lnSpc>
                <a:spcPct val="150000"/>
              </a:lnSpc>
              <a:defRPr/>
            </a:pPr>
            <a:r>
              <a:rPr kumimoji="1" lang="zh-CN" altLang="en-US" b="1" dirty="0">
                <a:latin typeface="Times New Roman" panose="02020603050405020304" charset="0"/>
                <a:ea typeface="+mj-ea"/>
                <a:cs typeface="Times New Roman" panose="02020603050405020304" charset="0"/>
                <a:sym typeface="+mn-ea"/>
              </a:rPr>
              <a:t>一次来源</a:t>
            </a:r>
            <a:endParaRPr kumimoji="1" lang="zh-CN" altLang="en-US" b="1" dirty="0">
              <a:latin typeface="Times New Roman" panose="02020603050405020304" charset="0"/>
              <a:ea typeface="+mj-ea"/>
              <a:cs typeface="Times New Roman" panose="02020603050405020304" charset="0"/>
              <a:sym typeface="+mn-ea"/>
            </a:endParaRPr>
          </a:p>
        </p:txBody>
      </p:sp>
      <p:sp>
        <p:nvSpPr>
          <p:cNvPr id="83" name="矩形 82"/>
          <p:cNvSpPr/>
          <p:nvPr/>
        </p:nvSpPr>
        <p:spPr bwMode="auto">
          <a:xfrm>
            <a:off x="6924675" y="4368165"/>
            <a:ext cx="1880235" cy="506730"/>
          </a:xfrm>
          <a:prstGeom prst="rect">
            <a:avLst/>
          </a:prstGeom>
        </p:spPr>
        <p:txBody>
          <a:bodyPr wrap="square">
            <a:spAutoFit/>
          </a:bodyPr>
          <a:p>
            <a:pPr>
              <a:lnSpc>
                <a:spcPct val="150000"/>
              </a:lnSpc>
              <a:defRPr/>
            </a:pPr>
            <a:r>
              <a:rPr kumimoji="1" lang="zh-CN" altLang="en-US" b="1" dirty="0">
                <a:latin typeface="Times New Roman" panose="02020603050405020304" charset="0"/>
                <a:ea typeface="+mj-ea"/>
                <a:cs typeface="Times New Roman" panose="02020603050405020304" charset="0"/>
                <a:sym typeface="+mn-ea"/>
              </a:rPr>
              <a:t>二次来源</a:t>
            </a:r>
            <a:endParaRPr kumimoji="1" lang="zh-CN" altLang="en-US" b="1" dirty="0">
              <a:latin typeface="Times New Roman" panose="02020603050405020304" charset="0"/>
              <a:ea typeface="+mj-ea"/>
              <a:cs typeface="Times New Roman" panose="02020603050405020304" charset="0"/>
              <a:sym typeface="+mn-ea"/>
            </a:endParaRPr>
          </a:p>
        </p:txBody>
      </p:sp>
      <p:sp>
        <p:nvSpPr>
          <p:cNvPr id="84" name="矩形 83"/>
          <p:cNvSpPr/>
          <p:nvPr/>
        </p:nvSpPr>
        <p:spPr bwMode="auto">
          <a:xfrm>
            <a:off x="7212330" y="4795520"/>
            <a:ext cx="4516120" cy="922020"/>
          </a:xfrm>
          <a:prstGeom prst="rect">
            <a:avLst/>
          </a:prstGeom>
        </p:spPr>
        <p:txBody>
          <a:bodyPr wrap="square">
            <a:spAutoFit/>
          </a:bodyPr>
          <a:p>
            <a:pPr>
              <a:lnSpc>
                <a:spcPct val="100000"/>
              </a:lnSpc>
              <a:defRPr/>
            </a:pPr>
            <a:r>
              <a:rPr kumimoji="1" lang="zh-CN" altLang="en-US" dirty="0">
                <a:latin typeface="Times New Roman" panose="02020603050405020304" charset="0"/>
                <a:ea typeface="+mj-ea"/>
                <a:cs typeface="Times New Roman" panose="02020603050405020304" charset="0"/>
              </a:rPr>
              <a:t>污染源排放进入大气中的</a:t>
            </a:r>
            <a:r>
              <a:rPr kumimoji="1" lang="en-US" altLang="zh-CN" dirty="0">
                <a:latin typeface="Times New Roman" panose="02020603050405020304" charset="0"/>
                <a:ea typeface="+mj-ea"/>
                <a:cs typeface="Times New Roman" panose="02020603050405020304" charset="0"/>
              </a:rPr>
              <a:t>SO</a:t>
            </a:r>
            <a:r>
              <a:rPr kumimoji="1" lang="en-US" altLang="zh-CN" baseline="-25000" dirty="0">
                <a:latin typeface="Times New Roman" panose="02020603050405020304" charset="0"/>
                <a:ea typeface="+mj-ea"/>
                <a:cs typeface="Times New Roman" panose="02020603050405020304" charset="0"/>
              </a:rPr>
              <a:t>2</a:t>
            </a:r>
            <a:r>
              <a:rPr kumimoji="1" lang="zh-CN" altLang="en-US" dirty="0">
                <a:latin typeface="Times New Roman" panose="02020603050405020304" charset="0"/>
                <a:ea typeface="+mj-ea"/>
                <a:cs typeface="Times New Roman" panose="02020603050405020304" charset="0"/>
              </a:rPr>
              <a:t>、</a:t>
            </a:r>
            <a:r>
              <a:rPr kumimoji="1" lang="en-US" altLang="zh-CN" dirty="0">
                <a:latin typeface="Times New Roman" panose="02020603050405020304" charset="0"/>
                <a:ea typeface="+mj-ea"/>
                <a:cs typeface="Times New Roman" panose="02020603050405020304" charset="0"/>
              </a:rPr>
              <a:t>NOx</a:t>
            </a:r>
            <a:r>
              <a:rPr kumimoji="1" lang="zh-CN" altLang="en-US" dirty="0">
                <a:latin typeface="Times New Roman" panose="02020603050405020304" charset="0"/>
                <a:ea typeface="+mj-ea"/>
                <a:cs typeface="Times New Roman" panose="02020603050405020304" charset="0"/>
              </a:rPr>
              <a:t>等气态污染物，在大气中发生复杂的化学反应后生成的二次颗粒物。</a:t>
            </a:r>
            <a:endParaRPr kumimoji="1" lang="zh-CN" altLang="en-US" dirty="0">
              <a:latin typeface="Times New Roman" panose="02020603050405020304" charset="0"/>
              <a:ea typeface="+mj-ea"/>
              <a:cs typeface="Times New Roman" panose="02020603050405020304" charset="0"/>
              <a:sym typeface="+mn-ea"/>
            </a:endParaRPr>
          </a:p>
        </p:txBody>
      </p:sp>
      <p:sp>
        <p:nvSpPr>
          <p:cNvPr id="85" name="矩形 84"/>
          <p:cNvSpPr/>
          <p:nvPr/>
        </p:nvSpPr>
        <p:spPr bwMode="auto">
          <a:xfrm>
            <a:off x="7212330" y="3637280"/>
            <a:ext cx="4516120" cy="922020"/>
          </a:xfrm>
          <a:prstGeom prst="rect">
            <a:avLst/>
          </a:prstGeom>
        </p:spPr>
        <p:txBody>
          <a:bodyPr wrap="square">
            <a:spAutoFit/>
          </a:bodyPr>
          <a:p>
            <a:pPr>
              <a:lnSpc>
                <a:spcPct val="100000"/>
              </a:lnSpc>
              <a:defRPr/>
            </a:pPr>
            <a:r>
              <a:rPr kumimoji="1" lang="zh-CN" altLang="en-US" dirty="0">
                <a:latin typeface="Times New Roman" panose="02020603050405020304" charset="0"/>
                <a:ea typeface="+mj-ea"/>
                <a:cs typeface="Times New Roman" panose="02020603050405020304" charset="0"/>
              </a:rPr>
              <a:t>自然源：森林火灾、海啸、火山喷发等。</a:t>
            </a:r>
            <a:endParaRPr kumimoji="1" lang="en-US" altLang="zh-CN" dirty="0">
              <a:latin typeface="Times New Roman" panose="02020603050405020304" charset="0"/>
              <a:ea typeface="+mj-ea"/>
              <a:cs typeface="Times New Roman" panose="02020603050405020304" charset="0"/>
            </a:endParaRPr>
          </a:p>
          <a:p>
            <a:pPr>
              <a:lnSpc>
                <a:spcPct val="100000"/>
              </a:lnSpc>
              <a:defRPr/>
            </a:pPr>
            <a:r>
              <a:rPr kumimoji="1" lang="zh-CN" altLang="en-US" dirty="0">
                <a:latin typeface="Times New Roman" panose="02020603050405020304" charset="0"/>
                <a:ea typeface="+mj-ea"/>
                <a:cs typeface="Times New Roman" panose="02020603050405020304" charset="0"/>
                <a:sym typeface="+mn-ea"/>
              </a:rPr>
              <a:t>人为源：燃料燃烧、交通运输、工业生产、建筑和道路扬尘等。</a:t>
            </a:r>
            <a:endParaRPr kumimoji="1" lang="zh-CN" altLang="en-US" dirty="0">
              <a:latin typeface="Times New Roman" panose="02020603050405020304" charset="0"/>
              <a:ea typeface="+mj-ea"/>
              <a:cs typeface="Times New Roman" panose="02020603050405020304" charset="0"/>
              <a:sym typeface="+mn-ea"/>
            </a:endParaRPr>
          </a:p>
        </p:txBody>
      </p:sp>
      <p:sp>
        <p:nvSpPr>
          <p:cNvPr id="102" name="矩形 101"/>
          <p:cNvSpPr/>
          <p:nvPr/>
        </p:nvSpPr>
        <p:spPr bwMode="auto">
          <a:xfrm>
            <a:off x="6172292" y="2165446"/>
            <a:ext cx="643789" cy="506730"/>
          </a:xfrm>
          <a:prstGeom prst="rect">
            <a:avLst/>
          </a:prstGeom>
        </p:spPr>
        <p:txBody>
          <a:bodyPr wrap="square">
            <a:spAutoFit/>
          </a:bodyPr>
          <a:p>
            <a:pPr>
              <a:lnSpc>
                <a:spcPct val="150000"/>
              </a:lnSpc>
              <a:defRPr/>
            </a:pPr>
            <a:r>
              <a:rPr kumimoji="1" lang="en-US" altLang="zh-CN" dirty="0">
                <a:solidFill>
                  <a:srgbClr val="6667FD"/>
                </a:solidFill>
                <a:latin typeface="Times New Roman" panose="02020603050405020304" charset="0"/>
                <a:ea typeface="+mj-ea"/>
                <a:cs typeface="Times New Roman" panose="02020603050405020304" charset="0"/>
                <a:sym typeface="+mn-ea"/>
              </a:rPr>
              <a:t>NOx</a:t>
            </a:r>
            <a:endParaRPr kumimoji="1" lang="en-US" altLang="zh-CN" dirty="0">
              <a:solidFill>
                <a:srgbClr val="6667FD"/>
              </a:solidFill>
              <a:latin typeface="Times New Roman" panose="02020603050405020304" charset="0"/>
              <a:ea typeface="+mj-ea"/>
              <a:cs typeface="Times New Roman" panose="02020603050405020304" charset="0"/>
              <a:sym typeface="+mn-ea"/>
            </a:endParaRPr>
          </a:p>
        </p:txBody>
      </p:sp>
      <p:sp>
        <p:nvSpPr>
          <p:cNvPr id="19" name="矩形 18"/>
          <p:cNvSpPr/>
          <p:nvPr/>
        </p:nvSpPr>
        <p:spPr>
          <a:xfrm>
            <a:off x="6672064" y="2196946"/>
            <a:ext cx="4754880" cy="506730"/>
          </a:xfrm>
          <a:prstGeom prst="rect">
            <a:avLst/>
          </a:prstGeom>
        </p:spPr>
        <p:txBody>
          <a:bodyPr wrap="none">
            <a:spAutoFit/>
          </a:bodyPr>
          <a:p>
            <a:pPr>
              <a:lnSpc>
                <a:spcPct val="150000"/>
              </a:lnSpc>
              <a:defRPr/>
            </a:pPr>
            <a:r>
              <a:rPr kumimoji="1" lang="zh-CN" altLang="zh-CN" dirty="0">
                <a:solidFill>
                  <a:srgbClr val="6868F7"/>
                </a:solidFill>
                <a:latin typeface="Times New Roman" panose="02020603050405020304" charset="0"/>
                <a:ea typeface="+mj-ea"/>
                <a:cs typeface="Times New Roman" panose="02020603050405020304" charset="0"/>
              </a:rPr>
              <a:t>主要来源是石化燃料的燃烧、汽车尾气排放</a:t>
            </a:r>
            <a:r>
              <a:rPr kumimoji="1" lang="zh-CN" altLang="en-US" dirty="0">
                <a:solidFill>
                  <a:srgbClr val="6868F7"/>
                </a:solidFill>
                <a:latin typeface="Times New Roman" panose="02020603050405020304" charset="0"/>
                <a:ea typeface="+mj-ea"/>
                <a:cs typeface="Times New Roman" panose="02020603050405020304" charset="0"/>
              </a:rPr>
              <a:t>。</a:t>
            </a:r>
            <a:endParaRPr kumimoji="1" lang="zh-CN" altLang="en-US" dirty="0">
              <a:solidFill>
                <a:srgbClr val="6868F7"/>
              </a:solidFill>
              <a:latin typeface="Times New Roman" panose="02020603050405020304" charset="0"/>
              <a:ea typeface="+mj-ea"/>
              <a:cs typeface="Times New Roman" panose="02020603050405020304" charset="0"/>
              <a:sym typeface="+mn-ea"/>
            </a:endParaRPr>
          </a:p>
        </p:txBody>
      </p:sp>
      <p:sp>
        <p:nvSpPr>
          <p:cNvPr id="103" name="矩形 102"/>
          <p:cNvSpPr/>
          <p:nvPr/>
        </p:nvSpPr>
        <p:spPr bwMode="auto">
          <a:xfrm>
            <a:off x="6143340" y="2588916"/>
            <a:ext cx="672741" cy="922020"/>
          </a:xfrm>
          <a:prstGeom prst="rect">
            <a:avLst/>
          </a:prstGeom>
        </p:spPr>
        <p:txBody>
          <a:bodyPr wrap="square">
            <a:spAutoFit/>
          </a:bodyPr>
          <a:p>
            <a:pPr>
              <a:lnSpc>
                <a:spcPct val="150000"/>
              </a:lnSpc>
              <a:defRPr/>
            </a:pPr>
            <a:r>
              <a:rPr kumimoji="1" lang="en-US" altLang="zh-CN" dirty="0">
                <a:solidFill>
                  <a:srgbClr val="6A69FA"/>
                </a:solidFill>
                <a:latin typeface="Times New Roman" panose="02020603050405020304" charset="0"/>
                <a:ea typeface="+mj-ea"/>
                <a:cs typeface="Times New Roman" panose="02020603050405020304" charset="0"/>
                <a:sym typeface="+mn-ea"/>
              </a:rPr>
              <a:t>VOCs</a:t>
            </a:r>
            <a:endParaRPr kumimoji="1" lang="en-US" altLang="zh-CN" dirty="0">
              <a:solidFill>
                <a:srgbClr val="6A69FA"/>
              </a:solidFill>
              <a:latin typeface="Times New Roman" panose="02020603050405020304" charset="0"/>
              <a:ea typeface="+mj-ea"/>
              <a:cs typeface="Times New Roman" panose="02020603050405020304" charset="0"/>
              <a:sym typeface="+mn-ea"/>
            </a:endParaRPr>
          </a:p>
        </p:txBody>
      </p:sp>
      <p:sp>
        <p:nvSpPr>
          <p:cNvPr id="104" name="矩形 103"/>
          <p:cNvSpPr/>
          <p:nvPr/>
        </p:nvSpPr>
        <p:spPr bwMode="auto">
          <a:xfrm>
            <a:off x="6671945" y="2665095"/>
            <a:ext cx="5179060" cy="645160"/>
          </a:xfrm>
          <a:prstGeom prst="rect">
            <a:avLst/>
          </a:prstGeom>
        </p:spPr>
        <p:txBody>
          <a:bodyPr wrap="square">
            <a:spAutoFit/>
          </a:bodyPr>
          <a:p>
            <a:pPr fontAlgn="auto">
              <a:lnSpc>
                <a:spcPct val="100000"/>
              </a:lnSpc>
              <a:defRPr/>
            </a:pPr>
            <a:r>
              <a:rPr kumimoji="1" lang="zh-CN" altLang="zh-CN" dirty="0">
                <a:solidFill>
                  <a:srgbClr val="6867F9"/>
                </a:solidFill>
                <a:latin typeface="Times New Roman" panose="02020603050405020304" charset="0"/>
                <a:ea typeface="+mj-ea"/>
                <a:cs typeface="Times New Roman" panose="02020603050405020304" charset="0"/>
              </a:rPr>
              <a:t>来源更广泛，包括石油生产中产生的油气、油漆涂料挥发出的一些物质等。</a:t>
            </a:r>
            <a:endParaRPr kumimoji="1" lang="zh-CN" altLang="zh-CN" dirty="0">
              <a:solidFill>
                <a:srgbClr val="6867F9"/>
              </a:solidFill>
              <a:latin typeface="Times New Roman" panose="02020603050405020304" charset="0"/>
              <a:ea typeface="+mj-ea"/>
              <a:cs typeface="Times New Roman" panose="02020603050405020304" charset="0"/>
              <a:sym typeface="+mn-ea"/>
            </a:endParaRPr>
          </a:p>
        </p:txBody>
      </p:sp>
      <p:cxnSp>
        <p:nvCxnSpPr>
          <p:cNvPr id="105" name="直接箭头连接符 104"/>
          <p:cNvCxnSpPr/>
          <p:nvPr/>
        </p:nvCxnSpPr>
        <p:spPr>
          <a:xfrm>
            <a:off x="5887598" y="2711393"/>
            <a:ext cx="352419" cy="93546"/>
          </a:xfrm>
          <a:prstGeom prst="straightConnector1">
            <a:avLst/>
          </a:prstGeom>
          <a:ln w="25400">
            <a:solidFill>
              <a:srgbClr val="6767FB"/>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直接箭头连接符 105"/>
          <p:cNvCxnSpPr/>
          <p:nvPr/>
        </p:nvCxnSpPr>
        <p:spPr>
          <a:xfrm flipV="1">
            <a:off x="5887598" y="2372893"/>
            <a:ext cx="280411" cy="288030"/>
          </a:xfrm>
          <a:prstGeom prst="straightConnector1">
            <a:avLst/>
          </a:prstGeom>
          <a:ln w="25400">
            <a:solidFill>
              <a:srgbClr val="6767FB"/>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直接箭头连接符 106"/>
          <p:cNvCxnSpPr/>
          <p:nvPr/>
        </p:nvCxnSpPr>
        <p:spPr>
          <a:xfrm>
            <a:off x="6758940" y="4070350"/>
            <a:ext cx="304165" cy="43370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直接箭头连接符 107"/>
          <p:cNvCxnSpPr/>
          <p:nvPr/>
        </p:nvCxnSpPr>
        <p:spPr>
          <a:xfrm flipV="1">
            <a:off x="6758930" y="3694799"/>
            <a:ext cx="345181" cy="34584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9" name="矩形 108"/>
          <p:cNvSpPr/>
          <p:nvPr/>
        </p:nvSpPr>
        <p:spPr bwMode="auto">
          <a:xfrm>
            <a:off x="1459865" y="2334260"/>
            <a:ext cx="1442085" cy="506730"/>
          </a:xfrm>
          <a:prstGeom prst="rect">
            <a:avLst/>
          </a:prstGeom>
        </p:spPr>
        <p:txBody>
          <a:bodyPr wrap="square">
            <a:spAutoFit/>
          </a:bodyPr>
          <a:p>
            <a:pPr>
              <a:lnSpc>
                <a:spcPct val="150000"/>
              </a:lnSpc>
              <a:defRPr/>
            </a:pPr>
            <a:r>
              <a:rPr kumimoji="1" lang="zh-CN" altLang="en-US" b="1" dirty="0">
                <a:solidFill>
                  <a:srgbClr val="0033CC"/>
                </a:solidFill>
                <a:latin typeface="Times New Roman" panose="02020603050405020304" charset="0"/>
                <a:ea typeface="+mj-ea"/>
                <a:cs typeface="Times New Roman" panose="02020603050405020304" charset="0"/>
                <a:sym typeface="+mn-ea"/>
              </a:rPr>
              <a:t>一次来源</a:t>
            </a:r>
            <a:endParaRPr kumimoji="1" lang="zh-CN" altLang="en-US" b="1" dirty="0">
              <a:solidFill>
                <a:srgbClr val="0033CC"/>
              </a:solidFill>
              <a:latin typeface="Times New Roman" panose="02020603050405020304" charset="0"/>
              <a:ea typeface="+mj-ea"/>
              <a:cs typeface="Times New Roman" panose="02020603050405020304" charset="0"/>
              <a:sym typeface="+mn-ea"/>
            </a:endParaRPr>
          </a:p>
        </p:txBody>
      </p:sp>
      <p:sp>
        <p:nvSpPr>
          <p:cNvPr id="110" name="矩形 109"/>
          <p:cNvSpPr/>
          <p:nvPr/>
        </p:nvSpPr>
        <p:spPr bwMode="auto">
          <a:xfrm>
            <a:off x="1459612" y="3756364"/>
            <a:ext cx="1107996" cy="506730"/>
          </a:xfrm>
          <a:prstGeom prst="rect">
            <a:avLst/>
          </a:prstGeom>
        </p:spPr>
        <p:txBody>
          <a:bodyPr wrap="square">
            <a:spAutoFit/>
          </a:bodyPr>
          <a:p>
            <a:pPr>
              <a:lnSpc>
                <a:spcPct val="150000"/>
              </a:lnSpc>
              <a:defRPr/>
            </a:pPr>
            <a:r>
              <a:rPr kumimoji="1" lang="zh-CN" altLang="en-US" b="1" dirty="0">
                <a:solidFill>
                  <a:srgbClr val="21CFF4"/>
                </a:solidFill>
                <a:latin typeface="Times New Roman" panose="02020603050405020304" charset="0"/>
                <a:ea typeface="+mj-ea"/>
                <a:cs typeface="Times New Roman" panose="02020603050405020304" charset="0"/>
                <a:sym typeface="+mn-ea"/>
              </a:rPr>
              <a:t>一次来源</a:t>
            </a:r>
            <a:endParaRPr kumimoji="1" lang="zh-CN" altLang="en-US" b="1" dirty="0">
              <a:solidFill>
                <a:srgbClr val="21CFF4"/>
              </a:solidFill>
              <a:latin typeface="Times New Roman" panose="02020603050405020304" charset="0"/>
              <a:ea typeface="+mj-ea"/>
              <a:cs typeface="Times New Roman" panose="02020603050405020304" charset="0"/>
              <a:sym typeface="+mn-ea"/>
            </a:endParaRPr>
          </a:p>
        </p:txBody>
      </p:sp>
      <p:sp>
        <p:nvSpPr>
          <p:cNvPr id="111" name="矩形 110"/>
          <p:cNvSpPr/>
          <p:nvPr/>
        </p:nvSpPr>
        <p:spPr bwMode="auto">
          <a:xfrm>
            <a:off x="2302112" y="5310009"/>
            <a:ext cx="1107996" cy="506730"/>
          </a:xfrm>
          <a:prstGeom prst="rect">
            <a:avLst/>
          </a:prstGeom>
        </p:spPr>
        <p:txBody>
          <a:bodyPr wrap="square">
            <a:spAutoFit/>
          </a:bodyPr>
          <a:p>
            <a:pPr>
              <a:lnSpc>
                <a:spcPct val="150000"/>
              </a:lnSpc>
              <a:defRPr/>
            </a:pPr>
            <a:r>
              <a:rPr kumimoji="1" lang="zh-CN" altLang="en-US" b="1" dirty="0">
                <a:solidFill>
                  <a:schemeClr val="accent3">
                    <a:lumMod val="75000"/>
                  </a:schemeClr>
                </a:solidFill>
                <a:latin typeface="Times New Roman" panose="02020603050405020304" charset="0"/>
                <a:ea typeface="+mj-ea"/>
                <a:cs typeface="Times New Roman" panose="02020603050405020304" charset="0"/>
                <a:sym typeface="+mn-ea"/>
              </a:rPr>
              <a:t>一次来源</a:t>
            </a:r>
            <a:endParaRPr kumimoji="1" lang="zh-CN" altLang="en-US" b="1" dirty="0">
              <a:solidFill>
                <a:schemeClr val="accent3">
                  <a:lumMod val="75000"/>
                </a:schemeClr>
              </a:solidFill>
              <a:latin typeface="Times New Roman" panose="02020603050405020304" charset="0"/>
              <a:ea typeface="+mj-ea"/>
              <a:cs typeface="Times New Roman" panose="02020603050405020304" charset="0"/>
              <a:sym typeface="+mn-ea"/>
            </a:endParaRPr>
          </a:p>
        </p:txBody>
      </p:sp>
      <p:sp>
        <p:nvSpPr>
          <p:cNvPr id="112" name="矩形 111"/>
          <p:cNvSpPr/>
          <p:nvPr/>
        </p:nvSpPr>
        <p:spPr bwMode="auto">
          <a:xfrm>
            <a:off x="5708109" y="5418054"/>
            <a:ext cx="1107996" cy="506730"/>
          </a:xfrm>
          <a:prstGeom prst="rect">
            <a:avLst/>
          </a:prstGeom>
        </p:spPr>
        <p:txBody>
          <a:bodyPr wrap="square">
            <a:spAutoFit/>
          </a:bodyPr>
          <a:p>
            <a:pPr>
              <a:lnSpc>
                <a:spcPct val="150000"/>
              </a:lnSpc>
              <a:defRPr/>
            </a:pPr>
            <a:r>
              <a:rPr kumimoji="1" lang="zh-CN" altLang="en-US" b="1" dirty="0">
                <a:solidFill>
                  <a:srgbClr val="3399FF"/>
                </a:solidFill>
                <a:latin typeface="Times New Roman" panose="02020603050405020304" charset="0"/>
                <a:ea typeface="+mj-ea"/>
                <a:cs typeface="Times New Roman" panose="02020603050405020304" charset="0"/>
                <a:sym typeface="+mn-ea"/>
              </a:rPr>
              <a:t>一次来源</a:t>
            </a:r>
            <a:endParaRPr kumimoji="1" lang="zh-CN" altLang="en-US" b="1" dirty="0">
              <a:solidFill>
                <a:srgbClr val="3399FF"/>
              </a:solidFill>
              <a:latin typeface="Times New Roman" panose="02020603050405020304" charset="0"/>
              <a:ea typeface="+mj-ea"/>
              <a:cs typeface="Times New Roman" panose="02020603050405020304" charset="0"/>
              <a:sym typeface="+mn-ea"/>
            </a:endParaRPr>
          </a:p>
        </p:txBody>
      </p:sp>
      <p:sp>
        <p:nvSpPr>
          <p:cNvPr id="113" name="矩形 112"/>
          <p:cNvSpPr/>
          <p:nvPr/>
        </p:nvSpPr>
        <p:spPr bwMode="auto">
          <a:xfrm>
            <a:off x="5879976" y="1933074"/>
            <a:ext cx="1107996" cy="377411"/>
          </a:xfrm>
          <a:prstGeom prst="rect">
            <a:avLst/>
          </a:prstGeom>
        </p:spPr>
        <p:txBody>
          <a:bodyPr wrap="square">
            <a:spAutoFit/>
          </a:bodyPr>
          <a:p>
            <a:pPr>
              <a:lnSpc>
                <a:spcPct val="150000"/>
              </a:lnSpc>
              <a:defRPr/>
            </a:pPr>
            <a:r>
              <a:rPr kumimoji="1" lang="zh-CN" altLang="en-US" sz="1400" b="1" dirty="0">
                <a:solidFill>
                  <a:srgbClr val="6668F8"/>
                </a:solidFill>
                <a:latin typeface="Times New Roman" panose="02020603050405020304" charset="0"/>
                <a:ea typeface="+mj-ea"/>
                <a:cs typeface="Times New Roman" panose="02020603050405020304" charset="0"/>
                <a:sym typeface="+mn-ea"/>
              </a:rPr>
              <a:t>二次来源</a:t>
            </a:r>
            <a:endParaRPr kumimoji="1" lang="zh-CN" altLang="en-US" sz="1400" b="1" dirty="0">
              <a:solidFill>
                <a:srgbClr val="6668F8"/>
              </a:solidFill>
              <a:latin typeface="Times New Roman" panose="02020603050405020304" charset="0"/>
              <a:ea typeface="+mj-ea"/>
              <a:cs typeface="Times New Roman" panose="02020603050405020304" charset="0"/>
              <a:sym typeface="+mn-ea"/>
            </a:endParaRPr>
          </a:p>
        </p:txBody>
      </p:sp>
      <p:grpSp>
        <p:nvGrpSpPr>
          <p:cNvPr id="5" name="组合 4"/>
          <p:cNvGrpSpPr/>
          <p:nvPr/>
        </p:nvGrpSpPr>
        <p:grpSpPr>
          <a:xfrm>
            <a:off x="3460484" y="2340601"/>
            <a:ext cx="1097280" cy="896386"/>
            <a:chOff x="2253057" y="1317024"/>
            <a:chExt cx="1097280" cy="896386"/>
          </a:xfrm>
        </p:grpSpPr>
        <p:sp>
          <p:nvSpPr>
            <p:cNvPr id="6" name="椭圆 5"/>
            <p:cNvSpPr/>
            <p:nvPr/>
          </p:nvSpPr>
          <p:spPr bwMode="auto">
            <a:xfrm>
              <a:off x="2348589" y="1317024"/>
              <a:ext cx="896386" cy="896386"/>
            </a:xfrm>
            <a:prstGeom prst="ellipse">
              <a:avLst/>
            </a:prstGeom>
            <a:solidFill>
              <a:srgbClr val="31AAD6"/>
            </a:solidFill>
            <a:ln w="25400">
              <a:solidFill>
                <a:srgbClr val="31AAD6"/>
              </a:solid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p>
              <a:pPr algn="ctr" eaLnBrk="0" fontAlgn="ctr" hangingPunct="0">
                <a:buClr>
                  <a:srgbClr val="FF0000"/>
                </a:buClr>
                <a:buSzPct val="70000"/>
                <a:tabLst>
                  <a:tab pos="136525" algn="l"/>
                </a:tabLst>
              </a:pPr>
              <a:endParaRPr lang="zh-CN" altLang="en-US" dirty="0">
                <a:latin typeface="Times New Roman" panose="02020603050405020304" charset="0"/>
                <a:ea typeface="+mj-ea"/>
                <a:cs typeface="Times New Roman" panose="02020603050405020304" charset="0"/>
              </a:endParaRPr>
            </a:p>
          </p:txBody>
        </p:sp>
        <p:sp>
          <p:nvSpPr>
            <p:cNvPr id="7" name="文本框 6"/>
            <p:cNvSpPr txBox="1"/>
            <p:nvPr/>
          </p:nvSpPr>
          <p:spPr>
            <a:xfrm>
              <a:off x="2253057" y="1449473"/>
              <a:ext cx="1097280" cy="645160"/>
            </a:xfrm>
            <a:prstGeom prst="rect">
              <a:avLst/>
            </a:prstGeom>
            <a:noFill/>
          </p:spPr>
          <p:txBody>
            <a:bodyPr wrap="none" rtlCol="0">
              <a:spAutoFit/>
            </a:bodyPr>
            <a:p>
              <a:pPr algn="ctr"/>
              <a:r>
                <a:rPr lang="zh-CN" altLang="en-US" dirty="0">
                  <a:solidFill>
                    <a:schemeClr val="tx1"/>
                  </a:solidFill>
                  <a:latin typeface="Times New Roman" panose="02020603050405020304" charset="0"/>
                  <a:ea typeface="+mj-ea"/>
                  <a:cs typeface="Times New Roman" panose="02020603050405020304" charset="0"/>
                </a:rPr>
                <a:t>二氧化硫</a:t>
              </a:r>
              <a:endParaRPr lang="en-US" altLang="zh-CN" dirty="0">
                <a:solidFill>
                  <a:schemeClr val="tx1"/>
                </a:solidFill>
                <a:latin typeface="Times New Roman" panose="02020603050405020304" charset="0"/>
                <a:ea typeface="+mj-ea"/>
                <a:cs typeface="Times New Roman" panose="02020603050405020304" charset="0"/>
              </a:endParaRPr>
            </a:p>
            <a:p>
              <a:pPr algn="ctr"/>
              <a:r>
                <a:rPr lang="en-US" altLang="zh-CN" dirty="0">
                  <a:solidFill>
                    <a:schemeClr val="tx1"/>
                  </a:solidFill>
                  <a:latin typeface="Times New Roman" panose="02020603050405020304" charset="0"/>
                  <a:ea typeface="+mj-ea"/>
                  <a:cs typeface="Times New Roman" panose="02020603050405020304" charset="0"/>
                </a:rPr>
                <a:t>(SO</a:t>
              </a:r>
              <a:r>
                <a:rPr lang="en-US" altLang="zh-CN" baseline="-25000" dirty="0">
                  <a:solidFill>
                    <a:schemeClr val="tx1"/>
                  </a:solidFill>
                  <a:latin typeface="Times New Roman" panose="02020603050405020304" charset="0"/>
                  <a:ea typeface="+mj-ea"/>
                  <a:cs typeface="Times New Roman" panose="02020603050405020304" charset="0"/>
                </a:rPr>
                <a:t>2</a:t>
              </a:r>
              <a:r>
                <a:rPr lang="en-US" altLang="zh-CN" dirty="0">
                  <a:solidFill>
                    <a:schemeClr val="tx1"/>
                  </a:solidFill>
                  <a:latin typeface="Times New Roman" panose="02020603050405020304" charset="0"/>
                  <a:ea typeface="+mj-ea"/>
                  <a:cs typeface="Times New Roman" panose="02020603050405020304" charset="0"/>
                </a:rPr>
                <a:t>)</a:t>
              </a:r>
              <a:endParaRPr lang="en-US" altLang="zh-CN" dirty="0">
                <a:solidFill>
                  <a:schemeClr val="tx1"/>
                </a:solidFill>
                <a:latin typeface="Times New Roman" panose="02020603050405020304" charset="0"/>
                <a:ea typeface="+mj-ea"/>
                <a:cs typeface="Times New Roman" panose="02020603050405020304" charset="0"/>
              </a:endParaRPr>
            </a:p>
          </p:txBody>
        </p:sp>
      </p:grpSp>
      <p:grpSp>
        <p:nvGrpSpPr>
          <p:cNvPr id="8" name="组合 7"/>
          <p:cNvGrpSpPr/>
          <p:nvPr/>
        </p:nvGrpSpPr>
        <p:grpSpPr>
          <a:xfrm>
            <a:off x="5055598" y="2340601"/>
            <a:ext cx="896386" cy="896386"/>
            <a:chOff x="2298291" y="2725794"/>
            <a:chExt cx="896386" cy="896386"/>
          </a:xfrm>
        </p:grpSpPr>
        <p:sp>
          <p:nvSpPr>
            <p:cNvPr id="27" name="椭圆 26"/>
            <p:cNvSpPr/>
            <p:nvPr/>
          </p:nvSpPr>
          <p:spPr bwMode="auto">
            <a:xfrm>
              <a:off x="2298291" y="2725794"/>
              <a:ext cx="896386" cy="896386"/>
            </a:xfrm>
            <a:prstGeom prst="ellipse">
              <a:avLst/>
            </a:prstGeom>
            <a:solidFill>
              <a:srgbClr val="655EF4"/>
            </a:solidFill>
            <a:ln w="25400">
              <a:solidFill>
                <a:srgbClr val="655EF4"/>
              </a:solid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p>
              <a:pPr algn="ctr" eaLnBrk="0" fontAlgn="ctr" hangingPunct="0">
                <a:buClr>
                  <a:srgbClr val="FF0000"/>
                </a:buClr>
                <a:buSzPct val="70000"/>
                <a:tabLst>
                  <a:tab pos="136525" algn="l"/>
                </a:tabLst>
              </a:pPr>
              <a:endParaRPr lang="zh-CN" altLang="en-US" dirty="0">
                <a:latin typeface="Times New Roman" panose="02020603050405020304" charset="0"/>
                <a:ea typeface="+mj-ea"/>
                <a:cs typeface="Times New Roman" panose="02020603050405020304" charset="0"/>
              </a:endParaRPr>
            </a:p>
          </p:txBody>
        </p:sp>
        <p:sp>
          <p:nvSpPr>
            <p:cNvPr id="28" name="文本框 27"/>
            <p:cNvSpPr txBox="1"/>
            <p:nvPr/>
          </p:nvSpPr>
          <p:spPr>
            <a:xfrm>
              <a:off x="2439178" y="2879238"/>
              <a:ext cx="640080" cy="645160"/>
            </a:xfrm>
            <a:prstGeom prst="rect">
              <a:avLst/>
            </a:prstGeom>
            <a:noFill/>
          </p:spPr>
          <p:txBody>
            <a:bodyPr wrap="none" rtlCol="0">
              <a:spAutoFit/>
            </a:bodyPr>
            <a:p>
              <a:pPr algn="ctr"/>
              <a:r>
                <a:rPr lang="zh-CN" altLang="en-US" dirty="0">
                  <a:solidFill>
                    <a:schemeClr val="tx1"/>
                  </a:solidFill>
                  <a:latin typeface="Times New Roman" panose="02020603050405020304" charset="0"/>
                  <a:ea typeface="+mj-ea"/>
                  <a:cs typeface="Times New Roman" panose="02020603050405020304" charset="0"/>
                </a:rPr>
                <a:t>臭氧</a:t>
              </a:r>
              <a:endParaRPr lang="en-US" altLang="zh-CN" dirty="0">
                <a:solidFill>
                  <a:schemeClr val="tx1"/>
                </a:solidFill>
                <a:latin typeface="Times New Roman" panose="02020603050405020304" charset="0"/>
                <a:ea typeface="+mj-ea"/>
                <a:cs typeface="Times New Roman" panose="02020603050405020304" charset="0"/>
              </a:endParaRPr>
            </a:p>
            <a:p>
              <a:pPr algn="ctr"/>
              <a:r>
                <a:rPr lang="en-US" altLang="zh-CN" dirty="0">
                  <a:solidFill>
                    <a:schemeClr val="tx1"/>
                  </a:solidFill>
                  <a:latin typeface="Times New Roman" panose="02020603050405020304" charset="0"/>
                  <a:ea typeface="+mj-ea"/>
                  <a:cs typeface="Times New Roman" panose="02020603050405020304" charset="0"/>
                </a:rPr>
                <a:t>(O</a:t>
              </a:r>
              <a:r>
                <a:rPr lang="en-US" altLang="zh-CN" baseline="-25000" dirty="0">
                  <a:solidFill>
                    <a:schemeClr val="tx1"/>
                  </a:solidFill>
                  <a:latin typeface="Times New Roman" panose="02020603050405020304" charset="0"/>
                  <a:ea typeface="+mj-ea"/>
                  <a:cs typeface="Times New Roman" panose="02020603050405020304" charset="0"/>
                </a:rPr>
                <a:t>3</a:t>
              </a:r>
              <a:r>
                <a:rPr lang="en-US" altLang="zh-CN" dirty="0">
                  <a:solidFill>
                    <a:schemeClr val="tx1"/>
                  </a:solidFill>
                  <a:latin typeface="Times New Roman" panose="02020603050405020304" charset="0"/>
                  <a:ea typeface="+mj-ea"/>
                  <a:cs typeface="Times New Roman" panose="02020603050405020304" charset="0"/>
                </a:rPr>
                <a:t>)</a:t>
              </a:r>
              <a:endParaRPr lang="en-US" altLang="zh-CN" dirty="0">
                <a:solidFill>
                  <a:schemeClr val="tx1"/>
                </a:solidFill>
                <a:latin typeface="Times New Roman" panose="02020603050405020304" charset="0"/>
                <a:ea typeface="+mj-ea"/>
                <a:cs typeface="Times New Roman" panose="02020603050405020304" charset="0"/>
              </a:endParaRPr>
            </a:p>
          </p:txBody>
        </p:sp>
      </p:grpSp>
      <p:grpSp>
        <p:nvGrpSpPr>
          <p:cNvPr id="9" name="组合 8"/>
          <p:cNvGrpSpPr/>
          <p:nvPr/>
        </p:nvGrpSpPr>
        <p:grpSpPr>
          <a:xfrm>
            <a:off x="5764739" y="3671998"/>
            <a:ext cx="1097280" cy="896386"/>
            <a:chOff x="2440999" y="3967179"/>
            <a:chExt cx="1097280" cy="896386"/>
          </a:xfrm>
        </p:grpSpPr>
        <p:sp>
          <p:nvSpPr>
            <p:cNvPr id="29" name="椭圆 28"/>
            <p:cNvSpPr/>
            <p:nvPr/>
          </p:nvSpPr>
          <p:spPr bwMode="auto">
            <a:xfrm>
              <a:off x="2541447" y="3967179"/>
              <a:ext cx="896386" cy="896386"/>
            </a:xfrm>
            <a:prstGeom prst="ellipse">
              <a:avLst/>
            </a:prstGeom>
            <a:solidFill>
              <a:srgbClr val="3B8AFF"/>
            </a:solidFill>
            <a:ln w="25400">
              <a:solidFill>
                <a:srgbClr val="3B8AFF"/>
              </a:solid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p>
              <a:pPr algn="ctr" eaLnBrk="0" fontAlgn="ctr" hangingPunct="0">
                <a:buClr>
                  <a:srgbClr val="FF0000"/>
                </a:buClr>
                <a:buSzPct val="70000"/>
                <a:tabLst>
                  <a:tab pos="136525" algn="l"/>
                </a:tabLst>
              </a:pPr>
              <a:endParaRPr lang="zh-CN" altLang="en-US" dirty="0">
                <a:latin typeface="Times New Roman" panose="02020603050405020304" charset="0"/>
                <a:ea typeface="+mj-ea"/>
                <a:cs typeface="Times New Roman" panose="02020603050405020304" charset="0"/>
              </a:endParaRPr>
            </a:p>
          </p:txBody>
        </p:sp>
        <p:sp>
          <p:nvSpPr>
            <p:cNvPr id="30" name="文本框 29"/>
            <p:cNvSpPr txBox="1"/>
            <p:nvPr/>
          </p:nvSpPr>
          <p:spPr>
            <a:xfrm>
              <a:off x="2440999" y="4109763"/>
              <a:ext cx="1097280" cy="645160"/>
            </a:xfrm>
            <a:prstGeom prst="rect">
              <a:avLst/>
            </a:prstGeom>
            <a:noFill/>
          </p:spPr>
          <p:txBody>
            <a:bodyPr wrap="none" rtlCol="0">
              <a:spAutoFit/>
            </a:bodyPr>
            <a:p>
              <a:pPr algn="ctr"/>
              <a:r>
                <a:rPr lang="zh-CN" altLang="en-US" dirty="0">
                  <a:solidFill>
                    <a:schemeClr val="tx1"/>
                  </a:solidFill>
                  <a:latin typeface="Times New Roman" panose="02020603050405020304" charset="0"/>
                  <a:ea typeface="+mj-ea"/>
                  <a:cs typeface="Times New Roman" panose="02020603050405020304" charset="0"/>
                </a:rPr>
                <a:t>细颗粒物</a:t>
              </a:r>
              <a:endParaRPr lang="en-US" altLang="zh-CN" dirty="0">
                <a:solidFill>
                  <a:schemeClr val="tx1"/>
                </a:solidFill>
                <a:latin typeface="Times New Roman" panose="02020603050405020304" charset="0"/>
                <a:ea typeface="+mj-ea"/>
                <a:cs typeface="Times New Roman" panose="02020603050405020304" charset="0"/>
              </a:endParaRPr>
            </a:p>
            <a:p>
              <a:pPr algn="ctr"/>
              <a:r>
                <a:rPr lang="en-US" altLang="zh-CN" dirty="0">
                  <a:solidFill>
                    <a:schemeClr val="tx1"/>
                  </a:solidFill>
                  <a:latin typeface="Times New Roman" panose="02020603050405020304" charset="0"/>
                  <a:ea typeface="+mj-ea"/>
                  <a:cs typeface="Times New Roman" panose="02020603050405020304" charset="0"/>
                </a:rPr>
                <a:t>(PM</a:t>
              </a:r>
              <a:r>
                <a:rPr lang="en-US" altLang="zh-CN" baseline="-25000" dirty="0">
                  <a:solidFill>
                    <a:schemeClr val="tx1"/>
                  </a:solidFill>
                  <a:latin typeface="Times New Roman" panose="02020603050405020304" charset="0"/>
                  <a:ea typeface="+mj-ea"/>
                  <a:cs typeface="Times New Roman" panose="02020603050405020304" charset="0"/>
                </a:rPr>
                <a:t>2.5</a:t>
              </a:r>
              <a:r>
                <a:rPr lang="en-US" altLang="zh-CN" dirty="0">
                  <a:solidFill>
                    <a:schemeClr val="tx1"/>
                  </a:solidFill>
                  <a:latin typeface="Times New Roman" panose="02020603050405020304" charset="0"/>
                  <a:ea typeface="+mj-ea"/>
                  <a:cs typeface="Times New Roman" panose="02020603050405020304" charset="0"/>
                </a:rPr>
                <a:t>)</a:t>
              </a:r>
              <a:endParaRPr lang="en-US" altLang="zh-CN" dirty="0">
                <a:solidFill>
                  <a:schemeClr val="tx1"/>
                </a:solidFill>
                <a:latin typeface="Times New Roman" panose="02020603050405020304" charset="0"/>
                <a:ea typeface="+mj-ea"/>
                <a:cs typeface="Times New Roman" panose="02020603050405020304" charset="0"/>
              </a:endParaRPr>
            </a:p>
          </p:txBody>
        </p:sp>
      </p:grpSp>
      <p:grpSp>
        <p:nvGrpSpPr>
          <p:cNvPr id="11" name="组合 10"/>
          <p:cNvGrpSpPr/>
          <p:nvPr/>
        </p:nvGrpSpPr>
        <p:grpSpPr>
          <a:xfrm>
            <a:off x="4972652" y="4788873"/>
            <a:ext cx="1097280" cy="896386"/>
            <a:chOff x="3529960" y="2611348"/>
            <a:chExt cx="1097280" cy="896386"/>
          </a:xfrm>
        </p:grpSpPr>
        <p:sp>
          <p:nvSpPr>
            <p:cNvPr id="31" name="椭圆 30"/>
            <p:cNvSpPr/>
            <p:nvPr/>
          </p:nvSpPr>
          <p:spPr bwMode="auto">
            <a:xfrm>
              <a:off x="3616931" y="2611348"/>
              <a:ext cx="896386" cy="896386"/>
            </a:xfrm>
            <a:prstGeom prst="ellipse">
              <a:avLst/>
            </a:prstGeom>
            <a:solidFill>
              <a:srgbClr val="81B4FF"/>
            </a:solidFill>
            <a:ln w="25400">
              <a:solidFill>
                <a:srgbClr val="81B4FF"/>
              </a:solid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p>
              <a:pPr algn="ctr" eaLnBrk="0" fontAlgn="ctr" hangingPunct="0">
                <a:buClr>
                  <a:srgbClr val="FF0000"/>
                </a:buClr>
                <a:buSzPct val="70000"/>
                <a:tabLst>
                  <a:tab pos="136525" algn="l"/>
                </a:tabLst>
              </a:pPr>
              <a:endParaRPr lang="zh-CN" altLang="en-US" dirty="0">
                <a:latin typeface="Times New Roman" panose="02020603050405020304" charset="0"/>
                <a:ea typeface="+mj-ea"/>
                <a:cs typeface="Times New Roman" panose="02020603050405020304" charset="0"/>
              </a:endParaRPr>
            </a:p>
          </p:txBody>
        </p:sp>
        <p:sp>
          <p:nvSpPr>
            <p:cNvPr id="32" name="文本框 31"/>
            <p:cNvSpPr txBox="1"/>
            <p:nvPr/>
          </p:nvSpPr>
          <p:spPr>
            <a:xfrm>
              <a:off x="3529960" y="2777606"/>
              <a:ext cx="1097280" cy="645160"/>
            </a:xfrm>
            <a:prstGeom prst="rect">
              <a:avLst/>
            </a:prstGeom>
            <a:noFill/>
          </p:spPr>
          <p:txBody>
            <a:bodyPr wrap="none" rtlCol="0">
              <a:spAutoFit/>
            </a:bodyPr>
            <a:p>
              <a:pPr algn="ctr"/>
              <a:r>
                <a:rPr lang="zh-CN" altLang="en-US" dirty="0">
                  <a:solidFill>
                    <a:schemeClr val="tx1"/>
                  </a:solidFill>
                  <a:latin typeface="Times New Roman" panose="02020603050405020304" charset="0"/>
                  <a:ea typeface="+mj-ea"/>
                  <a:cs typeface="Times New Roman" panose="02020603050405020304" charset="0"/>
                </a:rPr>
                <a:t>一氧化碳</a:t>
              </a:r>
              <a:endParaRPr lang="en-US" altLang="zh-CN" dirty="0">
                <a:solidFill>
                  <a:schemeClr val="tx1"/>
                </a:solidFill>
                <a:latin typeface="Times New Roman" panose="02020603050405020304" charset="0"/>
                <a:ea typeface="+mj-ea"/>
                <a:cs typeface="Times New Roman" panose="02020603050405020304" charset="0"/>
              </a:endParaRPr>
            </a:p>
            <a:p>
              <a:pPr algn="ctr"/>
              <a:r>
                <a:rPr lang="en-US" altLang="zh-CN" dirty="0">
                  <a:solidFill>
                    <a:schemeClr val="tx1"/>
                  </a:solidFill>
                  <a:latin typeface="Times New Roman" panose="02020603050405020304" charset="0"/>
                  <a:ea typeface="+mj-ea"/>
                  <a:cs typeface="Times New Roman" panose="02020603050405020304" charset="0"/>
                </a:rPr>
                <a:t>(CO)</a:t>
              </a:r>
              <a:endParaRPr lang="en-US" altLang="zh-CN" dirty="0">
                <a:solidFill>
                  <a:schemeClr val="tx1"/>
                </a:solidFill>
                <a:latin typeface="Times New Roman" panose="02020603050405020304" charset="0"/>
                <a:ea typeface="+mj-ea"/>
                <a:cs typeface="Times New Roman" panose="02020603050405020304" charset="0"/>
              </a:endParaRPr>
            </a:p>
          </p:txBody>
        </p:sp>
      </p:grpSp>
      <p:grpSp>
        <p:nvGrpSpPr>
          <p:cNvPr id="12" name="组合 11"/>
          <p:cNvGrpSpPr/>
          <p:nvPr/>
        </p:nvGrpSpPr>
        <p:grpSpPr>
          <a:xfrm>
            <a:off x="2791380" y="3522012"/>
            <a:ext cx="1097280" cy="896386"/>
            <a:chOff x="913929" y="916358"/>
            <a:chExt cx="1097280" cy="896386"/>
          </a:xfrm>
        </p:grpSpPr>
        <p:sp>
          <p:nvSpPr>
            <p:cNvPr id="33" name="椭圆 32"/>
            <p:cNvSpPr/>
            <p:nvPr/>
          </p:nvSpPr>
          <p:spPr bwMode="auto">
            <a:xfrm>
              <a:off x="1038278" y="916358"/>
              <a:ext cx="896386" cy="896386"/>
            </a:xfrm>
            <a:prstGeom prst="ellipse">
              <a:avLst/>
            </a:prstGeom>
            <a:solidFill>
              <a:srgbClr val="29C7FF"/>
            </a:solidFill>
            <a:ln w="25400">
              <a:solidFill>
                <a:srgbClr val="29C7FF"/>
              </a:solid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p>
              <a:pPr algn="ctr" eaLnBrk="0" fontAlgn="ctr" hangingPunct="0">
                <a:buClr>
                  <a:srgbClr val="FF0000"/>
                </a:buClr>
                <a:buSzPct val="70000"/>
                <a:tabLst>
                  <a:tab pos="136525" algn="l"/>
                </a:tabLst>
              </a:pPr>
              <a:endParaRPr lang="zh-CN" altLang="en-US" dirty="0">
                <a:latin typeface="Times New Roman" panose="02020603050405020304" charset="0"/>
                <a:ea typeface="+mj-ea"/>
                <a:cs typeface="Times New Roman" panose="02020603050405020304" charset="0"/>
              </a:endParaRPr>
            </a:p>
          </p:txBody>
        </p:sp>
        <p:sp>
          <p:nvSpPr>
            <p:cNvPr id="34" name="文本框 33"/>
            <p:cNvSpPr txBox="1"/>
            <p:nvPr/>
          </p:nvSpPr>
          <p:spPr>
            <a:xfrm>
              <a:off x="913929" y="1081592"/>
              <a:ext cx="1097280" cy="645160"/>
            </a:xfrm>
            <a:prstGeom prst="rect">
              <a:avLst/>
            </a:prstGeom>
            <a:noFill/>
          </p:spPr>
          <p:txBody>
            <a:bodyPr wrap="none" rtlCol="0">
              <a:spAutoFit/>
            </a:bodyPr>
            <a:p>
              <a:pPr algn="ctr"/>
              <a:r>
                <a:rPr lang="zh-CN" altLang="en-US" dirty="0">
                  <a:solidFill>
                    <a:schemeClr val="tx1"/>
                  </a:solidFill>
                  <a:latin typeface="Times New Roman" panose="02020603050405020304" charset="0"/>
                  <a:ea typeface="+mj-ea"/>
                  <a:cs typeface="Times New Roman" panose="02020603050405020304" charset="0"/>
                </a:rPr>
                <a:t>二氧化氮</a:t>
              </a:r>
              <a:endParaRPr lang="en-US" altLang="zh-CN" dirty="0">
                <a:solidFill>
                  <a:schemeClr val="tx1"/>
                </a:solidFill>
                <a:latin typeface="Times New Roman" panose="02020603050405020304" charset="0"/>
                <a:ea typeface="+mj-ea"/>
                <a:cs typeface="Times New Roman" panose="02020603050405020304" charset="0"/>
              </a:endParaRPr>
            </a:p>
            <a:p>
              <a:pPr algn="ctr"/>
              <a:r>
                <a:rPr lang="en-US" altLang="zh-CN" dirty="0">
                  <a:solidFill>
                    <a:schemeClr val="tx1"/>
                  </a:solidFill>
                  <a:latin typeface="Times New Roman" panose="02020603050405020304" charset="0"/>
                  <a:ea typeface="+mj-ea"/>
                  <a:cs typeface="Times New Roman" panose="02020603050405020304" charset="0"/>
                </a:rPr>
                <a:t>(NO</a:t>
              </a:r>
              <a:r>
                <a:rPr lang="en-US" altLang="zh-CN" baseline="-25000" dirty="0">
                  <a:solidFill>
                    <a:schemeClr val="tx1"/>
                  </a:solidFill>
                  <a:latin typeface="Times New Roman" panose="02020603050405020304" charset="0"/>
                  <a:ea typeface="+mj-ea"/>
                  <a:cs typeface="Times New Roman" panose="02020603050405020304" charset="0"/>
                </a:rPr>
                <a:t>2</a:t>
              </a:r>
              <a:r>
                <a:rPr lang="en-US" altLang="zh-CN" dirty="0">
                  <a:solidFill>
                    <a:schemeClr val="tx1"/>
                  </a:solidFill>
                  <a:latin typeface="Times New Roman" panose="02020603050405020304" charset="0"/>
                  <a:ea typeface="+mj-ea"/>
                  <a:cs typeface="Times New Roman" panose="02020603050405020304" charset="0"/>
                </a:rPr>
                <a:t>)</a:t>
              </a:r>
              <a:endParaRPr lang="en-US" altLang="zh-CN" dirty="0">
                <a:solidFill>
                  <a:schemeClr val="tx1"/>
                </a:solidFill>
                <a:latin typeface="Times New Roman" panose="02020603050405020304" charset="0"/>
                <a:ea typeface="+mj-ea"/>
                <a:cs typeface="Times New Roman" panose="02020603050405020304" charset="0"/>
              </a:endParaRPr>
            </a:p>
          </p:txBody>
        </p:sp>
      </p:grpSp>
      <p:grpSp>
        <p:nvGrpSpPr>
          <p:cNvPr id="13" name="组合 12"/>
          <p:cNvGrpSpPr/>
          <p:nvPr/>
        </p:nvGrpSpPr>
        <p:grpSpPr>
          <a:xfrm>
            <a:off x="3016712" y="4745047"/>
            <a:ext cx="1554480" cy="896386"/>
            <a:chOff x="676896" y="2567627"/>
            <a:chExt cx="1554480" cy="896386"/>
          </a:xfrm>
        </p:grpSpPr>
        <p:sp>
          <p:nvSpPr>
            <p:cNvPr id="35" name="椭圆 34"/>
            <p:cNvSpPr/>
            <p:nvPr/>
          </p:nvSpPr>
          <p:spPr bwMode="auto">
            <a:xfrm>
              <a:off x="1005943" y="2567627"/>
              <a:ext cx="896386" cy="896386"/>
            </a:xfrm>
            <a:prstGeom prst="ellipse">
              <a:avLst/>
            </a:prstGeom>
            <a:solidFill>
              <a:srgbClr val="4FD8DF"/>
            </a:solidFill>
            <a:ln w="25400">
              <a:solidFill>
                <a:srgbClr val="4FD8DF"/>
              </a:solid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p>
              <a:pPr algn="ctr" eaLnBrk="0" fontAlgn="ctr" hangingPunct="0">
                <a:buClr>
                  <a:srgbClr val="FF0000"/>
                </a:buClr>
                <a:buSzPct val="70000"/>
                <a:tabLst>
                  <a:tab pos="136525" algn="l"/>
                </a:tabLst>
              </a:pPr>
              <a:endParaRPr lang="zh-CN" altLang="en-US" dirty="0">
                <a:latin typeface="Times New Roman" panose="02020603050405020304" charset="0"/>
                <a:ea typeface="+mj-ea"/>
                <a:cs typeface="Times New Roman" panose="02020603050405020304" charset="0"/>
              </a:endParaRPr>
            </a:p>
          </p:txBody>
        </p:sp>
        <p:sp>
          <p:nvSpPr>
            <p:cNvPr id="36" name="文本框 35"/>
            <p:cNvSpPr txBox="1"/>
            <p:nvPr/>
          </p:nvSpPr>
          <p:spPr>
            <a:xfrm>
              <a:off x="676896" y="2764048"/>
              <a:ext cx="1554480" cy="645160"/>
            </a:xfrm>
            <a:prstGeom prst="rect">
              <a:avLst/>
            </a:prstGeom>
            <a:noFill/>
          </p:spPr>
          <p:txBody>
            <a:bodyPr wrap="none" rtlCol="0">
              <a:spAutoFit/>
            </a:bodyPr>
            <a:p>
              <a:pPr algn="ctr"/>
              <a:r>
                <a:rPr lang="zh-CN" altLang="en-US" dirty="0">
                  <a:solidFill>
                    <a:schemeClr val="tx1"/>
                  </a:solidFill>
                  <a:latin typeface="Times New Roman" panose="02020603050405020304" charset="0"/>
                  <a:ea typeface="+mj-ea"/>
                  <a:cs typeface="Times New Roman" panose="02020603050405020304" charset="0"/>
                </a:rPr>
                <a:t>可吸入颗粒物</a:t>
              </a:r>
              <a:endParaRPr lang="en-US" altLang="zh-CN" dirty="0">
                <a:solidFill>
                  <a:schemeClr val="tx1"/>
                </a:solidFill>
                <a:latin typeface="Times New Roman" panose="02020603050405020304" charset="0"/>
                <a:ea typeface="+mj-ea"/>
                <a:cs typeface="Times New Roman" panose="02020603050405020304" charset="0"/>
              </a:endParaRPr>
            </a:p>
            <a:p>
              <a:pPr algn="ctr"/>
              <a:r>
                <a:rPr lang="en-US" altLang="zh-CN" dirty="0">
                  <a:solidFill>
                    <a:schemeClr val="tx1"/>
                  </a:solidFill>
                  <a:latin typeface="Times New Roman" panose="02020603050405020304" charset="0"/>
                  <a:ea typeface="+mj-ea"/>
                  <a:cs typeface="Times New Roman" panose="02020603050405020304" charset="0"/>
                </a:rPr>
                <a:t>(PM</a:t>
              </a:r>
              <a:r>
                <a:rPr lang="en-US" altLang="zh-CN" baseline="-25000" dirty="0">
                  <a:solidFill>
                    <a:schemeClr val="tx1"/>
                  </a:solidFill>
                  <a:latin typeface="Times New Roman" panose="02020603050405020304" charset="0"/>
                  <a:ea typeface="+mj-ea"/>
                  <a:cs typeface="Times New Roman" panose="02020603050405020304" charset="0"/>
                </a:rPr>
                <a:t>10</a:t>
              </a:r>
              <a:r>
                <a:rPr lang="en-US" altLang="zh-CN" dirty="0">
                  <a:solidFill>
                    <a:schemeClr val="tx1"/>
                  </a:solidFill>
                  <a:latin typeface="Times New Roman" panose="02020603050405020304" charset="0"/>
                  <a:ea typeface="+mj-ea"/>
                  <a:cs typeface="Times New Roman" panose="02020603050405020304" charset="0"/>
                </a:rPr>
                <a:t>)</a:t>
              </a:r>
              <a:endParaRPr lang="en-US" altLang="zh-CN" dirty="0">
                <a:solidFill>
                  <a:schemeClr val="tx1"/>
                </a:solidFill>
                <a:latin typeface="Times New Roman" panose="02020603050405020304" charset="0"/>
                <a:ea typeface="+mj-ea"/>
                <a:cs typeface="Times New Roman" panose="02020603050405020304" charset="0"/>
              </a:endParaRPr>
            </a:p>
          </p:txBody>
        </p:sp>
      </p:grpSp>
      <p:sp>
        <p:nvSpPr>
          <p:cNvPr id="22" name="圆角矩形 70"/>
          <p:cNvSpPr/>
          <p:nvPr/>
        </p:nvSpPr>
        <p:spPr>
          <a:xfrm>
            <a:off x="477942" y="959966"/>
            <a:ext cx="6123101" cy="718417"/>
          </a:xfrm>
          <a:prstGeom prst="roundRect">
            <a:avLst/>
          </a:prstGeom>
          <a:gradFill>
            <a:gsLst>
              <a:gs pos="100000">
                <a:srgbClr val="00B0F0"/>
              </a:gs>
              <a:gs pos="0">
                <a:schemeClr val="accent1"/>
              </a:gs>
            </a:gsLst>
            <a:lin ang="8100000" scaled="0"/>
          </a:gradFill>
          <a:ln w="15875">
            <a:gradFill>
              <a:gsLst>
                <a:gs pos="100000">
                  <a:schemeClr val="bg1">
                    <a:lumMod val="85000"/>
                  </a:schemeClr>
                </a:gs>
                <a:gs pos="0">
                  <a:schemeClr val="bg1"/>
                </a:gs>
              </a:gsLst>
              <a:lin ang="8100000" scaled="0"/>
            </a:gradFill>
          </a:ln>
          <a:effectLst>
            <a:outerShdw blurRad="444500" dist="254000" dir="8100000" sx="104000" sy="104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l" eaLnBrk="1" fontAlgn="auto" hangingPunct="1">
              <a:spcBef>
                <a:spcPts val="0"/>
              </a:spcBef>
              <a:spcAft>
                <a:spcPts val="0"/>
              </a:spcAft>
            </a:pPr>
            <a:r>
              <a:rPr lang="zh-CN" altLang="en-US" sz="2600" b="1" dirty="0">
                <a:solidFill>
                  <a:schemeClr val="tx1"/>
                </a:solidFill>
                <a:latin typeface="Times New Roman" panose="02020603050405020304" charset="0"/>
                <a:ea typeface="微软雅黑" panose="020B0503020204020204" charset="-122"/>
                <a:cs typeface="Times New Roman" panose="02020603050405020304" charset="0"/>
                <a:sym typeface="+mn-ea"/>
              </a:rPr>
              <a:t>大气污染物排放</a:t>
            </a:r>
            <a:r>
              <a:rPr lang="en-US" altLang="zh-CN" sz="2600" b="1" dirty="0">
                <a:solidFill>
                  <a:schemeClr val="tx1"/>
                </a:solidFill>
                <a:latin typeface="Times New Roman" panose="02020603050405020304" charset="0"/>
                <a:ea typeface="微软雅黑" panose="020B0503020204020204" charset="-122"/>
                <a:cs typeface="Times New Roman" panose="02020603050405020304" charset="0"/>
                <a:sym typeface="+mn-ea"/>
              </a:rPr>
              <a:t>—</a:t>
            </a:r>
            <a:r>
              <a:rPr lang="zh-CN" altLang="en-US" sz="2600" b="1" dirty="0">
                <a:solidFill>
                  <a:schemeClr val="tx1"/>
                </a:solidFill>
                <a:latin typeface="Times New Roman" panose="02020603050405020304" charset="0"/>
                <a:ea typeface="微软雅黑" panose="020B0503020204020204" charset="-122"/>
                <a:cs typeface="Times New Roman" panose="02020603050405020304" charset="0"/>
                <a:sym typeface="+mn-ea"/>
              </a:rPr>
              <a:t>“</a:t>
            </a:r>
            <a:r>
              <a:rPr lang="zh-CN" altLang="en-US" sz="2600" b="1" dirty="0">
                <a:solidFill>
                  <a:schemeClr val="tx1"/>
                </a:solidFill>
                <a:latin typeface="Times New Roman" panose="02020603050405020304" charset="0"/>
                <a:ea typeface="微软雅黑" panose="020B0503020204020204" charset="-122"/>
                <a:cs typeface="Times New Roman" panose="02020603050405020304" charset="0"/>
                <a:sym typeface="+mn-ea"/>
              </a:rPr>
              <a:t>内因</a:t>
            </a:r>
            <a:r>
              <a:rPr lang="zh-CN" altLang="en-US" sz="2600" b="1" dirty="0">
                <a:solidFill>
                  <a:schemeClr val="tx1"/>
                </a:solidFill>
                <a:latin typeface="Times New Roman" panose="02020603050405020304" charset="0"/>
                <a:ea typeface="微软雅黑" panose="020B0503020204020204" charset="-122"/>
                <a:cs typeface="Times New Roman" panose="02020603050405020304" charset="0"/>
                <a:sym typeface="+mn-ea"/>
              </a:rPr>
              <a:t>”</a:t>
            </a:r>
            <a:endParaRPr lang="zh-CN" altLang="en-US" sz="2600" b="1" dirty="0">
              <a:solidFill>
                <a:schemeClr val="tx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一、污染成因</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221615" y="1064260"/>
            <a:ext cx="11671935" cy="146875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351155" y="909955"/>
            <a:ext cx="11543665" cy="1660525"/>
          </a:xfrm>
          <a:prstGeom prst="rect">
            <a:avLst/>
          </a:prstGeom>
          <a:noFill/>
        </p:spPr>
        <p:txBody>
          <a:bodyPr wrap="square" rtlCol="0">
            <a:spAutoFit/>
          </a:bodyPr>
          <a:p>
            <a:pPr algn="l" fontAlgn="auto">
              <a:lnSpc>
                <a:spcPct val="150000"/>
              </a:lnSpc>
              <a:spcBef>
                <a:spcPct val="0"/>
              </a:spcBef>
              <a:buClrTx/>
              <a:buSzTx/>
              <a:buFontTx/>
            </a:pPr>
            <a:r>
              <a:rPr lang="en-US" altLang="zh-CN" sz="2800">
                <a:latin typeface="微软雅黑" panose="020B0503020204020204" charset="-122"/>
                <a:ea typeface="微软雅黑" panose="020B0503020204020204" charset="-122"/>
                <a:cs typeface="微软雅黑" panose="020B0503020204020204" charset="-122"/>
              </a:rPr>
              <a:t>    </a:t>
            </a:r>
            <a:r>
              <a:rPr lang="zh-CN" altLang="zh-CN" sz="2000" dirty="0">
                <a:latin typeface="微软雅黑" panose="020B0503020204020204" charset="-122"/>
                <a:ea typeface="微软雅黑" panose="020B0503020204020204" charset="-122"/>
                <a:cs typeface="微软雅黑" panose="020B0503020204020204" charset="-122"/>
                <a:sym typeface="+mn-ea"/>
              </a:rPr>
              <a:t>目前我们所说的臭氧污染指地表低空臭氧，为二次污染物，是氮氧化物和挥发性有机污染物在紫外线照射的条件下，发生光化学反应而生成。因此臭氧浓度较高或超标时段，常集中在夏天，特别是午后到傍晚时间段内。</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6" name="Picture 2" descr="https://timgsa.baidu.com/timg?image&amp;quality=80&amp;size=b9999_10000&amp;sec=1528176276613&amp;di=426fd6d887ed2620e7c2c99d05669b70&amp;imgtype=0&amp;src=http%3A%2F%2Fs8.sinaimg.cn%2Fmw690%2F006qCBYazy7clRTaVQX77%2669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8102" y="3435153"/>
            <a:ext cx="2601407" cy="2489277"/>
          </a:xfrm>
          <a:prstGeom prst="round2DiagRect">
            <a:avLst>
              <a:gd name="adj1" fmla="val 16667"/>
              <a:gd name="adj2" fmla="val 0"/>
            </a:avLst>
          </a:prstGeom>
          <a:ln w="381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8" name="TextBox 4"/>
          <p:cNvSpPr txBox="1"/>
          <p:nvPr/>
        </p:nvSpPr>
        <p:spPr>
          <a:xfrm>
            <a:off x="1798994" y="6044958"/>
            <a:ext cx="2768427" cy="738664"/>
          </a:xfrm>
          <a:prstGeom prst="rect">
            <a:avLst/>
          </a:prstGeom>
          <a:solidFill>
            <a:srgbClr val="92D050"/>
          </a:solidFill>
        </p:spPr>
        <p:txBody>
          <a:bodyPr wrap="square" rtlCol="0">
            <a:spAutoFit/>
          </a:bodyPr>
          <a:p>
            <a:r>
              <a:rPr lang="zh-CN" altLang="en-US" sz="1400" dirty="0">
                <a:latin typeface="微软雅黑" panose="020B0503020204020204" charset="-122"/>
                <a:ea typeface="微软雅黑" panose="020B0503020204020204" charset="-122"/>
              </a:rPr>
              <a:t>平流层臭氧是人类地球的保护伞，能够有效吸收对人体有害的短波紫外光线</a:t>
            </a:r>
            <a:endParaRPr lang="zh-CN" altLang="en-US" sz="1400" dirty="0">
              <a:latin typeface="微软雅黑" panose="020B0503020204020204" charset="-122"/>
              <a:ea typeface="微软雅黑" panose="020B0503020204020204" charset="-122"/>
            </a:endParaRPr>
          </a:p>
        </p:txBody>
      </p:sp>
      <p:pic>
        <p:nvPicPr>
          <p:cNvPr id="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9742" y="3512006"/>
            <a:ext cx="2896288" cy="1875313"/>
          </a:xfrm>
          <a:prstGeom prst="snip2DiagRect">
            <a:avLst/>
          </a:prstGeom>
          <a:solidFill>
            <a:srgbClr val="FFFFFF">
              <a:shade val="85000"/>
            </a:srgbClr>
          </a:solidFill>
          <a:ln w="34925">
            <a:solidFill>
              <a:schemeClr val="bg1"/>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0" name="右箭头 6"/>
          <p:cNvSpPr/>
          <p:nvPr/>
        </p:nvSpPr>
        <p:spPr>
          <a:xfrm rot="19447877">
            <a:off x="8383134" y="3495214"/>
            <a:ext cx="700457" cy="3521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右箭头 11"/>
          <p:cNvSpPr/>
          <p:nvPr/>
        </p:nvSpPr>
        <p:spPr>
          <a:xfrm rot="1474505">
            <a:off x="8415604" y="4746653"/>
            <a:ext cx="700457" cy="3521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TextBox 8"/>
          <p:cNvSpPr txBox="1"/>
          <p:nvPr/>
        </p:nvSpPr>
        <p:spPr>
          <a:xfrm>
            <a:off x="9229568" y="3207915"/>
            <a:ext cx="1042897" cy="738664"/>
          </a:xfrm>
          <a:prstGeom prst="rect">
            <a:avLst/>
          </a:prstGeom>
          <a:solidFill>
            <a:srgbClr val="00B0F0"/>
          </a:solidFill>
          <a:ln w="25400">
            <a:solidFill>
              <a:srgbClr val="C00000"/>
            </a:solidFill>
            <a:prstDash val="dash"/>
          </a:ln>
        </p:spPr>
        <p:txBody>
          <a:bodyPr wrap="square" rtlCol="0">
            <a:spAutoFit/>
          </a:bodyPr>
          <a:p>
            <a:r>
              <a:rPr lang="zh-CN" altLang="en-US" sz="1400" b="1" dirty="0">
                <a:solidFill>
                  <a:schemeClr val="bg1"/>
                </a:solidFill>
                <a:latin typeface="微软雅黑" panose="020B0503020204020204" charset="-122"/>
                <a:ea typeface="微软雅黑" panose="020B0503020204020204" charset="-122"/>
              </a:rPr>
              <a:t>强氧化性，腐蚀金属</a:t>
            </a:r>
            <a:endParaRPr lang="zh-CN" altLang="en-US" sz="1400" b="1" dirty="0">
              <a:solidFill>
                <a:schemeClr val="bg1"/>
              </a:solidFill>
              <a:latin typeface="微软雅黑" panose="020B0503020204020204" charset="-122"/>
              <a:ea typeface="微软雅黑" panose="020B0503020204020204" charset="-122"/>
            </a:endParaRPr>
          </a:p>
        </p:txBody>
      </p:sp>
      <p:sp>
        <p:nvSpPr>
          <p:cNvPr id="23" name="TextBox 13"/>
          <p:cNvSpPr txBox="1"/>
          <p:nvPr/>
        </p:nvSpPr>
        <p:spPr>
          <a:xfrm>
            <a:off x="9147728" y="4019167"/>
            <a:ext cx="1448263" cy="1815882"/>
          </a:xfrm>
          <a:prstGeom prst="rect">
            <a:avLst/>
          </a:prstGeom>
          <a:solidFill>
            <a:srgbClr val="00B0F0"/>
          </a:solidFill>
          <a:ln w="25400">
            <a:solidFill>
              <a:srgbClr val="C00000"/>
            </a:solidFill>
            <a:prstDash val="dash"/>
          </a:ln>
        </p:spPr>
        <p:txBody>
          <a:bodyPr wrap="square" rtlCol="0">
            <a:spAutoFit/>
          </a:bodyPr>
          <a:p>
            <a:r>
              <a:rPr lang="zh-CN" altLang="en-US" sz="1400" b="1" dirty="0">
                <a:solidFill>
                  <a:schemeClr val="bg1"/>
                </a:solidFill>
                <a:latin typeface="微软雅黑" panose="020B0503020204020204" charset="-122"/>
                <a:ea typeface="微软雅黑" panose="020B0503020204020204" charset="-122"/>
              </a:rPr>
              <a:t>强腐蚀性，</a:t>
            </a:r>
            <a:r>
              <a:rPr lang="zh-CN" altLang="en-US" sz="1400" dirty="0">
                <a:latin typeface="微软雅黑" panose="020B0503020204020204" charset="-122"/>
                <a:ea typeface="微软雅黑" panose="020B0503020204020204" charset="-122"/>
              </a:rPr>
              <a:t>强烈刺激人的呼吸道，造成咽喉肿痛、胸闷咳嗽；破坏人体的免疫机能，诱发淋巴细胞染色体病变，加速衰老。</a:t>
            </a:r>
            <a:endParaRPr lang="zh-CN" altLang="en-US" sz="1400" b="1" dirty="0">
              <a:solidFill>
                <a:schemeClr val="bg1"/>
              </a:solidFill>
              <a:latin typeface="微软雅黑" panose="020B0503020204020204" charset="-122"/>
              <a:ea typeface="微软雅黑" panose="020B0503020204020204" charset="-122"/>
            </a:endParaRPr>
          </a:p>
        </p:txBody>
      </p:sp>
      <p:sp>
        <p:nvSpPr>
          <p:cNvPr id="25" name="波形 24"/>
          <p:cNvSpPr/>
          <p:nvPr/>
        </p:nvSpPr>
        <p:spPr>
          <a:xfrm>
            <a:off x="2052117" y="2763663"/>
            <a:ext cx="2232248" cy="484892"/>
          </a:xfrm>
          <a:prstGeom prst="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latin typeface="微软雅黑" panose="020B0503020204020204" charset="-122"/>
                <a:ea typeface="微软雅黑" panose="020B0503020204020204" charset="-122"/>
              </a:rPr>
              <a:t>平流层臭氧</a:t>
            </a:r>
            <a:endParaRPr lang="zh-CN" altLang="en-US" b="1" dirty="0">
              <a:latin typeface="微软雅黑" panose="020B0503020204020204" charset="-122"/>
              <a:ea typeface="微软雅黑" panose="020B0503020204020204" charset="-122"/>
            </a:endParaRPr>
          </a:p>
        </p:txBody>
      </p:sp>
      <p:sp>
        <p:nvSpPr>
          <p:cNvPr id="26" name="波形 25"/>
          <p:cNvSpPr/>
          <p:nvPr/>
        </p:nvSpPr>
        <p:spPr>
          <a:xfrm>
            <a:off x="5735960" y="2798782"/>
            <a:ext cx="2232248" cy="484892"/>
          </a:xfrm>
          <a:prstGeom prst="wav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latin typeface="微软雅黑" panose="020B0503020204020204" charset="-122"/>
                <a:ea typeface="微软雅黑" panose="020B0503020204020204" charset="-122"/>
              </a:rPr>
              <a:t>近地臭氧</a:t>
            </a:r>
            <a:endParaRPr lang="zh-CN" altLang="en-US" b="1" dirty="0">
              <a:latin typeface="微软雅黑" panose="020B0503020204020204" charset="-122"/>
              <a:ea typeface="微软雅黑" panose="020B0503020204020204" charset="-122"/>
            </a:endParaRPr>
          </a:p>
        </p:txBody>
      </p:sp>
      <p:sp>
        <p:nvSpPr>
          <p:cNvPr id="32" name="TextBox 14"/>
          <p:cNvSpPr txBox="1"/>
          <p:nvPr/>
        </p:nvSpPr>
        <p:spPr>
          <a:xfrm>
            <a:off x="5303912" y="5430624"/>
            <a:ext cx="3610594" cy="1384995"/>
          </a:xfrm>
          <a:prstGeom prst="rect">
            <a:avLst/>
          </a:prstGeom>
          <a:solidFill>
            <a:srgbClr val="FF0000"/>
          </a:solidFill>
        </p:spPr>
        <p:txBody>
          <a:bodyPr wrap="square" rtlCol="0">
            <a:spAutoFit/>
          </a:bodyPr>
          <a:p>
            <a:r>
              <a:rPr lang="zh-CN" altLang="en-US" sz="1400" dirty="0">
                <a:latin typeface="微软雅黑" panose="020B0503020204020204" charset="-122"/>
                <a:ea typeface="微软雅黑" panose="020B0503020204020204" charset="-122"/>
              </a:rPr>
              <a:t>近地面高浓度的臭氧会刺激和损害眼睛、呼吸系统等黏膜组织，对人体健康产生负面作用。</a:t>
            </a:r>
            <a:r>
              <a:rPr lang="zh-CN" altLang="en-US" sz="1400" b="1" dirty="0">
                <a:latin typeface="微软雅黑" panose="020B0503020204020204" charset="-122"/>
                <a:ea typeface="微软雅黑" panose="020B0503020204020204" charset="-122"/>
              </a:rPr>
              <a:t>随着全国对</a:t>
            </a:r>
            <a:r>
              <a:rPr lang="en-US" altLang="zh-CN" sz="1400" b="1" dirty="0">
                <a:latin typeface="微软雅黑" panose="020B0503020204020204" charset="-122"/>
                <a:ea typeface="微软雅黑" panose="020B0503020204020204" charset="-122"/>
              </a:rPr>
              <a:t>PM</a:t>
            </a:r>
            <a:r>
              <a:rPr lang="en-US" altLang="zh-CN" sz="1400" b="1" baseline="-25000" dirty="0">
                <a:latin typeface="微软雅黑" panose="020B0503020204020204" charset="-122"/>
                <a:ea typeface="微软雅黑" panose="020B0503020204020204" charset="-122"/>
              </a:rPr>
              <a:t>2.5</a:t>
            </a:r>
            <a:r>
              <a:rPr lang="zh-CN" altLang="en-US" sz="1400" b="1" dirty="0">
                <a:latin typeface="微软雅黑" panose="020B0503020204020204" charset="-122"/>
                <a:ea typeface="微软雅黑" panose="020B0503020204020204" charset="-122"/>
              </a:rPr>
              <a:t>治理力度加大，空气能见度提高，臭氧超标发生的概率会不断增加，而且臭氧污染治理会比</a:t>
            </a:r>
            <a:r>
              <a:rPr lang="en-US" altLang="zh-CN" sz="1400" b="1" dirty="0">
                <a:latin typeface="微软雅黑" panose="020B0503020204020204" charset="-122"/>
                <a:ea typeface="微软雅黑" panose="020B0503020204020204" charset="-122"/>
              </a:rPr>
              <a:t>PM</a:t>
            </a:r>
            <a:r>
              <a:rPr lang="en-US" altLang="zh-CN" sz="1400" b="1" baseline="-25000" dirty="0">
                <a:latin typeface="微软雅黑" panose="020B0503020204020204" charset="-122"/>
                <a:ea typeface="微软雅黑" panose="020B0503020204020204" charset="-122"/>
              </a:rPr>
              <a:t>2.5</a:t>
            </a:r>
            <a:r>
              <a:rPr lang="zh-CN" altLang="en-US" sz="1400" b="1" dirty="0">
                <a:latin typeface="微软雅黑" panose="020B0503020204020204" charset="-122"/>
                <a:ea typeface="微软雅黑" panose="020B0503020204020204" charset="-122"/>
              </a:rPr>
              <a:t>治理的难度更大</a:t>
            </a:r>
            <a:endParaRPr lang="zh-CN" altLang="en-US" sz="14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一、污染成因</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pic>
        <p:nvPicPr>
          <p:cNvPr id="3" name="图片 2"/>
          <p:cNvPicPr>
            <a:picLocks noChangeAspect="1"/>
          </p:cNvPicPr>
          <p:nvPr/>
        </p:nvPicPr>
        <p:blipFill>
          <a:blip r:embed="rId1"/>
          <a:stretch>
            <a:fillRect/>
          </a:stretch>
        </p:blipFill>
        <p:spPr>
          <a:xfrm>
            <a:off x="177800" y="1867535"/>
            <a:ext cx="5969000" cy="3335655"/>
          </a:xfrm>
          <a:prstGeom prst="rect">
            <a:avLst/>
          </a:prstGeom>
        </p:spPr>
      </p:pic>
      <p:pic>
        <p:nvPicPr>
          <p:cNvPr id="4" name="图片 3" descr="C:/Users/Administrator/AppData/Local/Temp/picturecompress_20220507195335/output_1.pngoutput_1"/>
          <p:cNvPicPr>
            <a:picLocks noChangeAspect="1"/>
          </p:cNvPicPr>
          <p:nvPr/>
        </p:nvPicPr>
        <p:blipFill>
          <a:blip r:embed="rId2"/>
          <a:stretch>
            <a:fillRect/>
          </a:stretch>
        </p:blipFill>
        <p:spPr>
          <a:xfrm>
            <a:off x="6187440" y="1885950"/>
            <a:ext cx="5852795" cy="3336290"/>
          </a:xfrm>
          <a:prstGeom prst="rect">
            <a:avLst/>
          </a:prstGeom>
        </p:spPr>
      </p:pic>
      <p:sp>
        <p:nvSpPr>
          <p:cNvPr id="6" name="内容占位符 2"/>
          <p:cNvSpPr>
            <a:spLocks noGrp="1"/>
          </p:cNvSpPr>
          <p:nvPr/>
        </p:nvSpPr>
        <p:spPr>
          <a:xfrm>
            <a:off x="282575" y="5457825"/>
            <a:ext cx="5880735" cy="1123315"/>
          </a:xfrm>
          <a:prstGeom prst="rect">
            <a:avLst/>
          </a:prstGeom>
          <a:noFill/>
          <a:ln w="9525">
            <a:noFill/>
          </a:ln>
        </p:spPr>
        <p:txBody>
          <a:bodyPr anchor="t"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u="none" kern="1200" baseline="0">
                <a:solidFill>
                  <a:schemeClr val="tx1"/>
                </a:solidFill>
                <a:latin typeface="+mn-lt"/>
                <a:ea typeface="+mn-ea"/>
                <a:cs typeface="+mn-cs"/>
              </a:defRPr>
            </a:lvl9pPr>
          </a:lstStyle>
          <a:p>
            <a:pPr marL="0" indent="0" algn="l">
              <a:lnSpc>
                <a:spcPts val="3500"/>
              </a:lnSpc>
              <a:spcBef>
                <a:spcPts val="0"/>
              </a:spcBef>
              <a:buNone/>
            </a:pPr>
            <a:r>
              <a:rPr lang="en-US" altLang="zh-CN" sz="2600">
                <a:solidFill>
                  <a:schemeClr val="tx1"/>
                </a:solidFill>
                <a:latin typeface="微软雅黑" panose="020B0503020204020204" charset="-122"/>
                <a:ea typeface="微软雅黑" panose="020B0503020204020204" charset="-122"/>
                <a:sym typeface="+mn-ea"/>
              </a:rPr>
              <a:t>    </a:t>
            </a:r>
            <a:r>
              <a:rPr lang="zh-CN" altLang="en-US" sz="2000">
                <a:solidFill>
                  <a:schemeClr val="tx1"/>
                </a:solidFill>
                <a:latin typeface="Times New Roman" panose="02020603050405020304" charset="0"/>
                <a:ea typeface="微软雅黑" panose="020B0503020204020204" charset="-122"/>
                <a:cs typeface="Times New Roman" panose="02020603050405020304" charset="0"/>
                <a:sym typeface="+mn-ea"/>
              </a:rPr>
              <a:t>同样的污染排放，气象条件</a:t>
            </a:r>
            <a:r>
              <a:rPr lang="zh-CN" altLang="en-US" sz="2000">
                <a:latin typeface="Times New Roman" panose="02020603050405020304" charset="0"/>
                <a:ea typeface="微软雅黑" panose="020B0503020204020204" charset="-122"/>
                <a:cs typeface="Times New Roman" panose="02020603050405020304" charset="0"/>
                <a:sym typeface="+mn-ea"/>
              </a:rPr>
              <a:t>影响幅度在10%左右，</a:t>
            </a:r>
            <a:r>
              <a:rPr lang="zh-CN" altLang="en-US" sz="2000">
                <a:solidFill>
                  <a:schemeClr val="tx1"/>
                </a:solidFill>
                <a:latin typeface="Times New Roman" panose="02020603050405020304" charset="0"/>
                <a:ea typeface="微软雅黑" panose="020B0503020204020204" charset="-122"/>
                <a:cs typeface="Times New Roman" panose="02020603050405020304" charset="0"/>
                <a:sym typeface="+mn-ea"/>
              </a:rPr>
              <a:t>个别城市可能达到15%。</a:t>
            </a:r>
            <a:endParaRPr lang="zh-CN" altLang="en-US" sz="2000">
              <a:solidFill>
                <a:schemeClr val="tx1"/>
              </a:solidFill>
              <a:latin typeface="Times New Roman" panose="02020603050405020304" charset="0"/>
              <a:ea typeface="微软雅黑" panose="020B0503020204020204" charset="-122"/>
              <a:cs typeface="Times New Roman" panose="02020603050405020304" charset="0"/>
              <a:sym typeface="+mn-ea"/>
            </a:endParaRPr>
          </a:p>
        </p:txBody>
      </p:sp>
      <p:grpSp>
        <p:nvGrpSpPr>
          <p:cNvPr id="2" name="组合 1"/>
          <p:cNvGrpSpPr/>
          <p:nvPr/>
        </p:nvGrpSpPr>
        <p:grpSpPr>
          <a:xfrm>
            <a:off x="287655" y="5426710"/>
            <a:ext cx="5859145" cy="116078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内容占位符 2"/>
          <p:cNvSpPr>
            <a:spLocks noGrp="1"/>
          </p:cNvSpPr>
          <p:nvPr/>
        </p:nvSpPr>
        <p:spPr>
          <a:xfrm>
            <a:off x="6170930" y="5300980"/>
            <a:ext cx="5838825" cy="1421130"/>
          </a:xfrm>
          <a:prstGeom prst="rect">
            <a:avLst/>
          </a:prstGeom>
          <a:noFill/>
          <a:ln w="9525">
            <a:noFill/>
          </a:ln>
        </p:spPr>
        <p:txBody>
          <a:bodyPr anchor="t"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u="none" kern="1200" baseline="0">
                <a:solidFill>
                  <a:schemeClr val="tx1"/>
                </a:solidFill>
                <a:latin typeface="+mn-lt"/>
                <a:ea typeface="+mn-ea"/>
                <a:cs typeface="+mn-cs"/>
              </a:defRPr>
            </a:lvl9pPr>
          </a:lstStyle>
          <a:p>
            <a:pPr marL="0" indent="0" algn="l">
              <a:lnSpc>
                <a:spcPts val="3500"/>
              </a:lnSpc>
              <a:spcBef>
                <a:spcPts val="0"/>
              </a:spcBef>
              <a:buNone/>
            </a:pPr>
            <a:r>
              <a:rPr lang="en-US" altLang="zh-CN" sz="2600">
                <a:solidFill>
                  <a:schemeClr val="tx1"/>
                </a:solidFill>
                <a:latin typeface="微软雅黑" panose="020B0503020204020204" charset="-122"/>
                <a:ea typeface="微软雅黑" panose="020B0503020204020204" charset="-122"/>
                <a:sym typeface="+mn-ea"/>
              </a:rPr>
              <a:t>   </a:t>
            </a:r>
            <a:r>
              <a:rPr lang="zh-CN" altLang="en-US" sz="2000">
                <a:solidFill>
                  <a:schemeClr val="tx1"/>
                </a:solidFill>
                <a:latin typeface="Times New Roman" panose="02020603050405020304" charset="0"/>
                <a:ea typeface="微软雅黑" panose="020B0503020204020204" charset="-122"/>
                <a:cs typeface="Times New Roman" panose="02020603050405020304" charset="0"/>
                <a:sym typeface="+mn-ea"/>
              </a:rPr>
              <a:t>在京津冀“2+26”城市范围内，区域传输的影响程度平均为20%-30%，重污染天气时，能达到35%到50%以上。</a:t>
            </a:r>
            <a:endParaRPr lang="zh-CN" altLang="en-US" sz="2000">
              <a:solidFill>
                <a:schemeClr val="tx1"/>
              </a:solidFill>
              <a:latin typeface="Times New Roman" panose="02020603050405020304" charset="0"/>
              <a:ea typeface="微软雅黑" panose="020B0503020204020204" charset="-122"/>
              <a:cs typeface="Times New Roman" panose="02020603050405020304" charset="0"/>
              <a:sym typeface="+mn-ea"/>
            </a:endParaRPr>
          </a:p>
        </p:txBody>
      </p:sp>
      <p:grpSp>
        <p:nvGrpSpPr>
          <p:cNvPr id="7" name="组合 6"/>
          <p:cNvGrpSpPr/>
          <p:nvPr/>
        </p:nvGrpSpPr>
        <p:grpSpPr>
          <a:xfrm>
            <a:off x="6138545" y="5294630"/>
            <a:ext cx="5846445" cy="1457325"/>
            <a:chOff x="971" y="2025"/>
            <a:chExt cx="9738" cy="5698"/>
          </a:xfrm>
        </p:grpSpPr>
        <p:sp>
          <p:nvSpPr>
            <p:cNvPr id="8" name="圆角矩形 7"/>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9"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11"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22" name="圆角矩形 70"/>
          <p:cNvSpPr/>
          <p:nvPr/>
        </p:nvSpPr>
        <p:spPr>
          <a:xfrm>
            <a:off x="477942" y="959966"/>
            <a:ext cx="6123101" cy="718417"/>
          </a:xfrm>
          <a:prstGeom prst="roundRect">
            <a:avLst/>
          </a:prstGeom>
          <a:gradFill>
            <a:gsLst>
              <a:gs pos="100000">
                <a:srgbClr val="00B0F0"/>
              </a:gs>
              <a:gs pos="0">
                <a:schemeClr val="accent1"/>
              </a:gs>
            </a:gsLst>
            <a:lin ang="8100000" scaled="0"/>
          </a:gradFill>
          <a:ln w="15875">
            <a:gradFill>
              <a:gsLst>
                <a:gs pos="100000">
                  <a:schemeClr val="bg1">
                    <a:lumMod val="85000"/>
                  </a:schemeClr>
                </a:gs>
                <a:gs pos="0">
                  <a:schemeClr val="bg1"/>
                </a:gs>
              </a:gsLst>
              <a:lin ang="8100000" scaled="0"/>
            </a:gradFill>
          </a:ln>
          <a:effectLst>
            <a:outerShdw blurRad="444500" dist="254000" dir="8100000" sx="104000" sy="104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l" eaLnBrk="1" fontAlgn="auto" hangingPunct="1">
              <a:spcBef>
                <a:spcPts val="0"/>
              </a:spcBef>
              <a:spcAft>
                <a:spcPts val="0"/>
              </a:spcAft>
            </a:pPr>
            <a:r>
              <a:rPr lang="zh-CN" altLang="en-US" sz="2600" b="1">
                <a:solidFill>
                  <a:schemeClr val="tx1"/>
                </a:solidFill>
                <a:latin typeface="+mn-ea"/>
                <a:cs typeface="+mn-ea"/>
                <a:sym typeface="+mn-ea"/>
              </a:rPr>
              <a:t>气象条件和区域传输</a:t>
            </a:r>
            <a:r>
              <a:rPr lang="en-US" altLang="zh-CN" sz="2600" b="1" dirty="0">
                <a:solidFill>
                  <a:schemeClr val="tx1"/>
                </a:solidFill>
                <a:latin typeface="+mn-ea"/>
                <a:cs typeface="+mn-ea"/>
                <a:sym typeface="+mn-ea"/>
              </a:rPr>
              <a:t>—</a:t>
            </a:r>
            <a:r>
              <a:rPr lang="zh-CN" altLang="en-US" sz="2600" b="1" dirty="0">
                <a:solidFill>
                  <a:schemeClr val="tx1"/>
                </a:solidFill>
                <a:latin typeface="+mn-ea"/>
                <a:cs typeface="+mn-ea"/>
                <a:sym typeface="+mn-ea"/>
              </a:rPr>
              <a:t>“外因”</a:t>
            </a:r>
            <a:endParaRPr lang="zh-CN" altLang="en-US" sz="2600" b="1" dirty="0">
              <a:solidFill>
                <a:schemeClr val="tx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12065" y="164"/>
            <a:ext cx="12192000" cy="1028670"/>
          </a:xfrm>
        </p:spPr>
        <p:txBody>
          <a:bodyPr anchor="ctr">
            <a:normAutofit/>
          </a:bodyPr>
          <a:lstStyle/>
          <a:p>
            <a:pPr algn="l"/>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一、污染成因</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31" name="文本框 30"/>
          <p:cNvSpPr txBox="1"/>
          <p:nvPr/>
        </p:nvSpPr>
        <p:spPr>
          <a:xfrm>
            <a:off x="478155" y="1974850"/>
            <a:ext cx="11432540" cy="4369435"/>
          </a:xfrm>
          <a:prstGeom prst="rect">
            <a:avLst/>
          </a:prstGeom>
          <a:noFill/>
        </p:spPr>
        <p:txBody>
          <a:bodyPr wrap="square" rtlCol="0" anchor="t">
            <a:spAutoFit/>
          </a:bodyPr>
          <a:p>
            <a:endParaRPr lang="zh-CN" altLang="en-US" sz="2400" b="1">
              <a:solidFill>
                <a:srgbClr val="FF0000"/>
              </a:solidFill>
              <a:latin typeface="Times New Roman" panose="02020603050405020304" charset="0"/>
              <a:ea typeface="微软雅黑" panose="020B0503020204020204" charset="-122"/>
              <a:cs typeface="Times New Roman" panose="02020603050405020304" charset="0"/>
            </a:endParaRPr>
          </a:p>
          <a:p>
            <a:r>
              <a:rPr lang="zh-CN" altLang="en-US" sz="2400" b="1">
                <a:solidFill>
                  <a:srgbClr val="FF0000"/>
                </a:solidFill>
                <a:latin typeface="Times New Roman" panose="02020603050405020304" charset="0"/>
                <a:ea typeface="微软雅黑" panose="020B0503020204020204" charset="-122"/>
                <a:cs typeface="Times New Roman" panose="02020603050405020304" charset="0"/>
              </a:rPr>
              <a:t>PM</a:t>
            </a:r>
            <a:r>
              <a:rPr lang="zh-CN" altLang="en-US" sz="2400" b="1" baseline="-25000">
                <a:solidFill>
                  <a:srgbClr val="FF0000"/>
                </a:solidFill>
                <a:latin typeface="Times New Roman" panose="02020603050405020304" charset="0"/>
                <a:ea typeface="微软雅黑" panose="020B0503020204020204" charset="-122"/>
                <a:cs typeface="Times New Roman" panose="02020603050405020304" charset="0"/>
              </a:rPr>
              <a:t>2.5</a:t>
            </a:r>
            <a:r>
              <a:rPr lang="zh-CN" altLang="en-US">
                <a:latin typeface="Times New Roman" panose="02020603050405020304" charset="0"/>
                <a:ea typeface="微软雅黑" panose="020B0503020204020204" charset="-122"/>
                <a:cs typeface="Times New Roman" panose="02020603050405020304" charset="0"/>
              </a:rPr>
              <a:t> </a:t>
            </a:r>
            <a:r>
              <a:rPr lang="en-US" altLang="zh-CN">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指环境空气中空气动力学当量直径小于等于2.5微米的颗粒物。</a:t>
            </a:r>
            <a:r>
              <a:rPr lang="zh-CN" altLang="en-US">
                <a:latin typeface="Times New Roman" panose="02020603050405020304" charset="0"/>
                <a:ea typeface="微软雅黑" panose="020B0503020204020204" charset="-122"/>
                <a:cs typeface="Times New Roman" panose="02020603050405020304" charset="0"/>
              </a:rPr>
              <a:t> </a:t>
            </a:r>
            <a:endParaRPr lang="zh-CN" altLang="en-US">
              <a:latin typeface="Times New Roman" panose="02020603050405020304" charset="0"/>
              <a:ea typeface="微软雅黑" panose="020B0503020204020204" charset="-122"/>
              <a:cs typeface="Times New Roman" panose="02020603050405020304" charset="0"/>
            </a:endParaRPr>
          </a:p>
          <a:p>
            <a:endParaRPr lang="zh-CN" altLang="en-US">
              <a:latin typeface="Times New Roman" panose="02020603050405020304" charset="0"/>
              <a:ea typeface="微软雅黑" panose="020B0503020204020204" charset="-122"/>
              <a:cs typeface="Times New Roman" panose="02020603050405020304" charset="0"/>
            </a:endParaRPr>
          </a:p>
          <a:p>
            <a:r>
              <a:rPr lang="zh-CN" altLang="en-US" sz="2400" b="1">
                <a:solidFill>
                  <a:srgbClr val="FF0000"/>
                </a:solidFill>
                <a:latin typeface="Times New Roman" panose="02020603050405020304" charset="0"/>
                <a:ea typeface="微软雅黑" panose="020B0503020204020204" charset="-122"/>
                <a:cs typeface="Times New Roman" panose="02020603050405020304" charset="0"/>
              </a:rPr>
              <a:t>PM</a:t>
            </a:r>
            <a:r>
              <a:rPr lang="zh-CN" altLang="en-US" sz="2400" b="1" baseline="-25000">
                <a:solidFill>
                  <a:srgbClr val="FF0000"/>
                </a:solidFill>
                <a:latin typeface="Times New Roman" panose="02020603050405020304" charset="0"/>
                <a:ea typeface="微软雅黑" panose="020B0503020204020204" charset="-122"/>
                <a:cs typeface="Times New Roman" panose="02020603050405020304" charset="0"/>
              </a:rPr>
              <a:t>10</a:t>
            </a:r>
            <a:r>
              <a:rPr lang="zh-CN" altLang="en-US" sz="2400" b="1">
                <a:latin typeface="Times New Roman" panose="02020603050405020304" charset="0"/>
                <a:ea typeface="微软雅黑" panose="020B0503020204020204" charset="-122"/>
                <a:cs typeface="Times New Roman" panose="02020603050405020304" charset="0"/>
              </a:rPr>
              <a:t> </a:t>
            </a:r>
            <a:r>
              <a:rPr lang="en-US" altLang="zh-CN">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指粒径在10微米以下可吸入的颗粒物。</a:t>
            </a:r>
            <a:r>
              <a:rPr lang="zh-CN" altLang="en-US">
                <a:latin typeface="Times New Roman" panose="02020603050405020304" charset="0"/>
                <a:ea typeface="微软雅黑" panose="020B0503020204020204" charset="-122"/>
                <a:cs typeface="Times New Roman" panose="02020603050405020304" charset="0"/>
              </a:rPr>
              <a:t> </a:t>
            </a:r>
            <a:endParaRPr lang="zh-CN" altLang="en-US">
              <a:latin typeface="Times New Roman" panose="02020603050405020304" charset="0"/>
              <a:ea typeface="微软雅黑" panose="020B0503020204020204" charset="-122"/>
              <a:cs typeface="Times New Roman" panose="02020603050405020304" charset="0"/>
            </a:endParaRPr>
          </a:p>
          <a:p>
            <a:endParaRPr lang="zh-CN" altLang="en-US">
              <a:latin typeface="Times New Roman" panose="02020603050405020304" charset="0"/>
              <a:ea typeface="微软雅黑" panose="020B0503020204020204" charset="-122"/>
              <a:cs typeface="Times New Roman" panose="02020603050405020304" charset="0"/>
            </a:endParaRPr>
          </a:p>
          <a:p>
            <a:r>
              <a:rPr lang="zh-CN" altLang="en-US" sz="2400" b="1">
                <a:solidFill>
                  <a:srgbClr val="FF0000"/>
                </a:solidFill>
                <a:latin typeface="Times New Roman" panose="02020603050405020304" charset="0"/>
                <a:ea typeface="微软雅黑" panose="020B0503020204020204" charset="-122"/>
                <a:cs typeface="Times New Roman" panose="02020603050405020304" charset="0"/>
              </a:rPr>
              <a:t>SO</a:t>
            </a:r>
            <a:r>
              <a:rPr lang="zh-CN" altLang="en-US" sz="2400" b="1" baseline="-25000">
                <a:solidFill>
                  <a:srgbClr val="FF0000"/>
                </a:solidFill>
                <a:latin typeface="Times New Roman" panose="02020603050405020304" charset="0"/>
                <a:ea typeface="微软雅黑" panose="020B0503020204020204" charset="-122"/>
                <a:cs typeface="Times New Roman" panose="02020603050405020304" charset="0"/>
              </a:rPr>
              <a:t>2</a:t>
            </a:r>
            <a:r>
              <a:rPr lang="zh-CN" altLang="en-US" sz="2400" b="1">
                <a:solidFill>
                  <a:srgbClr val="FF0000"/>
                </a:solidFill>
                <a:latin typeface="Times New Roman" panose="02020603050405020304" charset="0"/>
                <a:ea typeface="微软雅黑" panose="020B0503020204020204" charset="-122"/>
                <a:cs typeface="Times New Roman" panose="02020603050405020304" charset="0"/>
              </a:rPr>
              <a:t> </a:t>
            </a:r>
            <a:r>
              <a:rPr lang="zh-CN" altLang="en-US" sz="2400" b="1">
                <a:latin typeface="Times New Roman" panose="02020603050405020304" charset="0"/>
                <a:ea typeface="微软雅黑" panose="020B0503020204020204" charset="-122"/>
                <a:cs typeface="Times New Roman" panose="02020603050405020304" charset="0"/>
              </a:rPr>
              <a:t>   </a:t>
            </a:r>
            <a:r>
              <a:rPr lang="en-US" altLang="zh-CN">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二氧化硫（</a:t>
            </a:r>
            <a:r>
              <a:rPr lang="zh-CN" altLang="en-US" sz="2000">
                <a:latin typeface="Times New Roman" panose="02020603050405020304" charset="0"/>
                <a:ea typeface="微软雅黑" panose="020B0503020204020204" charset="-122"/>
                <a:cs typeface="Times New Roman" panose="02020603050405020304" charset="0"/>
                <a:sym typeface="+mn-ea"/>
              </a:rPr>
              <a:t>常见的硫氧化物</a:t>
            </a:r>
            <a:r>
              <a:rPr lang="zh-CN" altLang="en-US" sz="2000">
                <a:latin typeface="Times New Roman" panose="02020603050405020304" charset="0"/>
                <a:ea typeface="微软雅黑" panose="020B0503020204020204" charset="-122"/>
                <a:cs typeface="Times New Roman" panose="02020603050405020304" charset="0"/>
              </a:rPr>
              <a:t>），大气主要污染物之一。</a:t>
            </a:r>
            <a:r>
              <a:rPr lang="zh-CN" altLang="en-US">
                <a:latin typeface="Times New Roman" panose="02020603050405020304" charset="0"/>
                <a:ea typeface="微软雅黑" panose="020B0503020204020204" charset="-122"/>
                <a:cs typeface="Times New Roman" panose="02020603050405020304" charset="0"/>
              </a:rPr>
              <a:t> </a:t>
            </a:r>
            <a:endParaRPr lang="zh-CN" altLang="en-US">
              <a:latin typeface="Times New Roman" panose="02020603050405020304" charset="0"/>
              <a:ea typeface="微软雅黑" panose="020B0503020204020204" charset="-122"/>
              <a:cs typeface="Times New Roman" panose="02020603050405020304" charset="0"/>
            </a:endParaRPr>
          </a:p>
          <a:p>
            <a:endParaRPr lang="zh-CN" altLang="en-US">
              <a:latin typeface="Times New Roman" panose="02020603050405020304" charset="0"/>
              <a:ea typeface="微软雅黑" panose="020B0503020204020204" charset="-122"/>
              <a:cs typeface="Times New Roman" panose="02020603050405020304" charset="0"/>
            </a:endParaRPr>
          </a:p>
          <a:p>
            <a:r>
              <a:rPr lang="zh-CN" altLang="en-US" sz="2400" b="1">
                <a:solidFill>
                  <a:srgbClr val="FF0000"/>
                </a:solidFill>
                <a:latin typeface="Times New Roman" panose="02020603050405020304" charset="0"/>
                <a:ea typeface="微软雅黑" panose="020B0503020204020204" charset="-122"/>
                <a:cs typeface="Times New Roman" panose="02020603050405020304" charset="0"/>
              </a:rPr>
              <a:t>NO</a:t>
            </a:r>
            <a:r>
              <a:rPr lang="zh-CN" altLang="en-US" sz="2400" b="1" baseline="-25000">
                <a:solidFill>
                  <a:srgbClr val="FF0000"/>
                </a:solidFill>
                <a:latin typeface="Times New Roman" panose="02020603050405020304" charset="0"/>
                <a:ea typeface="微软雅黑" panose="020B0503020204020204" charset="-122"/>
                <a:cs typeface="Times New Roman" panose="02020603050405020304" charset="0"/>
              </a:rPr>
              <a:t>2</a:t>
            </a:r>
            <a:r>
              <a:rPr lang="zh-CN" altLang="en-US" sz="2400" b="1">
                <a:solidFill>
                  <a:srgbClr val="FF0000"/>
                </a:solidFill>
                <a:latin typeface="Times New Roman" panose="02020603050405020304" charset="0"/>
                <a:ea typeface="微软雅黑" panose="020B0503020204020204" charset="-122"/>
                <a:cs typeface="Times New Roman" panose="02020603050405020304" charset="0"/>
              </a:rPr>
              <a:t> </a:t>
            </a:r>
            <a:r>
              <a:rPr lang="zh-CN" altLang="en-US" sz="2400" b="1">
                <a:latin typeface="Times New Roman" panose="02020603050405020304" charset="0"/>
                <a:ea typeface="微软雅黑" panose="020B0503020204020204" charset="-122"/>
                <a:cs typeface="Times New Roman" panose="02020603050405020304" charset="0"/>
              </a:rPr>
              <a:t>  </a:t>
            </a:r>
            <a:r>
              <a:rPr lang="en-US" altLang="zh-CN">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二氧化氮（nitrogendioxide），高温下棕红色有毒气体。在常温下（0~21.5℃）二氧化氮与四</a:t>
            </a:r>
            <a:r>
              <a:rPr lang="en-US" altLang="zh-CN" sz="2000">
                <a:latin typeface="Times New Roman" panose="02020603050405020304" charset="0"/>
                <a:ea typeface="微软雅黑" panose="020B0503020204020204" charset="-122"/>
                <a:cs typeface="Times New Roman" panose="02020603050405020304" charset="0"/>
              </a:rPr>
              <a:t>  </a:t>
            </a:r>
            <a:endParaRPr lang="en-US" altLang="zh-CN" sz="2000">
              <a:latin typeface="Times New Roman" panose="02020603050405020304" charset="0"/>
              <a:ea typeface="微软雅黑" panose="020B0503020204020204" charset="-122"/>
              <a:cs typeface="Times New Roman" panose="02020603050405020304" charset="0"/>
            </a:endParaRPr>
          </a:p>
          <a:p>
            <a:r>
              <a:rPr lang="en-US" altLang="zh-CN" sz="2000">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氧化二氮混合而共存。有毒。有刺激性。二氧化氮在</a:t>
            </a:r>
            <a:r>
              <a:rPr lang="zh-CN" altLang="en-US" sz="2000" b="1">
                <a:latin typeface="Times New Roman" panose="02020603050405020304" charset="0"/>
                <a:ea typeface="微软雅黑" panose="020B0503020204020204" charset="-122"/>
                <a:cs typeface="Times New Roman" panose="02020603050405020304" charset="0"/>
              </a:rPr>
              <a:t>臭氧</a:t>
            </a:r>
            <a:r>
              <a:rPr lang="zh-CN" altLang="en-US" sz="2000">
                <a:latin typeface="Times New Roman" panose="02020603050405020304" charset="0"/>
                <a:ea typeface="微软雅黑" panose="020B0503020204020204" charset="-122"/>
                <a:cs typeface="Times New Roman" panose="02020603050405020304" charset="0"/>
              </a:rPr>
              <a:t>的形成过程中起着重要作用。</a:t>
            </a:r>
            <a:endParaRPr lang="zh-CN" altLang="en-US" sz="2000">
              <a:latin typeface="Times New Roman" panose="02020603050405020304" charset="0"/>
              <a:ea typeface="微软雅黑" panose="020B0503020204020204" charset="-122"/>
              <a:cs typeface="Times New Roman" panose="02020603050405020304" charset="0"/>
            </a:endParaRPr>
          </a:p>
          <a:p>
            <a:endParaRPr lang="zh-CN" altLang="en-US">
              <a:latin typeface="Times New Roman" panose="02020603050405020304" charset="0"/>
              <a:ea typeface="微软雅黑" panose="020B0503020204020204" charset="-122"/>
              <a:cs typeface="Times New Roman" panose="02020603050405020304" charset="0"/>
            </a:endParaRPr>
          </a:p>
          <a:p>
            <a:r>
              <a:rPr lang="zh-CN" altLang="en-US" sz="2400" b="1">
                <a:solidFill>
                  <a:srgbClr val="FF0000"/>
                </a:solidFill>
                <a:latin typeface="Times New Roman" panose="02020603050405020304" charset="0"/>
                <a:ea typeface="微软雅黑" panose="020B0503020204020204" charset="-122"/>
                <a:cs typeface="Times New Roman" panose="02020603050405020304" charset="0"/>
              </a:rPr>
              <a:t>CO</a:t>
            </a:r>
            <a:r>
              <a:rPr lang="zh-CN" altLang="en-US" sz="2400" b="1">
                <a:latin typeface="Times New Roman" panose="02020603050405020304" charset="0"/>
                <a:ea typeface="微软雅黑" panose="020B0503020204020204" charset="-122"/>
                <a:cs typeface="Times New Roman" panose="02020603050405020304" charset="0"/>
              </a:rPr>
              <a:t>  </a:t>
            </a:r>
            <a:r>
              <a:rPr lang="en-US" altLang="zh-CN">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一氧化碳（carbon monoxide）纯品为无色、无臭、无刺激性的气体。</a:t>
            </a:r>
            <a:r>
              <a:rPr lang="zh-CN" altLang="en-US">
                <a:latin typeface="Times New Roman" panose="02020603050405020304" charset="0"/>
                <a:ea typeface="微软雅黑" panose="020B0503020204020204" charset="-122"/>
                <a:cs typeface="Times New Roman" panose="02020603050405020304" charset="0"/>
              </a:rPr>
              <a:t> </a:t>
            </a:r>
            <a:endParaRPr lang="zh-CN" altLang="en-US">
              <a:latin typeface="Times New Roman" panose="02020603050405020304" charset="0"/>
              <a:ea typeface="微软雅黑" panose="020B0503020204020204" charset="-122"/>
              <a:cs typeface="Times New Roman" panose="02020603050405020304" charset="0"/>
            </a:endParaRPr>
          </a:p>
          <a:p>
            <a:endParaRPr lang="zh-CN" altLang="en-US">
              <a:latin typeface="Times New Roman" panose="02020603050405020304" charset="0"/>
              <a:ea typeface="微软雅黑" panose="020B0503020204020204" charset="-122"/>
              <a:cs typeface="Times New Roman" panose="02020603050405020304" charset="0"/>
            </a:endParaRPr>
          </a:p>
          <a:p>
            <a:r>
              <a:rPr lang="en-US" altLang="zh-CN" sz="2400" b="1">
                <a:solidFill>
                  <a:srgbClr val="FF0000"/>
                </a:solidFill>
                <a:latin typeface="Times New Roman" panose="02020603050405020304" charset="0"/>
                <a:ea typeface="微软雅黑" panose="020B0503020204020204" charset="-122"/>
                <a:cs typeface="Times New Roman" panose="02020603050405020304" charset="0"/>
              </a:rPr>
              <a:t> </a:t>
            </a:r>
            <a:r>
              <a:rPr lang="zh-CN" altLang="en-US" sz="2400" b="1">
                <a:solidFill>
                  <a:srgbClr val="FF0000"/>
                </a:solidFill>
                <a:latin typeface="Times New Roman" panose="02020603050405020304" charset="0"/>
                <a:ea typeface="微软雅黑" panose="020B0503020204020204" charset="-122"/>
                <a:cs typeface="Times New Roman" panose="02020603050405020304" charset="0"/>
              </a:rPr>
              <a:t>O</a:t>
            </a:r>
            <a:r>
              <a:rPr lang="zh-CN" altLang="en-US" sz="2400" b="1" baseline="-25000">
                <a:solidFill>
                  <a:srgbClr val="FF0000"/>
                </a:solidFill>
                <a:latin typeface="Times New Roman" panose="02020603050405020304" charset="0"/>
                <a:ea typeface="微软雅黑" panose="020B0503020204020204" charset="-122"/>
                <a:cs typeface="Times New Roman" panose="02020603050405020304" charset="0"/>
              </a:rPr>
              <a:t>3 </a:t>
            </a:r>
            <a:r>
              <a:rPr lang="zh-CN" altLang="en-US" sz="2400" b="1">
                <a:latin typeface="Times New Roman" panose="02020603050405020304" charset="0"/>
                <a:ea typeface="微软雅黑" panose="020B0503020204020204" charset="-122"/>
                <a:cs typeface="Times New Roman" panose="02020603050405020304" charset="0"/>
              </a:rPr>
              <a:t>  </a:t>
            </a:r>
            <a:r>
              <a:rPr lang="en-US" altLang="zh-CN">
                <a:latin typeface="Times New Roman" panose="02020603050405020304" charset="0"/>
                <a:ea typeface="微软雅黑" panose="020B0503020204020204" charset="-122"/>
                <a:cs typeface="Times New Roman" panose="02020603050405020304" charset="0"/>
              </a:rPr>
              <a:t>    </a:t>
            </a:r>
            <a:r>
              <a:rPr lang="en-US" altLang="zh-CN" sz="2000">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臭氧，又称为超氧，是氧气的同素异形体，在常温下，它是一种有特殊臭的淡蓝色气体。</a:t>
            </a:r>
            <a:endParaRPr lang="zh-CN" altLang="en-US" sz="2000">
              <a:latin typeface="Times New Roman" panose="02020603050405020304" charset="0"/>
              <a:ea typeface="微软雅黑" panose="020B0503020204020204" charset="-122"/>
              <a:cs typeface="Times New Roman" panose="02020603050405020304" charset="0"/>
            </a:endParaRPr>
          </a:p>
        </p:txBody>
      </p:sp>
      <p:grpSp>
        <p:nvGrpSpPr>
          <p:cNvPr id="43" name="组合 42"/>
          <p:cNvGrpSpPr/>
          <p:nvPr/>
        </p:nvGrpSpPr>
        <p:grpSpPr>
          <a:xfrm>
            <a:off x="8701405" y="2053590"/>
            <a:ext cx="3081655" cy="2171587"/>
            <a:chOff x="122490" y="2889027"/>
            <a:chExt cx="5352372" cy="3783470"/>
          </a:xfrm>
        </p:grpSpPr>
        <p:grpSp>
          <p:nvGrpSpPr>
            <p:cNvPr id="6" name="Group 8"/>
            <p:cNvGrpSpPr/>
            <p:nvPr/>
          </p:nvGrpSpPr>
          <p:grpSpPr bwMode="auto">
            <a:xfrm>
              <a:off x="122490" y="2889027"/>
              <a:ext cx="4300537" cy="3573463"/>
              <a:chOff x="1588" y="1392"/>
              <a:chExt cx="2584" cy="2268"/>
            </a:xfrm>
          </p:grpSpPr>
          <p:pic>
            <p:nvPicPr>
              <p:cNvPr id="7" name="Picture 9" descr="systeme"/>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88" y="1392"/>
                <a:ext cx="2438" cy="2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0"/>
              <p:cNvSpPr>
                <a:spLocks noChangeArrowheads="1"/>
              </p:cNvSpPr>
              <p:nvPr/>
            </p:nvSpPr>
            <p:spPr bwMode="auto">
              <a:xfrm>
                <a:off x="3168" y="1844"/>
                <a:ext cx="767" cy="18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fr-FR" altLang="zh-CN" sz="1600" b="1" dirty="0">
                    <a:solidFill>
                      <a:srgbClr val="0000FF"/>
                    </a:solidFill>
                    <a:latin typeface="Times New Roman" panose="02020603050405020304" charset="0"/>
                    <a:ea typeface="微软雅黑" panose="020B0503020204020204" charset="-122"/>
                    <a:cs typeface="Times New Roman" panose="02020603050405020304" charset="0"/>
                  </a:rPr>
                  <a:t>&gt; 10µm</a:t>
                </a:r>
                <a:endParaRPr lang="fr-FR" altLang="zh-CN" sz="1600" b="1" dirty="0">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9" name="Rectangle 11"/>
              <p:cNvSpPr>
                <a:spLocks noChangeArrowheads="1"/>
              </p:cNvSpPr>
              <p:nvPr/>
            </p:nvSpPr>
            <p:spPr bwMode="auto">
              <a:xfrm>
                <a:off x="3168" y="3072"/>
                <a:ext cx="768" cy="18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fr-FR" altLang="zh-CN" sz="1600" b="1">
                    <a:solidFill>
                      <a:srgbClr val="0000FF"/>
                    </a:solidFill>
                    <a:latin typeface="Times New Roman" panose="02020603050405020304" charset="0"/>
                    <a:ea typeface="微软雅黑" panose="020B0503020204020204" charset="-122"/>
                    <a:cs typeface="Times New Roman" panose="02020603050405020304" charset="0"/>
                  </a:rPr>
                  <a:t>&lt; 2.5 µm</a:t>
                </a:r>
                <a:endParaRPr lang="fr-FR" altLang="zh-CN" sz="1600" b="1">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3" name="Rectangle 12"/>
              <p:cNvSpPr>
                <a:spLocks noChangeArrowheads="1"/>
              </p:cNvSpPr>
              <p:nvPr/>
            </p:nvSpPr>
            <p:spPr bwMode="auto">
              <a:xfrm>
                <a:off x="3168" y="2527"/>
                <a:ext cx="769" cy="18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fr-FR" altLang="zh-CN" sz="1200" b="1">
                    <a:solidFill>
                      <a:srgbClr val="0000FF"/>
                    </a:solidFill>
                    <a:latin typeface="Times New Roman" panose="02020603050405020304" charset="0"/>
                    <a:ea typeface="微软雅黑" panose="020B0503020204020204" charset="-122"/>
                    <a:cs typeface="Times New Roman" panose="02020603050405020304" charset="0"/>
                  </a:rPr>
                  <a:t> 2.5 ~10µm</a:t>
                </a:r>
                <a:endParaRPr lang="fr-FR" altLang="zh-CN" sz="1200" b="1">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11" name="Rectangle 13"/>
              <p:cNvSpPr>
                <a:spLocks noChangeArrowheads="1"/>
              </p:cNvSpPr>
              <p:nvPr/>
            </p:nvSpPr>
            <p:spPr bwMode="auto">
              <a:xfrm>
                <a:off x="2119" y="3207"/>
                <a:ext cx="771" cy="1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200" b="1" dirty="0">
                    <a:solidFill>
                      <a:srgbClr val="0000FF"/>
                    </a:solidFill>
                    <a:latin typeface="Times New Roman" panose="02020603050405020304" charset="0"/>
                    <a:ea typeface="微软雅黑" panose="020B0503020204020204" charset="-122"/>
                    <a:cs typeface="Times New Roman" panose="02020603050405020304" charset="0"/>
                  </a:rPr>
                  <a:t>细支气管</a:t>
                </a:r>
                <a:endParaRPr lang="zh-CN" altLang="fr-FR" sz="1200" b="1" dirty="0">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12" name="Rectangle 14"/>
              <p:cNvSpPr>
                <a:spLocks noChangeArrowheads="1"/>
              </p:cNvSpPr>
              <p:nvPr/>
            </p:nvSpPr>
            <p:spPr bwMode="auto">
              <a:xfrm>
                <a:off x="1938" y="3451"/>
                <a:ext cx="794" cy="1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200" b="1">
                    <a:solidFill>
                      <a:srgbClr val="FF0000"/>
                    </a:solidFill>
                    <a:latin typeface="Times New Roman" panose="02020603050405020304" charset="0"/>
                    <a:ea typeface="微软雅黑" panose="020B0503020204020204" charset="-122"/>
                    <a:cs typeface="Times New Roman" panose="02020603050405020304" charset="0"/>
                  </a:rPr>
                  <a:t>肺泡</a:t>
                </a:r>
                <a:endParaRPr lang="zh-CN" altLang="fr-FR" sz="1200" b="1">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13" name="Rectangle 15"/>
              <p:cNvSpPr>
                <a:spLocks noChangeArrowheads="1"/>
              </p:cNvSpPr>
              <p:nvPr/>
            </p:nvSpPr>
            <p:spPr bwMode="auto">
              <a:xfrm>
                <a:off x="1636" y="2711"/>
                <a:ext cx="589" cy="1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200" b="1" dirty="0">
                    <a:solidFill>
                      <a:srgbClr val="0000FF"/>
                    </a:solidFill>
                    <a:latin typeface="Times New Roman" panose="02020603050405020304" charset="0"/>
                    <a:ea typeface="微软雅黑" panose="020B0503020204020204" charset="-122"/>
                    <a:cs typeface="Times New Roman" panose="02020603050405020304" charset="0"/>
                  </a:rPr>
                  <a:t>支气管</a:t>
                </a:r>
                <a:endParaRPr lang="zh-CN" altLang="fr-FR" sz="1200" b="1" dirty="0">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14" name="Rectangle 16"/>
              <p:cNvSpPr>
                <a:spLocks noChangeArrowheads="1"/>
              </p:cNvSpPr>
              <p:nvPr/>
            </p:nvSpPr>
            <p:spPr bwMode="auto">
              <a:xfrm>
                <a:off x="2586" y="2530"/>
                <a:ext cx="454" cy="1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200" b="1">
                    <a:solidFill>
                      <a:srgbClr val="0000FF"/>
                    </a:solidFill>
                    <a:latin typeface="Times New Roman" panose="02020603050405020304" charset="0"/>
                    <a:ea typeface="微软雅黑" panose="020B0503020204020204" charset="-122"/>
                    <a:cs typeface="Times New Roman" panose="02020603050405020304" charset="0"/>
                  </a:rPr>
                  <a:t>气管</a:t>
                </a:r>
                <a:endParaRPr lang="zh-CN" altLang="fr-FR" sz="1200" b="1">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15" name="AutoShape 17"/>
              <p:cNvSpPr/>
              <p:nvPr/>
            </p:nvSpPr>
            <p:spPr bwMode="auto">
              <a:xfrm>
                <a:off x="4036" y="1680"/>
                <a:ext cx="96" cy="576"/>
              </a:xfrm>
              <a:prstGeom prst="rightBrace">
                <a:avLst>
                  <a:gd name="adj1" fmla="val 50000"/>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200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16" name="AutoShape 18"/>
              <p:cNvSpPr/>
              <p:nvPr/>
            </p:nvSpPr>
            <p:spPr bwMode="auto">
              <a:xfrm>
                <a:off x="4036" y="2304"/>
                <a:ext cx="136" cy="1043"/>
              </a:xfrm>
              <a:prstGeom prst="rightBrace">
                <a:avLst>
                  <a:gd name="adj1" fmla="val 63909"/>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200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17" name="Rectangle 19"/>
              <p:cNvSpPr>
                <a:spLocks noChangeArrowheads="1"/>
              </p:cNvSpPr>
              <p:nvPr/>
            </p:nvSpPr>
            <p:spPr bwMode="auto">
              <a:xfrm>
                <a:off x="2620" y="2205"/>
                <a:ext cx="454" cy="1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200" b="1">
                    <a:solidFill>
                      <a:srgbClr val="0000FF"/>
                    </a:solidFill>
                    <a:latin typeface="Times New Roman" panose="02020603050405020304" charset="0"/>
                    <a:ea typeface="微软雅黑" panose="020B0503020204020204" charset="-122"/>
                    <a:cs typeface="Times New Roman" panose="02020603050405020304" charset="0"/>
                  </a:rPr>
                  <a:t>喉</a:t>
                </a:r>
                <a:endParaRPr lang="zh-CN" altLang="fr-FR" sz="1200" b="1">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18" name="Rectangle 20"/>
              <p:cNvSpPr>
                <a:spLocks noChangeArrowheads="1"/>
              </p:cNvSpPr>
              <p:nvPr/>
            </p:nvSpPr>
            <p:spPr bwMode="auto">
              <a:xfrm>
                <a:off x="2620" y="2031"/>
                <a:ext cx="454" cy="1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200" b="1">
                    <a:solidFill>
                      <a:srgbClr val="0000FF"/>
                    </a:solidFill>
                    <a:latin typeface="Times New Roman" panose="02020603050405020304" charset="0"/>
                    <a:ea typeface="微软雅黑" panose="020B0503020204020204" charset="-122"/>
                    <a:cs typeface="Times New Roman" panose="02020603050405020304" charset="0"/>
                  </a:rPr>
                  <a:t>咽</a:t>
                </a:r>
                <a:endParaRPr lang="zh-CN" altLang="fr-FR" sz="1200" b="1">
                  <a:solidFill>
                    <a:srgbClr val="0000FF"/>
                  </a:solidFill>
                  <a:latin typeface="Times New Roman" panose="02020603050405020304" charset="0"/>
                  <a:ea typeface="微软雅黑" panose="020B0503020204020204" charset="-122"/>
                  <a:cs typeface="Times New Roman" panose="02020603050405020304" charset="0"/>
                </a:endParaRPr>
              </a:p>
            </p:txBody>
          </p:sp>
        </p:grpSp>
        <p:sp>
          <p:nvSpPr>
            <p:cNvPr id="19" name="Rectangle 22"/>
            <p:cNvSpPr>
              <a:spLocks noChangeArrowheads="1"/>
            </p:cNvSpPr>
            <p:nvPr/>
          </p:nvSpPr>
          <p:spPr bwMode="auto">
            <a:xfrm>
              <a:off x="4180040" y="2889027"/>
              <a:ext cx="484188" cy="3573463"/>
            </a:xfrm>
            <a:prstGeom prst="rect">
              <a:avLst/>
            </a:prstGeom>
            <a:solidFill>
              <a:schemeClr val="bg1"/>
            </a:solidFill>
            <a:ln w="12700">
              <a:noFill/>
              <a:miter lim="800000"/>
              <a:headEnd type="none" w="sm" len="sm"/>
              <a:tailEnd type="none" w="sm" len="sm"/>
            </a:ln>
          </p:spPr>
          <p:txBody>
            <a:bodyPr wrap="none" anchor="ctr"/>
            <a:lstStyle/>
            <a:p>
              <a:pPr algn="ctr"/>
              <a:endParaRPr lang="zh-CN" altLang="en-US" sz="200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4" name="Rectangle 25"/>
            <p:cNvSpPr>
              <a:spLocks noChangeArrowheads="1"/>
            </p:cNvSpPr>
            <p:nvPr/>
          </p:nvSpPr>
          <p:spPr bwMode="auto">
            <a:xfrm>
              <a:off x="4421010" y="4978088"/>
              <a:ext cx="180517" cy="46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p>
              <a:endParaRPr lang="zh-CN" altLang="en-US" sz="2000" b="1">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36" name="Text Box 33"/>
            <p:cNvSpPr txBox="1">
              <a:spLocks noChangeArrowheads="1"/>
            </p:cNvSpPr>
            <p:nvPr/>
          </p:nvSpPr>
          <p:spPr bwMode="auto">
            <a:xfrm flipH="1">
              <a:off x="4180039" y="3013567"/>
              <a:ext cx="1130665" cy="11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pPr eaLnBrk="1" hangingPunct="1"/>
              <a:r>
                <a:rPr lang="zh-CN" altLang="en-US" sz="1200" b="1" dirty="0">
                  <a:solidFill>
                    <a:srgbClr val="FF0000"/>
                  </a:solidFill>
                  <a:latin typeface="Times New Roman" panose="02020603050405020304" charset="0"/>
                  <a:ea typeface="微软雅黑" panose="020B0503020204020204" charset="-122"/>
                  <a:cs typeface="Times New Roman" panose="02020603050405020304" charset="0"/>
                </a:rPr>
                <a:t>鼻腔可阻止</a:t>
              </a:r>
              <a:r>
                <a:rPr lang="zh-CN" altLang="fr-FR" sz="1200" b="1" dirty="0">
                  <a:solidFill>
                    <a:srgbClr val="FF0000"/>
                  </a:solidFill>
                  <a:latin typeface="Times New Roman" panose="02020603050405020304" charset="0"/>
                  <a:ea typeface="微软雅黑" panose="020B0503020204020204" charset="-122"/>
                  <a:cs typeface="Times New Roman" panose="02020603050405020304" charset="0"/>
                </a:rPr>
                <a:t>吸入</a:t>
              </a:r>
              <a:endParaRPr lang="zh-CN" altLang="fr-FR" sz="1200" b="1" dirty="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37" name="Text Box 34"/>
            <p:cNvSpPr txBox="1">
              <a:spLocks noChangeArrowheads="1"/>
            </p:cNvSpPr>
            <p:nvPr/>
          </p:nvSpPr>
          <p:spPr bwMode="auto">
            <a:xfrm flipH="1">
              <a:off x="4219497" y="4497333"/>
              <a:ext cx="1130664" cy="80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pPr eaLnBrk="1" hangingPunct="1"/>
              <a:r>
                <a:rPr lang="zh-CN" altLang="en-US" sz="1200" b="1" dirty="0">
                  <a:solidFill>
                    <a:srgbClr val="FF0000"/>
                  </a:solidFill>
                  <a:latin typeface="Times New Roman" panose="02020603050405020304" charset="0"/>
                  <a:ea typeface="微软雅黑" panose="020B0503020204020204" charset="-122"/>
                  <a:cs typeface="Times New Roman" panose="02020603050405020304" charset="0"/>
                </a:rPr>
                <a:t>沉积在</a:t>
              </a:r>
              <a:endParaRPr lang="en-US" altLang="zh-CN" sz="1200" b="1" dirty="0">
                <a:solidFill>
                  <a:srgbClr val="FF0000"/>
                </a:solidFill>
                <a:latin typeface="Times New Roman" panose="02020603050405020304" charset="0"/>
                <a:ea typeface="微软雅黑" panose="020B0503020204020204" charset="-122"/>
                <a:cs typeface="Times New Roman" panose="02020603050405020304" charset="0"/>
              </a:endParaRPr>
            </a:p>
            <a:p>
              <a:pPr eaLnBrk="1" hangingPunct="1"/>
              <a:r>
                <a:rPr lang="zh-CN" altLang="en-US" sz="1200" b="1" dirty="0">
                  <a:solidFill>
                    <a:srgbClr val="FF0000"/>
                  </a:solidFill>
                  <a:latin typeface="Times New Roman" panose="02020603050405020304" charset="0"/>
                  <a:ea typeface="微软雅黑" panose="020B0503020204020204" charset="-122"/>
                  <a:cs typeface="Times New Roman" panose="02020603050405020304" charset="0"/>
                </a:rPr>
                <a:t>气管</a:t>
              </a:r>
              <a:endParaRPr lang="zh-CN" altLang="en-US" sz="1200" b="1" dirty="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38" name="Text Box 35"/>
            <p:cNvSpPr txBox="1">
              <a:spLocks noChangeArrowheads="1"/>
            </p:cNvSpPr>
            <p:nvPr/>
          </p:nvSpPr>
          <p:spPr bwMode="auto">
            <a:xfrm flipH="1">
              <a:off x="4196683" y="5388042"/>
              <a:ext cx="1278179" cy="12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pPr eaLnBrk="1" hangingPunct="1"/>
              <a:r>
                <a:rPr lang="zh-CN" altLang="en-US" sz="1400" b="1" dirty="0">
                  <a:solidFill>
                    <a:srgbClr val="FF0000"/>
                  </a:solidFill>
                  <a:latin typeface="Times New Roman" panose="02020603050405020304" charset="0"/>
                  <a:ea typeface="微软雅黑" panose="020B0503020204020204" charset="-122"/>
                  <a:cs typeface="Times New Roman" panose="02020603050405020304" charset="0"/>
                </a:rPr>
                <a:t>穿透肺泡进入血液</a:t>
              </a:r>
              <a:endParaRPr lang="zh-CN" altLang="en-US" sz="1400" b="1" dirty="0">
                <a:solidFill>
                  <a:srgbClr val="FF0000"/>
                </a:solidFill>
                <a:latin typeface="Times New Roman" panose="02020603050405020304" charset="0"/>
                <a:ea typeface="微软雅黑" panose="020B0503020204020204" charset="-122"/>
                <a:cs typeface="Times New Roman" panose="02020603050405020304" charset="0"/>
              </a:endParaRPr>
            </a:p>
          </p:txBody>
        </p:sp>
      </p:grpSp>
      <p:grpSp>
        <p:nvGrpSpPr>
          <p:cNvPr id="20" name="组合 19"/>
          <p:cNvGrpSpPr/>
          <p:nvPr/>
        </p:nvGrpSpPr>
        <p:grpSpPr>
          <a:xfrm>
            <a:off x="306070" y="1858645"/>
            <a:ext cx="11603990" cy="4930140"/>
            <a:chOff x="971" y="2025"/>
            <a:chExt cx="9738" cy="5698"/>
          </a:xfrm>
        </p:grpSpPr>
        <p:sp>
          <p:nvSpPr>
            <p:cNvPr id="21" name="圆角矩形 20"/>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2"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3"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圆角矩形 70"/>
          <p:cNvSpPr/>
          <p:nvPr/>
        </p:nvSpPr>
        <p:spPr>
          <a:xfrm>
            <a:off x="478155" y="951230"/>
            <a:ext cx="4046220" cy="718185"/>
          </a:xfrm>
          <a:prstGeom prst="roundRect">
            <a:avLst/>
          </a:prstGeom>
          <a:gradFill>
            <a:gsLst>
              <a:gs pos="100000">
                <a:srgbClr val="00B0F0"/>
              </a:gs>
              <a:gs pos="0">
                <a:schemeClr val="accent1"/>
              </a:gs>
            </a:gsLst>
            <a:lin ang="8100000" scaled="0"/>
          </a:gradFill>
          <a:ln w="15875">
            <a:gradFill>
              <a:gsLst>
                <a:gs pos="100000">
                  <a:schemeClr val="bg1">
                    <a:lumMod val="85000"/>
                  </a:schemeClr>
                </a:gs>
                <a:gs pos="0">
                  <a:schemeClr val="bg1"/>
                </a:gs>
              </a:gsLst>
              <a:lin ang="8100000" scaled="0"/>
            </a:gradFill>
          </a:ln>
          <a:effectLst>
            <a:outerShdw blurRad="444500" dist="254000" dir="8100000" sx="104000" sy="104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l" eaLnBrk="1" fontAlgn="auto" hangingPunct="1">
              <a:spcBef>
                <a:spcPts val="0"/>
              </a:spcBef>
              <a:spcAft>
                <a:spcPts val="0"/>
              </a:spcAft>
            </a:pPr>
            <a:r>
              <a:rPr lang="zh-CN" altLang="en-US" sz="2600" b="1">
                <a:solidFill>
                  <a:schemeClr val="tx1"/>
                </a:solidFill>
                <a:latin typeface="Times New Roman" panose="02020603050405020304" charset="0"/>
                <a:ea typeface="微软雅黑" panose="020B0503020204020204" charset="-122"/>
                <a:cs typeface="Times New Roman" panose="02020603050405020304" charset="0"/>
                <a:sym typeface="+mn-ea"/>
              </a:rPr>
              <a:t>环境空气质量指数六参数</a:t>
            </a:r>
            <a:endParaRPr lang="zh-CN" altLang="en-US" sz="2600" b="1" dirty="0">
              <a:solidFill>
                <a:schemeClr val="tx1"/>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一、污染成因</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78" name="圆角矩形 77"/>
          <p:cNvSpPr/>
          <p:nvPr>
            <p:custDataLst>
              <p:tags r:id="rId1"/>
            </p:custDataLst>
          </p:nvPr>
        </p:nvSpPr>
        <p:spPr>
          <a:xfrm>
            <a:off x="784225" y="1223645"/>
            <a:ext cx="7298690" cy="2250440"/>
          </a:xfrm>
          <a:prstGeom prst="roundRect">
            <a:avLst>
              <a:gd name="adj" fmla="val 19462"/>
            </a:avLst>
          </a:prstGeom>
          <a:noFill/>
          <a:ln w="12700">
            <a:solidFill>
              <a:srgbClr val="E04644"/>
            </a:solidFill>
          </a:ln>
        </p:spPr>
        <p:style>
          <a:lnRef idx="2">
            <a:srgbClr val="E04644">
              <a:shade val="50000"/>
            </a:srgbClr>
          </a:lnRef>
          <a:fillRef idx="1">
            <a:srgbClr val="E04644"/>
          </a:fillRef>
          <a:effectRef idx="0">
            <a:srgbClr val="E04644"/>
          </a:effectRef>
          <a:fontRef idx="minor">
            <a:sysClr val="window" lastClr="FFFFFF"/>
          </a:fontRef>
        </p:style>
        <p:txBody>
          <a:bodyPr rtlCol="0" anchor="ctr"/>
          <a:p>
            <a:pPr algn="ctr"/>
            <a:endParaRPr lang="zh-CN" altLang="en-US" sz="1350"/>
          </a:p>
        </p:txBody>
      </p:sp>
      <p:grpSp>
        <p:nvGrpSpPr>
          <p:cNvPr id="79" name="组合 78"/>
          <p:cNvGrpSpPr/>
          <p:nvPr>
            <p:custDataLst>
              <p:tags r:id="rId2"/>
            </p:custDataLst>
          </p:nvPr>
        </p:nvGrpSpPr>
        <p:grpSpPr>
          <a:xfrm>
            <a:off x="9103970" y="1848916"/>
            <a:ext cx="1564500" cy="3770834"/>
            <a:chOff x="7985726" y="1830222"/>
            <a:chExt cx="2086000" cy="5027778"/>
          </a:xfrm>
        </p:grpSpPr>
        <p:sp>
          <p:nvSpPr>
            <p:cNvPr id="80" name="Freeform 5"/>
            <p:cNvSpPr/>
            <p:nvPr>
              <p:custDataLst>
                <p:tags r:id="rId3"/>
              </p:custDataLst>
            </p:nvPr>
          </p:nvSpPr>
          <p:spPr bwMode="auto">
            <a:xfrm>
              <a:off x="8224548" y="1941195"/>
              <a:ext cx="1378381" cy="2595268"/>
            </a:xfrm>
            <a:custGeom>
              <a:avLst/>
              <a:gdLst>
                <a:gd name="T0" fmla="*/ 450 w 450"/>
                <a:gd name="T1" fmla="*/ 219 h 845"/>
                <a:gd name="T2" fmla="*/ 450 w 450"/>
                <a:gd name="T3" fmla="*/ 0 h 845"/>
                <a:gd name="T4" fmla="*/ 429 w 450"/>
                <a:gd name="T5" fmla="*/ 0 h 845"/>
                <a:gd name="T6" fmla="*/ 411 w 450"/>
                <a:gd name="T7" fmla="*/ 108 h 845"/>
                <a:gd name="T8" fmla="*/ 279 w 450"/>
                <a:gd name="T9" fmla="*/ 374 h 845"/>
                <a:gd name="T10" fmla="*/ 189 w 450"/>
                <a:gd name="T11" fmla="*/ 205 h 845"/>
                <a:gd name="T12" fmla="*/ 75 w 450"/>
                <a:gd name="T13" fmla="*/ 150 h 845"/>
                <a:gd name="T14" fmla="*/ 0 w 450"/>
                <a:gd name="T15" fmla="*/ 59 h 845"/>
                <a:gd name="T16" fmla="*/ 4 w 450"/>
                <a:gd name="T17" fmla="*/ 77 h 845"/>
                <a:gd name="T18" fmla="*/ 20 w 450"/>
                <a:gd name="T19" fmla="*/ 113 h 845"/>
                <a:gd name="T20" fmla="*/ 105 w 450"/>
                <a:gd name="T21" fmla="*/ 294 h 845"/>
                <a:gd name="T22" fmla="*/ 189 w 450"/>
                <a:gd name="T23" fmla="*/ 430 h 845"/>
                <a:gd name="T24" fmla="*/ 183 w 450"/>
                <a:gd name="T25" fmla="*/ 845 h 845"/>
                <a:gd name="T26" fmla="*/ 283 w 450"/>
                <a:gd name="T27" fmla="*/ 845 h 845"/>
                <a:gd name="T28" fmla="*/ 344 w 450"/>
                <a:gd name="T29" fmla="*/ 845 h 845"/>
                <a:gd name="T30" fmla="*/ 374 w 450"/>
                <a:gd name="T31" fmla="*/ 845 h 845"/>
                <a:gd name="T32" fmla="*/ 450 w 450"/>
                <a:gd name="T33" fmla="*/ 21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0" h="845">
                  <a:moveTo>
                    <a:pt x="450" y="219"/>
                  </a:moveTo>
                  <a:cubicBezTo>
                    <a:pt x="450" y="136"/>
                    <a:pt x="450" y="31"/>
                    <a:pt x="450" y="0"/>
                  </a:cubicBezTo>
                  <a:cubicBezTo>
                    <a:pt x="429" y="0"/>
                    <a:pt x="429" y="0"/>
                    <a:pt x="429" y="0"/>
                  </a:cubicBezTo>
                  <a:cubicBezTo>
                    <a:pt x="413" y="14"/>
                    <a:pt x="405" y="46"/>
                    <a:pt x="411" y="108"/>
                  </a:cubicBezTo>
                  <a:cubicBezTo>
                    <a:pt x="435" y="350"/>
                    <a:pt x="279" y="374"/>
                    <a:pt x="279" y="374"/>
                  </a:cubicBezTo>
                  <a:cubicBezTo>
                    <a:pt x="283" y="305"/>
                    <a:pt x="238" y="243"/>
                    <a:pt x="189" y="205"/>
                  </a:cubicBezTo>
                  <a:cubicBezTo>
                    <a:pt x="141" y="167"/>
                    <a:pt x="120" y="260"/>
                    <a:pt x="75" y="150"/>
                  </a:cubicBezTo>
                  <a:cubicBezTo>
                    <a:pt x="52" y="94"/>
                    <a:pt x="23" y="70"/>
                    <a:pt x="0" y="59"/>
                  </a:cubicBezTo>
                  <a:cubicBezTo>
                    <a:pt x="0" y="65"/>
                    <a:pt x="1" y="71"/>
                    <a:pt x="4" y="77"/>
                  </a:cubicBezTo>
                  <a:cubicBezTo>
                    <a:pt x="20" y="113"/>
                    <a:pt x="20" y="113"/>
                    <a:pt x="20" y="113"/>
                  </a:cubicBezTo>
                  <a:cubicBezTo>
                    <a:pt x="105" y="294"/>
                    <a:pt x="105" y="294"/>
                    <a:pt x="105" y="294"/>
                  </a:cubicBezTo>
                  <a:cubicBezTo>
                    <a:pt x="140" y="321"/>
                    <a:pt x="182" y="366"/>
                    <a:pt x="189" y="430"/>
                  </a:cubicBezTo>
                  <a:cubicBezTo>
                    <a:pt x="200" y="515"/>
                    <a:pt x="189" y="738"/>
                    <a:pt x="183" y="845"/>
                  </a:cubicBezTo>
                  <a:cubicBezTo>
                    <a:pt x="283" y="845"/>
                    <a:pt x="283" y="845"/>
                    <a:pt x="283" y="845"/>
                  </a:cubicBezTo>
                  <a:cubicBezTo>
                    <a:pt x="344" y="845"/>
                    <a:pt x="344" y="845"/>
                    <a:pt x="344" y="845"/>
                  </a:cubicBezTo>
                  <a:cubicBezTo>
                    <a:pt x="374" y="845"/>
                    <a:pt x="374" y="845"/>
                    <a:pt x="374" y="845"/>
                  </a:cubicBezTo>
                  <a:cubicBezTo>
                    <a:pt x="367" y="729"/>
                    <a:pt x="355" y="372"/>
                    <a:pt x="450" y="219"/>
                  </a:cubicBezTo>
                  <a:close/>
                </a:path>
              </a:pathLst>
            </a:custGeom>
            <a:solidFill>
              <a:srgbClr val="E6987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1" name="Freeform 6"/>
            <p:cNvSpPr/>
            <p:nvPr>
              <p:custDataLst>
                <p:tags r:id="rId4"/>
              </p:custDataLst>
            </p:nvPr>
          </p:nvSpPr>
          <p:spPr bwMode="auto">
            <a:xfrm>
              <a:off x="9311036" y="2612945"/>
              <a:ext cx="325799" cy="1923517"/>
            </a:xfrm>
            <a:custGeom>
              <a:avLst/>
              <a:gdLst>
                <a:gd name="T0" fmla="*/ 80 w 106"/>
                <a:gd name="T1" fmla="*/ 123 h 626"/>
                <a:gd name="T2" fmla="*/ 95 w 106"/>
                <a:gd name="T3" fmla="*/ 82 h 626"/>
                <a:gd name="T4" fmla="*/ 95 w 106"/>
                <a:gd name="T5" fmla="*/ 0 h 626"/>
                <a:gd name="T6" fmla="*/ 19 w 106"/>
                <a:gd name="T7" fmla="*/ 626 h 626"/>
                <a:gd name="T8" fmla="*/ 100 w 106"/>
                <a:gd name="T9" fmla="*/ 626 h 626"/>
                <a:gd name="T10" fmla="*/ 80 w 106"/>
                <a:gd name="T11" fmla="*/ 400 h 626"/>
                <a:gd name="T12" fmla="*/ 77 w 106"/>
                <a:gd name="T13" fmla="*/ 133 h 626"/>
                <a:gd name="T14" fmla="*/ 80 w 106"/>
                <a:gd name="T15" fmla="*/ 123 h 6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626">
                  <a:moveTo>
                    <a:pt x="80" y="123"/>
                  </a:moveTo>
                  <a:cubicBezTo>
                    <a:pt x="89" y="112"/>
                    <a:pt x="95" y="98"/>
                    <a:pt x="95" y="82"/>
                  </a:cubicBezTo>
                  <a:cubicBezTo>
                    <a:pt x="95" y="63"/>
                    <a:pt x="95" y="33"/>
                    <a:pt x="95" y="0"/>
                  </a:cubicBezTo>
                  <a:cubicBezTo>
                    <a:pt x="0" y="153"/>
                    <a:pt x="12" y="510"/>
                    <a:pt x="19" y="626"/>
                  </a:cubicBezTo>
                  <a:cubicBezTo>
                    <a:pt x="100" y="626"/>
                    <a:pt x="100" y="626"/>
                    <a:pt x="100" y="626"/>
                  </a:cubicBezTo>
                  <a:cubicBezTo>
                    <a:pt x="100" y="626"/>
                    <a:pt x="106" y="583"/>
                    <a:pt x="80" y="400"/>
                  </a:cubicBezTo>
                  <a:cubicBezTo>
                    <a:pt x="54" y="217"/>
                    <a:pt x="65" y="164"/>
                    <a:pt x="77" y="133"/>
                  </a:cubicBezTo>
                  <a:cubicBezTo>
                    <a:pt x="79" y="130"/>
                    <a:pt x="79" y="127"/>
                    <a:pt x="80" y="123"/>
                  </a:cubicBezTo>
                  <a:close/>
                </a:path>
              </a:pathLst>
            </a:custGeom>
            <a:solidFill>
              <a:srgbClr val="E18A6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2" name="Freeform 7"/>
            <p:cNvSpPr/>
            <p:nvPr>
              <p:custDataLst>
                <p:tags r:id="rId5"/>
              </p:custDataLst>
            </p:nvPr>
          </p:nvSpPr>
          <p:spPr bwMode="auto">
            <a:xfrm>
              <a:off x="8540027" y="2843768"/>
              <a:ext cx="296315" cy="1692695"/>
            </a:xfrm>
            <a:custGeom>
              <a:avLst/>
              <a:gdLst>
                <a:gd name="T0" fmla="*/ 86 w 97"/>
                <a:gd name="T1" fmla="*/ 136 h 551"/>
                <a:gd name="T2" fmla="*/ 2 w 97"/>
                <a:gd name="T3" fmla="*/ 0 h 551"/>
                <a:gd name="T4" fmla="*/ 29 w 97"/>
                <a:gd name="T5" fmla="*/ 58 h 551"/>
                <a:gd name="T6" fmla="*/ 26 w 97"/>
                <a:gd name="T7" fmla="*/ 325 h 551"/>
                <a:gd name="T8" fmla="*/ 6 w 97"/>
                <a:gd name="T9" fmla="*/ 551 h 551"/>
                <a:gd name="T10" fmla="*/ 80 w 97"/>
                <a:gd name="T11" fmla="*/ 551 h 551"/>
                <a:gd name="T12" fmla="*/ 86 w 97"/>
                <a:gd name="T13" fmla="*/ 136 h 551"/>
              </a:gdLst>
              <a:ahLst/>
              <a:cxnLst>
                <a:cxn ang="0">
                  <a:pos x="T0" y="T1"/>
                </a:cxn>
                <a:cxn ang="0">
                  <a:pos x="T2" y="T3"/>
                </a:cxn>
                <a:cxn ang="0">
                  <a:pos x="T4" y="T5"/>
                </a:cxn>
                <a:cxn ang="0">
                  <a:pos x="T6" y="T7"/>
                </a:cxn>
                <a:cxn ang="0">
                  <a:pos x="T8" y="T9"/>
                </a:cxn>
                <a:cxn ang="0">
                  <a:pos x="T10" y="T11"/>
                </a:cxn>
                <a:cxn ang="0">
                  <a:pos x="T12" y="T13"/>
                </a:cxn>
              </a:cxnLst>
              <a:rect l="0" t="0" r="r" b="b"/>
              <a:pathLst>
                <a:path w="97" h="551">
                  <a:moveTo>
                    <a:pt x="86" y="136"/>
                  </a:moveTo>
                  <a:cubicBezTo>
                    <a:pt x="79" y="72"/>
                    <a:pt x="37" y="27"/>
                    <a:pt x="2" y="0"/>
                  </a:cubicBezTo>
                  <a:cubicBezTo>
                    <a:pt x="29" y="58"/>
                    <a:pt x="29" y="58"/>
                    <a:pt x="29" y="58"/>
                  </a:cubicBezTo>
                  <a:cubicBezTo>
                    <a:pt x="41" y="89"/>
                    <a:pt x="52" y="142"/>
                    <a:pt x="26" y="325"/>
                  </a:cubicBezTo>
                  <a:cubicBezTo>
                    <a:pt x="0" y="508"/>
                    <a:pt x="6" y="551"/>
                    <a:pt x="6" y="551"/>
                  </a:cubicBezTo>
                  <a:cubicBezTo>
                    <a:pt x="80" y="551"/>
                    <a:pt x="80" y="551"/>
                    <a:pt x="80" y="551"/>
                  </a:cubicBezTo>
                  <a:cubicBezTo>
                    <a:pt x="86" y="444"/>
                    <a:pt x="97" y="221"/>
                    <a:pt x="86" y="136"/>
                  </a:cubicBezTo>
                  <a:close/>
                </a:path>
              </a:pathLst>
            </a:custGeom>
            <a:solidFill>
              <a:srgbClr val="E18A6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3" name="Freeform 8"/>
            <p:cNvSpPr/>
            <p:nvPr>
              <p:custDataLst>
                <p:tags r:id="rId6"/>
              </p:custDataLst>
            </p:nvPr>
          </p:nvSpPr>
          <p:spPr bwMode="auto">
            <a:xfrm>
              <a:off x="8224548" y="1969375"/>
              <a:ext cx="1332681" cy="1151151"/>
            </a:xfrm>
            <a:custGeom>
              <a:avLst/>
              <a:gdLst>
                <a:gd name="T0" fmla="*/ 113 w 435"/>
                <a:gd name="T1" fmla="*/ 118 h 375"/>
                <a:gd name="T2" fmla="*/ 105 w 435"/>
                <a:gd name="T3" fmla="*/ 118 h 375"/>
                <a:gd name="T4" fmla="*/ 100 w 435"/>
                <a:gd name="T5" fmla="*/ 114 h 375"/>
                <a:gd name="T6" fmla="*/ 84 w 435"/>
                <a:gd name="T7" fmla="*/ 89 h 375"/>
                <a:gd name="T8" fmla="*/ 61 w 435"/>
                <a:gd name="T9" fmla="*/ 49 h 375"/>
                <a:gd name="T10" fmla="*/ 28 w 435"/>
                <a:gd name="T11" fmla="*/ 36 h 375"/>
                <a:gd name="T12" fmla="*/ 4 w 435"/>
                <a:gd name="T13" fmla="*/ 50 h 375"/>
                <a:gd name="T14" fmla="*/ 0 w 435"/>
                <a:gd name="T15" fmla="*/ 60 h 375"/>
                <a:gd name="T16" fmla="*/ 75 w 435"/>
                <a:gd name="T17" fmla="*/ 151 h 375"/>
                <a:gd name="T18" fmla="*/ 189 w 435"/>
                <a:gd name="T19" fmla="*/ 206 h 375"/>
                <a:gd name="T20" fmla="*/ 279 w 435"/>
                <a:gd name="T21" fmla="*/ 375 h 375"/>
                <a:gd name="T22" fmla="*/ 411 w 435"/>
                <a:gd name="T23" fmla="*/ 109 h 375"/>
                <a:gd name="T24" fmla="*/ 429 w 435"/>
                <a:gd name="T25" fmla="*/ 1 h 375"/>
                <a:gd name="T26" fmla="*/ 115 w 435"/>
                <a:gd name="T27" fmla="*/ 0 h 375"/>
                <a:gd name="T28" fmla="*/ 113 w 435"/>
                <a:gd name="T29" fmla="*/ 11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5" h="375">
                  <a:moveTo>
                    <a:pt x="113" y="118"/>
                  </a:moveTo>
                  <a:cubicBezTo>
                    <a:pt x="111" y="119"/>
                    <a:pt x="108" y="119"/>
                    <a:pt x="105" y="118"/>
                  </a:cubicBezTo>
                  <a:cubicBezTo>
                    <a:pt x="103" y="117"/>
                    <a:pt x="101" y="115"/>
                    <a:pt x="100" y="114"/>
                  </a:cubicBezTo>
                  <a:cubicBezTo>
                    <a:pt x="94" y="105"/>
                    <a:pt x="89" y="97"/>
                    <a:pt x="84" y="89"/>
                  </a:cubicBezTo>
                  <a:cubicBezTo>
                    <a:pt x="76" y="73"/>
                    <a:pt x="70" y="59"/>
                    <a:pt x="61" y="49"/>
                  </a:cubicBezTo>
                  <a:cubicBezTo>
                    <a:pt x="54" y="41"/>
                    <a:pt x="44" y="36"/>
                    <a:pt x="28" y="36"/>
                  </a:cubicBezTo>
                  <a:cubicBezTo>
                    <a:pt x="18" y="36"/>
                    <a:pt x="9" y="41"/>
                    <a:pt x="4" y="50"/>
                  </a:cubicBezTo>
                  <a:cubicBezTo>
                    <a:pt x="2" y="53"/>
                    <a:pt x="1" y="57"/>
                    <a:pt x="0" y="60"/>
                  </a:cubicBezTo>
                  <a:cubicBezTo>
                    <a:pt x="23" y="71"/>
                    <a:pt x="52" y="95"/>
                    <a:pt x="75" y="151"/>
                  </a:cubicBezTo>
                  <a:cubicBezTo>
                    <a:pt x="120" y="261"/>
                    <a:pt x="141" y="168"/>
                    <a:pt x="189" y="206"/>
                  </a:cubicBezTo>
                  <a:cubicBezTo>
                    <a:pt x="238" y="244"/>
                    <a:pt x="283" y="306"/>
                    <a:pt x="279" y="375"/>
                  </a:cubicBezTo>
                  <a:cubicBezTo>
                    <a:pt x="279" y="375"/>
                    <a:pt x="435" y="351"/>
                    <a:pt x="411" y="109"/>
                  </a:cubicBezTo>
                  <a:cubicBezTo>
                    <a:pt x="405" y="47"/>
                    <a:pt x="413" y="15"/>
                    <a:pt x="429" y="1"/>
                  </a:cubicBezTo>
                  <a:cubicBezTo>
                    <a:pt x="115" y="0"/>
                    <a:pt x="115" y="0"/>
                    <a:pt x="115" y="0"/>
                  </a:cubicBezTo>
                  <a:cubicBezTo>
                    <a:pt x="114" y="0"/>
                    <a:pt x="114" y="118"/>
                    <a:pt x="113" y="118"/>
                  </a:cubicBezTo>
                  <a:close/>
                </a:path>
              </a:pathLst>
            </a:custGeom>
            <a:solidFill>
              <a:srgbClr val="E7A07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4" name="Freeform 9"/>
            <p:cNvSpPr/>
            <p:nvPr>
              <p:custDataLst>
                <p:tags r:id="rId7"/>
              </p:custDataLst>
            </p:nvPr>
          </p:nvSpPr>
          <p:spPr bwMode="auto">
            <a:xfrm>
              <a:off x="9498261" y="2095076"/>
              <a:ext cx="218182" cy="377305"/>
            </a:xfrm>
            <a:custGeom>
              <a:avLst/>
              <a:gdLst>
                <a:gd name="T0" fmla="*/ 42 w 71"/>
                <a:gd name="T1" fmla="*/ 123 h 123"/>
                <a:gd name="T2" fmla="*/ 2 w 71"/>
                <a:gd name="T3" fmla="*/ 26 h 123"/>
                <a:gd name="T4" fmla="*/ 27 w 71"/>
                <a:gd name="T5" fmla="*/ 0 h 123"/>
                <a:gd name="T6" fmla="*/ 68 w 71"/>
                <a:gd name="T7" fmla="*/ 70 h 123"/>
                <a:gd name="T8" fmla="*/ 71 w 71"/>
                <a:gd name="T9" fmla="*/ 117 h 123"/>
                <a:gd name="T10" fmla="*/ 42 w 71"/>
                <a:gd name="T11" fmla="*/ 123 h 123"/>
              </a:gdLst>
              <a:ahLst/>
              <a:cxnLst>
                <a:cxn ang="0">
                  <a:pos x="T0" y="T1"/>
                </a:cxn>
                <a:cxn ang="0">
                  <a:pos x="T2" y="T3"/>
                </a:cxn>
                <a:cxn ang="0">
                  <a:pos x="T4" y="T5"/>
                </a:cxn>
                <a:cxn ang="0">
                  <a:pos x="T6" y="T7"/>
                </a:cxn>
                <a:cxn ang="0">
                  <a:pos x="T8" y="T9"/>
                </a:cxn>
                <a:cxn ang="0">
                  <a:pos x="T10" y="T11"/>
                </a:cxn>
              </a:cxnLst>
              <a:rect l="0" t="0" r="r" b="b"/>
              <a:pathLst>
                <a:path w="71" h="123">
                  <a:moveTo>
                    <a:pt x="42" y="123"/>
                  </a:moveTo>
                  <a:cubicBezTo>
                    <a:pt x="42" y="123"/>
                    <a:pt x="3" y="48"/>
                    <a:pt x="2" y="26"/>
                  </a:cubicBezTo>
                  <a:cubicBezTo>
                    <a:pt x="0" y="4"/>
                    <a:pt x="27" y="0"/>
                    <a:pt x="27" y="0"/>
                  </a:cubicBezTo>
                  <a:cubicBezTo>
                    <a:pt x="68" y="70"/>
                    <a:pt x="68" y="70"/>
                    <a:pt x="68" y="70"/>
                  </a:cubicBezTo>
                  <a:cubicBezTo>
                    <a:pt x="71" y="117"/>
                    <a:pt x="71" y="117"/>
                    <a:pt x="71" y="117"/>
                  </a:cubicBezTo>
                  <a:lnTo>
                    <a:pt x="42" y="123"/>
                  </a:lnTo>
                  <a:close/>
                </a:path>
              </a:pathLst>
            </a:custGeom>
            <a:solidFill>
              <a:srgbClr val="B9252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5" name="Freeform 10"/>
            <p:cNvSpPr/>
            <p:nvPr>
              <p:custDataLst>
                <p:tags r:id="rId8"/>
              </p:custDataLst>
            </p:nvPr>
          </p:nvSpPr>
          <p:spPr bwMode="auto">
            <a:xfrm>
              <a:off x="9597032" y="2410236"/>
              <a:ext cx="216708" cy="130207"/>
            </a:xfrm>
            <a:custGeom>
              <a:avLst/>
              <a:gdLst>
                <a:gd name="T0" fmla="*/ 1 w 71"/>
                <a:gd name="T1" fmla="*/ 29 h 42"/>
                <a:gd name="T2" fmla="*/ 42 w 71"/>
                <a:gd name="T3" fmla="*/ 7 h 42"/>
                <a:gd name="T4" fmla="*/ 65 w 71"/>
                <a:gd name="T5" fmla="*/ 42 h 42"/>
                <a:gd name="T6" fmla="*/ 52 w 71"/>
                <a:gd name="T7" fmla="*/ 37 h 42"/>
                <a:gd name="T8" fmla="*/ 37 w 71"/>
                <a:gd name="T9" fmla="*/ 22 h 42"/>
                <a:gd name="T10" fmla="*/ 15 w 71"/>
                <a:gd name="T11" fmla="*/ 31 h 42"/>
                <a:gd name="T12" fmla="*/ 0 w 71"/>
                <a:gd name="T13" fmla="*/ 31 h 42"/>
                <a:gd name="T14" fmla="*/ 1 w 71"/>
                <a:gd name="T15" fmla="*/ 2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42">
                  <a:moveTo>
                    <a:pt x="1" y="29"/>
                  </a:moveTo>
                  <a:cubicBezTo>
                    <a:pt x="1" y="29"/>
                    <a:pt x="13" y="0"/>
                    <a:pt x="42" y="7"/>
                  </a:cubicBezTo>
                  <a:cubicBezTo>
                    <a:pt x="71" y="14"/>
                    <a:pt x="65" y="42"/>
                    <a:pt x="65" y="42"/>
                  </a:cubicBezTo>
                  <a:cubicBezTo>
                    <a:pt x="52" y="37"/>
                    <a:pt x="52" y="37"/>
                    <a:pt x="52" y="37"/>
                  </a:cubicBezTo>
                  <a:cubicBezTo>
                    <a:pt x="52" y="37"/>
                    <a:pt x="58" y="27"/>
                    <a:pt x="37" y="22"/>
                  </a:cubicBezTo>
                  <a:cubicBezTo>
                    <a:pt x="17" y="18"/>
                    <a:pt x="15" y="31"/>
                    <a:pt x="15" y="31"/>
                  </a:cubicBezTo>
                  <a:cubicBezTo>
                    <a:pt x="0" y="31"/>
                    <a:pt x="0" y="31"/>
                    <a:pt x="0" y="31"/>
                  </a:cubicBezTo>
                  <a:lnTo>
                    <a:pt x="1" y="29"/>
                  </a:ln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6" name="Freeform 11"/>
            <p:cNvSpPr/>
            <p:nvPr>
              <p:custDataLst>
                <p:tags r:id="rId9"/>
              </p:custDataLst>
            </p:nvPr>
          </p:nvSpPr>
          <p:spPr bwMode="auto">
            <a:xfrm>
              <a:off x="9507106" y="1918999"/>
              <a:ext cx="371500" cy="590372"/>
            </a:xfrm>
            <a:custGeom>
              <a:avLst/>
              <a:gdLst>
                <a:gd name="T0" fmla="*/ 26 w 121"/>
                <a:gd name="T1" fmla="*/ 0 h 192"/>
                <a:gd name="T2" fmla="*/ 80 w 121"/>
                <a:gd name="T3" fmla="*/ 192 h 192"/>
                <a:gd name="T4" fmla="*/ 48 w 121"/>
                <a:gd name="T5" fmla="*/ 186 h 192"/>
                <a:gd name="T6" fmla="*/ 10 w 121"/>
                <a:gd name="T7" fmla="*/ 78 h 192"/>
                <a:gd name="T8" fmla="*/ 26 w 121"/>
                <a:gd name="T9" fmla="*/ 0 h 192"/>
              </a:gdLst>
              <a:ahLst/>
              <a:cxnLst>
                <a:cxn ang="0">
                  <a:pos x="T0" y="T1"/>
                </a:cxn>
                <a:cxn ang="0">
                  <a:pos x="T2" y="T3"/>
                </a:cxn>
                <a:cxn ang="0">
                  <a:pos x="T4" y="T5"/>
                </a:cxn>
                <a:cxn ang="0">
                  <a:pos x="T6" y="T7"/>
                </a:cxn>
                <a:cxn ang="0">
                  <a:pos x="T8" y="T9"/>
                </a:cxn>
              </a:cxnLst>
              <a:rect l="0" t="0" r="r" b="b"/>
              <a:pathLst>
                <a:path w="121" h="192">
                  <a:moveTo>
                    <a:pt x="26" y="0"/>
                  </a:moveTo>
                  <a:cubicBezTo>
                    <a:pt x="26" y="0"/>
                    <a:pt x="121" y="65"/>
                    <a:pt x="80" y="192"/>
                  </a:cubicBezTo>
                  <a:cubicBezTo>
                    <a:pt x="48" y="186"/>
                    <a:pt x="48" y="186"/>
                    <a:pt x="48" y="186"/>
                  </a:cubicBezTo>
                  <a:cubicBezTo>
                    <a:pt x="48" y="186"/>
                    <a:pt x="63" y="100"/>
                    <a:pt x="10" y="78"/>
                  </a:cubicBezTo>
                  <a:cubicBezTo>
                    <a:pt x="10" y="78"/>
                    <a:pt x="0" y="15"/>
                    <a:pt x="26" y="0"/>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7" name="Freeform 12"/>
            <p:cNvSpPr/>
            <p:nvPr>
              <p:custDataLst>
                <p:tags r:id="rId10"/>
              </p:custDataLst>
            </p:nvPr>
          </p:nvSpPr>
          <p:spPr bwMode="auto">
            <a:xfrm>
              <a:off x="8162631" y="2192732"/>
              <a:ext cx="502703" cy="1396769"/>
            </a:xfrm>
            <a:custGeom>
              <a:avLst/>
              <a:gdLst>
                <a:gd name="T0" fmla="*/ 130 w 164"/>
                <a:gd name="T1" fmla="*/ 6 h 455"/>
                <a:gd name="T2" fmla="*/ 2 w 164"/>
                <a:gd name="T3" fmla="*/ 403 h 455"/>
                <a:gd name="T4" fmla="*/ 0 w 164"/>
                <a:gd name="T5" fmla="*/ 425 h 455"/>
                <a:gd name="T6" fmla="*/ 19 w 164"/>
                <a:gd name="T7" fmla="*/ 455 h 455"/>
                <a:gd name="T8" fmla="*/ 43 w 164"/>
                <a:gd name="T9" fmla="*/ 451 h 455"/>
                <a:gd name="T10" fmla="*/ 83 w 164"/>
                <a:gd name="T11" fmla="*/ 379 h 455"/>
                <a:gd name="T12" fmla="*/ 116 w 164"/>
                <a:gd name="T13" fmla="*/ 282 h 455"/>
                <a:gd name="T14" fmla="*/ 164 w 164"/>
                <a:gd name="T15" fmla="*/ 28 h 455"/>
                <a:gd name="T16" fmla="*/ 123 w 164"/>
                <a:gd name="T17"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455">
                  <a:moveTo>
                    <a:pt x="130" y="6"/>
                  </a:moveTo>
                  <a:cubicBezTo>
                    <a:pt x="130" y="6"/>
                    <a:pt x="80" y="360"/>
                    <a:pt x="2" y="403"/>
                  </a:cubicBezTo>
                  <a:cubicBezTo>
                    <a:pt x="0" y="425"/>
                    <a:pt x="0" y="425"/>
                    <a:pt x="0" y="425"/>
                  </a:cubicBezTo>
                  <a:cubicBezTo>
                    <a:pt x="19" y="455"/>
                    <a:pt x="19" y="455"/>
                    <a:pt x="19" y="455"/>
                  </a:cubicBezTo>
                  <a:cubicBezTo>
                    <a:pt x="43" y="451"/>
                    <a:pt x="43" y="451"/>
                    <a:pt x="43" y="451"/>
                  </a:cubicBezTo>
                  <a:cubicBezTo>
                    <a:pt x="83" y="379"/>
                    <a:pt x="83" y="379"/>
                    <a:pt x="83" y="379"/>
                  </a:cubicBezTo>
                  <a:cubicBezTo>
                    <a:pt x="116" y="282"/>
                    <a:pt x="116" y="282"/>
                    <a:pt x="116" y="282"/>
                  </a:cubicBezTo>
                  <a:cubicBezTo>
                    <a:pt x="164" y="28"/>
                    <a:pt x="164" y="28"/>
                    <a:pt x="164" y="28"/>
                  </a:cubicBezTo>
                  <a:cubicBezTo>
                    <a:pt x="123" y="0"/>
                    <a:pt x="123" y="0"/>
                    <a:pt x="123" y="0"/>
                  </a:cubicBezTo>
                </a:path>
              </a:pathLst>
            </a:custGeom>
            <a:solidFill>
              <a:srgbClr val="B9252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8" name="Freeform 13"/>
            <p:cNvSpPr/>
            <p:nvPr>
              <p:custDataLst>
                <p:tags r:id="rId11"/>
              </p:custDataLst>
            </p:nvPr>
          </p:nvSpPr>
          <p:spPr bwMode="auto">
            <a:xfrm>
              <a:off x="8413246" y="2340694"/>
              <a:ext cx="237347" cy="1016505"/>
            </a:xfrm>
            <a:custGeom>
              <a:avLst/>
              <a:gdLst>
                <a:gd name="T0" fmla="*/ 0 w 77"/>
                <a:gd name="T1" fmla="*/ 331 h 331"/>
                <a:gd name="T2" fmla="*/ 77 w 77"/>
                <a:gd name="T3" fmla="*/ 0 h 331"/>
                <a:gd name="T4" fmla="*/ 0 w 77"/>
                <a:gd name="T5" fmla="*/ 331 h 331"/>
              </a:gdLst>
              <a:ahLst/>
              <a:cxnLst>
                <a:cxn ang="0">
                  <a:pos x="T0" y="T1"/>
                </a:cxn>
                <a:cxn ang="0">
                  <a:pos x="T2" y="T3"/>
                </a:cxn>
                <a:cxn ang="0">
                  <a:pos x="T4" y="T5"/>
                </a:cxn>
              </a:cxnLst>
              <a:rect l="0" t="0" r="r" b="b"/>
              <a:pathLst>
                <a:path w="77" h="331">
                  <a:moveTo>
                    <a:pt x="0" y="331"/>
                  </a:moveTo>
                  <a:cubicBezTo>
                    <a:pt x="47" y="237"/>
                    <a:pt x="68" y="82"/>
                    <a:pt x="77" y="0"/>
                  </a:cubicBezTo>
                  <a:cubicBezTo>
                    <a:pt x="65" y="80"/>
                    <a:pt x="35" y="234"/>
                    <a:pt x="0" y="331"/>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9" name="Freeform 14"/>
            <p:cNvSpPr/>
            <p:nvPr>
              <p:custDataLst>
                <p:tags r:id="rId12"/>
              </p:custDataLst>
            </p:nvPr>
          </p:nvSpPr>
          <p:spPr bwMode="auto">
            <a:xfrm>
              <a:off x="7985726" y="1947113"/>
              <a:ext cx="639805" cy="1729686"/>
            </a:xfrm>
            <a:custGeom>
              <a:avLst/>
              <a:gdLst>
                <a:gd name="T0" fmla="*/ 86 w 209"/>
                <a:gd name="T1" fmla="*/ 526 h 563"/>
                <a:gd name="T2" fmla="*/ 207 w 209"/>
                <a:gd name="T3" fmla="*/ 73 h 563"/>
                <a:gd name="T4" fmla="*/ 209 w 209"/>
                <a:gd name="T5" fmla="*/ 0 h 563"/>
                <a:gd name="T6" fmla="*/ 35 w 209"/>
                <a:gd name="T7" fmla="*/ 272 h 563"/>
                <a:gd name="T8" fmla="*/ 35 w 209"/>
                <a:gd name="T9" fmla="*/ 268 h 563"/>
                <a:gd name="T10" fmla="*/ 50 w 209"/>
                <a:gd name="T11" fmla="*/ 546 h 563"/>
                <a:gd name="T12" fmla="*/ 92 w 209"/>
                <a:gd name="T13" fmla="*/ 545 h 563"/>
                <a:gd name="T14" fmla="*/ 140 w 209"/>
                <a:gd name="T15" fmla="*/ 459 h 563"/>
                <a:gd name="T16" fmla="*/ 86 w 209"/>
                <a:gd name="T17" fmla="*/ 526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563">
                  <a:moveTo>
                    <a:pt x="86" y="526"/>
                  </a:moveTo>
                  <a:cubicBezTo>
                    <a:pt x="25" y="563"/>
                    <a:pt x="123" y="82"/>
                    <a:pt x="207" y="73"/>
                  </a:cubicBezTo>
                  <a:cubicBezTo>
                    <a:pt x="209" y="0"/>
                    <a:pt x="209" y="0"/>
                    <a:pt x="209" y="0"/>
                  </a:cubicBezTo>
                  <a:cubicBezTo>
                    <a:pt x="209" y="0"/>
                    <a:pt x="63" y="73"/>
                    <a:pt x="35" y="272"/>
                  </a:cubicBezTo>
                  <a:cubicBezTo>
                    <a:pt x="35" y="268"/>
                    <a:pt x="35" y="268"/>
                    <a:pt x="35" y="268"/>
                  </a:cubicBezTo>
                  <a:cubicBezTo>
                    <a:pt x="35" y="268"/>
                    <a:pt x="0" y="541"/>
                    <a:pt x="50" y="546"/>
                  </a:cubicBezTo>
                  <a:cubicBezTo>
                    <a:pt x="77" y="549"/>
                    <a:pt x="88" y="547"/>
                    <a:pt x="92" y="545"/>
                  </a:cubicBezTo>
                  <a:cubicBezTo>
                    <a:pt x="108" y="537"/>
                    <a:pt x="124" y="504"/>
                    <a:pt x="140" y="459"/>
                  </a:cubicBezTo>
                  <a:cubicBezTo>
                    <a:pt x="125" y="489"/>
                    <a:pt x="107" y="513"/>
                    <a:pt x="86" y="526"/>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0" name="Freeform 15"/>
            <p:cNvSpPr/>
            <p:nvPr>
              <p:custDataLst>
                <p:tags r:id="rId13"/>
              </p:custDataLst>
            </p:nvPr>
          </p:nvSpPr>
          <p:spPr bwMode="auto">
            <a:xfrm>
              <a:off x="8650593" y="2127628"/>
              <a:ext cx="17690" cy="213066"/>
            </a:xfrm>
            <a:custGeom>
              <a:avLst/>
              <a:gdLst>
                <a:gd name="T0" fmla="*/ 0 w 6"/>
                <a:gd name="T1" fmla="*/ 69 h 69"/>
                <a:gd name="T2" fmla="*/ 5 w 6"/>
                <a:gd name="T3" fmla="*/ 23 h 69"/>
                <a:gd name="T4" fmla="*/ 0 w 6"/>
                <a:gd name="T5" fmla="*/ 69 h 69"/>
              </a:gdLst>
              <a:ahLst/>
              <a:cxnLst>
                <a:cxn ang="0">
                  <a:pos x="T0" y="T1"/>
                </a:cxn>
                <a:cxn ang="0">
                  <a:pos x="T2" y="T3"/>
                </a:cxn>
                <a:cxn ang="0">
                  <a:pos x="T4" y="T5"/>
                </a:cxn>
              </a:cxnLst>
              <a:rect l="0" t="0" r="r" b="b"/>
              <a:pathLst>
                <a:path w="6" h="69">
                  <a:moveTo>
                    <a:pt x="0" y="69"/>
                  </a:moveTo>
                  <a:cubicBezTo>
                    <a:pt x="3" y="48"/>
                    <a:pt x="5" y="32"/>
                    <a:pt x="5" y="23"/>
                  </a:cubicBezTo>
                  <a:cubicBezTo>
                    <a:pt x="6" y="0"/>
                    <a:pt x="5" y="23"/>
                    <a:pt x="0" y="69"/>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1" name="Freeform 16"/>
            <p:cNvSpPr/>
            <p:nvPr>
              <p:custDataLst>
                <p:tags r:id="rId14"/>
              </p:custDataLst>
            </p:nvPr>
          </p:nvSpPr>
          <p:spPr bwMode="auto">
            <a:xfrm>
              <a:off x="8560666" y="1901244"/>
              <a:ext cx="257985" cy="506033"/>
            </a:xfrm>
            <a:custGeom>
              <a:avLst/>
              <a:gdLst>
                <a:gd name="T0" fmla="*/ 4 w 84"/>
                <a:gd name="T1" fmla="*/ 0 h 165"/>
                <a:gd name="T2" fmla="*/ 0 w 84"/>
                <a:gd name="T3" fmla="*/ 17 h 165"/>
                <a:gd name="T4" fmla="*/ 0 w 84"/>
                <a:gd name="T5" fmla="*/ 124 h 165"/>
                <a:gd name="T6" fmla="*/ 42 w 84"/>
                <a:gd name="T7" fmla="*/ 165 h 165"/>
                <a:gd name="T8" fmla="*/ 84 w 84"/>
                <a:gd name="T9" fmla="*/ 124 h 165"/>
                <a:gd name="T10" fmla="*/ 84 w 84"/>
                <a:gd name="T11" fmla="*/ 114 h 165"/>
                <a:gd name="T12" fmla="*/ 34 w 84"/>
                <a:gd name="T13" fmla="*/ 123 h 165"/>
                <a:gd name="T14" fmla="*/ 4 w 84"/>
                <a:gd name="T15" fmla="*/ 0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65">
                  <a:moveTo>
                    <a:pt x="4" y="0"/>
                  </a:moveTo>
                  <a:cubicBezTo>
                    <a:pt x="1" y="5"/>
                    <a:pt x="0" y="11"/>
                    <a:pt x="0" y="17"/>
                  </a:cubicBezTo>
                  <a:cubicBezTo>
                    <a:pt x="0" y="124"/>
                    <a:pt x="0" y="124"/>
                    <a:pt x="0" y="124"/>
                  </a:cubicBezTo>
                  <a:cubicBezTo>
                    <a:pt x="0" y="147"/>
                    <a:pt x="19" y="165"/>
                    <a:pt x="42" y="165"/>
                  </a:cubicBezTo>
                  <a:cubicBezTo>
                    <a:pt x="65" y="165"/>
                    <a:pt x="84" y="147"/>
                    <a:pt x="84" y="124"/>
                  </a:cubicBezTo>
                  <a:cubicBezTo>
                    <a:pt x="84" y="114"/>
                    <a:pt x="84" y="114"/>
                    <a:pt x="84" y="114"/>
                  </a:cubicBezTo>
                  <a:cubicBezTo>
                    <a:pt x="73" y="122"/>
                    <a:pt x="54" y="123"/>
                    <a:pt x="34" y="123"/>
                  </a:cubicBezTo>
                  <a:cubicBezTo>
                    <a:pt x="12" y="123"/>
                    <a:pt x="6" y="44"/>
                    <a:pt x="4" y="0"/>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2" name="Freeform 17"/>
            <p:cNvSpPr/>
            <p:nvPr>
              <p:custDataLst>
                <p:tags r:id="rId15"/>
              </p:custDataLst>
            </p:nvPr>
          </p:nvSpPr>
          <p:spPr bwMode="auto">
            <a:xfrm>
              <a:off x="8573935" y="1830222"/>
              <a:ext cx="244718" cy="448328"/>
            </a:xfrm>
            <a:custGeom>
              <a:avLst/>
              <a:gdLst>
                <a:gd name="T0" fmla="*/ 38 w 80"/>
                <a:gd name="T1" fmla="*/ 0 h 146"/>
                <a:gd name="T2" fmla="*/ 0 w 80"/>
                <a:gd name="T3" fmla="*/ 23 h 146"/>
                <a:gd name="T4" fmla="*/ 30 w 80"/>
                <a:gd name="T5" fmla="*/ 146 h 146"/>
                <a:gd name="T6" fmla="*/ 80 w 80"/>
                <a:gd name="T7" fmla="*/ 137 h 146"/>
                <a:gd name="T8" fmla="*/ 80 w 80"/>
                <a:gd name="T9" fmla="*/ 40 h 146"/>
                <a:gd name="T10" fmla="*/ 38 w 80"/>
                <a:gd name="T11" fmla="*/ 0 h 146"/>
              </a:gdLst>
              <a:ahLst/>
              <a:cxnLst>
                <a:cxn ang="0">
                  <a:pos x="T0" y="T1"/>
                </a:cxn>
                <a:cxn ang="0">
                  <a:pos x="T2" y="T3"/>
                </a:cxn>
                <a:cxn ang="0">
                  <a:pos x="T4" y="T5"/>
                </a:cxn>
                <a:cxn ang="0">
                  <a:pos x="T6" y="T7"/>
                </a:cxn>
                <a:cxn ang="0">
                  <a:pos x="T8" y="T9"/>
                </a:cxn>
                <a:cxn ang="0">
                  <a:pos x="T10" y="T11"/>
                </a:cxn>
              </a:cxnLst>
              <a:rect l="0" t="0" r="r" b="b"/>
              <a:pathLst>
                <a:path w="80" h="146">
                  <a:moveTo>
                    <a:pt x="38" y="0"/>
                  </a:moveTo>
                  <a:cubicBezTo>
                    <a:pt x="21" y="0"/>
                    <a:pt x="7" y="9"/>
                    <a:pt x="0" y="23"/>
                  </a:cubicBezTo>
                  <a:cubicBezTo>
                    <a:pt x="2" y="67"/>
                    <a:pt x="8" y="146"/>
                    <a:pt x="30" y="146"/>
                  </a:cubicBezTo>
                  <a:cubicBezTo>
                    <a:pt x="50" y="146"/>
                    <a:pt x="69" y="145"/>
                    <a:pt x="80" y="137"/>
                  </a:cubicBezTo>
                  <a:cubicBezTo>
                    <a:pt x="80" y="40"/>
                    <a:pt x="80" y="40"/>
                    <a:pt x="80" y="40"/>
                  </a:cubicBezTo>
                  <a:cubicBezTo>
                    <a:pt x="80" y="18"/>
                    <a:pt x="61" y="0"/>
                    <a:pt x="38" y="0"/>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3" name="Freeform 18"/>
            <p:cNvSpPr/>
            <p:nvPr>
              <p:custDataLst>
                <p:tags r:id="rId16"/>
              </p:custDataLst>
            </p:nvPr>
          </p:nvSpPr>
          <p:spPr bwMode="auto">
            <a:xfrm>
              <a:off x="8833395" y="1830222"/>
              <a:ext cx="244718" cy="451287"/>
            </a:xfrm>
            <a:custGeom>
              <a:avLst/>
              <a:gdLst>
                <a:gd name="T0" fmla="*/ 37 w 80"/>
                <a:gd name="T1" fmla="*/ 147 h 147"/>
                <a:gd name="T2" fmla="*/ 80 w 80"/>
                <a:gd name="T3" fmla="*/ 118 h 147"/>
                <a:gd name="T4" fmla="*/ 80 w 80"/>
                <a:gd name="T5" fmla="*/ 40 h 147"/>
                <a:gd name="T6" fmla="*/ 38 w 80"/>
                <a:gd name="T7" fmla="*/ 0 h 147"/>
                <a:gd name="T8" fmla="*/ 0 w 80"/>
                <a:gd name="T9" fmla="*/ 25 h 147"/>
                <a:gd name="T10" fmla="*/ 37 w 80"/>
                <a:gd name="T11" fmla="*/ 147 h 147"/>
              </a:gdLst>
              <a:ahLst/>
              <a:cxnLst>
                <a:cxn ang="0">
                  <a:pos x="T0" y="T1"/>
                </a:cxn>
                <a:cxn ang="0">
                  <a:pos x="T2" y="T3"/>
                </a:cxn>
                <a:cxn ang="0">
                  <a:pos x="T4" y="T5"/>
                </a:cxn>
                <a:cxn ang="0">
                  <a:pos x="T6" y="T7"/>
                </a:cxn>
                <a:cxn ang="0">
                  <a:pos x="T8" y="T9"/>
                </a:cxn>
                <a:cxn ang="0">
                  <a:pos x="T10" y="T11"/>
                </a:cxn>
              </a:cxnLst>
              <a:rect l="0" t="0" r="r" b="b"/>
              <a:pathLst>
                <a:path w="80" h="147">
                  <a:moveTo>
                    <a:pt x="37" y="147"/>
                  </a:moveTo>
                  <a:cubicBezTo>
                    <a:pt x="62" y="147"/>
                    <a:pt x="75" y="129"/>
                    <a:pt x="80" y="118"/>
                  </a:cubicBezTo>
                  <a:cubicBezTo>
                    <a:pt x="80" y="40"/>
                    <a:pt x="80" y="40"/>
                    <a:pt x="80" y="40"/>
                  </a:cubicBezTo>
                  <a:cubicBezTo>
                    <a:pt x="80" y="18"/>
                    <a:pt x="61" y="0"/>
                    <a:pt x="38" y="0"/>
                  </a:cubicBezTo>
                  <a:cubicBezTo>
                    <a:pt x="21" y="0"/>
                    <a:pt x="6" y="10"/>
                    <a:pt x="0" y="25"/>
                  </a:cubicBezTo>
                  <a:cubicBezTo>
                    <a:pt x="1" y="60"/>
                    <a:pt x="7" y="147"/>
                    <a:pt x="37" y="147"/>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4" name="Freeform 19"/>
            <p:cNvSpPr/>
            <p:nvPr>
              <p:custDataLst>
                <p:tags r:id="rId17"/>
              </p:custDataLst>
            </p:nvPr>
          </p:nvSpPr>
          <p:spPr bwMode="auto">
            <a:xfrm>
              <a:off x="8821601" y="1907163"/>
              <a:ext cx="256512" cy="500114"/>
            </a:xfrm>
            <a:custGeom>
              <a:avLst/>
              <a:gdLst>
                <a:gd name="T0" fmla="*/ 41 w 84"/>
                <a:gd name="T1" fmla="*/ 122 h 163"/>
                <a:gd name="T2" fmla="*/ 4 w 84"/>
                <a:gd name="T3" fmla="*/ 0 h 163"/>
                <a:gd name="T4" fmla="*/ 0 w 84"/>
                <a:gd name="T5" fmla="*/ 15 h 163"/>
                <a:gd name="T6" fmla="*/ 0 w 84"/>
                <a:gd name="T7" fmla="*/ 122 h 163"/>
                <a:gd name="T8" fmla="*/ 42 w 84"/>
                <a:gd name="T9" fmla="*/ 163 h 163"/>
                <a:gd name="T10" fmla="*/ 84 w 84"/>
                <a:gd name="T11" fmla="*/ 122 h 163"/>
                <a:gd name="T12" fmla="*/ 84 w 84"/>
                <a:gd name="T13" fmla="*/ 93 h 163"/>
                <a:gd name="T14" fmla="*/ 41 w 84"/>
                <a:gd name="T15" fmla="*/ 122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63">
                  <a:moveTo>
                    <a:pt x="41" y="122"/>
                  </a:moveTo>
                  <a:cubicBezTo>
                    <a:pt x="11" y="122"/>
                    <a:pt x="5" y="35"/>
                    <a:pt x="4" y="0"/>
                  </a:cubicBezTo>
                  <a:cubicBezTo>
                    <a:pt x="2" y="4"/>
                    <a:pt x="0" y="10"/>
                    <a:pt x="0" y="15"/>
                  </a:cubicBezTo>
                  <a:cubicBezTo>
                    <a:pt x="0" y="122"/>
                    <a:pt x="0" y="122"/>
                    <a:pt x="0" y="122"/>
                  </a:cubicBezTo>
                  <a:cubicBezTo>
                    <a:pt x="0" y="145"/>
                    <a:pt x="19" y="163"/>
                    <a:pt x="42" y="163"/>
                  </a:cubicBezTo>
                  <a:cubicBezTo>
                    <a:pt x="65" y="163"/>
                    <a:pt x="84" y="145"/>
                    <a:pt x="84" y="122"/>
                  </a:cubicBezTo>
                  <a:cubicBezTo>
                    <a:pt x="84" y="93"/>
                    <a:pt x="84" y="93"/>
                    <a:pt x="84" y="93"/>
                  </a:cubicBezTo>
                  <a:cubicBezTo>
                    <a:pt x="79" y="104"/>
                    <a:pt x="66" y="122"/>
                    <a:pt x="41" y="122"/>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5" name="Freeform 20"/>
            <p:cNvSpPr/>
            <p:nvPr>
              <p:custDataLst>
                <p:tags r:id="rId18"/>
              </p:custDataLst>
            </p:nvPr>
          </p:nvSpPr>
          <p:spPr bwMode="auto">
            <a:xfrm>
              <a:off x="9088432" y="1901244"/>
              <a:ext cx="253563" cy="506033"/>
            </a:xfrm>
            <a:custGeom>
              <a:avLst/>
              <a:gdLst>
                <a:gd name="T0" fmla="*/ 4 w 83"/>
                <a:gd name="T1" fmla="*/ 0 h 165"/>
                <a:gd name="T2" fmla="*/ 0 w 83"/>
                <a:gd name="T3" fmla="*/ 17 h 165"/>
                <a:gd name="T4" fmla="*/ 0 w 83"/>
                <a:gd name="T5" fmla="*/ 124 h 165"/>
                <a:gd name="T6" fmla="*/ 42 w 83"/>
                <a:gd name="T7" fmla="*/ 165 h 165"/>
                <a:gd name="T8" fmla="*/ 83 w 83"/>
                <a:gd name="T9" fmla="*/ 124 h 165"/>
                <a:gd name="T10" fmla="*/ 83 w 83"/>
                <a:gd name="T11" fmla="*/ 118 h 165"/>
                <a:gd name="T12" fmla="*/ 41 w 83"/>
                <a:gd name="T13" fmla="*/ 128 h 165"/>
                <a:gd name="T14" fmla="*/ 4 w 83"/>
                <a:gd name="T15" fmla="*/ 0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65">
                  <a:moveTo>
                    <a:pt x="4" y="0"/>
                  </a:moveTo>
                  <a:cubicBezTo>
                    <a:pt x="1" y="5"/>
                    <a:pt x="0" y="11"/>
                    <a:pt x="0" y="17"/>
                  </a:cubicBezTo>
                  <a:cubicBezTo>
                    <a:pt x="0" y="124"/>
                    <a:pt x="0" y="124"/>
                    <a:pt x="0" y="124"/>
                  </a:cubicBezTo>
                  <a:cubicBezTo>
                    <a:pt x="0" y="147"/>
                    <a:pt x="19" y="165"/>
                    <a:pt x="42" y="165"/>
                  </a:cubicBezTo>
                  <a:cubicBezTo>
                    <a:pt x="65" y="165"/>
                    <a:pt x="83" y="147"/>
                    <a:pt x="83" y="124"/>
                  </a:cubicBezTo>
                  <a:cubicBezTo>
                    <a:pt x="83" y="118"/>
                    <a:pt x="83" y="118"/>
                    <a:pt x="83" y="118"/>
                  </a:cubicBezTo>
                  <a:cubicBezTo>
                    <a:pt x="79" y="122"/>
                    <a:pt x="68" y="128"/>
                    <a:pt x="41" y="128"/>
                  </a:cubicBezTo>
                  <a:cubicBezTo>
                    <a:pt x="9" y="128"/>
                    <a:pt x="5" y="36"/>
                    <a:pt x="4" y="0"/>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6" name="Freeform 21"/>
            <p:cNvSpPr/>
            <p:nvPr>
              <p:custDataLst>
                <p:tags r:id="rId19"/>
              </p:custDataLst>
            </p:nvPr>
          </p:nvSpPr>
          <p:spPr bwMode="auto">
            <a:xfrm>
              <a:off x="9100225" y="1830222"/>
              <a:ext cx="241770" cy="464603"/>
            </a:xfrm>
            <a:custGeom>
              <a:avLst/>
              <a:gdLst>
                <a:gd name="T0" fmla="*/ 38 w 79"/>
                <a:gd name="T1" fmla="*/ 0 h 151"/>
                <a:gd name="T2" fmla="*/ 0 w 79"/>
                <a:gd name="T3" fmla="*/ 23 h 151"/>
                <a:gd name="T4" fmla="*/ 37 w 79"/>
                <a:gd name="T5" fmla="*/ 151 h 151"/>
                <a:gd name="T6" fmla="*/ 79 w 79"/>
                <a:gd name="T7" fmla="*/ 141 h 151"/>
                <a:gd name="T8" fmla="*/ 79 w 79"/>
                <a:gd name="T9" fmla="*/ 40 h 151"/>
                <a:gd name="T10" fmla="*/ 38 w 79"/>
                <a:gd name="T11" fmla="*/ 0 h 151"/>
              </a:gdLst>
              <a:ahLst/>
              <a:cxnLst>
                <a:cxn ang="0">
                  <a:pos x="T0" y="T1"/>
                </a:cxn>
                <a:cxn ang="0">
                  <a:pos x="T2" y="T3"/>
                </a:cxn>
                <a:cxn ang="0">
                  <a:pos x="T4" y="T5"/>
                </a:cxn>
                <a:cxn ang="0">
                  <a:pos x="T6" y="T7"/>
                </a:cxn>
                <a:cxn ang="0">
                  <a:pos x="T8" y="T9"/>
                </a:cxn>
                <a:cxn ang="0">
                  <a:pos x="T10" y="T11"/>
                </a:cxn>
              </a:cxnLst>
              <a:rect l="0" t="0" r="r" b="b"/>
              <a:pathLst>
                <a:path w="79" h="151">
                  <a:moveTo>
                    <a:pt x="38" y="0"/>
                  </a:moveTo>
                  <a:cubicBezTo>
                    <a:pt x="21" y="0"/>
                    <a:pt x="7" y="9"/>
                    <a:pt x="0" y="23"/>
                  </a:cubicBezTo>
                  <a:cubicBezTo>
                    <a:pt x="1" y="59"/>
                    <a:pt x="5" y="151"/>
                    <a:pt x="37" y="151"/>
                  </a:cubicBezTo>
                  <a:cubicBezTo>
                    <a:pt x="64" y="151"/>
                    <a:pt x="75" y="145"/>
                    <a:pt x="79" y="141"/>
                  </a:cubicBezTo>
                  <a:cubicBezTo>
                    <a:pt x="79" y="40"/>
                    <a:pt x="79" y="40"/>
                    <a:pt x="79" y="40"/>
                  </a:cubicBezTo>
                  <a:cubicBezTo>
                    <a:pt x="79" y="18"/>
                    <a:pt x="61" y="0"/>
                    <a:pt x="38" y="0"/>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7" name="Freeform 22"/>
            <p:cNvSpPr/>
            <p:nvPr>
              <p:custDataLst>
                <p:tags r:id="rId20"/>
              </p:custDataLst>
            </p:nvPr>
          </p:nvSpPr>
          <p:spPr bwMode="auto">
            <a:xfrm>
              <a:off x="9350840" y="1892366"/>
              <a:ext cx="257985" cy="514910"/>
            </a:xfrm>
            <a:custGeom>
              <a:avLst/>
              <a:gdLst>
                <a:gd name="T0" fmla="*/ 6 w 84"/>
                <a:gd name="T1" fmla="*/ 0 h 168"/>
                <a:gd name="T2" fmla="*/ 0 w 84"/>
                <a:gd name="T3" fmla="*/ 20 h 168"/>
                <a:gd name="T4" fmla="*/ 0 w 84"/>
                <a:gd name="T5" fmla="*/ 127 h 168"/>
                <a:gd name="T6" fmla="*/ 42 w 84"/>
                <a:gd name="T7" fmla="*/ 168 h 168"/>
                <a:gd name="T8" fmla="*/ 84 w 84"/>
                <a:gd name="T9" fmla="*/ 127 h 168"/>
                <a:gd name="T10" fmla="*/ 84 w 84"/>
                <a:gd name="T11" fmla="*/ 123 h 168"/>
                <a:gd name="T12" fmla="*/ 38 w 84"/>
                <a:gd name="T13" fmla="*/ 138 h 168"/>
                <a:gd name="T14" fmla="*/ 6 w 84"/>
                <a:gd name="T15" fmla="*/ 0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68">
                  <a:moveTo>
                    <a:pt x="6" y="0"/>
                  </a:moveTo>
                  <a:cubicBezTo>
                    <a:pt x="2" y="6"/>
                    <a:pt x="0" y="13"/>
                    <a:pt x="0" y="20"/>
                  </a:cubicBezTo>
                  <a:cubicBezTo>
                    <a:pt x="0" y="127"/>
                    <a:pt x="0" y="127"/>
                    <a:pt x="0" y="127"/>
                  </a:cubicBezTo>
                  <a:cubicBezTo>
                    <a:pt x="0" y="150"/>
                    <a:pt x="19" y="168"/>
                    <a:pt x="42" y="168"/>
                  </a:cubicBezTo>
                  <a:cubicBezTo>
                    <a:pt x="65" y="168"/>
                    <a:pt x="84" y="150"/>
                    <a:pt x="84" y="127"/>
                  </a:cubicBezTo>
                  <a:cubicBezTo>
                    <a:pt x="84" y="123"/>
                    <a:pt x="84" y="123"/>
                    <a:pt x="84" y="123"/>
                  </a:cubicBezTo>
                  <a:cubicBezTo>
                    <a:pt x="76" y="129"/>
                    <a:pt x="62" y="138"/>
                    <a:pt x="38" y="138"/>
                  </a:cubicBezTo>
                  <a:cubicBezTo>
                    <a:pt x="5" y="138"/>
                    <a:pt x="5" y="30"/>
                    <a:pt x="6" y="0"/>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8" name="Freeform 23"/>
            <p:cNvSpPr/>
            <p:nvPr>
              <p:custDataLst>
                <p:tags r:id="rId21"/>
              </p:custDataLst>
            </p:nvPr>
          </p:nvSpPr>
          <p:spPr bwMode="auto">
            <a:xfrm>
              <a:off x="9367056" y="1830222"/>
              <a:ext cx="241770" cy="485318"/>
            </a:xfrm>
            <a:custGeom>
              <a:avLst/>
              <a:gdLst>
                <a:gd name="T0" fmla="*/ 37 w 79"/>
                <a:gd name="T1" fmla="*/ 0 h 158"/>
                <a:gd name="T2" fmla="*/ 1 w 79"/>
                <a:gd name="T3" fmla="*/ 20 h 158"/>
                <a:gd name="T4" fmla="*/ 33 w 79"/>
                <a:gd name="T5" fmla="*/ 158 h 158"/>
                <a:gd name="T6" fmla="*/ 79 w 79"/>
                <a:gd name="T7" fmla="*/ 143 h 158"/>
                <a:gd name="T8" fmla="*/ 79 w 79"/>
                <a:gd name="T9" fmla="*/ 40 h 158"/>
                <a:gd name="T10" fmla="*/ 37 w 79"/>
                <a:gd name="T11" fmla="*/ 0 h 158"/>
              </a:gdLst>
              <a:ahLst/>
              <a:cxnLst>
                <a:cxn ang="0">
                  <a:pos x="T0" y="T1"/>
                </a:cxn>
                <a:cxn ang="0">
                  <a:pos x="T2" y="T3"/>
                </a:cxn>
                <a:cxn ang="0">
                  <a:pos x="T4" y="T5"/>
                </a:cxn>
                <a:cxn ang="0">
                  <a:pos x="T6" y="T7"/>
                </a:cxn>
                <a:cxn ang="0">
                  <a:pos x="T8" y="T9"/>
                </a:cxn>
                <a:cxn ang="0">
                  <a:pos x="T10" y="T11"/>
                </a:cxn>
              </a:cxnLst>
              <a:rect l="0" t="0" r="r" b="b"/>
              <a:pathLst>
                <a:path w="79" h="158">
                  <a:moveTo>
                    <a:pt x="37" y="0"/>
                  </a:moveTo>
                  <a:cubicBezTo>
                    <a:pt x="21" y="0"/>
                    <a:pt x="8" y="8"/>
                    <a:pt x="1" y="20"/>
                  </a:cubicBezTo>
                  <a:cubicBezTo>
                    <a:pt x="0" y="50"/>
                    <a:pt x="0" y="158"/>
                    <a:pt x="33" y="158"/>
                  </a:cubicBezTo>
                  <a:cubicBezTo>
                    <a:pt x="57" y="158"/>
                    <a:pt x="71" y="149"/>
                    <a:pt x="79" y="143"/>
                  </a:cubicBezTo>
                  <a:cubicBezTo>
                    <a:pt x="79" y="40"/>
                    <a:pt x="79" y="40"/>
                    <a:pt x="79" y="40"/>
                  </a:cubicBezTo>
                  <a:cubicBezTo>
                    <a:pt x="79" y="18"/>
                    <a:pt x="60" y="0"/>
                    <a:pt x="37" y="0"/>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9" name="Freeform 24"/>
            <p:cNvSpPr/>
            <p:nvPr>
              <p:custDataLst>
                <p:tags r:id="rId22"/>
              </p:custDataLst>
            </p:nvPr>
          </p:nvSpPr>
          <p:spPr bwMode="auto">
            <a:xfrm>
              <a:off x="9114967" y="3280257"/>
              <a:ext cx="493858" cy="476441"/>
            </a:xfrm>
            <a:custGeom>
              <a:avLst/>
              <a:gdLst>
                <a:gd name="T0" fmla="*/ 0 w 161"/>
                <a:gd name="T1" fmla="*/ 1 h 155"/>
                <a:gd name="T2" fmla="*/ 135 w 161"/>
                <a:gd name="T3" fmla="*/ 0 h 155"/>
                <a:gd name="T4" fmla="*/ 161 w 161"/>
                <a:gd name="T5" fmla="*/ 26 h 155"/>
                <a:gd name="T6" fmla="*/ 161 w 161"/>
                <a:gd name="T7" fmla="*/ 128 h 155"/>
                <a:gd name="T8" fmla="*/ 136 w 161"/>
                <a:gd name="T9" fmla="*/ 154 h 155"/>
                <a:gd name="T10" fmla="*/ 1 w 161"/>
                <a:gd name="T11" fmla="*/ 155 h 155"/>
                <a:gd name="T12" fmla="*/ 0 w 161"/>
                <a:gd name="T13" fmla="*/ 120 h 155"/>
                <a:gd name="T14" fmla="*/ 0 w 161"/>
                <a:gd name="T15" fmla="*/ 1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55">
                  <a:moveTo>
                    <a:pt x="0" y="1"/>
                  </a:moveTo>
                  <a:cubicBezTo>
                    <a:pt x="135" y="0"/>
                    <a:pt x="135" y="0"/>
                    <a:pt x="135" y="0"/>
                  </a:cubicBezTo>
                  <a:cubicBezTo>
                    <a:pt x="149" y="0"/>
                    <a:pt x="161" y="11"/>
                    <a:pt x="161" y="26"/>
                  </a:cubicBezTo>
                  <a:cubicBezTo>
                    <a:pt x="161" y="128"/>
                    <a:pt x="161" y="128"/>
                    <a:pt x="161" y="128"/>
                  </a:cubicBezTo>
                  <a:cubicBezTo>
                    <a:pt x="161" y="143"/>
                    <a:pt x="150" y="154"/>
                    <a:pt x="136" y="154"/>
                  </a:cubicBezTo>
                  <a:cubicBezTo>
                    <a:pt x="1" y="155"/>
                    <a:pt x="1" y="155"/>
                    <a:pt x="1" y="155"/>
                  </a:cubicBezTo>
                  <a:cubicBezTo>
                    <a:pt x="0" y="120"/>
                    <a:pt x="0" y="120"/>
                    <a:pt x="0" y="120"/>
                  </a:cubicBezTo>
                  <a:lnTo>
                    <a:pt x="0" y="1"/>
                  </a:lnTo>
                  <a:close/>
                </a:path>
              </a:pathLst>
            </a:custGeom>
            <a:solidFill>
              <a:srgbClr val="BFDCD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0" name="Freeform 25"/>
            <p:cNvSpPr/>
            <p:nvPr>
              <p:custDataLst>
                <p:tags r:id="rId23"/>
              </p:custDataLst>
            </p:nvPr>
          </p:nvSpPr>
          <p:spPr bwMode="auto">
            <a:xfrm>
              <a:off x="8622583" y="3283217"/>
              <a:ext cx="496807" cy="476441"/>
            </a:xfrm>
            <a:custGeom>
              <a:avLst/>
              <a:gdLst>
                <a:gd name="T0" fmla="*/ 26 w 162"/>
                <a:gd name="T1" fmla="*/ 0 h 155"/>
                <a:gd name="T2" fmla="*/ 161 w 162"/>
                <a:gd name="T3" fmla="*/ 0 h 155"/>
                <a:gd name="T4" fmla="*/ 161 w 162"/>
                <a:gd name="T5" fmla="*/ 119 h 155"/>
                <a:gd name="T6" fmla="*/ 162 w 162"/>
                <a:gd name="T7" fmla="*/ 154 h 155"/>
                <a:gd name="T8" fmla="*/ 26 w 162"/>
                <a:gd name="T9" fmla="*/ 155 h 155"/>
                <a:gd name="T10" fmla="*/ 0 w 162"/>
                <a:gd name="T11" fmla="*/ 129 h 155"/>
                <a:gd name="T12" fmla="*/ 0 w 162"/>
                <a:gd name="T13" fmla="*/ 26 h 155"/>
                <a:gd name="T14" fmla="*/ 26 w 162"/>
                <a:gd name="T15" fmla="*/ 0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155">
                  <a:moveTo>
                    <a:pt x="26" y="0"/>
                  </a:moveTo>
                  <a:cubicBezTo>
                    <a:pt x="161" y="0"/>
                    <a:pt x="161" y="0"/>
                    <a:pt x="161" y="0"/>
                  </a:cubicBezTo>
                  <a:cubicBezTo>
                    <a:pt x="161" y="119"/>
                    <a:pt x="161" y="119"/>
                    <a:pt x="161" y="119"/>
                  </a:cubicBezTo>
                  <a:cubicBezTo>
                    <a:pt x="162" y="154"/>
                    <a:pt x="162" y="154"/>
                    <a:pt x="162" y="154"/>
                  </a:cubicBezTo>
                  <a:cubicBezTo>
                    <a:pt x="26" y="155"/>
                    <a:pt x="26" y="155"/>
                    <a:pt x="26" y="155"/>
                  </a:cubicBezTo>
                  <a:cubicBezTo>
                    <a:pt x="12" y="155"/>
                    <a:pt x="1" y="143"/>
                    <a:pt x="0" y="129"/>
                  </a:cubicBezTo>
                  <a:cubicBezTo>
                    <a:pt x="0" y="26"/>
                    <a:pt x="0" y="26"/>
                    <a:pt x="0" y="26"/>
                  </a:cubicBezTo>
                  <a:cubicBezTo>
                    <a:pt x="0" y="12"/>
                    <a:pt x="11" y="0"/>
                    <a:pt x="26" y="0"/>
                  </a:cubicBezTo>
                  <a:close/>
                </a:path>
              </a:pathLst>
            </a:custGeom>
            <a:solidFill>
              <a:srgbClr val="96CBD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1" name="Freeform 26"/>
            <p:cNvSpPr/>
            <p:nvPr>
              <p:custDataLst>
                <p:tags r:id="rId24"/>
              </p:custDataLst>
            </p:nvPr>
          </p:nvSpPr>
          <p:spPr bwMode="auto">
            <a:xfrm>
              <a:off x="9370004" y="3335004"/>
              <a:ext cx="153317" cy="156841"/>
            </a:xfrm>
            <a:custGeom>
              <a:avLst/>
              <a:gdLst>
                <a:gd name="T0" fmla="*/ 0 w 50"/>
                <a:gd name="T1" fmla="*/ 26 h 51"/>
                <a:gd name="T2" fmla="*/ 25 w 50"/>
                <a:gd name="T3" fmla="*/ 51 h 51"/>
                <a:gd name="T4" fmla="*/ 50 w 50"/>
                <a:gd name="T5" fmla="*/ 25 h 51"/>
                <a:gd name="T6" fmla="*/ 25 w 50"/>
                <a:gd name="T7" fmla="*/ 1 h 51"/>
                <a:gd name="T8" fmla="*/ 0 w 50"/>
                <a:gd name="T9" fmla="*/ 26 h 51"/>
              </a:gdLst>
              <a:ahLst/>
              <a:cxnLst>
                <a:cxn ang="0">
                  <a:pos x="T0" y="T1"/>
                </a:cxn>
                <a:cxn ang="0">
                  <a:pos x="T2" y="T3"/>
                </a:cxn>
                <a:cxn ang="0">
                  <a:pos x="T4" y="T5"/>
                </a:cxn>
                <a:cxn ang="0">
                  <a:pos x="T6" y="T7"/>
                </a:cxn>
                <a:cxn ang="0">
                  <a:pos x="T8" y="T9"/>
                </a:cxn>
              </a:cxnLst>
              <a:rect l="0" t="0" r="r" b="b"/>
              <a:pathLst>
                <a:path w="50" h="51">
                  <a:moveTo>
                    <a:pt x="0" y="26"/>
                  </a:moveTo>
                  <a:cubicBezTo>
                    <a:pt x="0" y="40"/>
                    <a:pt x="11" y="51"/>
                    <a:pt x="25" y="51"/>
                  </a:cubicBezTo>
                  <a:cubicBezTo>
                    <a:pt x="39" y="51"/>
                    <a:pt x="50" y="39"/>
                    <a:pt x="50" y="25"/>
                  </a:cubicBezTo>
                  <a:cubicBezTo>
                    <a:pt x="50" y="12"/>
                    <a:pt x="38" y="0"/>
                    <a:pt x="25" y="1"/>
                  </a:cubicBezTo>
                  <a:cubicBezTo>
                    <a:pt x="11" y="1"/>
                    <a:pt x="0" y="12"/>
                    <a:pt x="0" y="26"/>
                  </a:cubicBezTo>
                  <a:close/>
                </a:path>
              </a:pathLst>
            </a:custGeom>
            <a:solidFill>
              <a:srgbClr val="164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2" name="Freeform 27"/>
            <p:cNvSpPr/>
            <p:nvPr>
              <p:custDataLst>
                <p:tags r:id="rId25"/>
              </p:custDataLst>
            </p:nvPr>
          </p:nvSpPr>
          <p:spPr bwMode="auto">
            <a:xfrm>
              <a:off x="9106122" y="3503682"/>
              <a:ext cx="551353" cy="3354318"/>
            </a:xfrm>
            <a:custGeom>
              <a:avLst/>
              <a:gdLst>
                <a:gd name="T0" fmla="*/ 154 w 180"/>
                <a:gd name="T1" fmla="*/ 0 h 1092"/>
                <a:gd name="T2" fmla="*/ 0 w 180"/>
                <a:gd name="T3" fmla="*/ 0 h 1092"/>
                <a:gd name="T4" fmla="*/ 0 w 180"/>
                <a:gd name="T5" fmla="*/ 1092 h 1092"/>
                <a:gd name="T6" fmla="*/ 179 w 180"/>
                <a:gd name="T7" fmla="*/ 1092 h 1092"/>
                <a:gd name="T8" fmla="*/ 180 w 180"/>
                <a:gd name="T9" fmla="*/ 16 h 1092"/>
                <a:gd name="T10" fmla="*/ 154 w 180"/>
                <a:gd name="T11" fmla="*/ 0 h 1092"/>
              </a:gdLst>
              <a:ahLst/>
              <a:cxnLst>
                <a:cxn ang="0">
                  <a:pos x="T0" y="T1"/>
                </a:cxn>
                <a:cxn ang="0">
                  <a:pos x="T2" y="T3"/>
                </a:cxn>
                <a:cxn ang="0">
                  <a:pos x="T4" y="T5"/>
                </a:cxn>
                <a:cxn ang="0">
                  <a:pos x="T6" y="T7"/>
                </a:cxn>
                <a:cxn ang="0">
                  <a:pos x="T8" y="T9"/>
                </a:cxn>
                <a:cxn ang="0">
                  <a:pos x="T10" y="T11"/>
                </a:cxn>
              </a:cxnLst>
              <a:rect l="0" t="0" r="r" b="b"/>
              <a:pathLst>
                <a:path w="180" h="1092">
                  <a:moveTo>
                    <a:pt x="154" y="0"/>
                  </a:moveTo>
                  <a:cubicBezTo>
                    <a:pt x="0" y="0"/>
                    <a:pt x="0" y="0"/>
                    <a:pt x="0" y="0"/>
                  </a:cubicBezTo>
                  <a:cubicBezTo>
                    <a:pt x="0" y="1092"/>
                    <a:pt x="0" y="1092"/>
                    <a:pt x="0" y="1092"/>
                  </a:cubicBezTo>
                  <a:cubicBezTo>
                    <a:pt x="179" y="1092"/>
                    <a:pt x="179" y="1092"/>
                    <a:pt x="179" y="1092"/>
                  </a:cubicBezTo>
                  <a:cubicBezTo>
                    <a:pt x="180" y="16"/>
                    <a:pt x="180" y="16"/>
                    <a:pt x="180" y="16"/>
                  </a:cubicBezTo>
                  <a:cubicBezTo>
                    <a:pt x="179" y="7"/>
                    <a:pt x="168" y="0"/>
                    <a:pt x="154" y="0"/>
                  </a:cubicBezTo>
                  <a:close/>
                </a:path>
              </a:pathLst>
            </a:custGeom>
            <a:solidFill>
              <a:srgbClr val="164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3" name="Freeform 28"/>
            <p:cNvSpPr/>
            <p:nvPr>
              <p:custDataLst>
                <p:tags r:id="rId26"/>
              </p:custDataLst>
            </p:nvPr>
          </p:nvSpPr>
          <p:spPr bwMode="auto">
            <a:xfrm>
              <a:off x="8559506" y="3503682"/>
              <a:ext cx="557249" cy="3354318"/>
            </a:xfrm>
            <a:custGeom>
              <a:avLst/>
              <a:gdLst>
                <a:gd name="T0" fmla="*/ 180 w 182"/>
                <a:gd name="T1" fmla="*/ 0 h 1092"/>
                <a:gd name="T2" fmla="*/ 182 w 182"/>
                <a:gd name="T3" fmla="*/ 0 h 1092"/>
                <a:gd name="T4" fmla="*/ 182 w 182"/>
                <a:gd name="T5" fmla="*/ 0 h 1092"/>
                <a:gd name="T6" fmla="*/ 26 w 182"/>
                <a:gd name="T7" fmla="*/ 0 h 1092"/>
                <a:gd name="T8" fmla="*/ 0 w 182"/>
                <a:gd name="T9" fmla="*/ 16 h 1092"/>
                <a:gd name="T10" fmla="*/ 1 w 182"/>
                <a:gd name="T11" fmla="*/ 1092 h 1092"/>
                <a:gd name="T12" fmla="*/ 180 w 182"/>
                <a:gd name="T13" fmla="*/ 1092 h 1092"/>
                <a:gd name="T14" fmla="*/ 180 w 182"/>
                <a:gd name="T15" fmla="*/ 0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1092">
                  <a:moveTo>
                    <a:pt x="180" y="0"/>
                  </a:moveTo>
                  <a:cubicBezTo>
                    <a:pt x="182" y="0"/>
                    <a:pt x="182" y="0"/>
                    <a:pt x="182" y="0"/>
                  </a:cubicBezTo>
                  <a:cubicBezTo>
                    <a:pt x="182" y="0"/>
                    <a:pt x="182" y="0"/>
                    <a:pt x="182" y="0"/>
                  </a:cubicBezTo>
                  <a:cubicBezTo>
                    <a:pt x="26" y="0"/>
                    <a:pt x="26" y="0"/>
                    <a:pt x="26" y="0"/>
                  </a:cubicBezTo>
                  <a:cubicBezTo>
                    <a:pt x="12" y="0"/>
                    <a:pt x="1" y="7"/>
                    <a:pt x="0" y="16"/>
                  </a:cubicBezTo>
                  <a:cubicBezTo>
                    <a:pt x="1" y="1092"/>
                    <a:pt x="1" y="1092"/>
                    <a:pt x="1" y="1092"/>
                  </a:cubicBezTo>
                  <a:cubicBezTo>
                    <a:pt x="180" y="1092"/>
                    <a:pt x="180" y="1092"/>
                    <a:pt x="180" y="1092"/>
                  </a:cubicBezTo>
                  <a:lnTo>
                    <a:pt x="180" y="0"/>
                  </a:lnTo>
                  <a:close/>
                </a:path>
              </a:pathLst>
            </a:custGeom>
            <a:solidFill>
              <a:srgbClr val="0A3C5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4" name="Rectangle 29"/>
            <p:cNvSpPr>
              <a:spLocks noChangeArrowheads="1"/>
            </p:cNvSpPr>
            <p:nvPr>
              <p:custDataLst>
                <p:tags r:id="rId27"/>
              </p:custDataLst>
            </p:nvPr>
          </p:nvSpPr>
          <p:spPr bwMode="auto">
            <a:xfrm>
              <a:off x="9100225" y="3503682"/>
              <a:ext cx="5897" cy="3354318"/>
            </a:xfrm>
            <a:prstGeom prst="rect">
              <a:avLst/>
            </a:prstGeom>
            <a:solidFill>
              <a:srgbClr val="0A3C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
              <a:endParaRPr lang="zh-CN" altLang="en-US" sz="1350"/>
            </a:p>
          </p:txBody>
        </p:sp>
        <p:sp>
          <p:nvSpPr>
            <p:cNvPr id="125" name="Oval 30"/>
            <p:cNvSpPr>
              <a:spLocks noChangeArrowheads="1"/>
            </p:cNvSpPr>
            <p:nvPr>
              <p:custDataLst>
                <p:tags r:id="rId28"/>
              </p:custDataLst>
            </p:nvPr>
          </p:nvSpPr>
          <p:spPr bwMode="auto">
            <a:xfrm>
              <a:off x="9179832" y="2503453"/>
              <a:ext cx="891894" cy="893695"/>
            </a:xfrm>
            <a:prstGeom prst="ellipse">
              <a:avLst/>
            </a:pr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8" name="Freeform 31"/>
            <p:cNvSpPr/>
            <p:nvPr>
              <p:custDataLst>
                <p:tags r:id="rId29"/>
              </p:custDataLst>
            </p:nvPr>
          </p:nvSpPr>
          <p:spPr bwMode="auto">
            <a:xfrm>
              <a:off x="9400963" y="2732796"/>
              <a:ext cx="585259" cy="578536"/>
            </a:xfrm>
            <a:custGeom>
              <a:avLst/>
              <a:gdLst>
                <a:gd name="T0" fmla="*/ 168 w 191"/>
                <a:gd name="T1" fmla="*/ 0 h 188"/>
                <a:gd name="T2" fmla="*/ 124 w 191"/>
                <a:gd name="T3" fmla="*/ 113 h 188"/>
                <a:gd name="T4" fmla="*/ 0 w 191"/>
                <a:gd name="T5" fmla="*/ 162 h 188"/>
                <a:gd name="T6" fmla="*/ 73 w 191"/>
                <a:gd name="T7" fmla="*/ 188 h 188"/>
                <a:gd name="T8" fmla="*/ 191 w 191"/>
                <a:gd name="T9" fmla="*/ 70 h 188"/>
                <a:gd name="T10" fmla="*/ 168 w 191"/>
                <a:gd name="T11" fmla="*/ 0 h 188"/>
              </a:gdLst>
              <a:ahLst/>
              <a:cxnLst>
                <a:cxn ang="0">
                  <a:pos x="T0" y="T1"/>
                </a:cxn>
                <a:cxn ang="0">
                  <a:pos x="T2" y="T3"/>
                </a:cxn>
                <a:cxn ang="0">
                  <a:pos x="T4" y="T5"/>
                </a:cxn>
                <a:cxn ang="0">
                  <a:pos x="T6" y="T7"/>
                </a:cxn>
                <a:cxn ang="0">
                  <a:pos x="T8" y="T9"/>
                </a:cxn>
                <a:cxn ang="0">
                  <a:pos x="T10" y="T11"/>
                </a:cxn>
              </a:cxnLst>
              <a:rect l="0" t="0" r="r" b="b"/>
              <a:pathLst>
                <a:path w="191" h="188">
                  <a:moveTo>
                    <a:pt x="168" y="0"/>
                  </a:moveTo>
                  <a:cubicBezTo>
                    <a:pt x="171" y="31"/>
                    <a:pt x="165" y="74"/>
                    <a:pt x="124" y="113"/>
                  </a:cubicBezTo>
                  <a:cubicBezTo>
                    <a:pt x="77" y="158"/>
                    <a:pt x="28" y="163"/>
                    <a:pt x="0" y="162"/>
                  </a:cubicBezTo>
                  <a:cubicBezTo>
                    <a:pt x="20" y="178"/>
                    <a:pt x="46" y="188"/>
                    <a:pt x="73" y="188"/>
                  </a:cubicBezTo>
                  <a:cubicBezTo>
                    <a:pt x="138" y="188"/>
                    <a:pt x="191" y="135"/>
                    <a:pt x="191" y="70"/>
                  </a:cubicBezTo>
                  <a:cubicBezTo>
                    <a:pt x="191" y="44"/>
                    <a:pt x="183" y="20"/>
                    <a:pt x="168" y="0"/>
                  </a:cubicBezTo>
                  <a:close/>
                </a:path>
              </a:pathLst>
            </a:custGeom>
            <a:solidFill>
              <a:srgbClr val="ECBE3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0" name="Freeform 32"/>
            <p:cNvSpPr/>
            <p:nvPr>
              <p:custDataLst>
                <p:tags r:id="rId30"/>
              </p:custDataLst>
            </p:nvPr>
          </p:nvSpPr>
          <p:spPr bwMode="auto">
            <a:xfrm>
              <a:off x="9265336" y="2589272"/>
              <a:ext cx="658969" cy="645118"/>
            </a:xfrm>
            <a:custGeom>
              <a:avLst/>
              <a:gdLst>
                <a:gd name="T0" fmla="*/ 168 w 215"/>
                <a:gd name="T1" fmla="*/ 160 h 210"/>
                <a:gd name="T2" fmla="*/ 212 w 215"/>
                <a:gd name="T3" fmla="*/ 47 h 210"/>
                <a:gd name="T4" fmla="*/ 117 w 215"/>
                <a:gd name="T5" fmla="*/ 0 h 210"/>
                <a:gd name="T6" fmla="*/ 0 w 215"/>
                <a:gd name="T7" fmla="*/ 117 h 210"/>
                <a:gd name="T8" fmla="*/ 44 w 215"/>
                <a:gd name="T9" fmla="*/ 209 h 210"/>
                <a:gd name="T10" fmla="*/ 168 w 215"/>
                <a:gd name="T11" fmla="*/ 160 h 210"/>
              </a:gdLst>
              <a:ahLst/>
              <a:cxnLst>
                <a:cxn ang="0">
                  <a:pos x="T0" y="T1"/>
                </a:cxn>
                <a:cxn ang="0">
                  <a:pos x="T2" y="T3"/>
                </a:cxn>
                <a:cxn ang="0">
                  <a:pos x="T4" y="T5"/>
                </a:cxn>
                <a:cxn ang="0">
                  <a:pos x="T6" y="T7"/>
                </a:cxn>
                <a:cxn ang="0">
                  <a:pos x="T8" y="T9"/>
                </a:cxn>
                <a:cxn ang="0">
                  <a:pos x="T10" y="T11"/>
                </a:cxn>
              </a:cxnLst>
              <a:rect l="0" t="0" r="r" b="b"/>
              <a:pathLst>
                <a:path w="215" h="210">
                  <a:moveTo>
                    <a:pt x="168" y="160"/>
                  </a:moveTo>
                  <a:cubicBezTo>
                    <a:pt x="209" y="121"/>
                    <a:pt x="215" y="78"/>
                    <a:pt x="212" y="47"/>
                  </a:cubicBezTo>
                  <a:cubicBezTo>
                    <a:pt x="191" y="18"/>
                    <a:pt x="156" y="0"/>
                    <a:pt x="117" y="0"/>
                  </a:cubicBezTo>
                  <a:cubicBezTo>
                    <a:pt x="52" y="0"/>
                    <a:pt x="0" y="52"/>
                    <a:pt x="0" y="117"/>
                  </a:cubicBezTo>
                  <a:cubicBezTo>
                    <a:pt x="0" y="154"/>
                    <a:pt x="17" y="187"/>
                    <a:pt x="44" y="209"/>
                  </a:cubicBezTo>
                  <a:cubicBezTo>
                    <a:pt x="72" y="210"/>
                    <a:pt x="121" y="205"/>
                    <a:pt x="168" y="160"/>
                  </a:cubicBezTo>
                  <a:close/>
                </a:path>
              </a:pathLst>
            </a:custGeom>
            <a:solidFill>
              <a:srgbClr val="F3CD2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2" name="Freeform 33"/>
            <p:cNvSpPr/>
            <p:nvPr>
              <p:custDataLst>
                <p:tags r:id="rId31"/>
              </p:custDataLst>
            </p:nvPr>
          </p:nvSpPr>
          <p:spPr bwMode="auto">
            <a:xfrm>
              <a:off x="9483519" y="2660294"/>
              <a:ext cx="247666" cy="537106"/>
            </a:xfrm>
            <a:custGeom>
              <a:avLst/>
              <a:gdLst>
                <a:gd name="T0" fmla="*/ 50 w 81"/>
                <a:gd name="T1" fmla="*/ 144 h 175"/>
                <a:gd name="T2" fmla="*/ 81 w 81"/>
                <a:gd name="T3" fmla="*/ 6 h 175"/>
                <a:gd name="T4" fmla="*/ 54 w 81"/>
                <a:gd name="T5" fmla="*/ 0 h 175"/>
                <a:gd name="T6" fmla="*/ 41 w 81"/>
                <a:gd name="T7" fmla="*/ 18 h 175"/>
                <a:gd name="T8" fmla="*/ 20 w 81"/>
                <a:gd name="T9" fmla="*/ 21 h 175"/>
                <a:gd name="T10" fmla="*/ 14 w 81"/>
                <a:gd name="T11" fmla="*/ 49 h 175"/>
                <a:gd name="T12" fmla="*/ 43 w 81"/>
                <a:gd name="T13" fmla="*/ 48 h 175"/>
                <a:gd name="T14" fmla="*/ 23 w 81"/>
                <a:gd name="T15" fmla="*/ 137 h 175"/>
                <a:gd name="T16" fmla="*/ 6 w 81"/>
                <a:gd name="T17" fmla="*/ 134 h 175"/>
                <a:gd name="T18" fmla="*/ 0 w 81"/>
                <a:gd name="T19" fmla="*/ 161 h 175"/>
                <a:gd name="T20" fmla="*/ 16 w 81"/>
                <a:gd name="T21" fmla="*/ 165 h 175"/>
                <a:gd name="T22" fmla="*/ 44 w 81"/>
                <a:gd name="T23" fmla="*/ 171 h 175"/>
                <a:gd name="T24" fmla="*/ 60 w 81"/>
                <a:gd name="T25" fmla="*/ 175 h 175"/>
                <a:gd name="T26" fmla="*/ 67 w 81"/>
                <a:gd name="T27" fmla="*/ 147 h 175"/>
                <a:gd name="T28" fmla="*/ 50 w 81"/>
                <a:gd name="T29" fmla="*/ 14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175">
                  <a:moveTo>
                    <a:pt x="50" y="144"/>
                  </a:moveTo>
                  <a:cubicBezTo>
                    <a:pt x="81" y="6"/>
                    <a:pt x="81" y="6"/>
                    <a:pt x="81" y="6"/>
                  </a:cubicBezTo>
                  <a:cubicBezTo>
                    <a:pt x="54" y="0"/>
                    <a:pt x="54" y="0"/>
                    <a:pt x="54" y="0"/>
                  </a:cubicBezTo>
                  <a:cubicBezTo>
                    <a:pt x="52" y="7"/>
                    <a:pt x="48" y="13"/>
                    <a:pt x="41" y="18"/>
                  </a:cubicBezTo>
                  <a:cubicBezTo>
                    <a:pt x="35" y="22"/>
                    <a:pt x="28" y="23"/>
                    <a:pt x="20" y="21"/>
                  </a:cubicBezTo>
                  <a:cubicBezTo>
                    <a:pt x="14" y="49"/>
                    <a:pt x="14" y="49"/>
                    <a:pt x="14" y="49"/>
                  </a:cubicBezTo>
                  <a:cubicBezTo>
                    <a:pt x="24" y="51"/>
                    <a:pt x="34" y="51"/>
                    <a:pt x="43" y="48"/>
                  </a:cubicBezTo>
                  <a:cubicBezTo>
                    <a:pt x="23" y="137"/>
                    <a:pt x="23" y="137"/>
                    <a:pt x="23" y="137"/>
                  </a:cubicBezTo>
                  <a:cubicBezTo>
                    <a:pt x="6" y="134"/>
                    <a:pt x="6" y="134"/>
                    <a:pt x="6" y="134"/>
                  </a:cubicBezTo>
                  <a:cubicBezTo>
                    <a:pt x="0" y="161"/>
                    <a:pt x="0" y="161"/>
                    <a:pt x="0" y="161"/>
                  </a:cubicBezTo>
                  <a:cubicBezTo>
                    <a:pt x="16" y="165"/>
                    <a:pt x="16" y="165"/>
                    <a:pt x="16" y="165"/>
                  </a:cubicBezTo>
                  <a:cubicBezTo>
                    <a:pt x="44" y="171"/>
                    <a:pt x="44" y="171"/>
                    <a:pt x="44" y="171"/>
                  </a:cubicBezTo>
                  <a:cubicBezTo>
                    <a:pt x="60" y="175"/>
                    <a:pt x="60" y="175"/>
                    <a:pt x="60" y="175"/>
                  </a:cubicBezTo>
                  <a:cubicBezTo>
                    <a:pt x="67" y="147"/>
                    <a:pt x="67" y="147"/>
                    <a:pt x="67" y="147"/>
                  </a:cubicBezTo>
                  <a:lnTo>
                    <a:pt x="50" y="144"/>
                  </a:lnTo>
                  <a:close/>
                </a:path>
              </a:pathLst>
            </a:custGeom>
            <a:solidFill>
              <a:srgbClr val="E58C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5" name="Freeform 34"/>
            <p:cNvSpPr>
              <a:spLocks noEditPoints="1"/>
            </p:cNvSpPr>
            <p:nvPr>
              <p:custDataLst>
                <p:tags r:id="rId32"/>
              </p:custDataLst>
            </p:nvPr>
          </p:nvSpPr>
          <p:spPr bwMode="auto">
            <a:xfrm>
              <a:off x="9293346" y="2681009"/>
              <a:ext cx="260934" cy="516391"/>
            </a:xfrm>
            <a:custGeom>
              <a:avLst/>
              <a:gdLst>
                <a:gd name="T0" fmla="*/ 4 w 85"/>
                <a:gd name="T1" fmla="*/ 70 h 168"/>
                <a:gd name="T2" fmla="*/ 21 w 85"/>
                <a:gd name="T3" fmla="*/ 67 h 168"/>
                <a:gd name="T4" fmla="*/ 12 w 85"/>
                <a:gd name="T5" fmla="*/ 57 h 168"/>
                <a:gd name="T6" fmla="*/ 14 w 85"/>
                <a:gd name="T7" fmla="*/ 64 h 168"/>
                <a:gd name="T8" fmla="*/ 14 w 85"/>
                <a:gd name="T9" fmla="*/ 64 h 168"/>
                <a:gd name="T10" fmla="*/ 10 w 85"/>
                <a:gd name="T11" fmla="*/ 51 h 168"/>
                <a:gd name="T12" fmla="*/ 27 w 85"/>
                <a:gd name="T13" fmla="*/ 52 h 168"/>
                <a:gd name="T14" fmla="*/ 21 w 85"/>
                <a:gd name="T15" fmla="*/ 40 h 168"/>
                <a:gd name="T16" fmla="*/ 21 w 85"/>
                <a:gd name="T17" fmla="*/ 48 h 168"/>
                <a:gd name="T18" fmla="*/ 21 w 85"/>
                <a:gd name="T19" fmla="*/ 48 h 168"/>
                <a:gd name="T20" fmla="*/ 20 w 85"/>
                <a:gd name="T21" fmla="*/ 34 h 168"/>
                <a:gd name="T22" fmla="*/ 36 w 85"/>
                <a:gd name="T23" fmla="*/ 38 h 168"/>
                <a:gd name="T24" fmla="*/ 33 w 85"/>
                <a:gd name="T25" fmla="*/ 26 h 168"/>
                <a:gd name="T26" fmla="*/ 31 w 85"/>
                <a:gd name="T27" fmla="*/ 33 h 168"/>
                <a:gd name="T28" fmla="*/ 31 w 85"/>
                <a:gd name="T29" fmla="*/ 33 h 168"/>
                <a:gd name="T30" fmla="*/ 34 w 85"/>
                <a:gd name="T31" fmla="*/ 20 h 168"/>
                <a:gd name="T32" fmla="*/ 49 w 85"/>
                <a:gd name="T33" fmla="*/ 27 h 168"/>
                <a:gd name="T34" fmla="*/ 49 w 85"/>
                <a:gd name="T35" fmla="*/ 15 h 168"/>
                <a:gd name="T36" fmla="*/ 46 w 85"/>
                <a:gd name="T37" fmla="*/ 21 h 168"/>
                <a:gd name="T38" fmla="*/ 46 w 85"/>
                <a:gd name="T39" fmla="*/ 21 h 168"/>
                <a:gd name="T40" fmla="*/ 52 w 85"/>
                <a:gd name="T41" fmla="*/ 9 h 168"/>
                <a:gd name="T42" fmla="*/ 65 w 85"/>
                <a:gd name="T43" fmla="*/ 20 h 168"/>
                <a:gd name="T44" fmla="*/ 77 w 85"/>
                <a:gd name="T45" fmla="*/ 11 h 168"/>
                <a:gd name="T46" fmla="*/ 63 w 85"/>
                <a:gd name="T47" fmla="*/ 10 h 168"/>
                <a:gd name="T48" fmla="*/ 63 w 85"/>
                <a:gd name="T49" fmla="*/ 10 h 168"/>
                <a:gd name="T50" fmla="*/ 70 w 85"/>
                <a:gd name="T51" fmla="*/ 12 h 168"/>
                <a:gd name="T52" fmla="*/ 19 w 85"/>
                <a:gd name="T53" fmla="*/ 75 h 168"/>
                <a:gd name="T54" fmla="*/ 15 w 85"/>
                <a:gd name="T55" fmla="*/ 90 h 168"/>
                <a:gd name="T56" fmla="*/ 11 w 85"/>
                <a:gd name="T57" fmla="*/ 100 h 168"/>
                <a:gd name="T58" fmla="*/ 11 w 85"/>
                <a:gd name="T59" fmla="*/ 100 h 168"/>
                <a:gd name="T60" fmla="*/ 12 w 85"/>
                <a:gd name="T61" fmla="*/ 103 h 168"/>
                <a:gd name="T62" fmla="*/ 20 w 85"/>
                <a:gd name="T63" fmla="*/ 108 h 168"/>
                <a:gd name="T64" fmla="*/ 23 w 85"/>
                <a:gd name="T65" fmla="*/ 123 h 168"/>
                <a:gd name="T66" fmla="*/ 24 w 85"/>
                <a:gd name="T67" fmla="*/ 134 h 168"/>
                <a:gd name="T68" fmla="*/ 24 w 85"/>
                <a:gd name="T69" fmla="*/ 134 h 168"/>
                <a:gd name="T70" fmla="*/ 26 w 85"/>
                <a:gd name="T71" fmla="*/ 136 h 168"/>
                <a:gd name="T72" fmla="*/ 35 w 85"/>
                <a:gd name="T73" fmla="*/ 137 h 168"/>
                <a:gd name="T74" fmla="*/ 46 w 85"/>
                <a:gd name="T75" fmla="*/ 149 h 168"/>
                <a:gd name="T76" fmla="*/ 8 w 85"/>
                <a:gd name="T77" fmla="*/ 82 h 168"/>
                <a:gd name="T78" fmla="*/ 8 w 85"/>
                <a:gd name="T79" fmla="*/ 82 h 168"/>
                <a:gd name="T80" fmla="*/ 2 w 85"/>
                <a:gd name="T81" fmla="*/ 90 h 168"/>
                <a:gd name="T82" fmla="*/ 0 w 85"/>
                <a:gd name="T83" fmla="*/ 92 h 168"/>
                <a:gd name="T84" fmla="*/ 8 w 85"/>
                <a:gd name="T85" fmla="*/ 104 h 168"/>
                <a:gd name="T86" fmla="*/ 13 w 85"/>
                <a:gd name="T87" fmla="*/ 119 h 168"/>
                <a:gd name="T88" fmla="*/ 13 w 85"/>
                <a:gd name="T89" fmla="*/ 119 h 168"/>
                <a:gd name="T90" fmla="*/ 11 w 85"/>
                <a:gd name="T91" fmla="*/ 128 h 168"/>
                <a:gd name="T92" fmla="*/ 10 w 85"/>
                <a:gd name="T93" fmla="*/ 131 h 168"/>
                <a:gd name="T94" fmla="*/ 23 w 85"/>
                <a:gd name="T95" fmla="*/ 139 h 168"/>
                <a:gd name="T96" fmla="*/ 34 w 85"/>
                <a:gd name="T97" fmla="*/ 150 h 168"/>
                <a:gd name="T98" fmla="*/ 34 w 85"/>
                <a:gd name="T99" fmla="*/ 150 h 168"/>
                <a:gd name="T100" fmla="*/ 38 w 85"/>
                <a:gd name="T101" fmla="*/ 159 h 168"/>
                <a:gd name="T102" fmla="*/ 52 w 85"/>
                <a:gd name="T103" fmla="*/ 160 h 168"/>
                <a:gd name="T104" fmla="*/ 39 w 85"/>
                <a:gd name="T105" fmla="*/ 163 h 168"/>
                <a:gd name="T106" fmla="*/ 67 w 85"/>
                <a:gd name="T107" fmla="*/ 167 h 168"/>
                <a:gd name="T108" fmla="*/ 54 w 85"/>
                <a:gd name="T109" fmla="*/ 155 h 168"/>
                <a:gd name="T110" fmla="*/ 48 w 85"/>
                <a:gd name="T111" fmla="*/ 15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 h="168">
                  <a:moveTo>
                    <a:pt x="9" y="73"/>
                  </a:moveTo>
                  <a:cubicBezTo>
                    <a:pt x="11" y="71"/>
                    <a:pt x="11" y="69"/>
                    <a:pt x="9" y="66"/>
                  </a:cubicBezTo>
                  <a:cubicBezTo>
                    <a:pt x="8" y="63"/>
                    <a:pt x="4" y="62"/>
                    <a:pt x="4" y="62"/>
                  </a:cubicBezTo>
                  <a:cubicBezTo>
                    <a:pt x="4" y="62"/>
                    <a:pt x="3" y="67"/>
                    <a:pt x="4" y="70"/>
                  </a:cubicBezTo>
                  <a:cubicBezTo>
                    <a:pt x="6" y="73"/>
                    <a:pt x="8" y="74"/>
                    <a:pt x="9" y="73"/>
                  </a:cubicBezTo>
                  <a:close/>
                  <a:moveTo>
                    <a:pt x="12" y="73"/>
                  </a:moveTo>
                  <a:cubicBezTo>
                    <a:pt x="12" y="75"/>
                    <a:pt x="14" y="75"/>
                    <a:pt x="17" y="73"/>
                  </a:cubicBezTo>
                  <a:cubicBezTo>
                    <a:pt x="19" y="71"/>
                    <a:pt x="21" y="67"/>
                    <a:pt x="21" y="67"/>
                  </a:cubicBezTo>
                  <a:cubicBezTo>
                    <a:pt x="21" y="67"/>
                    <a:pt x="16" y="66"/>
                    <a:pt x="14" y="68"/>
                  </a:cubicBezTo>
                  <a:cubicBezTo>
                    <a:pt x="11" y="69"/>
                    <a:pt x="11" y="72"/>
                    <a:pt x="12" y="73"/>
                  </a:cubicBezTo>
                  <a:close/>
                  <a:moveTo>
                    <a:pt x="11" y="64"/>
                  </a:moveTo>
                  <a:cubicBezTo>
                    <a:pt x="13" y="63"/>
                    <a:pt x="13" y="60"/>
                    <a:pt x="12" y="57"/>
                  </a:cubicBezTo>
                  <a:cubicBezTo>
                    <a:pt x="11" y="54"/>
                    <a:pt x="7" y="52"/>
                    <a:pt x="7" y="52"/>
                  </a:cubicBezTo>
                  <a:cubicBezTo>
                    <a:pt x="7" y="52"/>
                    <a:pt x="5" y="58"/>
                    <a:pt x="7" y="61"/>
                  </a:cubicBezTo>
                  <a:cubicBezTo>
                    <a:pt x="8" y="64"/>
                    <a:pt x="10" y="64"/>
                    <a:pt x="11" y="64"/>
                  </a:cubicBezTo>
                  <a:close/>
                  <a:moveTo>
                    <a:pt x="14" y="64"/>
                  </a:moveTo>
                  <a:cubicBezTo>
                    <a:pt x="14" y="66"/>
                    <a:pt x="16" y="66"/>
                    <a:pt x="19" y="65"/>
                  </a:cubicBezTo>
                  <a:cubicBezTo>
                    <a:pt x="22" y="63"/>
                    <a:pt x="23" y="59"/>
                    <a:pt x="23" y="59"/>
                  </a:cubicBezTo>
                  <a:cubicBezTo>
                    <a:pt x="23" y="59"/>
                    <a:pt x="19" y="58"/>
                    <a:pt x="17" y="59"/>
                  </a:cubicBezTo>
                  <a:cubicBezTo>
                    <a:pt x="14" y="60"/>
                    <a:pt x="13" y="63"/>
                    <a:pt x="14" y="64"/>
                  </a:cubicBezTo>
                  <a:close/>
                  <a:moveTo>
                    <a:pt x="15" y="55"/>
                  </a:moveTo>
                  <a:cubicBezTo>
                    <a:pt x="16" y="54"/>
                    <a:pt x="17" y="52"/>
                    <a:pt x="16" y="49"/>
                  </a:cubicBezTo>
                  <a:cubicBezTo>
                    <a:pt x="15" y="46"/>
                    <a:pt x="12" y="43"/>
                    <a:pt x="12" y="43"/>
                  </a:cubicBezTo>
                  <a:cubicBezTo>
                    <a:pt x="12" y="43"/>
                    <a:pt x="9" y="48"/>
                    <a:pt x="10" y="51"/>
                  </a:cubicBezTo>
                  <a:cubicBezTo>
                    <a:pt x="11" y="55"/>
                    <a:pt x="13" y="56"/>
                    <a:pt x="15" y="55"/>
                  </a:cubicBezTo>
                  <a:close/>
                  <a:moveTo>
                    <a:pt x="17" y="56"/>
                  </a:moveTo>
                  <a:cubicBezTo>
                    <a:pt x="17" y="57"/>
                    <a:pt x="19" y="58"/>
                    <a:pt x="22" y="57"/>
                  </a:cubicBezTo>
                  <a:cubicBezTo>
                    <a:pt x="25" y="56"/>
                    <a:pt x="27" y="52"/>
                    <a:pt x="27" y="52"/>
                  </a:cubicBezTo>
                  <a:cubicBezTo>
                    <a:pt x="27" y="52"/>
                    <a:pt x="23" y="50"/>
                    <a:pt x="20" y="51"/>
                  </a:cubicBezTo>
                  <a:cubicBezTo>
                    <a:pt x="17" y="52"/>
                    <a:pt x="16" y="54"/>
                    <a:pt x="17" y="56"/>
                  </a:cubicBezTo>
                  <a:close/>
                  <a:moveTo>
                    <a:pt x="19" y="46"/>
                  </a:moveTo>
                  <a:cubicBezTo>
                    <a:pt x="20" y="46"/>
                    <a:pt x="21" y="44"/>
                    <a:pt x="21" y="40"/>
                  </a:cubicBezTo>
                  <a:cubicBezTo>
                    <a:pt x="21" y="37"/>
                    <a:pt x="17" y="35"/>
                    <a:pt x="17" y="35"/>
                  </a:cubicBezTo>
                  <a:cubicBezTo>
                    <a:pt x="17" y="35"/>
                    <a:pt x="14" y="39"/>
                    <a:pt x="15" y="43"/>
                  </a:cubicBezTo>
                  <a:cubicBezTo>
                    <a:pt x="15" y="46"/>
                    <a:pt x="17" y="47"/>
                    <a:pt x="19" y="46"/>
                  </a:cubicBezTo>
                  <a:close/>
                  <a:moveTo>
                    <a:pt x="21" y="48"/>
                  </a:moveTo>
                  <a:cubicBezTo>
                    <a:pt x="21" y="49"/>
                    <a:pt x="23" y="50"/>
                    <a:pt x="26" y="49"/>
                  </a:cubicBezTo>
                  <a:cubicBezTo>
                    <a:pt x="29" y="48"/>
                    <a:pt x="31" y="45"/>
                    <a:pt x="31" y="45"/>
                  </a:cubicBezTo>
                  <a:cubicBezTo>
                    <a:pt x="31" y="45"/>
                    <a:pt x="28" y="42"/>
                    <a:pt x="25" y="43"/>
                  </a:cubicBezTo>
                  <a:cubicBezTo>
                    <a:pt x="22" y="44"/>
                    <a:pt x="20" y="46"/>
                    <a:pt x="21" y="48"/>
                  </a:cubicBezTo>
                  <a:close/>
                  <a:moveTo>
                    <a:pt x="24" y="38"/>
                  </a:moveTo>
                  <a:cubicBezTo>
                    <a:pt x="25" y="38"/>
                    <a:pt x="27" y="36"/>
                    <a:pt x="27" y="33"/>
                  </a:cubicBezTo>
                  <a:cubicBezTo>
                    <a:pt x="27" y="30"/>
                    <a:pt x="24" y="27"/>
                    <a:pt x="24" y="27"/>
                  </a:cubicBezTo>
                  <a:cubicBezTo>
                    <a:pt x="24" y="27"/>
                    <a:pt x="20" y="31"/>
                    <a:pt x="20" y="34"/>
                  </a:cubicBezTo>
                  <a:cubicBezTo>
                    <a:pt x="20" y="38"/>
                    <a:pt x="22" y="39"/>
                    <a:pt x="24" y="38"/>
                  </a:cubicBezTo>
                  <a:close/>
                  <a:moveTo>
                    <a:pt x="26" y="40"/>
                  </a:moveTo>
                  <a:cubicBezTo>
                    <a:pt x="26" y="42"/>
                    <a:pt x="28" y="43"/>
                    <a:pt x="31" y="42"/>
                  </a:cubicBezTo>
                  <a:cubicBezTo>
                    <a:pt x="33" y="42"/>
                    <a:pt x="36" y="38"/>
                    <a:pt x="36" y="38"/>
                  </a:cubicBezTo>
                  <a:cubicBezTo>
                    <a:pt x="36" y="38"/>
                    <a:pt x="33" y="35"/>
                    <a:pt x="30" y="36"/>
                  </a:cubicBezTo>
                  <a:cubicBezTo>
                    <a:pt x="27" y="36"/>
                    <a:pt x="25" y="38"/>
                    <a:pt x="26" y="40"/>
                  </a:cubicBezTo>
                  <a:close/>
                  <a:moveTo>
                    <a:pt x="30" y="31"/>
                  </a:moveTo>
                  <a:cubicBezTo>
                    <a:pt x="31" y="31"/>
                    <a:pt x="33" y="29"/>
                    <a:pt x="33" y="26"/>
                  </a:cubicBezTo>
                  <a:cubicBezTo>
                    <a:pt x="34" y="23"/>
                    <a:pt x="31" y="19"/>
                    <a:pt x="31" y="19"/>
                  </a:cubicBezTo>
                  <a:cubicBezTo>
                    <a:pt x="31" y="19"/>
                    <a:pt x="27" y="23"/>
                    <a:pt x="27" y="27"/>
                  </a:cubicBezTo>
                  <a:cubicBezTo>
                    <a:pt x="26" y="30"/>
                    <a:pt x="28" y="31"/>
                    <a:pt x="30" y="31"/>
                  </a:cubicBezTo>
                  <a:close/>
                  <a:moveTo>
                    <a:pt x="31" y="33"/>
                  </a:moveTo>
                  <a:cubicBezTo>
                    <a:pt x="31" y="35"/>
                    <a:pt x="33" y="36"/>
                    <a:pt x="36" y="36"/>
                  </a:cubicBezTo>
                  <a:cubicBezTo>
                    <a:pt x="39" y="35"/>
                    <a:pt x="42" y="33"/>
                    <a:pt x="42" y="33"/>
                  </a:cubicBezTo>
                  <a:cubicBezTo>
                    <a:pt x="42" y="33"/>
                    <a:pt x="40" y="29"/>
                    <a:pt x="36" y="29"/>
                  </a:cubicBezTo>
                  <a:cubicBezTo>
                    <a:pt x="33" y="29"/>
                    <a:pt x="31" y="31"/>
                    <a:pt x="31" y="33"/>
                  </a:cubicBezTo>
                  <a:close/>
                  <a:moveTo>
                    <a:pt x="37" y="25"/>
                  </a:moveTo>
                  <a:cubicBezTo>
                    <a:pt x="38" y="25"/>
                    <a:pt x="40" y="23"/>
                    <a:pt x="41" y="20"/>
                  </a:cubicBezTo>
                  <a:cubicBezTo>
                    <a:pt x="42" y="17"/>
                    <a:pt x="40" y="13"/>
                    <a:pt x="40" y="13"/>
                  </a:cubicBezTo>
                  <a:cubicBezTo>
                    <a:pt x="40" y="13"/>
                    <a:pt x="35" y="16"/>
                    <a:pt x="34" y="20"/>
                  </a:cubicBezTo>
                  <a:cubicBezTo>
                    <a:pt x="33" y="23"/>
                    <a:pt x="35" y="25"/>
                    <a:pt x="37" y="25"/>
                  </a:cubicBezTo>
                  <a:close/>
                  <a:moveTo>
                    <a:pt x="38" y="26"/>
                  </a:moveTo>
                  <a:cubicBezTo>
                    <a:pt x="38" y="28"/>
                    <a:pt x="39" y="30"/>
                    <a:pt x="42" y="30"/>
                  </a:cubicBezTo>
                  <a:cubicBezTo>
                    <a:pt x="45" y="30"/>
                    <a:pt x="49" y="27"/>
                    <a:pt x="49" y="27"/>
                  </a:cubicBezTo>
                  <a:cubicBezTo>
                    <a:pt x="49" y="27"/>
                    <a:pt x="47" y="24"/>
                    <a:pt x="44" y="24"/>
                  </a:cubicBezTo>
                  <a:cubicBezTo>
                    <a:pt x="40" y="23"/>
                    <a:pt x="38" y="25"/>
                    <a:pt x="38" y="26"/>
                  </a:cubicBezTo>
                  <a:close/>
                  <a:moveTo>
                    <a:pt x="44" y="19"/>
                  </a:moveTo>
                  <a:cubicBezTo>
                    <a:pt x="46" y="19"/>
                    <a:pt x="48" y="18"/>
                    <a:pt x="49" y="15"/>
                  </a:cubicBezTo>
                  <a:cubicBezTo>
                    <a:pt x="51" y="12"/>
                    <a:pt x="49" y="8"/>
                    <a:pt x="49" y="8"/>
                  </a:cubicBezTo>
                  <a:cubicBezTo>
                    <a:pt x="49" y="8"/>
                    <a:pt x="44" y="10"/>
                    <a:pt x="43" y="14"/>
                  </a:cubicBezTo>
                  <a:cubicBezTo>
                    <a:pt x="41" y="17"/>
                    <a:pt x="43" y="19"/>
                    <a:pt x="44" y="19"/>
                  </a:cubicBezTo>
                  <a:close/>
                  <a:moveTo>
                    <a:pt x="46" y="21"/>
                  </a:moveTo>
                  <a:cubicBezTo>
                    <a:pt x="45" y="23"/>
                    <a:pt x="47" y="24"/>
                    <a:pt x="50" y="25"/>
                  </a:cubicBezTo>
                  <a:cubicBezTo>
                    <a:pt x="53" y="25"/>
                    <a:pt x="57" y="23"/>
                    <a:pt x="57" y="23"/>
                  </a:cubicBezTo>
                  <a:cubicBezTo>
                    <a:pt x="57" y="23"/>
                    <a:pt x="55" y="19"/>
                    <a:pt x="52" y="19"/>
                  </a:cubicBezTo>
                  <a:cubicBezTo>
                    <a:pt x="48" y="18"/>
                    <a:pt x="46" y="19"/>
                    <a:pt x="46" y="21"/>
                  </a:cubicBezTo>
                  <a:close/>
                  <a:moveTo>
                    <a:pt x="53" y="14"/>
                  </a:moveTo>
                  <a:cubicBezTo>
                    <a:pt x="55" y="14"/>
                    <a:pt x="57" y="13"/>
                    <a:pt x="59" y="10"/>
                  </a:cubicBezTo>
                  <a:cubicBezTo>
                    <a:pt x="61" y="7"/>
                    <a:pt x="59" y="3"/>
                    <a:pt x="59" y="3"/>
                  </a:cubicBezTo>
                  <a:cubicBezTo>
                    <a:pt x="59" y="3"/>
                    <a:pt x="54" y="5"/>
                    <a:pt x="52" y="9"/>
                  </a:cubicBezTo>
                  <a:cubicBezTo>
                    <a:pt x="50" y="12"/>
                    <a:pt x="51" y="13"/>
                    <a:pt x="53" y="14"/>
                  </a:cubicBezTo>
                  <a:close/>
                  <a:moveTo>
                    <a:pt x="54" y="16"/>
                  </a:moveTo>
                  <a:cubicBezTo>
                    <a:pt x="53" y="18"/>
                    <a:pt x="55" y="19"/>
                    <a:pt x="58" y="20"/>
                  </a:cubicBezTo>
                  <a:cubicBezTo>
                    <a:pt x="61" y="21"/>
                    <a:pt x="65" y="20"/>
                    <a:pt x="65" y="20"/>
                  </a:cubicBezTo>
                  <a:cubicBezTo>
                    <a:pt x="65" y="20"/>
                    <a:pt x="64" y="16"/>
                    <a:pt x="61" y="15"/>
                  </a:cubicBezTo>
                  <a:cubicBezTo>
                    <a:pt x="57" y="14"/>
                    <a:pt x="55" y="14"/>
                    <a:pt x="54" y="16"/>
                  </a:cubicBezTo>
                  <a:close/>
                  <a:moveTo>
                    <a:pt x="70" y="9"/>
                  </a:moveTo>
                  <a:cubicBezTo>
                    <a:pt x="71" y="11"/>
                    <a:pt x="73" y="11"/>
                    <a:pt x="77" y="11"/>
                  </a:cubicBezTo>
                  <a:cubicBezTo>
                    <a:pt x="81" y="10"/>
                    <a:pt x="85" y="7"/>
                    <a:pt x="85" y="7"/>
                  </a:cubicBezTo>
                  <a:cubicBezTo>
                    <a:pt x="85" y="7"/>
                    <a:pt x="80" y="4"/>
                    <a:pt x="76" y="5"/>
                  </a:cubicBezTo>
                  <a:cubicBezTo>
                    <a:pt x="72" y="6"/>
                    <a:pt x="70" y="8"/>
                    <a:pt x="70" y="9"/>
                  </a:cubicBezTo>
                  <a:close/>
                  <a:moveTo>
                    <a:pt x="63" y="10"/>
                  </a:moveTo>
                  <a:cubicBezTo>
                    <a:pt x="64" y="11"/>
                    <a:pt x="67" y="10"/>
                    <a:pt x="69" y="7"/>
                  </a:cubicBezTo>
                  <a:cubicBezTo>
                    <a:pt x="71" y="4"/>
                    <a:pt x="71" y="0"/>
                    <a:pt x="71" y="0"/>
                  </a:cubicBezTo>
                  <a:cubicBezTo>
                    <a:pt x="71" y="0"/>
                    <a:pt x="64" y="2"/>
                    <a:pt x="62" y="5"/>
                  </a:cubicBezTo>
                  <a:cubicBezTo>
                    <a:pt x="60" y="7"/>
                    <a:pt x="61" y="9"/>
                    <a:pt x="63" y="10"/>
                  </a:cubicBezTo>
                  <a:close/>
                  <a:moveTo>
                    <a:pt x="63" y="12"/>
                  </a:moveTo>
                  <a:cubicBezTo>
                    <a:pt x="62" y="14"/>
                    <a:pt x="63" y="16"/>
                    <a:pt x="66" y="17"/>
                  </a:cubicBezTo>
                  <a:cubicBezTo>
                    <a:pt x="69" y="18"/>
                    <a:pt x="74" y="17"/>
                    <a:pt x="75" y="17"/>
                  </a:cubicBezTo>
                  <a:cubicBezTo>
                    <a:pt x="75" y="17"/>
                    <a:pt x="73" y="13"/>
                    <a:pt x="70" y="12"/>
                  </a:cubicBezTo>
                  <a:cubicBezTo>
                    <a:pt x="67" y="10"/>
                    <a:pt x="64" y="11"/>
                    <a:pt x="63" y="12"/>
                  </a:cubicBezTo>
                  <a:close/>
                  <a:moveTo>
                    <a:pt x="10" y="82"/>
                  </a:moveTo>
                  <a:cubicBezTo>
                    <a:pt x="11" y="83"/>
                    <a:pt x="13" y="83"/>
                    <a:pt x="16" y="81"/>
                  </a:cubicBezTo>
                  <a:cubicBezTo>
                    <a:pt x="18" y="79"/>
                    <a:pt x="19" y="75"/>
                    <a:pt x="19" y="75"/>
                  </a:cubicBezTo>
                  <a:cubicBezTo>
                    <a:pt x="19" y="75"/>
                    <a:pt x="14" y="74"/>
                    <a:pt x="12" y="76"/>
                  </a:cubicBezTo>
                  <a:cubicBezTo>
                    <a:pt x="10" y="78"/>
                    <a:pt x="9" y="81"/>
                    <a:pt x="10" y="82"/>
                  </a:cubicBezTo>
                  <a:close/>
                  <a:moveTo>
                    <a:pt x="10" y="91"/>
                  </a:moveTo>
                  <a:cubicBezTo>
                    <a:pt x="11" y="92"/>
                    <a:pt x="13" y="92"/>
                    <a:pt x="15" y="90"/>
                  </a:cubicBezTo>
                  <a:cubicBezTo>
                    <a:pt x="17" y="88"/>
                    <a:pt x="18" y="83"/>
                    <a:pt x="18" y="83"/>
                  </a:cubicBezTo>
                  <a:cubicBezTo>
                    <a:pt x="18" y="83"/>
                    <a:pt x="13" y="83"/>
                    <a:pt x="11" y="85"/>
                  </a:cubicBezTo>
                  <a:cubicBezTo>
                    <a:pt x="9" y="87"/>
                    <a:pt x="9" y="90"/>
                    <a:pt x="10" y="91"/>
                  </a:cubicBezTo>
                  <a:close/>
                  <a:moveTo>
                    <a:pt x="11" y="100"/>
                  </a:moveTo>
                  <a:cubicBezTo>
                    <a:pt x="12" y="101"/>
                    <a:pt x="14" y="101"/>
                    <a:pt x="16" y="98"/>
                  </a:cubicBezTo>
                  <a:cubicBezTo>
                    <a:pt x="18" y="96"/>
                    <a:pt x="18" y="91"/>
                    <a:pt x="18" y="91"/>
                  </a:cubicBezTo>
                  <a:cubicBezTo>
                    <a:pt x="18" y="91"/>
                    <a:pt x="13" y="92"/>
                    <a:pt x="11" y="94"/>
                  </a:cubicBezTo>
                  <a:cubicBezTo>
                    <a:pt x="9" y="97"/>
                    <a:pt x="10" y="99"/>
                    <a:pt x="11" y="100"/>
                  </a:cubicBezTo>
                  <a:close/>
                  <a:moveTo>
                    <a:pt x="13" y="109"/>
                  </a:moveTo>
                  <a:cubicBezTo>
                    <a:pt x="14" y="110"/>
                    <a:pt x="16" y="109"/>
                    <a:pt x="17" y="107"/>
                  </a:cubicBezTo>
                  <a:cubicBezTo>
                    <a:pt x="19" y="104"/>
                    <a:pt x="18" y="100"/>
                    <a:pt x="18" y="100"/>
                  </a:cubicBezTo>
                  <a:cubicBezTo>
                    <a:pt x="18" y="100"/>
                    <a:pt x="14" y="100"/>
                    <a:pt x="12" y="103"/>
                  </a:cubicBezTo>
                  <a:cubicBezTo>
                    <a:pt x="11" y="106"/>
                    <a:pt x="11" y="108"/>
                    <a:pt x="13" y="109"/>
                  </a:cubicBezTo>
                  <a:close/>
                  <a:moveTo>
                    <a:pt x="15" y="118"/>
                  </a:moveTo>
                  <a:cubicBezTo>
                    <a:pt x="17" y="119"/>
                    <a:pt x="19" y="118"/>
                    <a:pt x="20" y="115"/>
                  </a:cubicBezTo>
                  <a:cubicBezTo>
                    <a:pt x="21" y="112"/>
                    <a:pt x="20" y="108"/>
                    <a:pt x="20" y="108"/>
                  </a:cubicBezTo>
                  <a:cubicBezTo>
                    <a:pt x="20" y="108"/>
                    <a:pt x="16" y="109"/>
                    <a:pt x="14" y="112"/>
                  </a:cubicBezTo>
                  <a:cubicBezTo>
                    <a:pt x="13" y="115"/>
                    <a:pt x="14" y="117"/>
                    <a:pt x="15" y="118"/>
                  </a:cubicBezTo>
                  <a:close/>
                  <a:moveTo>
                    <a:pt x="19" y="126"/>
                  </a:moveTo>
                  <a:cubicBezTo>
                    <a:pt x="21" y="127"/>
                    <a:pt x="22" y="125"/>
                    <a:pt x="23" y="123"/>
                  </a:cubicBezTo>
                  <a:cubicBezTo>
                    <a:pt x="24" y="120"/>
                    <a:pt x="22" y="116"/>
                    <a:pt x="22" y="116"/>
                  </a:cubicBezTo>
                  <a:cubicBezTo>
                    <a:pt x="22" y="116"/>
                    <a:pt x="18" y="117"/>
                    <a:pt x="17" y="120"/>
                  </a:cubicBezTo>
                  <a:cubicBezTo>
                    <a:pt x="16" y="123"/>
                    <a:pt x="17" y="125"/>
                    <a:pt x="19" y="126"/>
                  </a:cubicBezTo>
                  <a:close/>
                  <a:moveTo>
                    <a:pt x="24" y="134"/>
                  </a:moveTo>
                  <a:cubicBezTo>
                    <a:pt x="25" y="134"/>
                    <a:pt x="27" y="133"/>
                    <a:pt x="27" y="130"/>
                  </a:cubicBezTo>
                  <a:cubicBezTo>
                    <a:pt x="28" y="127"/>
                    <a:pt x="26" y="123"/>
                    <a:pt x="26" y="123"/>
                  </a:cubicBezTo>
                  <a:cubicBezTo>
                    <a:pt x="26" y="123"/>
                    <a:pt x="22" y="125"/>
                    <a:pt x="21" y="128"/>
                  </a:cubicBezTo>
                  <a:cubicBezTo>
                    <a:pt x="21" y="131"/>
                    <a:pt x="22" y="134"/>
                    <a:pt x="24" y="134"/>
                  </a:cubicBezTo>
                  <a:close/>
                  <a:moveTo>
                    <a:pt x="29" y="141"/>
                  </a:moveTo>
                  <a:cubicBezTo>
                    <a:pt x="31" y="142"/>
                    <a:pt x="32" y="140"/>
                    <a:pt x="32" y="137"/>
                  </a:cubicBezTo>
                  <a:cubicBezTo>
                    <a:pt x="33" y="134"/>
                    <a:pt x="30" y="130"/>
                    <a:pt x="30" y="130"/>
                  </a:cubicBezTo>
                  <a:cubicBezTo>
                    <a:pt x="30" y="130"/>
                    <a:pt x="27" y="133"/>
                    <a:pt x="26" y="136"/>
                  </a:cubicBezTo>
                  <a:cubicBezTo>
                    <a:pt x="26" y="139"/>
                    <a:pt x="27" y="141"/>
                    <a:pt x="29" y="141"/>
                  </a:cubicBezTo>
                  <a:close/>
                  <a:moveTo>
                    <a:pt x="36" y="148"/>
                  </a:moveTo>
                  <a:cubicBezTo>
                    <a:pt x="38" y="148"/>
                    <a:pt x="39" y="146"/>
                    <a:pt x="39" y="143"/>
                  </a:cubicBezTo>
                  <a:cubicBezTo>
                    <a:pt x="38" y="140"/>
                    <a:pt x="35" y="137"/>
                    <a:pt x="35" y="137"/>
                  </a:cubicBezTo>
                  <a:cubicBezTo>
                    <a:pt x="35" y="137"/>
                    <a:pt x="32" y="140"/>
                    <a:pt x="32" y="143"/>
                  </a:cubicBezTo>
                  <a:cubicBezTo>
                    <a:pt x="32" y="146"/>
                    <a:pt x="34" y="148"/>
                    <a:pt x="36" y="148"/>
                  </a:cubicBezTo>
                  <a:close/>
                  <a:moveTo>
                    <a:pt x="44" y="154"/>
                  </a:moveTo>
                  <a:cubicBezTo>
                    <a:pt x="46" y="154"/>
                    <a:pt x="46" y="152"/>
                    <a:pt x="46" y="149"/>
                  </a:cubicBezTo>
                  <a:cubicBezTo>
                    <a:pt x="45" y="146"/>
                    <a:pt x="41" y="143"/>
                    <a:pt x="41" y="143"/>
                  </a:cubicBezTo>
                  <a:cubicBezTo>
                    <a:pt x="41" y="143"/>
                    <a:pt x="39" y="146"/>
                    <a:pt x="39" y="149"/>
                  </a:cubicBezTo>
                  <a:cubicBezTo>
                    <a:pt x="40" y="153"/>
                    <a:pt x="42" y="154"/>
                    <a:pt x="44" y="154"/>
                  </a:cubicBezTo>
                  <a:close/>
                  <a:moveTo>
                    <a:pt x="8" y="82"/>
                  </a:moveTo>
                  <a:cubicBezTo>
                    <a:pt x="9" y="81"/>
                    <a:pt x="9" y="78"/>
                    <a:pt x="8" y="76"/>
                  </a:cubicBezTo>
                  <a:cubicBezTo>
                    <a:pt x="6" y="73"/>
                    <a:pt x="2" y="72"/>
                    <a:pt x="2" y="72"/>
                  </a:cubicBezTo>
                  <a:cubicBezTo>
                    <a:pt x="2" y="72"/>
                    <a:pt x="1" y="77"/>
                    <a:pt x="3" y="80"/>
                  </a:cubicBezTo>
                  <a:cubicBezTo>
                    <a:pt x="5" y="83"/>
                    <a:pt x="7" y="83"/>
                    <a:pt x="8" y="82"/>
                  </a:cubicBezTo>
                  <a:close/>
                  <a:moveTo>
                    <a:pt x="8" y="91"/>
                  </a:moveTo>
                  <a:cubicBezTo>
                    <a:pt x="9" y="90"/>
                    <a:pt x="9" y="88"/>
                    <a:pt x="7" y="85"/>
                  </a:cubicBezTo>
                  <a:cubicBezTo>
                    <a:pt x="5" y="83"/>
                    <a:pt x="1" y="82"/>
                    <a:pt x="0" y="82"/>
                  </a:cubicBezTo>
                  <a:cubicBezTo>
                    <a:pt x="0" y="82"/>
                    <a:pt x="0" y="88"/>
                    <a:pt x="2" y="90"/>
                  </a:cubicBezTo>
                  <a:cubicBezTo>
                    <a:pt x="5" y="93"/>
                    <a:pt x="7" y="93"/>
                    <a:pt x="8" y="91"/>
                  </a:cubicBezTo>
                  <a:close/>
                  <a:moveTo>
                    <a:pt x="8" y="101"/>
                  </a:moveTo>
                  <a:cubicBezTo>
                    <a:pt x="9" y="99"/>
                    <a:pt x="9" y="97"/>
                    <a:pt x="7" y="94"/>
                  </a:cubicBezTo>
                  <a:cubicBezTo>
                    <a:pt x="5" y="92"/>
                    <a:pt x="0" y="92"/>
                    <a:pt x="0" y="92"/>
                  </a:cubicBezTo>
                  <a:cubicBezTo>
                    <a:pt x="0" y="92"/>
                    <a:pt x="1" y="98"/>
                    <a:pt x="3" y="100"/>
                  </a:cubicBezTo>
                  <a:cubicBezTo>
                    <a:pt x="5" y="102"/>
                    <a:pt x="8" y="102"/>
                    <a:pt x="8" y="101"/>
                  </a:cubicBezTo>
                  <a:close/>
                  <a:moveTo>
                    <a:pt x="10" y="110"/>
                  </a:moveTo>
                  <a:cubicBezTo>
                    <a:pt x="11" y="108"/>
                    <a:pt x="10" y="106"/>
                    <a:pt x="8" y="104"/>
                  </a:cubicBezTo>
                  <a:cubicBezTo>
                    <a:pt x="5" y="102"/>
                    <a:pt x="1" y="102"/>
                    <a:pt x="1" y="102"/>
                  </a:cubicBezTo>
                  <a:cubicBezTo>
                    <a:pt x="1" y="102"/>
                    <a:pt x="2" y="108"/>
                    <a:pt x="5" y="110"/>
                  </a:cubicBezTo>
                  <a:cubicBezTo>
                    <a:pt x="7" y="112"/>
                    <a:pt x="9" y="111"/>
                    <a:pt x="10" y="110"/>
                  </a:cubicBezTo>
                  <a:close/>
                  <a:moveTo>
                    <a:pt x="13" y="119"/>
                  </a:moveTo>
                  <a:cubicBezTo>
                    <a:pt x="14" y="117"/>
                    <a:pt x="13" y="115"/>
                    <a:pt x="10" y="113"/>
                  </a:cubicBezTo>
                  <a:cubicBezTo>
                    <a:pt x="7" y="111"/>
                    <a:pt x="3" y="112"/>
                    <a:pt x="3" y="112"/>
                  </a:cubicBezTo>
                  <a:cubicBezTo>
                    <a:pt x="3" y="112"/>
                    <a:pt x="5" y="118"/>
                    <a:pt x="8" y="119"/>
                  </a:cubicBezTo>
                  <a:cubicBezTo>
                    <a:pt x="10" y="121"/>
                    <a:pt x="12" y="120"/>
                    <a:pt x="13" y="119"/>
                  </a:cubicBezTo>
                  <a:close/>
                  <a:moveTo>
                    <a:pt x="17" y="127"/>
                  </a:moveTo>
                  <a:cubicBezTo>
                    <a:pt x="17" y="125"/>
                    <a:pt x="16" y="123"/>
                    <a:pt x="13" y="122"/>
                  </a:cubicBezTo>
                  <a:cubicBezTo>
                    <a:pt x="10" y="121"/>
                    <a:pt x="6" y="122"/>
                    <a:pt x="6" y="122"/>
                  </a:cubicBezTo>
                  <a:cubicBezTo>
                    <a:pt x="6" y="122"/>
                    <a:pt x="8" y="127"/>
                    <a:pt x="11" y="128"/>
                  </a:cubicBezTo>
                  <a:cubicBezTo>
                    <a:pt x="14" y="130"/>
                    <a:pt x="16" y="129"/>
                    <a:pt x="17" y="127"/>
                  </a:cubicBezTo>
                  <a:close/>
                  <a:moveTo>
                    <a:pt x="22" y="135"/>
                  </a:moveTo>
                  <a:cubicBezTo>
                    <a:pt x="22" y="134"/>
                    <a:pt x="20" y="132"/>
                    <a:pt x="17" y="131"/>
                  </a:cubicBezTo>
                  <a:cubicBezTo>
                    <a:pt x="14" y="129"/>
                    <a:pt x="10" y="131"/>
                    <a:pt x="10" y="131"/>
                  </a:cubicBezTo>
                  <a:cubicBezTo>
                    <a:pt x="10" y="131"/>
                    <a:pt x="13" y="136"/>
                    <a:pt x="16" y="137"/>
                  </a:cubicBezTo>
                  <a:cubicBezTo>
                    <a:pt x="20" y="138"/>
                    <a:pt x="21" y="137"/>
                    <a:pt x="22" y="135"/>
                  </a:cubicBezTo>
                  <a:close/>
                  <a:moveTo>
                    <a:pt x="27" y="143"/>
                  </a:moveTo>
                  <a:cubicBezTo>
                    <a:pt x="27" y="141"/>
                    <a:pt x="26" y="139"/>
                    <a:pt x="23" y="139"/>
                  </a:cubicBezTo>
                  <a:cubicBezTo>
                    <a:pt x="19" y="138"/>
                    <a:pt x="16" y="140"/>
                    <a:pt x="16" y="140"/>
                  </a:cubicBezTo>
                  <a:cubicBezTo>
                    <a:pt x="16" y="140"/>
                    <a:pt x="19" y="145"/>
                    <a:pt x="23" y="145"/>
                  </a:cubicBezTo>
                  <a:cubicBezTo>
                    <a:pt x="26" y="146"/>
                    <a:pt x="27" y="145"/>
                    <a:pt x="27" y="143"/>
                  </a:cubicBezTo>
                  <a:close/>
                  <a:moveTo>
                    <a:pt x="34" y="150"/>
                  </a:moveTo>
                  <a:cubicBezTo>
                    <a:pt x="34" y="148"/>
                    <a:pt x="32" y="147"/>
                    <a:pt x="29" y="146"/>
                  </a:cubicBezTo>
                  <a:cubicBezTo>
                    <a:pt x="26" y="146"/>
                    <a:pt x="22" y="148"/>
                    <a:pt x="22" y="148"/>
                  </a:cubicBezTo>
                  <a:cubicBezTo>
                    <a:pt x="22" y="148"/>
                    <a:pt x="26" y="153"/>
                    <a:pt x="30" y="153"/>
                  </a:cubicBezTo>
                  <a:cubicBezTo>
                    <a:pt x="33" y="153"/>
                    <a:pt x="35" y="152"/>
                    <a:pt x="34" y="150"/>
                  </a:cubicBezTo>
                  <a:close/>
                  <a:moveTo>
                    <a:pt x="42" y="156"/>
                  </a:moveTo>
                  <a:cubicBezTo>
                    <a:pt x="42" y="154"/>
                    <a:pt x="40" y="153"/>
                    <a:pt x="36" y="153"/>
                  </a:cubicBezTo>
                  <a:cubicBezTo>
                    <a:pt x="33" y="153"/>
                    <a:pt x="30" y="156"/>
                    <a:pt x="30" y="156"/>
                  </a:cubicBezTo>
                  <a:cubicBezTo>
                    <a:pt x="30" y="156"/>
                    <a:pt x="34" y="160"/>
                    <a:pt x="38" y="159"/>
                  </a:cubicBezTo>
                  <a:cubicBezTo>
                    <a:pt x="41" y="159"/>
                    <a:pt x="43" y="158"/>
                    <a:pt x="42" y="156"/>
                  </a:cubicBezTo>
                  <a:close/>
                  <a:moveTo>
                    <a:pt x="48" y="157"/>
                  </a:moveTo>
                  <a:cubicBezTo>
                    <a:pt x="49" y="157"/>
                    <a:pt x="50" y="158"/>
                    <a:pt x="50" y="158"/>
                  </a:cubicBezTo>
                  <a:cubicBezTo>
                    <a:pt x="52" y="159"/>
                    <a:pt x="52" y="160"/>
                    <a:pt x="52" y="160"/>
                  </a:cubicBezTo>
                  <a:cubicBezTo>
                    <a:pt x="52" y="160"/>
                    <a:pt x="51" y="161"/>
                    <a:pt x="49" y="160"/>
                  </a:cubicBezTo>
                  <a:cubicBezTo>
                    <a:pt x="49" y="160"/>
                    <a:pt x="48" y="159"/>
                    <a:pt x="47" y="159"/>
                  </a:cubicBezTo>
                  <a:cubicBezTo>
                    <a:pt x="46" y="158"/>
                    <a:pt x="45" y="159"/>
                    <a:pt x="43" y="159"/>
                  </a:cubicBezTo>
                  <a:cubicBezTo>
                    <a:pt x="41" y="160"/>
                    <a:pt x="39" y="163"/>
                    <a:pt x="39" y="163"/>
                  </a:cubicBezTo>
                  <a:cubicBezTo>
                    <a:pt x="38" y="163"/>
                    <a:pt x="44" y="166"/>
                    <a:pt x="47" y="165"/>
                  </a:cubicBezTo>
                  <a:cubicBezTo>
                    <a:pt x="48" y="165"/>
                    <a:pt x="49" y="165"/>
                    <a:pt x="49" y="165"/>
                  </a:cubicBezTo>
                  <a:cubicBezTo>
                    <a:pt x="52" y="164"/>
                    <a:pt x="55" y="163"/>
                    <a:pt x="60" y="165"/>
                  </a:cubicBezTo>
                  <a:cubicBezTo>
                    <a:pt x="62" y="166"/>
                    <a:pt x="64" y="167"/>
                    <a:pt x="67" y="167"/>
                  </a:cubicBezTo>
                  <a:cubicBezTo>
                    <a:pt x="69" y="168"/>
                    <a:pt x="69" y="167"/>
                    <a:pt x="69" y="167"/>
                  </a:cubicBezTo>
                  <a:cubicBezTo>
                    <a:pt x="69" y="167"/>
                    <a:pt x="69" y="166"/>
                    <a:pt x="68" y="165"/>
                  </a:cubicBezTo>
                  <a:cubicBezTo>
                    <a:pt x="65" y="165"/>
                    <a:pt x="63" y="164"/>
                    <a:pt x="60" y="163"/>
                  </a:cubicBezTo>
                  <a:cubicBezTo>
                    <a:pt x="56" y="161"/>
                    <a:pt x="55" y="158"/>
                    <a:pt x="54" y="155"/>
                  </a:cubicBezTo>
                  <a:cubicBezTo>
                    <a:pt x="54" y="155"/>
                    <a:pt x="54" y="154"/>
                    <a:pt x="54" y="154"/>
                  </a:cubicBezTo>
                  <a:cubicBezTo>
                    <a:pt x="52" y="151"/>
                    <a:pt x="48" y="148"/>
                    <a:pt x="48" y="148"/>
                  </a:cubicBezTo>
                  <a:cubicBezTo>
                    <a:pt x="49" y="148"/>
                    <a:pt x="47" y="151"/>
                    <a:pt x="47" y="154"/>
                  </a:cubicBezTo>
                  <a:cubicBezTo>
                    <a:pt x="47" y="155"/>
                    <a:pt x="47" y="157"/>
                    <a:pt x="48" y="157"/>
                  </a:cubicBez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6" name="Freeform 35"/>
            <p:cNvSpPr>
              <a:spLocks noEditPoints="1"/>
            </p:cNvSpPr>
            <p:nvPr>
              <p:custDataLst>
                <p:tags r:id="rId33"/>
              </p:custDataLst>
            </p:nvPr>
          </p:nvSpPr>
          <p:spPr bwMode="auto">
            <a:xfrm>
              <a:off x="9630939" y="2763868"/>
              <a:ext cx="333170" cy="491237"/>
            </a:xfrm>
            <a:custGeom>
              <a:avLst/>
              <a:gdLst>
                <a:gd name="T0" fmla="*/ 98 w 109"/>
                <a:gd name="T1" fmla="*/ 94 h 160"/>
                <a:gd name="T2" fmla="*/ 91 w 109"/>
                <a:gd name="T3" fmla="*/ 90 h 160"/>
                <a:gd name="T4" fmla="*/ 109 w 109"/>
                <a:gd name="T5" fmla="*/ 77 h 160"/>
                <a:gd name="T6" fmla="*/ 98 w 109"/>
                <a:gd name="T7" fmla="*/ 78 h 160"/>
                <a:gd name="T8" fmla="*/ 98 w 109"/>
                <a:gd name="T9" fmla="*/ 78 h 160"/>
                <a:gd name="T10" fmla="*/ 101 w 109"/>
                <a:gd name="T11" fmla="*/ 75 h 160"/>
                <a:gd name="T12" fmla="*/ 94 w 109"/>
                <a:gd name="T13" fmla="*/ 74 h 160"/>
                <a:gd name="T14" fmla="*/ 108 w 109"/>
                <a:gd name="T15" fmla="*/ 56 h 160"/>
                <a:gd name="T16" fmla="*/ 98 w 109"/>
                <a:gd name="T17" fmla="*/ 60 h 160"/>
                <a:gd name="T18" fmla="*/ 98 w 109"/>
                <a:gd name="T19" fmla="*/ 60 h 160"/>
                <a:gd name="T20" fmla="*/ 101 w 109"/>
                <a:gd name="T21" fmla="*/ 57 h 160"/>
                <a:gd name="T22" fmla="*/ 93 w 109"/>
                <a:gd name="T23" fmla="*/ 57 h 160"/>
                <a:gd name="T24" fmla="*/ 103 w 109"/>
                <a:gd name="T25" fmla="*/ 36 h 160"/>
                <a:gd name="T26" fmla="*/ 94 w 109"/>
                <a:gd name="T27" fmla="*/ 43 h 160"/>
                <a:gd name="T28" fmla="*/ 94 w 109"/>
                <a:gd name="T29" fmla="*/ 43 h 160"/>
                <a:gd name="T30" fmla="*/ 96 w 109"/>
                <a:gd name="T31" fmla="*/ 38 h 160"/>
                <a:gd name="T32" fmla="*/ 88 w 109"/>
                <a:gd name="T33" fmla="*/ 40 h 160"/>
                <a:gd name="T34" fmla="*/ 93 w 109"/>
                <a:gd name="T35" fmla="*/ 18 h 160"/>
                <a:gd name="T36" fmla="*/ 86 w 109"/>
                <a:gd name="T37" fmla="*/ 26 h 160"/>
                <a:gd name="T38" fmla="*/ 86 w 109"/>
                <a:gd name="T39" fmla="*/ 26 h 160"/>
                <a:gd name="T40" fmla="*/ 86 w 109"/>
                <a:gd name="T41" fmla="*/ 21 h 160"/>
                <a:gd name="T42" fmla="*/ 79 w 109"/>
                <a:gd name="T43" fmla="*/ 25 h 160"/>
                <a:gd name="T44" fmla="*/ 61 w 109"/>
                <a:gd name="T45" fmla="*/ 0 h 160"/>
                <a:gd name="T46" fmla="*/ 83 w 109"/>
                <a:gd name="T47" fmla="*/ 9 h 160"/>
                <a:gd name="T48" fmla="*/ 83 w 109"/>
                <a:gd name="T49" fmla="*/ 9 h 160"/>
                <a:gd name="T50" fmla="*/ 78 w 109"/>
                <a:gd name="T51" fmla="*/ 15 h 160"/>
                <a:gd name="T52" fmla="*/ 88 w 109"/>
                <a:gd name="T53" fmla="*/ 98 h 160"/>
                <a:gd name="T54" fmla="*/ 85 w 109"/>
                <a:gd name="T55" fmla="*/ 99 h 160"/>
                <a:gd name="T56" fmla="*/ 86 w 109"/>
                <a:gd name="T57" fmla="*/ 112 h 160"/>
                <a:gd name="T58" fmla="*/ 86 w 109"/>
                <a:gd name="T59" fmla="*/ 112 h 160"/>
                <a:gd name="T60" fmla="*/ 78 w 109"/>
                <a:gd name="T61" fmla="*/ 124 h 160"/>
                <a:gd name="T62" fmla="*/ 69 w 109"/>
                <a:gd name="T63" fmla="*/ 126 h 160"/>
                <a:gd name="T64" fmla="*/ 66 w 109"/>
                <a:gd name="T65" fmla="*/ 125 h 160"/>
                <a:gd name="T66" fmla="*/ 61 w 109"/>
                <a:gd name="T67" fmla="*/ 137 h 160"/>
                <a:gd name="T68" fmla="*/ 61 w 109"/>
                <a:gd name="T69" fmla="*/ 137 h 160"/>
                <a:gd name="T70" fmla="*/ 48 w 109"/>
                <a:gd name="T71" fmla="*/ 145 h 160"/>
                <a:gd name="T72" fmla="*/ 39 w 109"/>
                <a:gd name="T73" fmla="*/ 143 h 160"/>
                <a:gd name="T74" fmla="*/ 36 w 109"/>
                <a:gd name="T75" fmla="*/ 141 h 160"/>
                <a:gd name="T76" fmla="*/ 100 w 109"/>
                <a:gd name="T77" fmla="*/ 103 h 160"/>
                <a:gd name="T78" fmla="*/ 100 w 109"/>
                <a:gd name="T79" fmla="*/ 103 h 160"/>
                <a:gd name="T80" fmla="*/ 90 w 109"/>
                <a:gd name="T81" fmla="*/ 111 h 160"/>
                <a:gd name="T82" fmla="*/ 90 w 109"/>
                <a:gd name="T83" fmla="*/ 114 h 160"/>
                <a:gd name="T84" fmla="*/ 91 w 109"/>
                <a:gd name="T85" fmla="*/ 124 h 160"/>
                <a:gd name="T86" fmla="*/ 77 w 109"/>
                <a:gd name="T87" fmla="*/ 136 h 160"/>
                <a:gd name="T88" fmla="*/ 77 w 109"/>
                <a:gd name="T89" fmla="*/ 136 h 160"/>
                <a:gd name="T90" fmla="*/ 66 w 109"/>
                <a:gd name="T91" fmla="*/ 138 h 160"/>
                <a:gd name="T92" fmla="*/ 64 w 109"/>
                <a:gd name="T93" fmla="*/ 141 h 160"/>
                <a:gd name="T94" fmla="*/ 60 w 109"/>
                <a:gd name="T95" fmla="*/ 150 h 160"/>
                <a:gd name="T96" fmla="*/ 42 w 109"/>
                <a:gd name="T97" fmla="*/ 155 h 160"/>
                <a:gd name="T98" fmla="*/ 42 w 109"/>
                <a:gd name="T99" fmla="*/ 155 h 160"/>
                <a:gd name="T100" fmla="*/ 30 w 109"/>
                <a:gd name="T101" fmla="*/ 152 h 160"/>
                <a:gd name="T102" fmla="*/ 20 w 109"/>
                <a:gd name="T103" fmla="*/ 145 h 160"/>
                <a:gd name="T104" fmla="*/ 1 w 109"/>
                <a:gd name="T105" fmla="*/ 149 h 160"/>
                <a:gd name="T106" fmla="*/ 21 w 109"/>
                <a:gd name="T107" fmla="*/ 158 h 160"/>
                <a:gd name="T108" fmla="*/ 21 w 109"/>
                <a:gd name="T109" fmla="*/ 152 h 160"/>
                <a:gd name="T110" fmla="*/ 27 w 109"/>
                <a:gd name="T111" fmla="*/ 1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9" h="160">
                  <a:moveTo>
                    <a:pt x="103" y="94"/>
                  </a:moveTo>
                  <a:cubicBezTo>
                    <a:pt x="106" y="92"/>
                    <a:pt x="107" y="87"/>
                    <a:pt x="107" y="87"/>
                  </a:cubicBezTo>
                  <a:cubicBezTo>
                    <a:pt x="107" y="87"/>
                    <a:pt x="103" y="86"/>
                    <a:pt x="101" y="88"/>
                  </a:cubicBezTo>
                  <a:cubicBezTo>
                    <a:pt x="98" y="90"/>
                    <a:pt x="97" y="92"/>
                    <a:pt x="98" y="94"/>
                  </a:cubicBezTo>
                  <a:cubicBezTo>
                    <a:pt x="99" y="95"/>
                    <a:pt x="101" y="96"/>
                    <a:pt x="103" y="94"/>
                  </a:cubicBezTo>
                  <a:close/>
                  <a:moveTo>
                    <a:pt x="96" y="87"/>
                  </a:moveTo>
                  <a:cubicBezTo>
                    <a:pt x="95" y="84"/>
                    <a:pt x="90" y="83"/>
                    <a:pt x="90" y="83"/>
                  </a:cubicBezTo>
                  <a:cubicBezTo>
                    <a:pt x="90" y="83"/>
                    <a:pt x="90" y="88"/>
                    <a:pt x="91" y="90"/>
                  </a:cubicBezTo>
                  <a:cubicBezTo>
                    <a:pt x="92" y="93"/>
                    <a:pt x="94" y="94"/>
                    <a:pt x="96" y="93"/>
                  </a:cubicBezTo>
                  <a:cubicBezTo>
                    <a:pt x="97" y="92"/>
                    <a:pt x="98" y="90"/>
                    <a:pt x="96" y="87"/>
                  </a:cubicBezTo>
                  <a:close/>
                  <a:moveTo>
                    <a:pt x="106" y="84"/>
                  </a:moveTo>
                  <a:cubicBezTo>
                    <a:pt x="108" y="82"/>
                    <a:pt x="109" y="77"/>
                    <a:pt x="109" y="77"/>
                  </a:cubicBezTo>
                  <a:cubicBezTo>
                    <a:pt x="109" y="77"/>
                    <a:pt x="105" y="77"/>
                    <a:pt x="102" y="79"/>
                  </a:cubicBezTo>
                  <a:cubicBezTo>
                    <a:pt x="100" y="81"/>
                    <a:pt x="99" y="83"/>
                    <a:pt x="100" y="85"/>
                  </a:cubicBezTo>
                  <a:cubicBezTo>
                    <a:pt x="101" y="86"/>
                    <a:pt x="103" y="86"/>
                    <a:pt x="106" y="84"/>
                  </a:cubicBezTo>
                  <a:close/>
                  <a:moveTo>
                    <a:pt x="98" y="78"/>
                  </a:moveTo>
                  <a:cubicBezTo>
                    <a:pt x="96" y="76"/>
                    <a:pt x="92" y="75"/>
                    <a:pt x="92" y="75"/>
                  </a:cubicBezTo>
                  <a:cubicBezTo>
                    <a:pt x="92" y="75"/>
                    <a:pt x="91" y="80"/>
                    <a:pt x="93" y="82"/>
                  </a:cubicBezTo>
                  <a:cubicBezTo>
                    <a:pt x="94" y="85"/>
                    <a:pt x="96" y="85"/>
                    <a:pt x="98" y="84"/>
                  </a:cubicBezTo>
                  <a:cubicBezTo>
                    <a:pt x="99" y="83"/>
                    <a:pt x="99" y="81"/>
                    <a:pt x="98" y="78"/>
                  </a:cubicBezTo>
                  <a:close/>
                  <a:moveTo>
                    <a:pt x="107" y="74"/>
                  </a:moveTo>
                  <a:cubicBezTo>
                    <a:pt x="109" y="72"/>
                    <a:pt x="109" y="66"/>
                    <a:pt x="109" y="66"/>
                  </a:cubicBezTo>
                  <a:cubicBezTo>
                    <a:pt x="109" y="66"/>
                    <a:pt x="105" y="67"/>
                    <a:pt x="103" y="69"/>
                  </a:cubicBezTo>
                  <a:cubicBezTo>
                    <a:pt x="101" y="72"/>
                    <a:pt x="100" y="74"/>
                    <a:pt x="101" y="75"/>
                  </a:cubicBezTo>
                  <a:cubicBezTo>
                    <a:pt x="102" y="77"/>
                    <a:pt x="105" y="77"/>
                    <a:pt x="107" y="74"/>
                  </a:cubicBezTo>
                  <a:close/>
                  <a:moveTo>
                    <a:pt x="98" y="69"/>
                  </a:moveTo>
                  <a:cubicBezTo>
                    <a:pt x="96" y="67"/>
                    <a:pt x="92" y="67"/>
                    <a:pt x="92" y="67"/>
                  </a:cubicBezTo>
                  <a:cubicBezTo>
                    <a:pt x="92" y="67"/>
                    <a:pt x="92" y="71"/>
                    <a:pt x="94" y="74"/>
                  </a:cubicBezTo>
                  <a:cubicBezTo>
                    <a:pt x="96" y="76"/>
                    <a:pt x="98" y="76"/>
                    <a:pt x="99" y="75"/>
                  </a:cubicBezTo>
                  <a:cubicBezTo>
                    <a:pt x="100" y="74"/>
                    <a:pt x="100" y="72"/>
                    <a:pt x="98" y="69"/>
                  </a:cubicBezTo>
                  <a:close/>
                  <a:moveTo>
                    <a:pt x="107" y="64"/>
                  </a:moveTo>
                  <a:cubicBezTo>
                    <a:pt x="109" y="62"/>
                    <a:pt x="109" y="56"/>
                    <a:pt x="108" y="56"/>
                  </a:cubicBezTo>
                  <a:cubicBezTo>
                    <a:pt x="108" y="56"/>
                    <a:pt x="104" y="57"/>
                    <a:pt x="102" y="60"/>
                  </a:cubicBezTo>
                  <a:cubicBezTo>
                    <a:pt x="101" y="62"/>
                    <a:pt x="101" y="65"/>
                    <a:pt x="102" y="66"/>
                  </a:cubicBezTo>
                  <a:cubicBezTo>
                    <a:pt x="103" y="67"/>
                    <a:pt x="105" y="67"/>
                    <a:pt x="107" y="64"/>
                  </a:cubicBezTo>
                  <a:close/>
                  <a:moveTo>
                    <a:pt x="98" y="60"/>
                  </a:moveTo>
                  <a:cubicBezTo>
                    <a:pt x="96" y="58"/>
                    <a:pt x="91" y="59"/>
                    <a:pt x="91" y="59"/>
                  </a:cubicBezTo>
                  <a:cubicBezTo>
                    <a:pt x="91" y="59"/>
                    <a:pt x="92" y="63"/>
                    <a:pt x="94" y="65"/>
                  </a:cubicBezTo>
                  <a:cubicBezTo>
                    <a:pt x="96" y="67"/>
                    <a:pt x="98" y="68"/>
                    <a:pt x="99" y="66"/>
                  </a:cubicBezTo>
                  <a:cubicBezTo>
                    <a:pt x="100" y="65"/>
                    <a:pt x="100" y="62"/>
                    <a:pt x="98" y="60"/>
                  </a:cubicBezTo>
                  <a:close/>
                  <a:moveTo>
                    <a:pt x="106" y="55"/>
                  </a:moveTo>
                  <a:cubicBezTo>
                    <a:pt x="108" y="52"/>
                    <a:pt x="107" y="46"/>
                    <a:pt x="107" y="46"/>
                  </a:cubicBezTo>
                  <a:cubicBezTo>
                    <a:pt x="107" y="46"/>
                    <a:pt x="102" y="48"/>
                    <a:pt x="101" y="50"/>
                  </a:cubicBezTo>
                  <a:cubicBezTo>
                    <a:pt x="99" y="53"/>
                    <a:pt x="100" y="56"/>
                    <a:pt x="101" y="57"/>
                  </a:cubicBezTo>
                  <a:cubicBezTo>
                    <a:pt x="102" y="58"/>
                    <a:pt x="104" y="57"/>
                    <a:pt x="106" y="55"/>
                  </a:cubicBezTo>
                  <a:close/>
                  <a:moveTo>
                    <a:pt x="96" y="51"/>
                  </a:moveTo>
                  <a:cubicBezTo>
                    <a:pt x="94" y="50"/>
                    <a:pt x="90" y="51"/>
                    <a:pt x="90" y="51"/>
                  </a:cubicBezTo>
                  <a:cubicBezTo>
                    <a:pt x="90" y="51"/>
                    <a:pt x="91" y="55"/>
                    <a:pt x="93" y="57"/>
                  </a:cubicBezTo>
                  <a:cubicBezTo>
                    <a:pt x="96" y="59"/>
                    <a:pt x="98" y="59"/>
                    <a:pt x="99" y="57"/>
                  </a:cubicBezTo>
                  <a:cubicBezTo>
                    <a:pt x="100" y="56"/>
                    <a:pt x="99" y="53"/>
                    <a:pt x="96" y="51"/>
                  </a:cubicBezTo>
                  <a:close/>
                  <a:moveTo>
                    <a:pt x="104" y="45"/>
                  </a:moveTo>
                  <a:cubicBezTo>
                    <a:pt x="105" y="42"/>
                    <a:pt x="103" y="36"/>
                    <a:pt x="103" y="36"/>
                  </a:cubicBezTo>
                  <a:cubicBezTo>
                    <a:pt x="103" y="36"/>
                    <a:pt x="99" y="38"/>
                    <a:pt x="98" y="41"/>
                  </a:cubicBezTo>
                  <a:cubicBezTo>
                    <a:pt x="97" y="44"/>
                    <a:pt x="98" y="46"/>
                    <a:pt x="99" y="47"/>
                  </a:cubicBezTo>
                  <a:cubicBezTo>
                    <a:pt x="101" y="48"/>
                    <a:pt x="103" y="48"/>
                    <a:pt x="104" y="45"/>
                  </a:cubicBezTo>
                  <a:close/>
                  <a:moveTo>
                    <a:pt x="94" y="43"/>
                  </a:moveTo>
                  <a:cubicBezTo>
                    <a:pt x="91" y="41"/>
                    <a:pt x="87" y="43"/>
                    <a:pt x="87" y="43"/>
                  </a:cubicBezTo>
                  <a:cubicBezTo>
                    <a:pt x="87" y="43"/>
                    <a:pt x="89" y="47"/>
                    <a:pt x="91" y="48"/>
                  </a:cubicBezTo>
                  <a:cubicBezTo>
                    <a:pt x="94" y="50"/>
                    <a:pt x="96" y="50"/>
                    <a:pt x="97" y="48"/>
                  </a:cubicBezTo>
                  <a:cubicBezTo>
                    <a:pt x="98" y="47"/>
                    <a:pt x="97" y="44"/>
                    <a:pt x="94" y="43"/>
                  </a:cubicBezTo>
                  <a:close/>
                  <a:moveTo>
                    <a:pt x="100" y="35"/>
                  </a:moveTo>
                  <a:cubicBezTo>
                    <a:pt x="101" y="32"/>
                    <a:pt x="99" y="27"/>
                    <a:pt x="99" y="27"/>
                  </a:cubicBezTo>
                  <a:cubicBezTo>
                    <a:pt x="99" y="27"/>
                    <a:pt x="95" y="29"/>
                    <a:pt x="94" y="32"/>
                  </a:cubicBezTo>
                  <a:cubicBezTo>
                    <a:pt x="94" y="35"/>
                    <a:pt x="95" y="38"/>
                    <a:pt x="96" y="38"/>
                  </a:cubicBezTo>
                  <a:cubicBezTo>
                    <a:pt x="98" y="39"/>
                    <a:pt x="100" y="38"/>
                    <a:pt x="100" y="35"/>
                  </a:cubicBezTo>
                  <a:close/>
                  <a:moveTo>
                    <a:pt x="90" y="34"/>
                  </a:moveTo>
                  <a:cubicBezTo>
                    <a:pt x="87" y="33"/>
                    <a:pt x="83" y="35"/>
                    <a:pt x="83" y="35"/>
                  </a:cubicBezTo>
                  <a:cubicBezTo>
                    <a:pt x="84" y="35"/>
                    <a:pt x="86" y="39"/>
                    <a:pt x="88" y="40"/>
                  </a:cubicBezTo>
                  <a:cubicBezTo>
                    <a:pt x="91" y="42"/>
                    <a:pt x="93" y="41"/>
                    <a:pt x="94" y="39"/>
                  </a:cubicBezTo>
                  <a:cubicBezTo>
                    <a:pt x="94" y="38"/>
                    <a:pt x="93" y="35"/>
                    <a:pt x="90" y="34"/>
                  </a:cubicBezTo>
                  <a:close/>
                  <a:moveTo>
                    <a:pt x="96" y="26"/>
                  </a:moveTo>
                  <a:cubicBezTo>
                    <a:pt x="96" y="23"/>
                    <a:pt x="93" y="18"/>
                    <a:pt x="93" y="18"/>
                  </a:cubicBezTo>
                  <a:cubicBezTo>
                    <a:pt x="93" y="18"/>
                    <a:pt x="90" y="20"/>
                    <a:pt x="89" y="24"/>
                  </a:cubicBezTo>
                  <a:cubicBezTo>
                    <a:pt x="89" y="27"/>
                    <a:pt x="90" y="29"/>
                    <a:pt x="92" y="30"/>
                  </a:cubicBezTo>
                  <a:cubicBezTo>
                    <a:pt x="94" y="30"/>
                    <a:pt x="95" y="29"/>
                    <a:pt x="96" y="26"/>
                  </a:cubicBezTo>
                  <a:close/>
                  <a:moveTo>
                    <a:pt x="86" y="26"/>
                  </a:moveTo>
                  <a:cubicBezTo>
                    <a:pt x="82" y="25"/>
                    <a:pt x="79" y="28"/>
                    <a:pt x="79" y="28"/>
                  </a:cubicBezTo>
                  <a:cubicBezTo>
                    <a:pt x="79" y="28"/>
                    <a:pt x="82" y="31"/>
                    <a:pt x="85" y="32"/>
                  </a:cubicBezTo>
                  <a:cubicBezTo>
                    <a:pt x="87" y="33"/>
                    <a:pt x="89" y="33"/>
                    <a:pt x="90" y="31"/>
                  </a:cubicBezTo>
                  <a:cubicBezTo>
                    <a:pt x="90" y="29"/>
                    <a:pt x="89" y="27"/>
                    <a:pt x="86" y="26"/>
                  </a:cubicBezTo>
                  <a:close/>
                  <a:moveTo>
                    <a:pt x="90" y="17"/>
                  </a:moveTo>
                  <a:cubicBezTo>
                    <a:pt x="90" y="14"/>
                    <a:pt x="86" y="9"/>
                    <a:pt x="86" y="9"/>
                  </a:cubicBezTo>
                  <a:cubicBezTo>
                    <a:pt x="86" y="9"/>
                    <a:pt x="83" y="12"/>
                    <a:pt x="83" y="15"/>
                  </a:cubicBezTo>
                  <a:cubicBezTo>
                    <a:pt x="83" y="19"/>
                    <a:pt x="85" y="21"/>
                    <a:pt x="86" y="21"/>
                  </a:cubicBezTo>
                  <a:cubicBezTo>
                    <a:pt x="88" y="22"/>
                    <a:pt x="90" y="21"/>
                    <a:pt x="90" y="17"/>
                  </a:cubicBezTo>
                  <a:close/>
                  <a:moveTo>
                    <a:pt x="80" y="18"/>
                  </a:moveTo>
                  <a:cubicBezTo>
                    <a:pt x="76" y="18"/>
                    <a:pt x="73" y="21"/>
                    <a:pt x="73" y="21"/>
                  </a:cubicBezTo>
                  <a:cubicBezTo>
                    <a:pt x="73" y="21"/>
                    <a:pt x="76" y="24"/>
                    <a:pt x="79" y="25"/>
                  </a:cubicBezTo>
                  <a:cubicBezTo>
                    <a:pt x="83" y="25"/>
                    <a:pt x="84" y="25"/>
                    <a:pt x="84" y="23"/>
                  </a:cubicBezTo>
                  <a:cubicBezTo>
                    <a:pt x="85" y="21"/>
                    <a:pt x="83" y="19"/>
                    <a:pt x="80" y="18"/>
                  </a:cubicBezTo>
                  <a:close/>
                  <a:moveTo>
                    <a:pt x="70" y="3"/>
                  </a:moveTo>
                  <a:cubicBezTo>
                    <a:pt x="67" y="0"/>
                    <a:pt x="61" y="0"/>
                    <a:pt x="61" y="0"/>
                  </a:cubicBezTo>
                  <a:cubicBezTo>
                    <a:pt x="61" y="0"/>
                    <a:pt x="64" y="5"/>
                    <a:pt x="67" y="8"/>
                  </a:cubicBezTo>
                  <a:cubicBezTo>
                    <a:pt x="70" y="10"/>
                    <a:pt x="72" y="10"/>
                    <a:pt x="73" y="9"/>
                  </a:cubicBezTo>
                  <a:cubicBezTo>
                    <a:pt x="74" y="8"/>
                    <a:pt x="74" y="5"/>
                    <a:pt x="70" y="3"/>
                  </a:cubicBezTo>
                  <a:close/>
                  <a:moveTo>
                    <a:pt x="83" y="9"/>
                  </a:moveTo>
                  <a:cubicBezTo>
                    <a:pt x="82" y="5"/>
                    <a:pt x="77" y="1"/>
                    <a:pt x="77" y="1"/>
                  </a:cubicBezTo>
                  <a:cubicBezTo>
                    <a:pt x="77" y="1"/>
                    <a:pt x="75" y="4"/>
                    <a:pt x="75" y="8"/>
                  </a:cubicBezTo>
                  <a:cubicBezTo>
                    <a:pt x="76" y="11"/>
                    <a:pt x="78" y="13"/>
                    <a:pt x="80" y="13"/>
                  </a:cubicBezTo>
                  <a:cubicBezTo>
                    <a:pt x="82" y="14"/>
                    <a:pt x="83" y="12"/>
                    <a:pt x="83" y="9"/>
                  </a:cubicBezTo>
                  <a:close/>
                  <a:moveTo>
                    <a:pt x="72" y="11"/>
                  </a:moveTo>
                  <a:cubicBezTo>
                    <a:pt x="69" y="11"/>
                    <a:pt x="66" y="14"/>
                    <a:pt x="66" y="14"/>
                  </a:cubicBezTo>
                  <a:cubicBezTo>
                    <a:pt x="66" y="14"/>
                    <a:pt x="70" y="17"/>
                    <a:pt x="73" y="18"/>
                  </a:cubicBezTo>
                  <a:cubicBezTo>
                    <a:pt x="76" y="18"/>
                    <a:pt x="78" y="17"/>
                    <a:pt x="78" y="15"/>
                  </a:cubicBezTo>
                  <a:cubicBezTo>
                    <a:pt x="78" y="13"/>
                    <a:pt x="76" y="11"/>
                    <a:pt x="72" y="11"/>
                  </a:cubicBezTo>
                  <a:close/>
                  <a:moveTo>
                    <a:pt x="94" y="96"/>
                  </a:moveTo>
                  <a:cubicBezTo>
                    <a:pt x="92" y="93"/>
                    <a:pt x="88" y="91"/>
                    <a:pt x="88" y="91"/>
                  </a:cubicBezTo>
                  <a:cubicBezTo>
                    <a:pt x="88" y="91"/>
                    <a:pt x="87" y="96"/>
                    <a:pt x="88" y="98"/>
                  </a:cubicBezTo>
                  <a:cubicBezTo>
                    <a:pt x="89" y="101"/>
                    <a:pt x="91" y="102"/>
                    <a:pt x="92" y="101"/>
                  </a:cubicBezTo>
                  <a:cubicBezTo>
                    <a:pt x="94" y="101"/>
                    <a:pt x="95" y="98"/>
                    <a:pt x="94" y="96"/>
                  </a:cubicBezTo>
                  <a:close/>
                  <a:moveTo>
                    <a:pt x="90" y="104"/>
                  </a:moveTo>
                  <a:cubicBezTo>
                    <a:pt x="89" y="101"/>
                    <a:pt x="85" y="99"/>
                    <a:pt x="85" y="99"/>
                  </a:cubicBezTo>
                  <a:cubicBezTo>
                    <a:pt x="85" y="99"/>
                    <a:pt x="84" y="103"/>
                    <a:pt x="84" y="106"/>
                  </a:cubicBezTo>
                  <a:cubicBezTo>
                    <a:pt x="85" y="109"/>
                    <a:pt x="87" y="110"/>
                    <a:pt x="88" y="110"/>
                  </a:cubicBezTo>
                  <a:cubicBezTo>
                    <a:pt x="90" y="109"/>
                    <a:pt x="91" y="107"/>
                    <a:pt x="90" y="104"/>
                  </a:cubicBezTo>
                  <a:close/>
                  <a:moveTo>
                    <a:pt x="86" y="112"/>
                  </a:moveTo>
                  <a:cubicBezTo>
                    <a:pt x="85" y="109"/>
                    <a:pt x="82" y="106"/>
                    <a:pt x="82" y="106"/>
                  </a:cubicBezTo>
                  <a:cubicBezTo>
                    <a:pt x="82" y="106"/>
                    <a:pt x="80" y="110"/>
                    <a:pt x="80" y="113"/>
                  </a:cubicBezTo>
                  <a:cubicBezTo>
                    <a:pt x="80" y="116"/>
                    <a:pt x="82" y="118"/>
                    <a:pt x="83" y="117"/>
                  </a:cubicBezTo>
                  <a:cubicBezTo>
                    <a:pt x="85" y="117"/>
                    <a:pt x="86" y="115"/>
                    <a:pt x="86" y="112"/>
                  </a:cubicBezTo>
                  <a:close/>
                  <a:moveTo>
                    <a:pt x="81" y="119"/>
                  </a:moveTo>
                  <a:cubicBezTo>
                    <a:pt x="81" y="116"/>
                    <a:pt x="77" y="113"/>
                    <a:pt x="77" y="113"/>
                  </a:cubicBezTo>
                  <a:cubicBezTo>
                    <a:pt x="77" y="113"/>
                    <a:pt x="75" y="117"/>
                    <a:pt x="75" y="120"/>
                  </a:cubicBezTo>
                  <a:cubicBezTo>
                    <a:pt x="75" y="123"/>
                    <a:pt x="76" y="125"/>
                    <a:pt x="78" y="124"/>
                  </a:cubicBezTo>
                  <a:cubicBezTo>
                    <a:pt x="80" y="124"/>
                    <a:pt x="81" y="122"/>
                    <a:pt x="81" y="119"/>
                  </a:cubicBezTo>
                  <a:close/>
                  <a:moveTo>
                    <a:pt x="75" y="126"/>
                  </a:moveTo>
                  <a:cubicBezTo>
                    <a:pt x="75" y="123"/>
                    <a:pt x="72" y="120"/>
                    <a:pt x="72" y="120"/>
                  </a:cubicBezTo>
                  <a:cubicBezTo>
                    <a:pt x="72" y="120"/>
                    <a:pt x="69" y="123"/>
                    <a:pt x="69" y="126"/>
                  </a:cubicBezTo>
                  <a:cubicBezTo>
                    <a:pt x="69" y="129"/>
                    <a:pt x="70" y="131"/>
                    <a:pt x="71" y="131"/>
                  </a:cubicBezTo>
                  <a:cubicBezTo>
                    <a:pt x="73" y="131"/>
                    <a:pt x="75" y="129"/>
                    <a:pt x="75" y="126"/>
                  </a:cubicBezTo>
                  <a:close/>
                  <a:moveTo>
                    <a:pt x="68" y="132"/>
                  </a:moveTo>
                  <a:cubicBezTo>
                    <a:pt x="69" y="129"/>
                    <a:pt x="66" y="125"/>
                    <a:pt x="66" y="125"/>
                  </a:cubicBezTo>
                  <a:cubicBezTo>
                    <a:pt x="66" y="126"/>
                    <a:pt x="63" y="128"/>
                    <a:pt x="62" y="131"/>
                  </a:cubicBezTo>
                  <a:cubicBezTo>
                    <a:pt x="62" y="134"/>
                    <a:pt x="63" y="136"/>
                    <a:pt x="64" y="136"/>
                  </a:cubicBezTo>
                  <a:cubicBezTo>
                    <a:pt x="66" y="137"/>
                    <a:pt x="68" y="135"/>
                    <a:pt x="68" y="132"/>
                  </a:cubicBezTo>
                  <a:close/>
                  <a:moveTo>
                    <a:pt x="61" y="137"/>
                  </a:moveTo>
                  <a:cubicBezTo>
                    <a:pt x="62" y="134"/>
                    <a:pt x="60" y="131"/>
                    <a:pt x="60" y="131"/>
                  </a:cubicBezTo>
                  <a:cubicBezTo>
                    <a:pt x="60" y="131"/>
                    <a:pt x="56" y="133"/>
                    <a:pt x="55" y="136"/>
                  </a:cubicBezTo>
                  <a:cubicBezTo>
                    <a:pt x="54" y="139"/>
                    <a:pt x="55" y="141"/>
                    <a:pt x="56" y="141"/>
                  </a:cubicBezTo>
                  <a:cubicBezTo>
                    <a:pt x="58" y="142"/>
                    <a:pt x="60" y="140"/>
                    <a:pt x="61" y="137"/>
                  </a:cubicBezTo>
                  <a:close/>
                  <a:moveTo>
                    <a:pt x="53" y="142"/>
                  </a:moveTo>
                  <a:cubicBezTo>
                    <a:pt x="54" y="139"/>
                    <a:pt x="52" y="135"/>
                    <a:pt x="52" y="135"/>
                  </a:cubicBezTo>
                  <a:cubicBezTo>
                    <a:pt x="52" y="135"/>
                    <a:pt x="49" y="137"/>
                    <a:pt x="47" y="140"/>
                  </a:cubicBezTo>
                  <a:cubicBezTo>
                    <a:pt x="46" y="143"/>
                    <a:pt x="46" y="145"/>
                    <a:pt x="48" y="145"/>
                  </a:cubicBezTo>
                  <a:cubicBezTo>
                    <a:pt x="50" y="146"/>
                    <a:pt x="52" y="145"/>
                    <a:pt x="53" y="142"/>
                  </a:cubicBezTo>
                  <a:close/>
                  <a:moveTo>
                    <a:pt x="45" y="145"/>
                  </a:moveTo>
                  <a:cubicBezTo>
                    <a:pt x="46" y="142"/>
                    <a:pt x="45" y="138"/>
                    <a:pt x="45" y="138"/>
                  </a:cubicBezTo>
                  <a:cubicBezTo>
                    <a:pt x="45" y="138"/>
                    <a:pt x="40" y="140"/>
                    <a:pt x="39" y="143"/>
                  </a:cubicBezTo>
                  <a:cubicBezTo>
                    <a:pt x="37" y="145"/>
                    <a:pt x="37" y="147"/>
                    <a:pt x="39" y="148"/>
                  </a:cubicBezTo>
                  <a:cubicBezTo>
                    <a:pt x="41" y="149"/>
                    <a:pt x="43" y="148"/>
                    <a:pt x="45" y="145"/>
                  </a:cubicBezTo>
                  <a:close/>
                  <a:moveTo>
                    <a:pt x="35" y="148"/>
                  </a:moveTo>
                  <a:cubicBezTo>
                    <a:pt x="37" y="145"/>
                    <a:pt x="36" y="141"/>
                    <a:pt x="36" y="141"/>
                  </a:cubicBezTo>
                  <a:cubicBezTo>
                    <a:pt x="36" y="141"/>
                    <a:pt x="32" y="142"/>
                    <a:pt x="30" y="144"/>
                  </a:cubicBezTo>
                  <a:cubicBezTo>
                    <a:pt x="28" y="147"/>
                    <a:pt x="28" y="149"/>
                    <a:pt x="29" y="150"/>
                  </a:cubicBezTo>
                  <a:cubicBezTo>
                    <a:pt x="31" y="151"/>
                    <a:pt x="33" y="150"/>
                    <a:pt x="35" y="148"/>
                  </a:cubicBezTo>
                  <a:close/>
                  <a:moveTo>
                    <a:pt x="100" y="103"/>
                  </a:moveTo>
                  <a:cubicBezTo>
                    <a:pt x="103" y="102"/>
                    <a:pt x="105" y="97"/>
                    <a:pt x="105" y="97"/>
                  </a:cubicBezTo>
                  <a:cubicBezTo>
                    <a:pt x="105" y="97"/>
                    <a:pt x="101" y="95"/>
                    <a:pt x="98" y="97"/>
                  </a:cubicBezTo>
                  <a:cubicBezTo>
                    <a:pt x="95" y="99"/>
                    <a:pt x="94" y="101"/>
                    <a:pt x="95" y="102"/>
                  </a:cubicBezTo>
                  <a:cubicBezTo>
                    <a:pt x="95" y="104"/>
                    <a:pt x="97" y="105"/>
                    <a:pt x="100" y="103"/>
                  </a:cubicBezTo>
                  <a:close/>
                  <a:moveTo>
                    <a:pt x="96" y="112"/>
                  </a:moveTo>
                  <a:cubicBezTo>
                    <a:pt x="99" y="111"/>
                    <a:pt x="101" y="106"/>
                    <a:pt x="101" y="106"/>
                  </a:cubicBezTo>
                  <a:cubicBezTo>
                    <a:pt x="101" y="106"/>
                    <a:pt x="97" y="105"/>
                    <a:pt x="94" y="106"/>
                  </a:cubicBezTo>
                  <a:cubicBezTo>
                    <a:pt x="91" y="107"/>
                    <a:pt x="90" y="109"/>
                    <a:pt x="90" y="111"/>
                  </a:cubicBezTo>
                  <a:cubicBezTo>
                    <a:pt x="91" y="113"/>
                    <a:pt x="93" y="113"/>
                    <a:pt x="96" y="112"/>
                  </a:cubicBezTo>
                  <a:close/>
                  <a:moveTo>
                    <a:pt x="90" y="121"/>
                  </a:moveTo>
                  <a:cubicBezTo>
                    <a:pt x="94" y="120"/>
                    <a:pt x="97" y="115"/>
                    <a:pt x="97" y="115"/>
                  </a:cubicBezTo>
                  <a:cubicBezTo>
                    <a:pt x="97" y="115"/>
                    <a:pt x="93" y="113"/>
                    <a:pt x="90" y="114"/>
                  </a:cubicBezTo>
                  <a:cubicBezTo>
                    <a:pt x="87" y="115"/>
                    <a:pt x="85" y="117"/>
                    <a:pt x="85" y="119"/>
                  </a:cubicBezTo>
                  <a:cubicBezTo>
                    <a:pt x="86" y="120"/>
                    <a:pt x="87" y="122"/>
                    <a:pt x="90" y="121"/>
                  </a:cubicBezTo>
                  <a:close/>
                  <a:moveTo>
                    <a:pt x="84" y="129"/>
                  </a:moveTo>
                  <a:cubicBezTo>
                    <a:pt x="88" y="128"/>
                    <a:pt x="91" y="124"/>
                    <a:pt x="91" y="124"/>
                  </a:cubicBezTo>
                  <a:cubicBezTo>
                    <a:pt x="91" y="124"/>
                    <a:pt x="87" y="121"/>
                    <a:pt x="84" y="122"/>
                  </a:cubicBezTo>
                  <a:cubicBezTo>
                    <a:pt x="81" y="123"/>
                    <a:pt x="80" y="124"/>
                    <a:pt x="80" y="126"/>
                  </a:cubicBezTo>
                  <a:cubicBezTo>
                    <a:pt x="80" y="128"/>
                    <a:pt x="81" y="129"/>
                    <a:pt x="84" y="129"/>
                  </a:cubicBezTo>
                  <a:close/>
                  <a:moveTo>
                    <a:pt x="77" y="136"/>
                  </a:moveTo>
                  <a:cubicBezTo>
                    <a:pt x="81" y="136"/>
                    <a:pt x="85" y="132"/>
                    <a:pt x="85" y="132"/>
                  </a:cubicBezTo>
                  <a:cubicBezTo>
                    <a:pt x="85" y="132"/>
                    <a:pt x="81" y="129"/>
                    <a:pt x="78" y="129"/>
                  </a:cubicBezTo>
                  <a:cubicBezTo>
                    <a:pt x="75" y="129"/>
                    <a:pt x="73" y="131"/>
                    <a:pt x="73" y="133"/>
                  </a:cubicBezTo>
                  <a:cubicBezTo>
                    <a:pt x="73" y="134"/>
                    <a:pt x="74" y="136"/>
                    <a:pt x="77" y="136"/>
                  </a:cubicBezTo>
                  <a:close/>
                  <a:moveTo>
                    <a:pt x="70" y="142"/>
                  </a:moveTo>
                  <a:cubicBezTo>
                    <a:pt x="73" y="142"/>
                    <a:pt x="77" y="139"/>
                    <a:pt x="77" y="139"/>
                  </a:cubicBezTo>
                  <a:cubicBezTo>
                    <a:pt x="77" y="139"/>
                    <a:pt x="74" y="136"/>
                    <a:pt x="71" y="136"/>
                  </a:cubicBezTo>
                  <a:cubicBezTo>
                    <a:pt x="68" y="135"/>
                    <a:pt x="66" y="137"/>
                    <a:pt x="66" y="138"/>
                  </a:cubicBezTo>
                  <a:cubicBezTo>
                    <a:pt x="65" y="140"/>
                    <a:pt x="66" y="142"/>
                    <a:pt x="70" y="142"/>
                  </a:cubicBezTo>
                  <a:close/>
                  <a:moveTo>
                    <a:pt x="61" y="147"/>
                  </a:moveTo>
                  <a:cubicBezTo>
                    <a:pt x="65" y="148"/>
                    <a:pt x="69" y="145"/>
                    <a:pt x="69" y="145"/>
                  </a:cubicBezTo>
                  <a:cubicBezTo>
                    <a:pt x="69" y="145"/>
                    <a:pt x="67" y="142"/>
                    <a:pt x="64" y="141"/>
                  </a:cubicBezTo>
                  <a:cubicBezTo>
                    <a:pt x="60" y="141"/>
                    <a:pt x="58" y="142"/>
                    <a:pt x="58" y="143"/>
                  </a:cubicBezTo>
                  <a:cubicBezTo>
                    <a:pt x="57" y="145"/>
                    <a:pt x="58" y="147"/>
                    <a:pt x="61" y="147"/>
                  </a:cubicBezTo>
                  <a:close/>
                  <a:moveTo>
                    <a:pt x="52" y="152"/>
                  </a:moveTo>
                  <a:cubicBezTo>
                    <a:pt x="55" y="153"/>
                    <a:pt x="60" y="150"/>
                    <a:pt x="60" y="150"/>
                  </a:cubicBezTo>
                  <a:cubicBezTo>
                    <a:pt x="60" y="150"/>
                    <a:pt x="58" y="147"/>
                    <a:pt x="55" y="146"/>
                  </a:cubicBezTo>
                  <a:cubicBezTo>
                    <a:pt x="52" y="145"/>
                    <a:pt x="50" y="146"/>
                    <a:pt x="49" y="147"/>
                  </a:cubicBezTo>
                  <a:cubicBezTo>
                    <a:pt x="48" y="149"/>
                    <a:pt x="49" y="151"/>
                    <a:pt x="52" y="152"/>
                  </a:cubicBezTo>
                  <a:close/>
                  <a:moveTo>
                    <a:pt x="42" y="155"/>
                  </a:moveTo>
                  <a:cubicBezTo>
                    <a:pt x="45" y="156"/>
                    <a:pt x="51" y="155"/>
                    <a:pt x="51" y="155"/>
                  </a:cubicBezTo>
                  <a:cubicBezTo>
                    <a:pt x="51" y="155"/>
                    <a:pt x="49" y="151"/>
                    <a:pt x="46" y="150"/>
                  </a:cubicBezTo>
                  <a:cubicBezTo>
                    <a:pt x="43" y="148"/>
                    <a:pt x="41" y="149"/>
                    <a:pt x="40" y="150"/>
                  </a:cubicBezTo>
                  <a:cubicBezTo>
                    <a:pt x="38" y="152"/>
                    <a:pt x="39" y="154"/>
                    <a:pt x="42" y="155"/>
                  </a:cubicBezTo>
                  <a:close/>
                  <a:moveTo>
                    <a:pt x="32" y="157"/>
                  </a:moveTo>
                  <a:cubicBezTo>
                    <a:pt x="35" y="159"/>
                    <a:pt x="41" y="158"/>
                    <a:pt x="41" y="158"/>
                  </a:cubicBezTo>
                  <a:cubicBezTo>
                    <a:pt x="41" y="158"/>
                    <a:pt x="39" y="154"/>
                    <a:pt x="36" y="152"/>
                  </a:cubicBezTo>
                  <a:cubicBezTo>
                    <a:pt x="33" y="151"/>
                    <a:pt x="31" y="151"/>
                    <a:pt x="30" y="152"/>
                  </a:cubicBezTo>
                  <a:cubicBezTo>
                    <a:pt x="28" y="153"/>
                    <a:pt x="29" y="155"/>
                    <a:pt x="32" y="157"/>
                  </a:cubicBezTo>
                  <a:close/>
                  <a:moveTo>
                    <a:pt x="27" y="148"/>
                  </a:moveTo>
                  <a:cubicBezTo>
                    <a:pt x="28" y="146"/>
                    <a:pt x="28" y="142"/>
                    <a:pt x="28" y="142"/>
                  </a:cubicBezTo>
                  <a:cubicBezTo>
                    <a:pt x="28" y="142"/>
                    <a:pt x="23" y="143"/>
                    <a:pt x="20" y="145"/>
                  </a:cubicBezTo>
                  <a:cubicBezTo>
                    <a:pt x="20" y="145"/>
                    <a:pt x="20" y="146"/>
                    <a:pt x="19" y="146"/>
                  </a:cubicBezTo>
                  <a:cubicBezTo>
                    <a:pt x="17" y="148"/>
                    <a:pt x="15" y="150"/>
                    <a:pt x="10" y="150"/>
                  </a:cubicBezTo>
                  <a:cubicBezTo>
                    <a:pt x="8" y="149"/>
                    <a:pt x="6" y="149"/>
                    <a:pt x="3" y="148"/>
                  </a:cubicBezTo>
                  <a:cubicBezTo>
                    <a:pt x="1" y="148"/>
                    <a:pt x="1" y="149"/>
                    <a:pt x="1" y="149"/>
                  </a:cubicBezTo>
                  <a:cubicBezTo>
                    <a:pt x="1" y="149"/>
                    <a:pt x="0" y="150"/>
                    <a:pt x="3" y="151"/>
                  </a:cubicBezTo>
                  <a:cubicBezTo>
                    <a:pt x="5" y="151"/>
                    <a:pt x="7" y="151"/>
                    <a:pt x="10" y="152"/>
                  </a:cubicBezTo>
                  <a:cubicBezTo>
                    <a:pt x="15" y="152"/>
                    <a:pt x="17" y="155"/>
                    <a:pt x="19" y="157"/>
                  </a:cubicBezTo>
                  <a:cubicBezTo>
                    <a:pt x="20" y="157"/>
                    <a:pt x="20" y="157"/>
                    <a:pt x="21" y="158"/>
                  </a:cubicBezTo>
                  <a:cubicBezTo>
                    <a:pt x="24" y="160"/>
                    <a:pt x="30" y="160"/>
                    <a:pt x="30" y="160"/>
                  </a:cubicBezTo>
                  <a:cubicBezTo>
                    <a:pt x="30" y="160"/>
                    <a:pt x="29" y="156"/>
                    <a:pt x="27" y="154"/>
                  </a:cubicBezTo>
                  <a:cubicBezTo>
                    <a:pt x="26" y="153"/>
                    <a:pt x="25" y="152"/>
                    <a:pt x="24" y="152"/>
                  </a:cubicBezTo>
                  <a:cubicBezTo>
                    <a:pt x="23" y="152"/>
                    <a:pt x="22" y="152"/>
                    <a:pt x="21" y="152"/>
                  </a:cubicBezTo>
                  <a:cubicBezTo>
                    <a:pt x="20" y="152"/>
                    <a:pt x="19" y="151"/>
                    <a:pt x="19" y="151"/>
                  </a:cubicBezTo>
                  <a:cubicBezTo>
                    <a:pt x="19" y="151"/>
                    <a:pt x="20" y="150"/>
                    <a:pt x="21" y="150"/>
                  </a:cubicBezTo>
                  <a:cubicBezTo>
                    <a:pt x="22" y="150"/>
                    <a:pt x="23" y="150"/>
                    <a:pt x="24" y="150"/>
                  </a:cubicBezTo>
                  <a:cubicBezTo>
                    <a:pt x="25" y="150"/>
                    <a:pt x="26" y="149"/>
                    <a:pt x="27" y="148"/>
                  </a:cubicBez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grpSp>
        <p:nvGrpSpPr>
          <p:cNvPr id="137" name="组合 136"/>
          <p:cNvGrpSpPr/>
          <p:nvPr>
            <p:custDataLst>
              <p:tags r:id="rId34"/>
            </p:custDataLst>
          </p:nvPr>
        </p:nvGrpSpPr>
        <p:grpSpPr>
          <a:xfrm>
            <a:off x="10464165" y="3019805"/>
            <a:ext cx="1112288" cy="2593529"/>
            <a:chOff x="9799320" y="3391406"/>
            <a:chExt cx="1483050" cy="3458039"/>
          </a:xfrm>
        </p:grpSpPr>
        <p:sp>
          <p:nvSpPr>
            <p:cNvPr id="138" name="Freeform 74"/>
            <p:cNvSpPr/>
            <p:nvPr>
              <p:custDataLst>
                <p:tags r:id="rId35"/>
              </p:custDataLst>
            </p:nvPr>
          </p:nvSpPr>
          <p:spPr bwMode="auto">
            <a:xfrm>
              <a:off x="9997694" y="3537352"/>
              <a:ext cx="498281" cy="1337104"/>
            </a:xfrm>
            <a:custGeom>
              <a:avLst/>
              <a:gdLst>
                <a:gd name="T0" fmla="*/ 67 w 163"/>
                <a:gd name="T1" fmla="*/ 409 h 437"/>
                <a:gd name="T2" fmla="*/ 161 w 163"/>
                <a:gd name="T3" fmla="*/ 57 h 437"/>
                <a:gd name="T4" fmla="*/ 163 w 163"/>
                <a:gd name="T5" fmla="*/ 0 h 437"/>
                <a:gd name="T6" fmla="*/ 28 w 163"/>
                <a:gd name="T7" fmla="*/ 211 h 437"/>
                <a:gd name="T8" fmla="*/ 28 w 163"/>
                <a:gd name="T9" fmla="*/ 208 h 437"/>
                <a:gd name="T10" fmla="*/ 40 w 163"/>
                <a:gd name="T11" fmla="*/ 424 h 437"/>
                <a:gd name="T12" fmla="*/ 72 w 163"/>
                <a:gd name="T13" fmla="*/ 423 h 437"/>
                <a:gd name="T14" fmla="*/ 110 w 163"/>
                <a:gd name="T15" fmla="*/ 357 h 437"/>
                <a:gd name="T16" fmla="*/ 67 w 163"/>
                <a:gd name="T17" fmla="*/ 409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437">
                  <a:moveTo>
                    <a:pt x="67" y="409"/>
                  </a:moveTo>
                  <a:cubicBezTo>
                    <a:pt x="20" y="437"/>
                    <a:pt x="96" y="63"/>
                    <a:pt x="161" y="57"/>
                  </a:cubicBezTo>
                  <a:cubicBezTo>
                    <a:pt x="163" y="0"/>
                    <a:pt x="163" y="0"/>
                    <a:pt x="163" y="0"/>
                  </a:cubicBezTo>
                  <a:cubicBezTo>
                    <a:pt x="163" y="0"/>
                    <a:pt x="50" y="56"/>
                    <a:pt x="28" y="211"/>
                  </a:cubicBezTo>
                  <a:cubicBezTo>
                    <a:pt x="28" y="208"/>
                    <a:pt x="28" y="208"/>
                    <a:pt x="28" y="208"/>
                  </a:cubicBezTo>
                  <a:cubicBezTo>
                    <a:pt x="28" y="208"/>
                    <a:pt x="0" y="420"/>
                    <a:pt x="40" y="424"/>
                  </a:cubicBezTo>
                  <a:cubicBezTo>
                    <a:pt x="61" y="426"/>
                    <a:pt x="69" y="425"/>
                    <a:pt x="72" y="423"/>
                  </a:cubicBezTo>
                  <a:cubicBezTo>
                    <a:pt x="84" y="417"/>
                    <a:pt x="97" y="391"/>
                    <a:pt x="110" y="357"/>
                  </a:cubicBezTo>
                  <a:cubicBezTo>
                    <a:pt x="98" y="380"/>
                    <a:pt x="84" y="399"/>
                    <a:pt x="67" y="409"/>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nvGrpSpPr>
            <p:cNvPr id="139" name="组合 138"/>
            <p:cNvGrpSpPr/>
            <p:nvPr/>
          </p:nvGrpSpPr>
          <p:grpSpPr>
            <a:xfrm>
              <a:off x="9799320" y="3391406"/>
              <a:ext cx="1483050" cy="3458039"/>
              <a:chOff x="7332662" y="3203575"/>
              <a:chExt cx="1597025" cy="3723795"/>
            </a:xfrm>
          </p:grpSpPr>
          <p:sp>
            <p:nvSpPr>
              <p:cNvPr id="140" name="Freeform 65"/>
              <p:cNvSpPr/>
              <p:nvPr>
                <p:custDataLst>
                  <p:tags r:id="rId36"/>
                </p:custDataLst>
              </p:nvPr>
            </p:nvSpPr>
            <p:spPr bwMode="auto">
              <a:xfrm>
                <a:off x="7381875" y="3295650"/>
                <a:ext cx="1155700" cy="2165350"/>
              </a:xfrm>
              <a:custGeom>
                <a:avLst/>
                <a:gdLst>
                  <a:gd name="T0" fmla="*/ 350 w 350"/>
                  <a:gd name="T1" fmla="*/ 171 h 657"/>
                  <a:gd name="T2" fmla="*/ 350 w 350"/>
                  <a:gd name="T3" fmla="*/ 0 h 657"/>
                  <a:gd name="T4" fmla="*/ 334 w 350"/>
                  <a:gd name="T5" fmla="*/ 0 h 657"/>
                  <a:gd name="T6" fmla="*/ 320 w 350"/>
                  <a:gd name="T7" fmla="*/ 84 h 657"/>
                  <a:gd name="T8" fmla="*/ 217 w 350"/>
                  <a:gd name="T9" fmla="*/ 291 h 657"/>
                  <a:gd name="T10" fmla="*/ 147 w 350"/>
                  <a:gd name="T11" fmla="*/ 159 h 657"/>
                  <a:gd name="T12" fmla="*/ 59 w 350"/>
                  <a:gd name="T13" fmla="*/ 116 h 657"/>
                  <a:gd name="T14" fmla="*/ 0 w 350"/>
                  <a:gd name="T15" fmla="*/ 46 h 657"/>
                  <a:gd name="T16" fmla="*/ 3 w 350"/>
                  <a:gd name="T17" fmla="*/ 60 h 657"/>
                  <a:gd name="T18" fmla="*/ 16 w 350"/>
                  <a:gd name="T19" fmla="*/ 88 h 657"/>
                  <a:gd name="T20" fmla="*/ 82 w 350"/>
                  <a:gd name="T21" fmla="*/ 229 h 657"/>
                  <a:gd name="T22" fmla="*/ 147 w 350"/>
                  <a:gd name="T23" fmla="*/ 334 h 657"/>
                  <a:gd name="T24" fmla="*/ 142 w 350"/>
                  <a:gd name="T25" fmla="*/ 657 h 657"/>
                  <a:gd name="T26" fmla="*/ 220 w 350"/>
                  <a:gd name="T27" fmla="*/ 657 h 657"/>
                  <a:gd name="T28" fmla="*/ 268 w 350"/>
                  <a:gd name="T29" fmla="*/ 657 h 657"/>
                  <a:gd name="T30" fmla="*/ 291 w 350"/>
                  <a:gd name="T31" fmla="*/ 657 h 657"/>
                  <a:gd name="T32" fmla="*/ 350 w 350"/>
                  <a:gd name="T33" fmla="*/ 171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0" h="657">
                    <a:moveTo>
                      <a:pt x="350" y="171"/>
                    </a:moveTo>
                    <a:cubicBezTo>
                      <a:pt x="350" y="106"/>
                      <a:pt x="350" y="24"/>
                      <a:pt x="350" y="0"/>
                    </a:cubicBezTo>
                    <a:cubicBezTo>
                      <a:pt x="334" y="0"/>
                      <a:pt x="334" y="0"/>
                      <a:pt x="334" y="0"/>
                    </a:cubicBezTo>
                    <a:cubicBezTo>
                      <a:pt x="321" y="11"/>
                      <a:pt x="315" y="36"/>
                      <a:pt x="320" y="84"/>
                    </a:cubicBezTo>
                    <a:cubicBezTo>
                      <a:pt x="339" y="272"/>
                      <a:pt x="217" y="291"/>
                      <a:pt x="217" y="291"/>
                    </a:cubicBezTo>
                    <a:cubicBezTo>
                      <a:pt x="220" y="237"/>
                      <a:pt x="185" y="189"/>
                      <a:pt x="147" y="159"/>
                    </a:cubicBezTo>
                    <a:cubicBezTo>
                      <a:pt x="110" y="130"/>
                      <a:pt x="94" y="202"/>
                      <a:pt x="59" y="116"/>
                    </a:cubicBezTo>
                    <a:cubicBezTo>
                      <a:pt x="41" y="73"/>
                      <a:pt x="18" y="54"/>
                      <a:pt x="0" y="46"/>
                    </a:cubicBezTo>
                    <a:cubicBezTo>
                      <a:pt x="0" y="51"/>
                      <a:pt x="1" y="56"/>
                      <a:pt x="3" y="60"/>
                    </a:cubicBezTo>
                    <a:cubicBezTo>
                      <a:pt x="16" y="88"/>
                      <a:pt x="16" y="88"/>
                      <a:pt x="16" y="88"/>
                    </a:cubicBezTo>
                    <a:cubicBezTo>
                      <a:pt x="82" y="229"/>
                      <a:pt x="82" y="229"/>
                      <a:pt x="82" y="229"/>
                    </a:cubicBezTo>
                    <a:cubicBezTo>
                      <a:pt x="109" y="250"/>
                      <a:pt x="141" y="284"/>
                      <a:pt x="147" y="334"/>
                    </a:cubicBezTo>
                    <a:cubicBezTo>
                      <a:pt x="156" y="401"/>
                      <a:pt x="147" y="574"/>
                      <a:pt x="142" y="657"/>
                    </a:cubicBezTo>
                    <a:cubicBezTo>
                      <a:pt x="220" y="657"/>
                      <a:pt x="220" y="657"/>
                      <a:pt x="220" y="657"/>
                    </a:cubicBezTo>
                    <a:cubicBezTo>
                      <a:pt x="268" y="657"/>
                      <a:pt x="268" y="657"/>
                      <a:pt x="268" y="657"/>
                    </a:cubicBezTo>
                    <a:cubicBezTo>
                      <a:pt x="291" y="657"/>
                      <a:pt x="291" y="657"/>
                      <a:pt x="291" y="657"/>
                    </a:cubicBezTo>
                    <a:cubicBezTo>
                      <a:pt x="285" y="567"/>
                      <a:pt x="276" y="289"/>
                      <a:pt x="350" y="171"/>
                    </a:cubicBezTo>
                    <a:close/>
                  </a:path>
                </a:pathLst>
              </a:custGeom>
              <a:solidFill>
                <a:srgbClr val="E6987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1" name="Freeform 66"/>
              <p:cNvSpPr/>
              <p:nvPr>
                <p:custDataLst>
                  <p:tags r:id="rId37"/>
                </p:custDataLst>
              </p:nvPr>
            </p:nvSpPr>
            <p:spPr bwMode="auto">
              <a:xfrm>
                <a:off x="8293100" y="3859213"/>
                <a:ext cx="274637" cy="1601788"/>
              </a:xfrm>
              <a:custGeom>
                <a:avLst/>
                <a:gdLst>
                  <a:gd name="T0" fmla="*/ 62 w 83"/>
                  <a:gd name="T1" fmla="*/ 95 h 486"/>
                  <a:gd name="T2" fmla="*/ 74 w 83"/>
                  <a:gd name="T3" fmla="*/ 63 h 486"/>
                  <a:gd name="T4" fmla="*/ 74 w 83"/>
                  <a:gd name="T5" fmla="*/ 0 h 486"/>
                  <a:gd name="T6" fmla="*/ 15 w 83"/>
                  <a:gd name="T7" fmla="*/ 486 h 486"/>
                  <a:gd name="T8" fmla="*/ 78 w 83"/>
                  <a:gd name="T9" fmla="*/ 486 h 486"/>
                  <a:gd name="T10" fmla="*/ 63 w 83"/>
                  <a:gd name="T11" fmla="*/ 310 h 486"/>
                  <a:gd name="T12" fmla="*/ 60 w 83"/>
                  <a:gd name="T13" fmla="*/ 103 h 486"/>
                  <a:gd name="T14" fmla="*/ 62 w 83"/>
                  <a:gd name="T15" fmla="*/ 95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486">
                    <a:moveTo>
                      <a:pt x="62" y="95"/>
                    </a:moveTo>
                    <a:cubicBezTo>
                      <a:pt x="69" y="87"/>
                      <a:pt x="74" y="76"/>
                      <a:pt x="74" y="63"/>
                    </a:cubicBezTo>
                    <a:cubicBezTo>
                      <a:pt x="74" y="48"/>
                      <a:pt x="74" y="25"/>
                      <a:pt x="74" y="0"/>
                    </a:cubicBezTo>
                    <a:cubicBezTo>
                      <a:pt x="0" y="118"/>
                      <a:pt x="9" y="396"/>
                      <a:pt x="15" y="486"/>
                    </a:cubicBezTo>
                    <a:cubicBezTo>
                      <a:pt x="78" y="486"/>
                      <a:pt x="78" y="486"/>
                      <a:pt x="78" y="486"/>
                    </a:cubicBezTo>
                    <a:cubicBezTo>
                      <a:pt x="78" y="486"/>
                      <a:pt x="83" y="452"/>
                      <a:pt x="63" y="310"/>
                    </a:cubicBezTo>
                    <a:cubicBezTo>
                      <a:pt x="42" y="168"/>
                      <a:pt x="51" y="127"/>
                      <a:pt x="60" y="103"/>
                    </a:cubicBezTo>
                    <a:cubicBezTo>
                      <a:pt x="61" y="100"/>
                      <a:pt x="62" y="98"/>
                      <a:pt x="62" y="95"/>
                    </a:cubicBezTo>
                    <a:close/>
                  </a:path>
                </a:pathLst>
              </a:custGeom>
              <a:solidFill>
                <a:srgbClr val="E18A6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2" name="Freeform 67"/>
              <p:cNvSpPr/>
              <p:nvPr>
                <p:custDataLst>
                  <p:tags r:id="rId38"/>
                </p:custDataLst>
              </p:nvPr>
            </p:nvSpPr>
            <p:spPr bwMode="auto">
              <a:xfrm>
                <a:off x="7669888" y="4051300"/>
                <a:ext cx="250825" cy="1409700"/>
              </a:xfrm>
              <a:custGeom>
                <a:avLst/>
                <a:gdLst>
                  <a:gd name="T0" fmla="*/ 67 w 76"/>
                  <a:gd name="T1" fmla="*/ 105 h 428"/>
                  <a:gd name="T2" fmla="*/ 2 w 76"/>
                  <a:gd name="T3" fmla="*/ 0 h 428"/>
                  <a:gd name="T4" fmla="*/ 23 w 76"/>
                  <a:gd name="T5" fmla="*/ 45 h 428"/>
                  <a:gd name="T6" fmla="*/ 20 w 76"/>
                  <a:gd name="T7" fmla="*/ 252 h 428"/>
                  <a:gd name="T8" fmla="*/ 5 w 76"/>
                  <a:gd name="T9" fmla="*/ 428 h 428"/>
                  <a:gd name="T10" fmla="*/ 62 w 76"/>
                  <a:gd name="T11" fmla="*/ 428 h 428"/>
                  <a:gd name="T12" fmla="*/ 67 w 76"/>
                  <a:gd name="T13" fmla="*/ 105 h 428"/>
                </a:gdLst>
                <a:ahLst/>
                <a:cxnLst>
                  <a:cxn ang="0">
                    <a:pos x="T0" y="T1"/>
                  </a:cxn>
                  <a:cxn ang="0">
                    <a:pos x="T2" y="T3"/>
                  </a:cxn>
                  <a:cxn ang="0">
                    <a:pos x="T4" y="T5"/>
                  </a:cxn>
                  <a:cxn ang="0">
                    <a:pos x="T6" y="T7"/>
                  </a:cxn>
                  <a:cxn ang="0">
                    <a:pos x="T8" y="T9"/>
                  </a:cxn>
                  <a:cxn ang="0">
                    <a:pos x="T10" y="T11"/>
                  </a:cxn>
                  <a:cxn ang="0">
                    <a:pos x="T12" y="T13"/>
                  </a:cxn>
                </a:cxnLst>
                <a:rect l="0" t="0" r="r" b="b"/>
                <a:pathLst>
                  <a:path w="76" h="428">
                    <a:moveTo>
                      <a:pt x="67" y="105"/>
                    </a:moveTo>
                    <a:cubicBezTo>
                      <a:pt x="61" y="55"/>
                      <a:pt x="29" y="21"/>
                      <a:pt x="2" y="0"/>
                    </a:cubicBezTo>
                    <a:cubicBezTo>
                      <a:pt x="23" y="45"/>
                      <a:pt x="23" y="45"/>
                      <a:pt x="23" y="45"/>
                    </a:cubicBezTo>
                    <a:cubicBezTo>
                      <a:pt x="32" y="69"/>
                      <a:pt x="40" y="110"/>
                      <a:pt x="20" y="252"/>
                    </a:cubicBezTo>
                    <a:cubicBezTo>
                      <a:pt x="0" y="394"/>
                      <a:pt x="5" y="428"/>
                      <a:pt x="5" y="428"/>
                    </a:cubicBezTo>
                    <a:cubicBezTo>
                      <a:pt x="62" y="428"/>
                      <a:pt x="62" y="428"/>
                      <a:pt x="62" y="428"/>
                    </a:cubicBezTo>
                    <a:cubicBezTo>
                      <a:pt x="67" y="345"/>
                      <a:pt x="76" y="172"/>
                      <a:pt x="67" y="105"/>
                    </a:cubicBezTo>
                    <a:close/>
                  </a:path>
                </a:pathLst>
              </a:custGeom>
              <a:solidFill>
                <a:srgbClr val="E18A6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3" name="Freeform 68"/>
              <p:cNvSpPr/>
              <p:nvPr>
                <p:custDataLst>
                  <p:tags r:id="rId39"/>
                </p:custDataLst>
              </p:nvPr>
            </p:nvSpPr>
            <p:spPr bwMode="auto">
              <a:xfrm>
                <a:off x="7381875" y="3349725"/>
                <a:ext cx="1119187" cy="962025"/>
              </a:xfrm>
              <a:custGeom>
                <a:avLst/>
                <a:gdLst>
                  <a:gd name="T0" fmla="*/ 88 w 339"/>
                  <a:gd name="T1" fmla="*/ 92 h 292"/>
                  <a:gd name="T2" fmla="*/ 82 w 339"/>
                  <a:gd name="T3" fmla="*/ 92 h 292"/>
                  <a:gd name="T4" fmla="*/ 78 w 339"/>
                  <a:gd name="T5" fmla="*/ 89 h 292"/>
                  <a:gd name="T6" fmla="*/ 66 w 339"/>
                  <a:gd name="T7" fmla="*/ 69 h 292"/>
                  <a:gd name="T8" fmla="*/ 48 w 339"/>
                  <a:gd name="T9" fmla="*/ 39 h 292"/>
                  <a:gd name="T10" fmla="*/ 22 w 339"/>
                  <a:gd name="T11" fmla="*/ 28 h 292"/>
                  <a:gd name="T12" fmla="*/ 3 w 339"/>
                  <a:gd name="T13" fmla="*/ 39 h 292"/>
                  <a:gd name="T14" fmla="*/ 0 w 339"/>
                  <a:gd name="T15" fmla="*/ 47 h 292"/>
                  <a:gd name="T16" fmla="*/ 59 w 339"/>
                  <a:gd name="T17" fmla="*/ 117 h 292"/>
                  <a:gd name="T18" fmla="*/ 147 w 339"/>
                  <a:gd name="T19" fmla="*/ 160 h 292"/>
                  <a:gd name="T20" fmla="*/ 217 w 339"/>
                  <a:gd name="T21" fmla="*/ 292 h 292"/>
                  <a:gd name="T22" fmla="*/ 320 w 339"/>
                  <a:gd name="T23" fmla="*/ 85 h 292"/>
                  <a:gd name="T24" fmla="*/ 334 w 339"/>
                  <a:gd name="T25" fmla="*/ 1 h 292"/>
                  <a:gd name="T26" fmla="*/ 89 w 339"/>
                  <a:gd name="T27" fmla="*/ 0 h 292"/>
                  <a:gd name="T28" fmla="*/ 88 w 339"/>
                  <a:gd name="T29" fmla="*/ 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9" h="292">
                    <a:moveTo>
                      <a:pt x="88" y="92"/>
                    </a:moveTo>
                    <a:cubicBezTo>
                      <a:pt x="86" y="93"/>
                      <a:pt x="84" y="93"/>
                      <a:pt x="82" y="92"/>
                    </a:cubicBezTo>
                    <a:cubicBezTo>
                      <a:pt x="80" y="91"/>
                      <a:pt x="79" y="90"/>
                      <a:pt x="78" y="89"/>
                    </a:cubicBezTo>
                    <a:cubicBezTo>
                      <a:pt x="73" y="82"/>
                      <a:pt x="69" y="76"/>
                      <a:pt x="66" y="69"/>
                    </a:cubicBezTo>
                    <a:cubicBezTo>
                      <a:pt x="59" y="57"/>
                      <a:pt x="55" y="46"/>
                      <a:pt x="48" y="39"/>
                    </a:cubicBezTo>
                    <a:cubicBezTo>
                      <a:pt x="42" y="32"/>
                      <a:pt x="35" y="28"/>
                      <a:pt x="22" y="28"/>
                    </a:cubicBezTo>
                    <a:cubicBezTo>
                      <a:pt x="15" y="28"/>
                      <a:pt x="7" y="32"/>
                      <a:pt x="3" y="39"/>
                    </a:cubicBezTo>
                    <a:cubicBezTo>
                      <a:pt x="2" y="42"/>
                      <a:pt x="1" y="44"/>
                      <a:pt x="0" y="47"/>
                    </a:cubicBezTo>
                    <a:cubicBezTo>
                      <a:pt x="18" y="55"/>
                      <a:pt x="41" y="74"/>
                      <a:pt x="59" y="117"/>
                    </a:cubicBezTo>
                    <a:cubicBezTo>
                      <a:pt x="94" y="203"/>
                      <a:pt x="110" y="131"/>
                      <a:pt x="147" y="160"/>
                    </a:cubicBezTo>
                    <a:cubicBezTo>
                      <a:pt x="185" y="190"/>
                      <a:pt x="220" y="238"/>
                      <a:pt x="217" y="292"/>
                    </a:cubicBezTo>
                    <a:cubicBezTo>
                      <a:pt x="217" y="292"/>
                      <a:pt x="339" y="273"/>
                      <a:pt x="320" y="85"/>
                    </a:cubicBezTo>
                    <a:cubicBezTo>
                      <a:pt x="315" y="37"/>
                      <a:pt x="321" y="12"/>
                      <a:pt x="334" y="1"/>
                    </a:cubicBezTo>
                    <a:cubicBezTo>
                      <a:pt x="89" y="0"/>
                      <a:pt x="89" y="0"/>
                      <a:pt x="89" y="0"/>
                    </a:cubicBezTo>
                    <a:cubicBezTo>
                      <a:pt x="89" y="1"/>
                      <a:pt x="89" y="92"/>
                      <a:pt x="88" y="92"/>
                    </a:cubicBezTo>
                    <a:close/>
                  </a:path>
                </a:pathLst>
              </a:custGeom>
              <a:solidFill>
                <a:srgbClr val="E7A07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4" name="Freeform 69"/>
              <p:cNvSpPr/>
              <p:nvPr>
                <p:custDataLst>
                  <p:tags r:id="rId40"/>
                </p:custDataLst>
              </p:nvPr>
            </p:nvSpPr>
            <p:spPr bwMode="auto">
              <a:xfrm>
                <a:off x="8451850" y="3424238"/>
                <a:ext cx="177800" cy="312738"/>
              </a:xfrm>
              <a:custGeom>
                <a:avLst/>
                <a:gdLst>
                  <a:gd name="T0" fmla="*/ 33 w 54"/>
                  <a:gd name="T1" fmla="*/ 95 h 95"/>
                  <a:gd name="T2" fmla="*/ 1 w 54"/>
                  <a:gd name="T3" fmla="*/ 20 h 95"/>
                  <a:gd name="T4" fmla="*/ 21 w 54"/>
                  <a:gd name="T5" fmla="*/ 0 h 95"/>
                  <a:gd name="T6" fmla="*/ 53 w 54"/>
                  <a:gd name="T7" fmla="*/ 54 h 95"/>
                  <a:gd name="T8" fmla="*/ 54 w 54"/>
                  <a:gd name="T9" fmla="*/ 91 h 95"/>
                  <a:gd name="T10" fmla="*/ 33 w 54"/>
                  <a:gd name="T11" fmla="*/ 95 h 95"/>
                </a:gdLst>
                <a:ahLst/>
                <a:cxnLst>
                  <a:cxn ang="0">
                    <a:pos x="T0" y="T1"/>
                  </a:cxn>
                  <a:cxn ang="0">
                    <a:pos x="T2" y="T3"/>
                  </a:cxn>
                  <a:cxn ang="0">
                    <a:pos x="T4" y="T5"/>
                  </a:cxn>
                  <a:cxn ang="0">
                    <a:pos x="T6" y="T7"/>
                  </a:cxn>
                  <a:cxn ang="0">
                    <a:pos x="T8" y="T9"/>
                  </a:cxn>
                  <a:cxn ang="0">
                    <a:pos x="T10" y="T11"/>
                  </a:cxn>
                </a:cxnLst>
                <a:rect l="0" t="0" r="r" b="b"/>
                <a:pathLst>
                  <a:path w="54" h="95">
                    <a:moveTo>
                      <a:pt x="33" y="95"/>
                    </a:moveTo>
                    <a:cubicBezTo>
                      <a:pt x="33" y="95"/>
                      <a:pt x="2" y="37"/>
                      <a:pt x="1" y="20"/>
                    </a:cubicBezTo>
                    <a:cubicBezTo>
                      <a:pt x="0" y="3"/>
                      <a:pt x="21" y="0"/>
                      <a:pt x="21" y="0"/>
                    </a:cubicBezTo>
                    <a:cubicBezTo>
                      <a:pt x="53" y="54"/>
                      <a:pt x="53" y="54"/>
                      <a:pt x="53" y="54"/>
                    </a:cubicBezTo>
                    <a:cubicBezTo>
                      <a:pt x="54" y="91"/>
                      <a:pt x="54" y="91"/>
                      <a:pt x="54" y="91"/>
                    </a:cubicBezTo>
                    <a:lnTo>
                      <a:pt x="33" y="95"/>
                    </a:lnTo>
                    <a:close/>
                  </a:path>
                </a:pathLst>
              </a:custGeom>
              <a:solidFill>
                <a:srgbClr val="B9252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5" name="Freeform 70"/>
              <p:cNvSpPr/>
              <p:nvPr>
                <p:custDataLst>
                  <p:tags r:id="rId41"/>
                </p:custDataLst>
              </p:nvPr>
            </p:nvSpPr>
            <p:spPr bwMode="auto">
              <a:xfrm>
                <a:off x="8534400" y="3687763"/>
                <a:ext cx="180975" cy="106363"/>
              </a:xfrm>
              <a:custGeom>
                <a:avLst/>
                <a:gdLst>
                  <a:gd name="T0" fmla="*/ 1 w 55"/>
                  <a:gd name="T1" fmla="*/ 23 h 32"/>
                  <a:gd name="T2" fmla="*/ 32 w 55"/>
                  <a:gd name="T3" fmla="*/ 5 h 32"/>
                  <a:gd name="T4" fmla="*/ 50 w 55"/>
                  <a:gd name="T5" fmla="*/ 32 h 32"/>
                  <a:gd name="T6" fmla="*/ 40 w 55"/>
                  <a:gd name="T7" fmla="*/ 29 h 32"/>
                  <a:gd name="T8" fmla="*/ 29 w 55"/>
                  <a:gd name="T9" fmla="*/ 17 h 32"/>
                  <a:gd name="T10" fmla="*/ 11 w 55"/>
                  <a:gd name="T11" fmla="*/ 24 h 32"/>
                  <a:gd name="T12" fmla="*/ 0 w 55"/>
                  <a:gd name="T13" fmla="*/ 24 h 32"/>
                  <a:gd name="T14" fmla="*/ 1 w 55"/>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2">
                    <a:moveTo>
                      <a:pt x="1" y="23"/>
                    </a:moveTo>
                    <a:cubicBezTo>
                      <a:pt x="1" y="23"/>
                      <a:pt x="10" y="0"/>
                      <a:pt x="32" y="5"/>
                    </a:cubicBezTo>
                    <a:cubicBezTo>
                      <a:pt x="55" y="11"/>
                      <a:pt x="50" y="32"/>
                      <a:pt x="50" y="32"/>
                    </a:cubicBezTo>
                    <a:cubicBezTo>
                      <a:pt x="40" y="29"/>
                      <a:pt x="40" y="29"/>
                      <a:pt x="40" y="29"/>
                    </a:cubicBezTo>
                    <a:cubicBezTo>
                      <a:pt x="40" y="29"/>
                      <a:pt x="45" y="21"/>
                      <a:pt x="29" y="17"/>
                    </a:cubicBezTo>
                    <a:cubicBezTo>
                      <a:pt x="13" y="14"/>
                      <a:pt x="11" y="24"/>
                      <a:pt x="11" y="24"/>
                    </a:cubicBezTo>
                    <a:cubicBezTo>
                      <a:pt x="0" y="24"/>
                      <a:pt x="0" y="24"/>
                      <a:pt x="0" y="24"/>
                    </a:cubicBezTo>
                    <a:lnTo>
                      <a:pt x="1" y="23"/>
                    </a:ln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6" name="Freeform 71"/>
              <p:cNvSpPr/>
              <p:nvPr>
                <p:custDataLst>
                  <p:tags r:id="rId42"/>
                </p:custDataLst>
              </p:nvPr>
            </p:nvSpPr>
            <p:spPr bwMode="auto">
              <a:xfrm>
                <a:off x="8458200" y="3279775"/>
                <a:ext cx="309562" cy="490538"/>
              </a:xfrm>
              <a:custGeom>
                <a:avLst/>
                <a:gdLst>
                  <a:gd name="T0" fmla="*/ 20 w 94"/>
                  <a:gd name="T1" fmla="*/ 0 h 149"/>
                  <a:gd name="T2" fmla="*/ 62 w 94"/>
                  <a:gd name="T3" fmla="*/ 149 h 149"/>
                  <a:gd name="T4" fmla="*/ 37 w 94"/>
                  <a:gd name="T5" fmla="*/ 144 h 149"/>
                  <a:gd name="T6" fmla="*/ 7 w 94"/>
                  <a:gd name="T7" fmla="*/ 60 h 149"/>
                  <a:gd name="T8" fmla="*/ 20 w 94"/>
                  <a:gd name="T9" fmla="*/ 0 h 149"/>
                </a:gdLst>
                <a:ahLst/>
                <a:cxnLst>
                  <a:cxn ang="0">
                    <a:pos x="T0" y="T1"/>
                  </a:cxn>
                  <a:cxn ang="0">
                    <a:pos x="T2" y="T3"/>
                  </a:cxn>
                  <a:cxn ang="0">
                    <a:pos x="T4" y="T5"/>
                  </a:cxn>
                  <a:cxn ang="0">
                    <a:pos x="T6" y="T7"/>
                  </a:cxn>
                  <a:cxn ang="0">
                    <a:pos x="T8" y="T9"/>
                  </a:cxn>
                </a:cxnLst>
                <a:rect l="0" t="0" r="r" b="b"/>
                <a:pathLst>
                  <a:path w="94" h="149">
                    <a:moveTo>
                      <a:pt x="20" y="0"/>
                    </a:moveTo>
                    <a:cubicBezTo>
                      <a:pt x="20" y="0"/>
                      <a:pt x="94" y="50"/>
                      <a:pt x="62" y="149"/>
                    </a:cubicBezTo>
                    <a:cubicBezTo>
                      <a:pt x="37" y="144"/>
                      <a:pt x="37" y="144"/>
                      <a:pt x="37" y="144"/>
                    </a:cubicBezTo>
                    <a:cubicBezTo>
                      <a:pt x="37" y="144"/>
                      <a:pt x="49" y="77"/>
                      <a:pt x="7" y="60"/>
                    </a:cubicBezTo>
                    <a:cubicBezTo>
                      <a:pt x="7" y="60"/>
                      <a:pt x="0" y="11"/>
                      <a:pt x="20" y="0"/>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7" name="Freeform 72"/>
              <p:cNvSpPr/>
              <p:nvPr>
                <p:custDataLst>
                  <p:tags r:id="rId43"/>
                </p:custDataLst>
              </p:nvPr>
            </p:nvSpPr>
            <p:spPr bwMode="auto">
              <a:xfrm>
                <a:off x="7332662" y="3506788"/>
                <a:ext cx="419100" cy="1163638"/>
              </a:xfrm>
              <a:custGeom>
                <a:avLst/>
                <a:gdLst>
                  <a:gd name="T0" fmla="*/ 101 w 127"/>
                  <a:gd name="T1" fmla="*/ 5 h 353"/>
                  <a:gd name="T2" fmla="*/ 1 w 127"/>
                  <a:gd name="T3" fmla="*/ 313 h 353"/>
                  <a:gd name="T4" fmla="*/ 0 w 127"/>
                  <a:gd name="T5" fmla="*/ 330 h 353"/>
                  <a:gd name="T6" fmla="*/ 15 w 127"/>
                  <a:gd name="T7" fmla="*/ 353 h 353"/>
                  <a:gd name="T8" fmla="*/ 33 w 127"/>
                  <a:gd name="T9" fmla="*/ 350 h 353"/>
                  <a:gd name="T10" fmla="*/ 64 w 127"/>
                  <a:gd name="T11" fmla="*/ 294 h 353"/>
                  <a:gd name="T12" fmla="*/ 90 w 127"/>
                  <a:gd name="T13" fmla="*/ 219 h 353"/>
                  <a:gd name="T14" fmla="*/ 127 w 127"/>
                  <a:gd name="T15" fmla="*/ 22 h 353"/>
                  <a:gd name="T16" fmla="*/ 95 w 127"/>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353">
                    <a:moveTo>
                      <a:pt x="101" y="5"/>
                    </a:moveTo>
                    <a:cubicBezTo>
                      <a:pt x="101" y="5"/>
                      <a:pt x="62" y="280"/>
                      <a:pt x="1" y="313"/>
                    </a:cubicBezTo>
                    <a:cubicBezTo>
                      <a:pt x="0" y="330"/>
                      <a:pt x="0" y="330"/>
                      <a:pt x="0" y="330"/>
                    </a:cubicBezTo>
                    <a:cubicBezTo>
                      <a:pt x="15" y="353"/>
                      <a:pt x="15" y="353"/>
                      <a:pt x="15" y="353"/>
                    </a:cubicBezTo>
                    <a:cubicBezTo>
                      <a:pt x="33" y="350"/>
                      <a:pt x="33" y="350"/>
                      <a:pt x="33" y="350"/>
                    </a:cubicBezTo>
                    <a:cubicBezTo>
                      <a:pt x="64" y="294"/>
                      <a:pt x="64" y="294"/>
                      <a:pt x="64" y="294"/>
                    </a:cubicBezTo>
                    <a:cubicBezTo>
                      <a:pt x="90" y="219"/>
                      <a:pt x="90" y="219"/>
                      <a:pt x="90" y="219"/>
                    </a:cubicBezTo>
                    <a:cubicBezTo>
                      <a:pt x="127" y="22"/>
                      <a:pt x="127" y="22"/>
                      <a:pt x="127" y="22"/>
                    </a:cubicBezTo>
                    <a:cubicBezTo>
                      <a:pt x="95" y="0"/>
                      <a:pt x="95" y="0"/>
                      <a:pt x="95" y="0"/>
                    </a:cubicBezTo>
                  </a:path>
                </a:pathLst>
              </a:custGeom>
              <a:solidFill>
                <a:srgbClr val="B9252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8" name="Freeform 73"/>
              <p:cNvSpPr/>
              <p:nvPr>
                <p:custDataLst>
                  <p:tags r:id="rId44"/>
                </p:custDataLst>
              </p:nvPr>
            </p:nvSpPr>
            <p:spPr bwMode="auto">
              <a:xfrm>
                <a:off x="7543800" y="3629025"/>
                <a:ext cx="195262" cy="849313"/>
              </a:xfrm>
              <a:custGeom>
                <a:avLst/>
                <a:gdLst>
                  <a:gd name="T0" fmla="*/ 0 w 59"/>
                  <a:gd name="T1" fmla="*/ 258 h 258"/>
                  <a:gd name="T2" fmla="*/ 59 w 59"/>
                  <a:gd name="T3" fmla="*/ 0 h 258"/>
                  <a:gd name="T4" fmla="*/ 0 w 59"/>
                  <a:gd name="T5" fmla="*/ 258 h 258"/>
                </a:gdLst>
                <a:ahLst/>
                <a:cxnLst>
                  <a:cxn ang="0">
                    <a:pos x="T0" y="T1"/>
                  </a:cxn>
                  <a:cxn ang="0">
                    <a:pos x="T2" y="T3"/>
                  </a:cxn>
                  <a:cxn ang="0">
                    <a:pos x="T4" y="T5"/>
                  </a:cxn>
                </a:cxnLst>
                <a:rect l="0" t="0" r="r" b="b"/>
                <a:pathLst>
                  <a:path w="59" h="258">
                    <a:moveTo>
                      <a:pt x="0" y="258"/>
                    </a:moveTo>
                    <a:cubicBezTo>
                      <a:pt x="36" y="185"/>
                      <a:pt x="53" y="64"/>
                      <a:pt x="59" y="0"/>
                    </a:cubicBezTo>
                    <a:cubicBezTo>
                      <a:pt x="50" y="62"/>
                      <a:pt x="26" y="182"/>
                      <a:pt x="0" y="258"/>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9" name="Freeform 75"/>
              <p:cNvSpPr/>
              <p:nvPr>
                <p:custDataLst>
                  <p:tags r:id="rId45"/>
                </p:custDataLst>
              </p:nvPr>
            </p:nvSpPr>
            <p:spPr bwMode="auto">
              <a:xfrm>
                <a:off x="7739062" y="3454400"/>
                <a:ext cx="15875" cy="174625"/>
              </a:xfrm>
              <a:custGeom>
                <a:avLst/>
                <a:gdLst>
                  <a:gd name="T0" fmla="*/ 0 w 5"/>
                  <a:gd name="T1" fmla="*/ 53 h 53"/>
                  <a:gd name="T2" fmla="*/ 4 w 5"/>
                  <a:gd name="T3" fmla="*/ 17 h 53"/>
                  <a:gd name="T4" fmla="*/ 0 w 5"/>
                  <a:gd name="T5" fmla="*/ 53 h 53"/>
                </a:gdLst>
                <a:ahLst/>
                <a:cxnLst>
                  <a:cxn ang="0">
                    <a:pos x="T0" y="T1"/>
                  </a:cxn>
                  <a:cxn ang="0">
                    <a:pos x="T2" y="T3"/>
                  </a:cxn>
                  <a:cxn ang="0">
                    <a:pos x="T4" y="T5"/>
                  </a:cxn>
                </a:cxnLst>
                <a:rect l="0" t="0" r="r" b="b"/>
                <a:pathLst>
                  <a:path w="5" h="53">
                    <a:moveTo>
                      <a:pt x="0" y="53"/>
                    </a:moveTo>
                    <a:cubicBezTo>
                      <a:pt x="3" y="37"/>
                      <a:pt x="4" y="24"/>
                      <a:pt x="4" y="17"/>
                    </a:cubicBezTo>
                    <a:cubicBezTo>
                      <a:pt x="5" y="0"/>
                      <a:pt x="4" y="17"/>
                      <a:pt x="0" y="53"/>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0" name="Freeform 76"/>
              <p:cNvSpPr/>
              <p:nvPr>
                <p:custDataLst>
                  <p:tags r:id="rId46"/>
                </p:custDataLst>
              </p:nvPr>
            </p:nvSpPr>
            <p:spPr bwMode="auto">
              <a:xfrm>
                <a:off x="7666037" y="3262313"/>
                <a:ext cx="214312" cy="422275"/>
              </a:xfrm>
              <a:custGeom>
                <a:avLst/>
                <a:gdLst>
                  <a:gd name="T0" fmla="*/ 3 w 65"/>
                  <a:gd name="T1" fmla="*/ 0 h 128"/>
                  <a:gd name="T2" fmla="*/ 0 w 65"/>
                  <a:gd name="T3" fmla="*/ 13 h 128"/>
                  <a:gd name="T4" fmla="*/ 0 w 65"/>
                  <a:gd name="T5" fmla="*/ 97 h 128"/>
                  <a:gd name="T6" fmla="*/ 32 w 65"/>
                  <a:gd name="T7" fmla="*/ 128 h 128"/>
                  <a:gd name="T8" fmla="*/ 65 w 65"/>
                  <a:gd name="T9" fmla="*/ 97 h 128"/>
                  <a:gd name="T10" fmla="*/ 65 w 65"/>
                  <a:gd name="T11" fmla="*/ 89 h 128"/>
                  <a:gd name="T12" fmla="*/ 26 w 65"/>
                  <a:gd name="T13" fmla="*/ 96 h 128"/>
                  <a:gd name="T14" fmla="*/ 3 w 65"/>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28">
                    <a:moveTo>
                      <a:pt x="3" y="0"/>
                    </a:moveTo>
                    <a:cubicBezTo>
                      <a:pt x="1" y="4"/>
                      <a:pt x="0" y="9"/>
                      <a:pt x="0" y="13"/>
                    </a:cubicBezTo>
                    <a:cubicBezTo>
                      <a:pt x="0" y="97"/>
                      <a:pt x="0" y="97"/>
                      <a:pt x="0" y="97"/>
                    </a:cubicBezTo>
                    <a:cubicBezTo>
                      <a:pt x="0" y="114"/>
                      <a:pt x="14" y="128"/>
                      <a:pt x="32" y="128"/>
                    </a:cubicBezTo>
                    <a:cubicBezTo>
                      <a:pt x="50" y="128"/>
                      <a:pt x="65" y="114"/>
                      <a:pt x="65" y="97"/>
                    </a:cubicBezTo>
                    <a:cubicBezTo>
                      <a:pt x="65" y="89"/>
                      <a:pt x="65" y="89"/>
                      <a:pt x="65" y="89"/>
                    </a:cubicBezTo>
                    <a:cubicBezTo>
                      <a:pt x="56" y="95"/>
                      <a:pt x="41" y="96"/>
                      <a:pt x="26" y="96"/>
                    </a:cubicBezTo>
                    <a:cubicBezTo>
                      <a:pt x="9" y="96"/>
                      <a:pt x="4" y="34"/>
                      <a:pt x="3" y="0"/>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1" name="Freeform 77"/>
              <p:cNvSpPr/>
              <p:nvPr>
                <p:custDataLst>
                  <p:tags r:id="rId47"/>
                </p:custDataLst>
              </p:nvPr>
            </p:nvSpPr>
            <p:spPr bwMode="auto">
              <a:xfrm>
                <a:off x="7675562" y="3203575"/>
                <a:ext cx="204787" cy="376238"/>
              </a:xfrm>
              <a:custGeom>
                <a:avLst/>
                <a:gdLst>
                  <a:gd name="T0" fmla="*/ 29 w 62"/>
                  <a:gd name="T1" fmla="*/ 0 h 114"/>
                  <a:gd name="T2" fmla="*/ 0 w 62"/>
                  <a:gd name="T3" fmla="*/ 18 h 114"/>
                  <a:gd name="T4" fmla="*/ 23 w 62"/>
                  <a:gd name="T5" fmla="*/ 114 h 114"/>
                  <a:gd name="T6" fmla="*/ 62 w 62"/>
                  <a:gd name="T7" fmla="*/ 107 h 114"/>
                  <a:gd name="T8" fmla="*/ 62 w 62"/>
                  <a:gd name="T9" fmla="*/ 31 h 114"/>
                  <a:gd name="T10" fmla="*/ 29 w 62"/>
                  <a:gd name="T11" fmla="*/ 0 h 114"/>
                </a:gdLst>
                <a:ahLst/>
                <a:cxnLst>
                  <a:cxn ang="0">
                    <a:pos x="T0" y="T1"/>
                  </a:cxn>
                  <a:cxn ang="0">
                    <a:pos x="T2" y="T3"/>
                  </a:cxn>
                  <a:cxn ang="0">
                    <a:pos x="T4" y="T5"/>
                  </a:cxn>
                  <a:cxn ang="0">
                    <a:pos x="T6" y="T7"/>
                  </a:cxn>
                  <a:cxn ang="0">
                    <a:pos x="T8" y="T9"/>
                  </a:cxn>
                  <a:cxn ang="0">
                    <a:pos x="T10" y="T11"/>
                  </a:cxn>
                </a:cxnLst>
                <a:rect l="0" t="0" r="r" b="b"/>
                <a:pathLst>
                  <a:path w="62" h="114">
                    <a:moveTo>
                      <a:pt x="29" y="0"/>
                    </a:moveTo>
                    <a:cubicBezTo>
                      <a:pt x="16" y="0"/>
                      <a:pt x="5" y="7"/>
                      <a:pt x="0" y="18"/>
                    </a:cubicBezTo>
                    <a:cubicBezTo>
                      <a:pt x="1" y="52"/>
                      <a:pt x="6" y="114"/>
                      <a:pt x="23" y="114"/>
                    </a:cubicBezTo>
                    <a:cubicBezTo>
                      <a:pt x="38" y="114"/>
                      <a:pt x="53" y="113"/>
                      <a:pt x="62" y="107"/>
                    </a:cubicBezTo>
                    <a:cubicBezTo>
                      <a:pt x="62" y="31"/>
                      <a:pt x="62" y="31"/>
                      <a:pt x="62" y="31"/>
                    </a:cubicBezTo>
                    <a:cubicBezTo>
                      <a:pt x="62" y="14"/>
                      <a:pt x="47" y="0"/>
                      <a:pt x="29" y="0"/>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2" name="Freeform 78"/>
              <p:cNvSpPr/>
              <p:nvPr>
                <p:custDataLst>
                  <p:tags r:id="rId48"/>
                </p:custDataLst>
              </p:nvPr>
            </p:nvSpPr>
            <p:spPr bwMode="auto">
              <a:xfrm>
                <a:off x="7894637" y="3203575"/>
                <a:ext cx="203200" cy="379413"/>
              </a:xfrm>
              <a:custGeom>
                <a:avLst/>
                <a:gdLst>
                  <a:gd name="T0" fmla="*/ 28 w 62"/>
                  <a:gd name="T1" fmla="*/ 115 h 115"/>
                  <a:gd name="T2" fmla="*/ 62 w 62"/>
                  <a:gd name="T3" fmla="*/ 92 h 115"/>
                  <a:gd name="T4" fmla="*/ 62 w 62"/>
                  <a:gd name="T5" fmla="*/ 31 h 115"/>
                  <a:gd name="T6" fmla="*/ 30 w 62"/>
                  <a:gd name="T7" fmla="*/ 0 h 115"/>
                  <a:gd name="T8" fmla="*/ 0 w 62"/>
                  <a:gd name="T9" fmla="*/ 19 h 115"/>
                  <a:gd name="T10" fmla="*/ 28 w 62"/>
                  <a:gd name="T11" fmla="*/ 115 h 115"/>
                </a:gdLst>
                <a:ahLst/>
                <a:cxnLst>
                  <a:cxn ang="0">
                    <a:pos x="T0" y="T1"/>
                  </a:cxn>
                  <a:cxn ang="0">
                    <a:pos x="T2" y="T3"/>
                  </a:cxn>
                  <a:cxn ang="0">
                    <a:pos x="T4" y="T5"/>
                  </a:cxn>
                  <a:cxn ang="0">
                    <a:pos x="T6" y="T7"/>
                  </a:cxn>
                  <a:cxn ang="0">
                    <a:pos x="T8" y="T9"/>
                  </a:cxn>
                  <a:cxn ang="0">
                    <a:pos x="T10" y="T11"/>
                  </a:cxn>
                </a:cxnLst>
                <a:rect l="0" t="0" r="r" b="b"/>
                <a:pathLst>
                  <a:path w="62" h="115">
                    <a:moveTo>
                      <a:pt x="28" y="115"/>
                    </a:moveTo>
                    <a:cubicBezTo>
                      <a:pt x="48" y="115"/>
                      <a:pt x="58" y="101"/>
                      <a:pt x="62" y="92"/>
                    </a:cubicBezTo>
                    <a:cubicBezTo>
                      <a:pt x="62" y="31"/>
                      <a:pt x="62" y="31"/>
                      <a:pt x="62" y="31"/>
                    </a:cubicBezTo>
                    <a:cubicBezTo>
                      <a:pt x="62" y="14"/>
                      <a:pt x="48" y="0"/>
                      <a:pt x="30" y="0"/>
                    </a:cubicBezTo>
                    <a:cubicBezTo>
                      <a:pt x="16" y="0"/>
                      <a:pt x="5" y="8"/>
                      <a:pt x="0" y="19"/>
                    </a:cubicBezTo>
                    <a:cubicBezTo>
                      <a:pt x="1" y="47"/>
                      <a:pt x="5" y="115"/>
                      <a:pt x="28" y="115"/>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3" name="Freeform 79"/>
              <p:cNvSpPr/>
              <p:nvPr>
                <p:custDataLst>
                  <p:tags r:id="rId49"/>
                </p:custDataLst>
              </p:nvPr>
            </p:nvSpPr>
            <p:spPr bwMode="auto">
              <a:xfrm>
                <a:off x="7883525" y="3267075"/>
                <a:ext cx="214312" cy="417513"/>
              </a:xfrm>
              <a:custGeom>
                <a:avLst/>
                <a:gdLst>
                  <a:gd name="T0" fmla="*/ 31 w 65"/>
                  <a:gd name="T1" fmla="*/ 96 h 127"/>
                  <a:gd name="T2" fmla="*/ 3 w 65"/>
                  <a:gd name="T3" fmla="*/ 0 h 127"/>
                  <a:gd name="T4" fmla="*/ 0 w 65"/>
                  <a:gd name="T5" fmla="*/ 12 h 127"/>
                  <a:gd name="T6" fmla="*/ 0 w 65"/>
                  <a:gd name="T7" fmla="*/ 96 h 127"/>
                  <a:gd name="T8" fmla="*/ 33 w 65"/>
                  <a:gd name="T9" fmla="*/ 127 h 127"/>
                  <a:gd name="T10" fmla="*/ 65 w 65"/>
                  <a:gd name="T11" fmla="*/ 96 h 127"/>
                  <a:gd name="T12" fmla="*/ 65 w 65"/>
                  <a:gd name="T13" fmla="*/ 73 h 127"/>
                  <a:gd name="T14" fmla="*/ 31 w 65"/>
                  <a:gd name="T15" fmla="*/ 96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27">
                    <a:moveTo>
                      <a:pt x="31" y="96"/>
                    </a:moveTo>
                    <a:cubicBezTo>
                      <a:pt x="8" y="96"/>
                      <a:pt x="4" y="28"/>
                      <a:pt x="3" y="0"/>
                    </a:cubicBezTo>
                    <a:cubicBezTo>
                      <a:pt x="1" y="4"/>
                      <a:pt x="0" y="8"/>
                      <a:pt x="0" y="12"/>
                    </a:cubicBezTo>
                    <a:cubicBezTo>
                      <a:pt x="0" y="96"/>
                      <a:pt x="0" y="96"/>
                      <a:pt x="0" y="96"/>
                    </a:cubicBezTo>
                    <a:cubicBezTo>
                      <a:pt x="0" y="113"/>
                      <a:pt x="15" y="127"/>
                      <a:pt x="33" y="127"/>
                    </a:cubicBezTo>
                    <a:cubicBezTo>
                      <a:pt x="51" y="127"/>
                      <a:pt x="65" y="113"/>
                      <a:pt x="65" y="96"/>
                    </a:cubicBezTo>
                    <a:cubicBezTo>
                      <a:pt x="65" y="73"/>
                      <a:pt x="65" y="73"/>
                      <a:pt x="65" y="73"/>
                    </a:cubicBezTo>
                    <a:cubicBezTo>
                      <a:pt x="61" y="82"/>
                      <a:pt x="51" y="96"/>
                      <a:pt x="31" y="96"/>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4" name="Freeform 80"/>
              <p:cNvSpPr/>
              <p:nvPr>
                <p:custDataLst>
                  <p:tags r:id="rId50"/>
                </p:custDataLst>
              </p:nvPr>
            </p:nvSpPr>
            <p:spPr bwMode="auto">
              <a:xfrm>
                <a:off x="8105775" y="3262313"/>
                <a:ext cx="214312" cy="422275"/>
              </a:xfrm>
              <a:custGeom>
                <a:avLst/>
                <a:gdLst>
                  <a:gd name="T0" fmla="*/ 3 w 65"/>
                  <a:gd name="T1" fmla="*/ 0 h 128"/>
                  <a:gd name="T2" fmla="*/ 0 w 65"/>
                  <a:gd name="T3" fmla="*/ 13 h 128"/>
                  <a:gd name="T4" fmla="*/ 0 w 65"/>
                  <a:gd name="T5" fmla="*/ 97 h 128"/>
                  <a:gd name="T6" fmla="*/ 33 w 65"/>
                  <a:gd name="T7" fmla="*/ 128 h 128"/>
                  <a:gd name="T8" fmla="*/ 65 w 65"/>
                  <a:gd name="T9" fmla="*/ 97 h 128"/>
                  <a:gd name="T10" fmla="*/ 65 w 65"/>
                  <a:gd name="T11" fmla="*/ 92 h 128"/>
                  <a:gd name="T12" fmla="*/ 32 w 65"/>
                  <a:gd name="T13" fmla="*/ 100 h 128"/>
                  <a:gd name="T14" fmla="*/ 3 w 65"/>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28">
                    <a:moveTo>
                      <a:pt x="3" y="0"/>
                    </a:moveTo>
                    <a:cubicBezTo>
                      <a:pt x="1" y="4"/>
                      <a:pt x="0" y="9"/>
                      <a:pt x="0" y="13"/>
                    </a:cubicBezTo>
                    <a:cubicBezTo>
                      <a:pt x="0" y="97"/>
                      <a:pt x="0" y="97"/>
                      <a:pt x="0" y="97"/>
                    </a:cubicBezTo>
                    <a:cubicBezTo>
                      <a:pt x="0" y="114"/>
                      <a:pt x="15" y="128"/>
                      <a:pt x="33" y="128"/>
                    </a:cubicBezTo>
                    <a:cubicBezTo>
                      <a:pt x="51" y="128"/>
                      <a:pt x="65" y="114"/>
                      <a:pt x="65" y="97"/>
                    </a:cubicBezTo>
                    <a:cubicBezTo>
                      <a:pt x="65" y="92"/>
                      <a:pt x="65" y="92"/>
                      <a:pt x="65" y="92"/>
                    </a:cubicBezTo>
                    <a:cubicBezTo>
                      <a:pt x="62" y="95"/>
                      <a:pt x="53" y="100"/>
                      <a:pt x="32" y="100"/>
                    </a:cubicBezTo>
                    <a:cubicBezTo>
                      <a:pt x="8" y="100"/>
                      <a:pt x="4" y="28"/>
                      <a:pt x="3" y="0"/>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5" name="Freeform 81"/>
              <p:cNvSpPr/>
              <p:nvPr>
                <p:custDataLst>
                  <p:tags r:id="rId51"/>
                </p:custDataLst>
              </p:nvPr>
            </p:nvSpPr>
            <p:spPr bwMode="auto">
              <a:xfrm>
                <a:off x="8115300" y="3203575"/>
                <a:ext cx="204787" cy="388938"/>
              </a:xfrm>
              <a:custGeom>
                <a:avLst/>
                <a:gdLst>
                  <a:gd name="T0" fmla="*/ 30 w 62"/>
                  <a:gd name="T1" fmla="*/ 0 h 118"/>
                  <a:gd name="T2" fmla="*/ 0 w 62"/>
                  <a:gd name="T3" fmla="*/ 18 h 118"/>
                  <a:gd name="T4" fmla="*/ 29 w 62"/>
                  <a:gd name="T5" fmla="*/ 118 h 118"/>
                  <a:gd name="T6" fmla="*/ 62 w 62"/>
                  <a:gd name="T7" fmla="*/ 110 h 118"/>
                  <a:gd name="T8" fmla="*/ 62 w 62"/>
                  <a:gd name="T9" fmla="*/ 31 h 118"/>
                  <a:gd name="T10" fmla="*/ 30 w 62"/>
                  <a:gd name="T11" fmla="*/ 0 h 118"/>
                </a:gdLst>
                <a:ahLst/>
                <a:cxnLst>
                  <a:cxn ang="0">
                    <a:pos x="T0" y="T1"/>
                  </a:cxn>
                  <a:cxn ang="0">
                    <a:pos x="T2" y="T3"/>
                  </a:cxn>
                  <a:cxn ang="0">
                    <a:pos x="T4" y="T5"/>
                  </a:cxn>
                  <a:cxn ang="0">
                    <a:pos x="T6" y="T7"/>
                  </a:cxn>
                  <a:cxn ang="0">
                    <a:pos x="T8" y="T9"/>
                  </a:cxn>
                  <a:cxn ang="0">
                    <a:pos x="T10" y="T11"/>
                  </a:cxn>
                </a:cxnLst>
                <a:rect l="0" t="0" r="r" b="b"/>
                <a:pathLst>
                  <a:path w="62" h="118">
                    <a:moveTo>
                      <a:pt x="30" y="0"/>
                    </a:moveTo>
                    <a:cubicBezTo>
                      <a:pt x="17" y="0"/>
                      <a:pt x="6" y="7"/>
                      <a:pt x="0" y="18"/>
                    </a:cubicBezTo>
                    <a:cubicBezTo>
                      <a:pt x="1" y="46"/>
                      <a:pt x="5" y="118"/>
                      <a:pt x="29" y="118"/>
                    </a:cubicBezTo>
                    <a:cubicBezTo>
                      <a:pt x="50" y="118"/>
                      <a:pt x="59" y="113"/>
                      <a:pt x="62" y="110"/>
                    </a:cubicBezTo>
                    <a:cubicBezTo>
                      <a:pt x="62" y="31"/>
                      <a:pt x="62" y="31"/>
                      <a:pt x="62" y="31"/>
                    </a:cubicBezTo>
                    <a:cubicBezTo>
                      <a:pt x="62" y="14"/>
                      <a:pt x="48" y="0"/>
                      <a:pt x="30" y="0"/>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6" name="Freeform 82"/>
              <p:cNvSpPr/>
              <p:nvPr>
                <p:custDataLst>
                  <p:tags r:id="rId52"/>
                </p:custDataLst>
              </p:nvPr>
            </p:nvSpPr>
            <p:spPr bwMode="auto">
              <a:xfrm>
                <a:off x="8326437" y="3255963"/>
                <a:ext cx="214312" cy="428625"/>
              </a:xfrm>
              <a:custGeom>
                <a:avLst/>
                <a:gdLst>
                  <a:gd name="T0" fmla="*/ 5 w 65"/>
                  <a:gd name="T1" fmla="*/ 0 h 130"/>
                  <a:gd name="T2" fmla="*/ 0 w 65"/>
                  <a:gd name="T3" fmla="*/ 15 h 130"/>
                  <a:gd name="T4" fmla="*/ 0 w 65"/>
                  <a:gd name="T5" fmla="*/ 99 h 130"/>
                  <a:gd name="T6" fmla="*/ 33 w 65"/>
                  <a:gd name="T7" fmla="*/ 130 h 130"/>
                  <a:gd name="T8" fmla="*/ 65 w 65"/>
                  <a:gd name="T9" fmla="*/ 99 h 130"/>
                  <a:gd name="T10" fmla="*/ 65 w 65"/>
                  <a:gd name="T11" fmla="*/ 95 h 130"/>
                  <a:gd name="T12" fmla="*/ 30 w 65"/>
                  <a:gd name="T13" fmla="*/ 107 h 130"/>
                  <a:gd name="T14" fmla="*/ 5 w 65"/>
                  <a:gd name="T15" fmla="*/ 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30">
                    <a:moveTo>
                      <a:pt x="5" y="0"/>
                    </a:moveTo>
                    <a:cubicBezTo>
                      <a:pt x="2" y="4"/>
                      <a:pt x="0" y="10"/>
                      <a:pt x="0" y="15"/>
                    </a:cubicBezTo>
                    <a:cubicBezTo>
                      <a:pt x="0" y="99"/>
                      <a:pt x="0" y="99"/>
                      <a:pt x="0" y="99"/>
                    </a:cubicBezTo>
                    <a:cubicBezTo>
                      <a:pt x="0" y="116"/>
                      <a:pt x="15" y="130"/>
                      <a:pt x="33" y="130"/>
                    </a:cubicBezTo>
                    <a:cubicBezTo>
                      <a:pt x="51" y="130"/>
                      <a:pt x="65" y="116"/>
                      <a:pt x="65" y="99"/>
                    </a:cubicBezTo>
                    <a:cubicBezTo>
                      <a:pt x="65" y="95"/>
                      <a:pt x="65" y="95"/>
                      <a:pt x="65" y="95"/>
                    </a:cubicBezTo>
                    <a:cubicBezTo>
                      <a:pt x="60" y="100"/>
                      <a:pt x="49" y="107"/>
                      <a:pt x="30" y="107"/>
                    </a:cubicBezTo>
                    <a:cubicBezTo>
                      <a:pt x="4" y="107"/>
                      <a:pt x="4" y="23"/>
                      <a:pt x="5" y="0"/>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7" name="Freeform 83"/>
              <p:cNvSpPr/>
              <p:nvPr>
                <p:custDataLst>
                  <p:tags r:id="rId53"/>
                </p:custDataLst>
              </p:nvPr>
            </p:nvSpPr>
            <p:spPr bwMode="auto">
              <a:xfrm>
                <a:off x="8339137" y="3203575"/>
                <a:ext cx="201612" cy="404813"/>
              </a:xfrm>
              <a:custGeom>
                <a:avLst/>
                <a:gdLst>
                  <a:gd name="T0" fmla="*/ 29 w 61"/>
                  <a:gd name="T1" fmla="*/ 0 h 123"/>
                  <a:gd name="T2" fmla="*/ 1 w 61"/>
                  <a:gd name="T3" fmla="*/ 16 h 123"/>
                  <a:gd name="T4" fmla="*/ 26 w 61"/>
                  <a:gd name="T5" fmla="*/ 123 h 123"/>
                  <a:gd name="T6" fmla="*/ 61 w 61"/>
                  <a:gd name="T7" fmla="*/ 111 h 123"/>
                  <a:gd name="T8" fmla="*/ 61 w 61"/>
                  <a:gd name="T9" fmla="*/ 31 h 123"/>
                  <a:gd name="T10" fmla="*/ 29 w 61"/>
                  <a:gd name="T11" fmla="*/ 0 h 123"/>
                </a:gdLst>
                <a:ahLst/>
                <a:cxnLst>
                  <a:cxn ang="0">
                    <a:pos x="T0" y="T1"/>
                  </a:cxn>
                  <a:cxn ang="0">
                    <a:pos x="T2" y="T3"/>
                  </a:cxn>
                  <a:cxn ang="0">
                    <a:pos x="T4" y="T5"/>
                  </a:cxn>
                  <a:cxn ang="0">
                    <a:pos x="T6" y="T7"/>
                  </a:cxn>
                  <a:cxn ang="0">
                    <a:pos x="T8" y="T9"/>
                  </a:cxn>
                  <a:cxn ang="0">
                    <a:pos x="T10" y="T11"/>
                  </a:cxn>
                </a:cxnLst>
                <a:rect l="0" t="0" r="r" b="b"/>
                <a:pathLst>
                  <a:path w="61" h="123">
                    <a:moveTo>
                      <a:pt x="29" y="0"/>
                    </a:moveTo>
                    <a:cubicBezTo>
                      <a:pt x="17" y="0"/>
                      <a:pt x="6" y="6"/>
                      <a:pt x="1" y="16"/>
                    </a:cubicBezTo>
                    <a:cubicBezTo>
                      <a:pt x="0" y="39"/>
                      <a:pt x="0" y="123"/>
                      <a:pt x="26" y="123"/>
                    </a:cubicBezTo>
                    <a:cubicBezTo>
                      <a:pt x="45" y="123"/>
                      <a:pt x="56" y="116"/>
                      <a:pt x="61" y="111"/>
                    </a:cubicBezTo>
                    <a:cubicBezTo>
                      <a:pt x="61" y="31"/>
                      <a:pt x="61" y="31"/>
                      <a:pt x="61" y="31"/>
                    </a:cubicBezTo>
                    <a:cubicBezTo>
                      <a:pt x="61" y="14"/>
                      <a:pt x="47" y="0"/>
                      <a:pt x="29" y="0"/>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8" name="Freeform 84"/>
              <p:cNvSpPr/>
              <p:nvPr>
                <p:custDataLst>
                  <p:tags r:id="rId54"/>
                </p:custDataLst>
              </p:nvPr>
            </p:nvSpPr>
            <p:spPr bwMode="auto">
              <a:xfrm>
                <a:off x="8128000" y="4413250"/>
                <a:ext cx="415925" cy="398463"/>
              </a:xfrm>
              <a:custGeom>
                <a:avLst/>
                <a:gdLst>
                  <a:gd name="T0" fmla="*/ 0 w 126"/>
                  <a:gd name="T1" fmla="*/ 1 h 121"/>
                  <a:gd name="T2" fmla="*/ 105 w 126"/>
                  <a:gd name="T3" fmla="*/ 0 h 121"/>
                  <a:gd name="T4" fmla="*/ 125 w 126"/>
                  <a:gd name="T5" fmla="*/ 20 h 121"/>
                  <a:gd name="T6" fmla="*/ 126 w 126"/>
                  <a:gd name="T7" fmla="*/ 100 h 121"/>
                  <a:gd name="T8" fmla="*/ 106 w 126"/>
                  <a:gd name="T9" fmla="*/ 120 h 121"/>
                  <a:gd name="T10" fmla="*/ 1 w 126"/>
                  <a:gd name="T11" fmla="*/ 121 h 121"/>
                  <a:gd name="T12" fmla="*/ 1 w 126"/>
                  <a:gd name="T13" fmla="*/ 93 h 121"/>
                  <a:gd name="T14" fmla="*/ 0 w 126"/>
                  <a:gd name="T15" fmla="*/ 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21">
                    <a:moveTo>
                      <a:pt x="0" y="1"/>
                    </a:moveTo>
                    <a:cubicBezTo>
                      <a:pt x="105" y="0"/>
                      <a:pt x="105" y="0"/>
                      <a:pt x="105" y="0"/>
                    </a:cubicBezTo>
                    <a:cubicBezTo>
                      <a:pt x="116" y="0"/>
                      <a:pt x="125" y="9"/>
                      <a:pt x="125" y="20"/>
                    </a:cubicBezTo>
                    <a:cubicBezTo>
                      <a:pt x="126" y="100"/>
                      <a:pt x="126" y="100"/>
                      <a:pt x="126" y="100"/>
                    </a:cubicBezTo>
                    <a:cubicBezTo>
                      <a:pt x="126" y="111"/>
                      <a:pt x="117" y="120"/>
                      <a:pt x="106" y="120"/>
                    </a:cubicBezTo>
                    <a:cubicBezTo>
                      <a:pt x="1" y="121"/>
                      <a:pt x="1" y="121"/>
                      <a:pt x="1" y="121"/>
                    </a:cubicBezTo>
                    <a:cubicBezTo>
                      <a:pt x="1" y="93"/>
                      <a:pt x="1" y="93"/>
                      <a:pt x="1" y="93"/>
                    </a:cubicBezTo>
                    <a:lnTo>
                      <a:pt x="0" y="1"/>
                    </a:lnTo>
                    <a:close/>
                  </a:path>
                </a:pathLst>
              </a:custGeom>
              <a:solidFill>
                <a:srgbClr val="BFDCD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9" name="Freeform 85"/>
              <p:cNvSpPr/>
              <p:nvPr>
                <p:custDataLst>
                  <p:tags r:id="rId55"/>
                </p:custDataLst>
              </p:nvPr>
            </p:nvSpPr>
            <p:spPr bwMode="auto">
              <a:xfrm>
                <a:off x="7715250" y="4416425"/>
                <a:ext cx="415925" cy="395288"/>
              </a:xfrm>
              <a:custGeom>
                <a:avLst/>
                <a:gdLst>
                  <a:gd name="T0" fmla="*/ 20 w 126"/>
                  <a:gd name="T1" fmla="*/ 0 h 120"/>
                  <a:gd name="T2" fmla="*/ 125 w 126"/>
                  <a:gd name="T3" fmla="*/ 0 h 120"/>
                  <a:gd name="T4" fmla="*/ 126 w 126"/>
                  <a:gd name="T5" fmla="*/ 92 h 120"/>
                  <a:gd name="T6" fmla="*/ 126 w 126"/>
                  <a:gd name="T7" fmla="*/ 120 h 120"/>
                  <a:gd name="T8" fmla="*/ 21 w 126"/>
                  <a:gd name="T9" fmla="*/ 120 h 120"/>
                  <a:gd name="T10" fmla="*/ 1 w 126"/>
                  <a:gd name="T11" fmla="*/ 100 h 120"/>
                  <a:gd name="T12" fmla="*/ 0 w 126"/>
                  <a:gd name="T13" fmla="*/ 20 h 120"/>
                  <a:gd name="T14" fmla="*/ 20 w 126"/>
                  <a:gd name="T15" fmla="*/ 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20">
                    <a:moveTo>
                      <a:pt x="20" y="0"/>
                    </a:moveTo>
                    <a:cubicBezTo>
                      <a:pt x="125" y="0"/>
                      <a:pt x="125" y="0"/>
                      <a:pt x="125" y="0"/>
                    </a:cubicBezTo>
                    <a:cubicBezTo>
                      <a:pt x="126" y="92"/>
                      <a:pt x="126" y="92"/>
                      <a:pt x="126" y="92"/>
                    </a:cubicBezTo>
                    <a:cubicBezTo>
                      <a:pt x="126" y="120"/>
                      <a:pt x="126" y="120"/>
                      <a:pt x="126" y="120"/>
                    </a:cubicBezTo>
                    <a:cubicBezTo>
                      <a:pt x="21" y="120"/>
                      <a:pt x="21" y="120"/>
                      <a:pt x="21" y="120"/>
                    </a:cubicBezTo>
                    <a:cubicBezTo>
                      <a:pt x="10" y="120"/>
                      <a:pt x="1" y="111"/>
                      <a:pt x="1" y="100"/>
                    </a:cubicBezTo>
                    <a:cubicBezTo>
                      <a:pt x="0" y="20"/>
                      <a:pt x="0" y="20"/>
                      <a:pt x="0" y="20"/>
                    </a:cubicBezTo>
                    <a:cubicBezTo>
                      <a:pt x="0" y="9"/>
                      <a:pt x="9" y="0"/>
                      <a:pt x="20" y="0"/>
                    </a:cubicBezTo>
                    <a:close/>
                  </a:path>
                </a:pathLst>
              </a:custGeom>
              <a:solidFill>
                <a:srgbClr val="96CBD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0" name="Freeform 86"/>
              <p:cNvSpPr/>
              <p:nvPr>
                <p:custDataLst>
                  <p:tags r:id="rId56"/>
                </p:custDataLst>
              </p:nvPr>
            </p:nvSpPr>
            <p:spPr bwMode="auto">
              <a:xfrm>
                <a:off x="8342312" y="4459288"/>
                <a:ext cx="128587" cy="128588"/>
              </a:xfrm>
              <a:custGeom>
                <a:avLst/>
                <a:gdLst>
                  <a:gd name="T0" fmla="*/ 0 w 39"/>
                  <a:gd name="T1" fmla="*/ 20 h 39"/>
                  <a:gd name="T2" fmla="*/ 19 w 39"/>
                  <a:gd name="T3" fmla="*/ 39 h 39"/>
                  <a:gd name="T4" fmla="*/ 39 w 39"/>
                  <a:gd name="T5" fmla="*/ 20 h 39"/>
                  <a:gd name="T6" fmla="*/ 19 w 39"/>
                  <a:gd name="T7" fmla="*/ 0 h 39"/>
                  <a:gd name="T8" fmla="*/ 0 w 39"/>
                  <a:gd name="T9" fmla="*/ 20 h 39"/>
                </a:gdLst>
                <a:ahLst/>
                <a:cxnLst>
                  <a:cxn ang="0">
                    <a:pos x="T0" y="T1"/>
                  </a:cxn>
                  <a:cxn ang="0">
                    <a:pos x="T2" y="T3"/>
                  </a:cxn>
                  <a:cxn ang="0">
                    <a:pos x="T4" y="T5"/>
                  </a:cxn>
                  <a:cxn ang="0">
                    <a:pos x="T6" y="T7"/>
                  </a:cxn>
                  <a:cxn ang="0">
                    <a:pos x="T8" y="T9"/>
                  </a:cxn>
                </a:cxnLst>
                <a:rect l="0" t="0" r="r" b="b"/>
                <a:pathLst>
                  <a:path w="39" h="39">
                    <a:moveTo>
                      <a:pt x="0" y="20"/>
                    </a:moveTo>
                    <a:cubicBezTo>
                      <a:pt x="0" y="31"/>
                      <a:pt x="8" y="39"/>
                      <a:pt x="19" y="39"/>
                    </a:cubicBezTo>
                    <a:cubicBezTo>
                      <a:pt x="30" y="39"/>
                      <a:pt x="39" y="31"/>
                      <a:pt x="39" y="20"/>
                    </a:cubicBezTo>
                    <a:cubicBezTo>
                      <a:pt x="39" y="9"/>
                      <a:pt x="30" y="0"/>
                      <a:pt x="19" y="0"/>
                    </a:cubicBezTo>
                    <a:cubicBezTo>
                      <a:pt x="8" y="1"/>
                      <a:pt x="0" y="9"/>
                      <a:pt x="0" y="20"/>
                    </a:cubicBezTo>
                    <a:close/>
                  </a:path>
                </a:pathLst>
              </a:custGeom>
              <a:solidFill>
                <a:srgbClr val="4456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1" name="Freeform 87"/>
              <p:cNvSpPr/>
              <p:nvPr>
                <p:custDataLst>
                  <p:tags r:id="rId57"/>
                </p:custDataLst>
              </p:nvPr>
            </p:nvSpPr>
            <p:spPr bwMode="auto">
              <a:xfrm>
                <a:off x="8121650" y="4597399"/>
                <a:ext cx="461962" cy="2329971"/>
              </a:xfrm>
              <a:custGeom>
                <a:avLst/>
                <a:gdLst>
                  <a:gd name="T0" fmla="*/ 120 w 140"/>
                  <a:gd name="T1" fmla="*/ 1 h 686"/>
                  <a:gd name="T2" fmla="*/ 0 w 140"/>
                  <a:gd name="T3" fmla="*/ 1 h 686"/>
                  <a:gd name="T4" fmla="*/ 0 w 140"/>
                  <a:gd name="T5" fmla="*/ 686 h 686"/>
                  <a:gd name="T6" fmla="*/ 140 w 140"/>
                  <a:gd name="T7" fmla="*/ 686 h 686"/>
                  <a:gd name="T8" fmla="*/ 140 w 140"/>
                  <a:gd name="T9" fmla="*/ 14 h 686"/>
                  <a:gd name="T10" fmla="*/ 120 w 140"/>
                  <a:gd name="T11" fmla="*/ 1 h 686"/>
                </a:gdLst>
                <a:ahLst/>
                <a:cxnLst>
                  <a:cxn ang="0">
                    <a:pos x="T0" y="T1"/>
                  </a:cxn>
                  <a:cxn ang="0">
                    <a:pos x="T2" y="T3"/>
                  </a:cxn>
                  <a:cxn ang="0">
                    <a:pos x="T4" y="T5"/>
                  </a:cxn>
                  <a:cxn ang="0">
                    <a:pos x="T6" y="T7"/>
                  </a:cxn>
                  <a:cxn ang="0">
                    <a:pos x="T8" y="T9"/>
                  </a:cxn>
                  <a:cxn ang="0">
                    <a:pos x="T10" y="T11"/>
                  </a:cxn>
                </a:cxnLst>
                <a:rect l="0" t="0" r="r" b="b"/>
                <a:pathLst>
                  <a:path w="140" h="686">
                    <a:moveTo>
                      <a:pt x="120" y="1"/>
                    </a:moveTo>
                    <a:cubicBezTo>
                      <a:pt x="0" y="1"/>
                      <a:pt x="0" y="1"/>
                      <a:pt x="0" y="1"/>
                    </a:cubicBezTo>
                    <a:cubicBezTo>
                      <a:pt x="0" y="686"/>
                      <a:pt x="0" y="686"/>
                      <a:pt x="0" y="686"/>
                    </a:cubicBezTo>
                    <a:cubicBezTo>
                      <a:pt x="140" y="686"/>
                      <a:pt x="140" y="686"/>
                      <a:pt x="140" y="686"/>
                    </a:cubicBezTo>
                    <a:cubicBezTo>
                      <a:pt x="140" y="14"/>
                      <a:pt x="140" y="14"/>
                      <a:pt x="140" y="14"/>
                    </a:cubicBezTo>
                    <a:cubicBezTo>
                      <a:pt x="140" y="6"/>
                      <a:pt x="131" y="0"/>
                      <a:pt x="120" y="1"/>
                    </a:cubicBezTo>
                    <a:close/>
                  </a:path>
                </a:pathLst>
              </a:custGeom>
              <a:solidFill>
                <a:srgbClr val="657F3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2" name="Freeform 88"/>
              <p:cNvSpPr/>
              <p:nvPr>
                <p:custDataLst>
                  <p:tags r:id="rId58"/>
                </p:custDataLst>
              </p:nvPr>
            </p:nvSpPr>
            <p:spPr bwMode="auto">
              <a:xfrm>
                <a:off x="7656512" y="4597399"/>
                <a:ext cx="465137" cy="2329971"/>
              </a:xfrm>
              <a:custGeom>
                <a:avLst/>
                <a:gdLst>
                  <a:gd name="T0" fmla="*/ 20 w 141"/>
                  <a:gd name="T1" fmla="*/ 1 h 686"/>
                  <a:gd name="T2" fmla="*/ 0 w 141"/>
                  <a:gd name="T3" fmla="*/ 14 h 686"/>
                  <a:gd name="T4" fmla="*/ 0 w 141"/>
                  <a:gd name="T5" fmla="*/ 686 h 686"/>
                  <a:gd name="T6" fmla="*/ 140 w 141"/>
                  <a:gd name="T7" fmla="*/ 686 h 686"/>
                  <a:gd name="T8" fmla="*/ 141 w 141"/>
                  <a:gd name="T9" fmla="*/ 686 h 686"/>
                  <a:gd name="T10" fmla="*/ 141 w 141"/>
                  <a:gd name="T11" fmla="*/ 1 h 686"/>
                  <a:gd name="T12" fmla="*/ 141 w 141"/>
                  <a:gd name="T13" fmla="*/ 1 h 686"/>
                  <a:gd name="T14" fmla="*/ 20 w 141"/>
                  <a:gd name="T15" fmla="*/ 1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686">
                    <a:moveTo>
                      <a:pt x="20" y="1"/>
                    </a:moveTo>
                    <a:cubicBezTo>
                      <a:pt x="9" y="0"/>
                      <a:pt x="0" y="6"/>
                      <a:pt x="0" y="14"/>
                    </a:cubicBezTo>
                    <a:cubicBezTo>
                      <a:pt x="0" y="686"/>
                      <a:pt x="0" y="686"/>
                      <a:pt x="0" y="686"/>
                    </a:cubicBezTo>
                    <a:cubicBezTo>
                      <a:pt x="140" y="686"/>
                      <a:pt x="140" y="686"/>
                      <a:pt x="140" y="686"/>
                    </a:cubicBezTo>
                    <a:cubicBezTo>
                      <a:pt x="141" y="686"/>
                      <a:pt x="141" y="686"/>
                      <a:pt x="141" y="686"/>
                    </a:cubicBezTo>
                    <a:cubicBezTo>
                      <a:pt x="141" y="1"/>
                      <a:pt x="141" y="1"/>
                      <a:pt x="141" y="1"/>
                    </a:cubicBezTo>
                    <a:cubicBezTo>
                      <a:pt x="141" y="1"/>
                      <a:pt x="141" y="1"/>
                      <a:pt x="141" y="1"/>
                    </a:cubicBezTo>
                    <a:lnTo>
                      <a:pt x="20" y="1"/>
                    </a:lnTo>
                    <a:close/>
                  </a:path>
                </a:pathLst>
              </a:custGeom>
              <a:solidFill>
                <a:srgbClr val="4456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3" name="Oval 89"/>
              <p:cNvSpPr>
                <a:spLocks noChangeArrowheads="1"/>
              </p:cNvSpPr>
              <p:nvPr>
                <p:custDataLst>
                  <p:tags r:id="rId59"/>
                </p:custDataLst>
              </p:nvPr>
            </p:nvSpPr>
            <p:spPr bwMode="auto">
              <a:xfrm>
                <a:off x="8185150" y="3763963"/>
                <a:ext cx="744537" cy="744538"/>
              </a:xfrm>
              <a:prstGeom prst="ellipse">
                <a:avLst/>
              </a:pr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4" name="Freeform 90"/>
              <p:cNvSpPr/>
              <p:nvPr>
                <p:custDataLst>
                  <p:tags r:id="rId60"/>
                </p:custDataLst>
              </p:nvPr>
            </p:nvSpPr>
            <p:spPr bwMode="auto">
              <a:xfrm>
                <a:off x="8366125" y="3957638"/>
                <a:ext cx="490537" cy="481013"/>
              </a:xfrm>
              <a:custGeom>
                <a:avLst/>
                <a:gdLst>
                  <a:gd name="T0" fmla="*/ 131 w 149"/>
                  <a:gd name="T1" fmla="*/ 0 h 146"/>
                  <a:gd name="T2" fmla="*/ 97 w 149"/>
                  <a:gd name="T3" fmla="*/ 87 h 146"/>
                  <a:gd name="T4" fmla="*/ 0 w 149"/>
                  <a:gd name="T5" fmla="*/ 125 h 146"/>
                  <a:gd name="T6" fmla="*/ 58 w 149"/>
                  <a:gd name="T7" fmla="*/ 146 h 146"/>
                  <a:gd name="T8" fmla="*/ 149 w 149"/>
                  <a:gd name="T9" fmla="*/ 54 h 146"/>
                  <a:gd name="T10" fmla="*/ 131 w 149"/>
                  <a:gd name="T11" fmla="*/ 0 h 146"/>
                </a:gdLst>
                <a:ahLst/>
                <a:cxnLst>
                  <a:cxn ang="0">
                    <a:pos x="T0" y="T1"/>
                  </a:cxn>
                  <a:cxn ang="0">
                    <a:pos x="T2" y="T3"/>
                  </a:cxn>
                  <a:cxn ang="0">
                    <a:pos x="T4" y="T5"/>
                  </a:cxn>
                  <a:cxn ang="0">
                    <a:pos x="T6" y="T7"/>
                  </a:cxn>
                  <a:cxn ang="0">
                    <a:pos x="T8" y="T9"/>
                  </a:cxn>
                  <a:cxn ang="0">
                    <a:pos x="T10" y="T11"/>
                  </a:cxn>
                </a:cxnLst>
                <a:rect l="0" t="0" r="r" b="b"/>
                <a:pathLst>
                  <a:path w="149" h="146">
                    <a:moveTo>
                      <a:pt x="131" y="0"/>
                    </a:moveTo>
                    <a:cubicBezTo>
                      <a:pt x="133" y="24"/>
                      <a:pt x="129" y="57"/>
                      <a:pt x="97" y="87"/>
                    </a:cubicBezTo>
                    <a:cubicBezTo>
                      <a:pt x="60" y="122"/>
                      <a:pt x="23" y="127"/>
                      <a:pt x="0" y="125"/>
                    </a:cubicBezTo>
                    <a:cubicBezTo>
                      <a:pt x="16" y="138"/>
                      <a:pt x="36" y="146"/>
                      <a:pt x="58" y="146"/>
                    </a:cubicBezTo>
                    <a:cubicBezTo>
                      <a:pt x="108" y="146"/>
                      <a:pt x="149" y="105"/>
                      <a:pt x="149" y="54"/>
                    </a:cubicBezTo>
                    <a:cubicBezTo>
                      <a:pt x="149" y="34"/>
                      <a:pt x="143" y="15"/>
                      <a:pt x="131" y="0"/>
                    </a:cubicBezTo>
                    <a:close/>
                  </a:path>
                </a:pathLst>
              </a:custGeom>
              <a:solidFill>
                <a:srgbClr val="ECBE3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5" name="Freeform 91"/>
              <p:cNvSpPr/>
              <p:nvPr>
                <p:custDataLst>
                  <p:tags r:id="rId61"/>
                </p:custDataLst>
              </p:nvPr>
            </p:nvSpPr>
            <p:spPr bwMode="auto">
              <a:xfrm>
                <a:off x="8253412" y="3836988"/>
                <a:ext cx="550862" cy="539750"/>
              </a:xfrm>
              <a:custGeom>
                <a:avLst/>
                <a:gdLst>
                  <a:gd name="T0" fmla="*/ 131 w 167"/>
                  <a:gd name="T1" fmla="*/ 124 h 164"/>
                  <a:gd name="T2" fmla="*/ 165 w 167"/>
                  <a:gd name="T3" fmla="*/ 37 h 164"/>
                  <a:gd name="T4" fmla="*/ 92 w 167"/>
                  <a:gd name="T5" fmla="*/ 0 h 164"/>
                  <a:gd name="T6" fmla="*/ 0 w 167"/>
                  <a:gd name="T7" fmla="*/ 91 h 164"/>
                  <a:gd name="T8" fmla="*/ 34 w 167"/>
                  <a:gd name="T9" fmla="*/ 162 h 164"/>
                  <a:gd name="T10" fmla="*/ 131 w 167"/>
                  <a:gd name="T11" fmla="*/ 124 h 164"/>
                </a:gdLst>
                <a:ahLst/>
                <a:cxnLst>
                  <a:cxn ang="0">
                    <a:pos x="T0" y="T1"/>
                  </a:cxn>
                  <a:cxn ang="0">
                    <a:pos x="T2" y="T3"/>
                  </a:cxn>
                  <a:cxn ang="0">
                    <a:pos x="T4" y="T5"/>
                  </a:cxn>
                  <a:cxn ang="0">
                    <a:pos x="T6" y="T7"/>
                  </a:cxn>
                  <a:cxn ang="0">
                    <a:pos x="T8" y="T9"/>
                  </a:cxn>
                  <a:cxn ang="0">
                    <a:pos x="T10" y="T11"/>
                  </a:cxn>
                </a:cxnLst>
                <a:rect l="0" t="0" r="r" b="b"/>
                <a:pathLst>
                  <a:path w="167" h="164">
                    <a:moveTo>
                      <a:pt x="131" y="124"/>
                    </a:moveTo>
                    <a:cubicBezTo>
                      <a:pt x="163" y="94"/>
                      <a:pt x="167" y="61"/>
                      <a:pt x="165" y="37"/>
                    </a:cubicBezTo>
                    <a:cubicBezTo>
                      <a:pt x="149" y="14"/>
                      <a:pt x="122" y="0"/>
                      <a:pt x="92" y="0"/>
                    </a:cubicBezTo>
                    <a:cubicBezTo>
                      <a:pt x="41" y="0"/>
                      <a:pt x="0" y="41"/>
                      <a:pt x="0" y="91"/>
                    </a:cubicBezTo>
                    <a:cubicBezTo>
                      <a:pt x="0" y="120"/>
                      <a:pt x="14" y="146"/>
                      <a:pt x="34" y="162"/>
                    </a:cubicBezTo>
                    <a:cubicBezTo>
                      <a:pt x="57" y="164"/>
                      <a:pt x="94" y="159"/>
                      <a:pt x="131" y="124"/>
                    </a:cubicBezTo>
                    <a:close/>
                  </a:path>
                </a:pathLst>
              </a:custGeom>
              <a:solidFill>
                <a:srgbClr val="F3CD2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6" name="Freeform 92"/>
              <p:cNvSpPr>
                <a:spLocks noEditPoints="1"/>
              </p:cNvSpPr>
              <p:nvPr>
                <p:custDataLst>
                  <p:tags r:id="rId62"/>
                </p:custDataLst>
              </p:nvPr>
            </p:nvSpPr>
            <p:spPr bwMode="auto">
              <a:xfrm>
                <a:off x="8280400" y="3914775"/>
                <a:ext cx="217487" cy="428625"/>
              </a:xfrm>
              <a:custGeom>
                <a:avLst/>
                <a:gdLst>
                  <a:gd name="T0" fmla="*/ 3 w 66"/>
                  <a:gd name="T1" fmla="*/ 54 h 130"/>
                  <a:gd name="T2" fmla="*/ 16 w 66"/>
                  <a:gd name="T3" fmla="*/ 52 h 130"/>
                  <a:gd name="T4" fmla="*/ 9 w 66"/>
                  <a:gd name="T5" fmla="*/ 44 h 130"/>
                  <a:gd name="T6" fmla="*/ 10 w 66"/>
                  <a:gd name="T7" fmla="*/ 49 h 130"/>
                  <a:gd name="T8" fmla="*/ 10 w 66"/>
                  <a:gd name="T9" fmla="*/ 49 h 130"/>
                  <a:gd name="T10" fmla="*/ 7 w 66"/>
                  <a:gd name="T11" fmla="*/ 39 h 130"/>
                  <a:gd name="T12" fmla="*/ 20 w 66"/>
                  <a:gd name="T13" fmla="*/ 40 h 130"/>
                  <a:gd name="T14" fmla="*/ 16 w 66"/>
                  <a:gd name="T15" fmla="*/ 31 h 130"/>
                  <a:gd name="T16" fmla="*/ 16 w 66"/>
                  <a:gd name="T17" fmla="*/ 36 h 130"/>
                  <a:gd name="T18" fmla="*/ 16 w 66"/>
                  <a:gd name="T19" fmla="*/ 36 h 130"/>
                  <a:gd name="T20" fmla="*/ 15 w 66"/>
                  <a:gd name="T21" fmla="*/ 26 h 130"/>
                  <a:gd name="T22" fmla="*/ 28 w 66"/>
                  <a:gd name="T23" fmla="*/ 29 h 130"/>
                  <a:gd name="T24" fmla="*/ 25 w 66"/>
                  <a:gd name="T25" fmla="*/ 20 h 130"/>
                  <a:gd name="T26" fmla="*/ 24 w 66"/>
                  <a:gd name="T27" fmla="*/ 25 h 130"/>
                  <a:gd name="T28" fmla="*/ 24 w 66"/>
                  <a:gd name="T29" fmla="*/ 25 h 130"/>
                  <a:gd name="T30" fmla="*/ 26 w 66"/>
                  <a:gd name="T31" fmla="*/ 15 h 130"/>
                  <a:gd name="T32" fmla="*/ 38 w 66"/>
                  <a:gd name="T33" fmla="*/ 21 h 130"/>
                  <a:gd name="T34" fmla="*/ 38 w 66"/>
                  <a:gd name="T35" fmla="*/ 11 h 130"/>
                  <a:gd name="T36" fmla="*/ 35 w 66"/>
                  <a:gd name="T37" fmla="*/ 16 h 130"/>
                  <a:gd name="T38" fmla="*/ 35 w 66"/>
                  <a:gd name="T39" fmla="*/ 16 h 130"/>
                  <a:gd name="T40" fmla="*/ 40 w 66"/>
                  <a:gd name="T41" fmla="*/ 6 h 130"/>
                  <a:gd name="T42" fmla="*/ 50 w 66"/>
                  <a:gd name="T43" fmla="*/ 15 h 130"/>
                  <a:gd name="T44" fmla="*/ 59 w 66"/>
                  <a:gd name="T45" fmla="*/ 8 h 130"/>
                  <a:gd name="T46" fmla="*/ 48 w 66"/>
                  <a:gd name="T47" fmla="*/ 7 h 130"/>
                  <a:gd name="T48" fmla="*/ 48 w 66"/>
                  <a:gd name="T49" fmla="*/ 7 h 130"/>
                  <a:gd name="T50" fmla="*/ 54 w 66"/>
                  <a:gd name="T51" fmla="*/ 8 h 130"/>
                  <a:gd name="T52" fmla="*/ 14 w 66"/>
                  <a:gd name="T53" fmla="*/ 58 h 130"/>
                  <a:gd name="T54" fmla="*/ 11 w 66"/>
                  <a:gd name="T55" fmla="*/ 69 h 130"/>
                  <a:gd name="T56" fmla="*/ 8 w 66"/>
                  <a:gd name="T57" fmla="*/ 77 h 130"/>
                  <a:gd name="T58" fmla="*/ 8 w 66"/>
                  <a:gd name="T59" fmla="*/ 77 h 130"/>
                  <a:gd name="T60" fmla="*/ 9 w 66"/>
                  <a:gd name="T61" fmla="*/ 80 h 130"/>
                  <a:gd name="T62" fmla="*/ 15 w 66"/>
                  <a:gd name="T63" fmla="*/ 83 h 130"/>
                  <a:gd name="T64" fmla="*/ 17 w 66"/>
                  <a:gd name="T65" fmla="*/ 95 h 130"/>
                  <a:gd name="T66" fmla="*/ 18 w 66"/>
                  <a:gd name="T67" fmla="*/ 104 h 130"/>
                  <a:gd name="T68" fmla="*/ 18 w 66"/>
                  <a:gd name="T69" fmla="*/ 104 h 130"/>
                  <a:gd name="T70" fmla="*/ 20 w 66"/>
                  <a:gd name="T71" fmla="*/ 105 h 130"/>
                  <a:gd name="T72" fmla="*/ 27 w 66"/>
                  <a:gd name="T73" fmla="*/ 106 h 130"/>
                  <a:gd name="T74" fmla="*/ 35 w 66"/>
                  <a:gd name="T75" fmla="*/ 115 h 130"/>
                  <a:gd name="T76" fmla="*/ 6 w 66"/>
                  <a:gd name="T77" fmla="*/ 63 h 130"/>
                  <a:gd name="T78" fmla="*/ 6 w 66"/>
                  <a:gd name="T79" fmla="*/ 63 h 130"/>
                  <a:gd name="T80" fmla="*/ 1 w 66"/>
                  <a:gd name="T81" fmla="*/ 69 h 130"/>
                  <a:gd name="T82" fmla="*/ 0 w 66"/>
                  <a:gd name="T83" fmla="*/ 71 h 130"/>
                  <a:gd name="T84" fmla="*/ 6 w 66"/>
                  <a:gd name="T85" fmla="*/ 80 h 130"/>
                  <a:gd name="T86" fmla="*/ 10 w 66"/>
                  <a:gd name="T87" fmla="*/ 92 h 130"/>
                  <a:gd name="T88" fmla="*/ 10 w 66"/>
                  <a:gd name="T89" fmla="*/ 92 h 130"/>
                  <a:gd name="T90" fmla="*/ 8 w 66"/>
                  <a:gd name="T91" fmla="*/ 99 h 130"/>
                  <a:gd name="T92" fmla="*/ 8 w 66"/>
                  <a:gd name="T93" fmla="*/ 102 h 130"/>
                  <a:gd name="T94" fmla="*/ 17 w 66"/>
                  <a:gd name="T95" fmla="*/ 107 h 130"/>
                  <a:gd name="T96" fmla="*/ 26 w 66"/>
                  <a:gd name="T97" fmla="*/ 116 h 130"/>
                  <a:gd name="T98" fmla="*/ 26 w 66"/>
                  <a:gd name="T99" fmla="*/ 116 h 130"/>
                  <a:gd name="T100" fmla="*/ 29 w 66"/>
                  <a:gd name="T101" fmla="*/ 123 h 130"/>
                  <a:gd name="T102" fmla="*/ 40 w 66"/>
                  <a:gd name="T103" fmla="*/ 124 h 130"/>
                  <a:gd name="T104" fmla="*/ 29 w 66"/>
                  <a:gd name="T105" fmla="*/ 126 h 130"/>
                  <a:gd name="T106" fmla="*/ 52 w 66"/>
                  <a:gd name="T107" fmla="*/ 130 h 130"/>
                  <a:gd name="T108" fmla="*/ 42 w 66"/>
                  <a:gd name="T109" fmla="*/ 120 h 130"/>
                  <a:gd name="T110" fmla="*/ 37 w 66"/>
                  <a:gd name="T111" fmla="*/ 12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30">
                    <a:moveTo>
                      <a:pt x="7" y="56"/>
                    </a:moveTo>
                    <a:cubicBezTo>
                      <a:pt x="8" y="55"/>
                      <a:pt x="8" y="53"/>
                      <a:pt x="7" y="51"/>
                    </a:cubicBezTo>
                    <a:cubicBezTo>
                      <a:pt x="6" y="49"/>
                      <a:pt x="3" y="48"/>
                      <a:pt x="3" y="48"/>
                    </a:cubicBezTo>
                    <a:cubicBezTo>
                      <a:pt x="3" y="48"/>
                      <a:pt x="2" y="52"/>
                      <a:pt x="3" y="54"/>
                    </a:cubicBezTo>
                    <a:cubicBezTo>
                      <a:pt x="4" y="56"/>
                      <a:pt x="6" y="57"/>
                      <a:pt x="7" y="56"/>
                    </a:cubicBezTo>
                    <a:close/>
                    <a:moveTo>
                      <a:pt x="9" y="56"/>
                    </a:moveTo>
                    <a:cubicBezTo>
                      <a:pt x="9" y="57"/>
                      <a:pt x="11" y="58"/>
                      <a:pt x="13" y="56"/>
                    </a:cubicBezTo>
                    <a:cubicBezTo>
                      <a:pt x="15" y="55"/>
                      <a:pt x="16" y="52"/>
                      <a:pt x="16" y="52"/>
                    </a:cubicBezTo>
                    <a:cubicBezTo>
                      <a:pt x="16" y="52"/>
                      <a:pt x="12" y="51"/>
                      <a:pt x="10" y="52"/>
                    </a:cubicBezTo>
                    <a:cubicBezTo>
                      <a:pt x="8" y="53"/>
                      <a:pt x="8" y="55"/>
                      <a:pt x="9" y="56"/>
                    </a:cubicBezTo>
                    <a:close/>
                    <a:moveTo>
                      <a:pt x="8" y="49"/>
                    </a:moveTo>
                    <a:cubicBezTo>
                      <a:pt x="10" y="48"/>
                      <a:pt x="10" y="46"/>
                      <a:pt x="9" y="44"/>
                    </a:cubicBezTo>
                    <a:cubicBezTo>
                      <a:pt x="8" y="42"/>
                      <a:pt x="5" y="40"/>
                      <a:pt x="5" y="40"/>
                    </a:cubicBezTo>
                    <a:cubicBezTo>
                      <a:pt x="5" y="40"/>
                      <a:pt x="4" y="44"/>
                      <a:pt x="5" y="47"/>
                    </a:cubicBezTo>
                    <a:cubicBezTo>
                      <a:pt x="6" y="49"/>
                      <a:pt x="7" y="50"/>
                      <a:pt x="8" y="49"/>
                    </a:cubicBezTo>
                    <a:close/>
                    <a:moveTo>
                      <a:pt x="10" y="49"/>
                    </a:moveTo>
                    <a:cubicBezTo>
                      <a:pt x="11" y="51"/>
                      <a:pt x="12" y="51"/>
                      <a:pt x="14" y="50"/>
                    </a:cubicBezTo>
                    <a:cubicBezTo>
                      <a:pt x="16" y="49"/>
                      <a:pt x="18" y="46"/>
                      <a:pt x="18" y="46"/>
                    </a:cubicBezTo>
                    <a:cubicBezTo>
                      <a:pt x="18" y="46"/>
                      <a:pt x="15" y="44"/>
                      <a:pt x="12" y="45"/>
                    </a:cubicBezTo>
                    <a:cubicBezTo>
                      <a:pt x="10" y="46"/>
                      <a:pt x="10" y="48"/>
                      <a:pt x="10" y="49"/>
                    </a:cubicBezTo>
                    <a:close/>
                    <a:moveTo>
                      <a:pt x="11" y="42"/>
                    </a:moveTo>
                    <a:cubicBezTo>
                      <a:pt x="12" y="41"/>
                      <a:pt x="13" y="40"/>
                      <a:pt x="12" y="37"/>
                    </a:cubicBezTo>
                    <a:cubicBezTo>
                      <a:pt x="12" y="35"/>
                      <a:pt x="9" y="33"/>
                      <a:pt x="9" y="33"/>
                    </a:cubicBezTo>
                    <a:cubicBezTo>
                      <a:pt x="9" y="33"/>
                      <a:pt x="7" y="37"/>
                      <a:pt x="7" y="39"/>
                    </a:cubicBezTo>
                    <a:cubicBezTo>
                      <a:pt x="8" y="42"/>
                      <a:pt x="10" y="43"/>
                      <a:pt x="11" y="42"/>
                    </a:cubicBezTo>
                    <a:close/>
                    <a:moveTo>
                      <a:pt x="13" y="43"/>
                    </a:moveTo>
                    <a:cubicBezTo>
                      <a:pt x="13" y="44"/>
                      <a:pt x="14" y="45"/>
                      <a:pt x="17" y="44"/>
                    </a:cubicBezTo>
                    <a:cubicBezTo>
                      <a:pt x="19" y="43"/>
                      <a:pt x="20" y="40"/>
                      <a:pt x="20" y="40"/>
                    </a:cubicBezTo>
                    <a:cubicBezTo>
                      <a:pt x="20" y="40"/>
                      <a:pt x="17" y="38"/>
                      <a:pt x="15" y="39"/>
                    </a:cubicBezTo>
                    <a:cubicBezTo>
                      <a:pt x="13" y="40"/>
                      <a:pt x="12" y="42"/>
                      <a:pt x="13" y="43"/>
                    </a:cubicBezTo>
                    <a:close/>
                    <a:moveTo>
                      <a:pt x="14" y="36"/>
                    </a:moveTo>
                    <a:cubicBezTo>
                      <a:pt x="15" y="35"/>
                      <a:pt x="16" y="33"/>
                      <a:pt x="16" y="31"/>
                    </a:cubicBezTo>
                    <a:cubicBezTo>
                      <a:pt x="16" y="28"/>
                      <a:pt x="13" y="26"/>
                      <a:pt x="13" y="26"/>
                    </a:cubicBezTo>
                    <a:cubicBezTo>
                      <a:pt x="13" y="26"/>
                      <a:pt x="11" y="30"/>
                      <a:pt x="11" y="33"/>
                    </a:cubicBezTo>
                    <a:cubicBezTo>
                      <a:pt x="11" y="35"/>
                      <a:pt x="13" y="36"/>
                      <a:pt x="14" y="36"/>
                    </a:cubicBezTo>
                    <a:close/>
                    <a:moveTo>
                      <a:pt x="16" y="36"/>
                    </a:moveTo>
                    <a:cubicBezTo>
                      <a:pt x="16" y="38"/>
                      <a:pt x="17" y="38"/>
                      <a:pt x="20" y="38"/>
                    </a:cubicBezTo>
                    <a:cubicBezTo>
                      <a:pt x="22" y="37"/>
                      <a:pt x="24" y="34"/>
                      <a:pt x="24" y="34"/>
                    </a:cubicBezTo>
                    <a:cubicBezTo>
                      <a:pt x="24" y="34"/>
                      <a:pt x="21" y="32"/>
                      <a:pt x="19" y="33"/>
                    </a:cubicBezTo>
                    <a:cubicBezTo>
                      <a:pt x="16" y="34"/>
                      <a:pt x="15" y="35"/>
                      <a:pt x="16" y="36"/>
                    </a:cubicBezTo>
                    <a:close/>
                    <a:moveTo>
                      <a:pt x="18" y="29"/>
                    </a:moveTo>
                    <a:cubicBezTo>
                      <a:pt x="19" y="29"/>
                      <a:pt x="20" y="28"/>
                      <a:pt x="20" y="25"/>
                    </a:cubicBezTo>
                    <a:cubicBezTo>
                      <a:pt x="20" y="23"/>
                      <a:pt x="18" y="20"/>
                      <a:pt x="18" y="20"/>
                    </a:cubicBezTo>
                    <a:cubicBezTo>
                      <a:pt x="18" y="20"/>
                      <a:pt x="15" y="23"/>
                      <a:pt x="15" y="26"/>
                    </a:cubicBezTo>
                    <a:cubicBezTo>
                      <a:pt x="15" y="29"/>
                      <a:pt x="17" y="30"/>
                      <a:pt x="18" y="29"/>
                    </a:cubicBezTo>
                    <a:close/>
                    <a:moveTo>
                      <a:pt x="19" y="30"/>
                    </a:moveTo>
                    <a:cubicBezTo>
                      <a:pt x="20" y="32"/>
                      <a:pt x="21" y="33"/>
                      <a:pt x="23" y="32"/>
                    </a:cubicBezTo>
                    <a:cubicBezTo>
                      <a:pt x="26" y="32"/>
                      <a:pt x="28" y="29"/>
                      <a:pt x="28" y="29"/>
                    </a:cubicBezTo>
                    <a:cubicBezTo>
                      <a:pt x="28" y="29"/>
                      <a:pt x="25" y="27"/>
                      <a:pt x="23" y="27"/>
                    </a:cubicBezTo>
                    <a:cubicBezTo>
                      <a:pt x="21" y="28"/>
                      <a:pt x="19" y="29"/>
                      <a:pt x="19" y="30"/>
                    </a:cubicBezTo>
                    <a:close/>
                    <a:moveTo>
                      <a:pt x="23" y="24"/>
                    </a:moveTo>
                    <a:cubicBezTo>
                      <a:pt x="24" y="24"/>
                      <a:pt x="25" y="22"/>
                      <a:pt x="25" y="20"/>
                    </a:cubicBezTo>
                    <a:cubicBezTo>
                      <a:pt x="26" y="17"/>
                      <a:pt x="24" y="14"/>
                      <a:pt x="24" y="14"/>
                    </a:cubicBezTo>
                    <a:cubicBezTo>
                      <a:pt x="24" y="14"/>
                      <a:pt x="20" y="17"/>
                      <a:pt x="20" y="20"/>
                    </a:cubicBezTo>
                    <a:cubicBezTo>
                      <a:pt x="20" y="23"/>
                      <a:pt x="21" y="24"/>
                      <a:pt x="23" y="24"/>
                    </a:cubicBezTo>
                    <a:close/>
                    <a:moveTo>
                      <a:pt x="24" y="25"/>
                    </a:moveTo>
                    <a:cubicBezTo>
                      <a:pt x="24" y="26"/>
                      <a:pt x="25" y="27"/>
                      <a:pt x="28" y="27"/>
                    </a:cubicBezTo>
                    <a:cubicBezTo>
                      <a:pt x="30" y="27"/>
                      <a:pt x="33" y="25"/>
                      <a:pt x="33" y="25"/>
                    </a:cubicBezTo>
                    <a:cubicBezTo>
                      <a:pt x="33" y="25"/>
                      <a:pt x="30" y="22"/>
                      <a:pt x="28" y="22"/>
                    </a:cubicBezTo>
                    <a:cubicBezTo>
                      <a:pt x="25" y="22"/>
                      <a:pt x="24" y="24"/>
                      <a:pt x="24" y="25"/>
                    </a:cubicBezTo>
                    <a:close/>
                    <a:moveTo>
                      <a:pt x="28" y="19"/>
                    </a:moveTo>
                    <a:cubicBezTo>
                      <a:pt x="29" y="19"/>
                      <a:pt x="31" y="17"/>
                      <a:pt x="31" y="15"/>
                    </a:cubicBezTo>
                    <a:cubicBezTo>
                      <a:pt x="32" y="12"/>
                      <a:pt x="30" y="10"/>
                      <a:pt x="30" y="10"/>
                    </a:cubicBezTo>
                    <a:cubicBezTo>
                      <a:pt x="30" y="10"/>
                      <a:pt x="27" y="12"/>
                      <a:pt x="26" y="15"/>
                    </a:cubicBezTo>
                    <a:cubicBezTo>
                      <a:pt x="26" y="17"/>
                      <a:pt x="27" y="19"/>
                      <a:pt x="28" y="19"/>
                    </a:cubicBezTo>
                    <a:close/>
                    <a:moveTo>
                      <a:pt x="29" y="20"/>
                    </a:moveTo>
                    <a:cubicBezTo>
                      <a:pt x="29" y="21"/>
                      <a:pt x="30" y="22"/>
                      <a:pt x="32" y="23"/>
                    </a:cubicBezTo>
                    <a:cubicBezTo>
                      <a:pt x="35" y="23"/>
                      <a:pt x="38" y="21"/>
                      <a:pt x="38" y="21"/>
                    </a:cubicBezTo>
                    <a:cubicBezTo>
                      <a:pt x="38" y="21"/>
                      <a:pt x="36" y="18"/>
                      <a:pt x="33" y="18"/>
                    </a:cubicBezTo>
                    <a:cubicBezTo>
                      <a:pt x="31" y="18"/>
                      <a:pt x="29" y="19"/>
                      <a:pt x="29" y="20"/>
                    </a:cubicBezTo>
                    <a:close/>
                    <a:moveTo>
                      <a:pt x="34" y="14"/>
                    </a:moveTo>
                    <a:cubicBezTo>
                      <a:pt x="35" y="14"/>
                      <a:pt x="37" y="13"/>
                      <a:pt x="38" y="11"/>
                    </a:cubicBezTo>
                    <a:cubicBezTo>
                      <a:pt x="39" y="8"/>
                      <a:pt x="38" y="5"/>
                      <a:pt x="38" y="5"/>
                    </a:cubicBezTo>
                    <a:cubicBezTo>
                      <a:pt x="38" y="5"/>
                      <a:pt x="33" y="8"/>
                      <a:pt x="33" y="10"/>
                    </a:cubicBezTo>
                    <a:cubicBezTo>
                      <a:pt x="32" y="13"/>
                      <a:pt x="33" y="14"/>
                      <a:pt x="34" y="14"/>
                    </a:cubicBezTo>
                    <a:close/>
                    <a:moveTo>
                      <a:pt x="35" y="16"/>
                    </a:moveTo>
                    <a:cubicBezTo>
                      <a:pt x="35" y="17"/>
                      <a:pt x="36" y="18"/>
                      <a:pt x="38" y="19"/>
                    </a:cubicBezTo>
                    <a:cubicBezTo>
                      <a:pt x="40" y="19"/>
                      <a:pt x="44" y="17"/>
                      <a:pt x="44" y="17"/>
                    </a:cubicBezTo>
                    <a:cubicBezTo>
                      <a:pt x="44" y="17"/>
                      <a:pt x="42" y="14"/>
                      <a:pt x="40" y="14"/>
                    </a:cubicBezTo>
                    <a:cubicBezTo>
                      <a:pt x="37" y="13"/>
                      <a:pt x="35" y="14"/>
                      <a:pt x="35" y="16"/>
                    </a:cubicBezTo>
                    <a:close/>
                    <a:moveTo>
                      <a:pt x="41" y="10"/>
                    </a:moveTo>
                    <a:cubicBezTo>
                      <a:pt x="42" y="11"/>
                      <a:pt x="44" y="10"/>
                      <a:pt x="45" y="7"/>
                    </a:cubicBezTo>
                    <a:cubicBezTo>
                      <a:pt x="47" y="5"/>
                      <a:pt x="46" y="2"/>
                      <a:pt x="46" y="2"/>
                    </a:cubicBezTo>
                    <a:cubicBezTo>
                      <a:pt x="46" y="2"/>
                      <a:pt x="41" y="4"/>
                      <a:pt x="40" y="6"/>
                    </a:cubicBezTo>
                    <a:cubicBezTo>
                      <a:pt x="39" y="8"/>
                      <a:pt x="39" y="10"/>
                      <a:pt x="41" y="10"/>
                    </a:cubicBezTo>
                    <a:close/>
                    <a:moveTo>
                      <a:pt x="42" y="12"/>
                    </a:moveTo>
                    <a:cubicBezTo>
                      <a:pt x="41" y="13"/>
                      <a:pt x="42" y="15"/>
                      <a:pt x="44" y="15"/>
                    </a:cubicBezTo>
                    <a:cubicBezTo>
                      <a:pt x="47" y="16"/>
                      <a:pt x="50" y="15"/>
                      <a:pt x="50" y="15"/>
                    </a:cubicBezTo>
                    <a:cubicBezTo>
                      <a:pt x="50" y="15"/>
                      <a:pt x="49" y="12"/>
                      <a:pt x="47" y="11"/>
                    </a:cubicBezTo>
                    <a:cubicBezTo>
                      <a:pt x="44" y="10"/>
                      <a:pt x="42" y="11"/>
                      <a:pt x="42" y="12"/>
                    </a:cubicBezTo>
                    <a:close/>
                    <a:moveTo>
                      <a:pt x="54" y="7"/>
                    </a:moveTo>
                    <a:cubicBezTo>
                      <a:pt x="55" y="8"/>
                      <a:pt x="56" y="8"/>
                      <a:pt x="59" y="8"/>
                    </a:cubicBezTo>
                    <a:cubicBezTo>
                      <a:pt x="62" y="7"/>
                      <a:pt x="66" y="5"/>
                      <a:pt x="66" y="5"/>
                    </a:cubicBezTo>
                    <a:cubicBezTo>
                      <a:pt x="66" y="5"/>
                      <a:pt x="62" y="3"/>
                      <a:pt x="59" y="3"/>
                    </a:cubicBezTo>
                    <a:cubicBezTo>
                      <a:pt x="55" y="4"/>
                      <a:pt x="54" y="5"/>
                      <a:pt x="54" y="7"/>
                    </a:cubicBezTo>
                    <a:close/>
                    <a:moveTo>
                      <a:pt x="48" y="7"/>
                    </a:moveTo>
                    <a:cubicBezTo>
                      <a:pt x="50" y="8"/>
                      <a:pt x="52" y="7"/>
                      <a:pt x="53" y="5"/>
                    </a:cubicBezTo>
                    <a:cubicBezTo>
                      <a:pt x="55" y="3"/>
                      <a:pt x="55" y="0"/>
                      <a:pt x="55" y="0"/>
                    </a:cubicBezTo>
                    <a:cubicBezTo>
                      <a:pt x="54" y="0"/>
                      <a:pt x="50" y="1"/>
                      <a:pt x="48" y="3"/>
                    </a:cubicBezTo>
                    <a:cubicBezTo>
                      <a:pt x="46" y="5"/>
                      <a:pt x="47" y="7"/>
                      <a:pt x="48" y="7"/>
                    </a:cubicBezTo>
                    <a:close/>
                    <a:moveTo>
                      <a:pt x="49" y="9"/>
                    </a:moveTo>
                    <a:cubicBezTo>
                      <a:pt x="48" y="10"/>
                      <a:pt x="49" y="12"/>
                      <a:pt x="51" y="13"/>
                    </a:cubicBezTo>
                    <a:cubicBezTo>
                      <a:pt x="53" y="14"/>
                      <a:pt x="57" y="13"/>
                      <a:pt x="57" y="13"/>
                    </a:cubicBezTo>
                    <a:cubicBezTo>
                      <a:pt x="57" y="13"/>
                      <a:pt x="57" y="9"/>
                      <a:pt x="54" y="8"/>
                    </a:cubicBezTo>
                    <a:cubicBezTo>
                      <a:pt x="52" y="7"/>
                      <a:pt x="50" y="8"/>
                      <a:pt x="49" y="9"/>
                    </a:cubicBezTo>
                    <a:close/>
                    <a:moveTo>
                      <a:pt x="8" y="63"/>
                    </a:moveTo>
                    <a:cubicBezTo>
                      <a:pt x="8" y="64"/>
                      <a:pt x="10" y="64"/>
                      <a:pt x="12" y="63"/>
                    </a:cubicBezTo>
                    <a:cubicBezTo>
                      <a:pt x="13" y="61"/>
                      <a:pt x="14" y="58"/>
                      <a:pt x="14" y="58"/>
                    </a:cubicBezTo>
                    <a:cubicBezTo>
                      <a:pt x="14" y="58"/>
                      <a:pt x="11" y="57"/>
                      <a:pt x="9" y="59"/>
                    </a:cubicBezTo>
                    <a:cubicBezTo>
                      <a:pt x="7" y="60"/>
                      <a:pt x="7" y="62"/>
                      <a:pt x="8" y="63"/>
                    </a:cubicBezTo>
                    <a:close/>
                    <a:moveTo>
                      <a:pt x="7" y="70"/>
                    </a:moveTo>
                    <a:cubicBezTo>
                      <a:pt x="8" y="71"/>
                      <a:pt x="10" y="71"/>
                      <a:pt x="11" y="69"/>
                    </a:cubicBezTo>
                    <a:cubicBezTo>
                      <a:pt x="13" y="68"/>
                      <a:pt x="13" y="64"/>
                      <a:pt x="13" y="64"/>
                    </a:cubicBezTo>
                    <a:cubicBezTo>
                      <a:pt x="13" y="64"/>
                      <a:pt x="10" y="64"/>
                      <a:pt x="8" y="66"/>
                    </a:cubicBezTo>
                    <a:cubicBezTo>
                      <a:pt x="7" y="67"/>
                      <a:pt x="6" y="69"/>
                      <a:pt x="7" y="70"/>
                    </a:cubicBezTo>
                    <a:close/>
                    <a:moveTo>
                      <a:pt x="8" y="77"/>
                    </a:moveTo>
                    <a:cubicBezTo>
                      <a:pt x="9" y="78"/>
                      <a:pt x="11" y="78"/>
                      <a:pt x="12" y="76"/>
                    </a:cubicBezTo>
                    <a:cubicBezTo>
                      <a:pt x="13" y="74"/>
                      <a:pt x="13" y="71"/>
                      <a:pt x="13" y="71"/>
                    </a:cubicBezTo>
                    <a:cubicBezTo>
                      <a:pt x="13" y="71"/>
                      <a:pt x="10" y="71"/>
                      <a:pt x="8" y="73"/>
                    </a:cubicBezTo>
                    <a:cubicBezTo>
                      <a:pt x="7" y="75"/>
                      <a:pt x="7" y="76"/>
                      <a:pt x="8" y="77"/>
                    </a:cubicBezTo>
                    <a:close/>
                    <a:moveTo>
                      <a:pt x="9" y="84"/>
                    </a:moveTo>
                    <a:cubicBezTo>
                      <a:pt x="10" y="85"/>
                      <a:pt x="12" y="84"/>
                      <a:pt x="13" y="82"/>
                    </a:cubicBezTo>
                    <a:cubicBezTo>
                      <a:pt x="14" y="80"/>
                      <a:pt x="14" y="77"/>
                      <a:pt x="14" y="77"/>
                    </a:cubicBezTo>
                    <a:cubicBezTo>
                      <a:pt x="14" y="77"/>
                      <a:pt x="10" y="78"/>
                      <a:pt x="9" y="80"/>
                    </a:cubicBezTo>
                    <a:cubicBezTo>
                      <a:pt x="8" y="82"/>
                      <a:pt x="8" y="84"/>
                      <a:pt x="9" y="84"/>
                    </a:cubicBezTo>
                    <a:close/>
                    <a:moveTo>
                      <a:pt x="11" y="91"/>
                    </a:moveTo>
                    <a:cubicBezTo>
                      <a:pt x="13" y="92"/>
                      <a:pt x="14" y="91"/>
                      <a:pt x="15" y="89"/>
                    </a:cubicBezTo>
                    <a:cubicBezTo>
                      <a:pt x="16" y="87"/>
                      <a:pt x="15" y="83"/>
                      <a:pt x="15" y="83"/>
                    </a:cubicBezTo>
                    <a:cubicBezTo>
                      <a:pt x="15" y="83"/>
                      <a:pt x="12" y="84"/>
                      <a:pt x="11" y="86"/>
                    </a:cubicBezTo>
                    <a:cubicBezTo>
                      <a:pt x="10" y="89"/>
                      <a:pt x="10" y="90"/>
                      <a:pt x="11" y="91"/>
                    </a:cubicBezTo>
                    <a:close/>
                    <a:moveTo>
                      <a:pt x="14" y="97"/>
                    </a:moveTo>
                    <a:cubicBezTo>
                      <a:pt x="15" y="98"/>
                      <a:pt x="17" y="97"/>
                      <a:pt x="17" y="95"/>
                    </a:cubicBezTo>
                    <a:cubicBezTo>
                      <a:pt x="18" y="93"/>
                      <a:pt x="17" y="89"/>
                      <a:pt x="17" y="89"/>
                    </a:cubicBezTo>
                    <a:cubicBezTo>
                      <a:pt x="17" y="89"/>
                      <a:pt x="14" y="91"/>
                      <a:pt x="13" y="93"/>
                    </a:cubicBezTo>
                    <a:cubicBezTo>
                      <a:pt x="12" y="95"/>
                      <a:pt x="13" y="97"/>
                      <a:pt x="14" y="97"/>
                    </a:cubicBezTo>
                    <a:close/>
                    <a:moveTo>
                      <a:pt x="18" y="104"/>
                    </a:moveTo>
                    <a:cubicBezTo>
                      <a:pt x="19" y="104"/>
                      <a:pt x="20" y="103"/>
                      <a:pt x="21" y="101"/>
                    </a:cubicBezTo>
                    <a:cubicBezTo>
                      <a:pt x="21" y="98"/>
                      <a:pt x="20" y="95"/>
                      <a:pt x="20" y="95"/>
                    </a:cubicBezTo>
                    <a:cubicBezTo>
                      <a:pt x="20" y="95"/>
                      <a:pt x="17" y="97"/>
                      <a:pt x="16" y="99"/>
                    </a:cubicBezTo>
                    <a:cubicBezTo>
                      <a:pt x="16" y="102"/>
                      <a:pt x="17" y="103"/>
                      <a:pt x="18" y="104"/>
                    </a:cubicBezTo>
                    <a:close/>
                    <a:moveTo>
                      <a:pt x="22" y="109"/>
                    </a:moveTo>
                    <a:cubicBezTo>
                      <a:pt x="24" y="110"/>
                      <a:pt x="25" y="108"/>
                      <a:pt x="25" y="106"/>
                    </a:cubicBezTo>
                    <a:cubicBezTo>
                      <a:pt x="25" y="104"/>
                      <a:pt x="23" y="101"/>
                      <a:pt x="23" y="101"/>
                    </a:cubicBezTo>
                    <a:cubicBezTo>
                      <a:pt x="23" y="101"/>
                      <a:pt x="20" y="103"/>
                      <a:pt x="20" y="105"/>
                    </a:cubicBezTo>
                    <a:cubicBezTo>
                      <a:pt x="20" y="108"/>
                      <a:pt x="21" y="109"/>
                      <a:pt x="22" y="109"/>
                    </a:cubicBezTo>
                    <a:close/>
                    <a:moveTo>
                      <a:pt x="27" y="115"/>
                    </a:moveTo>
                    <a:cubicBezTo>
                      <a:pt x="29" y="115"/>
                      <a:pt x="30" y="113"/>
                      <a:pt x="30" y="111"/>
                    </a:cubicBezTo>
                    <a:cubicBezTo>
                      <a:pt x="29" y="109"/>
                      <a:pt x="27" y="106"/>
                      <a:pt x="27" y="106"/>
                    </a:cubicBezTo>
                    <a:cubicBezTo>
                      <a:pt x="27" y="106"/>
                      <a:pt x="24" y="108"/>
                      <a:pt x="25" y="111"/>
                    </a:cubicBezTo>
                    <a:cubicBezTo>
                      <a:pt x="25" y="113"/>
                      <a:pt x="26" y="115"/>
                      <a:pt x="27" y="115"/>
                    </a:cubicBezTo>
                    <a:close/>
                    <a:moveTo>
                      <a:pt x="33" y="119"/>
                    </a:moveTo>
                    <a:cubicBezTo>
                      <a:pt x="35" y="119"/>
                      <a:pt x="36" y="118"/>
                      <a:pt x="35" y="115"/>
                    </a:cubicBezTo>
                    <a:cubicBezTo>
                      <a:pt x="34" y="113"/>
                      <a:pt x="32" y="111"/>
                      <a:pt x="32" y="111"/>
                    </a:cubicBezTo>
                    <a:cubicBezTo>
                      <a:pt x="32" y="111"/>
                      <a:pt x="30" y="113"/>
                      <a:pt x="30" y="116"/>
                    </a:cubicBezTo>
                    <a:cubicBezTo>
                      <a:pt x="30" y="118"/>
                      <a:pt x="32" y="119"/>
                      <a:pt x="33" y="119"/>
                    </a:cubicBezTo>
                    <a:close/>
                    <a:moveTo>
                      <a:pt x="6" y="63"/>
                    </a:moveTo>
                    <a:cubicBezTo>
                      <a:pt x="7" y="62"/>
                      <a:pt x="7" y="60"/>
                      <a:pt x="5" y="58"/>
                    </a:cubicBezTo>
                    <a:cubicBezTo>
                      <a:pt x="4" y="56"/>
                      <a:pt x="1" y="55"/>
                      <a:pt x="1" y="55"/>
                    </a:cubicBezTo>
                    <a:cubicBezTo>
                      <a:pt x="1" y="55"/>
                      <a:pt x="0" y="60"/>
                      <a:pt x="2" y="62"/>
                    </a:cubicBezTo>
                    <a:cubicBezTo>
                      <a:pt x="3" y="64"/>
                      <a:pt x="5" y="64"/>
                      <a:pt x="6" y="63"/>
                    </a:cubicBezTo>
                    <a:close/>
                    <a:moveTo>
                      <a:pt x="6" y="70"/>
                    </a:moveTo>
                    <a:cubicBezTo>
                      <a:pt x="6" y="69"/>
                      <a:pt x="6" y="68"/>
                      <a:pt x="5" y="66"/>
                    </a:cubicBezTo>
                    <a:cubicBezTo>
                      <a:pt x="3" y="64"/>
                      <a:pt x="0" y="63"/>
                      <a:pt x="0" y="63"/>
                    </a:cubicBezTo>
                    <a:cubicBezTo>
                      <a:pt x="0" y="63"/>
                      <a:pt x="0" y="68"/>
                      <a:pt x="1" y="69"/>
                    </a:cubicBezTo>
                    <a:cubicBezTo>
                      <a:pt x="3" y="71"/>
                      <a:pt x="5" y="71"/>
                      <a:pt x="6" y="70"/>
                    </a:cubicBezTo>
                    <a:close/>
                    <a:moveTo>
                      <a:pt x="6" y="78"/>
                    </a:moveTo>
                    <a:cubicBezTo>
                      <a:pt x="7" y="76"/>
                      <a:pt x="7" y="75"/>
                      <a:pt x="5" y="73"/>
                    </a:cubicBezTo>
                    <a:cubicBezTo>
                      <a:pt x="3" y="71"/>
                      <a:pt x="0" y="71"/>
                      <a:pt x="0" y="71"/>
                    </a:cubicBezTo>
                    <a:cubicBezTo>
                      <a:pt x="0" y="71"/>
                      <a:pt x="0" y="75"/>
                      <a:pt x="2" y="77"/>
                    </a:cubicBezTo>
                    <a:cubicBezTo>
                      <a:pt x="4" y="79"/>
                      <a:pt x="5" y="79"/>
                      <a:pt x="6" y="78"/>
                    </a:cubicBezTo>
                    <a:close/>
                    <a:moveTo>
                      <a:pt x="7" y="85"/>
                    </a:moveTo>
                    <a:cubicBezTo>
                      <a:pt x="8" y="83"/>
                      <a:pt x="8" y="82"/>
                      <a:pt x="6" y="80"/>
                    </a:cubicBezTo>
                    <a:cubicBezTo>
                      <a:pt x="4" y="79"/>
                      <a:pt x="0" y="79"/>
                      <a:pt x="0" y="79"/>
                    </a:cubicBezTo>
                    <a:cubicBezTo>
                      <a:pt x="0" y="79"/>
                      <a:pt x="1" y="83"/>
                      <a:pt x="3" y="85"/>
                    </a:cubicBezTo>
                    <a:cubicBezTo>
                      <a:pt x="5" y="86"/>
                      <a:pt x="7" y="86"/>
                      <a:pt x="7" y="85"/>
                    </a:cubicBezTo>
                    <a:close/>
                    <a:moveTo>
                      <a:pt x="10" y="92"/>
                    </a:moveTo>
                    <a:cubicBezTo>
                      <a:pt x="10" y="90"/>
                      <a:pt x="9" y="89"/>
                      <a:pt x="7" y="87"/>
                    </a:cubicBezTo>
                    <a:cubicBezTo>
                      <a:pt x="5" y="86"/>
                      <a:pt x="2" y="87"/>
                      <a:pt x="2" y="87"/>
                    </a:cubicBezTo>
                    <a:cubicBezTo>
                      <a:pt x="2" y="87"/>
                      <a:pt x="3" y="91"/>
                      <a:pt x="5" y="92"/>
                    </a:cubicBezTo>
                    <a:cubicBezTo>
                      <a:pt x="8" y="94"/>
                      <a:pt x="9" y="93"/>
                      <a:pt x="10" y="92"/>
                    </a:cubicBezTo>
                    <a:close/>
                    <a:moveTo>
                      <a:pt x="13" y="98"/>
                    </a:moveTo>
                    <a:cubicBezTo>
                      <a:pt x="13" y="97"/>
                      <a:pt x="12" y="95"/>
                      <a:pt x="10" y="94"/>
                    </a:cubicBezTo>
                    <a:cubicBezTo>
                      <a:pt x="8" y="93"/>
                      <a:pt x="4" y="94"/>
                      <a:pt x="4" y="94"/>
                    </a:cubicBezTo>
                    <a:cubicBezTo>
                      <a:pt x="4" y="94"/>
                      <a:pt x="6" y="98"/>
                      <a:pt x="8" y="99"/>
                    </a:cubicBezTo>
                    <a:cubicBezTo>
                      <a:pt x="11" y="100"/>
                      <a:pt x="12" y="100"/>
                      <a:pt x="13" y="98"/>
                    </a:cubicBezTo>
                    <a:close/>
                    <a:moveTo>
                      <a:pt x="16" y="105"/>
                    </a:moveTo>
                    <a:cubicBezTo>
                      <a:pt x="16" y="103"/>
                      <a:pt x="15" y="102"/>
                      <a:pt x="13" y="101"/>
                    </a:cubicBezTo>
                    <a:cubicBezTo>
                      <a:pt x="11" y="100"/>
                      <a:pt x="8" y="102"/>
                      <a:pt x="8" y="102"/>
                    </a:cubicBezTo>
                    <a:cubicBezTo>
                      <a:pt x="8" y="102"/>
                      <a:pt x="10" y="105"/>
                      <a:pt x="12" y="106"/>
                    </a:cubicBezTo>
                    <a:cubicBezTo>
                      <a:pt x="15" y="107"/>
                      <a:pt x="16" y="106"/>
                      <a:pt x="16" y="105"/>
                    </a:cubicBezTo>
                    <a:close/>
                    <a:moveTo>
                      <a:pt x="21" y="111"/>
                    </a:moveTo>
                    <a:cubicBezTo>
                      <a:pt x="21" y="109"/>
                      <a:pt x="20" y="108"/>
                      <a:pt x="17" y="107"/>
                    </a:cubicBezTo>
                    <a:cubicBezTo>
                      <a:pt x="15" y="107"/>
                      <a:pt x="12" y="108"/>
                      <a:pt x="12" y="108"/>
                    </a:cubicBezTo>
                    <a:cubicBezTo>
                      <a:pt x="12" y="108"/>
                      <a:pt x="14" y="112"/>
                      <a:pt x="17" y="112"/>
                    </a:cubicBezTo>
                    <a:cubicBezTo>
                      <a:pt x="20" y="113"/>
                      <a:pt x="21" y="112"/>
                      <a:pt x="21" y="111"/>
                    </a:cubicBezTo>
                    <a:close/>
                    <a:moveTo>
                      <a:pt x="26" y="116"/>
                    </a:moveTo>
                    <a:cubicBezTo>
                      <a:pt x="26" y="115"/>
                      <a:pt x="24" y="113"/>
                      <a:pt x="22" y="113"/>
                    </a:cubicBezTo>
                    <a:cubicBezTo>
                      <a:pt x="19" y="113"/>
                      <a:pt x="17" y="115"/>
                      <a:pt x="17" y="115"/>
                    </a:cubicBezTo>
                    <a:cubicBezTo>
                      <a:pt x="17" y="115"/>
                      <a:pt x="20" y="118"/>
                      <a:pt x="23" y="118"/>
                    </a:cubicBezTo>
                    <a:cubicBezTo>
                      <a:pt x="25" y="119"/>
                      <a:pt x="26" y="117"/>
                      <a:pt x="26" y="116"/>
                    </a:cubicBezTo>
                    <a:close/>
                    <a:moveTo>
                      <a:pt x="32" y="121"/>
                    </a:moveTo>
                    <a:cubicBezTo>
                      <a:pt x="32" y="119"/>
                      <a:pt x="30" y="118"/>
                      <a:pt x="28" y="118"/>
                    </a:cubicBezTo>
                    <a:cubicBezTo>
                      <a:pt x="25" y="118"/>
                      <a:pt x="23" y="121"/>
                      <a:pt x="23" y="121"/>
                    </a:cubicBezTo>
                    <a:cubicBezTo>
                      <a:pt x="23" y="121"/>
                      <a:pt x="26" y="124"/>
                      <a:pt x="29" y="123"/>
                    </a:cubicBezTo>
                    <a:cubicBezTo>
                      <a:pt x="32" y="123"/>
                      <a:pt x="33" y="122"/>
                      <a:pt x="32" y="121"/>
                    </a:cubicBezTo>
                    <a:close/>
                    <a:moveTo>
                      <a:pt x="37" y="122"/>
                    </a:moveTo>
                    <a:cubicBezTo>
                      <a:pt x="38" y="122"/>
                      <a:pt x="38" y="122"/>
                      <a:pt x="39" y="123"/>
                    </a:cubicBezTo>
                    <a:cubicBezTo>
                      <a:pt x="40" y="123"/>
                      <a:pt x="40" y="124"/>
                      <a:pt x="40" y="124"/>
                    </a:cubicBezTo>
                    <a:cubicBezTo>
                      <a:pt x="40" y="124"/>
                      <a:pt x="39" y="125"/>
                      <a:pt x="38" y="124"/>
                    </a:cubicBezTo>
                    <a:cubicBezTo>
                      <a:pt x="37" y="124"/>
                      <a:pt x="37" y="123"/>
                      <a:pt x="36" y="123"/>
                    </a:cubicBezTo>
                    <a:cubicBezTo>
                      <a:pt x="35" y="123"/>
                      <a:pt x="34" y="123"/>
                      <a:pt x="33" y="123"/>
                    </a:cubicBezTo>
                    <a:cubicBezTo>
                      <a:pt x="31" y="124"/>
                      <a:pt x="29" y="126"/>
                      <a:pt x="29" y="126"/>
                    </a:cubicBezTo>
                    <a:cubicBezTo>
                      <a:pt x="29" y="126"/>
                      <a:pt x="34" y="128"/>
                      <a:pt x="36" y="128"/>
                    </a:cubicBezTo>
                    <a:cubicBezTo>
                      <a:pt x="37" y="128"/>
                      <a:pt x="37" y="128"/>
                      <a:pt x="38" y="128"/>
                    </a:cubicBezTo>
                    <a:cubicBezTo>
                      <a:pt x="40" y="127"/>
                      <a:pt x="43" y="126"/>
                      <a:pt x="46" y="128"/>
                    </a:cubicBezTo>
                    <a:cubicBezTo>
                      <a:pt x="48" y="128"/>
                      <a:pt x="49" y="129"/>
                      <a:pt x="52" y="130"/>
                    </a:cubicBezTo>
                    <a:cubicBezTo>
                      <a:pt x="53" y="130"/>
                      <a:pt x="53" y="129"/>
                      <a:pt x="53" y="129"/>
                    </a:cubicBezTo>
                    <a:cubicBezTo>
                      <a:pt x="53" y="129"/>
                      <a:pt x="54" y="128"/>
                      <a:pt x="52" y="128"/>
                    </a:cubicBezTo>
                    <a:cubicBezTo>
                      <a:pt x="50" y="127"/>
                      <a:pt x="49" y="127"/>
                      <a:pt x="47" y="126"/>
                    </a:cubicBezTo>
                    <a:cubicBezTo>
                      <a:pt x="43" y="125"/>
                      <a:pt x="42" y="122"/>
                      <a:pt x="42" y="120"/>
                    </a:cubicBezTo>
                    <a:cubicBezTo>
                      <a:pt x="42" y="120"/>
                      <a:pt x="41" y="120"/>
                      <a:pt x="41" y="119"/>
                    </a:cubicBezTo>
                    <a:cubicBezTo>
                      <a:pt x="40" y="117"/>
                      <a:pt x="37" y="115"/>
                      <a:pt x="37" y="115"/>
                    </a:cubicBezTo>
                    <a:cubicBezTo>
                      <a:pt x="37" y="115"/>
                      <a:pt x="36" y="117"/>
                      <a:pt x="36" y="119"/>
                    </a:cubicBezTo>
                    <a:cubicBezTo>
                      <a:pt x="36" y="120"/>
                      <a:pt x="36" y="121"/>
                      <a:pt x="37" y="122"/>
                    </a:cubicBez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7" name="Freeform 93"/>
              <p:cNvSpPr>
                <a:spLocks noEditPoints="1"/>
              </p:cNvSpPr>
              <p:nvPr>
                <p:custDataLst>
                  <p:tags r:id="rId63"/>
                </p:custDataLst>
              </p:nvPr>
            </p:nvSpPr>
            <p:spPr bwMode="auto">
              <a:xfrm>
                <a:off x="8559800" y="3984625"/>
                <a:ext cx="280987" cy="407988"/>
              </a:xfrm>
              <a:custGeom>
                <a:avLst/>
                <a:gdLst>
                  <a:gd name="T0" fmla="*/ 76 w 85"/>
                  <a:gd name="T1" fmla="*/ 72 h 124"/>
                  <a:gd name="T2" fmla="*/ 71 w 85"/>
                  <a:gd name="T3" fmla="*/ 70 h 124"/>
                  <a:gd name="T4" fmla="*/ 85 w 85"/>
                  <a:gd name="T5" fmla="*/ 59 h 124"/>
                  <a:gd name="T6" fmla="*/ 76 w 85"/>
                  <a:gd name="T7" fmla="*/ 60 h 124"/>
                  <a:gd name="T8" fmla="*/ 76 w 85"/>
                  <a:gd name="T9" fmla="*/ 60 h 124"/>
                  <a:gd name="T10" fmla="*/ 79 w 85"/>
                  <a:gd name="T11" fmla="*/ 58 h 124"/>
                  <a:gd name="T12" fmla="*/ 73 w 85"/>
                  <a:gd name="T13" fmla="*/ 57 h 124"/>
                  <a:gd name="T14" fmla="*/ 84 w 85"/>
                  <a:gd name="T15" fmla="*/ 43 h 124"/>
                  <a:gd name="T16" fmla="*/ 76 w 85"/>
                  <a:gd name="T17" fmla="*/ 46 h 124"/>
                  <a:gd name="T18" fmla="*/ 76 w 85"/>
                  <a:gd name="T19" fmla="*/ 46 h 124"/>
                  <a:gd name="T20" fmla="*/ 79 w 85"/>
                  <a:gd name="T21" fmla="*/ 44 h 124"/>
                  <a:gd name="T22" fmla="*/ 72 w 85"/>
                  <a:gd name="T23" fmla="*/ 44 h 124"/>
                  <a:gd name="T24" fmla="*/ 80 w 85"/>
                  <a:gd name="T25" fmla="*/ 28 h 124"/>
                  <a:gd name="T26" fmla="*/ 73 w 85"/>
                  <a:gd name="T27" fmla="*/ 33 h 124"/>
                  <a:gd name="T28" fmla="*/ 73 w 85"/>
                  <a:gd name="T29" fmla="*/ 33 h 124"/>
                  <a:gd name="T30" fmla="*/ 75 w 85"/>
                  <a:gd name="T31" fmla="*/ 29 h 124"/>
                  <a:gd name="T32" fmla="*/ 69 w 85"/>
                  <a:gd name="T33" fmla="*/ 31 h 124"/>
                  <a:gd name="T34" fmla="*/ 72 w 85"/>
                  <a:gd name="T35" fmla="*/ 13 h 124"/>
                  <a:gd name="T36" fmla="*/ 67 w 85"/>
                  <a:gd name="T37" fmla="*/ 20 h 124"/>
                  <a:gd name="T38" fmla="*/ 67 w 85"/>
                  <a:gd name="T39" fmla="*/ 20 h 124"/>
                  <a:gd name="T40" fmla="*/ 67 w 85"/>
                  <a:gd name="T41" fmla="*/ 16 h 124"/>
                  <a:gd name="T42" fmla="*/ 62 w 85"/>
                  <a:gd name="T43" fmla="*/ 19 h 124"/>
                  <a:gd name="T44" fmla="*/ 48 w 85"/>
                  <a:gd name="T45" fmla="*/ 0 h 124"/>
                  <a:gd name="T46" fmla="*/ 64 w 85"/>
                  <a:gd name="T47" fmla="*/ 6 h 124"/>
                  <a:gd name="T48" fmla="*/ 64 w 85"/>
                  <a:gd name="T49" fmla="*/ 6 h 124"/>
                  <a:gd name="T50" fmla="*/ 61 w 85"/>
                  <a:gd name="T51" fmla="*/ 11 h 124"/>
                  <a:gd name="T52" fmla="*/ 68 w 85"/>
                  <a:gd name="T53" fmla="*/ 76 h 124"/>
                  <a:gd name="T54" fmla="*/ 66 w 85"/>
                  <a:gd name="T55" fmla="*/ 76 h 124"/>
                  <a:gd name="T56" fmla="*/ 67 w 85"/>
                  <a:gd name="T57" fmla="*/ 86 h 124"/>
                  <a:gd name="T58" fmla="*/ 67 w 85"/>
                  <a:gd name="T59" fmla="*/ 86 h 124"/>
                  <a:gd name="T60" fmla="*/ 61 w 85"/>
                  <a:gd name="T61" fmla="*/ 96 h 124"/>
                  <a:gd name="T62" fmla="*/ 54 w 85"/>
                  <a:gd name="T63" fmla="*/ 97 h 124"/>
                  <a:gd name="T64" fmla="*/ 51 w 85"/>
                  <a:gd name="T65" fmla="*/ 97 h 124"/>
                  <a:gd name="T66" fmla="*/ 48 w 85"/>
                  <a:gd name="T67" fmla="*/ 106 h 124"/>
                  <a:gd name="T68" fmla="*/ 48 w 85"/>
                  <a:gd name="T69" fmla="*/ 106 h 124"/>
                  <a:gd name="T70" fmla="*/ 37 w 85"/>
                  <a:gd name="T71" fmla="*/ 112 h 124"/>
                  <a:gd name="T72" fmla="*/ 30 w 85"/>
                  <a:gd name="T73" fmla="*/ 110 h 124"/>
                  <a:gd name="T74" fmla="*/ 28 w 85"/>
                  <a:gd name="T75" fmla="*/ 109 h 124"/>
                  <a:gd name="T76" fmla="*/ 78 w 85"/>
                  <a:gd name="T77" fmla="*/ 80 h 124"/>
                  <a:gd name="T78" fmla="*/ 78 w 85"/>
                  <a:gd name="T79" fmla="*/ 80 h 124"/>
                  <a:gd name="T80" fmla="*/ 70 w 85"/>
                  <a:gd name="T81" fmla="*/ 86 h 124"/>
                  <a:gd name="T82" fmla="*/ 70 w 85"/>
                  <a:gd name="T83" fmla="*/ 88 h 124"/>
                  <a:gd name="T84" fmla="*/ 71 w 85"/>
                  <a:gd name="T85" fmla="*/ 96 h 124"/>
                  <a:gd name="T86" fmla="*/ 60 w 85"/>
                  <a:gd name="T87" fmla="*/ 105 h 124"/>
                  <a:gd name="T88" fmla="*/ 60 w 85"/>
                  <a:gd name="T89" fmla="*/ 105 h 124"/>
                  <a:gd name="T90" fmla="*/ 51 w 85"/>
                  <a:gd name="T91" fmla="*/ 107 h 124"/>
                  <a:gd name="T92" fmla="*/ 49 w 85"/>
                  <a:gd name="T93" fmla="*/ 109 h 124"/>
                  <a:gd name="T94" fmla="*/ 47 w 85"/>
                  <a:gd name="T95" fmla="*/ 116 h 124"/>
                  <a:gd name="T96" fmla="*/ 33 w 85"/>
                  <a:gd name="T97" fmla="*/ 120 h 124"/>
                  <a:gd name="T98" fmla="*/ 33 w 85"/>
                  <a:gd name="T99" fmla="*/ 120 h 124"/>
                  <a:gd name="T100" fmla="*/ 23 w 85"/>
                  <a:gd name="T101" fmla="*/ 118 h 124"/>
                  <a:gd name="T102" fmla="*/ 16 w 85"/>
                  <a:gd name="T103" fmla="*/ 112 h 124"/>
                  <a:gd name="T104" fmla="*/ 0 w 85"/>
                  <a:gd name="T105" fmla="*/ 115 h 124"/>
                  <a:gd name="T106" fmla="*/ 16 w 85"/>
                  <a:gd name="T107" fmla="*/ 122 h 124"/>
                  <a:gd name="T108" fmla="*/ 17 w 85"/>
                  <a:gd name="T109" fmla="*/ 118 h 124"/>
                  <a:gd name="T110" fmla="*/ 21 w 85"/>
                  <a:gd name="T111" fmla="*/ 1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 h="124">
                    <a:moveTo>
                      <a:pt x="80" y="72"/>
                    </a:moveTo>
                    <a:cubicBezTo>
                      <a:pt x="82" y="71"/>
                      <a:pt x="84" y="67"/>
                      <a:pt x="83" y="67"/>
                    </a:cubicBezTo>
                    <a:cubicBezTo>
                      <a:pt x="83" y="67"/>
                      <a:pt x="80" y="66"/>
                      <a:pt x="78" y="68"/>
                    </a:cubicBezTo>
                    <a:cubicBezTo>
                      <a:pt x="76" y="69"/>
                      <a:pt x="76" y="71"/>
                      <a:pt x="76" y="72"/>
                    </a:cubicBezTo>
                    <a:cubicBezTo>
                      <a:pt x="77" y="74"/>
                      <a:pt x="78" y="74"/>
                      <a:pt x="80" y="72"/>
                    </a:cubicBezTo>
                    <a:close/>
                    <a:moveTo>
                      <a:pt x="75" y="67"/>
                    </a:moveTo>
                    <a:cubicBezTo>
                      <a:pt x="74" y="65"/>
                      <a:pt x="70" y="64"/>
                      <a:pt x="70" y="64"/>
                    </a:cubicBezTo>
                    <a:cubicBezTo>
                      <a:pt x="70" y="64"/>
                      <a:pt x="70" y="68"/>
                      <a:pt x="71" y="70"/>
                    </a:cubicBezTo>
                    <a:cubicBezTo>
                      <a:pt x="72" y="72"/>
                      <a:pt x="73" y="72"/>
                      <a:pt x="74" y="72"/>
                    </a:cubicBezTo>
                    <a:cubicBezTo>
                      <a:pt x="75" y="71"/>
                      <a:pt x="76" y="69"/>
                      <a:pt x="75" y="67"/>
                    </a:cubicBezTo>
                    <a:close/>
                    <a:moveTo>
                      <a:pt x="82" y="65"/>
                    </a:moveTo>
                    <a:cubicBezTo>
                      <a:pt x="84" y="63"/>
                      <a:pt x="85" y="59"/>
                      <a:pt x="85" y="59"/>
                    </a:cubicBezTo>
                    <a:cubicBezTo>
                      <a:pt x="85" y="59"/>
                      <a:pt x="81" y="59"/>
                      <a:pt x="79" y="61"/>
                    </a:cubicBezTo>
                    <a:cubicBezTo>
                      <a:pt x="78" y="62"/>
                      <a:pt x="77" y="64"/>
                      <a:pt x="78" y="65"/>
                    </a:cubicBezTo>
                    <a:cubicBezTo>
                      <a:pt x="79" y="66"/>
                      <a:pt x="80" y="67"/>
                      <a:pt x="82" y="65"/>
                    </a:cubicBezTo>
                    <a:close/>
                    <a:moveTo>
                      <a:pt x="76" y="60"/>
                    </a:moveTo>
                    <a:cubicBezTo>
                      <a:pt x="75" y="58"/>
                      <a:pt x="71" y="58"/>
                      <a:pt x="71" y="58"/>
                    </a:cubicBezTo>
                    <a:cubicBezTo>
                      <a:pt x="71" y="58"/>
                      <a:pt x="71" y="61"/>
                      <a:pt x="72" y="63"/>
                    </a:cubicBezTo>
                    <a:cubicBezTo>
                      <a:pt x="73" y="65"/>
                      <a:pt x="75" y="66"/>
                      <a:pt x="76" y="65"/>
                    </a:cubicBezTo>
                    <a:cubicBezTo>
                      <a:pt x="77" y="64"/>
                      <a:pt x="77" y="62"/>
                      <a:pt x="76" y="60"/>
                    </a:cubicBezTo>
                    <a:close/>
                    <a:moveTo>
                      <a:pt x="83" y="57"/>
                    </a:moveTo>
                    <a:cubicBezTo>
                      <a:pt x="85" y="55"/>
                      <a:pt x="85" y="51"/>
                      <a:pt x="85" y="51"/>
                    </a:cubicBezTo>
                    <a:cubicBezTo>
                      <a:pt x="85" y="51"/>
                      <a:pt x="82" y="51"/>
                      <a:pt x="80" y="53"/>
                    </a:cubicBezTo>
                    <a:cubicBezTo>
                      <a:pt x="78" y="55"/>
                      <a:pt x="78" y="57"/>
                      <a:pt x="79" y="58"/>
                    </a:cubicBezTo>
                    <a:cubicBezTo>
                      <a:pt x="80" y="59"/>
                      <a:pt x="81" y="59"/>
                      <a:pt x="83" y="57"/>
                    </a:cubicBezTo>
                    <a:close/>
                    <a:moveTo>
                      <a:pt x="76" y="53"/>
                    </a:moveTo>
                    <a:cubicBezTo>
                      <a:pt x="75" y="52"/>
                      <a:pt x="71" y="52"/>
                      <a:pt x="71" y="52"/>
                    </a:cubicBezTo>
                    <a:cubicBezTo>
                      <a:pt x="71" y="52"/>
                      <a:pt x="72" y="55"/>
                      <a:pt x="73" y="57"/>
                    </a:cubicBezTo>
                    <a:cubicBezTo>
                      <a:pt x="74" y="59"/>
                      <a:pt x="76" y="59"/>
                      <a:pt x="77" y="58"/>
                    </a:cubicBezTo>
                    <a:cubicBezTo>
                      <a:pt x="78" y="57"/>
                      <a:pt x="78" y="55"/>
                      <a:pt x="76" y="53"/>
                    </a:cubicBezTo>
                    <a:close/>
                    <a:moveTo>
                      <a:pt x="83" y="50"/>
                    </a:moveTo>
                    <a:cubicBezTo>
                      <a:pt x="85" y="48"/>
                      <a:pt x="84" y="43"/>
                      <a:pt x="84" y="43"/>
                    </a:cubicBezTo>
                    <a:cubicBezTo>
                      <a:pt x="84" y="43"/>
                      <a:pt x="81" y="44"/>
                      <a:pt x="80" y="46"/>
                    </a:cubicBezTo>
                    <a:cubicBezTo>
                      <a:pt x="78" y="48"/>
                      <a:pt x="78" y="50"/>
                      <a:pt x="79" y="51"/>
                    </a:cubicBezTo>
                    <a:cubicBezTo>
                      <a:pt x="80" y="52"/>
                      <a:pt x="82" y="52"/>
                      <a:pt x="83" y="50"/>
                    </a:cubicBezTo>
                    <a:close/>
                    <a:moveTo>
                      <a:pt x="76" y="46"/>
                    </a:moveTo>
                    <a:cubicBezTo>
                      <a:pt x="74" y="45"/>
                      <a:pt x="71" y="45"/>
                      <a:pt x="71" y="45"/>
                    </a:cubicBezTo>
                    <a:cubicBezTo>
                      <a:pt x="71" y="45"/>
                      <a:pt x="72" y="49"/>
                      <a:pt x="73" y="50"/>
                    </a:cubicBezTo>
                    <a:cubicBezTo>
                      <a:pt x="75" y="52"/>
                      <a:pt x="76" y="52"/>
                      <a:pt x="77" y="51"/>
                    </a:cubicBezTo>
                    <a:cubicBezTo>
                      <a:pt x="78" y="50"/>
                      <a:pt x="78" y="48"/>
                      <a:pt x="76" y="46"/>
                    </a:cubicBezTo>
                    <a:close/>
                    <a:moveTo>
                      <a:pt x="82" y="42"/>
                    </a:moveTo>
                    <a:cubicBezTo>
                      <a:pt x="84" y="40"/>
                      <a:pt x="83" y="35"/>
                      <a:pt x="83" y="35"/>
                    </a:cubicBezTo>
                    <a:cubicBezTo>
                      <a:pt x="83" y="35"/>
                      <a:pt x="80" y="36"/>
                      <a:pt x="79" y="39"/>
                    </a:cubicBezTo>
                    <a:cubicBezTo>
                      <a:pt x="77" y="41"/>
                      <a:pt x="78" y="43"/>
                      <a:pt x="79" y="44"/>
                    </a:cubicBezTo>
                    <a:cubicBezTo>
                      <a:pt x="80" y="44"/>
                      <a:pt x="81" y="44"/>
                      <a:pt x="82" y="42"/>
                    </a:cubicBezTo>
                    <a:close/>
                    <a:moveTo>
                      <a:pt x="75" y="39"/>
                    </a:moveTo>
                    <a:cubicBezTo>
                      <a:pt x="73" y="38"/>
                      <a:pt x="70" y="39"/>
                      <a:pt x="70" y="39"/>
                    </a:cubicBezTo>
                    <a:cubicBezTo>
                      <a:pt x="70" y="39"/>
                      <a:pt x="71" y="42"/>
                      <a:pt x="72" y="44"/>
                    </a:cubicBezTo>
                    <a:cubicBezTo>
                      <a:pt x="74" y="45"/>
                      <a:pt x="76" y="45"/>
                      <a:pt x="77" y="44"/>
                    </a:cubicBezTo>
                    <a:cubicBezTo>
                      <a:pt x="77" y="43"/>
                      <a:pt x="77" y="41"/>
                      <a:pt x="75" y="39"/>
                    </a:cubicBezTo>
                    <a:close/>
                    <a:moveTo>
                      <a:pt x="81" y="34"/>
                    </a:moveTo>
                    <a:cubicBezTo>
                      <a:pt x="82" y="32"/>
                      <a:pt x="80" y="28"/>
                      <a:pt x="80" y="28"/>
                    </a:cubicBezTo>
                    <a:cubicBezTo>
                      <a:pt x="80" y="28"/>
                      <a:pt x="77" y="29"/>
                      <a:pt x="76" y="31"/>
                    </a:cubicBezTo>
                    <a:cubicBezTo>
                      <a:pt x="76" y="34"/>
                      <a:pt x="76" y="36"/>
                      <a:pt x="77" y="36"/>
                    </a:cubicBezTo>
                    <a:cubicBezTo>
                      <a:pt x="78" y="37"/>
                      <a:pt x="80" y="37"/>
                      <a:pt x="81" y="34"/>
                    </a:cubicBezTo>
                    <a:close/>
                    <a:moveTo>
                      <a:pt x="73" y="33"/>
                    </a:moveTo>
                    <a:cubicBezTo>
                      <a:pt x="71" y="31"/>
                      <a:pt x="68" y="33"/>
                      <a:pt x="68" y="33"/>
                    </a:cubicBezTo>
                    <a:cubicBezTo>
                      <a:pt x="68" y="33"/>
                      <a:pt x="69" y="36"/>
                      <a:pt x="71" y="37"/>
                    </a:cubicBezTo>
                    <a:cubicBezTo>
                      <a:pt x="73" y="38"/>
                      <a:pt x="75" y="38"/>
                      <a:pt x="75" y="37"/>
                    </a:cubicBezTo>
                    <a:cubicBezTo>
                      <a:pt x="76" y="36"/>
                      <a:pt x="75" y="34"/>
                      <a:pt x="73" y="33"/>
                    </a:cubicBezTo>
                    <a:close/>
                    <a:moveTo>
                      <a:pt x="78" y="27"/>
                    </a:moveTo>
                    <a:cubicBezTo>
                      <a:pt x="79" y="24"/>
                      <a:pt x="77" y="20"/>
                      <a:pt x="77" y="20"/>
                    </a:cubicBezTo>
                    <a:cubicBezTo>
                      <a:pt x="77" y="20"/>
                      <a:pt x="74" y="22"/>
                      <a:pt x="73" y="24"/>
                    </a:cubicBezTo>
                    <a:cubicBezTo>
                      <a:pt x="73" y="27"/>
                      <a:pt x="74" y="29"/>
                      <a:pt x="75" y="29"/>
                    </a:cubicBezTo>
                    <a:cubicBezTo>
                      <a:pt x="76" y="30"/>
                      <a:pt x="77" y="29"/>
                      <a:pt x="78" y="27"/>
                    </a:cubicBezTo>
                    <a:close/>
                    <a:moveTo>
                      <a:pt x="70" y="26"/>
                    </a:moveTo>
                    <a:cubicBezTo>
                      <a:pt x="68" y="25"/>
                      <a:pt x="65" y="27"/>
                      <a:pt x="65" y="27"/>
                    </a:cubicBezTo>
                    <a:cubicBezTo>
                      <a:pt x="65" y="27"/>
                      <a:pt x="67" y="30"/>
                      <a:pt x="69" y="31"/>
                    </a:cubicBezTo>
                    <a:cubicBezTo>
                      <a:pt x="71" y="32"/>
                      <a:pt x="73" y="31"/>
                      <a:pt x="73" y="30"/>
                    </a:cubicBezTo>
                    <a:cubicBezTo>
                      <a:pt x="73" y="29"/>
                      <a:pt x="73" y="27"/>
                      <a:pt x="70" y="26"/>
                    </a:cubicBezTo>
                    <a:close/>
                    <a:moveTo>
                      <a:pt x="75" y="20"/>
                    </a:moveTo>
                    <a:cubicBezTo>
                      <a:pt x="75" y="17"/>
                      <a:pt x="72" y="13"/>
                      <a:pt x="72" y="13"/>
                    </a:cubicBezTo>
                    <a:cubicBezTo>
                      <a:pt x="72" y="13"/>
                      <a:pt x="70" y="15"/>
                      <a:pt x="70" y="18"/>
                    </a:cubicBezTo>
                    <a:cubicBezTo>
                      <a:pt x="69" y="20"/>
                      <a:pt x="70" y="22"/>
                      <a:pt x="71" y="23"/>
                    </a:cubicBezTo>
                    <a:cubicBezTo>
                      <a:pt x="73" y="23"/>
                      <a:pt x="74" y="22"/>
                      <a:pt x="75" y="20"/>
                    </a:cubicBezTo>
                    <a:close/>
                    <a:moveTo>
                      <a:pt x="67" y="20"/>
                    </a:moveTo>
                    <a:cubicBezTo>
                      <a:pt x="64" y="19"/>
                      <a:pt x="61" y="21"/>
                      <a:pt x="61" y="21"/>
                    </a:cubicBezTo>
                    <a:cubicBezTo>
                      <a:pt x="61" y="21"/>
                      <a:pt x="63" y="24"/>
                      <a:pt x="66" y="25"/>
                    </a:cubicBezTo>
                    <a:cubicBezTo>
                      <a:pt x="68" y="25"/>
                      <a:pt x="70" y="25"/>
                      <a:pt x="70" y="23"/>
                    </a:cubicBezTo>
                    <a:cubicBezTo>
                      <a:pt x="70" y="22"/>
                      <a:pt x="69" y="20"/>
                      <a:pt x="67" y="20"/>
                    </a:cubicBezTo>
                    <a:close/>
                    <a:moveTo>
                      <a:pt x="70" y="13"/>
                    </a:moveTo>
                    <a:cubicBezTo>
                      <a:pt x="70" y="10"/>
                      <a:pt x="67" y="6"/>
                      <a:pt x="67" y="6"/>
                    </a:cubicBezTo>
                    <a:cubicBezTo>
                      <a:pt x="67" y="6"/>
                      <a:pt x="64" y="9"/>
                      <a:pt x="65" y="11"/>
                    </a:cubicBezTo>
                    <a:cubicBezTo>
                      <a:pt x="65" y="14"/>
                      <a:pt x="66" y="16"/>
                      <a:pt x="67" y="16"/>
                    </a:cubicBezTo>
                    <a:cubicBezTo>
                      <a:pt x="69" y="16"/>
                      <a:pt x="70" y="15"/>
                      <a:pt x="70" y="13"/>
                    </a:cubicBezTo>
                    <a:close/>
                    <a:moveTo>
                      <a:pt x="62" y="14"/>
                    </a:moveTo>
                    <a:cubicBezTo>
                      <a:pt x="59" y="13"/>
                      <a:pt x="57" y="16"/>
                      <a:pt x="57" y="15"/>
                    </a:cubicBezTo>
                    <a:cubicBezTo>
                      <a:pt x="57" y="15"/>
                      <a:pt x="59" y="18"/>
                      <a:pt x="62" y="19"/>
                    </a:cubicBezTo>
                    <a:cubicBezTo>
                      <a:pt x="64" y="19"/>
                      <a:pt x="66" y="19"/>
                      <a:pt x="66" y="17"/>
                    </a:cubicBezTo>
                    <a:cubicBezTo>
                      <a:pt x="66" y="16"/>
                      <a:pt x="64" y="14"/>
                      <a:pt x="62" y="14"/>
                    </a:cubicBezTo>
                    <a:close/>
                    <a:moveTo>
                      <a:pt x="55" y="2"/>
                    </a:moveTo>
                    <a:cubicBezTo>
                      <a:pt x="52" y="0"/>
                      <a:pt x="48" y="0"/>
                      <a:pt x="48" y="0"/>
                    </a:cubicBezTo>
                    <a:cubicBezTo>
                      <a:pt x="48" y="0"/>
                      <a:pt x="50" y="4"/>
                      <a:pt x="52" y="5"/>
                    </a:cubicBezTo>
                    <a:cubicBezTo>
                      <a:pt x="54" y="7"/>
                      <a:pt x="56" y="7"/>
                      <a:pt x="57" y="6"/>
                    </a:cubicBezTo>
                    <a:cubicBezTo>
                      <a:pt x="58" y="6"/>
                      <a:pt x="57" y="4"/>
                      <a:pt x="55" y="2"/>
                    </a:cubicBezTo>
                    <a:close/>
                    <a:moveTo>
                      <a:pt x="64" y="6"/>
                    </a:moveTo>
                    <a:cubicBezTo>
                      <a:pt x="64" y="4"/>
                      <a:pt x="60" y="0"/>
                      <a:pt x="60" y="0"/>
                    </a:cubicBezTo>
                    <a:cubicBezTo>
                      <a:pt x="60" y="0"/>
                      <a:pt x="58" y="3"/>
                      <a:pt x="59" y="6"/>
                    </a:cubicBezTo>
                    <a:cubicBezTo>
                      <a:pt x="59" y="8"/>
                      <a:pt x="61" y="10"/>
                      <a:pt x="62" y="10"/>
                    </a:cubicBezTo>
                    <a:cubicBezTo>
                      <a:pt x="64" y="10"/>
                      <a:pt x="65" y="9"/>
                      <a:pt x="64" y="6"/>
                    </a:cubicBezTo>
                    <a:close/>
                    <a:moveTo>
                      <a:pt x="56" y="8"/>
                    </a:moveTo>
                    <a:cubicBezTo>
                      <a:pt x="54" y="8"/>
                      <a:pt x="51" y="10"/>
                      <a:pt x="51" y="10"/>
                    </a:cubicBezTo>
                    <a:cubicBezTo>
                      <a:pt x="51" y="10"/>
                      <a:pt x="54" y="13"/>
                      <a:pt x="57" y="13"/>
                    </a:cubicBezTo>
                    <a:cubicBezTo>
                      <a:pt x="59" y="14"/>
                      <a:pt x="61" y="13"/>
                      <a:pt x="61" y="11"/>
                    </a:cubicBezTo>
                    <a:cubicBezTo>
                      <a:pt x="61" y="10"/>
                      <a:pt x="59" y="8"/>
                      <a:pt x="56" y="8"/>
                    </a:cubicBezTo>
                    <a:close/>
                    <a:moveTo>
                      <a:pt x="73" y="74"/>
                    </a:moveTo>
                    <a:cubicBezTo>
                      <a:pt x="72" y="72"/>
                      <a:pt x="69" y="71"/>
                      <a:pt x="69" y="71"/>
                    </a:cubicBezTo>
                    <a:cubicBezTo>
                      <a:pt x="69" y="71"/>
                      <a:pt x="68" y="74"/>
                      <a:pt x="68" y="76"/>
                    </a:cubicBezTo>
                    <a:cubicBezTo>
                      <a:pt x="69" y="78"/>
                      <a:pt x="71" y="79"/>
                      <a:pt x="72" y="78"/>
                    </a:cubicBezTo>
                    <a:cubicBezTo>
                      <a:pt x="73" y="78"/>
                      <a:pt x="74" y="76"/>
                      <a:pt x="73" y="74"/>
                    </a:cubicBezTo>
                    <a:close/>
                    <a:moveTo>
                      <a:pt x="70" y="80"/>
                    </a:moveTo>
                    <a:cubicBezTo>
                      <a:pt x="69" y="78"/>
                      <a:pt x="66" y="76"/>
                      <a:pt x="66" y="76"/>
                    </a:cubicBezTo>
                    <a:cubicBezTo>
                      <a:pt x="66" y="77"/>
                      <a:pt x="65" y="80"/>
                      <a:pt x="66" y="82"/>
                    </a:cubicBezTo>
                    <a:cubicBezTo>
                      <a:pt x="66" y="84"/>
                      <a:pt x="67" y="85"/>
                      <a:pt x="69" y="85"/>
                    </a:cubicBezTo>
                    <a:cubicBezTo>
                      <a:pt x="70" y="84"/>
                      <a:pt x="71" y="83"/>
                      <a:pt x="70" y="80"/>
                    </a:cubicBezTo>
                    <a:close/>
                    <a:moveTo>
                      <a:pt x="67" y="86"/>
                    </a:moveTo>
                    <a:cubicBezTo>
                      <a:pt x="66" y="84"/>
                      <a:pt x="63" y="82"/>
                      <a:pt x="63" y="82"/>
                    </a:cubicBezTo>
                    <a:cubicBezTo>
                      <a:pt x="63" y="82"/>
                      <a:pt x="62" y="85"/>
                      <a:pt x="62" y="87"/>
                    </a:cubicBezTo>
                    <a:cubicBezTo>
                      <a:pt x="62" y="90"/>
                      <a:pt x="64" y="91"/>
                      <a:pt x="65" y="91"/>
                    </a:cubicBezTo>
                    <a:cubicBezTo>
                      <a:pt x="66" y="90"/>
                      <a:pt x="67" y="89"/>
                      <a:pt x="67" y="86"/>
                    </a:cubicBezTo>
                    <a:close/>
                    <a:moveTo>
                      <a:pt x="63" y="92"/>
                    </a:moveTo>
                    <a:cubicBezTo>
                      <a:pt x="63" y="90"/>
                      <a:pt x="60" y="88"/>
                      <a:pt x="60" y="88"/>
                    </a:cubicBezTo>
                    <a:cubicBezTo>
                      <a:pt x="60" y="88"/>
                      <a:pt x="58" y="90"/>
                      <a:pt x="58" y="93"/>
                    </a:cubicBezTo>
                    <a:cubicBezTo>
                      <a:pt x="58" y="95"/>
                      <a:pt x="59" y="96"/>
                      <a:pt x="61" y="96"/>
                    </a:cubicBezTo>
                    <a:cubicBezTo>
                      <a:pt x="62" y="96"/>
                      <a:pt x="63" y="94"/>
                      <a:pt x="63" y="92"/>
                    </a:cubicBezTo>
                    <a:close/>
                    <a:moveTo>
                      <a:pt x="58" y="97"/>
                    </a:moveTo>
                    <a:cubicBezTo>
                      <a:pt x="58" y="95"/>
                      <a:pt x="56" y="93"/>
                      <a:pt x="56" y="93"/>
                    </a:cubicBezTo>
                    <a:cubicBezTo>
                      <a:pt x="56" y="93"/>
                      <a:pt x="54" y="95"/>
                      <a:pt x="54" y="97"/>
                    </a:cubicBezTo>
                    <a:cubicBezTo>
                      <a:pt x="53" y="100"/>
                      <a:pt x="54" y="101"/>
                      <a:pt x="56" y="101"/>
                    </a:cubicBezTo>
                    <a:cubicBezTo>
                      <a:pt x="57" y="101"/>
                      <a:pt x="58" y="100"/>
                      <a:pt x="58" y="97"/>
                    </a:cubicBezTo>
                    <a:close/>
                    <a:moveTo>
                      <a:pt x="53" y="102"/>
                    </a:moveTo>
                    <a:cubicBezTo>
                      <a:pt x="54" y="100"/>
                      <a:pt x="51" y="97"/>
                      <a:pt x="51" y="97"/>
                    </a:cubicBezTo>
                    <a:cubicBezTo>
                      <a:pt x="51" y="97"/>
                      <a:pt x="49" y="99"/>
                      <a:pt x="48" y="102"/>
                    </a:cubicBezTo>
                    <a:cubicBezTo>
                      <a:pt x="48" y="104"/>
                      <a:pt x="49" y="105"/>
                      <a:pt x="50" y="106"/>
                    </a:cubicBezTo>
                    <a:cubicBezTo>
                      <a:pt x="51" y="106"/>
                      <a:pt x="53" y="104"/>
                      <a:pt x="53" y="102"/>
                    </a:cubicBezTo>
                    <a:close/>
                    <a:moveTo>
                      <a:pt x="48" y="106"/>
                    </a:moveTo>
                    <a:cubicBezTo>
                      <a:pt x="48" y="104"/>
                      <a:pt x="46" y="101"/>
                      <a:pt x="46" y="101"/>
                    </a:cubicBezTo>
                    <a:cubicBezTo>
                      <a:pt x="46" y="101"/>
                      <a:pt x="44" y="103"/>
                      <a:pt x="43" y="105"/>
                    </a:cubicBezTo>
                    <a:cubicBezTo>
                      <a:pt x="42" y="107"/>
                      <a:pt x="43" y="109"/>
                      <a:pt x="44" y="109"/>
                    </a:cubicBezTo>
                    <a:cubicBezTo>
                      <a:pt x="45" y="110"/>
                      <a:pt x="47" y="109"/>
                      <a:pt x="48" y="106"/>
                    </a:cubicBezTo>
                    <a:close/>
                    <a:moveTo>
                      <a:pt x="41" y="110"/>
                    </a:moveTo>
                    <a:cubicBezTo>
                      <a:pt x="42" y="107"/>
                      <a:pt x="41" y="104"/>
                      <a:pt x="41" y="104"/>
                    </a:cubicBezTo>
                    <a:cubicBezTo>
                      <a:pt x="41" y="104"/>
                      <a:pt x="38" y="106"/>
                      <a:pt x="37" y="108"/>
                    </a:cubicBezTo>
                    <a:cubicBezTo>
                      <a:pt x="36" y="110"/>
                      <a:pt x="36" y="112"/>
                      <a:pt x="37" y="112"/>
                    </a:cubicBezTo>
                    <a:cubicBezTo>
                      <a:pt x="39" y="113"/>
                      <a:pt x="40" y="112"/>
                      <a:pt x="41" y="110"/>
                    </a:cubicBezTo>
                    <a:close/>
                    <a:moveTo>
                      <a:pt x="35" y="112"/>
                    </a:moveTo>
                    <a:cubicBezTo>
                      <a:pt x="36" y="110"/>
                      <a:pt x="35" y="107"/>
                      <a:pt x="35" y="107"/>
                    </a:cubicBezTo>
                    <a:cubicBezTo>
                      <a:pt x="35" y="107"/>
                      <a:pt x="32" y="108"/>
                      <a:pt x="30" y="110"/>
                    </a:cubicBezTo>
                    <a:cubicBezTo>
                      <a:pt x="29" y="112"/>
                      <a:pt x="29" y="114"/>
                      <a:pt x="30" y="114"/>
                    </a:cubicBezTo>
                    <a:cubicBezTo>
                      <a:pt x="32" y="115"/>
                      <a:pt x="33" y="114"/>
                      <a:pt x="35" y="112"/>
                    </a:cubicBezTo>
                    <a:close/>
                    <a:moveTo>
                      <a:pt x="28" y="114"/>
                    </a:moveTo>
                    <a:cubicBezTo>
                      <a:pt x="29" y="112"/>
                      <a:pt x="28" y="109"/>
                      <a:pt x="28" y="109"/>
                    </a:cubicBezTo>
                    <a:cubicBezTo>
                      <a:pt x="28" y="109"/>
                      <a:pt x="25" y="110"/>
                      <a:pt x="23" y="112"/>
                    </a:cubicBezTo>
                    <a:cubicBezTo>
                      <a:pt x="22" y="113"/>
                      <a:pt x="22" y="115"/>
                      <a:pt x="23" y="116"/>
                    </a:cubicBezTo>
                    <a:cubicBezTo>
                      <a:pt x="24" y="117"/>
                      <a:pt x="26" y="116"/>
                      <a:pt x="28" y="114"/>
                    </a:cubicBezTo>
                    <a:close/>
                    <a:moveTo>
                      <a:pt x="78" y="80"/>
                    </a:moveTo>
                    <a:cubicBezTo>
                      <a:pt x="80" y="79"/>
                      <a:pt x="81" y="75"/>
                      <a:pt x="81" y="75"/>
                    </a:cubicBezTo>
                    <a:cubicBezTo>
                      <a:pt x="81" y="74"/>
                      <a:pt x="78" y="74"/>
                      <a:pt x="76" y="75"/>
                    </a:cubicBezTo>
                    <a:cubicBezTo>
                      <a:pt x="74" y="76"/>
                      <a:pt x="73" y="78"/>
                      <a:pt x="74" y="79"/>
                    </a:cubicBezTo>
                    <a:cubicBezTo>
                      <a:pt x="74" y="80"/>
                      <a:pt x="75" y="81"/>
                      <a:pt x="78" y="80"/>
                    </a:cubicBezTo>
                    <a:close/>
                    <a:moveTo>
                      <a:pt x="74" y="87"/>
                    </a:moveTo>
                    <a:cubicBezTo>
                      <a:pt x="77" y="86"/>
                      <a:pt x="79" y="82"/>
                      <a:pt x="79" y="82"/>
                    </a:cubicBezTo>
                    <a:cubicBezTo>
                      <a:pt x="79" y="82"/>
                      <a:pt x="76" y="81"/>
                      <a:pt x="73" y="82"/>
                    </a:cubicBezTo>
                    <a:cubicBezTo>
                      <a:pt x="71" y="83"/>
                      <a:pt x="70" y="84"/>
                      <a:pt x="70" y="86"/>
                    </a:cubicBezTo>
                    <a:cubicBezTo>
                      <a:pt x="71" y="87"/>
                      <a:pt x="72" y="88"/>
                      <a:pt x="74" y="87"/>
                    </a:cubicBezTo>
                    <a:close/>
                    <a:moveTo>
                      <a:pt x="70" y="93"/>
                    </a:moveTo>
                    <a:cubicBezTo>
                      <a:pt x="73" y="93"/>
                      <a:pt x="75" y="89"/>
                      <a:pt x="75" y="89"/>
                    </a:cubicBezTo>
                    <a:cubicBezTo>
                      <a:pt x="75" y="89"/>
                      <a:pt x="72" y="87"/>
                      <a:pt x="70" y="88"/>
                    </a:cubicBezTo>
                    <a:cubicBezTo>
                      <a:pt x="67" y="89"/>
                      <a:pt x="66" y="90"/>
                      <a:pt x="66" y="92"/>
                    </a:cubicBezTo>
                    <a:cubicBezTo>
                      <a:pt x="67" y="93"/>
                      <a:pt x="68" y="94"/>
                      <a:pt x="70" y="93"/>
                    </a:cubicBezTo>
                    <a:close/>
                    <a:moveTo>
                      <a:pt x="66" y="99"/>
                    </a:moveTo>
                    <a:cubicBezTo>
                      <a:pt x="68" y="99"/>
                      <a:pt x="71" y="96"/>
                      <a:pt x="71" y="96"/>
                    </a:cubicBezTo>
                    <a:cubicBezTo>
                      <a:pt x="71" y="96"/>
                      <a:pt x="68" y="94"/>
                      <a:pt x="66" y="94"/>
                    </a:cubicBezTo>
                    <a:cubicBezTo>
                      <a:pt x="63" y="95"/>
                      <a:pt x="62" y="96"/>
                      <a:pt x="62" y="97"/>
                    </a:cubicBezTo>
                    <a:cubicBezTo>
                      <a:pt x="62" y="99"/>
                      <a:pt x="63" y="100"/>
                      <a:pt x="66" y="99"/>
                    </a:cubicBezTo>
                    <a:close/>
                    <a:moveTo>
                      <a:pt x="60" y="105"/>
                    </a:moveTo>
                    <a:cubicBezTo>
                      <a:pt x="63" y="105"/>
                      <a:pt x="66" y="102"/>
                      <a:pt x="66" y="102"/>
                    </a:cubicBezTo>
                    <a:cubicBezTo>
                      <a:pt x="66" y="102"/>
                      <a:pt x="63" y="100"/>
                      <a:pt x="61" y="100"/>
                    </a:cubicBezTo>
                    <a:cubicBezTo>
                      <a:pt x="58" y="100"/>
                      <a:pt x="57" y="101"/>
                      <a:pt x="57" y="103"/>
                    </a:cubicBezTo>
                    <a:cubicBezTo>
                      <a:pt x="57" y="104"/>
                      <a:pt x="58" y="105"/>
                      <a:pt x="60" y="105"/>
                    </a:cubicBezTo>
                    <a:close/>
                    <a:moveTo>
                      <a:pt x="54" y="110"/>
                    </a:moveTo>
                    <a:cubicBezTo>
                      <a:pt x="57" y="110"/>
                      <a:pt x="60" y="107"/>
                      <a:pt x="60" y="107"/>
                    </a:cubicBezTo>
                    <a:cubicBezTo>
                      <a:pt x="60" y="107"/>
                      <a:pt x="58" y="105"/>
                      <a:pt x="55" y="105"/>
                    </a:cubicBezTo>
                    <a:cubicBezTo>
                      <a:pt x="53" y="105"/>
                      <a:pt x="51" y="106"/>
                      <a:pt x="51" y="107"/>
                    </a:cubicBezTo>
                    <a:cubicBezTo>
                      <a:pt x="51" y="108"/>
                      <a:pt x="52" y="110"/>
                      <a:pt x="54" y="110"/>
                    </a:cubicBezTo>
                    <a:close/>
                    <a:moveTo>
                      <a:pt x="48" y="114"/>
                    </a:moveTo>
                    <a:cubicBezTo>
                      <a:pt x="50" y="115"/>
                      <a:pt x="54" y="112"/>
                      <a:pt x="54" y="112"/>
                    </a:cubicBezTo>
                    <a:cubicBezTo>
                      <a:pt x="54" y="112"/>
                      <a:pt x="52" y="110"/>
                      <a:pt x="49" y="109"/>
                    </a:cubicBezTo>
                    <a:cubicBezTo>
                      <a:pt x="47" y="109"/>
                      <a:pt x="45" y="110"/>
                      <a:pt x="45" y="111"/>
                    </a:cubicBezTo>
                    <a:cubicBezTo>
                      <a:pt x="44" y="112"/>
                      <a:pt x="45" y="114"/>
                      <a:pt x="48" y="114"/>
                    </a:cubicBezTo>
                    <a:close/>
                    <a:moveTo>
                      <a:pt x="41" y="117"/>
                    </a:moveTo>
                    <a:cubicBezTo>
                      <a:pt x="43" y="118"/>
                      <a:pt x="47" y="116"/>
                      <a:pt x="47" y="116"/>
                    </a:cubicBezTo>
                    <a:cubicBezTo>
                      <a:pt x="47" y="116"/>
                      <a:pt x="45" y="113"/>
                      <a:pt x="43" y="113"/>
                    </a:cubicBezTo>
                    <a:cubicBezTo>
                      <a:pt x="40" y="112"/>
                      <a:pt x="39" y="113"/>
                      <a:pt x="38" y="114"/>
                    </a:cubicBezTo>
                    <a:cubicBezTo>
                      <a:pt x="37" y="115"/>
                      <a:pt x="38" y="117"/>
                      <a:pt x="41" y="117"/>
                    </a:cubicBezTo>
                    <a:close/>
                    <a:moveTo>
                      <a:pt x="33" y="120"/>
                    </a:moveTo>
                    <a:cubicBezTo>
                      <a:pt x="35" y="121"/>
                      <a:pt x="40" y="120"/>
                      <a:pt x="40" y="120"/>
                    </a:cubicBezTo>
                    <a:cubicBezTo>
                      <a:pt x="40" y="120"/>
                      <a:pt x="38" y="117"/>
                      <a:pt x="36" y="116"/>
                    </a:cubicBezTo>
                    <a:cubicBezTo>
                      <a:pt x="33" y="115"/>
                      <a:pt x="32" y="115"/>
                      <a:pt x="31" y="116"/>
                    </a:cubicBezTo>
                    <a:cubicBezTo>
                      <a:pt x="30" y="117"/>
                      <a:pt x="30" y="119"/>
                      <a:pt x="33" y="120"/>
                    </a:cubicBezTo>
                    <a:close/>
                    <a:moveTo>
                      <a:pt x="25" y="122"/>
                    </a:moveTo>
                    <a:cubicBezTo>
                      <a:pt x="27" y="123"/>
                      <a:pt x="32" y="122"/>
                      <a:pt x="32" y="122"/>
                    </a:cubicBezTo>
                    <a:cubicBezTo>
                      <a:pt x="32" y="122"/>
                      <a:pt x="31" y="119"/>
                      <a:pt x="28" y="118"/>
                    </a:cubicBezTo>
                    <a:cubicBezTo>
                      <a:pt x="26" y="117"/>
                      <a:pt x="24" y="117"/>
                      <a:pt x="23" y="118"/>
                    </a:cubicBezTo>
                    <a:cubicBezTo>
                      <a:pt x="22" y="119"/>
                      <a:pt x="22" y="120"/>
                      <a:pt x="25" y="122"/>
                    </a:cubicBezTo>
                    <a:close/>
                    <a:moveTo>
                      <a:pt x="21" y="114"/>
                    </a:moveTo>
                    <a:cubicBezTo>
                      <a:pt x="22" y="113"/>
                      <a:pt x="22" y="110"/>
                      <a:pt x="22" y="110"/>
                    </a:cubicBezTo>
                    <a:cubicBezTo>
                      <a:pt x="22" y="110"/>
                      <a:pt x="18" y="111"/>
                      <a:pt x="16" y="112"/>
                    </a:cubicBezTo>
                    <a:cubicBezTo>
                      <a:pt x="16" y="112"/>
                      <a:pt x="15" y="113"/>
                      <a:pt x="15" y="113"/>
                    </a:cubicBezTo>
                    <a:cubicBezTo>
                      <a:pt x="13" y="115"/>
                      <a:pt x="11" y="116"/>
                      <a:pt x="8" y="116"/>
                    </a:cubicBezTo>
                    <a:cubicBezTo>
                      <a:pt x="6" y="116"/>
                      <a:pt x="5" y="115"/>
                      <a:pt x="2" y="115"/>
                    </a:cubicBezTo>
                    <a:cubicBezTo>
                      <a:pt x="1" y="115"/>
                      <a:pt x="0" y="115"/>
                      <a:pt x="0" y="115"/>
                    </a:cubicBezTo>
                    <a:cubicBezTo>
                      <a:pt x="0" y="115"/>
                      <a:pt x="0" y="116"/>
                      <a:pt x="2" y="117"/>
                    </a:cubicBezTo>
                    <a:cubicBezTo>
                      <a:pt x="4" y="117"/>
                      <a:pt x="6" y="117"/>
                      <a:pt x="8" y="117"/>
                    </a:cubicBezTo>
                    <a:cubicBezTo>
                      <a:pt x="11" y="118"/>
                      <a:pt x="13" y="120"/>
                      <a:pt x="15" y="121"/>
                    </a:cubicBezTo>
                    <a:cubicBezTo>
                      <a:pt x="15" y="122"/>
                      <a:pt x="16" y="122"/>
                      <a:pt x="16" y="122"/>
                    </a:cubicBezTo>
                    <a:cubicBezTo>
                      <a:pt x="18" y="124"/>
                      <a:pt x="23" y="124"/>
                      <a:pt x="23" y="124"/>
                    </a:cubicBezTo>
                    <a:cubicBezTo>
                      <a:pt x="23" y="124"/>
                      <a:pt x="23" y="121"/>
                      <a:pt x="21" y="119"/>
                    </a:cubicBezTo>
                    <a:cubicBezTo>
                      <a:pt x="20" y="119"/>
                      <a:pt x="20" y="118"/>
                      <a:pt x="19" y="118"/>
                    </a:cubicBezTo>
                    <a:cubicBezTo>
                      <a:pt x="18" y="118"/>
                      <a:pt x="17" y="118"/>
                      <a:pt x="17" y="118"/>
                    </a:cubicBezTo>
                    <a:cubicBezTo>
                      <a:pt x="15" y="118"/>
                      <a:pt x="15" y="117"/>
                      <a:pt x="15" y="117"/>
                    </a:cubicBezTo>
                    <a:cubicBezTo>
                      <a:pt x="15" y="117"/>
                      <a:pt x="15" y="116"/>
                      <a:pt x="17" y="116"/>
                    </a:cubicBezTo>
                    <a:cubicBezTo>
                      <a:pt x="17" y="116"/>
                      <a:pt x="18" y="116"/>
                      <a:pt x="19" y="116"/>
                    </a:cubicBezTo>
                    <a:cubicBezTo>
                      <a:pt x="19" y="116"/>
                      <a:pt x="20" y="115"/>
                      <a:pt x="21" y="114"/>
                    </a:cubicBez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8" name="Freeform 94"/>
              <p:cNvSpPr/>
              <p:nvPr>
                <p:custDataLst>
                  <p:tags r:id="rId64"/>
                </p:custDataLst>
              </p:nvPr>
            </p:nvSpPr>
            <p:spPr bwMode="auto">
              <a:xfrm>
                <a:off x="8424862" y="3954463"/>
                <a:ext cx="284162" cy="382588"/>
              </a:xfrm>
              <a:custGeom>
                <a:avLst/>
                <a:gdLst>
                  <a:gd name="T0" fmla="*/ 0 w 86"/>
                  <a:gd name="T1" fmla="*/ 101 h 116"/>
                  <a:gd name="T2" fmla="*/ 2 w 86"/>
                  <a:gd name="T3" fmla="*/ 89 h 116"/>
                  <a:gd name="T4" fmla="*/ 17 w 86"/>
                  <a:gd name="T5" fmla="*/ 80 h 116"/>
                  <a:gd name="T6" fmla="*/ 63 w 86"/>
                  <a:gd name="T7" fmla="*/ 39 h 116"/>
                  <a:gd name="T8" fmla="*/ 48 w 86"/>
                  <a:gd name="T9" fmla="*/ 18 h 116"/>
                  <a:gd name="T10" fmla="*/ 24 w 86"/>
                  <a:gd name="T11" fmla="*/ 22 h 116"/>
                  <a:gd name="T12" fmla="*/ 21 w 86"/>
                  <a:gd name="T13" fmla="*/ 7 h 116"/>
                  <a:gd name="T14" fmla="*/ 55 w 86"/>
                  <a:gd name="T15" fmla="*/ 3 h 116"/>
                  <a:gd name="T16" fmla="*/ 83 w 86"/>
                  <a:gd name="T17" fmla="*/ 41 h 116"/>
                  <a:gd name="T18" fmla="*/ 41 w 86"/>
                  <a:gd name="T19" fmla="*/ 84 h 116"/>
                  <a:gd name="T20" fmla="*/ 31 w 86"/>
                  <a:gd name="T21" fmla="*/ 90 h 116"/>
                  <a:gd name="T22" fmla="*/ 31 w 86"/>
                  <a:gd name="T23" fmla="*/ 91 h 116"/>
                  <a:gd name="T24" fmla="*/ 73 w 86"/>
                  <a:gd name="T25" fmla="*/ 99 h 116"/>
                  <a:gd name="T26" fmla="*/ 70 w 86"/>
                  <a:gd name="T27" fmla="*/ 116 h 116"/>
                  <a:gd name="T28" fmla="*/ 0 w 86"/>
                  <a:gd name="T29" fmla="*/ 10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116">
                    <a:moveTo>
                      <a:pt x="0" y="101"/>
                    </a:moveTo>
                    <a:cubicBezTo>
                      <a:pt x="2" y="89"/>
                      <a:pt x="2" y="89"/>
                      <a:pt x="2" y="89"/>
                    </a:cubicBezTo>
                    <a:cubicBezTo>
                      <a:pt x="17" y="80"/>
                      <a:pt x="17" y="80"/>
                      <a:pt x="17" y="80"/>
                    </a:cubicBezTo>
                    <a:cubicBezTo>
                      <a:pt x="46" y="63"/>
                      <a:pt x="60" y="53"/>
                      <a:pt x="63" y="39"/>
                    </a:cubicBezTo>
                    <a:cubicBezTo>
                      <a:pt x="65" y="30"/>
                      <a:pt x="61" y="21"/>
                      <a:pt x="48" y="18"/>
                    </a:cubicBezTo>
                    <a:cubicBezTo>
                      <a:pt x="39" y="16"/>
                      <a:pt x="30" y="19"/>
                      <a:pt x="24" y="22"/>
                    </a:cubicBezTo>
                    <a:cubicBezTo>
                      <a:pt x="21" y="7"/>
                      <a:pt x="21" y="7"/>
                      <a:pt x="21" y="7"/>
                    </a:cubicBezTo>
                    <a:cubicBezTo>
                      <a:pt x="30" y="2"/>
                      <a:pt x="42" y="0"/>
                      <a:pt x="55" y="3"/>
                    </a:cubicBezTo>
                    <a:cubicBezTo>
                      <a:pt x="78" y="7"/>
                      <a:pt x="86" y="24"/>
                      <a:pt x="83" y="41"/>
                    </a:cubicBezTo>
                    <a:cubicBezTo>
                      <a:pt x="79" y="59"/>
                      <a:pt x="63" y="71"/>
                      <a:pt x="41" y="84"/>
                    </a:cubicBezTo>
                    <a:cubicBezTo>
                      <a:pt x="31" y="90"/>
                      <a:pt x="31" y="90"/>
                      <a:pt x="31" y="90"/>
                    </a:cubicBezTo>
                    <a:cubicBezTo>
                      <a:pt x="31" y="91"/>
                      <a:pt x="31" y="91"/>
                      <a:pt x="31" y="91"/>
                    </a:cubicBezTo>
                    <a:cubicBezTo>
                      <a:pt x="73" y="99"/>
                      <a:pt x="73" y="99"/>
                      <a:pt x="73" y="99"/>
                    </a:cubicBezTo>
                    <a:cubicBezTo>
                      <a:pt x="70" y="116"/>
                      <a:pt x="70" y="116"/>
                      <a:pt x="70" y="116"/>
                    </a:cubicBezTo>
                    <a:lnTo>
                      <a:pt x="0" y="101"/>
                    </a:lnTo>
                    <a:close/>
                  </a:path>
                </a:pathLst>
              </a:custGeom>
              <a:solidFill>
                <a:srgbClr val="E58C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grpSp>
      <p:grpSp>
        <p:nvGrpSpPr>
          <p:cNvPr id="169" name="组合 168"/>
          <p:cNvGrpSpPr/>
          <p:nvPr>
            <p:custDataLst>
              <p:tags r:id="rId65"/>
            </p:custDataLst>
          </p:nvPr>
        </p:nvGrpSpPr>
        <p:grpSpPr>
          <a:xfrm>
            <a:off x="8148444" y="3494683"/>
            <a:ext cx="1159831" cy="2125067"/>
            <a:chOff x="6711692" y="4024578"/>
            <a:chExt cx="1546441" cy="2833422"/>
          </a:xfrm>
        </p:grpSpPr>
        <p:sp>
          <p:nvSpPr>
            <p:cNvPr id="170" name="Freeform 36"/>
            <p:cNvSpPr/>
            <p:nvPr>
              <p:custDataLst>
                <p:tags r:id="rId66"/>
              </p:custDataLst>
            </p:nvPr>
          </p:nvSpPr>
          <p:spPr bwMode="auto">
            <a:xfrm>
              <a:off x="6888597" y="4104185"/>
              <a:ext cx="1023098" cy="1914993"/>
            </a:xfrm>
            <a:custGeom>
              <a:avLst/>
              <a:gdLst>
                <a:gd name="T0" fmla="*/ 334 w 334"/>
                <a:gd name="T1" fmla="*/ 163 h 626"/>
                <a:gd name="T2" fmla="*/ 334 w 334"/>
                <a:gd name="T3" fmla="*/ 0 h 626"/>
                <a:gd name="T4" fmla="*/ 318 w 334"/>
                <a:gd name="T5" fmla="*/ 0 h 626"/>
                <a:gd name="T6" fmla="*/ 305 w 334"/>
                <a:gd name="T7" fmla="*/ 80 h 626"/>
                <a:gd name="T8" fmla="*/ 208 w 334"/>
                <a:gd name="T9" fmla="*/ 278 h 626"/>
                <a:gd name="T10" fmla="*/ 141 w 334"/>
                <a:gd name="T11" fmla="*/ 152 h 626"/>
                <a:gd name="T12" fmla="*/ 56 w 334"/>
                <a:gd name="T13" fmla="*/ 111 h 626"/>
                <a:gd name="T14" fmla="*/ 1 w 334"/>
                <a:gd name="T15" fmla="*/ 44 h 626"/>
                <a:gd name="T16" fmla="*/ 3 w 334"/>
                <a:gd name="T17" fmla="*/ 57 h 626"/>
                <a:gd name="T18" fmla="*/ 16 w 334"/>
                <a:gd name="T19" fmla="*/ 84 h 626"/>
                <a:gd name="T20" fmla="*/ 78 w 334"/>
                <a:gd name="T21" fmla="*/ 218 h 626"/>
                <a:gd name="T22" fmla="*/ 141 w 334"/>
                <a:gd name="T23" fmla="*/ 319 h 626"/>
                <a:gd name="T24" fmla="*/ 136 w 334"/>
                <a:gd name="T25" fmla="*/ 626 h 626"/>
                <a:gd name="T26" fmla="*/ 210 w 334"/>
                <a:gd name="T27" fmla="*/ 626 h 626"/>
                <a:gd name="T28" fmla="*/ 255 w 334"/>
                <a:gd name="T29" fmla="*/ 626 h 626"/>
                <a:gd name="T30" fmla="*/ 277 w 334"/>
                <a:gd name="T31" fmla="*/ 626 h 626"/>
                <a:gd name="T32" fmla="*/ 334 w 334"/>
                <a:gd name="T33" fmla="*/ 163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4" h="626">
                  <a:moveTo>
                    <a:pt x="334" y="163"/>
                  </a:moveTo>
                  <a:cubicBezTo>
                    <a:pt x="334" y="101"/>
                    <a:pt x="334" y="23"/>
                    <a:pt x="334" y="0"/>
                  </a:cubicBezTo>
                  <a:cubicBezTo>
                    <a:pt x="318" y="0"/>
                    <a:pt x="318" y="0"/>
                    <a:pt x="318" y="0"/>
                  </a:cubicBezTo>
                  <a:cubicBezTo>
                    <a:pt x="307" y="11"/>
                    <a:pt x="300" y="35"/>
                    <a:pt x="305" y="80"/>
                  </a:cubicBezTo>
                  <a:cubicBezTo>
                    <a:pt x="323" y="260"/>
                    <a:pt x="208" y="278"/>
                    <a:pt x="208" y="278"/>
                  </a:cubicBezTo>
                  <a:cubicBezTo>
                    <a:pt x="210" y="226"/>
                    <a:pt x="177" y="180"/>
                    <a:pt x="141" y="152"/>
                  </a:cubicBezTo>
                  <a:cubicBezTo>
                    <a:pt x="105" y="124"/>
                    <a:pt x="90" y="193"/>
                    <a:pt x="56" y="111"/>
                  </a:cubicBezTo>
                  <a:cubicBezTo>
                    <a:pt x="39" y="70"/>
                    <a:pt x="18" y="52"/>
                    <a:pt x="1" y="44"/>
                  </a:cubicBezTo>
                  <a:cubicBezTo>
                    <a:pt x="0" y="49"/>
                    <a:pt x="1" y="53"/>
                    <a:pt x="3" y="57"/>
                  </a:cubicBezTo>
                  <a:cubicBezTo>
                    <a:pt x="16" y="84"/>
                    <a:pt x="16" y="84"/>
                    <a:pt x="16" y="84"/>
                  </a:cubicBezTo>
                  <a:cubicBezTo>
                    <a:pt x="78" y="218"/>
                    <a:pt x="78" y="218"/>
                    <a:pt x="78" y="218"/>
                  </a:cubicBezTo>
                  <a:cubicBezTo>
                    <a:pt x="104" y="238"/>
                    <a:pt x="135" y="271"/>
                    <a:pt x="141" y="319"/>
                  </a:cubicBezTo>
                  <a:cubicBezTo>
                    <a:pt x="149" y="382"/>
                    <a:pt x="140" y="547"/>
                    <a:pt x="136" y="626"/>
                  </a:cubicBezTo>
                  <a:cubicBezTo>
                    <a:pt x="210" y="626"/>
                    <a:pt x="210" y="626"/>
                    <a:pt x="210" y="626"/>
                  </a:cubicBezTo>
                  <a:cubicBezTo>
                    <a:pt x="255" y="626"/>
                    <a:pt x="255" y="626"/>
                    <a:pt x="255" y="626"/>
                  </a:cubicBezTo>
                  <a:cubicBezTo>
                    <a:pt x="277" y="626"/>
                    <a:pt x="277" y="626"/>
                    <a:pt x="277" y="626"/>
                  </a:cubicBezTo>
                  <a:cubicBezTo>
                    <a:pt x="272" y="540"/>
                    <a:pt x="263" y="276"/>
                    <a:pt x="334" y="163"/>
                  </a:cubicBezTo>
                  <a:close/>
                </a:path>
              </a:pathLst>
            </a:custGeom>
            <a:solidFill>
              <a:srgbClr val="E6987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1" name="Freeform 37"/>
            <p:cNvSpPr/>
            <p:nvPr>
              <p:custDataLst>
                <p:tags r:id="rId67"/>
              </p:custDataLst>
            </p:nvPr>
          </p:nvSpPr>
          <p:spPr bwMode="auto">
            <a:xfrm>
              <a:off x="7694986" y="4602466"/>
              <a:ext cx="241770" cy="1416711"/>
            </a:xfrm>
            <a:custGeom>
              <a:avLst/>
              <a:gdLst>
                <a:gd name="T0" fmla="*/ 59 w 79"/>
                <a:gd name="T1" fmla="*/ 91 h 463"/>
                <a:gd name="T2" fmla="*/ 71 w 79"/>
                <a:gd name="T3" fmla="*/ 61 h 463"/>
                <a:gd name="T4" fmla="*/ 71 w 79"/>
                <a:gd name="T5" fmla="*/ 0 h 463"/>
                <a:gd name="T6" fmla="*/ 14 w 79"/>
                <a:gd name="T7" fmla="*/ 463 h 463"/>
                <a:gd name="T8" fmla="*/ 75 w 79"/>
                <a:gd name="T9" fmla="*/ 463 h 463"/>
                <a:gd name="T10" fmla="*/ 60 w 79"/>
                <a:gd name="T11" fmla="*/ 296 h 463"/>
                <a:gd name="T12" fmla="*/ 58 w 79"/>
                <a:gd name="T13" fmla="*/ 98 h 463"/>
                <a:gd name="T14" fmla="*/ 59 w 79"/>
                <a:gd name="T15" fmla="*/ 91 h 4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63">
                  <a:moveTo>
                    <a:pt x="59" y="91"/>
                  </a:moveTo>
                  <a:cubicBezTo>
                    <a:pt x="67" y="83"/>
                    <a:pt x="71" y="72"/>
                    <a:pt x="71" y="61"/>
                  </a:cubicBezTo>
                  <a:cubicBezTo>
                    <a:pt x="71" y="46"/>
                    <a:pt x="71" y="24"/>
                    <a:pt x="71" y="0"/>
                  </a:cubicBezTo>
                  <a:cubicBezTo>
                    <a:pt x="0" y="113"/>
                    <a:pt x="9" y="377"/>
                    <a:pt x="14" y="463"/>
                  </a:cubicBezTo>
                  <a:cubicBezTo>
                    <a:pt x="75" y="463"/>
                    <a:pt x="75" y="463"/>
                    <a:pt x="75" y="463"/>
                  </a:cubicBezTo>
                  <a:cubicBezTo>
                    <a:pt x="75" y="463"/>
                    <a:pt x="79" y="431"/>
                    <a:pt x="60" y="296"/>
                  </a:cubicBezTo>
                  <a:cubicBezTo>
                    <a:pt x="41" y="161"/>
                    <a:pt x="49" y="121"/>
                    <a:pt x="58" y="98"/>
                  </a:cubicBezTo>
                  <a:cubicBezTo>
                    <a:pt x="59" y="96"/>
                    <a:pt x="59" y="93"/>
                    <a:pt x="59" y="91"/>
                  </a:cubicBezTo>
                  <a:close/>
                </a:path>
              </a:pathLst>
            </a:custGeom>
            <a:solidFill>
              <a:srgbClr val="E18A6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2" name="Freeform 38"/>
            <p:cNvSpPr/>
            <p:nvPr>
              <p:custDataLst>
                <p:tags r:id="rId68"/>
              </p:custDataLst>
            </p:nvPr>
          </p:nvSpPr>
          <p:spPr bwMode="auto">
            <a:xfrm>
              <a:off x="7135102" y="4770526"/>
              <a:ext cx="221131" cy="1248652"/>
            </a:xfrm>
            <a:custGeom>
              <a:avLst/>
              <a:gdLst>
                <a:gd name="T0" fmla="*/ 64 w 72"/>
                <a:gd name="T1" fmla="*/ 101 h 408"/>
                <a:gd name="T2" fmla="*/ 1 w 72"/>
                <a:gd name="T3" fmla="*/ 0 h 408"/>
                <a:gd name="T4" fmla="*/ 21 w 72"/>
                <a:gd name="T5" fmla="*/ 43 h 408"/>
                <a:gd name="T6" fmla="*/ 19 w 72"/>
                <a:gd name="T7" fmla="*/ 241 h 408"/>
                <a:gd name="T8" fmla="*/ 4 w 72"/>
                <a:gd name="T9" fmla="*/ 408 h 408"/>
                <a:gd name="T10" fmla="*/ 59 w 72"/>
                <a:gd name="T11" fmla="*/ 408 h 408"/>
                <a:gd name="T12" fmla="*/ 64 w 72"/>
                <a:gd name="T13" fmla="*/ 101 h 408"/>
              </a:gdLst>
              <a:ahLst/>
              <a:cxnLst>
                <a:cxn ang="0">
                  <a:pos x="T0" y="T1"/>
                </a:cxn>
                <a:cxn ang="0">
                  <a:pos x="T2" y="T3"/>
                </a:cxn>
                <a:cxn ang="0">
                  <a:pos x="T4" y="T5"/>
                </a:cxn>
                <a:cxn ang="0">
                  <a:pos x="T6" y="T7"/>
                </a:cxn>
                <a:cxn ang="0">
                  <a:pos x="T8" y="T9"/>
                </a:cxn>
                <a:cxn ang="0">
                  <a:pos x="T10" y="T11"/>
                </a:cxn>
                <a:cxn ang="0">
                  <a:pos x="T12" y="T13"/>
                </a:cxn>
              </a:cxnLst>
              <a:rect l="0" t="0" r="r" b="b"/>
              <a:pathLst>
                <a:path w="72" h="408">
                  <a:moveTo>
                    <a:pt x="64" y="101"/>
                  </a:moveTo>
                  <a:cubicBezTo>
                    <a:pt x="58" y="53"/>
                    <a:pt x="27" y="20"/>
                    <a:pt x="1" y="0"/>
                  </a:cubicBezTo>
                  <a:cubicBezTo>
                    <a:pt x="21" y="43"/>
                    <a:pt x="21" y="43"/>
                    <a:pt x="21" y="43"/>
                  </a:cubicBezTo>
                  <a:cubicBezTo>
                    <a:pt x="30" y="66"/>
                    <a:pt x="38" y="106"/>
                    <a:pt x="19" y="241"/>
                  </a:cubicBezTo>
                  <a:cubicBezTo>
                    <a:pt x="0" y="376"/>
                    <a:pt x="4" y="408"/>
                    <a:pt x="4" y="408"/>
                  </a:cubicBezTo>
                  <a:cubicBezTo>
                    <a:pt x="59" y="408"/>
                    <a:pt x="59" y="408"/>
                    <a:pt x="59" y="408"/>
                  </a:cubicBezTo>
                  <a:cubicBezTo>
                    <a:pt x="63" y="329"/>
                    <a:pt x="72" y="164"/>
                    <a:pt x="64" y="101"/>
                  </a:cubicBezTo>
                  <a:close/>
                </a:path>
              </a:pathLst>
            </a:custGeom>
            <a:solidFill>
              <a:srgbClr val="E18A6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3" name="Freeform 39"/>
            <p:cNvSpPr/>
            <p:nvPr>
              <p:custDataLst>
                <p:tags r:id="rId69"/>
              </p:custDataLst>
            </p:nvPr>
          </p:nvSpPr>
          <p:spPr bwMode="auto">
            <a:xfrm>
              <a:off x="6901419" y="4186214"/>
              <a:ext cx="987717" cy="850617"/>
            </a:xfrm>
            <a:custGeom>
              <a:avLst/>
              <a:gdLst>
                <a:gd name="T0" fmla="*/ 84 w 322"/>
                <a:gd name="T1" fmla="*/ 87 h 278"/>
                <a:gd name="T2" fmla="*/ 77 w 322"/>
                <a:gd name="T3" fmla="*/ 87 h 278"/>
                <a:gd name="T4" fmla="*/ 74 w 322"/>
                <a:gd name="T5" fmla="*/ 84 h 278"/>
                <a:gd name="T6" fmla="*/ 62 w 322"/>
                <a:gd name="T7" fmla="*/ 66 h 278"/>
                <a:gd name="T8" fmla="*/ 45 w 322"/>
                <a:gd name="T9" fmla="*/ 36 h 278"/>
                <a:gd name="T10" fmla="*/ 21 w 322"/>
                <a:gd name="T11" fmla="*/ 26 h 278"/>
                <a:gd name="T12" fmla="*/ 2 w 322"/>
                <a:gd name="T13" fmla="*/ 36 h 278"/>
                <a:gd name="T14" fmla="*/ 0 w 322"/>
                <a:gd name="T15" fmla="*/ 44 h 278"/>
                <a:gd name="T16" fmla="*/ 55 w 322"/>
                <a:gd name="T17" fmla="*/ 111 h 278"/>
                <a:gd name="T18" fmla="*/ 140 w 322"/>
                <a:gd name="T19" fmla="*/ 152 h 278"/>
                <a:gd name="T20" fmla="*/ 207 w 322"/>
                <a:gd name="T21" fmla="*/ 278 h 278"/>
                <a:gd name="T22" fmla="*/ 304 w 322"/>
                <a:gd name="T23" fmla="*/ 80 h 278"/>
                <a:gd name="T24" fmla="*/ 317 w 322"/>
                <a:gd name="T25" fmla="*/ 0 h 278"/>
                <a:gd name="T26" fmla="*/ 85 w 322"/>
                <a:gd name="T27" fmla="*/ 0 h 278"/>
                <a:gd name="T28" fmla="*/ 84 w 322"/>
                <a:gd name="T29"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278">
                  <a:moveTo>
                    <a:pt x="84" y="87"/>
                  </a:moveTo>
                  <a:cubicBezTo>
                    <a:pt x="82" y="88"/>
                    <a:pt x="79" y="88"/>
                    <a:pt x="77" y="87"/>
                  </a:cubicBezTo>
                  <a:cubicBezTo>
                    <a:pt x="76" y="86"/>
                    <a:pt x="75" y="85"/>
                    <a:pt x="74" y="84"/>
                  </a:cubicBezTo>
                  <a:cubicBezTo>
                    <a:pt x="69" y="78"/>
                    <a:pt x="65" y="71"/>
                    <a:pt x="62" y="66"/>
                  </a:cubicBezTo>
                  <a:cubicBezTo>
                    <a:pt x="56" y="54"/>
                    <a:pt x="52" y="43"/>
                    <a:pt x="45" y="36"/>
                  </a:cubicBezTo>
                  <a:cubicBezTo>
                    <a:pt x="39" y="30"/>
                    <a:pt x="32" y="26"/>
                    <a:pt x="21" y="26"/>
                  </a:cubicBezTo>
                  <a:cubicBezTo>
                    <a:pt x="13" y="26"/>
                    <a:pt x="6" y="30"/>
                    <a:pt x="2" y="36"/>
                  </a:cubicBezTo>
                  <a:cubicBezTo>
                    <a:pt x="1" y="39"/>
                    <a:pt x="0" y="42"/>
                    <a:pt x="0" y="44"/>
                  </a:cubicBezTo>
                  <a:cubicBezTo>
                    <a:pt x="17" y="52"/>
                    <a:pt x="38" y="70"/>
                    <a:pt x="55" y="111"/>
                  </a:cubicBezTo>
                  <a:cubicBezTo>
                    <a:pt x="89" y="193"/>
                    <a:pt x="104" y="124"/>
                    <a:pt x="140" y="152"/>
                  </a:cubicBezTo>
                  <a:cubicBezTo>
                    <a:pt x="176" y="180"/>
                    <a:pt x="209" y="226"/>
                    <a:pt x="207" y="278"/>
                  </a:cubicBezTo>
                  <a:cubicBezTo>
                    <a:pt x="207" y="278"/>
                    <a:pt x="322" y="260"/>
                    <a:pt x="304" y="80"/>
                  </a:cubicBezTo>
                  <a:cubicBezTo>
                    <a:pt x="299" y="35"/>
                    <a:pt x="306" y="11"/>
                    <a:pt x="317" y="0"/>
                  </a:cubicBezTo>
                  <a:cubicBezTo>
                    <a:pt x="85" y="0"/>
                    <a:pt x="85" y="0"/>
                    <a:pt x="85" y="0"/>
                  </a:cubicBezTo>
                  <a:cubicBezTo>
                    <a:pt x="84" y="0"/>
                    <a:pt x="84" y="87"/>
                    <a:pt x="84" y="87"/>
                  </a:cubicBezTo>
                  <a:close/>
                </a:path>
              </a:pathLst>
            </a:custGeom>
            <a:solidFill>
              <a:srgbClr val="E7A07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4" name="Freeform 40"/>
            <p:cNvSpPr/>
            <p:nvPr>
              <p:custDataLst>
                <p:tags r:id="rId70"/>
              </p:custDataLst>
            </p:nvPr>
          </p:nvSpPr>
          <p:spPr bwMode="auto">
            <a:xfrm>
              <a:off x="7835036" y="4220648"/>
              <a:ext cx="160688" cy="275677"/>
            </a:xfrm>
            <a:custGeom>
              <a:avLst/>
              <a:gdLst>
                <a:gd name="T0" fmla="*/ 31 w 52"/>
                <a:gd name="T1" fmla="*/ 90 h 90"/>
                <a:gd name="T2" fmla="*/ 1 w 52"/>
                <a:gd name="T3" fmla="*/ 19 h 90"/>
                <a:gd name="T4" fmla="*/ 20 w 52"/>
                <a:gd name="T5" fmla="*/ 0 h 90"/>
                <a:gd name="T6" fmla="*/ 50 w 52"/>
                <a:gd name="T7" fmla="*/ 51 h 90"/>
                <a:gd name="T8" fmla="*/ 52 w 52"/>
                <a:gd name="T9" fmla="*/ 86 h 90"/>
                <a:gd name="T10" fmla="*/ 31 w 52"/>
                <a:gd name="T11" fmla="*/ 90 h 90"/>
              </a:gdLst>
              <a:ahLst/>
              <a:cxnLst>
                <a:cxn ang="0">
                  <a:pos x="T0" y="T1"/>
                </a:cxn>
                <a:cxn ang="0">
                  <a:pos x="T2" y="T3"/>
                </a:cxn>
                <a:cxn ang="0">
                  <a:pos x="T4" y="T5"/>
                </a:cxn>
                <a:cxn ang="0">
                  <a:pos x="T6" y="T7"/>
                </a:cxn>
                <a:cxn ang="0">
                  <a:pos x="T8" y="T9"/>
                </a:cxn>
                <a:cxn ang="0">
                  <a:pos x="T10" y="T11"/>
                </a:cxn>
              </a:cxnLst>
              <a:rect l="0" t="0" r="r" b="b"/>
              <a:pathLst>
                <a:path w="52" h="90">
                  <a:moveTo>
                    <a:pt x="31" y="90"/>
                  </a:moveTo>
                  <a:cubicBezTo>
                    <a:pt x="31" y="90"/>
                    <a:pt x="2" y="35"/>
                    <a:pt x="1" y="19"/>
                  </a:cubicBezTo>
                  <a:cubicBezTo>
                    <a:pt x="0" y="3"/>
                    <a:pt x="20" y="0"/>
                    <a:pt x="20" y="0"/>
                  </a:cubicBezTo>
                  <a:cubicBezTo>
                    <a:pt x="50" y="51"/>
                    <a:pt x="50" y="51"/>
                    <a:pt x="50" y="51"/>
                  </a:cubicBezTo>
                  <a:cubicBezTo>
                    <a:pt x="52" y="86"/>
                    <a:pt x="52" y="86"/>
                    <a:pt x="52" y="86"/>
                  </a:cubicBezTo>
                  <a:lnTo>
                    <a:pt x="31" y="90"/>
                  </a:lnTo>
                  <a:close/>
                </a:path>
              </a:pathLst>
            </a:custGeom>
            <a:solidFill>
              <a:srgbClr val="B9252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5" name="Freeform 41"/>
            <p:cNvSpPr/>
            <p:nvPr>
              <p:custDataLst>
                <p:tags r:id="rId71"/>
              </p:custDataLst>
            </p:nvPr>
          </p:nvSpPr>
          <p:spPr bwMode="auto">
            <a:xfrm>
              <a:off x="7908746" y="4453572"/>
              <a:ext cx="159214" cy="94349"/>
            </a:xfrm>
            <a:custGeom>
              <a:avLst/>
              <a:gdLst>
                <a:gd name="T0" fmla="*/ 0 w 52"/>
                <a:gd name="T1" fmla="*/ 21 h 31"/>
                <a:gd name="T2" fmla="*/ 31 w 52"/>
                <a:gd name="T3" fmla="*/ 5 h 31"/>
                <a:gd name="T4" fmla="*/ 48 w 52"/>
                <a:gd name="T5" fmla="*/ 31 h 31"/>
                <a:gd name="T6" fmla="*/ 38 w 52"/>
                <a:gd name="T7" fmla="*/ 27 h 31"/>
                <a:gd name="T8" fmla="*/ 27 w 52"/>
                <a:gd name="T9" fmla="*/ 16 h 31"/>
                <a:gd name="T10" fmla="*/ 11 w 52"/>
                <a:gd name="T11" fmla="*/ 22 h 31"/>
                <a:gd name="T12" fmla="*/ 0 w 52"/>
                <a:gd name="T13" fmla="*/ 23 h 31"/>
                <a:gd name="T14" fmla="*/ 0 w 52"/>
                <a:gd name="T15" fmla="*/ 2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31">
                  <a:moveTo>
                    <a:pt x="0" y="21"/>
                  </a:moveTo>
                  <a:cubicBezTo>
                    <a:pt x="0" y="21"/>
                    <a:pt x="9" y="0"/>
                    <a:pt x="31" y="5"/>
                  </a:cubicBezTo>
                  <a:cubicBezTo>
                    <a:pt x="52" y="10"/>
                    <a:pt x="48" y="31"/>
                    <a:pt x="48" y="31"/>
                  </a:cubicBezTo>
                  <a:cubicBezTo>
                    <a:pt x="38" y="27"/>
                    <a:pt x="38" y="27"/>
                    <a:pt x="38" y="27"/>
                  </a:cubicBezTo>
                  <a:cubicBezTo>
                    <a:pt x="38" y="27"/>
                    <a:pt x="42" y="20"/>
                    <a:pt x="27" y="16"/>
                  </a:cubicBezTo>
                  <a:cubicBezTo>
                    <a:pt x="12" y="13"/>
                    <a:pt x="11" y="22"/>
                    <a:pt x="11" y="22"/>
                  </a:cubicBezTo>
                  <a:cubicBezTo>
                    <a:pt x="0" y="23"/>
                    <a:pt x="0" y="23"/>
                    <a:pt x="0" y="23"/>
                  </a:cubicBezTo>
                  <a:lnTo>
                    <a:pt x="0" y="21"/>
                  </a:ln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6" name="Freeform 42"/>
            <p:cNvSpPr/>
            <p:nvPr>
              <p:custDataLst>
                <p:tags r:id="rId72"/>
              </p:custDataLst>
            </p:nvPr>
          </p:nvSpPr>
          <p:spPr bwMode="auto">
            <a:xfrm>
              <a:off x="7842407" y="4089443"/>
              <a:ext cx="272727" cy="436365"/>
            </a:xfrm>
            <a:custGeom>
              <a:avLst/>
              <a:gdLst>
                <a:gd name="T0" fmla="*/ 19 w 89"/>
                <a:gd name="T1" fmla="*/ 0 h 143"/>
                <a:gd name="T2" fmla="*/ 59 w 89"/>
                <a:gd name="T3" fmla="*/ 143 h 143"/>
                <a:gd name="T4" fmla="*/ 35 w 89"/>
                <a:gd name="T5" fmla="*/ 138 h 143"/>
                <a:gd name="T6" fmla="*/ 7 w 89"/>
                <a:gd name="T7" fmla="*/ 58 h 143"/>
                <a:gd name="T8" fmla="*/ 19 w 89"/>
                <a:gd name="T9" fmla="*/ 0 h 143"/>
              </a:gdLst>
              <a:ahLst/>
              <a:cxnLst>
                <a:cxn ang="0">
                  <a:pos x="T0" y="T1"/>
                </a:cxn>
                <a:cxn ang="0">
                  <a:pos x="T2" y="T3"/>
                </a:cxn>
                <a:cxn ang="0">
                  <a:pos x="T4" y="T5"/>
                </a:cxn>
                <a:cxn ang="0">
                  <a:pos x="T6" y="T7"/>
                </a:cxn>
                <a:cxn ang="0">
                  <a:pos x="T8" y="T9"/>
                </a:cxn>
              </a:cxnLst>
              <a:rect l="0" t="0" r="r" b="b"/>
              <a:pathLst>
                <a:path w="89" h="143">
                  <a:moveTo>
                    <a:pt x="19" y="0"/>
                  </a:moveTo>
                  <a:cubicBezTo>
                    <a:pt x="19" y="0"/>
                    <a:pt x="89" y="48"/>
                    <a:pt x="59" y="143"/>
                  </a:cubicBezTo>
                  <a:cubicBezTo>
                    <a:pt x="35" y="138"/>
                    <a:pt x="35" y="138"/>
                    <a:pt x="35" y="138"/>
                  </a:cubicBezTo>
                  <a:cubicBezTo>
                    <a:pt x="35" y="138"/>
                    <a:pt x="46" y="74"/>
                    <a:pt x="7" y="58"/>
                  </a:cubicBezTo>
                  <a:cubicBezTo>
                    <a:pt x="7" y="58"/>
                    <a:pt x="0" y="11"/>
                    <a:pt x="19" y="0"/>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7" name="Freeform 43"/>
            <p:cNvSpPr/>
            <p:nvPr>
              <p:custDataLst>
                <p:tags r:id="rId73"/>
              </p:custDataLst>
            </p:nvPr>
          </p:nvSpPr>
          <p:spPr bwMode="auto">
            <a:xfrm>
              <a:off x="6845844" y="4291410"/>
              <a:ext cx="371500" cy="1030470"/>
            </a:xfrm>
            <a:custGeom>
              <a:avLst/>
              <a:gdLst>
                <a:gd name="T0" fmla="*/ 96 w 121"/>
                <a:gd name="T1" fmla="*/ 5 h 337"/>
                <a:gd name="T2" fmla="*/ 1 w 121"/>
                <a:gd name="T3" fmla="*/ 299 h 337"/>
                <a:gd name="T4" fmla="*/ 0 w 121"/>
                <a:gd name="T5" fmla="*/ 315 h 337"/>
                <a:gd name="T6" fmla="*/ 14 w 121"/>
                <a:gd name="T7" fmla="*/ 337 h 337"/>
                <a:gd name="T8" fmla="*/ 32 w 121"/>
                <a:gd name="T9" fmla="*/ 334 h 337"/>
                <a:gd name="T10" fmla="*/ 61 w 121"/>
                <a:gd name="T11" fmla="*/ 281 h 337"/>
                <a:gd name="T12" fmla="*/ 86 w 121"/>
                <a:gd name="T13" fmla="*/ 209 h 337"/>
                <a:gd name="T14" fmla="*/ 121 w 121"/>
                <a:gd name="T15" fmla="*/ 21 h 337"/>
                <a:gd name="T16" fmla="*/ 91 w 121"/>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337">
                  <a:moveTo>
                    <a:pt x="96" y="5"/>
                  </a:moveTo>
                  <a:cubicBezTo>
                    <a:pt x="96" y="5"/>
                    <a:pt x="59" y="267"/>
                    <a:pt x="1" y="299"/>
                  </a:cubicBezTo>
                  <a:cubicBezTo>
                    <a:pt x="0" y="315"/>
                    <a:pt x="0" y="315"/>
                    <a:pt x="0" y="315"/>
                  </a:cubicBezTo>
                  <a:cubicBezTo>
                    <a:pt x="14" y="337"/>
                    <a:pt x="14" y="337"/>
                    <a:pt x="14" y="337"/>
                  </a:cubicBezTo>
                  <a:cubicBezTo>
                    <a:pt x="32" y="334"/>
                    <a:pt x="32" y="334"/>
                    <a:pt x="32" y="334"/>
                  </a:cubicBezTo>
                  <a:cubicBezTo>
                    <a:pt x="61" y="281"/>
                    <a:pt x="61" y="281"/>
                    <a:pt x="61" y="281"/>
                  </a:cubicBezTo>
                  <a:cubicBezTo>
                    <a:pt x="86" y="209"/>
                    <a:pt x="86" y="209"/>
                    <a:pt x="86" y="209"/>
                  </a:cubicBezTo>
                  <a:cubicBezTo>
                    <a:pt x="121" y="21"/>
                    <a:pt x="121" y="21"/>
                    <a:pt x="121" y="21"/>
                  </a:cubicBezTo>
                  <a:cubicBezTo>
                    <a:pt x="91" y="0"/>
                    <a:pt x="91" y="0"/>
                    <a:pt x="91" y="0"/>
                  </a:cubicBezTo>
                </a:path>
              </a:pathLst>
            </a:custGeom>
            <a:solidFill>
              <a:srgbClr val="B9252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8" name="Freeform 44"/>
            <p:cNvSpPr/>
            <p:nvPr>
              <p:custDataLst>
                <p:tags r:id="rId74"/>
              </p:custDataLst>
            </p:nvPr>
          </p:nvSpPr>
          <p:spPr bwMode="auto">
            <a:xfrm>
              <a:off x="7033069" y="4397552"/>
              <a:ext cx="171008" cy="753319"/>
            </a:xfrm>
            <a:custGeom>
              <a:avLst/>
              <a:gdLst>
                <a:gd name="T0" fmla="*/ 0 w 56"/>
                <a:gd name="T1" fmla="*/ 246 h 246"/>
                <a:gd name="T2" fmla="*/ 56 w 56"/>
                <a:gd name="T3" fmla="*/ 0 h 246"/>
                <a:gd name="T4" fmla="*/ 0 w 56"/>
                <a:gd name="T5" fmla="*/ 246 h 246"/>
              </a:gdLst>
              <a:ahLst/>
              <a:cxnLst>
                <a:cxn ang="0">
                  <a:pos x="T0" y="T1"/>
                </a:cxn>
                <a:cxn ang="0">
                  <a:pos x="T2" y="T3"/>
                </a:cxn>
                <a:cxn ang="0">
                  <a:pos x="T4" y="T5"/>
                </a:cxn>
              </a:cxnLst>
              <a:rect l="0" t="0" r="r" b="b"/>
              <a:pathLst>
                <a:path w="56" h="246">
                  <a:moveTo>
                    <a:pt x="0" y="246"/>
                  </a:moveTo>
                  <a:cubicBezTo>
                    <a:pt x="35" y="176"/>
                    <a:pt x="50" y="61"/>
                    <a:pt x="56" y="0"/>
                  </a:cubicBezTo>
                  <a:cubicBezTo>
                    <a:pt x="48" y="60"/>
                    <a:pt x="25" y="174"/>
                    <a:pt x="0" y="246"/>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9" name="Freeform 45"/>
            <p:cNvSpPr/>
            <p:nvPr>
              <p:custDataLst>
                <p:tags r:id="rId75"/>
              </p:custDataLst>
            </p:nvPr>
          </p:nvSpPr>
          <p:spPr bwMode="auto">
            <a:xfrm>
              <a:off x="6711692" y="4110082"/>
              <a:ext cx="477642" cy="1276661"/>
            </a:xfrm>
            <a:custGeom>
              <a:avLst/>
              <a:gdLst>
                <a:gd name="T0" fmla="*/ 64 w 156"/>
                <a:gd name="T1" fmla="*/ 390 h 417"/>
                <a:gd name="T2" fmla="*/ 154 w 156"/>
                <a:gd name="T3" fmla="*/ 54 h 417"/>
                <a:gd name="T4" fmla="*/ 156 w 156"/>
                <a:gd name="T5" fmla="*/ 0 h 417"/>
                <a:gd name="T6" fmla="*/ 27 w 156"/>
                <a:gd name="T7" fmla="*/ 201 h 417"/>
                <a:gd name="T8" fmla="*/ 26 w 156"/>
                <a:gd name="T9" fmla="*/ 199 h 417"/>
                <a:gd name="T10" fmla="*/ 38 w 156"/>
                <a:gd name="T11" fmla="*/ 404 h 417"/>
                <a:gd name="T12" fmla="*/ 69 w 156"/>
                <a:gd name="T13" fmla="*/ 403 h 417"/>
                <a:gd name="T14" fmla="*/ 105 w 156"/>
                <a:gd name="T15" fmla="*/ 340 h 417"/>
                <a:gd name="T16" fmla="*/ 64 w 156"/>
                <a:gd name="T17"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417">
                  <a:moveTo>
                    <a:pt x="64" y="390"/>
                  </a:moveTo>
                  <a:cubicBezTo>
                    <a:pt x="20" y="417"/>
                    <a:pt x="92" y="61"/>
                    <a:pt x="154" y="54"/>
                  </a:cubicBezTo>
                  <a:cubicBezTo>
                    <a:pt x="156" y="0"/>
                    <a:pt x="156" y="0"/>
                    <a:pt x="156" y="0"/>
                  </a:cubicBezTo>
                  <a:cubicBezTo>
                    <a:pt x="156" y="0"/>
                    <a:pt x="48" y="54"/>
                    <a:pt x="27" y="201"/>
                  </a:cubicBezTo>
                  <a:cubicBezTo>
                    <a:pt x="26" y="199"/>
                    <a:pt x="26" y="199"/>
                    <a:pt x="26" y="199"/>
                  </a:cubicBezTo>
                  <a:cubicBezTo>
                    <a:pt x="26" y="199"/>
                    <a:pt x="0" y="401"/>
                    <a:pt x="38" y="404"/>
                  </a:cubicBezTo>
                  <a:cubicBezTo>
                    <a:pt x="58" y="406"/>
                    <a:pt x="66" y="405"/>
                    <a:pt x="69" y="403"/>
                  </a:cubicBezTo>
                  <a:cubicBezTo>
                    <a:pt x="81" y="397"/>
                    <a:pt x="93" y="373"/>
                    <a:pt x="105" y="340"/>
                  </a:cubicBezTo>
                  <a:cubicBezTo>
                    <a:pt x="93" y="362"/>
                    <a:pt x="80" y="380"/>
                    <a:pt x="64" y="390"/>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0" name="Freeform 46"/>
            <p:cNvSpPr/>
            <p:nvPr>
              <p:custDataLst>
                <p:tags r:id="rId76"/>
              </p:custDataLst>
            </p:nvPr>
          </p:nvSpPr>
          <p:spPr bwMode="auto">
            <a:xfrm>
              <a:off x="7204076" y="4244235"/>
              <a:ext cx="16216" cy="153317"/>
            </a:xfrm>
            <a:custGeom>
              <a:avLst/>
              <a:gdLst>
                <a:gd name="T0" fmla="*/ 0 w 5"/>
                <a:gd name="T1" fmla="*/ 50 h 50"/>
                <a:gd name="T2" fmla="*/ 4 w 5"/>
                <a:gd name="T3" fmla="*/ 17 h 50"/>
                <a:gd name="T4" fmla="*/ 0 w 5"/>
                <a:gd name="T5" fmla="*/ 50 h 50"/>
              </a:gdLst>
              <a:ahLst/>
              <a:cxnLst>
                <a:cxn ang="0">
                  <a:pos x="T0" y="T1"/>
                </a:cxn>
                <a:cxn ang="0">
                  <a:pos x="T2" y="T3"/>
                </a:cxn>
                <a:cxn ang="0">
                  <a:pos x="T4" y="T5"/>
                </a:cxn>
              </a:cxnLst>
              <a:rect l="0" t="0" r="r" b="b"/>
              <a:pathLst>
                <a:path w="5" h="50">
                  <a:moveTo>
                    <a:pt x="0" y="50"/>
                  </a:moveTo>
                  <a:cubicBezTo>
                    <a:pt x="3" y="35"/>
                    <a:pt x="4" y="23"/>
                    <a:pt x="4" y="17"/>
                  </a:cubicBezTo>
                  <a:cubicBezTo>
                    <a:pt x="5" y="0"/>
                    <a:pt x="4" y="17"/>
                    <a:pt x="0" y="50"/>
                  </a:cubicBezTo>
                  <a:close/>
                </a:path>
              </a:pathLst>
            </a:custGeom>
            <a:solidFill>
              <a:srgbClr val="E046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1" name="Freeform 47"/>
            <p:cNvSpPr/>
            <p:nvPr>
              <p:custDataLst>
                <p:tags r:id="rId77"/>
              </p:custDataLst>
            </p:nvPr>
          </p:nvSpPr>
          <p:spPr bwMode="auto">
            <a:xfrm>
              <a:off x="7140685" y="4076176"/>
              <a:ext cx="190172" cy="372974"/>
            </a:xfrm>
            <a:custGeom>
              <a:avLst/>
              <a:gdLst>
                <a:gd name="T0" fmla="*/ 3 w 62"/>
                <a:gd name="T1" fmla="*/ 0 h 122"/>
                <a:gd name="T2" fmla="*/ 0 w 62"/>
                <a:gd name="T3" fmla="*/ 12 h 122"/>
                <a:gd name="T4" fmla="*/ 0 w 62"/>
                <a:gd name="T5" fmla="*/ 92 h 122"/>
                <a:gd name="T6" fmla="*/ 31 w 62"/>
                <a:gd name="T7" fmla="*/ 122 h 122"/>
                <a:gd name="T8" fmla="*/ 62 w 62"/>
                <a:gd name="T9" fmla="*/ 92 h 122"/>
                <a:gd name="T10" fmla="*/ 62 w 62"/>
                <a:gd name="T11" fmla="*/ 84 h 122"/>
                <a:gd name="T12" fmla="*/ 25 w 62"/>
                <a:gd name="T13" fmla="*/ 91 h 122"/>
                <a:gd name="T14" fmla="*/ 3 w 62"/>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22">
                  <a:moveTo>
                    <a:pt x="3" y="0"/>
                  </a:moveTo>
                  <a:cubicBezTo>
                    <a:pt x="1" y="3"/>
                    <a:pt x="0" y="8"/>
                    <a:pt x="0" y="12"/>
                  </a:cubicBezTo>
                  <a:cubicBezTo>
                    <a:pt x="0" y="92"/>
                    <a:pt x="0" y="92"/>
                    <a:pt x="0" y="92"/>
                  </a:cubicBezTo>
                  <a:cubicBezTo>
                    <a:pt x="0" y="108"/>
                    <a:pt x="14" y="122"/>
                    <a:pt x="31" y="122"/>
                  </a:cubicBezTo>
                  <a:cubicBezTo>
                    <a:pt x="48" y="122"/>
                    <a:pt x="62" y="108"/>
                    <a:pt x="62" y="92"/>
                  </a:cubicBezTo>
                  <a:cubicBezTo>
                    <a:pt x="62" y="84"/>
                    <a:pt x="62" y="84"/>
                    <a:pt x="62" y="84"/>
                  </a:cubicBezTo>
                  <a:cubicBezTo>
                    <a:pt x="54" y="90"/>
                    <a:pt x="40" y="91"/>
                    <a:pt x="25" y="91"/>
                  </a:cubicBezTo>
                  <a:cubicBezTo>
                    <a:pt x="9" y="91"/>
                    <a:pt x="4" y="32"/>
                    <a:pt x="3" y="0"/>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2" name="Freeform 48"/>
            <p:cNvSpPr/>
            <p:nvPr>
              <p:custDataLst>
                <p:tags r:id="rId78"/>
              </p:custDataLst>
            </p:nvPr>
          </p:nvSpPr>
          <p:spPr bwMode="auto">
            <a:xfrm>
              <a:off x="7149530" y="4024578"/>
              <a:ext cx="181327" cy="330222"/>
            </a:xfrm>
            <a:custGeom>
              <a:avLst/>
              <a:gdLst>
                <a:gd name="T0" fmla="*/ 28 w 59"/>
                <a:gd name="T1" fmla="*/ 0 h 108"/>
                <a:gd name="T2" fmla="*/ 0 w 59"/>
                <a:gd name="T3" fmla="*/ 17 h 108"/>
                <a:gd name="T4" fmla="*/ 22 w 59"/>
                <a:gd name="T5" fmla="*/ 108 h 108"/>
                <a:gd name="T6" fmla="*/ 59 w 59"/>
                <a:gd name="T7" fmla="*/ 101 h 108"/>
                <a:gd name="T8" fmla="*/ 59 w 59"/>
                <a:gd name="T9" fmla="*/ 29 h 108"/>
                <a:gd name="T10" fmla="*/ 28 w 59"/>
                <a:gd name="T11" fmla="*/ 0 h 108"/>
              </a:gdLst>
              <a:ahLst/>
              <a:cxnLst>
                <a:cxn ang="0">
                  <a:pos x="T0" y="T1"/>
                </a:cxn>
                <a:cxn ang="0">
                  <a:pos x="T2" y="T3"/>
                </a:cxn>
                <a:cxn ang="0">
                  <a:pos x="T4" y="T5"/>
                </a:cxn>
                <a:cxn ang="0">
                  <a:pos x="T6" y="T7"/>
                </a:cxn>
                <a:cxn ang="0">
                  <a:pos x="T8" y="T9"/>
                </a:cxn>
                <a:cxn ang="0">
                  <a:pos x="T10" y="T11"/>
                </a:cxn>
              </a:cxnLst>
              <a:rect l="0" t="0" r="r" b="b"/>
              <a:pathLst>
                <a:path w="59" h="108">
                  <a:moveTo>
                    <a:pt x="28" y="0"/>
                  </a:moveTo>
                  <a:cubicBezTo>
                    <a:pt x="16" y="0"/>
                    <a:pt x="5" y="7"/>
                    <a:pt x="0" y="17"/>
                  </a:cubicBezTo>
                  <a:cubicBezTo>
                    <a:pt x="1" y="49"/>
                    <a:pt x="6" y="108"/>
                    <a:pt x="22" y="108"/>
                  </a:cubicBezTo>
                  <a:cubicBezTo>
                    <a:pt x="37" y="108"/>
                    <a:pt x="51" y="107"/>
                    <a:pt x="59" y="101"/>
                  </a:cubicBezTo>
                  <a:cubicBezTo>
                    <a:pt x="59" y="29"/>
                    <a:pt x="59" y="29"/>
                    <a:pt x="59" y="29"/>
                  </a:cubicBezTo>
                  <a:cubicBezTo>
                    <a:pt x="59" y="13"/>
                    <a:pt x="45" y="0"/>
                    <a:pt x="28" y="0"/>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3" name="Freeform 49"/>
            <p:cNvSpPr/>
            <p:nvPr>
              <p:custDataLst>
                <p:tags r:id="rId79"/>
              </p:custDataLst>
            </p:nvPr>
          </p:nvSpPr>
          <p:spPr bwMode="auto">
            <a:xfrm>
              <a:off x="7342652" y="4024578"/>
              <a:ext cx="179853" cy="333170"/>
            </a:xfrm>
            <a:custGeom>
              <a:avLst/>
              <a:gdLst>
                <a:gd name="T0" fmla="*/ 27 w 59"/>
                <a:gd name="T1" fmla="*/ 109 h 109"/>
                <a:gd name="T2" fmla="*/ 59 w 59"/>
                <a:gd name="T3" fmla="*/ 87 h 109"/>
                <a:gd name="T4" fmla="*/ 59 w 59"/>
                <a:gd name="T5" fmla="*/ 29 h 109"/>
                <a:gd name="T6" fmla="*/ 28 w 59"/>
                <a:gd name="T7" fmla="*/ 0 h 109"/>
                <a:gd name="T8" fmla="*/ 0 w 59"/>
                <a:gd name="T9" fmla="*/ 18 h 109"/>
                <a:gd name="T10" fmla="*/ 27 w 59"/>
                <a:gd name="T11" fmla="*/ 109 h 109"/>
              </a:gdLst>
              <a:ahLst/>
              <a:cxnLst>
                <a:cxn ang="0">
                  <a:pos x="T0" y="T1"/>
                </a:cxn>
                <a:cxn ang="0">
                  <a:pos x="T2" y="T3"/>
                </a:cxn>
                <a:cxn ang="0">
                  <a:pos x="T4" y="T5"/>
                </a:cxn>
                <a:cxn ang="0">
                  <a:pos x="T6" y="T7"/>
                </a:cxn>
                <a:cxn ang="0">
                  <a:pos x="T8" y="T9"/>
                </a:cxn>
                <a:cxn ang="0">
                  <a:pos x="T10" y="T11"/>
                </a:cxn>
              </a:cxnLst>
              <a:rect l="0" t="0" r="r" b="b"/>
              <a:pathLst>
                <a:path w="59" h="109">
                  <a:moveTo>
                    <a:pt x="27" y="109"/>
                  </a:moveTo>
                  <a:cubicBezTo>
                    <a:pt x="46" y="109"/>
                    <a:pt x="55" y="96"/>
                    <a:pt x="59" y="87"/>
                  </a:cubicBezTo>
                  <a:cubicBezTo>
                    <a:pt x="59" y="29"/>
                    <a:pt x="59" y="29"/>
                    <a:pt x="59" y="29"/>
                  </a:cubicBezTo>
                  <a:cubicBezTo>
                    <a:pt x="59" y="13"/>
                    <a:pt x="45" y="0"/>
                    <a:pt x="28" y="0"/>
                  </a:cubicBezTo>
                  <a:cubicBezTo>
                    <a:pt x="16" y="0"/>
                    <a:pt x="5" y="7"/>
                    <a:pt x="0" y="18"/>
                  </a:cubicBezTo>
                  <a:cubicBezTo>
                    <a:pt x="1" y="44"/>
                    <a:pt x="5" y="109"/>
                    <a:pt x="27" y="109"/>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4" name="Freeform 50"/>
            <p:cNvSpPr/>
            <p:nvPr>
              <p:custDataLst>
                <p:tags r:id="rId80"/>
              </p:custDataLst>
            </p:nvPr>
          </p:nvSpPr>
          <p:spPr bwMode="auto">
            <a:xfrm>
              <a:off x="7333806" y="4079124"/>
              <a:ext cx="188698" cy="370026"/>
            </a:xfrm>
            <a:custGeom>
              <a:avLst/>
              <a:gdLst>
                <a:gd name="T0" fmla="*/ 30 w 62"/>
                <a:gd name="T1" fmla="*/ 91 h 121"/>
                <a:gd name="T2" fmla="*/ 3 w 62"/>
                <a:gd name="T3" fmla="*/ 0 h 121"/>
                <a:gd name="T4" fmla="*/ 0 w 62"/>
                <a:gd name="T5" fmla="*/ 11 h 121"/>
                <a:gd name="T6" fmla="*/ 0 w 62"/>
                <a:gd name="T7" fmla="*/ 91 h 121"/>
                <a:gd name="T8" fmla="*/ 31 w 62"/>
                <a:gd name="T9" fmla="*/ 121 h 121"/>
                <a:gd name="T10" fmla="*/ 62 w 62"/>
                <a:gd name="T11" fmla="*/ 91 h 121"/>
                <a:gd name="T12" fmla="*/ 62 w 62"/>
                <a:gd name="T13" fmla="*/ 69 h 121"/>
                <a:gd name="T14" fmla="*/ 30 w 62"/>
                <a:gd name="T15" fmla="*/ 9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21">
                  <a:moveTo>
                    <a:pt x="30" y="91"/>
                  </a:moveTo>
                  <a:cubicBezTo>
                    <a:pt x="8" y="91"/>
                    <a:pt x="4" y="26"/>
                    <a:pt x="3" y="0"/>
                  </a:cubicBezTo>
                  <a:cubicBezTo>
                    <a:pt x="1" y="3"/>
                    <a:pt x="0" y="7"/>
                    <a:pt x="0" y="11"/>
                  </a:cubicBezTo>
                  <a:cubicBezTo>
                    <a:pt x="0" y="91"/>
                    <a:pt x="0" y="91"/>
                    <a:pt x="0" y="91"/>
                  </a:cubicBezTo>
                  <a:cubicBezTo>
                    <a:pt x="0" y="107"/>
                    <a:pt x="14" y="121"/>
                    <a:pt x="31" y="121"/>
                  </a:cubicBezTo>
                  <a:cubicBezTo>
                    <a:pt x="48" y="121"/>
                    <a:pt x="62" y="107"/>
                    <a:pt x="62" y="91"/>
                  </a:cubicBezTo>
                  <a:cubicBezTo>
                    <a:pt x="62" y="69"/>
                    <a:pt x="62" y="69"/>
                    <a:pt x="62" y="69"/>
                  </a:cubicBezTo>
                  <a:cubicBezTo>
                    <a:pt x="58" y="78"/>
                    <a:pt x="49" y="91"/>
                    <a:pt x="30" y="91"/>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5" name="Freeform 51"/>
            <p:cNvSpPr/>
            <p:nvPr>
              <p:custDataLst>
                <p:tags r:id="rId81"/>
              </p:custDataLst>
            </p:nvPr>
          </p:nvSpPr>
          <p:spPr bwMode="auto">
            <a:xfrm>
              <a:off x="7529875" y="4076176"/>
              <a:ext cx="188698" cy="372974"/>
            </a:xfrm>
            <a:custGeom>
              <a:avLst/>
              <a:gdLst>
                <a:gd name="T0" fmla="*/ 3 w 62"/>
                <a:gd name="T1" fmla="*/ 0 h 122"/>
                <a:gd name="T2" fmla="*/ 0 w 62"/>
                <a:gd name="T3" fmla="*/ 12 h 122"/>
                <a:gd name="T4" fmla="*/ 0 w 62"/>
                <a:gd name="T5" fmla="*/ 92 h 122"/>
                <a:gd name="T6" fmla="*/ 31 w 62"/>
                <a:gd name="T7" fmla="*/ 122 h 122"/>
                <a:gd name="T8" fmla="*/ 62 w 62"/>
                <a:gd name="T9" fmla="*/ 92 h 122"/>
                <a:gd name="T10" fmla="*/ 62 w 62"/>
                <a:gd name="T11" fmla="*/ 87 h 122"/>
                <a:gd name="T12" fmla="*/ 31 w 62"/>
                <a:gd name="T13" fmla="*/ 95 h 122"/>
                <a:gd name="T14" fmla="*/ 3 w 62"/>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22">
                  <a:moveTo>
                    <a:pt x="3" y="0"/>
                  </a:moveTo>
                  <a:cubicBezTo>
                    <a:pt x="1" y="3"/>
                    <a:pt x="0" y="8"/>
                    <a:pt x="0" y="12"/>
                  </a:cubicBezTo>
                  <a:cubicBezTo>
                    <a:pt x="0" y="92"/>
                    <a:pt x="0" y="92"/>
                    <a:pt x="0" y="92"/>
                  </a:cubicBezTo>
                  <a:cubicBezTo>
                    <a:pt x="0" y="108"/>
                    <a:pt x="14" y="122"/>
                    <a:pt x="31" y="122"/>
                  </a:cubicBezTo>
                  <a:cubicBezTo>
                    <a:pt x="48" y="122"/>
                    <a:pt x="62" y="108"/>
                    <a:pt x="62" y="92"/>
                  </a:cubicBezTo>
                  <a:cubicBezTo>
                    <a:pt x="62" y="87"/>
                    <a:pt x="62" y="87"/>
                    <a:pt x="62" y="87"/>
                  </a:cubicBezTo>
                  <a:cubicBezTo>
                    <a:pt x="59" y="90"/>
                    <a:pt x="51" y="95"/>
                    <a:pt x="31" y="95"/>
                  </a:cubicBezTo>
                  <a:cubicBezTo>
                    <a:pt x="7" y="95"/>
                    <a:pt x="4" y="27"/>
                    <a:pt x="3" y="0"/>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6" name="Freeform 52"/>
            <p:cNvSpPr/>
            <p:nvPr>
              <p:custDataLst>
                <p:tags r:id="rId82"/>
              </p:custDataLst>
            </p:nvPr>
          </p:nvSpPr>
          <p:spPr bwMode="auto">
            <a:xfrm>
              <a:off x="7538721" y="4024578"/>
              <a:ext cx="179853" cy="342016"/>
            </a:xfrm>
            <a:custGeom>
              <a:avLst/>
              <a:gdLst>
                <a:gd name="T0" fmla="*/ 28 w 59"/>
                <a:gd name="T1" fmla="*/ 0 h 112"/>
                <a:gd name="T2" fmla="*/ 0 w 59"/>
                <a:gd name="T3" fmla="*/ 17 h 112"/>
                <a:gd name="T4" fmla="*/ 28 w 59"/>
                <a:gd name="T5" fmla="*/ 112 h 112"/>
                <a:gd name="T6" fmla="*/ 59 w 59"/>
                <a:gd name="T7" fmla="*/ 104 h 112"/>
                <a:gd name="T8" fmla="*/ 59 w 59"/>
                <a:gd name="T9" fmla="*/ 29 h 112"/>
                <a:gd name="T10" fmla="*/ 28 w 59"/>
                <a:gd name="T11" fmla="*/ 0 h 112"/>
              </a:gdLst>
              <a:ahLst/>
              <a:cxnLst>
                <a:cxn ang="0">
                  <a:pos x="T0" y="T1"/>
                </a:cxn>
                <a:cxn ang="0">
                  <a:pos x="T2" y="T3"/>
                </a:cxn>
                <a:cxn ang="0">
                  <a:pos x="T4" y="T5"/>
                </a:cxn>
                <a:cxn ang="0">
                  <a:pos x="T6" y="T7"/>
                </a:cxn>
                <a:cxn ang="0">
                  <a:pos x="T8" y="T9"/>
                </a:cxn>
                <a:cxn ang="0">
                  <a:pos x="T10" y="T11"/>
                </a:cxn>
              </a:cxnLst>
              <a:rect l="0" t="0" r="r" b="b"/>
              <a:pathLst>
                <a:path w="59" h="112">
                  <a:moveTo>
                    <a:pt x="28" y="0"/>
                  </a:moveTo>
                  <a:cubicBezTo>
                    <a:pt x="16" y="0"/>
                    <a:pt x="5" y="7"/>
                    <a:pt x="0" y="17"/>
                  </a:cubicBezTo>
                  <a:cubicBezTo>
                    <a:pt x="1" y="44"/>
                    <a:pt x="4" y="112"/>
                    <a:pt x="28" y="112"/>
                  </a:cubicBezTo>
                  <a:cubicBezTo>
                    <a:pt x="48" y="112"/>
                    <a:pt x="56" y="107"/>
                    <a:pt x="59" y="104"/>
                  </a:cubicBezTo>
                  <a:cubicBezTo>
                    <a:pt x="59" y="29"/>
                    <a:pt x="59" y="29"/>
                    <a:pt x="59" y="29"/>
                  </a:cubicBezTo>
                  <a:cubicBezTo>
                    <a:pt x="59" y="13"/>
                    <a:pt x="45" y="0"/>
                    <a:pt x="28" y="0"/>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7" name="Freeform 53"/>
            <p:cNvSpPr/>
            <p:nvPr>
              <p:custDataLst>
                <p:tags r:id="rId83"/>
              </p:custDataLst>
            </p:nvPr>
          </p:nvSpPr>
          <p:spPr bwMode="auto">
            <a:xfrm>
              <a:off x="7725945" y="4067331"/>
              <a:ext cx="188698" cy="381820"/>
            </a:xfrm>
            <a:custGeom>
              <a:avLst/>
              <a:gdLst>
                <a:gd name="T0" fmla="*/ 4 w 62"/>
                <a:gd name="T1" fmla="*/ 0 h 125"/>
                <a:gd name="T2" fmla="*/ 0 w 62"/>
                <a:gd name="T3" fmla="*/ 15 h 125"/>
                <a:gd name="T4" fmla="*/ 0 w 62"/>
                <a:gd name="T5" fmla="*/ 95 h 125"/>
                <a:gd name="T6" fmla="*/ 31 w 62"/>
                <a:gd name="T7" fmla="*/ 125 h 125"/>
                <a:gd name="T8" fmla="*/ 62 w 62"/>
                <a:gd name="T9" fmla="*/ 95 h 125"/>
                <a:gd name="T10" fmla="*/ 62 w 62"/>
                <a:gd name="T11" fmla="*/ 91 h 125"/>
                <a:gd name="T12" fmla="*/ 29 w 62"/>
                <a:gd name="T13" fmla="*/ 103 h 125"/>
                <a:gd name="T14" fmla="*/ 4 w 62"/>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25">
                  <a:moveTo>
                    <a:pt x="4" y="0"/>
                  </a:moveTo>
                  <a:cubicBezTo>
                    <a:pt x="2" y="5"/>
                    <a:pt x="0" y="10"/>
                    <a:pt x="0" y="15"/>
                  </a:cubicBezTo>
                  <a:cubicBezTo>
                    <a:pt x="0" y="95"/>
                    <a:pt x="0" y="95"/>
                    <a:pt x="0" y="95"/>
                  </a:cubicBezTo>
                  <a:cubicBezTo>
                    <a:pt x="0" y="111"/>
                    <a:pt x="14" y="125"/>
                    <a:pt x="31" y="125"/>
                  </a:cubicBezTo>
                  <a:cubicBezTo>
                    <a:pt x="48" y="125"/>
                    <a:pt x="62" y="111"/>
                    <a:pt x="62" y="95"/>
                  </a:cubicBezTo>
                  <a:cubicBezTo>
                    <a:pt x="62" y="91"/>
                    <a:pt x="62" y="91"/>
                    <a:pt x="62" y="91"/>
                  </a:cubicBezTo>
                  <a:cubicBezTo>
                    <a:pt x="57" y="96"/>
                    <a:pt x="46" y="103"/>
                    <a:pt x="29" y="103"/>
                  </a:cubicBezTo>
                  <a:cubicBezTo>
                    <a:pt x="4" y="103"/>
                    <a:pt x="4" y="23"/>
                    <a:pt x="4" y="0"/>
                  </a:cubicBezTo>
                  <a:close/>
                </a:path>
              </a:pathLst>
            </a:custGeom>
            <a:solidFill>
              <a:srgbClr val="F3AF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8" name="Freeform 54"/>
            <p:cNvSpPr/>
            <p:nvPr>
              <p:custDataLst>
                <p:tags r:id="rId84"/>
              </p:custDataLst>
            </p:nvPr>
          </p:nvSpPr>
          <p:spPr bwMode="auto">
            <a:xfrm>
              <a:off x="7737739" y="4024578"/>
              <a:ext cx="176905" cy="358232"/>
            </a:xfrm>
            <a:custGeom>
              <a:avLst/>
              <a:gdLst>
                <a:gd name="T0" fmla="*/ 27 w 58"/>
                <a:gd name="T1" fmla="*/ 0 h 117"/>
                <a:gd name="T2" fmla="*/ 0 w 58"/>
                <a:gd name="T3" fmla="*/ 14 h 117"/>
                <a:gd name="T4" fmla="*/ 25 w 58"/>
                <a:gd name="T5" fmla="*/ 117 h 117"/>
                <a:gd name="T6" fmla="*/ 58 w 58"/>
                <a:gd name="T7" fmla="*/ 105 h 117"/>
                <a:gd name="T8" fmla="*/ 58 w 58"/>
                <a:gd name="T9" fmla="*/ 29 h 117"/>
                <a:gd name="T10" fmla="*/ 27 w 58"/>
                <a:gd name="T11" fmla="*/ 0 h 117"/>
              </a:gdLst>
              <a:ahLst/>
              <a:cxnLst>
                <a:cxn ang="0">
                  <a:pos x="T0" y="T1"/>
                </a:cxn>
                <a:cxn ang="0">
                  <a:pos x="T2" y="T3"/>
                </a:cxn>
                <a:cxn ang="0">
                  <a:pos x="T4" y="T5"/>
                </a:cxn>
                <a:cxn ang="0">
                  <a:pos x="T6" y="T7"/>
                </a:cxn>
                <a:cxn ang="0">
                  <a:pos x="T8" y="T9"/>
                </a:cxn>
                <a:cxn ang="0">
                  <a:pos x="T10" y="T11"/>
                </a:cxn>
              </a:cxnLst>
              <a:rect l="0" t="0" r="r" b="b"/>
              <a:pathLst>
                <a:path w="58" h="117">
                  <a:moveTo>
                    <a:pt x="27" y="0"/>
                  </a:moveTo>
                  <a:cubicBezTo>
                    <a:pt x="16" y="0"/>
                    <a:pt x="6" y="6"/>
                    <a:pt x="0" y="14"/>
                  </a:cubicBezTo>
                  <a:cubicBezTo>
                    <a:pt x="0" y="37"/>
                    <a:pt x="0" y="117"/>
                    <a:pt x="25" y="117"/>
                  </a:cubicBezTo>
                  <a:cubicBezTo>
                    <a:pt x="42" y="117"/>
                    <a:pt x="53" y="110"/>
                    <a:pt x="58" y="105"/>
                  </a:cubicBezTo>
                  <a:cubicBezTo>
                    <a:pt x="58" y="29"/>
                    <a:pt x="58" y="29"/>
                    <a:pt x="58" y="29"/>
                  </a:cubicBezTo>
                  <a:cubicBezTo>
                    <a:pt x="58" y="13"/>
                    <a:pt x="44" y="0"/>
                    <a:pt x="27" y="0"/>
                  </a:cubicBezTo>
                  <a:close/>
                </a:path>
              </a:pathLst>
            </a:custGeom>
            <a:solidFill>
              <a:srgbClr val="F0B89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9" name="Freeform 55"/>
            <p:cNvSpPr/>
            <p:nvPr>
              <p:custDataLst>
                <p:tags r:id="rId85"/>
              </p:custDataLst>
            </p:nvPr>
          </p:nvSpPr>
          <p:spPr bwMode="auto">
            <a:xfrm>
              <a:off x="7550514" y="5091902"/>
              <a:ext cx="368551" cy="352335"/>
            </a:xfrm>
            <a:custGeom>
              <a:avLst/>
              <a:gdLst>
                <a:gd name="T0" fmla="*/ 0 w 120"/>
                <a:gd name="T1" fmla="*/ 1 h 115"/>
                <a:gd name="T2" fmla="*/ 100 w 120"/>
                <a:gd name="T3" fmla="*/ 0 h 115"/>
                <a:gd name="T4" fmla="*/ 119 w 120"/>
                <a:gd name="T5" fmla="*/ 19 h 115"/>
                <a:gd name="T6" fmla="*/ 120 w 120"/>
                <a:gd name="T7" fmla="*/ 95 h 115"/>
                <a:gd name="T8" fmla="*/ 101 w 120"/>
                <a:gd name="T9" fmla="*/ 115 h 115"/>
                <a:gd name="T10" fmla="*/ 0 w 120"/>
                <a:gd name="T11" fmla="*/ 115 h 115"/>
                <a:gd name="T12" fmla="*/ 0 w 120"/>
                <a:gd name="T13" fmla="*/ 89 h 115"/>
                <a:gd name="T14" fmla="*/ 0 w 120"/>
                <a:gd name="T15" fmla="*/ 1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15">
                  <a:moveTo>
                    <a:pt x="0" y="1"/>
                  </a:moveTo>
                  <a:cubicBezTo>
                    <a:pt x="100" y="0"/>
                    <a:pt x="100" y="0"/>
                    <a:pt x="100" y="0"/>
                  </a:cubicBezTo>
                  <a:cubicBezTo>
                    <a:pt x="111" y="0"/>
                    <a:pt x="119" y="9"/>
                    <a:pt x="119" y="19"/>
                  </a:cubicBezTo>
                  <a:cubicBezTo>
                    <a:pt x="120" y="95"/>
                    <a:pt x="120" y="95"/>
                    <a:pt x="120" y="95"/>
                  </a:cubicBezTo>
                  <a:cubicBezTo>
                    <a:pt x="120" y="106"/>
                    <a:pt x="111" y="115"/>
                    <a:pt x="101" y="115"/>
                  </a:cubicBezTo>
                  <a:cubicBezTo>
                    <a:pt x="0" y="115"/>
                    <a:pt x="0" y="115"/>
                    <a:pt x="0" y="115"/>
                  </a:cubicBezTo>
                  <a:cubicBezTo>
                    <a:pt x="0" y="89"/>
                    <a:pt x="0" y="89"/>
                    <a:pt x="0" y="89"/>
                  </a:cubicBezTo>
                  <a:lnTo>
                    <a:pt x="0" y="1"/>
                  </a:lnTo>
                  <a:close/>
                </a:path>
              </a:pathLst>
            </a:custGeom>
            <a:solidFill>
              <a:srgbClr val="BFDCD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0" name="Freeform 56"/>
            <p:cNvSpPr/>
            <p:nvPr>
              <p:custDataLst>
                <p:tags r:id="rId86"/>
              </p:custDataLst>
            </p:nvPr>
          </p:nvSpPr>
          <p:spPr bwMode="auto">
            <a:xfrm>
              <a:off x="7186386" y="5094851"/>
              <a:ext cx="364128" cy="352335"/>
            </a:xfrm>
            <a:custGeom>
              <a:avLst/>
              <a:gdLst>
                <a:gd name="T0" fmla="*/ 19 w 119"/>
                <a:gd name="T1" fmla="*/ 0 h 115"/>
                <a:gd name="T2" fmla="*/ 119 w 119"/>
                <a:gd name="T3" fmla="*/ 0 h 115"/>
                <a:gd name="T4" fmla="*/ 119 w 119"/>
                <a:gd name="T5" fmla="*/ 88 h 115"/>
                <a:gd name="T6" fmla="*/ 119 w 119"/>
                <a:gd name="T7" fmla="*/ 114 h 115"/>
                <a:gd name="T8" fmla="*/ 19 w 119"/>
                <a:gd name="T9" fmla="*/ 115 h 115"/>
                <a:gd name="T10" fmla="*/ 0 w 119"/>
                <a:gd name="T11" fmla="*/ 96 h 115"/>
                <a:gd name="T12" fmla="*/ 0 w 119"/>
                <a:gd name="T13" fmla="*/ 20 h 115"/>
                <a:gd name="T14" fmla="*/ 19 w 119"/>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115">
                  <a:moveTo>
                    <a:pt x="19" y="0"/>
                  </a:moveTo>
                  <a:cubicBezTo>
                    <a:pt x="119" y="0"/>
                    <a:pt x="119" y="0"/>
                    <a:pt x="119" y="0"/>
                  </a:cubicBezTo>
                  <a:cubicBezTo>
                    <a:pt x="119" y="88"/>
                    <a:pt x="119" y="88"/>
                    <a:pt x="119" y="88"/>
                  </a:cubicBezTo>
                  <a:cubicBezTo>
                    <a:pt x="119" y="114"/>
                    <a:pt x="119" y="114"/>
                    <a:pt x="119" y="114"/>
                  </a:cubicBezTo>
                  <a:cubicBezTo>
                    <a:pt x="19" y="115"/>
                    <a:pt x="19" y="115"/>
                    <a:pt x="19" y="115"/>
                  </a:cubicBezTo>
                  <a:cubicBezTo>
                    <a:pt x="9" y="115"/>
                    <a:pt x="0" y="106"/>
                    <a:pt x="0" y="96"/>
                  </a:cubicBezTo>
                  <a:cubicBezTo>
                    <a:pt x="0" y="20"/>
                    <a:pt x="0" y="20"/>
                    <a:pt x="0" y="20"/>
                  </a:cubicBezTo>
                  <a:cubicBezTo>
                    <a:pt x="0" y="9"/>
                    <a:pt x="8" y="0"/>
                    <a:pt x="19" y="0"/>
                  </a:cubicBezTo>
                  <a:close/>
                </a:path>
              </a:pathLst>
            </a:custGeom>
            <a:solidFill>
              <a:srgbClr val="96CBD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1" name="Freeform 57"/>
            <p:cNvSpPr/>
            <p:nvPr>
              <p:custDataLst>
                <p:tags r:id="rId87"/>
              </p:custDataLst>
            </p:nvPr>
          </p:nvSpPr>
          <p:spPr bwMode="auto">
            <a:xfrm>
              <a:off x="7737739" y="5134655"/>
              <a:ext cx="113513" cy="113514"/>
            </a:xfrm>
            <a:custGeom>
              <a:avLst/>
              <a:gdLst>
                <a:gd name="T0" fmla="*/ 0 w 37"/>
                <a:gd name="T1" fmla="*/ 19 h 37"/>
                <a:gd name="T2" fmla="*/ 19 w 37"/>
                <a:gd name="T3" fmla="*/ 37 h 37"/>
                <a:gd name="T4" fmla="*/ 37 w 37"/>
                <a:gd name="T5" fmla="*/ 18 h 37"/>
                <a:gd name="T6" fmla="*/ 19 w 37"/>
                <a:gd name="T7" fmla="*/ 0 h 37"/>
                <a:gd name="T8" fmla="*/ 0 w 37"/>
                <a:gd name="T9" fmla="*/ 19 h 37"/>
              </a:gdLst>
              <a:ahLst/>
              <a:cxnLst>
                <a:cxn ang="0">
                  <a:pos x="T0" y="T1"/>
                </a:cxn>
                <a:cxn ang="0">
                  <a:pos x="T2" y="T3"/>
                </a:cxn>
                <a:cxn ang="0">
                  <a:pos x="T4" y="T5"/>
                </a:cxn>
                <a:cxn ang="0">
                  <a:pos x="T6" y="T7"/>
                </a:cxn>
                <a:cxn ang="0">
                  <a:pos x="T8" y="T9"/>
                </a:cxn>
              </a:cxnLst>
              <a:rect l="0" t="0" r="r" b="b"/>
              <a:pathLst>
                <a:path w="37" h="37">
                  <a:moveTo>
                    <a:pt x="0" y="19"/>
                  </a:moveTo>
                  <a:cubicBezTo>
                    <a:pt x="0" y="29"/>
                    <a:pt x="9" y="37"/>
                    <a:pt x="19" y="37"/>
                  </a:cubicBezTo>
                  <a:cubicBezTo>
                    <a:pt x="29" y="37"/>
                    <a:pt x="37" y="29"/>
                    <a:pt x="37" y="18"/>
                  </a:cubicBezTo>
                  <a:cubicBezTo>
                    <a:pt x="37" y="8"/>
                    <a:pt x="29" y="0"/>
                    <a:pt x="19" y="0"/>
                  </a:cubicBezTo>
                  <a:cubicBezTo>
                    <a:pt x="9" y="0"/>
                    <a:pt x="0" y="8"/>
                    <a:pt x="0" y="19"/>
                  </a:cubicBezTo>
                  <a:close/>
                </a:path>
              </a:pathLst>
            </a:custGeom>
            <a:solidFill>
              <a:srgbClr val="C756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2" name="Freeform 58"/>
            <p:cNvSpPr/>
            <p:nvPr>
              <p:custDataLst>
                <p:tags r:id="rId88"/>
              </p:custDataLst>
            </p:nvPr>
          </p:nvSpPr>
          <p:spPr bwMode="auto">
            <a:xfrm>
              <a:off x="7544617" y="5257013"/>
              <a:ext cx="406881" cy="1600987"/>
            </a:xfrm>
            <a:custGeom>
              <a:avLst/>
              <a:gdLst>
                <a:gd name="T0" fmla="*/ 114 w 133"/>
                <a:gd name="T1" fmla="*/ 0 h 523"/>
                <a:gd name="T2" fmla="*/ 0 w 133"/>
                <a:gd name="T3" fmla="*/ 1 h 523"/>
                <a:gd name="T4" fmla="*/ 0 w 133"/>
                <a:gd name="T5" fmla="*/ 523 h 523"/>
                <a:gd name="T6" fmla="*/ 133 w 133"/>
                <a:gd name="T7" fmla="*/ 523 h 523"/>
                <a:gd name="T8" fmla="*/ 133 w 133"/>
                <a:gd name="T9" fmla="*/ 12 h 523"/>
                <a:gd name="T10" fmla="*/ 114 w 133"/>
                <a:gd name="T11" fmla="*/ 0 h 523"/>
              </a:gdLst>
              <a:ahLst/>
              <a:cxnLst>
                <a:cxn ang="0">
                  <a:pos x="T0" y="T1"/>
                </a:cxn>
                <a:cxn ang="0">
                  <a:pos x="T2" y="T3"/>
                </a:cxn>
                <a:cxn ang="0">
                  <a:pos x="T4" y="T5"/>
                </a:cxn>
                <a:cxn ang="0">
                  <a:pos x="T6" y="T7"/>
                </a:cxn>
                <a:cxn ang="0">
                  <a:pos x="T8" y="T9"/>
                </a:cxn>
                <a:cxn ang="0">
                  <a:pos x="T10" y="T11"/>
                </a:cxn>
              </a:cxnLst>
              <a:rect l="0" t="0" r="r" b="b"/>
              <a:pathLst>
                <a:path w="133" h="523">
                  <a:moveTo>
                    <a:pt x="114" y="0"/>
                  </a:moveTo>
                  <a:cubicBezTo>
                    <a:pt x="0" y="1"/>
                    <a:pt x="0" y="1"/>
                    <a:pt x="0" y="1"/>
                  </a:cubicBezTo>
                  <a:cubicBezTo>
                    <a:pt x="0" y="523"/>
                    <a:pt x="0" y="523"/>
                    <a:pt x="0" y="523"/>
                  </a:cubicBezTo>
                  <a:cubicBezTo>
                    <a:pt x="133" y="523"/>
                    <a:pt x="133" y="523"/>
                    <a:pt x="133" y="523"/>
                  </a:cubicBezTo>
                  <a:cubicBezTo>
                    <a:pt x="133" y="12"/>
                    <a:pt x="133" y="12"/>
                    <a:pt x="133" y="12"/>
                  </a:cubicBezTo>
                  <a:cubicBezTo>
                    <a:pt x="133" y="5"/>
                    <a:pt x="124" y="0"/>
                    <a:pt x="114" y="0"/>
                  </a:cubicBezTo>
                  <a:close/>
                </a:path>
              </a:pathLst>
            </a:custGeom>
            <a:solidFill>
              <a:srgbClr val="C756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3" name="Freeform 59"/>
            <p:cNvSpPr/>
            <p:nvPr>
              <p:custDataLst>
                <p:tags r:id="rId89"/>
              </p:custDataLst>
            </p:nvPr>
          </p:nvSpPr>
          <p:spPr bwMode="auto">
            <a:xfrm>
              <a:off x="7130366" y="5257013"/>
              <a:ext cx="414251" cy="1600987"/>
            </a:xfrm>
            <a:custGeom>
              <a:avLst/>
              <a:gdLst>
                <a:gd name="T0" fmla="*/ 19 w 135"/>
                <a:gd name="T1" fmla="*/ 0 h 523"/>
                <a:gd name="T2" fmla="*/ 0 w 135"/>
                <a:gd name="T3" fmla="*/ 12 h 523"/>
                <a:gd name="T4" fmla="*/ 1 w 135"/>
                <a:gd name="T5" fmla="*/ 523 h 523"/>
                <a:gd name="T6" fmla="*/ 134 w 135"/>
                <a:gd name="T7" fmla="*/ 523 h 523"/>
                <a:gd name="T8" fmla="*/ 135 w 135"/>
                <a:gd name="T9" fmla="*/ 523 h 523"/>
                <a:gd name="T10" fmla="*/ 135 w 135"/>
                <a:gd name="T11" fmla="*/ 1 h 523"/>
                <a:gd name="T12" fmla="*/ 135 w 135"/>
                <a:gd name="T13" fmla="*/ 0 h 523"/>
                <a:gd name="T14" fmla="*/ 19 w 135"/>
                <a:gd name="T15" fmla="*/ 0 h 5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523">
                  <a:moveTo>
                    <a:pt x="19" y="0"/>
                  </a:moveTo>
                  <a:cubicBezTo>
                    <a:pt x="9" y="0"/>
                    <a:pt x="1" y="5"/>
                    <a:pt x="0" y="12"/>
                  </a:cubicBezTo>
                  <a:cubicBezTo>
                    <a:pt x="1" y="523"/>
                    <a:pt x="1" y="523"/>
                    <a:pt x="1" y="523"/>
                  </a:cubicBezTo>
                  <a:cubicBezTo>
                    <a:pt x="134" y="523"/>
                    <a:pt x="134" y="523"/>
                    <a:pt x="134" y="523"/>
                  </a:cubicBezTo>
                  <a:cubicBezTo>
                    <a:pt x="135" y="523"/>
                    <a:pt x="135" y="523"/>
                    <a:pt x="135" y="523"/>
                  </a:cubicBezTo>
                  <a:cubicBezTo>
                    <a:pt x="135" y="1"/>
                    <a:pt x="135" y="1"/>
                    <a:pt x="135" y="1"/>
                  </a:cubicBezTo>
                  <a:cubicBezTo>
                    <a:pt x="135" y="0"/>
                    <a:pt x="135" y="0"/>
                    <a:pt x="135" y="0"/>
                  </a:cubicBezTo>
                  <a:lnTo>
                    <a:pt x="19" y="0"/>
                  </a:lnTo>
                  <a:close/>
                </a:path>
              </a:pathLst>
            </a:custGeom>
            <a:solidFill>
              <a:srgbClr val="A447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4" name="Oval 60"/>
            <p:cNvSpPr>
              <a:spLocks noChangeArrowheads="1"/>
            </p:cNvSpPr>
            <p:nvPr>
              <p:custDataLst>
                <p:tags r:id="rId90"/>
              </p:custDataLst>
            </p:nvPr>
          </p:nvSpPr>
          <p:spPr bwMode="auto">
            <a:xfrm>
              <a:off x="7596215" y="4519911"/>
              <a:ext cx="661918" cy="657495"/>
            </a:xfrm>
            <a:prstGeom prst="ellipse">
              <a:avLst/>
            </a:pr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5" name="Freeform 61"/>
            <p:cNvSpPr/>
            <p:nvPr>
              <p:custDataLst>
                <p:tags r:id="rId91"/>
              </p:custDataLst>
            </p:nvPr>
          </p:nvSpPr>
          <p:spPr bwMode="auto">
            <a:xfrm>
              <a:off x="7762800" y="4690919"/>
              <a:ext cx="434890" cy="423097"/>
            </a:xfrm>
            <a:custGeom>
              <a:avLst/>
              <a:gdLst>
                <a:gd name="T0" fmla="*/ 124 w 142"/>
                <a:gd name="T1" fmla="*/ 0 h 138"/>
                <a:gd name="T2" fmla="*/ 92 w 142"/>
                <a:gd name="T3" fmla="*/ 83 h 138"/>
                <a:gd name="T4" fmla="*/ 0 w 142"/>
                <a:gd name="T5" fmla="*/ 119 h 138"/>
                <a:gd name="T6" fmla="*/ 54 w 142"/>
                <a:gd name="T7" fmla="*/ 138 h 138"/>
                <a:gd name="T8" fmla="*/ 142 w 142"/>
                <a:gd name="T9" fmla="*/ 51 h 138"/>
                <a:gd name="T10" fmla="*/ 124 w 142"/>
                <a:gd name="T11" fmla="*/ 0 h 138"/>
              </a:gdLst>
              <a:ahLst/>
              <a:cxnLst>
                <a:cxn ang="0">
                  <a:pos x="T0" y="T1"/>
                </a:cxn>
                <a:cxn ang="0">
                  <a:pos x="T2" y="T3"/>
                </a:cxn>
                <a:cxn ang="0">
                  <a:pos x="T4" y="T5"/>
                </a:cxn>
                <a:cxn ang="0">
                  <a:pos x="T6" y="T7"/>
                </a:cxn>
                <a:cxn ang="0">
                  <a:pos x="T8" y="T9"/>
                </a:cxn>
                <a:cxn ang="0">
                  <a:pos x="T10" y="T11"/>
                </a:cxn>
              </a:cxnLst>
              <a:rect l="0" t="0" r="r" b="b"/>
              <a:pathLst>
                <a:path w="142" h="138">
                  <a:moveTo>
                    <a:pt x="124" y="0"/>
                  </a:moveTo>
                  <a:cubicBezTo>
                    <a:pt x="126" y="22"/>
                    <a:pt x="122" y="54"/>
                    <a:pt x="92" y="83"/>
                  </a:cubicBezTo>
                  <a:cubicBezTo>
                    <a:pt x="57" y="116"/>
                    <a:pt x="21" y="120"/>
                    <a:pt x="0" y="119"/>
                  </a:cubicBezTo>
                  <a:cubicBezTo>
                    <a:pt x="15" y="131"/>
                    <a:pt x="34" y="138"/>
                    <a:pt x="54" y="138"/>
                  </a:cubicBezTo>
                  <a:cubicBezTo>
                    <a:pt x="103" y="138"/>
                    <a:pt x="142" y="99"/>
                    <a:pt x="142" y="51"/>
                  </a:cubicBezTo>
                  <a:cubicBezTo>
                    <a:pt x="142" y="32"/>
                    <a:pt x="135" y="14"/>
                    <a:pt x="124" y="0"/>
                  </a:cubicBezTo>
                  <a:close/>
                </a:path>
              </a:pathLst>
            </a:custGeom>
            <a:solidFill>
              <a:srgbClr val="ECBE3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6" name="Freeform 62"/>
            <p:cNvSpPr/>
            <p:nvPr>
              <p:custDataLst>
                <p:tags r:id="rId92"/>
              </p:custDataLst>
            </p:nvPr>
          </p:nvSpPr>
          <p:spPr bwMode="auto">
            <a:xfrm>
              <a:off x="7661080" y="4581828"/>
              <a:ext cx="486488" cy="476169"/>
            </a:xfrm>
            <a:custGeom>
              <a:avLst/>
              <a:gdLst>
                <a:gd name="T0" fmla="*/ 125 w 159"/>
                <a:gd name="T1" fmla="*/ 119 h 156"/>
                <a:gd name="T2" fmla="*/ 157 w 159"/>
                <a:gd name="T3" fmla="*/ 36 h 156"/>
                <a:gd name="T4" fmla="*/ 87 w 159"/>
                <a:gd name="T5" fmla="*/ 0 h 156"/>
                <a:gd name="T6" fmla="*/ 0 w 159"/>
                <a:gd name="T7" fmla="*/ 87 h 156"/>
                <a:gd name="T8" fmla="*/ 33 w 159"/>
                <a:gd name="T9" fmla="*/ 155 h 156"/>
                <a:gd name="T10" fmla="*/ 125 w 159"/>
                <a:gd name="T11" fmla="*/ 119 h 156"/>
              </a:gdLst>
              <a:ahLst/>
              <a:cxnLst>
                <a:cxn ang="0">
                  <a:pos x="T0" y="T1"/>
                </a:cxn>
                <a:cxn ang="0">
                  <a:pos x="T2" y="T3"/>
                </a:cxn>
                <a:cxn ang="0">
                  <a:pos x="T4" y="T5"/>
                </a:cxn>
                <a:cxn ang="0">
                  <a:pos x="T6" y="T7"/>
                </a:cxn>
                <a:cxn ang="0">
                  <a:pos x="T8" y="T9"/>
                </a:cxn>
                <a:cxn ang="0">
                  <a:pos x="T10" y="T11"/>
                </a:cxn>
              </a:cxnLst>
              <a:rect l="0" t="0" r="r" b="b"/>
              <a:pathLst>
                <a:path w="159" h="156">
                  <a:moveTo>
                    <a:pt x="125" y="119"/>
                  </a:moveTo>
                  <a:cubicBezTo>
                    <a:pt x="155" y="90"/>
                    <a:pt x="159" y="58"/>
                    <a:pt x="157" y="36"/>
                  </a:cubicBezTo>
                  <a:cubicBezTo>
                    <a:pt x="142" y="14"/>
                    <a:pt x="116" y="0"/>
                    <a:pt x="87" y="0"/>
                  </a:cubicBezTo>
                  <a:cubicBezTo>
                    <a:pt x="39" y="0"/>
                    <a:pt x="0" y="39"/>
                    <a:pt x="0" y="87"/>
                  </a:cubicBezTo>
                  <a:cubicBezTo>
                    <a:pt x="0" y="115"/>
                    <a:pt x="13" y="139"/>
                    <a:pt x="33" y="155"/>
                  </a:cubicBezTo>
                  <a:cubicBezTo>
                    <a:pt x="54" y="156"/>
                    <a:pt x="90" y="152"/>
                    <a:pt x="125" y="119"/>
                  </a:cubicBezTo>
                  <a:close/>
                </a:path>
              </a:pathLst>
            </a:custGeom>
            <a:solidFill>
              <a:srgbClr val="F3CD2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7" name="Freeform 63"/>
            <p:cNvSpPr>
              <a:spLocks noEditPoints="1"/>
            </p:cNvSpPr>
            <p:nvPr>
              <p:custDataLst>
                <p:tags r:id="rId93"/>
              </p:custDataLst>
            </p:nvPr>
          </p:nvSpPr>
          <p:spPr bwMode="auto">
            <a:xfrm>
              <a:off x="7683193" y="4651116"/>
              <a:ext cx="191647" cy="380345"/>
            </a:xfrm>
            <a:custGeom>
              <a:avLst/>
              <a:gdLst>
                <a:gd name="T0" fmla="*/ 3 w 63"/>
                <a:gd name="T1" fmla="*/ 52 h 124"/>
                <a:gd name="T2" fmla="*/ 15 w 63"/>
                <a:gd name="T3" fmla="*/ 50 h 124"/>
                <a:gd name="T4" fmla="*/ 9 w 63"/>
                <a:gd name="T5" fmla="*/ 42 h 124"/>
                <a:gd name="T6" fmla="*/ 10 w 63"/>
                <a:gd name="T7" fmla="*/ 47 h 124"/>
                <a:gd name="T8" fmla="*/ 10 w 63"/>
                <a:gd name="T9" fmla="*/ 47 h 124"/>
                <a:gd name="T10" fmla="*/ 8 w 63"/>
                <a:gd name="T11" fmla="*/ 38 h 124"/>
                <a:gd name="T12" fmla="*/ 20 w 63"/>
                <a:gd name="T13" fmla="*/ 38 h 124"/>
                <a:gd name="T14" fmla="*/ 16 w 63"/>
                <a:gd name="T15" fmla="*/ 30 h 124"/>
                <a:gd name="T16" fmla="*/ 15 w 63"/>
                <a:gd name="T17" fmla="*/ 35 h 124"/>
                <a:gd name="T18" fmla="*/ 15 w 63"/>
                <a:gd name="T19" fmla="*/ 35 h 124"/>
                <a:gd name="T20" fmla="*/ 15 w 63"/>
                <a:gd name="T21" fmla="*/ 25 h 124"/>
                <a:gd name="T22" fmla="*/ 27 w 63"/>
                <a:gd name="T23" fmla="*/ 28 h 124"/>
                <a:gd name="T24" fmla="*/ 25 w 63"/>
                <a:gd name="T25" fmla="*/ 19 h 124"/>
                <a:gd name="T26" fmla="*/ 23 w 63"/>
                <a:gd name="T27" fmla="*/ 24 h 124"/>
                <a:gd name="T28" fmla="*/ 23 w 63"/>
                <a:gd name="T29" fmla="*/ 24 h 124"/>
                <a:gd name="T30" fmla="*/ 25 w 63"/>
                <a:gd name="T31" fmla="*/ 14 h 124"/>
                <a:gd name="T32" fmla="*/ 37 w 63"/>
                <a:gd name="T33" fmla="*/ 20 h 124"/>
                <a:gd name="T34" fmla="*/ 37 w 63"/>
                <a:gd name="T35" fmla="*/ 11 h 124"/>
                <a:gd name="T36" fmla="*/ 34 w 63"/>
                <a:gd name="T37" fmla="*/ 15 h 124"/>
                <a:gd name="T38" fmla="*/ 34 w 63"/>
                <a:gd name="T39" fmla="*/ 15 h 124"/>
                <a:gd name="T40" fmla="*/ 39 w 63"/>
                <a:gd name="T41" fmla="*/ 6 h 124"/>
                <a:gd name="T42" fmla="*/ 48 w 63"/>
                <a:gd name="T43" fmla="*/ 14 h 124"/>
                <a:gd name="T44" fmla="*/ 57 w 63"/>
                <a:gd name="T45" fmla="*/ 8 h 124"/>
                <a:gd name="T46" fmla="*/ 46 w 63"/>
                <a:gd name="T47" fmla="*/ 7 h 124"/>
                <a:gd name="T48" fmla="*/ 46 w 63"/>
                <a:gd name="T49" fmla="*/ 7 h 124"/>
                <a:gd name="T50" fmla="*/ 52 w 63"/>
                <a:gd name="T51" fmla="*/ 8 h 124"/>
                <a:gd name="T52" fmla="*/ 14 w 63"/>
                <a:gd name="T53" fmla="*/ 55 h 124"/>
                <a:gd name="T54" fmla="*/ 11 w 63"/>
                <a:gd name="T55" fmla="*/ 66 h 124"/>
                <a:gd name="T56" fmla="*/ 8 w 63"/>
                <a:gd name="T57" fmla="*/ 74 h 124"/>
                <a:gd name="T58" fmla="*/ 8 w 63"/>
                <a:gd name="T59" fmla="*/ 74 h 124"/>
                <a:gd name="T60" fmla="*/ 9 w 63"/>
                <a:gd name="T61" fmla="*/ 76 h 124"/>
                <a:gd name="T62" fmla="*/ 15 w 63"/>
                <a:gd name="T63" fmla="*/ 80 h 124"/>
                <a:gd name="T64" fmla="*/ 17 w 63"/>
                <a:gd name="T65" fmla="*/ 91 h 124"/>
                <a:gd name="T66" fmla="*/ 18 w 63"/>
                <a:gd name="T67" fmla="*/ 99 h 124"/>
                <a:gd name="T68" fmla="*/ 18 w 63"/>
                <a:gd name="T69" fmla="*/ 99 h 124"/>
                <a:gd name="T70" fmla="*/ 20 w 63"/>
                <a:gd name="T71" fmla="*/ 101 h 124"/>
                <a:gd name="T72" fmla="*/ 26 w 63"/>
                <a:gd name="T73" fmla="*/ 101 h 124"/>
                <a:gd name="T74" fmla="*/ 34 w 63"/>
                <a:gd name="T75" fmla="*/ 110 h 124"/>
                <a:gd name="T76" fmla="*/ 6 w 63"/>
                <a:gd name="T77" fmla="*/ 61 h 124"/>
                <a:gd name="T78" fmla="*/ 6 w 63"/>
                <a:gd name="T79" fmla="*/ 61 h 124"/>
                <a:gd name="T80" fmla="*/ 2 w 63"/>
                <a:gd name="T81" fmla="*/ 67 h 124"/>
                <a:gd name="T82" fmla="*/ 0 w 63"/>
                <a:gd name="T83" fmla="*/ 68 h 124"/>
                <a:gd name="T84" fmla="*/ 6 w 63"/>
                <a:gd name="T85" fmla="*/ 77 h 124"/>
                <a:gd name="T86" fmla="*/ 10 w 63"/>
                <a:gd name="T87" fmla="*/ 88 h 124"/>
                <a:gd name="T88" fmla="*/ 10 w 63"/>
                <a:gd name="T89" fmla="*/ 88 h 124"/>
                <a:gd name="T90" fmla="*/ 9 w 63"/>
                <a:gd name="T91" fmla="*/ 95 h 124"/>
                <a:gd name="T92" fmla="*/ 8 w 63"/>
                <a:gd name="T93" fmla="*/ 97 h 124"/>
                <a:gd name="T94" fmla="*/ 17 w 63"/>
                <a:gd name="T95" fmla="*/ 103 h 124"/>
                <a:gd name="T96" fmla="*/ 25 w 63"/>
                <a:gd name="T97" fmla="*/ 111 h 124"/>
                <a:gd name="T98" fmla="*/ 25 w 63"/>
                <a:gd name="T99" fmla="*/ 111 h 124"/>
                <a:gd name="T100" fmla="*/ 28 w 63"/>
                <a:gd name="T101" fmla="*/ 118 h 124"/>
                <a:gd name="T102" fmla="*/ 38 w 63"/>
                <a:gd name="T103" fmla="*/ 119 h 124"/>
                <a:gd name="T104" fmla="*/ 29 w 63"/>
                <a:gd name="T105" fmla="*/ 120 h 124"/>
                <a:gd name="T106" fmla="*/ 50 w 63"/>
                <a:gd name="T107" fmla="*/ 124 h 124"/>
                <a:gd name="T108" fmla="*/ 40 w 63"/>
                <a:gd name="T109" fmla="*/ 115 h 124"/>
                <a:gd name="T110" fmla="*/ 36 w 63"/>
                <a:gd name="T111" fmla="*/ 11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 h="124">
                  <a:moveTo>
                    <a:pt x="7" y="54"/>
                  </a:moveTo>
                  <a:cubicBezTo>
                    <a:pt x="8" y="53"/>
                    <a:pt x="8" y="51"/>
                    <a:pt x="7" y="49"/>
                  </a:cubicBezTo>
                  <a:cubicBezTo>
                    <a:pt x="6" y="47"/>
                    <a:pt x="3" y="46"/>
                    <a:pt x="3" y="46"/>
                  </a:cubicBezTo>
                  <a:cubicBezTo>
                    <a:pt x="3" y="46"/>
                    <a:pt x="2" y="50"/>
                    <a:pt x="3" y="52"/>
                  </a:cubicBezTo>
                  <a:cubicBezTo>
                    <a:pt x="4" y="54"/>
                    <a:pt x="6" y="54"/>
                    <a:pt x="7" y="54"/>
                  </a:cubicBezTo>
                  <a:close/>
                  <a:moveTo>
                    <a:pt x="9" y="54"/>
                  </a:moveTo>
                  <a:cubicBezTo>
                    <a:pt x="9" y="55"/>
                    <a:pt x="11" y="55"/>
                    <a:pt x="13" y="54"/>
                  </a:cubicBezTo>
                  <a:cubicBezTo>
                    <a:pt x="14" y="53"/>
                    <a:pt x="15" y="50"/>
                    <a:pt x="15" y="50"/>
                  </a:cubicBezTo>
                  <a:cubicBezTo>
                    <a:pt x="15" y="50"/>
                    <a:pt x="12" y="49"/>
                    <a:pt x="10" y="50"/>
                  </a:cubicBezTo>
                  <a:cubicBezTo>
                    <a:pt x="8" y="51"/>
                    <a:pt x="8" y="53"/>
                    <a:pt x="9" y="54"/>
                  </a:cubicBezTo>
                  <a:close/>
                  <a:moveTo>
                    <a:pt x="8" y="47"/>
                  </a:moveTo>
                  <a:cubicBezTo>
                    <a:pt x="10" y="46"/>
                    <a:pt x="10" y="45"/>
                    <a:pt x="9" y="42"/>
                  </a:cubicBezTo>
                  <a:cubicBezTo>
                    <a:pt x="8" y="40"/>
                    <a:pt x="6" y="39"/>
                    <a:pt x="6" y="39"/>
                  </a:cubicBezTo>
                  <a:cubicBezTo>
                    <a:pt x="6" y="39"/>
                    <a:pt x="4" y="43"/>
                    <a:pt x="5" y="45"/>
                  </a:cubicBezTo>
                  <a:cubicBezTo>
                    <a:pt x="6" y="47"/>
                    <a:pt x="7" y="48"/>
                    <a:pt x="8" y="47"/>
                  </a:cubicBezTo>
                  <a:close/>
                  <a:moveTo>
                    <a:pt x="10" y="47"/>
                  </a:moveTo>
                  <a:cubicBezTo>
                    <a:pt x="11" y="49"/>
                    <a:pt x="12" y="49"/>
                    <a:pt x="14" y="48"/>
                  </a:cubicBezTo>
                  <a:cubicBezTo>
                    <a:pt x="16" y="47"/>
                    <a:pt x="17" y="44"/>
                    <a:pt x="17" y="44"/>
                  </a:cubicBezTo>
                  <a:cubicBezTo>
                    <a:pt x="17" y="44"/>
                    <a:pt x="14" y="43"/>
                    <a:pt x="12" y="44"/>
                  </a:cubicBezTo>
                  <a:cubicBezTo>
                    <a:pt x="10" y="45"/>
                    <a:pt x="10" y="46"/>
                    <a:pt x="10" y="47"/>
                  </a:cubicBezTo>
                  <a:close/>
                  <a:moveTo>
                    <a:pt x="11" y="40"/>
                  </a:moveTo>
                  <a:cubicBezTo>
                    <a:pt x="12" y="40"/>
                    <a:pt x="13" y="38"/>
                    <a:pt x="12" y="36"/>
                  </a:cubicBezTo>
                  <a:cubicBezTo>
                    <a:pt x="11" y="34"/>
                    <a:pt x="9" y="32"/>
                    <a:pt x="9" y="32"/>
                  </a:cubicBezTo>
                  <a:cubicBezTo>
                    <a:pt x="9" y="32"/>
                    <a:pt x="7" y="36"/>
                    <a:pt x="8" y="38"/>
                  </a:cubicBezTo>
                  <a:cubicBezTo>
                    <a:pt x="8" y="40"/>
                    <a:pt x="10" y="41"/>
                    <a:pt x="11" y="40"/>
                  </a:cubicBezTo>
                  <a:close/>
                  <a:moveTo>
                    <a:pt x="12" y="41"/>
                  </a:moveTo>
                  <a:cubicBezTo>
                    <a:pt x="13" y="42"/>
                    <a:pt x="14" y="43"/>
                    <a:pt x="16" y="42"/>
                  </a:cubicBezTo>
                  <a:cubicBezTo>
                    <a:pt x="18" y="41"/>
                    <a:pt x="20" y="38"/>
                    <a:pt x="20" y="38"/>
                  </a:cubicBezTo>
                  <a:cubicBezTo>
                    <a:pt x="20" y="38"/>
                    <a:pt x="17" y="37"/>
                    <a:pt x="15" y="38"/>
                  </a:cubicBezTo>
                  <a:cubicBezTo>
                    <a:pt x="13" y="38"/>
                    <a:pt x="12" y="40"/>
                    <a:pt x="12" y="41"/>
                  </a:cubicBezTo>
                  <a:close/>
                  <a:moveTo>
                    <a:pt x="14" y="34"/>
                  </a:moveTo>
                  <a:cubicBezTo>
                    <a:pt x="15" y="34"/>
                    <a:pt x="16" y="32"/>
                    <a:pt x="16" y="30"/>
                  </a:cubicBezTo>
                  <a:cubicBezTo>
                    <a:pt x="15" y="28"/>
                    <a:pt x="13" y="25"/>
                    <a:pt x="13" y="25"/>
                  </a:cubicBezTo>
                  <a:cubicBezTo>
                    <a:pt x="13" y="25"/>
                    <a:pt x="11" y="29"/>
                    <a:pt x="11" y="31"/>
                  </a:cubicBezTo>
                  <a:cubicBezTo>
                    <a:pt x="11" y="34"/>
                    <a:pt x="13" y="35"/>
                    <a:pt x="14" y="34"/>
                  </a:cubicBezTo>
                  <a:close/>
                  <a:moveTo>
                    <a:pt x="15" y="35"/>
                  </a:moveTo>
                  <a:cubicBezTo>
                    <a:pt x="16" y="36"/>
                    <a:pt x="17" y="37"/>
                    <a:pt x="19" y="36"/>
                  </a:cubicBezTo>
                  <a:cubicBezTo>
                    <a:pt x="21" y="36"/>
                    <a:pt x="23" y="33"/>
                    <a:pt x="23" y="33"/>
                  </a:cubicBezTo>
                  <a:cubicBezTo>
                    <a:pt x="23" y="33"/>
                    <a:pt x="21" y="31"/>
                    <a:pt x="18" y="32"/>
                  </a:cubicBezTo>
                  <a:cubicBezTo>
                    <a:pt x="16" y="32"/>
                    <a:pt x="15" y="34"/>
                    <a:pt x="15" y="35"/>
                  </a:cubicBezTo>
                  <a:close/>
                  <a:moveTo>
                    <a:pt x="18" y="28"/>
                  </a:moveTo>
                  <a:cubicBezTo>
                    <a:pt x="19" y="28"/>
                    <a:pt x="20" y="27"/>
                    <a:pt x="20" y="24"/>
                  </a:cubicBezTo>
                  <a:cubicBezTo>
                    <a:pt x="20" y="22"/>
                    <a:pt x="18" y="20"/>
                    <a:pt x="18" y="20"/>
                  </a:cubicBezTo>
                  <a:cubicBezTo>
                    <a:pt x="18" y="20"/>
                    <a:pt x="15" y="23"/>
                    <a:pt x="15" y="25"/>
                  </a:cubicBezTo>
                  <a:cubicBezTo>
                    <a:pt x="15" y="28"/>
                    <a:pt x="16" y="29"/>
                    <a:pt x="18" y="28"/>
                  </a:cubicBezTo>
                  <a:close/>
                  <a:moveTo>
                    <a:pt x="19" y="29"/>
                  </a:moveTo>
                  <a:cubicBezTo>
                    <a:pt x="19" y="31"/>
                    <a:pt x="20" y="31"/>
                    <a:pt x="23" y="31"/>
                  </a:cubicBezTo>
                  <a:cubicBezTo>
                    <a:pt x="25" y="31"/>
                    <a:pt x="27" y="28"/>
                    <a:pt x="27" y="28"/>
                  </a:cubicBezTo>
                  <a:cubicBezTo>
                    <a:pt x="27" y="28"/>
                    <a:pt x="25" y="26"/>
                    <a:pt x="22" y="26"/>
                  </a:cubicBezTo>
                  <a:cubicBezTo>
                    <a:pt x="20" y="27"/>
                    <a:pt x="19" y="28"/>
                    <a:pt x="19" y="29"/>
                  </a:cubicBezTo>
                  <a:close/>
                  <a:moveTo>
                    <a:pt x="22" y="23"/>
                  </a:moveTo>
                  <a:cubicBezTo>
                    <a:pt x="23" y="23"/>
                    <a:pt x="24" y="21"/>
                    <a:pt x="25" y="19"/>
                  </a:cubicBezTo>
                  <a:cubicBezTo>
                    <a:pt x="25" y="17"/>
                    <a:pt x="23" y="14"/>
                    <a:pt x="23" y="14"/>
                  </a:cubicBezTo>
                  <a:cubicBezTo>
                    <a:pt x="23" y="14"/>
                    <a:pt x="20" y="17"/>
                    <a:pt x="20" y="20"/>
                  </a:cubicBezTo>
                  <a:cubicBezTo>
                    <a:pt x="20" y="22"/>
                    <a:pt x="21" y="23"/>
                    <a:pt x="22" y="23"/>
                  </a:cubicBezTo>
                  <a:close/>
                  <a:moveTo>
                    <a:pt x="23" y="24"/>
                  </a:moveTo>
                  <a:cubicBezTo>
                    <a:pt x="23" y="26"/>
                    <a:pt x="25" y="26"/>
                    <a:pt x="27" y="26"/>
                  </a:cubicBezTo>
                  <a:cubicBezTo>
                    <a:pt x="29" y="26"/>
                    <a:pt x="31" y="24"/>
                    <a:pt x="32" y="24"/>
                  </a:cubicBezTo>
                  <a:cubicBezTo>
                    <a:pt x="32" y="24"/>
                    <a:pt x="29" y="22"/>
                    <a:pt x="27" y="22"/>
                  </a:cubicBezTo>
                  <a:cubicBezTo>
                    <a:pt x="25" y="22"/>
                    <a:pt x="23" y="23"/>
                    <a:pt x="23" y="24"/>
                  </a:cubicBezTo>
                  <a:close/>
                  <a:moveTo>
                    <a:pt x="27" y="18"/>
                  </a:moveTo>
                  <a:cubicBezTo>
                    <a:pt x="28" y="18"/>
                    <a:pt x="30" y="17"/>
                    <a:pt x="30" y="15"/>
                  </a:cubicBezTo>
                  <a:cubicBezTo>
                    <a:pt x="31" y="12"/>
                    <a:pt x="29" y="9"/>
                    <a:pt x="29" y="9"/>
                  </a:cubicBezTo>
                  <a:cubicBezTo>
                    <a:pt x="29" y="9"/>
                    <a:pt x="26" y="12"/>
                    <a:pt x="25" y="14"/>
                  </a:cubicBezTo>
                  <a:cubicBezTo>
                    <a:pt x="25" y="17"/>
                    <a:pt x="26" y="18"/>
                    <a:pt x="27" y="18"/>
                  </a:cubicBezTo>
                  <a:close/>
                  <a:moveTo>
                    <a:pt x="28" y="19"/>
                  </a:moveTo>
                  <a:cubicBezTo>
                    <a:pt x="28" y="21"/>
                    <a:pt x="29" y="22"/>
                    <a:pt x="31" y="22"/>
                  </a:cubicBezTo>
                  <a:cubicBezTo>
                    <a:pt x="34" y="22"/>
                    <a:pt x="37" y="20"/>
                    <a:pt x="37" y="20"/>
                  </a:cubicBezTo>
                  <a:cubicBezTo>
                    <a:pt x="37" y="20"/>
                    <a:pt x="35" y="18"/>
                    <a:pt x="32" y="17"/>
                  </a:cubicBezTo>
                  <a:cubicBezTo>
                    <a:pt x="30" y="17"/>
                    <a:pt x="28" y="18"/>
                    <a:pt x="28" y="19"/>
                  </a:cubicBezTo>
                  <a:close/>
                  <a:moveTo>
                    <a:pt x="33" y="14"/>
                  </a:moveTo>
                  <a:cubicBezTo>
                    <a:pt x="34" y="14"/>
                    <a:pt x="36" y="13"/>
                    <a:pt x="37" y="11"/>
                  </a:cubicBezTo>
                  <a:cubicBezTo>
                    <a:pt x="38" y="8"/>
                    <a:pt x="36" y="5"/>
                    <a:pt x="36" y="5"/>
                  </a:cubicBezTo>
                  <a:cubicBezTo>
                    <a:pt x="36" y="5"/>
                    <a:pt x="32" y="8"/>
                    <a:pt x="32" y="10"/>
                  </a:cubicBezTo>
                  <a:cubicBezTo>
                    <a:pt x="31" y="12"/>
                    <a:pt x="32" y="14"/>
                    <a:pt x="33" y="14"/>
                  </a:cubicBezTo>
                  <a:close/>
                  <a:moveTo>
                    <a:pt x="34" y="15"/>
                  </a:moveTo>
                  <a:cubicBezTo>
                    <a:pt x="34" y="17"/>
                    <a:pt x="35" y="18"/>
                    <a:pt x="37" y="18"/>
                  </a:cubicBezTo>
                  <a:cubicBezTo>
                    <a:pt x="39" y="18"/>
                    <a:pt x="42" y="17"/>
                    <a:pt x="42" y="17"/>
                  </a:cubicBezTo>
                  <a:cubicBezTo>
                    <a:pt x="42" y="17"/>
                    <a:pt x="41" y="14"/>
                    <a:pt x="38" y="14"/>
                  </a:cubicBezTo>
                  <a:cubicBezTo>
                    <a:pt x="36" y="13"/>
                    <a:pt x="34" y="14"/>
                    <a:pt x="34" y="15"/>
                  </a:cubicBezTo>
                  <a:close/>
                  <a:moveTo>
                    <a:pt x="39" y="10"/>
                  </a:moveTo>
                  <a:cubicBezTo>
                    <a:pt x="41" y="10"/>
                    <a:pt x="42" y="10"/>
                    <a:pt x="44" y="7"/>
                  </a:cubicBezTo>
                  <a:cubicBezTo>
                    <a:pt x="45" y="5"/>
                    <a:pt x="44" y="2"/>
                    <a:pt x="44" y="2"/>
                  </a:cubicBezTo>
                  <a:cubicBezTo>
                    <a:pt x="44" y="2"/>
                    <a:pt x="40" y="4"/>
                    <a:pt x="39" y="6"/>
                  </a:cubicBezTo>
                  <a:cubicBezTo>
                    <a:pt x="37" y="8"/>
                    <a:pt x="38" y="10"/>
                    <a:pt x="39" y="10"/>
                  </a:cubicBezTo>
                  <a:close/>
                  <a:moveTo>
                    <a:pt x="40" y="12"/>
                  </a:moveTo>
                  <a:cubicBezTo>
                    <a:pt x="40" y="13"/>
                    <a:pt x="40" y="14"/>
                    <a:pt x="43" y="15"/>
                  </a:cubicBezTo>
                  <a:cubicBezTo>
                    <a:pt x="45" y="16"/>
                    <a:pt x="48" y="14"/>
                    <a:pt x="48" y="14"/>
                  </a:cubicBezTo>
                  <a:cubicBezTo>
                    <a:pt x="48" y="14"/>
                    <a:pt x="47" y="11"/>
                    <a:pt x="45" y="11"/>
                  </a:cubicBezTo>
                  <a:cubicBezTo>
                    <a:pt x="43" y="10"/>
                    <a:pt x="41" y="11"/>
                    <a:pt x="40" y="12"/>
                  </a:cubicBezTo>
                  <a:close/>
                  <a:moveTo>
                    <a:pt x="52" y="7"/>
                  </a:moveTo>
                  <a:cubicBezTo>
                    <a:pt x="53" y="8"/>
                    <a:pt x="54" y="8"/>
                    <a:pt x="57" y="8"/>
                  </a:cubicBezTo>
                  <a:cubicBezTo>
                    <a:pt x="60" y="7"/>
                    <a:pt x="63" y="5"/>
                    <a:pt x="63" y="5"/>
                  </a:cubicBezTo>
                  <a:cubicBezTo>
                    <a:pt x="63" y="5"/>
                    <a:pt x="59" y="3"/>
                    <a:pt x="56" y="4"/>
                  </a:cubicBezTo>
                  <a:cubicBezTo>
                    <a:pt x="53" y="4"/>
                    <a:pt x="52" y="5"/>
                    <a:pt x="52" y="7"/>
                  </a:cubicBezTo>
                  <a:close/>
                  <a:moveTo>
                    <a:pt x="46" y="7"/>
                  </a:moveTo>
                  <a:cubicBezTo>
                    <a:pt x="48" y="8"/>
                    <a:pt x="50" y="7"/>
                    <a:pt x="51" y="5"/>
                  </a:cubicBezTo>
                  <a:cubicBezTo>
                    <a:pt x="53" y="3"/>
                    <a:pt x="52" y="0"/>
                    <a:pt x="52" y="0"/>
                  </a:cubicBezTo>
                  <a:cubicBezTo>
                    <a:pt x="52" y="0"/>
                    <a:pt x="48" y="1"/>
                    <a:pt x="46" y="3"/>
                  </a:cubicBezTo>
                  <a:cubicBezTo>
                    <a:pt x="45" y="5"/>
                    <a:pt x="45" y="7"/>
                    <a:pt x="46" y="7"/>
                  </a:cubicBezTo>
                  <a:close/>
                  <a:moveTo>
                    <a:pt x="47" y="9"/>
                  </a:moveTo>
                  <a:cubicBezTo>
                    <a:pt x="46" y="10"/>
                    <a:pt x="47" y="12"/>
                    <a:pt x="49" y="12"/>
                  </a:cubicBezTo>
                  <a:cubicBezTo>
                    <a:pt x="51" y="13"/>
                    <a:pt x="55" y="13"/>
                    <a:pt x="55" y="13"/>
                  </a:cubicBezTo>
                  <a:cubicBezTo>
                    <a:pt x="55" y="13"/>
                    <a:pt x="54" y="9"/>
                    <a:pt x="52" y="8"/>
                  </a:cubicBezTo>
                  <a:cubicBezTo>
                    <a:pt x="50" y="7"/>
                    <a:pt x="48" y="8"/>
                    <a:pt x="47" y="9"/>
                  </a:cubicBezTo>
                  <a:close/>
                  <a:moveTo>
                    <a:pt x="8" y="61"/>
                  </a:moveTo>
                  <a:cubicBezTo>
                    <a:pt x="9" y="62"/>
                    <a:pt x="10" y="62"/>
                    <a:pt x="12" y="60"/>
                  </a:cubicBezTo>
                  <a:cubicBezTo>
                    <a:pt x="13" y="59"/>
                    <a:pt x="14" y="55"/>
                    <a:pt x="14" y="55"/>
                  </a:cubicBezTo>
                  <a:cubicBezTo>
                    <a:pt x="14" y="55"/>
                    <a:pt x="11" y="55"/>
                    <a:pt x="9" y="56"/>
                  </a:cubicBezTo>
                  <a:cubicBezTo>
                    <a:pt x="7" y="58"/>
                    <a:pt x="7" y="60"/>
                    <a:pt x="8" y="61"/>
                  </a:cubicBezTo>
                  <a:close/>
                  <a:moveTo>
                    <a:pt x="8" y="67"/>
                  </a:moveTo>
                  <a:cubicBezTo>
                    <a:pt x="8" y="68"/>
                    <a:pt x="10" y="68"/>
                    <a:pt x="11" y="66"/>
                  </a:cubicBezTo>
                  <a:cubicBezTo>
                    <a:pt x="13" y="65"/>
                    <a:pt x="13" y="62"/>
                    <a:pt x="13" y="62"/>
                  </a:cubicBezTo>
                  <a:cubicBezTo>
                    <a:pt x="13" y="62"/>
                    <a:pt x="10" y="61"/>
                    <a:pt x="8" y="63"/>
                  </a:cubicBezTo>
                  <a:cubicBezTo>
                    <a:pt x="7" y="65"/>
                    <a:pt x="7" y="66"/>
                    <a:pt x="8" y="67"/>
                  </a:cubicBezTo>
                  <a:close/>
                  <a:moveTo>
                    <a:pt x="8" y="74"/>
                  </a:moveTo>
                  <a:cubicBezTo>
                    <a:pt x="9" y="75"/>
                    <a:pt x="11" y="74"/>
                    <a:pt x="12" y="73"/>
                  </a:cubicBezTo>
                  <a:cubicBezTo>
                    <a:pt x="13" y="71"/>
                    <a:pt x="13" y="68"/>
                    <a:pt x="13" y="68"/>
                  </a:cubicBezTo>
                  <a:cubicBezTo>
                    <a:pt x="13" y="68"/>
                    <a:pt x="10" y="68"/>
                    <a:pt x="8" y="70"/>
                  </a:cubicBezTo>
                  <a:cubicBezTo>
                    <a:pt x="7" y="71"/>
                    <a:pt x="7" y="73"/>
                    <a:pt x="8" y="74"/>
                  </a:cubicBezTo>
                  <a:close/>
                  <a:moveTo>
                    <a:pt x="9" y="81"/>
                  </a:moveTo>
                  <a:cubicBezTo>
                    <a:pt x="10" y="81"/>
                    <a:pt x="12" y="81"/>
                    <a:pt x="13" y="79"/>
                  </a:cubicBezTo>
                  <a:cubicBezTo>
                    <a:pt x="14" y="77"/>
                    <a:pt x="14" y="74"/>
                    <a:pt x="14" y="74"/>
                  </a:cubicBezTo>
                  <a:cubicBezTo>
                    <a:pt x="14" y="74"/>
                    <a:pt x="10" y="74"/>
                    <a:pt x="9" y="76"/>
                  </a:cubicBezTo>
                  <a:cubicBezTo>
                    <a:pt x="8" y="78"/>
                    <a:pt x="8" y="80"/>
                    <a:pt x="9" y="81"/>
                  </a:cubicBezTo>
                  <a:close/>
                  <a:moveTo>
                    <a:pt x="11" y="87"/>
                  </a:moveTo>
                  <a:cubicBezTo>
                    <a:pt x="12" y="88"/>
                    <a:pt x="14" y="87"/>
                    <a:pt x="15" y="85"/>
                  </a:cubicBezTo>
                  <a:cubicBezTo>
                    <a:pt x="16" y="83"/>
                    <a:pt x="15" y="80"/>
                    <a:pt x="15" y="80"/>
                  </a:cubicBezTo>
                  <a:cubicBezTo>
                    <a:pt x="15" y="80"/>
                    <a:pt x="12" y="81"/>
                    <a:pt x="11" y="83"/>
                  </a:cubicBezTo>
                  <a:cubicBezTo>
                    <a:pt x="10" y="85"/>
                    <a:pt x="10" y="86"/>
                    <a:pt x="11" y="87"/>
                  </a:cubicBezTo>
                  <a:close/>
                  <a:moveTo>
                    <a:pt x="14" y="93"/>
                  </a:moveTo>
                  <a:cubicBezTo>
                    <a:pt x="15" y="94"/>
                    <a:pt x="17" y="93"/>
                    <a:pt x="17" y="91"/>
                  </a:cubicBezTo>
                  <a:cubicBezTo>
                    <a:pt x="18" y="89"/>
                    <a:pt x="17" y="85"/>
                    <a:pt x="17" y="85"/>
                  </a:cubicBezTo>
                  <a:cubicBezTo>
                    <a:pt x="17" y="85"/>
                    <a:pt x="14" y="87"/>
                    <a:pt x="13" y="89"/>
                  </a:cubicBezTo>
                  <a:cubicBezTo>
                    <a:pt x="12" y="91"/>
                    <a:pt x="13" y="93"/>
                    <a:pt x="14" y="93"/>
                  </a:cubicBezTo>
                  <a:close/>
                  <a:moveTo>
                    <a:pt x="18" y="99"/>
                  </a:moveTo>
                  <a:cubicBezTo>
                    <a:pt x="19" y="99"/>
                    <a:pt x="20" y="98"/>
                    <a:pt x="20" y="96"/>
                  </a:cubicBezTo>
                  <a:cubicBezTo>
                    <a:pt x="21" y="94"/>
                    <a:pt x="19" y="91"/>
                    <a:pt x="19" y="91"/>
                  </a:cubicBezTo>
                  <a:cubicBezTo>
                    <a:pt x="19" y="91"/>
                    <a:pt x="16" y="93"/>
                    <a:pt x="16" y="95"/>
                  </a:cubicBezTo>
                  <a:cubicBezTo>
                    <a:pt x="15" y="97"/>
                    <a:pt x="16" y="99"/>
                    <a:pt x="18" y="99"/>
                  </a:cubicBezTo>
                  <a:close/>
                  <a:moveTo>
                    <a:pt x="22" y="105"/>
                  </a:moveTo>
                  <a:cubicBezTo>
                    <a:pt x="23" y="105"/>
                    <a:pt x="24" y="104"/>
                    <a:pt x="24" y="101"/>
                  </a:cubicBezTo>
                  <a:cubicBezTo>
                    <a:pt x="24" y="99"/>
                    <a:pt x="22" y="96"/>
                    <a:pt x="22" y="96"/>
                  </a:cubicBezTo>
                  <a:cubicBezTo>
                    <a:pt x="22" y="96"/>
                    <a:pt x="20" y="98"/>
                    <a:pt x="20" y="101"/>
                  </a:cubicBezTo>
                  <a:cubicBezTo>
                    <a:pt x="19" y="103"/>
                    <a:pt x="20" y="104"/>
                    <a:pt x="22" y="105"/>
                  </a:cubicBezTo>
                  <a:close/>
                  <a:moveTo>
                    <a:pt x="27" y="110"/>
                  </a:moveTo>
                  <a:cubicBezTo>
                    <a:pt x="28" y="110"/>
                    <a:pt x="29" y="108"/>
                    <a:pt x="29" y="106"/>
                  </a:cubicBezTo>
                  <a:cubicBezTo>
                    <a:pt x="28" y="104"/>
                    <a:pt x="26" y="101"/>
                    <a:pt x="26" y="101"/>
                  </a:cubicBezTo>
                  <a:cubicBezTo>
                    <a:pt x="26" y="101"/>
                    <a:pt x="24" y="103"/>
                    <a:pt x="24" y="106"/>
                  </a:cubicBezTo>
                  <a:cubicBezTo>
                    <a:pt x="24" y="108"/>
                    <a:pt x="25" y="110"/>
                    <a:pt x="27" y="110"/>
                  </a:cubicBezTo>
                  <a:close/>
                  <a:moveTo>
                    <a:pt x="32" y="114"/>
                  </a:moveTo>
                  <a:cubicBezTo>
                    <a:pt x="34" y="114"/>
                    <a:pt x="34" y="113"/>
                    <a:pt x="34" y="110"/>
                  </a:cubicBezTo>
                  <a:cubicBezTo>
                    <a:pt x="33" y="108"/>
                    <a:pt x="31" y="106"/>
                    <a:pt x="31" y="106"/>
                  </a:cubicBezTo>
                  <a:cubicBezTo>
                    <a:pt x="31" y="106"/>
                    <a:pt x="29" y="108"/>
                    <a:pt x="29" y="111"/>
                  </a:cubicBezTo>
                  <a:cubicBezTo>
                    <a:pt x="29" y="113"/>
                    <a:pt x="31" y="114"/>
                    <a:pt x="32" y="114"/>
                  </a:cubicBezTo>
                  <a:close/>
                  <a:moveTo>
                    <a:pt x="6" y="61"/>
                  </a:moveTo>
                  <a:cubicBezTo>
                    <a:pt x="7" y="60"/>
                    <a:pt x="7" y="58"/>
                    <a:pt x="6" y="56"/>
                  </a:cubicBezTo>
                  <a:cubicBezTo>
                    <a:pt x="4" y="54"/>
                    <a:pt x="1" y="53"/>
                    <a:pt x="1" y="53"/>
                  </a:cubicBezTo>
                  <a:cubicBezTo>
                    <a:pt x="1" y="53"/>
                    <a:pt x="1" y="57"/>
                    <a:pt x="2" y="59"/>
                  </a:cubicBezTo>
                  <a:cubicBezTo>
                    <a:pt x="4" y="61"/>
                    <a:pt x="5" y="61"/>
                    <a:pt x="6" y="61"/>
                  </a:cubicBezTo>
                  <a:close/>
                  <a:moveTo>
                    <a:pt x="6" y="67"/>
                  </a:moveTo>
                  <a:cubicBezTo>
                    <a:pt x="7" y="66"/>
                    <a:pt x="6" y="65"/>
                    <a:pt x="5" y="63"/>
                  </a:cubicBezTo>
                  <a:cubicBezTo>
                    <a:pt x="4" y="61"/>
                    <a:pt x="0" y="61"/>
                    <a:pt x="0" y="61"/>
                  </a:cubicBezTo>
                  <a:cubicBezTo>
                    <a:pt x="0" y="61"/>
                    <a:pt x="0" y="65"/>
                    <a:pt x="2" y="67"/>
                  </a:cubicBezTo>
                  <a:cubicBezTo>
                    <a:pt x="3" y="68"/>
                    <a:pt x="5" y="68"/>
                    <a:pt x="6" y="67"/>
                  </a:cubicBezTo>
                  <a:close/>
                  <a:moveTo>
                    <a:pt x="6" y="74"/>
                  </a:moveTo>
                  <a:cubicBezTo>
                    <a:pt x="7" y="73"/>
                    <a:pt x="7" y="72"/>
                    <a:pt x="5" y="70"/>
                  </a:cubicBezTo>
                  <a:cubicBezTo>
                    <a:pt x="3" y="68"/>
                    <a:pt x="0" y="68"/>
                    <a:pt x="0" y="68"/>
                  </a:cubicBezTo>
                  <a:cubicBezTo>
                    <a:pt x="0" y="68"/>
                    <a:pt x="1" y="72"/>
                    <a:pt x="2" y="74"/>
                  </a:cubicBezTo>
                  <a:cubicBezTo>
                    <a:pt x="4" y="76"/>
                    <a:pt x="6" y="75"/>
                    <a:pt x="6" y="74"/>
                  </a:cubicBezTo>
                  <a:close/>
                  <a:moveTo>
                    <a:pt x="8" y="81"/>
                  </a:moveTo>
                  <a:cubicBezTo>
                    <a:pt x="8" y="80"/>
                    <a:pt x="8" y="78"/>
                    <a:pt x="6" y="77"/>
                  </a:cubicBezTo>
                  <a:cubicBezTo>
                    <a:pt x="4" y="75"/>
                    <a:pt x="1" y="76"/>
                    <a:pt x="1" y="76"/>
                  </a:cubicBezTo>
                  <a:cubicBezTo>
                    <a:pt x="1" y="76"/>
                    <a:pt x="2" y="80"/>
                    <a:pt x="4" y="81"/>
                  </a:cubicBezTo>
                  <a:cubicBezTo>
                    <a:pt x="6" y="83"/>
                    <a:pt x="7" y="82"/>
                    <a:pt x="8" y="81"/>
                  </a:cubicBezTo>
                  <a:close/>
                  <a:moveTo>
                    <a:pt x="10" y="88"/>
                  </a:moveTo>
                  <a:cubicBezTo>
                    <a:pt x="10" y="86"/>
                    <a:pt x="9" y="85"/>
                    <a:pt x="7" y="84"/>
                  </a:cubicBezTo>
                  <a:cubicBezTo>
                    <a:pt x="6" y="82"/>
                    <a:pt x="2" y="83"/>
                    <a:pt x="2" y="83"/>
                  </a:cubicBezTo>
                  <a:cubicBezTo>
                    <a:pt x="2" y="83"/>
                    <a:pt x="4" y="87"/>
                    <a:pt x="6" y="88"/>
                  </a:cubicBezTo>
                  <a:cubicBezTo>
                    <a:pt x="8" y="89"/>
                    <a:pt x="9" y="89"/>
                    <a:pt x="10" y="88"/>
                  </a:cubicBezTo>
                  <a:close/>
                  <a:moveTo>
                    <a:pt x="12" y="94"/>
                  </a:moveTo>
                  <a:cubicBezTo>
                    <a:pt x="13" y="93"/>
                    <a:pt x="12" y="91"/>
                    <a:pt x="10" y="90"/>
                  </a:cubicBezTo>
                  <a:cubicBezTo>
                    <a:pt x="8" y="89"/>
                    <a:pt x="5" y="90"/>
                    <a:pt x="5" y="90"/>
                  </a:cubicBezTo>
                  <a:cubicBezTo>
                    <a:pt x="5" y="90"/>
                    <a:pt x="6" y="94"/>
                    <a:pt x="9" y="95"/>
                  </a:cubicBezTo>
                  <a:cubicBezTo>
                    <a:pt x="11" y="96"/>
                    <a:pt x="12" y="95"/>
                    <a:pt x="12" y="94"/>
                  </a:cubicBezTo>
                  <a:close/>
                  <a:moveTo>
                    <a:pt x="16" y="100"/>
                  </a:moveTo>
                  <a:cubicBezTo>
                    <a:pt x="16" y="99"/>
                    <a:pt x="15" y="97"/>
                    <a:pt x="13" y="97"/>
                  </a:cubicBezTo>
                  <a:cubicBezTo>
                    <a:pt x="11" y="96"/>
                    <a:pt x="8" y="97"/>
                    <a:pt x="8" y="97"/>
                  </a:cubicBezTo>
                  <a:cubicBezTo>
                    <a:pt x="8" y="97"/>
                    <a:pt x="10" y="101"/>
                    <a:pt x="12" y="102"/>
                  </a:cubicBezTo>
                  <a:cubicBezTo>
                    <a:pt x="15" y="102"/>
                    <a:pt x="16" y="101"/>
                    <a:pt x="16" y="100"/>
                  </a:cubicBezTo>
                  <a:close/>
                  <a:moveTo>
                    <a:pt x="20" y="106"/>
                  </a:moveTo>
                  <a:cubicBezTo>
                    <a:pt x="20" y="104"/>
                    <a:pt x="19" y="103"/>
                    <a:pt x="17" y="103"/>
                  </a:cubicBezTo>
                  <a:cubicBezTo>
                    <a:pt x="14" y="102"/>
                    <a:pt x="12" y="104"/>
                    <a:pt x="12" y="104"/>
                  </a:cubicBezTo>
                  <a:cubicBezTo>
                    <a:pt x="12" y="104"/>
                    <a:pt x="14" y="107"/>
                    <a:pt x="17" y="108"/>
                  </a:cubicBezTo>
                  <a:cubicBezTo>
                    <a:pt x="19" y="108"/>
                    <a:pt x="20" y="107"/>
                    <a:pt x="20" y="106"/>
                  </a:cubicBezTo>
                  <a:close/>
                  <a:moveTo>
                    <a:pt x="25" y="111"/>
                  </a:moveTo>
                  <a:cubicBezTo>
                    <a:pt x="25" y="110"/>
                    <a:pt x="24" y="108"/>
                    <a:pt x="21" y="108"/>
                  </a:cubicBezTo>
                  <a:cubicBezTo>
                    <a:pt x="19" y="108"/>
                    <a:pt x="17" y="110"/>
                    <a:pt x="17" y="110"/>
                  </a:cubicBezTo>
                  <a:cubicBezTo>
                    <a:pt x="16" y="110"/>
                    <a:pt x="19" y="113"/>
                    <a:pt x="22" y="113"/>
                  </a:cubicBezTo>
                  <a:cubicBezTo>
                    <a:pt x="25" y="113"/>
                    <a:pt x="26" y="112"/>
                    <a:pt x="25" y="111"/>
                  </a:cubicBezTo>
                  <a:close/>
                  <a:moveTo>
                    <a:pt x="31" y="115"/>
                  </a:moveTo>
                  <a:cubicBezTo>
                    <a:pt x="31" y="114"/>
                    <a:pt x="29" y="113"/>
                    <a:pt x="27" y="113"/>
                  </a:cubicBezTo>
                  <a:cubicBezTo>
                    <a:pt x="24" y="113"/>
                    <a:pt x="22" y="115"/>
                    <a:pt x="22" y="115"/>
                  </a:cubicBezTo>
                  <a:cubicBezTo>
                    <a:pt x="22" y="115"/>
                    <a:pt x="26" y="118"/>
                    <a:pt x="28" y="118"/>
                  </a:cubicBezTo>
                  <a:cubicBezTo>
                    <a:pt x="31" y="118"/>
                    <a:pt x="32" y="117"/>
                    <a:pt x="31" y="115"/>
                  </a:cubicBezTo>
                  <a:close/>
                  <a:moveTo>
                    <a:pt x="36" y="116"/>
                  </a:moveTo>
                  <a:cubicBezTo>
                    <a:pt x="36" y="117"/>
                    <a:pt x="37" y="117"/>
                    <a:pt x="37" y="117"/>
                  </a:cubicBezTo>
                  <a:cubicBezTo>
                    <a:pt x="39" y="118"/>
                    <a:pt x="38" y="119"/>
                    <a:pt x="38" y="119"/>
                  </a:cubicBezTo>
                  <a:cubicBezTo>
                    <a:pt x="38" y="119"/>
                    <a:pt x="38" y="119"/>
                    <a:pt x="37" y="119"/>
                  </a:cubicBezTo>
                  <a:cubicBezTo>
                    <a:pt x="36" y="118"/>
                    <a:pt x="35" y="118"/>
                    <a:pt x="35" y="118"/>
                  </a:cubicBezTo>
                  <a:cubicBezTo>
                    <a:pt x="34" y="117"/>
                    <a:pt x="33" y="117"/>
                    <a:pt x="32" y="118"/>
                  </a:cubicBezTo>
                  <a:cubicBezTo>
                    <a:pt x="30" y="118"/>
                    <a:pt x="29" y="120"/>
                    <a:pt x="29" y="120"/>
                  </a:cubicBezTo>
                  <a:cubicBezTo>
                    <a:pt x="29" y="120"/>
                    <a:pt x="32" y="123"/>
                    <a:pt x="35" y="122"/>
                  </a:cubicBezTo>
                  <a:cubicBezTo>
                    <a:pt x="36" y="122"/>
                    <a:pt x="36" y="122"/>
                    <a:pt x="36" y="122"/>
                  </a:cubicBezTo>
                  <a:cubicBezTo>
                    <a:pt x="39" y="121"/>
                    <a:pt x="41" y="121"/>
                    <a:pt x="44" y="122"/>
                  </a:cubicBezTo>
                  <a:cubicBezTo>
                    <a:pt x="46" y="123"/>
                    <a:pt x="47" y="123"/>
                    <a:pt x="50" y="124"/>
                  </a:cubicBezTo>
                  <a:cubicBezTo>
                    <a:pt x="51" y="124"/>
                    <a:pt x="51" y="123"/>
                    <a:pt x="51" y="123"/>
                  </a:cubicBezTo>
                  <a:cubicBezTo>
                    <a:pt x="51" y="123"/>
                    <a:pt x="51" y="123"/>
                    <a:pt x="50" y="122"/>
                  </a:cubicBezTo>
                  <a:cubicBezTo>
                    <a:pt x="48" y="122"/>
                    <a:pt x="47" y="121"/>
                    <a:pt x="45" y="121"/>
                  </a:cubicBezTo>
                  <a:cubicBezTo>
                    <a:pt x="42" y="119"/>
                    <a:pt x="41" y="117"/>
                    <a:pt x="40" y="115"/>
                  </a:cubicBezTo>
                  <a:cubicBezTo>
                    <a:pt x="40" y="115"/>
                    <a:pt x="40" y="114"/>
                    <a:pt x="40" y="114"/>
                  </a:cubicBezTo>
                  <a:cubicBezTo>
                    <a:pt x="39" y="112"/>
                    <a:pt x="36" y="110"/>
                    <a:pt x="36" y="110"/>
                  </a:cubicBezTo>
                  <a:cubicBezTo>
                    <a:pt x="36" y="110"/>
                    <a:pt x="35" y="112"/>
                    <a:pt x="35" y="114"/>
                  </a:cubicBezTo>
                  <a:cubicBezTo>
                    <a:pt x="35" y="115"/>
                    <a:pt x="35" y="116"/>
                    <a:pt x="36" y="116"/>
                  </a:cubicBez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8" name="Freeform 64"/>
            <p:cNvSpPr>
              <a:spLocks noEditPoints="1"/>
            </p:cNvSpPr>
            <p:nvPr>
              <p:custDataLst>
                <p:tags r:id="rId94"/>
              </p:custDataLst>
            </p:nvPr>
          </p:nvSpPr>
          <p:spPr bwMode="auto">
            <a:xfrm>
              <a:off x="7933807" y="4713032"/>
              <a:ext cx="244718" cy="361181"/>
            </a:xfrm>
            <a:custGeom>
              <a:avLst/>
              <a:gdLst>
                <a:gd name="T0" fmla="*/ 72 w 80"/>
                <a:gd name="T1" fmla="*/ 69 h 118"/>
                <a:gd name="T2" fmla="*/ 67 w 80"/>
                <a:gd name="T3" fmla="*/ 67 h 118"/>
                <a:gd name="T4" fmla="*/ 80 w 80"/>
                <a:gd name="T5" fmla="*/ 57 h 118"/>
                <a:gd name="T6" fmla="*/ 72 w 80"/>
                <a:gd name="T7" fmla="*/ 58 h 118"/>
                <a:gd name="T8" fmla="*/ 72 w 80"/>
                <a:gd name="T9" fmla="*/ 58 h 118"/>
                <a:gd name="T10" fmla="*/ 75 w 80"/>
                <a:gd name="T11" fmla="*/ 56 h 118"/>
                <a:gd name="T12" fmla="*/ 69 w 80"/>
                <a:gd name="T13" fmla="*/ 54 h 118"/>
                <a:gd name="T14" fmla="*/ 80 w 80"/>
                <a:gd name="T15" fmla="*/ 42 h 118"/>
                <a:gd name="T16" fmla="*/ 72 w 80"/>
                <a:gd name="T17" fmla="*/ 45 h 118"/>
                <a:gd name="T18" fmla="*/ 72 w 80"/>
                <a:gd name="T19" fmla="*/ 45 h 118"/>
                <a:gd name="T20" fmla="*/ 74 w 80"/>
                <a:gd name="T21" fmla="*/ 42 h 118"/>
                <a:gd name="T22" fmla="*/ 69 w 80"/>
                <a:gd name="T23" fmla="*/ 42 h 118"/>
                <a:gd name="T24" fmla="*/ 76 w 80"/>
                <a:gd name="T25" fmla="*/ 27 h 118"/>
                <a:gd name="T26" fmla="*/ 69 w 80"/>
                <a:gd name="T27" fmla="*/ 32 h 118"/>
                <a:gd name="T28" fmla="*/ 69 w 80"/>
                <a:gd name="T29" fmla="*/ 32 h 118"/>
                <a:gd name="T30" fmla="*/ 71 w 80"/>
                <a:gd name="T31" fmla="*/ 28 h 118"/>
                <a:gd name="T32" fmla="*/ 65 w 80"/>
                <a:gd name="T33" fmla="*/ 30 h 118"/>
                <a:gd name="T34" fmla="*/ 68 w 80"/>
                <a:gd name="T35" fmla="*/ 13 h 118"/>
                <a:gd name="T36" fmla="*/ 63 w 80"/>
                <a:gd name="T37" fmla="*/ 19 h 118"/>
                <a:gd name="T38" fmla="*/ 63 w 80"/>
                <a:gd name="T39" fmla="*/ 19 h 118"/>
                <a:gd name="T40" fmla="*/ 64 w 80"/>
                <a:gd name="T41" fmla="*/ 16 h 118"/>
                <a:gd name="T42" fmla="*/ 58 w 80"/>
                <a:gd name="T43" fmla="*/ 18 h 118"/>
                <a:gd name="T44" fmla="*/ 45 w 80"/>
                <a:gd name="T45" fmla="*/ 0 h 118"/>
                <a:gd name="T46" fmla="*/ 61 w 80"/>
                <a:gd name="T47" fmla="*/ 6 h 118"/>
                <a:gd name="T48" fmla="*/ 61 w 80"/>
                <a:gd name="T49" fmla="*/ 6 h 118"/>
                <a:gd name="T50" fmla="*/ 57 w 80"/>
                <a:gd name="T51" fmla="*/ 11 h 118"/>
                <a:gd name="T52" fmla="*/ 65 w 80"/>
                <a:gd name="T53" fmla="*/ 73 h 118"/>
                <a:gd name="T54" fmla="*/ 63 w 80"/>
                <a:gd name="T55" fmla="*/ 73 h 118"/>
                <a:gd name="T56" fmla="*/ 63 w 80"/>
                <a:gd name="T57" fmla="*/ 83 h 118"/>
                <a:gd name="T58" fmla="*/ 63 w 80"/>
                <a:gd name="T59" fmla="*/ 83 h 118"/>
                <a:gd name="T60" fmla="*/ 57 w 80"/>
                <a:gd name="T61" fmla="*/ 92 h 118"/>
                <a:gd name="T62" fmla="*/ 50 w 80"/>
                <a:gd name="T63" fmla="*/ 93 h 118"/>
                <a:gd name="T64" fmla="*/ 48 w 80"/>
                <a:gd name="T65" fmla="*/ 93 h 118"/>
                <a:gd name="T66" fmla="*/ 45 w 80"/>
                <a:gd name="T67" fmla="*/ 102 h 118"/>
                <a:gd name="T68" fmla="*/ 45 w 80"/>
                <a:gd name="T69" fmla="*/ 102 h 118"/>
                <a:gd name="T70" fmla="*/ 35 w 80"/>
                <a:gd name="T71" fmla="*/ 107 h 118"/>
                <a:gd name="T72" fmla="*/ 28 w 80"/>
                <a:gd name="T73" fmla="*/ 105 h 118"/>
                <a:gd name="T74" fmla="*/ 27 w 80"/>
                <a:gd name="T75" fmla="*/ 104 h 118"/>
                <a:gd name="T76" fmla="*/ 74 w 80"/>
                <a:gd name="T77" fmla="*/ 76 h 118"/>
                <a:gd name="T78" fmla="*/ 74 w 80"/>
                <a:gd name="T79" fmla="*/ 76 h 118"/>
                <a:gd name="T80" fmla="*/ 67 w 80"/>
                <a:gd name="T81" fmla="*/ 82 h 118"/>
                <a:gd name="T82" fmla="*/ 66 w 80"/>
                <a:gd name="T83" fmla="*/ 84 h 118"/>
                <a:gd name="T84" fmla="*/ 67 w 80"/>
                <a:gd name="T85" fmla="*/ 91 h 118"/>
                <a:gd name="T86" fmla="*/ 57 w 80"/>
                <a:gd name="T87" fmla="*/ 100 h 118"/>
                <a:gd name="T88" fmla="*/ 57 w 80"/>
                <a:gd name="T89" fmla="*/ 100 h 118"/>
                <a:gd name="T90" fmla="*/ 48 w 80"/>
                <a:gd name="T91" fmla="*/ 102 h 118"/>
                <a:gd name="T92" fmla="*/ 47 w 80"/>
                <a:gd name="T93" fmla="*/ 104 h 118"/>
                <a:gd name="T94" fmla="*/ 44 w 80"/>
                <a:gd name="T95" fmla="*/ 111 h 118"/>
                <a:gd name="T96" fmla="*/ 31 w 80"/>
                <a:gd name="T97" fmla="*/ 115 h 118"/>
                <a:gd name="T98" fmla="*/ 31 w 80"/>
                <a:gd name="T99" fmla="*/ 115 h 118"/>
                <a:gd name="T100" fmla="*/ 21 w 80"/>
                <a:gd name="T101" fmla="*/ 113 h 118"/>
                <a:gd name="T102" fmla="*/ 15 w 80"/>
                <a:gd name="T103" fmla="*/ 107 h 118"/>
                <a:gd name="T104" fmla="*/ 0 w 80"/>
                <a:gd name="T105" fmla="*/ 110 h 118"/>
                <a:gd name="T106" fmla="*/ 15 w 80"/>
                <a:gd name="T107" fmla="*/ 117 h 118"/>
                <a:gd name="T108" fmla="*/ 15 w 80"/>
                <a:gd name="T109" fmla="*/ 113 h 118"/>
                <a:gd name="T110" fmla="*/ 19 w 80"/>
                <a:gd name="T111" fmla="*/ 10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 h="118">
                  <a:moveTo>
                    <a:pt x="76" y="69"/>
                  </a:moveTo>
                  <a:cubicBezTo>
                    <a:pt x="78" y="68"/>
                    <a:pt x="79" y="64"/>
                    <a:pt x="79" y="64"/>
                  </a:cubicBezTo>
                  <a:cubicBezTo>
                    <a:pt x="79" y="64"/>
                    <a:pt x="76" y="64"/>
                    <a:pt x="74" y="65"/>
                  </a:cubicBezTo>
                  <a:cubicBezTo>
                    <a:pt x="72" y="66"/>
                    <a:pt x="71" y="68"/>
                    <a:pt x="72" y="69"/>
                  </a:cubicBezTo>
                  <a:cubicBezTo>
                    <a:pt x="73" y="70"/>
                    <a:pt x="74" y="71"/>
                    <a:pt x="76" y="69"/>
                  </a:cubicBezTo>
                  <a:close/>
                  <a:moveTo>
                    <a:pt x="71" y="64"/>
                  </a:moveTo>
                  <a:cubicBezTo>
                    <a:pt x="70" y="62"/>
                    <a:pt x="66" y="62"/>
                    <a:pt x="66" y="62"/>
                  </a:cubicBezTo>
                  <a:cubicBezTo>
                    <a:pt x="66" y="62"/>
                    <a:pt x="66" y="65"/>
                    <a:pt x="67" y="67"/>
                  </a:cubicBezTo>
                  <a:cubicBezTo>
                    <a:pt x="68" y="69"/>
                    <a:pt x="69" y="69"/>
                    <a:pt x="70" y="69"/>
                  </a:cubicBezTo>
                  <a:cubicBezTo>
                    <a:pt x="71" y="68"/>
                    <a:pt x="72" y="66"/>
                    <a:pt x="71" y="64"/>
                  </a:cubicBezTo>
                  <a:close/>
                  <a:moveTo>
                    <a:pt x="78" y="62"/>
                  </a:moveTo>
                  <a:cubicBezTo>
                    <a:pt x="80" y="61"/>
                    <a:pt x="80" y="57"/>
                    <a:pt x="80" y="57"/>
                  </a:cubicBezTo>
                  <a:cubicBezTo>
                    <a:pt x="80" y="57"/>
                    <a:pt x="77" y="57"/>
                    <a:pt x="75" y="58"/>
                  </a:cubicBezTo>
                  <a:cubicBezTo>
                    <a:pt x="73" y="60"/>
                    <a:pt x="73" y="61"/>
                    <a:pt x="74" y="63"/>
                  </a:cubicBezTo>
                  <a:cubicBezTo>
                    <a:pt x="74" y="64"/>
                    <a:pt x="76" y="64"/>
                    <a:pt x="78" y="62"/>
                  </a:cubicBezTo>
                  <a:close/>
                  <a:moveTo>
                    <a:pt x="72" y="58"/>
                  </a:moveTo>
                  <a:cubicBezTo>
                    <a:pt x="71" y="56"/>
                    <a:pt x="67" y="56"/>
                    <a:pt x="67" y="56"/>
                  </a:cubicBezTo>
                  <a:cubicBezTo>
                    <a:pt x="67" y="56"/>
                    <a:pt x="67" y="59"/>
                    <a:pt x="68" y="61"/>
                  </a:cubicBezTo>
                  <a:cubicBezTo>
                    <a:pt x="69" y="63"/>
                    <a:pt x="71" y="63"/>
                    <a:pt x="72" y="62"/>
                  </a:cubicBezTo>
                  <a:cubicBezTo>
                    <a:pt x="73" y="61"/>
                    <a:pt x="73" y="60"/>
                    <a:pt x="72" y="58"/>
                  </a:cubicBezTo>
                  <a:close/>
                  <a:moveTo>
                    <a:pt x="79" y="55"/>
                  </a:moveTo>
                  <a:cubicBezTo>
                    <a:pt x="80" y="53"/>
                    <a:pt x="80" y="49"/>
                    <a:pt x="80" y="49"/>
                  </a:cubicBezTo>
                  <a:cubicBezTo>
                    <a:pt x="80" y="49"/>
                    <a:pt x="77" y="49"/>
                    <a:pt x="76" y="51"/>
                  </a:cubicBezTo>
                  <a:cubicBezTo>
                    <a:pt x="74" y="53"/>
                    <a:pt x="74" y="55"/>
                    <a:pt x="75" y="56"/>
                  </a:cubicBezTo>
                  <a:cubicBezTo>
                    <a:pt x="75" y="57"/>
                    <a:pt x="77" y="57"/>
                    <a:pt x="79" y="55"/>
                  </a:cubicBezTo>
                  <a:close/>
                  <a:moveTo>
                    <a:pt x="72" y="51"/>
                  </a:moveTo>
                  <a:cubicBezTo>
                    <a:pt x="71" y="50"/>
                    <a:pt x="68" y="50"/>
                    <a:pt x="68" y="50"/>
                  </a:cubicBezTo>
                  <a:cubicBezTo>
                    <a:pt x="68" y="50"/>
                    <a:pt x="68" y="53"/>
                    <a:pt x="69" y="54"/>
                  </a:cubicBezTo>
                  <a:cubicBezTo>
                    <a:pt x="70" y="56"/>
                    <a:pt x="72" y="57"/>
                    <a:pt x="73" y="56"/>
                  </a:cubicBezTo>
                  <a:cubicBezTo>
                    <a:pt x="74" y="55"/>
                    <a:pt x="74" y="53"/>
                    <a:pt x="72" y="51"/>
                  </a:cubicBezTo>
                  <a:close/>
                  <a:moveTo>
                    <a:pt x="79" y="48"/>
                  </a:moveTo>
                  <a:cubicBezTo>
                    <a:pt x="80" y="46"/>
                    <a:pt x="80" y="42"/>
                    <a:pt x="80" y="42"/>
                  </a:cubicBezTo>
                  <a:cubicBezTo>
                    <a:pt x="80" y="42"/>
                    <a:pt x="77" y="42"/>
                    <a:pt x="75" y="44"/>
                  </a:cubicBezTo>
                  <a:cubicBezTo>
                    <a:pt x="74" y="46"/>
                    <a:pt x="74" y="48"/>
                    <a:pt x="75" y="49"/>
                  </a:cubicBezTo>
                  <a:cubicBezTo>
                    <a:pt x="76" y="50"/>
                    <a:pt x="77" y="50"/>
                    <a:pt x="79" y="48"/>
                  </a:cubicBezTo>
                  <a:close/>
                  <a:moveTo>
                    <a:pt x="72" y="45"/>
                  </a:moveTo>
                  <a:cubicBezTo>
                    <a:pt x="70" y="43"/>
                    <a:pt x="67" y="43"/>
                    <a:pt x="67" y="43"/>
                  </a:cubicBezTo>
                  <a:cubicBezTo>
                    <a:pt x="67" y="43"/>
                    <a:pt x="68" y="47"/>
                    <a:pt x="69" y="48"/>
                  </a:cubicBezTo>
                  <a:cubicBezTo>
                    <a:pt x="71" y="50"/>
                    <a:pt x="72" y="50"/>
                    <a:pt x="73" y="49"/>
                  </a:cubicBezTo>
                  <a:cubicBezTo>
                    <a:pt x="74" y="48"/>
                    <a:pt x="74" y="46"/>
                    <a:pt x="72" y="45"/>
                  </a:cubicBezTo>
                  <a:close/>
                  <a:moveTo>
                    <a:pt x="78" y="40"/>
                  </a:moveTo>
                  <a:cubicBezTo>
                    <a:pt x="79" y="38"/>
                    <a:pt x="78" y="34"/>
                    <a:pt x="78" y="34"/>
                  </a:cubicBezTo>
                  <a:cubicBezTo>
                    <a:pt x="78" y="34"/>
                    <a:pt x="75" y="35"/>
                    <a:pt x="74" y="37"/>
                  </a:cubicBezTo>
                  <a:cubicBezTo>
                    <a:pt x="73" y="39"/>
                    <a:pt x="73" y="41"/>
                    <a:pt x="74" y="42"/>
                  </a:cubicBezTo>
                  <a:cubicBezTo>
                    <a:pt x="75" y="43"/>
                    <a:pt x="77" y="42"/>
                    <a:pt x="78" y="40"/>
                  </a:cubicBezTo>
                  <a:close/>
                  <a:moveTo>
                    <a:pt x="71" y="38"/>
                  </a:moveTo>
                  <a:cubicBezTo>
                    <a:pt x="69" y="37"/>
                    <a:pt x="66" y="37"/>
                    <a:pt x="66" y="37"/>
                  </a:cubicBezTo>
                  <a:cubicBezTo>
                    <a:pt x="66" y="37"/>
                    <a:pt x="67" y="41"/>
                    <a:pt x="69" y="42"/>
                  </a:cubicBezTo>
                  <a:cubicBezTo>
                    <a:pt x="70" y="43"/>
                    <a:pt x="72" y="43"/>
                    <a:pt x="73" y="42"/>
                  </a:cubicBezTo>
                  <a:cubicBezTo>
                    <a:pt x="73" y="41"/>
                    <a:pt x="73" y="39"/>
                    <a:pt x="71" y="38"/>
                  </a:cubicBezTo>
                  <a:close/>
                  <a:moveTo>
                    <a:pt x="76" y="33"/>
                  </a:moveTo>
                  <a:cubicBezTo>
                    <a:pt x="77" y="31"/>
                    <a:pt x="76" y="27"/>
                    <a:pt x="76" y="27"/>
                  </a:cubicBezTo>
                  <a:cubicBezTo>
                    <a:pt x="76" y="27"/>
                    <a:pt x="73" y="28"/>
                    <a:pt x="72" y="30"/>
                  </a:cubicBezTo>
                  <a:cubicBezTo>
                    <a:pt x="72" y="33"/>
                    <a:pt x="72" y="34"/>
                    <a:pt x="73" y="35"/>
                  </a:cubicBezTo>
                  <a:cubicBezTo>
                    <a:pt x="74" y="36"/>
                    <a:pt x="76" y="35"/>
                    <a:pt x="76" y="33"/>
                  </a:cubicBezTo>
                  <a:close/>
                  <a:moveTo>
                    <a:pt x="69" y="32"/>
                  </a:moveTo>
                  <a:cubicBezTo>
                    <a:pt x="67" y="30"/>
                    <a:pt x="64" y="32"/>
                    <a:pt x="64" y="32"/>
                  </a:cubicBezTo>
                  <a:cubicBezTo>
                    <a:pt x="64" y="32"/>
                    <a:pt x="65" y="35"/>
                    <a:pt x="67" y="36"/>
                  </a:cubicBezTo>
                  <a:cubicBezTo>
                    <a:pt x="69" y="37"/>
                    <a:pt x="71" y="37"/>
                    <a:pt x="71" y="36"/>
                  </a:cubicBezTo>
                  <a:cubicBezTo>
                    <a:pt x="72" y="34"/>
                    <a:pt x="71" y="33"/>
                    <a:pt x="69" y="32"/>
                  </a:cubicBezTo>
                  <a:close/>
                  <a:moveTo>
                    <a:pt x="74" y="26"/>
                  </a:moveTo>
                  <a:cubicBezTo>
                    <a:pt x="75" y="24"/>
                    <a:pt x="73" y="20"/>
                    <a:pt x="73" y="20"/>
                  </a:cubicBezTo>
                  <a:cubicBezTo>
                    <a:pt x="73" y="20"/>
                    <a:pt x="70" y="21"/>
                    <a:pt x="69" y="24"/>
                  </a:cubicBezTo>
                  <a:cubicBezTo>
                    <a:pt x="69" y="26"/>
                    <a:pt x="70" y="28"/>
                    <a:pt x="71" y="28"/>
                  </a:cubicBezTo>
                  <a:cubicBezTo>
                    <a:pt x="72" y="29"/>
                    <a:pt x="73" y="28"/>
                    <a:pt x="74" y="26"/>
                  </a:cubicBezTo>
                  <a:close/>
                  <a:moveTo>
                    <a:pt x="66" y="25"/>
                  </a:moveTo>
                  <a:cubicBezTo>
                    <a:pt x="64" y="24"/>
                    <a:pt x="61" y="26"/>
                    <a:pt x="61" y="26"/>
                  </a:cubicBezTo>
                  <a:cubicBezTo>
                    <a:pt x="61" y="26"/>
                    <a:pt x="63" y="29"/>
                    <a:pt x="65" y="30"/>
                  </a:cubicBezTo>
                  <a:cubicBezTo>
                    <a:pt x="67" y="31"/>
                    <a:pt x="69" y="30"/>
                    <a:pt x="69" y="29"/>
                  </a:cubicBezTo>
                  <a:cubicBezTo>
                    <a:pt x="69" y="28"/>
                    <a:pt x="69" y="26"/>
                    <a:pt x="66" y="25"/>
                  </a:cubicBezTo>
                  <a:close/>
                  <a:moveTo>
                    <a:pt x="71" y="19"/>
                  </a:moveTo>
                  <a:cubicBezTo>
                    <a:pt x="71" y="17"/>
                    <a:pt x="68" y="13"/>
                    <a:pt x="68" y="13"/>
                  </a:cubicBezTo>
                  <a:cubicBezTo>
                    <a:pt x="68" y="13"/>
                    <a:pt x="66" y="15"/>
                    <a:pt x="66" y="17"/>
                  </a:cubicBezTo>
                  <a:cubicBezTo>
                    <a:pt x="66" y="20"/>
                    <a:pt x="66" y="21"/>
                    <a:pt x="68" y="22"/>
                  </a:cubicBezTo>
                  <a:cubicBezTo>
                    <a:pt x="69" y="22"/>
                    <a:pt x="70" y="22"/>
                    <a:pt x="71" y="19"/>
                  </a:cubicBezTo>
                  <a:close/>
                  <a:moveTo>
                    <a:pt x="63" y="19"/>
                  </a:moveTo>
                  <a:cubicBezTo>
                    <a:pt x="61" y="19"/>
                    <a:pt x="58" y="20"/>
                    <a:pt x="58" y="20"/>
                  </a:cubicBezTo>
                  <a:cubicBezTo>
                    <a:pt x="58" y="20"/>
                    <a:pt x="60" y="23"/>
                    <a:pt x="62" y="24"/>
                  </a:cubicBezTo>
                  <a:cubicBezTo>
                    <a:pt x="64" y="25"/>
                    <a:pt x="66" y="24"/>
                    <a:pt x="66" y="23"/>
                  </a:cubicBezTo>
                  <a:cubicBezTo>
                    <a:pt x="66" y="21"/>
                    <a:pt x="65" y="20"/>
                    <a:pt x="63" y="19"/>
                  </a:cubicBezTo>
                  <a:close/>
                  <a:moveTo>
                    <a:pt x="66" y="13"/>
                  </a:moveTo>
                  <a:cubicBezTo>
                    <a:pt x="66" y="10"/>
                    <a:pt x="63" y="7"/>
                    <a:pt x="63" y="7"/>
                  </a:cubicBezTo>
                  <a:cubicBezTo>
                    <a:pt x="63" y="7"/>
                    <a:pt x="61" y="9"/>
                    <a:pt x="61" y="11"/>
                  </a:cubicBezTo>
                  <a:cubicBezTo>
                    <a:pt x="61" y="14"/>
                    <a:pt x="62" y="15"/>
                    <a:pt x="64" y="16"/>
                  </a:cubicBezTo>
                  <a:cubicBezTo>
                    <a:pt x="65" y="16"/>
                    <a:pt x="66" y="15"/>
                    <a:pt x="66" y="13"/>
                  </a:cubicBezTo>
                  <a:close/>
                  <a:moveTo>
                    <a:pt x="58" y="13"/>
                  </a:moveTo>
                  <a:cubicBezTo>
                    <a:pt x="56" y="13"/>
                    <a:pt x="54" y="15"/>
                    <a:pt x="54" y="15"/>
                  </a:cubicBezTo>
                  <a:cubicBezTo>
                    <a:pt x="54" y="15"/>
                    <a:pt x="56" y="18"/>
                    <a:pt x="58" y="18"/>
                  </a:cubicBezTo>
                  <a:cubicBezTo>
                    <a:pt x="61" y="19"/>
                    <a:pt x="62" y="18"/>
                    <a:pt x="62" y="17"/>
                  </a:cubicBezTo>
                  <a:cubicBezTo>
                    <a:pt x="62" y="15"/>
                    <a:pt x="61" y="14"/>
                    <a:pt x="58" y="13"/>
                  </a:cubicBezTo>
                  <a:close/>
                  <a:moveTo>
                    <a:pt x="52" y="2"/>
                  </a:moveTo>
                  <a:cubicBezTo>
                    <a:pt x="49" y="0"/>
                    <a:pt x="45" y="0"/>
                    <a:pt x="45" y="0"/>
                  </a:cubicBezTo>
                  <a:cubicBezTo>
                    <a:pt x="45" y="0"/>
                    <a:pt x="47" y="4"/>
                    <a:pt x="49" y="5"/>
                  </a:cubicBezTo>
                  <a:cubicBezTo>
                    <a:pt x="51" y="7"/>
                    <a:pt x="53" y="7"/>
                    <a:pt x="54" y="7"/>
                  </a:cubicBezTo>
                  <a:cubicBezTo>
                    <a:pt x="55" y="6"/>
                    <a:pt x="54" y="4"/>
                    <a:pt x="52" y="2"/>
                  </a:cubicBezTo>
                  <a:close/>
                  <a:moveTo>
                    <a:pt x="61" y="6"/>
                  </a:moveTo>
                  <a:cubicBezTo>
                    <a:pt x="60" y="4"/>
                    <a:pt x="57" y="1"/>
                    <a:pt x="57" y="1"/>
                  </a:cubicBezTo>
                  <a:cubicBezTo>
                    <a:pt x="57" y="1"/>
                    <a:pt x="55" y="3"/>
                    <a:pt x="55" y="6"/>
                  </a:cubicBezTo>
                  <a:cubicBezTo>
                    <a:pt x="56" y="8"/>
                    <a:pt x="57" y="10"/>
                    <a:pt x="59" y="10"/>
                  </a:cubicBezTo>
                  <a:cubicBezTo>
                    <a:pt x="60" y="10"/>
                    <a:pt x="61" y="9"/>
                    <a:pt x="61" y="6"/>
                  </a:cubicBezTo>
                  <a:close/>
                  <a:moveTo>
                    <a:pt x="53" y="8"/>
                  </a:moveTo>
                  <a:cubicBezTo>
                    <a:pt x="51" y="8"/>
                    <a:pt x="48" y="10"/>
                    <a:pt x="48" y="10"/>
                  </a:cubicBezTo>
                  <a:cubicBezTo>
                    <a:pt x="48" y="10"/>
                    <a:pt x="51" y="13"/>
                    <a:pt x="54" y="13"/>
                  </a:cubicBezTo>
                  <a:cubicBezTo>
                    <a:pt x="56" y="13"/>
                    <a:pt x="57" y="12"/>
                    <a:pt x="57" y="11"/>
                  </a:cubicBezTo>
                  <a:cubicBezTo>
                    <a:pt x="57" y="10"/>
                    <a:pt x="56" y="8"/>
                    <a:pt x="53" y="8"/>
                  </a:cubicBezTo>
                  <a:close/>
                  <a:moveTo>
                    <a:pt x="69" y="71"/>
                  </a:moveTo>
                  <a:cubicBezTo>
                    <a:pt x="68" y="69"/>
                    <a:pt x="65" y="68"/>
                    <a:pt x="65" y="68"/>
                  </a:cubicBezTo>
                  <a:cubicBezTo>
                    <a:pt x="65" y="68"/>
                    <a:pt x="64" y="71"/>
                    <a:pt x="65" y="73"/>
                  </a:cubicBezTo>
                  <a:cubicBezTo>
                    <a:pt x="65" y="75"/>
                    <a:pt x="67" y="76"/>
                    <a:pt x="68" y="75"/>
                  </a:cubicBezTo>
                  <a:cubicBezTo>
                    <a:pt x="69" y="75"/>
                    <a:pt x="70" y="73"/>
                    <a:pt x="69" y="71"/>
                  </a:cubicBezTo>
                  <a:close/>
                  <a:moveTo>
                    <a:pt x="66" y="77"/>
                  </a:moveTo>
                  <a:cubicBezTo>
                    <a:pt x="66" y="75"/>
                    <a:pt x="63" y="73"/>
                    <a:pt x="63" y="73"/>
                  </a:cubicBezTo>
                  <a:cubicBezTo>
                    <a:pt x="63" y="73"/>
                    <a:pt x="61" y="76"/>
                    <a:pt x="62" y="78"/>
                  </a:cubicBezTo>
                  <a:cubicBezTo>
                    <a:pt x="63" y="81"/>
                    <a:pt x="64" y="81"/>
                    <a:pt x="65" y="81"/>
                  </a:cubicBezTo>
                  <a:cubicBezTo>
                    <a:pt x="66" y="81"/>
                    <a:pt x="67" y="79"/>
                    <a:pt x="66" y="77"/>
                  </a:cubicBezTo>
                  <a:close/>
                  <a:moveTo>
                    <a:pt x="63" y="83"/>
                  </a:moveTo>
                  <a:cubicBezTo>
                    <a:pt x="63" y="80"/>
                    <a:pt x="60" y="79"/>
                    <a:pt x="60" y="79"/>
                  </a:cubicBezTo>
                  <a:cubicBezTo>
                    <a:pt x="60" y="79"/>
                    <a:pt x="58" y="82"/>
                    <a:pt x="59" y="84"/>
                  </a:cubicBezTo>
                  <a:cubicBezTo>
                    <a:pt x="59" y="86"/>
                    <a:pt x="60" y="87"/>
                    <a:pt x="61" y="87"/>
                  </a:cubicBezTo>
                  <a:cubicBezTo>
                    <a:pt x="63" y="86"/>
                    <a:pt x="64" y="85"/>
                    <a:pt x="63" y="83"/>
                  </a:cubicBezTo>
                  <a:close/>
                  <a:moveTo>
                    <a:pt x="59" y="88"/>
                  </a:moveTo>
                  <a:cubicBezTo>
                    <a:pt x="59" y="86"/>
                    <a:pt x="57" y="84"/>
                    <a:pt x="57" y="84"/>
                  </a:cubicBezTo>
                  <a:cubicBezTo>
                    <a:pt x="57" y="84"/>
                    <a:pt x="55" y="86"/>
                    <a:pt x="55" y="89"/>
                  </a:cubicBezTo>
                  <a:cubicBezTo>
                    <a:pt x="55" y="91"/>
                    <a:pt x="56" y="92"/>
                    <a:pt x="57" y="92"/>
                  </a:cubicBezTo>
                  <a:cubicBezTo>
                    <a:pt x="58" y="92"/>
                    <a:pt x="60" y="90"/>
                    <a:pt x="59" y="88"/>
                  </a:cubicBezTo>
                  <a:close/>
                  <a:moveTo>
                    <a:pt x="55" y="93"/>
                  </a:moveTo>
                  <a:cubicBezTo>
                    <a:pt x="55" y="91"/>
                    <a:pt x="53" y="89"/>
                    <a:pt x="53" y="89"/>
                  </a:cubicBezTo>
                  <a:cubicBezTo>
                    <a:pt x="53" y="89"/>
                    <a:pt x="51" y="91"/>
                    <a:pt x="50" y="93"/>
                  </a:cubicBezTo>
                  <a:cubicBezTo>
                    <a:pt x="50" y="95"/>
                    <a:pt x="51" y="97"/>
                    <a:pt x="52" y="97"/>
                  </a:cubicBezTo>
                  <a:cubicBezTo>
                    <a:pt x="54" y="97"/>
                    <a:pt x="55" y="95"/>
                    <a:pt x="55" y="93"/>
                  </a:cubicBezTo>
                  <a:close/>
                  <a:moveTo>
                    <a:pt x="50" y="98"/>
                  </a:moveTo>
                  <a:cubicBezTo>
                    <a:pt x="51" y="95"/>
                    <a:pt x="48" y="93"/>
                    <a:pt x="48" y="93"/>
                  </a:cubicBezTo>
                  <a:cubicBezTo>
                    <a:pt x="48" y="93"/>
                    <a:pt x="46" y="95"/>
                    <a:pt x="46" y="97"/>
                  </a:cubicBezTo>
                  <a:cubicBezTo>
                    <a:pt x="45" y="99"/>
                    <a:pt x="46" y="101"/>
                    <a:pt x="47" y="101"/>
                  </a:cubicBezTo>
                  <a:cubicBezTo>
                    <a:pt x="48" y="101"/>
                    <a:pt x="50" y="100"/>
                    <a:pt x="50" y="98"/>
                  </a:cubicBezTo>
                  <a:close/>
                  <a:moveTo>
                    <a:pt x="45" y="102"/>
                  </a:moveTo>
                  <a:cubicBezTo>
                    <a:pt x="45" y="99"/>
                    <a:pt x="44" y="97"/>
                    <a:pt x="44" y="97"/>
                  </a:cubicBezTo>
                  <a:cubicBezTo>
                    <a:pt x="44" y="97"/>
                    <a:pt x="41" y="99"/>
                    <a:pt x="40" y="101"/>
                  </a:cubicBezTo>
                  <a:cubicBezTo>
                    <a:pt x="40" y="103"/>
                    <a:pt x="40" y="104"/>
                    <a:pt x="41" y="104"/>
                  </a:cubicBezTo>
                  <a:cubicBezTo>
                    <a:pt x="43" y="105"/>
                    <a:pt x="44" y="104"/>
                    <a:pt x="45" y="102"/>
                  </a:cubicBezTo>
                  <a:close/>
                  <a:moveTo>
                    <a:pt x="39" y="105"/>
                  </a:moveTo>
                  <a:cubicBezTo>
                    <a:pt x="40" y="103"/>
                    <a:pt x="38" y="100"/>
                    <a:pt x="38" y="100"/>
                  </a:cubicBezTo>
                  <a:cubicBezTo>
                    <a:pt x="38" y="100"/>
                    <a:pt x="35" y="101"/>
                    <a:pt x="34" y="103"/>
                  </a:cubicBezTo>
                  <a:cubicBezTo>
                    <a:pt x="33" y="105"/>
                    <a:pt x="34" y="107"/>
                    <a:pt x="35" y="107"/>
                  </a:cubicBezTo>
                  <a:cubicBezTo>
                    <a:pt x="36" y="108"/>
                    <a:pt x="38" y="107"/>
                    <a:pt x="39" y="105"/>
                  </a:cubicBezTo>
                  <a:close/>
                  <a:moveTo>
                    <a:pt x="33" y="107"/>
                  </a:moveTo>
                  <a:cubicBezTo>
                    <a:pt x="34" y="105"/>
                    <a:pt x="33" y="102"/>
                    <a:pt x="33" y="102"/>
                  </a:cubicBezTo>
                  <a:cubicBezTo>
                    <a:pt x="33" y="102"/>
                    <a:pt x="30" y="104"/>
                    <a:pt x="28" y="105"/>
                  </a:cubicBezTo>
                  <a:cubicBezTo>
                    <a:pt x="27" y="107"/>
                    <a:pt x="27" y="109"/>
                    <a:pt x="28" y="109"/>
                  </a:cubicBezTo>
                  <a:cubicBezTo>
                    <a:pt x="30" y="110"/>
                    <a:pt x="31" y="109"/>
                    <a:pt x="33" y="107"/>
                  </a:cubicBezTo>
                  <a:close/>
                  <a:moveTo>
                    <a:pt x="26" y="109"/>
                  </a:moveTo>
                  <a:cubicBezTo>
                    <a:pt x="27" y="107"/>
                    <a:pt x="27" y="104"/>
                    <a:pt x="27" y="104"/>
                  </a:cubicBezTo>
                  <a:cubicBezTo>
                    <a:pt x="27" y="104"/>
                    <a:pt x="23" y="105"/>
                    <a:pt x="22" y="107"/>
                  </a:cubicBezTo>
                  <a:cubicBezTo>
                    <a:pt x="20" y="108"/>
                    <a:pt x="20" y="110"/>
                    <a:pt x="21" y="111"/>
                  </a:cubicBezTo>
                  <a:cubicBezTo>
                    <a:pt x="22" y="111"/>
                    <a:pt x="24" y="111"/>
                    <a:pt x="26" y="109"/>
                  </a:cubicBezTo>
                  <a:close/>
                  <a:moveTo>
                    <a:pt x="74" y="76"/>
                  </a:moveTo>
                  <a:cubicBezTo>
                    <a:pt x="76" y="75"/>
                    <a:pt x="77" y="71"/>
                    <a:pt x="77" y="71"/>
                  </a:cubicBezTo>
                  <a:cubicBezTo>
                    <a:pt x="77" y="71"/>
                    <a:pt x="74" y="71"/>
                    <a:pt x="72" y="72"/>
                  </a:cubicBezTo>
                  <a:cubicBezTo>
                    <a:pt x="70" y="73"/>
                    <a:pt x="69" y="74"/>
                    <a:pt x="70" y="76"/>
                  </a:cubicBezTo>
                  <a:cubicBezTo>
                    <a:pt x="70" y="77"/>
                    <a:pt x="71" y="78"/>
                    <a:pt x="74" y="76"/>
                  </a:cubicBezTo>
                  <a:close/>
                  <a:moveTo>
                    <a:pt x="70" y="83"/>
                  </a:moveTo>
                  <a:cubicBezTo>
                    <a:pt x="73" y="82"/>
                    <a:pt x="74" y="78"/>
                    <a:pt x="74" y="78"/>
                  </a:cubicBezTo>
                  <a:cubicBezTo>
                    <a:pt x="74" y="78"/>
                    <a:pt x="71" y="77"/>
                    <a:pt x="69" y="78"/>
                  </a:cubicBezTo>
                  <a:cubicBezTo>
                    <a:pt x="67" y="79"/>
                    <a:pt x="66" y="81"/>
                    <a:pt x="67" y="82"/>
                  </a:cubicBezTo>
                  <a:cubicBezTo>
                    <a:pt x="67" y="83"/>
                    <a:pt x="68" y="84"/>
                    <a:pt x="70" y="83"/>
                  </a:cubicBezTo>
                  <a:close/>
                  <a:moveTo>
                    <a:pt x="67" y="89"/>
                  </a:moveTo>
                  <a:cubicBezTo>
                    <a:pt x="69" y="89"/>
                    <a:pt x="71" y="85"/>
                    <a:pt x="71" y="85"/>
                  </a:cubicBezTo>
                  <a:cubicBezTo>
                    <a:pt x="71" y="85"/>
                    <a:pt x="68" y="84"/>
                    <a:pt x="66" y="84"/>
                  </a:cubicBezTo>
                  <a:cubicBezTo>
                    <a:pt x="64" y="85"/>
                    <a:pt x="63" y="86"/>
                    <a:pt x="63" y="88"/>
                  </a:cubicBezTo>
                  <a:cubicBezTo>
                    <a:pt x="63" y="89"/>
                    <a:pt x="64" y="90"/>
                    <a:pt x="67" y="89"/>
                  </a:cubicBezTo>
                  <a:close/>
                  <a:moveTo>
                    <a:pt x="62" y="95"/>
                  </a:moveTo>
                  <a:cubicBezTo>
                    <a:pt x="64" y="95"/>
                    <a:pt x="67" y="91"/>
                    <a:pt x="67" y="91"/>
                  </a:cubicBezTo>
                  <a:cubicBezTo>
                    <a:pt x="67" y="91"/>
                    <a:pt x="64" y="90"/>
                    <a:pt x="62" y="90"/>
                  </a:cubicBezTo>
                  <a:cubicBezTo>
                    <a:pt x="60" y="91"/>
                    <a:pt x="59" y="92"/>
                    <a:pt x="58" y="93"/>
                  </a:cubicBezTo>
                  <a:cubicBezTo>
                    <a:pt x="58" y="95"/>
                    <a:pt x="60" y="95"/>
                    <a:pt x="62" y="95"/>
                  </a:cubicBezTo>
                  <a:close/>
                  <a:moveTo>
                    <a:pt x="57" y="100"/>
                  </a:moveTo>
                  <a:cubicBezTo>
                    <a:pt x="59" y="100"/>
                    <a:pt x="62" y="97"/>
                    <a:pt x="62" y="97"/>
                  </a:cubicBezTo>
                  <a:cubicBezTo>
                    <a:pt x="62" y="97"/>
                    <a:pt x="60" y="95"/>
                    <a:pt x="57" y="96"/>
                  </a:cubicBezTo>
                  <a:cubicBezTo>
                    <a:pt x="55" y="96"/>
                    <a:pt x="54" y="97"/>
                    <a:pt x="54" y="98"/>
                  </a:cubicBezTo>
                  <a:cubicBezTo>
                    <a:pt x="53" y="99"/>
                    <a:pt x="54" y="101"/>
                    <a:pt x="57" y="100"/>
                  </a:cubicBezTo>
                  <a:close/>
                  <a:moveTo>
                    <a:pt x="51" y="105"/>
                  </a:moveTo>
                  <a:cubicBezTo>
                    <a:pt x="54" y="105"/>
                    <a:pt x="57" y="103"/>
                    <a:pt x="57" y="103"/>
                  </a:cubicBezTo>
                  <a:cubicBezTo>
                    <a:pt x="57" y="103"/>
                    <a:pt x="55" y="100"/>
                    <a:pt x="52" y="100"/>
                  </a:cubicBezTo>
                  <a:cubicBezTo>
                    <a:pt x="50" y="100"/>
                    <a:pt x="48" y="101"/>
                    <a:pt x="48" y="102"/>
                  </a:cubicBezTo>
                  <a:cubicBezTo>
                    <a:pt x="48" y="104"/>
                    <a:pt x="49" y="105"/>
                    <a:pt x="51" y="105"/>
                  </a:cubicBezTo>
                  <a:close/>
                  <a:moveTo>
                    <a:pt x="45" y="109"/>
                  </a:moveTo>
                  <a:cubicBezTo>
                    <a:pt x="47" y="110"/>
                    <a:pt x="51" y="107"/>
                    <a:pt x="51" y="107"/>
                  </a:cubicBezTo>
                  <a:cubicBezTo>
                    <a:pt x="51" y="107"/>
                    <a:pt x="49" y="105"/>
                    <a:pt x="47" y="104"/>
                  </a:cubicBezTo>
                  <a:cubicBezTo>
                    <a:pt x="44" y="104"/>
                    <a:pt x="43" y="105"/>
                    <a:pt x="42" y="106"/>
                  </a:cubicBezTo>
                  <a:cubicBezTo>
                    <a:pt x="42" y="107"/>
                    <a:pt x="42" y="109"/>
                    <a:pt x="45" y="109"/>
                  </a:cubicBezTo>
                  <a:close/>
                  <a:moveTo>
                    <a:pt x="38" y="112"/>
                  </a:moveTo>
                  <a:cubicBezTo>
                    <a:pt x="41" y="113"/>
                    <a:pt x="44" y="111"/>
                    <a:pt x="44" y="111"/>
                  </a:cubicBezTo>
                  <a:cubicBezTo>
                    <a:pt x="44" y="111"/>
                    <a:pt x="43" y="108"/>
                    <a:pt x="40" y="108"/>
                  </a:cubicBezTo>
                  <a:cubicBezTo>
                    <a:pt x="38" y="107"/>
                    <a:pt x="36" y="108"/>
                    <a:pt x="36" y="109"/>
                  </a:cubicBezTo>
                  <a:cubicBezTo>
                    <a:pt x="35" y="110"/>
                    <a:pt x="36" y="112"/>
                    <a:pt x="38" y="112"/>
                  </a:cubicBezTo>
                  <a:close/>
                  <a:moveTo>
                    <a:pt x="31" y="115"/>
                  </a:moveTo>
                  <a:cubicBezTo>
                    <a:pt x="33" y="116"/>
                    <a:pt x="37" y="114"/>
                    <a:pt x="37" y="114"/>
                  </a:cubicBezTo>
                  <a:cubicBezTo>
                    <a:pt x="37" y="114"/>
                    <a:pt x="36" y="111"/>
                    <a:pt x="34" y="111"/>
                  </a:cubicBezTo>
                  <a:cubicBezTo>
                    <a:pt x="31" y="110"/>
                    <a:pt x="30" y="110"/>
                    <a:pt x="29" y="111"/>
                  </a:cubicBezTo>
                  <a:cubicBezTo>
                    <a:pt x="28" y="112"/>
                    <a:pt x="28" y="114"/>
                    <a:pt x="31" y="115"/>
                  </a:cubicBezTo>
                  <a:close/>
                  <a:moveTo>
                    <a:pt x="23" y="116"/>
                  </a:moveTo>
                  <a:cubicBezTo>
                    <a:pt x="25" y="118"/>
                    <a:pt x="30" y="117"/>
                    <a:pt x="30" y="117"/>
                  </a:cubicBezTo>
                  <a:cubicBezTo>
                    <a:pt x="30" y="117"/>
                    <a:pt x="29" y="114"/>
                    <a:pt x="27" y="113"/>
                  </a:cubicBezTo>
                  <a:cubicBezTo>
                    <a:pt x="24" y="111"/>
                    <a:pt x="22" y="112"/>
                    <a:pt x="21" y="113"/>
                  </a:cubicBezTo>
                  <a:cubicBezTo>
                    <a:pt x="21" y="113"/>
                    <a:pt x="21" y="115"/>
                    <a:pt x="23" y="116"/>
                  </a:cubicBezTo>
                  <a:close/>
                  <a:moveTo>
                    <a:pt x="19" y="109"/>
                  </a:moveTo>
                  <a:cubicBezTo>
                    <a:pt x="20" y="108"/>
                    <a:pt x="20" y="105"/>
                    <a:pt x="20" y="105"/>
                  </a:cubicBezTo>
                  <a:cubicBezTo>
                    <a:pt x="20" y="105"/>
                    <a:pt x="16" y="106"/>
                    <a:pt x="15" y="107"/>
                  </a:cubicBezTo>
                  <a:cubicBezTo>
                    <a:pt x="14" y="107"/>
                    <a:pt x="14" y="108"/>
                    <a:pt x="14" y="108"/>
                  </a:cubicBezTo>
                  <a:cubicBezTo>
                    <a:pt x="12" y="110"/>
                    <a:pt x="10" y="111"/>
                    <a:pt x="7" y="111"/>
                  </a:cubicBezTo>
                  <a:cubicBezTo>
                    <a:pt x="5" y="110"/>
                    <a:pt x="4" y="110"/>
                    <a:pt x="2" y="110"/>
                  </a:cubicBezTo>
                  <a:cubicBezTo>
                    <a:pt x="0" y="110"/>
                    <a:pt x="0" y="110"/>
                    <a:pt x="0" y="110"/>
                  </a:cubicBezTo>
                  <a:cubicBezTo>
                    <a:pt x="0" y="110"/>
                    <a:pt x="0" y="111"/>
                    <a:pt x="1" y="111"/>
                  </a:cubicBezTo>
                  <a:cubicBezTo>
                    <a:pt x="4" y="112"/>
                    <a:pt x="5" y="112"/>
                    <a:pt x="7" y="112"/>
                  </a:cubicBezTo>
                  <a:cubicBezTo>
                    <a:pt x="10" y="113"/>
                    <a:pt x="12" y="114"/>
                    <a:pt x="14" y="116"/>
                  </a:cubicBezTo>
                  <a:cubicBezTo>
                    <a:pt x="14" y="116"/>
                    <a:pt x="15" y="117"/>
                    <a:pt x="15" y="117"/>
                  </a:cubicBezTo>
                  <a:cubicBezTo>
                    <a:pt x="17" y="118"/>
                    <a:pt x="22" y="118"/>
                    <a:pt x="22" y="118"/>
                  </a:cubicBezTo>
                  <a:cubicBezTo>
                    <a:pt x="22" y="118"/>
                    <a:pt x="21" y="116"/>
                    <a:pt x="20" y="114"/>
                  </a:cubicBezTo>
                  <a:cubicBezTo>
                    <a:pt x="19" y="113"/>
                    <a:pt x="18" y="113"/>
                    <a:pt x="17" y="113"/>
                  </a:cubicBezTo>
                  <a:cubicBezTo>
                    <a:pt x="17" y="113"/>
                    <a:pt x="16" y="113"/>
                    <a:pt x="15" y="113"/>
                  </a:cubicBezTo>
                  <a:cubicBezTo>
                    <a:pt x="14" y="113"/>
                    <a:pt x="14" y="112"/>
                    <a:pt x="14" y="112"/>
                  </a:cubicBezTo>
                  <a:cubicBezTo>
                    <a:pt x="14" y="112"/>
                    <a:pt x="14" y="111"/>
                    <a:pt x="15" y="111"/>
                  </a:cubicBezTo>
                  <a:cubicBezTo>
                    <a:pt x="16" y="111"/>
                    <a:pt x="17" y="111"/>
                    <a:pt x="17" y="111"/>
                  </a:cubicBezTo>
                  <a:cubicBezTo>
                    <a:pt x="18" y="111"/>
                    <a:pt x="19" y="110"/>
                    <a:pt x="19" y="109"/>
                  </a:cubicBez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9" name="Freeform 95"/>
            <p:cNvSpPr/>
            <p:nvPr>
              <p:custDataLst>
                <p:tags r:id="rId95"/>
              </p:custDataLst>
            </p:nvPr>
          </p:nvSpPr>
          <p:spPr bwMode="auto">
            <a:xfrm>
              <a:off x="7820294" y="4707135"/>
              <a:ext cx="235873" cy="324325"/>
            </a:xfrm>
            <a:custGeom>
              <a:avLst/>
              <a:gdLst>
                <a:gd name="T0" fmla="*/ 7 w 77"/>
                <a:gd name="T1" fmla="*/ 76 h 106"/>
                <a:gd name="T2" fmla="*/ 27 w 77"/>
                <a:gd name="T3" fmla="*/ 86 h 106"/>
                <a:gd name="T4" fmla="*/ 50 w 77"/>
                <a:gd name="T5" fmla="*/ 75 h 106"/>
                <a:gd name="T6" fmla="*/ 31 w 77"/>
                <a:gd name="T7" fmla="*/ 54 h 106"/>
                <a:gd name="T8" fmla="*/ 23 w 77"/>
                <a:gd name="T9" fmla="*/ 52 h 106"/>
                <a:gd name="T10" fmla="*/ 26 w 77"/>
                <a:gd name="T11" fmla="*/ 39 h 106"/>
                <a:gd name="T12" fmla="*/ 34 w 77"/>
                <a:gd name="T13" fmla="*/ 41 h 106"/>
                <a:gd name="T14" fmla="*/ 56 w 77"/>
                <a:gd name="T15" fmla="*/ 31 h 106"/>
                <a:gd name="T16" fmla="*/ 43 w 77"/>
                <a:gd name="T17" fmla="*/ 16 h 106"/>
                <a:gd name="T18" fmla="*/ 22 w 77"/>
                <a:gd name="T19" fmla="*/ 18 h 106"/>
                <a:gd name="T20" fmla="*/ 20 w 77"/>
                <a:gd name="T21" fmla="*/ 4 h 106"/>
                <a:gd name="T22" fmla="*/ 49 w 77"/>
                <a:gd name="T23" fmla="*/ 3 h 106"/>
                <a:gd name="T24" fmla="*/ 75 w 77"/>
                <a:gd name="T25" fmla="*/ 32 h 106"/>
                <a:gd name="T26" fmla="*/ 52 w 77"/>
                <a:gd name="T27" fmla="*/ 51 h 106"/>
                <a:gd name="T28" fmla="*/ 52 w 77"/>
                <a:gd name="T29" fmla="*/ 51 h 106"/>
                <a:gd name="T30" fmla="*/ 68 w 77"/>
                <a:gd name="T31" fmla="*/ 79 h 106"/>
                <a:gd name="T32" fmla="*/ 25 w 77"/>
                <a:gd name="T33" fmla="*/ 101 h 106"/>
                <a:gd name="T34" fmla="*/ 0 w 77"/>
                <a:gd name="T35" fmla="*/ 89 h 106"/>
                <a:gd name="T36" fmla="*/ 7 w 77"/>
                <a:gd name="T37"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106">
                  <a:moveTo>
                    <a:pt x="7" y="76"/>
                  </a:moveTo>
                  <a:cubicBezTo>
                    <a:pt x="10" y="79"/>
                    <a:pt x="18" y="84"/>
                    <a:pt x="27" y="86"/>
                  </a:cubicBezTo>
                  <a:cubicBezTo>
                    <a:pt x="41" y="89"/>
                    <a:pt x="48" y="82"/>
                    <a:pt x="50" y="75"/>
                  </a:cubicBezTo>
                  <a:cubicBezTo>
                    <a:pt x="52" y="63"/>
                    <a:pt x="42" y="56"/>
                    <a:pt x="31" y="54"/>
                  </a:cubicBezTo>
                  <a:cubicBezTo>
                    <a:pt x="23" y="52"/>
                    <a:pt x="23" y="52"/>
                    <a:pt x="23" y="52"/>
                  </a:cubicBezTo>
                  <a:cubicBezTo>
                    <a:pt x="26" y="39"/>
                    <a:pt x="26" y="39"/>
                    <a:pt x="26" y="39"/>
                  </a:cubicBezTo>
                  <a:cubicBezTo>
                    <a:pt x="34" y="41"/>
                    <a:pt x="34" y="41"/>
                    <a:pt x="34" y="41"/>
                  </a:cubicBezTo>
                  <a:cubicBezTo>
                    <a:pt x="42" y="43"/>
                    <a:pt x="54" y="41"/>
                    <a:pt x="56" y="31"/>
                  </a:cubicBezTo>
                  <a:cubicBezTo>
                    <a:pt x="57" y="25"/>
                    <a:pt x="53" y="18"/>
                    <a:pt x="43" y="16"/>
                  </a:cubicBezTo>
                  <a:cubicBezTo>
                    <a:pt x="35" y="15"/>
                    <a:pt x="26" y="16"/>
                    <a:pt x="22" y="18"/>
                  </a:cubicBezTo>
                  <a:cubicBezTo>
                    <a:pt x="20" y="4"/>
                    <a:pt x="20" y="4"/>
                    <a:pt x="20" y="4"/>
                  </a:cubicBezTo>
                  <a:cubicBezTo>
                    <a:pt x="27" y="2"/>
                    <a:pt x="38" y="0"/>
                    <a:pt x="49" y="3"/>
                  </a:cubicBezTo>
                  <a:cubicBezTo>
                    <a:pt x="69" y="7"/>
                    <a:pt x="77" y="20"/>
                    <a:pt x="75" y="32"/>
                  </a:cubicBezTo>
                  <a:cubicBezTo>
                    <a:pt x="72" y="42"/>
                    <a:pt x="65" y="49"/>
                    <a:pt x="52" y="51"/>
                  </a:cubicBezTo>
                  <a:cubicBezTo>
                    <a:pt x="52" y="51"/>
                    <a:pt x="52" y="51"/>
                    <a:pt x="52" y="51"/>
                  </a:cubicBezTo>
                  <a:cubicBezTo>
                    <a:pt x="63" y="56"/>
                    <a:pt x="71" y="66"/>
                    <a:pt x="68" y="79"/>
                  </a:cubicBezTo>
                  <a:cubicBezTo>
                    <a:pt x="65" y="96"/>
                    <a:pt x="49" y="106"/>
                    <a:pt x="25" y="101"/>
                  </a:cubicBezTo>
                  <a:cubicBezTo>
                    <a:pt x="14" y="98"/>
                    <a:pt x="4" y="93"/>
                    <a:pt x="0" y="89"/>
                  </a:cubicBezTo>
                  <a:lnTo>
                    <a:pt x="7" y="76"/>
                  </a:lnTo>
                  <a:close/>
                </a:path>
              </a:pathLst>
            </a:custGeom>
            <a:solidFill>
              <a:srgbClr val="E58C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grpSp>
        <p:nvGrpSpPr>
          <p:cNvPr id="200" name="组合 199"/>
          <p:cNvGrpSpPr/>
          <p:nvPr>
            <p:custDataLst>
              <p:tags r:id="rId96"/>
            </p:custDataLst>
          </p:nvPr>
        </p:nvGrpSpPr>
        <p:grpSpPr>
          <a:xfrm rot="20979904">
            <a:off x="585769" y="2101700"/>
            <a:ext cx="407548" cy="450966"/>
            <a:chOff x="2766695" y="2616178"/>
            <a:chExt cx="960437" cy="1062758"/>
          </a:xfrm>
        </p:grpSpPr>
        <p:sp>
          <p:nvSpPr>
            <p:cNvPr id="201" name="Freeform 10"/>
            <p:cNvSpPr/>
            <p:nvPr>
              <p:custDataLst>
                <p:tags r:id="rId97"/>
              </p:custDataLst>
            </p:nvPr>
          </p:nvSpPr>
          <p:spPr bwMode="auto">
            <a:xfrm>
              <a:off x="3215957" y="2616178"/>
              <a:ext cx="233362" cy="140214"/>
            </a:xfrm>
            <a:custGeom>
              <a:avLst/>
              <a:gdLst>
                <a:gd name="T0" fmla="*/ 1 w 71"/>
                <a:gd name="T1" fmla="*/ 29 h 42"/>
                <a:gd name="T2" fmla="*/ 42 w 71"/>
                <a:gd name="T3" fmla="*/ 7 h 42"/>
                <a:gd name="T4" fmla="*/ 65 w 71"/>
                <a:gd name="T5" fmla="*/ 42 h 42"/>
                <a:gd name="T6" fmla="*/ 52 w 71"/>
                <a:gd name="T7" fmla="*/ 37 h 42"/>
                <a:gd name="T8" fmla="*/ 37 w 71"/>
                <a:gd name="T9" fmla="*/ 22 h 42"/>
                <a:gd name="T10" fmla="*/ 15 w 71"/>
                <a:gd name="T11" fmla="*/ 31 h 42"/>
                <a:gd name="T12" fmla="*/ 0 w 71"/>
                <a:gd name="T13" fmla="*/ 31 h 42"/>
                <a:gd name="T14" fmla="*/ 1 w 71"/>
                <a:gd name="T15" fmla="*/ 2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42">
                  <a:moveTo>
                    <a:pt x="1" y="29"/>
                  </a:moveTo>
                  <a:cubicBezTo>
                    <a:pt x="1" y="29"/>
                    <a:pt x="13" y="0"/>
                    <a:pt x="42" y="7"/>
                  </a:cubicBezTo>
                  <a:cubicBezTo>
                    <a:pt x="71" y="14"/>
                    <a:pt x="65" y="42"/>
                    <a:pt x="65" y="42"/>
                  </a:cubicBezTo>
                  <a:cubicBezTo>
                    <a:pt x="52" y="37"/>
                    <a:pt x="52" y="37"/>
                    <a:pt x="52" y="37"/>
                  </a:cubicBezTo>
                  <a:cubicBezTo>
                    <a:pt x="52" y="37"/>
                    <a:pt x="58" y="27"/>
                    <a:pt x="37" y="22"/>
                  </a:cubicBezTo>
                  <a:cubicBezTo>
                    <a:pt x="17" y="18"/>
                    <a:pt x="15" y="31"/>
                    <a:pt x="15" y="31"/>
                  </a:cubicBezTo>
                  <a:cubicBezTo>
                    <a:pt x="0" y="31"/>
                    <a:pt x="0" y="31"/>
                    <a:pt x="0" y="31"/>
                  </a:cubicBezTo>
                  <a:lnTo>
                    <a:pt x="1" y="29"/>
                  </a:ln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02" name="Oval 30"/>
            <p:cNvSpPr>
              <a:spLocks noChangeArrowheads="1"/>
            </p:cNvSpPr>
            <p:nvPr>
              <p:custDataLst>
                <p:tags r:id="rId98"/>
              </p:custDataLst>
            </p:nvPr>
          </p:nvSpPr>
          <p:spPr bwMode="auto">
            <a:xfrm>
              <a:off x="2766695" y="2716559"/>
              <a:ext cx="960437" cy="962377"/>
            </a:xfrm>
            <a:prstGeom prst="ellipse">
              <a:avLst/>
            </a:pr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03" name="Freeform 31"/>
            <p:cNvSpPr/>
            <p:nvPr>
              <p:custDataLst>
                <p:tags r:id="rId99"/>
              </p:custDataLst>
            </p:nvPr>
          </p:nvSpPr>
          <p:spPr bwMode="auto">
            <a:xfrm>
              <a:off x="3004820" y="2963527"/>
              <a:ext cx="630237" cy="622997"/>
            </a:xfrm>
            <a:custGeom>
              <a:avLst/>
              <a:gdLst>
                <a:gd name="T0" fmla="*/ 168 w 191"/>
                <a:gd name="T1" fmla="*/ 0 h 188"/>
                <a:gd name="T2" fmla="*/ 124 w 191"/>
                <a:gd name="T3" fmla="*/ 113 h 188"/>
                <a:gd name="T4" fmla="*/ 0 w 191"/>
                <a:gd name="T5" fmla="*/ 162 h 188"/>
                <a:gd name="T6" fmla="*/ 73 w 191"/>
                <a:gd name="T7" fmla="*/ 188 h 188"/>
                <a:gd name="T8" fmla="*/ 191 w 191"/>
                <a:gd name="T9" fmla="*/ 70 h 188"/>
                <a:gd name="T10" fmla="*/ 168 w 191"/>
                <a:gd name="T11" fmla="*/ 0 h 188"/>
              </a:gdLst>
              <a:ahLst/>
              <a:cxnLst>
                <a:cxn ang="0">
                  <a:pos x="T0" y="T1"/>
                </a:cxn>
                <a:cxn ang="0">
                  <a:pos x="T2" y="T3"/>
                </a:cxn>
                <a:cxn ang="0">
                  <a:pos x="T4" y="T5"/>
                </a:cxn>
                <a:cxn ang="0">
                  <a:pos x="T6" y="T7"/>
                </a:cxn>
                <a:cxn ang="0">
                  <a:pos x="T8" y="T9"/>
                </a:cxn>
                <a:cxn ang="0">
                  <a:pos x="T10" y="T11"/>
                </a:cxn>
              </a:cxnLst>
              <a:rect l="0" t="0" r="r" b="b"/>
              <a:pathLst>
                <a:path w="191" h="188">
                  <a:moveTo>
                    <a:pt x="168" y="0"/>
                  </a:moveTo>
                  <a:cubicBezTo>
                    <a:pt x="171" y="31"/>
                    <a:pt x="165" y="74"/>
                    <a:pt x="124" y="113"/>
                  </a:cubicBezTo>
                  <a:cubicBezTo>
                    <a:pt x="77" y="158"/>
                    <a:pt x="28" y="163"/>
                    <a:pt x="0" y="162"/>
                  </a:cubicBezTo>
                  <a:cubicBezTo>
                    <a:pt x="20" y="178"/>
                    <a:pt x="46" y="188"/>
                    <a:pt x="73" y="188"/>
                  </a:cubicBezTo>
                  <a:cubicBezTo>
                    <a:pt x="138" y="188"/>
                    <a:pt x="191" y="135"/>
                    <a:pt x="191" y="70"/>
                  </a:cubicBezTo>
                  <a:cubicBezTo>
                    <a:pt x="191" y="44"/>
                    <a:pt x="183" y="20"/>
                    <a:pt x="168" y="0"/>
                  </a:cubicBezTo>
                  <a:close/>
                </a:path>
              </a:pathLst>
            </a:custGeom>
            <a:solidFill>
              <a:srgbClr val="ECBE3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04" name="Freeform 32"/>
            <p:cNvSpPr/>
            <p:nvPr>
              <p:custDataLst>
                <p:tags r:id="rId100"/>
              </p:custDataLst>
            </p:nvPr>
          </p:nvSpPr>
          <p:spPr bwMode="auto">
            <a:xfrm>
              <a:off x="2858770" y="2808973"/>
              <a:ext cx="709612" cy="694696"/>
            </a:xfrm>
            <a:custGeom>
              <a:avLst/>
              <a:gdLst>
                <a:gd name="T0" fmla="*/ 168 w 215"/>
                <a:gd name="T1" fmla="*/ 160 h 210"/>
                <a:gd name="T2" fmla="*/ 212 w 215"/>
                <a:gd name="T3" fmla="*/ 47 h 210"/>
                <a:gd name="T4" fmla="*/ 117 w 215"/>
                <a:gd name="T5" fmla="*/ 0 h 210"/>
                <a:gd name="T6" fmla="*/ 0 w 215"/>
                <a:gd name="T7" fmla="*/ 117 h 210"/>
                <a:gd name="T8" fmla="*/ 44 w 215"/>
                <a:gd name="T9" fmla="*/ 209 h 210"/>
                <a:gd name="T10" fmla="*/ 168 w 215"/>
                <a:gd name="T11" fmla="*/ 160 h 210"/>
              </a:gdLst>
              <a:ahLst/>
              <a:cxnLst>
                <a:cxn ang="0">
                  <a:pos x="T0" y="T1"/>
                </a:cxn>
                <a:cxn ang="0">
                  <a:pos x="T2" y="T3"/>
                </a:cxn>
                <a:cxn ang="0">
                  <a:pos x="T4" y="T5"/>
                </a:cxn>
                <a:cxn ang="0">
                  <a:pos x="T6" y="T7"/>
                </a:cxn>
                <a:cxn ang="0">
                  <a:pos x="T8" y="T9"/>
                </a:cxn>
                <a:cxn ang="0">
                  <a:pos x="T10" y="T11"/>
                </a:cxn>
              </a:cxnLst>
              <a:rect l="0" t="0" r="r" b="b"/>
              <a:pathLst>
                <a:path w="215" h="210">
                  <a:moveTo>
                    <a:pt x="168" y="160"/>
                  </a:moveTo>
                  <a:cubicBezTo>
                    <a:pt x="209" y="121"/>
                    <a:pt x="215" y="78"/>
                    <a:pt x="212" y="47"/>
                  </a:cubicBezTo>
                  <a:cubicBezTo>
                    <a:pt x="191" y="18"/>
                    <a:pt x="156" y="0"/>
                    <a:pt x="117" y="0"/>
                  </a:cubicBezTo>
                  <a:cubicBezTo>
                    <a:pt x="52" y="0"/>
                    <a:pt x="0" y="52"/>
                    <a:pt x="0" y="117"/>
                  </a:cubicBezTo>
                  <a:cubicBezTo>
                    <a:pt x="0" y="154"/>
                    <a:pt x="17" y="187"/>
                    <a:pt x="44" y="209"/>
                  </a:cubicBezTo>
                  <a:cubicBezTo>
                    <a:pt x="72" y="210"/>
                    <a:pt x="121" y="205"/>
                    <a:pt x="168" y="160"/>
                  </a:cubicBezTo>
                  <a:close/>
                </a:path>
              </a:pathLst>
            </a:custGeom>
            <a:solidFill>
              <a:srgbClr val="F3CD2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06" name="Freeform 34"/>
            <p:cNvSpPr>
              <a:spLocks noEditPoints="1"/>
            </p:cNvSpPr>
            <p:nvPr>
              <p:custDataLst>
                <p:tags r:id="rId101"/>
              </p:custDataLst>
            </p:nvPr>
          </p:nvSpPr>
          <p:spPr bwMode="auto">
            <a:xfrm>
              <a:off x="2888932" y="2907760"/>
              <a:ext cx="280987" cy="556076"/>
            </a:xfrm>
            <a:custGeom>
              <a:avLst/>
              <a:gdLst>
                <a:gd name="T0" fmla="*/ 4 w 85"/>
                <a:gd name="T1" fmla="*/ 70 h 168"/>
                <a:gd name="T2" fmla="*/ 21 w 85"/>
                <a:gd name="T3" fmla="*/ 67 h 168"/>
                <a:gd name="T4" fmla="*/ 12 w 85"/>
                <a:gd name="T5" fmla="*/ 57 h 168"/>
                <a:gd name="T6" fmla="*/ 14 w 85"/>
                <a:gd name="T7" fmla="*/ 64 h 168"/>
                <a:gd name="T8" fmla="*/ 14 w 85"/>
                <a:gd name="T9" fmla="*/ 64 h 168"/>
                <a:gd name="T10" fmla="*/ 10 w 85"/>
                <a:gd name="T11" fmla="*/ 51 h 168"/>
                <a:gd name="T12" fmla="*/ 27 w 85"/>
                <a:gd name="T13" fmla="*/ 52 h 168"/>
                <a:gd name="T14" fmla="*/ 21 w 85"/>
                <a:gd name="T15" fmla="*/ 40 h 168"/>
                <a:gd name="T16" fmla="*/ 21 w 85"/>
                <a:gd name="T17" fmla="*/ 48 h 168"/>
                <a:gd name="T18" fmla="*/ 21 w 85"/>
                <a:gd name="T19" fmla="*/ 48 h 168"/>
                <a:gd name="T20" fmla="*/ 20 w 85"/>
                <a:gd name="T21" fmla="*/ 34 h 168"/>
                <a:gd name="T22" fmla="*/ 36 w 85"/>
                <a:gd name="T23" fmla="*/ 38 h 168"/>
                <a:gd name="T24" fmla="*/ 33 w 85"/>
                <a:gd name="T25" fmla="*/ 26 h 168"/>
                <a:gd name="T26" fmla="*/ 31 w 85"/>
                <a:gd name="T27" fmla="*/ 33 h 168"/>
                <a:gd name="T28" fmla="*/ 31 w 85"/>
                <a:gd name="T29" fmla="*/ 33 h 168"/>
                <a:gd name="T30" fmla="*/ 34 w 85"/>
                <a:gd name="T31" fmla="*/ 20 h 168"/>
                <a:gd name="T32" fmla="*/ 49 w 85"/>
                <a:gd name="T33" fmla="*/ 27 h 168"/>
                <a:gd name="T34" fmla="*/ 49 w 85"/>
                <a:gd name="T35" fmla="*/ 15 h 168"/>
                <a:gd name="T36" fmla="*/ 46 w 85"/>
                <a:gd name="T37" fmla="*/ 21 h 168"/>
                <a:gd name="T38" fmla="*/ 46 w 85"/>
                <a:gd name="T39" fmla="*/ 21 h 168"/>
                <a:gd name="T40" fmla="*/ 52 w 85"/>
                <a:gd name="T41" fmla="*/ 9 h 168"/>
                <a:gd name="T42" fmla="*/ 65 w 85"/>
                <a:gd name="T43" fmla="*/ 20 h 168"/>
                <a:gd name="T44" fmla="*/ 77 w 85"/>
                <a:gd name="T45" fmla="*/ 11 h 168"/>
                <a:gd name="T46" fmla="*/ 63 w 85"/>
                <a:gd name="T47" fmla="*/ 10 h 168"/>
                <a:gd name="T48" fmla="*/ 63 w 85"/>
                <a:gd name="T49" fmla="*/ 10 h 168"/>
                <a:gd name="T50" fmla="*/ 70 w 85"/>
                <a:gd name="T51" fmla="*/ 12 h 168"/>
                <a:gd name="T52" fmla="*/ 19 w 85"/>
                <a:gd name="T53" fmla="*/ 75 h 168"/>
                <a:gd name="T54" fmla="*/ 15 w 85"/>
                <a:gd name="T55" fmla="*/ 90 h 168"/>
                <a:gd name="T56" fmla="*/ 11 w 85"/>
                <a:gd name="T57" fmla="*/ 100 h 168"/>
                <a:gd name="T58" fmla="*/ 11 w 85"/>
                <a:gd name="T59" fmla="*/ 100 h 168"/>
                <a:gd name="T60" fmla="*/ 12 w 85"/>
                <a:gd name="T61" fmla="*/ 103 h 168"/>
                <a:gd name="T62" fmla="*/ 20 w 85"/>
                <a:gd name="T63" fmla="*/ 108 h 168"/>
                <a:gd name="T64" fmla="*/ 23 w 85"/>
                <a:gd name="T65" fmla="*/ 123 h 168"/>
                <a:gd name="T66" fmla="*/ 24 w 85"/>
                <a:gd name="T67" fmla="*/ 134 h 168"/>
                <a:gd name="T68" fmla="*/ 24 w 85"/>
                <a:gd name="T69" fmla="*/ 134 h 168"/>
                <a:gd name="T70" fmla="*/ 26 w 85"/>
                <a:gd name="T71" fmla="*/ 136 h 168"/>
                <a:gd name="T72" fmla="*/ 35 w 85"/>
                <a:gd name="T73" fmla="*/ 137 h 168"/>
                <a:gd name="T74" fmla="*/ 46 w 85"/>
                <a:gd name="T75" fmla="*/ 149 h 168"/>
                <a:gd name="T76" fmla="*/ 8 w 85"/>
                <a:gd name="T77" fmla="*/ 82 h 168"/>
                <a:gd name="T78" fmla="*/ 8 w 85"/>
                <a:gd name="T79" fmla="*/ 82 h 168"/>
                <a:gd name="T80" fmla="*/ 2 w 85"/>
                <a:gd name="T81" fmla="*/ 90 h 168"/>
                <a:gd name="T82" fmla="*/ 0 w 85"/>
                <a:gd name="T83" fmla="*/ 92 h 168"/>
                <a:gd name="T84" fmla="*/ 8 w 85"/>
                <a:gd name="T85" fmla="*/ 104 h 168"/>
                <a:gd name="T86" fmla="*/ 13 w 85"/>
                <a:gd name="T87" fmla="*/ 119 h 168"/>
                <a:gd name="T88" fmla="*/ 13 w 85"/>
                <a:gd name="T89" fmla="*/ 119 h 168"/>
                <a:gd name="T90" fmla="*/ 11 w 85"/>
                <a:gd name="T91" fmla="*/ 128 h 168"/>
                <a:gd name="T92" fmla="*/ 10 w 85"/>
                <a:gd name="T93" fmla="*/ 131 h 168"/>
                <a:gd name="T94" fmla="*/ 23 w 85"/>
                <a:gd name="T95" fmla="*/ 139 h 168"/>
                <a:gd name="T96" fmla="*/ 34 w 85"/>
                <a:gd name="T97" fmla="*/ 150 h 168"/>
                <a:gd name="T98" fmla="*/ 34 w 85"/>
                <a:gd name="T99" fmla="*/ 150 h 168"/>
                <a:gd name="T100" fmla="*/ 38 w 85"/>
                <a:gd name="T101" fmla="*/ 159 h 168"/>
                <a:gd name="T102" fmla="*/ 52 w 85"/>
                <a:gd name="T103" fmla="*/ 160 h 168"/>
                <a:gd name="T104" fmla="*/ 39 w 85"/>
                <a:gd name="T105" fmla="*/ 163 h 168"/>
                <a:gd name="T106" fmla="*/ 67 w 85"/>
                <a:gd name="T107" fmla="*/ 167 h 168"/>
                <a:gd name="T108" fmla="*/ 54 w 85"/>
                <a:gd name="T109" fmla="*/ 155 h 168"/>
                <a:gd name="T110" fmla="*/ 48 w 85"/>
                <a:gd name="T111" fmla="*/ 15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 h="168">
                  <a:moveTo>
                    <a:pt x="9" y="73"/>
                  </a:moveTo>
                  <a:cubicBezTo>
                    <a:pt x="11" y="71"/>
                    <a:pt x="11" y="69"/>
                    <a:pt x="9" y="66"/>
                  </a:cubicBezTo>
                  <a:cubicBezTo>
                    <a:pt x="8" y="63"/>
                    <a:pt x="4" y="62"/>
                    <a:pt x="4" y="62"/>
                  </a:cubicBezTo>
                  <a:cubicBezTo>
                    <a:pt x="4" y="62"/>
                    <a:pt x="3" y="67"/>
                    <a:pt x="4" y="70"/>
                  </a:cubicBezTo>
                  <a:cubicBezTo>
                    <a:pt x="6" y="73"/>
                    <a:pt x="8" y="74"/>
                    <a:pt x="9" y="73"/>
                  </a:cubicBezTo>
                  <a:close/>
                  <a:moveTo>
                    <a:pt x="12" y="73"/>
                  </a:moveTo>
                  <a:cubicBezTo>
                    <a:pt x="12" y="75"/>
                    <a:pt x="14" y="75"/>
                    <a:pt x="17" y="73"/>
                  </a:cubicBezTo>
                  <a:cubicBezTo>
                    <a:pt x="19" y="71"/>
                    <a:pt x="21" y="67"/>
                    <a:pt x="21" y="67"/>
                  </a:cubicBezTo>
                  <a:cubicBezTo>
                    <a:pt x="21" y="67"/>
                    <a:pt x="16" y="66"/>
                    <a:pt x="14" y="68"/>
                  </a:cubicBezTo>
                  <a:cubicBezTo>
                    <a:pt x="11" y="69"/>
                    <a:pt x="11" y="72"/>
                    <a:pt x="12" y="73"/>
                  </a:cubicBezTo>
                  <a:close/>
                  <a:moveTo>
                    <a:pt x="11" y="64"/>
                  </a:moveTo>
                  <a:cubicBezTo>
                    <a:pt x="13" y="63"/>
                    <a:pt x="13" y="60"/>
                    <a:pt x="12" y="57"/>
                  </a:cubicBezTo>
                  <a:cubicBezTo>
                    <a:pt x="11" y="54"/>
                    <a:pt x="7" y="52"/>
                    <a:pt x="7" y="52"/>
                  </a:cubicBezTo>
                  <a:cubicBezTo>
                    <a:pt x="7" y="52"/>
                    <a:pt x="5" y="58"/>
                    <a:pt x="7" y="61"/>
                  </a:cubicBezTo>
                  <a:cubicBezTo>
                    <a:pt x="8" y="64"/>
                    <a:pt x="10" y="64"/>
                    <a:pt x="11" y="64"/>
                  </a:cubicBezTo>
                  <a:close/>
                  <a:moveTo>
                    <a:pt x="14" y="64"/>
                  </a:moveTo>
                  <a:cubicBezTo>
                    <a:pt x="14" y="66"/>
                    <a:pt x="16" y="66"/>
                    <a:pt x="19" y="65"/>
                  </a:cubicBezTo>
                  <a:cubicBezTo>
                    <a:pt x="22" y="63"/>
                    <a:pt x="23" y="59"/>
                    <a:pt x="23" y="59"/>
                  </a:cubicBezTo>
                  <a:cubicBezTo>
                    <a:pt x="23" y="59"/>
                    <a:pt x="19" y="58"/>
                    <a:pt x="17" y="59"/>
                  </a:cubicBezTo>
                  <a:cubicBezTo>
                    <a:pt x="14" y="60"/>
                    <a:pt x="13" y="63"/>
                    <a:pt x="14" y="64"/>
                  </a:cubicBezTo>
                  <a:close/>
                  <a:moveTo>
                    <a:pt x="15" y="55"/>
                  </a:moveTo>
                  <a:cubicBezTo>
                    <a:pt x="16" y="54"/>
                    <a:pt x="17" y="52"/>
                    <a:pt x="16" y="49"/>
                  </a:cubicBezTo>
                  <a:cubicBezTo>
                    <a:pt x="15" y="46"/>
                    <a:pt x="12" y="43"/>
                    <a:pt x="12" y="43"/>
                  </a:cubicBezTo>
                  <a:cubicBezTo>
                    <a:pt x="12" y="43"/>
                    <a:pt x="9" y="48"/>
                    <a:pt x="10" y="51"/>
                  </a:cubicBezTo>
                  <a:cubicBezTo>
                    <a:pt x="11" y="55"/>
                    <a:pt x="13" y="56"/>
                    <a:pt x="15" y="55"/>
                  </a:cubicBezTo>
                  <a:close/>
                  <a:moveTo>
                    <a:pt x="17" y="56"/>
                  </a:moveTo>
                  <a:cubicBezTo>
                    <a:pt x="17" y="57"/>
                    <a:pt x="19" y="58"/>
                    <a:pt x="22" y="57"/>
                  </a:cubicBezTo>
                  <a:cubicBezTo>
                    <a:pt x="25" y="56"/>
                    <a:pt x="27" y="52"/>
                    <a:pt x="27" y="52"/>
                  </a:cubicBezTo>
                  <a:cubicBezTo>
                    <a:pt x="27" y="52"/>
                    <a:pt x="23" y="50"/>
                    <a:pt x="20" y="51"/>
                  </a:cubicBezTo>
                  <a:cubicBezTo>
                    <a:pt x="17" y="52"/>
                    <a:pt x="16" y="54"/>
                    <a:pt x="17" y="56"/>
                  </a:cubicBezTo>
                  <a:close/>
                  <a:moveTo>
                    <a:pt x="19" y="46"/>
                  </a:moveTo>
                  <a:cubicBezTo>
                    <a:pt x="20" y="46"/>
                    <a:pt x="21" y="44"/>
                    <a:pt x="21" y="40"/>
                  </a:cubicBezTo>
                  <a:cubicBezTo>
                    <a:pt x="21" y="37"/>
                    <a:pt x="17" y="35"/>
                    <a:pt x="17" y="35"/>
                  </a:cubicBezTo>
                  <a:cubicBezTo>
                    <a:pt x="17" y="35"/>
                    <a:pt x="14" y="39"/>
                    <a:pt x="15" y="43"/>
                  </a:cubicBezTo>
                  <a:cubicBezTo>
                    <a:pt x="15" y="46"/>
                    <a:pt x="17" y="47"/>
                    <a:pt x="19" y="46"/>
                  </a:cubicBezTo>
                  <a:close/>
                  <a:moveTo>
                    <a:pt x="21" y="48"/>
                  </a:moveTo>
                  <a:cubicBezTo>
                    <a:pt x="21" y="49"/>
                    <a:pt x="23" y="50"/>
                    <a:pt x="26" y="49"/>
                  </a:cubicBezTo>
                  <a:cubicBezTo>
                    <a:pt x="29" y="48"/>
                    <a:pt x="31" y="45"/>
                    <a:pt x="31" y="45"/>
                  </a:cubicBezTo>
                  <a:cubicBezTo>
                    <a:pt x="31" y="45"/>
                    <a:pt x="28" y="42"/>
                    <a:pt x="25" y="43"/>
                  </a:cubicBezTo>
                  <a:cubicBezTo>
                    <a:pt x="22" y="44"/>
                    <a:pt x="20" y="46"/>
                    <a:pt x="21" y="48"/>
                  </a:cubicBezTo>
                  <a:close/>
                  <a:moveTo>
                    <a:pt x="24" y="38"/>
                  </a:moveTo>
                  <a:cubicBezTo>
                    <a:pt x="25" y="38"/>
                    <a:pt x="27" y="36"/>
                    <a:pt x="27" y="33"/>
                  </a:cubicBezTo>
                  <a:cubicBezTo>
                    <a:pt x="27" y="30"/>
                    <a:pt x="24" y="27"/>
                    <a:pt x="24" y="27"/>
                  </a:cubicBezTo>
                  <a:cubicBezTo>
                    <a:pt x="24" y="27"/>
                    <a:pt x="20" y="31"/>
                    <a:pt x="20" y="34"/>
                  </a:cubicBezTo>
                  <a:cubicBezTo>
                    <a:pt x="20" y="38"/>
                    <a:pt x="22" y="39"/>
                    <a:pt x="24" y="38"/>
                  </a:cubicBezTo>
                  <a:close/>
                  <a:moveTo>
                    <a:pt x="26" y="40"/>
                  </a:moveTo>
                  <a:cubicBezTo>
                    <a:pt x="26" y="42"/>
                    <a:pt x="28" y="43"/>
                    <a:pt x="31" y="42"/>
                  </a:cubicBezTo>
                  <a:cubicBezTo>
                    <a:pt x="33" y="42"/>
                    <a:pt x="36" y="38"/>
                    <a:pt x="36" y="38"/>
                  </a:cubicBezTo>
                  <a:cubicBezTo>
                    <a:pt x="36" y="38"/>
                    <a:pt x="33" y="35"/>
                    <a:pt x="30" y="36"/>
                  </a:cubicBezTo>
                  <a:cubicBezTo>
                    <a:pt x="27" y="36"/>
                    <a:pt x="25" y="38"/>
                    <a:pt x="26" y="40"/>
                  </a:cubicBezTo>
                  <a:close/>
                  <a:moveTo>
                    <a:pt x="30" y="31"/>
                  </a:moveTo>
                  <a:cubicBezTo>
                    <a:pt x="31" y="31"/>
                    <a:pt x="33" y="29"/>
                    <a:pt x="33" y="26"/>
                  </a:cubicBezTo>
                  <a:cubicBezTo>
                    <a:pt x="34" y="23"/>
                    <a:pt x="31" y="19"/>
                    <a:pt x="31" y="19"/>
                  </a:cubicBezTo>
                  <a:cubicBezTo>
                    <a:pt x="31" y="19"/>
                    <a:pt x="27" y="23"/>
                    <a:pt x="27" y="27"/>
                  </a:cubicBezTo>
                  <a:cubicBezTo>
                    <a:pt x="26" y="30"/>
                    <a:pt x="28" y="31"/>
                    <a:pt x="30" y="31"/>
                  </a:cubicBezTo>
                  <a:close/>
                  <a:moveTo>
                    <a:pt x="31" y="33"/>
                  </a:moveTo>
                  <a:cubicBezTo>
                    <a:pt x="31" y="35"/>
                    <a:pt x="33" y="36"/>
                    <a:pt x="36" y="36"/>
                  </a:cubicBezTo>
                  <a:cubicBezTo>
                    <a:pt x="39" y="35"/>
                    <a:pt x="42" y="33"/>
                    <a:pt x="42" y="33"/>
                  </a:cubicBezTo>
                  <a:cubicBezTo>
                    <a:pt x="42" y="33"/>
                    <a:pt x="40" y="29"/>
                    <a:pt x="36" y="29"/>
                  </a:cubicBezTo>
                  <a:cubicBezTo>
                    <a:pt x="33" y="29"/>
                    <a:pt x="31" y="31"/>
                    <a:pt x="31" y="33"/>
                  </a:cubicBezTo>
                  <a:close/>
                  <a:moveTo>
                    <a:pt x="37" y="25"/>
                  </a:moveTo>
                  <a:cubicBezTo>
                    <a:pt x="38" y="25"/>
                    <a:pt x="40" y="23"/>
                    <a:pt x="41" y="20"/>
                  </a:cubicBezTo>
                  <a:cubicBezTo>
                    <a:pt x="42" y="17"/>
                    <a:pt x="40" y="13"/>
                    <a:pt x="40" y="13"/>
                  </a:cubicBezTo>
                  <a:cubicBezTo>
                    <a:pt x="40" y="13"/>
                    <a:pt x="35" y="16"/>
                    <a:pt x="34" y="20"/>
                  </a:cubicBezTo>
                  <a:cubicBezTo>
                    <a:pt x="33" y="23"/>
                    <a:pt x="35" y="25"/>
                    <a:pt x="37" y="25"/>
                  </a:cubicBezTo>
                  <a:close/>
                  <a:moveTo>
                    <a:pt x="38" y="26"/>
                  </a:moveTo>
                  <a:cubicBezTo>
                    <a:pt x="38" y="28"/>
                    <a:pt x="39" y="30"/>
                    <a:pt x="42" y="30"/>
                  </a:cubicBezTo>
                  <a:cubicBezTo>
                    <a:pt x="45" y="30"/>
                    <a:pt x="49" y="27"/>
                    <a:pt x="49" y="27"/>
                  </a:cubicBezTo>
                  <a:cubicBezTo>
                    <a:pt x="49" y="27"/>
                    <a:pt x="47" y="24"/>
                    <a:pt x="44" y="24"/>
                  </a:cubicBezTo>
                  <a:cubicBezTo>
                    <a:pt x="40" y="23"/>
                    <a:pt x="38" y="25"/>
                    <a:pt x="38" y="26"/>
                  </a:cubicBezTo>
                  <a:close/>
                  <a:moveTo>
                    <a:pt x="44" y="19"/>
                  </a:moveTo>
                  <a:cubicBezTo>
                    <a:pt x="46" y="19"/>
                    <a:pt x="48" y="18"/>
                    <a:pt x="49" y="15"/>
                  </a:cubicBezTo>
                  <a:cubicBezTo>
                    <a:pt x="51" y="12"/>
                    <a:pt x="49" y="8"/>
                    <a:pt x="49" y="8"/>
                  </a:cubicBezTo>
                  <a:cubicBezTo>
                    <a:pt x="49" y="8"/>
                    <a:pt x="44" y="10"/>
                    <a:pt x="43" y="14"/>
                  </a:cubicBezTo>
                  <a:cubicBezTo>
                    <a:pt x="41" y="17"/>
                    <a:pt x="43" y="19"/>
                    <a:pt x="44" y="19"/>
                  </a:cubicBezTo>
                  <a:close/>
                  <a:moveTo>
                    <a:pt x="46" y="21"/>
                  </a:moveTo>
                  <a:cubicBezTo>
                    <a:pt x="45" y="23"/>
                    <a:pt x="47" y="24"/>
                    <a:pt x="50" y="25"/>
                  </a:cubicBezTo>
                  <a:cubicBezTo>
                    <a:pt x="53" y="25"/>
                    <a:pt x="57" y="23"/>
                    <a:pt x="57" y="23"/>
                  </a:cubicBezTo>
                  <a:cubicBezTo>
                    <a:pt x="57" y="23"/>
                    <a:pt x="55" y="19"/>
                    <a:pt x="52" y="19"/>
                  </a:cubicBezTo>
                  <a:cubicBezTo>
                    <a:pt x="48" y="18"/>
                    <a:pt x="46" y="19"/>
                    <a:pt x="46" y="21"/>
                  </a:cubicBezTo>
                  <a:close/>
                  <a:moveTo>
                    <a:pt x="53" y="14"/>
                  </a:moveTo>
                  <a:cubicBezTo>
                    <a:pt x="55" y="14"/>
                    <a:pt x="57" y="13"/>
                    <a:pt x="59" y="10"/>
                  </a:cubicBezTo>
                  <a:cubicBezTo>
                    <a:pt x="61" y="7"/>
                    <a:pt x="59" y="3"/>
                    <a:pt x="59" y="3"/>
                  </a:cubicBezTo>
                  <a:cubicBezTo>
                    <a:pt x="59" y="3"/>
                    <a:pt x="54" y="5"/>
                    <a:pt x="52" y="9"/>
                  </a:cubicBezTo>
                  <a:cubicBezTo>
                    <a:pt x="50" y="12"/>
                    <a:pt x="51" y="13"/>
                    <a:pt x="53" y="14"/>
                  </a:cubicBezTo>
                  <a:close/>
                  <a:moveTo>
                    <a:pt x="54" y="16"/>
                  </a:moveTo>
                  <a:cubicBezTo>
                    <a:pt x="53" y="18"/>
                    <a:pt x="55" y="19"/>
                    <a:pt x="58" y="20"/>
                  </a:cubicBezTo>
                  <a:cubicBezTo>
                    <a:pt x="61" y="21"/>
                    <a:pt x="65" y="20"/>
                    <a:pt x="65" y="20"/>
                  </a:cubicBezTo>
                  <a:cubicBezTo>
                    <a:pt x="65" y="20"/>
                    <a:pt x="64" y="16"/>
                    <a:pt x="61" y="15"/>
                  </a:cubicBezTo>
                  <a:cubicBezTo>
                    <a:pt x="57" y="14"/>
                    <a:pt x="55" y="14"/>
                    <a:pt x="54" y="16"/>
                  </a:cubicBezTo>
                  <a:close/>
                  <a:moveTo>
                    <a:pt x="70" y="9"/>
                  </a:moveTo>
                  <a:cubicBezTo>
                    <a:pt x="71" y="11"/>
                    <a:pt x="73" y="11"/>
                    <a:pt x="77" y="11"/>
                  </a:cubicBezTo>
                  <a:cubicBezTo>
                    <a:pt x="81" y="10"/>
                    <a:pt x="85" y="7"/>
                    <a:pt x="85" y="7"/>
                  </a:cubicBezTo>
                  <a:cubicBezTo>
                    <a:pt x="85" y="7"/>
                    <a:pt x="80" y="4"/>
                    <a:pt x="76" y="5"/>
                  </a:cubicBezTo>
                  <a:cubicBezTo>
                    <a:pt x="72" y="6"/>
                    <a:pt x="70" y="8"/>
                    <a:pt x="70" y="9"/>
                  </a:cubicBezTo>
                  <a:close/>
                  <a:moveTo>
                    <a:pt x="63" y="10"/>
                  </a:moveTo>
                  <a:cubicBezTo>
                    <a:pt x="64" y="11"/>
                    <a:pt x="67" y="10"/>
                    <a:pt x="69" y="7"/>
                  </a:cubicBezTo>
                  <a:cubicBezTo>
                    <a:pt x="71" y="4"/>
                    <a:pt x="71" y="0"/>
                    <a:pt x="71" y="0"/>
                  </a:cubicBezTo>
                  <a:cubicBezTo>
                    <a:pt x="71" y="0"/>
                    <a:pt x="64" y="2"/>
                    <a:pt x="62" y="5"/>
                  </a:cubicBezTo>
                  <a:cubicBezTo>
                    <a:pt x="60" y="7"/>
                    <a:pt x="61" y="9"/>
                    <a:pt x="63" y="10"/>
                  </a:cubicBezTo>
                  <a:close/>
                  <a:moveTo>
                    <a:pt x="63" y="12"/>
                  </a:moveTo>
                  <a:cubicBezTo>
                    <a:pt x="62" y="14"/>
                    <a:pt x="63" y="16"/>
                    <a:pt x="66" y="17"/>
                  </a:cubicBezTo>
                  <a:cubicBezTo>
                    <a:pt x="69" y="18"/>
                    <a:pt x="74" y="17"/>
                    <a:pt x="75" y="17"/>
                  </a:cubicBezTo>
                  <a:cubicBezTo>
                    <a:pt x="75" y="17"/>
                    <a:pt x="73" y="13"/>
                    <a:pt x="70" y="12"/>
                  </a:cubicBezTo>
                  <a:cubicBezTo>
                    <a:pt x="67" y="10"/>
                    <a:pt x="64" y="11"/>
                    <a:pt x="63" y="12"/>
                  </a:cubicBezTo>
                  <a:close/>
                  <a:moveTo>
                    <a:pt x="10" y="82"/>
                  </a:moveTo>
                  <a:cubicBezTo>
                    <a:pt x="11" y="83"/>
                    <a:pt x="13" y="83"/>
                    <a:pt x="16" y="81"/>
                  </a:cubicBezTo>
                  <a:cubicBezTo>
                    <a:pt x="18" y="79"/>
                    <a:pt x="19" y="75"/>
                    <a:pt x="19" y="75"/>
                  </a:cubicBezTo>
                  <a:cubicBezTo>
                    <a:pt x="19" y="75"/>
                    <a:pt x="14" y="74"/>
                    <a:pt x="12" y="76"/>
                  </a:cubicBezTo>
                  <a:cubicBezTo>
                    <a:pt x="10" y="78"/>
                    <a:pt x="9" y="81"/>
                    <a:pt x="10" y="82"/>
                  </a:cubicBezTo>
                  <a:close/>
                  <a:moveTo>
                    <a:pt x="10" y="91"/>
                  </a:moveTo>
                  <a:cubicBezTo>
                    <a:pt x="11" y="92"/>
                    <a:pt x="13" y="92"/>
                    <a:pt x="15" y="90"/>
                  </a:cubicBezTo>
                  <a:cubicBezTo>
                    <a:pt x="17" y="88"/>
                    <a:pt x="18" y="83"/>
                    <a:pt x="18" y="83"/>
                  </a:cubicBezTo>
                  <a:cubicBezTo>
                    <a:pt x="18" y="83"/>
                    <a:pt x="13" y="83"/>
                    <a:pt x="11" y="85"/>
                  </a:cubicBezTo>
                  <a:cubicBezTo>
                    <a:pt x="9" y="87"/>
                    <a:pt x="9" y="90"/>
                    <a:pt x="10" y="91"/>
                  </a:cubicBezTo>
                  <a:close/>
                  <a:moveTo>
                    <a:pt x="11" y="100"/>
                  </a:moveTo>
                  <a:cubicBezTo>
                    <a:pt x="12" y="101"/>
                    <a:pt x="14" y="101"/>
                    <a:pt x="16" y="98"/>
                  </a:cubicBezTo>
                  <a:cubicBezTo>
                    <a:pt x="18" y="96"/>
                    <a:pt x="18" y="91"/>
                    <a:pt x="18" y="91"/>
                  </a:cubicBezTo>
                  <a:cubicBezTo>
                    <a:pt x="18" y="91"/>
                    <a:pt x="13" y="92"/>
                    <a:pt x="11" y="94"/>
                  </a:cubicBezTo>
                  <a:cubicBezTo>
                    <a:pt x="9" y="97"/>
                    <a:pt x="10" y="99"/>
                    <a:pt x="11" y="100"/>
                  </a:cubicBezTo>
                  <a:close/>
                  <a:moveTo>
                    <a:pt x="13" y="109"/>
                  </a:moveTo>
                  <a:cubicBezTo>
                    <a:pt x="14" y="110"/>
                    <a:pt x="16" y="109"/>
                    <a:pt x="17" y="107"/>
                  </a:cubicBezTo>
                  <a:cubicBezTo>
                    <a:pt x="19" y="104"/>
                    <a:pt x="18" y="100"/>
                    <a:pt x="18" y="100"/>
                  </a:cubicBezTo>
                  <a:cubicBezTo>
                    <a:pt x="18" y="100"/>
                    <a:pt x="14" y="100"/>
                    <a:pt x="12" y="103"/>
                  </a:cubicBezTo>
                  <a:cubicBezTo>
                    <a:pt x="11" y="106"/>
                    <a:pt x="11" y="108"/>
                    <a:pt x="13" y="109"/>
                  </a:cubicBezTo>
                  <a:close/>
                  <a:moveTo>
                    <a:pt x="15" y="118"/>
                  </a:moveTo>
                  <a:cubicBezTo>
                    <a:pt x="17" y="119"/>
                    <a:pt x="19" y="118"/>
                    <a:pt x="20" y="115"/>
                  </a:cubicBezTo>
                  <a:cubicBezTo>
                    <a:pt x="21" y="112"/>
                    <a:pt x="20" y="108"/>
                    <a:pt x="20" y="108"/>
                  </a:cubicBezTo>
                  <a:cubicBezTo>
                    <a:pt x="20" y="108"/>
                    <a:pt x="16" y="109"/>
                    <a:pt x="14" y="112"/>
                  </a:cubicBezTo>
                  <a:cubicBezTo>
                    <a:pt x="13" y="115"/>
                    <a:pt x="14" y="117"/>
                    <a:pt x="15" y="118"/>
                  </a:cubicBezTo>
                  <a:close/>
                  <a:moveTo>
                    <a:pt x="19" y="126"/>
                  </a:moveTo>
                  <a:cubicBezTo>
                    <a:pt x="21" y="127"/>
                    <a:pt x="22" y="125"/>
                    <a:pt x="23" y="123"/>
                  </a:cubicBezTo>
                  <a:cubicBezTo>
                    <a:pt x="24" y="120"/>
                    <a:pt x="22" y="116"/>
                    <a:pt x="22" y="116"/>
                  </a:cubicBezTo>
                  <a:cubicBezTo>
                    <a:pt x="22" y="116"/>
                    <a:pt x="18" y="117"/>
                    <a:pt x="17" y="120"/>
                  </a:cubicBezTo>
                  <a:cubicBezTo>
                    <a:pt x="16" y="123"/>
                    <a:pt x="17" y="125"/>
                    <a:pt x="19" y="126"/>
                  </a:cubicBezTo>
                  <a:close/>
                  <a:moveTo>
                    <a:pt x="24" y="134"/>
                  </a:moveTo>
                  <a:cubicBezTo>
                    <a:pt x="25" y="134"/>
                    <a:pt x="27" y="133"/>
                    <a:pt x="27" y="130"/>
                  </a:cubicBezTo>
                  <a:cubicBezTo>
                    <a:pt x="28" y="127"/>
                    <a:pt x="26" y="123"/>
                    <a:pt x="26" y="123"/>
                  </a:cubicBezTo>
                  <a:cubicBezTo>
                    <a:pt x="26" y="123"/>
                    <a:pt x="22" y="125"/>
                    <a:pt x="21" y="128"/>
                  </a:cubicBezTo>
                  <a:cubicBezTo>
                    <a:pt x="21" y="131"/>
                    <a:pt x="22" y="134"/>
                    <a:pt x="24" y="134"/>
                  </a:cubicBezTo>
                  <a:close/>
                  <a:moveTo>
                    <a:pt x="29" y="141"/>
                  </a:moveTo>
                  <a:cubicBezTo>
                    <a:pt x="31" y="142"/>
                    <a:pt x="32" y="140"/>
                    <a:pt x="32" y="137"/>
                  </a:cubicBezTo>
                  <a:cubicBezTo>
                    <a:pt x="33" y="134"/>
                    <a:pt x="30" y="130"/>
                    <a:pt x="30" y="130"/>
                  </a:cubicBezTo>
                  <a:cubicBezTo>
                    <a:pt x="30" y="130"/>
                    <a:pt x="27" y="133"/>
                    <a:pt x="26" y="136"/>
                  </a:cubicBezTo>
                  <a:cubicBezTo>
                    <a:pt x="26" y="139"/>
                    <a:pt x="27" y="141"/>
                    <a:pt x="29" y="141"/>
                  </a:cubicBezTo>
                  <a:close/>
                  <a:moveTo>
                    <a:pt x="36" y="148"/>
                  </a:moveTo>
                  <a:cubicBezTo>
                    <a:pt x="38" y="148"/>
                    <a:pt x="39" y="146"/>
                    <a:pt x="39" y="143"/>
                  </a:cubicBezTo>
                  <a:cubicBezTo>
                    <a:pt x="38" y="140"/>
                    <a:pt x="35" y="137"/>
                    <a:pt x="35" y="137"/>
                  </a:cubicBezTo>
                  <a:cubicBezTo>
                    <a:pt x="35" y="137"/>
                    <a:pt x="32" y="140"/>
                    <a:pt x="32" y="143"/>
                  </a:cubicBezTo>
                  <a:cubicBezTo>
                    <a:pt x="32" y="146"/>
                    <a:pt x="34" y="148"/>
                    <a:pt x="36" y="148"/>
                  </a:cubicBezTo>
                  <a:close/>
                  <a:moveTo>
                    <a:pt x="44" y="154"/>
                  </a:moveTo>
                  <a:cubicBezTo>
                    <a:pt x="46" y="154"/>
                    <a:pt x="46" y="152"/>
                    <a:pt x="46" y="149"/>
                  </a:cubicBezTo>
                  <a:cubicBezTo>
                    <a:pt x="45" y="146"/>
                    <a:pt x="41" y="143"/>
                    <a:pt x="41" y="143"/>
                  </a:cubicBezTo>
                  <a:cubicBezTo>
                    <a:pt x="41" y="143"/>
                    <a:pt x="39" y="146"/>
                    <a:pt x="39" y="149"/>
                  </a:cubicBezTo>
                  <a:cubicBezTo>
                    <a:pt x="40" y="153"/>
                    <a:pt x="42" y="154"/>
                    <a:pt x="44" y="154"/>
                  </a:cubicBezTo>
                  <a:close/>
                  <a:moveTo>
                    <a:pt x="8" y="82"/>
                  </a:moveTo>
                  <a:cubicBezTo>
                    <a:pt x="9" y="81"/>
                    <a:pt x="9" y="78"/>
                    <a:pt x="8" y="76"/>
                  </a:cubicBezTo>
                  <a:cubicBezTo>
                    <a:pt x="6" y="73"/>
                    <a:pt x="2" y="72"/>
                    <a:pt x="2" y="72"/>
                  </a:cubicBezTo>
                  <a:cubicBezTo>
                    <a:pt x="2" y="72"/>
                    <a:pt x="1" y="77"/>
                    <a:pt x="3" y="80"/>
                  </a:cubicBezTo>
                  <a:cubicBezTo>
                    <a:pt x="5" y="83"/>
                    <a:pt x="7" y="83"/>
                    <a:pt x="8" y="82"/>
                  </a:cubicBezTo>
                  <a:close/>
                  <a:moveTo>
                    <a:pt x="8" y="91"/>
                  </a:moveTo>
                  <a:cubicBezTo>
                    <a:pt x="9" y="90"/>
                    <a:pt x="9" y="88"/>
                    <a:pt x="7" y="85"/>
                  </a:cubicBezTo>
                  <a:cubicBezTo>
                    <a:pt x="5" y="83"/>
                    <a:pt x="1" y="82"/>
                    <a:pt x="0" y="82"/>
                  </a:cubicBezTo>
                  <a:cubicBezTo>
                    <a:pt x="0" y="82"/>
                    <a:pt x="0" y="88"/>
                    <a:pt x="2" y="90"/>
                  </a:cubicBezTo>
                  <a:cubicBezTo>
                    <a:pt x="5" y="93"/>
                    <a:pt x="7" y="93"/>
                    <a:pt x="8" y="91"/>
                  </a:cubicBezTo>
                  <a:close/>
                  <a:moveTo>
                    <a:pt x="8" y="101"/>
                  </a:moveTo>
                  <a:cubicBezTo>
                    <a:pt x="9" y="99"/>
                    <a:pt x="9" y="97"/>
                    <a:pt x="7" y="94"/>
                  </a:cubicBezTo>
                  <a:cubicBezTo>
                    <a:pt x="5" y="92"/>
                    <a:pt x="0" y="92"/>
                    <a:pt x="0" y="92"/>
                  </a:cubicBezTo>
                  <a:cubicBezTo>
                    <a:pt x="0" y="92"/>
                    <a:pt x="1" y="98"/>
                    <a:pt x="3" y="100"/>
                  </a:cubicBezTo>
                  <a:cubicBezTo>
                    <a:pt x="5" y="102"/>
                    <a:pt x="8" y="102"/>
                    <a:pt x="8" y="101"/>
                  </a:cubicBezTo>
                  <a:close/>
                  <a:moveTo>
                    <a:pt x="10" y="110"/>
                  </a:moveTo>
                  <a:cubicBezTo>
                    <a:pt x="11" y="108"/>
                    <a:pt x="10" y="106"/>
                    <a:pt x="8" y="104"/>
                  </a:cubicBezTo>
                  <a:cubicBezTo>
                    <a:pt x="5" y="102"/>
                    <a:pt x="1" y="102"/>
                    <a:pt x="1" y="102"/>
                  </a:cubicBezTo>
                  <a:cubicBezTo>
                    <a:pt x="1" y="102"/>
                    <a:pt x="2" y="108"/>
                    <a:pt x="5" y="110"/>
                  </a:cubicBezTo>
                  <a:cubicBezTo>
                    <a:pt x="7" y="112"/>
                    <a:pt x="9" y="111"/>
                    <a:pt x="10" y="110"/>
                  </a:cubicBezTo>
                  <a:close/>
                  <a:moveTo>
                    <a:pt x="13" y="119"/>
                  </a:moveTo>
                  <a:cubicBezTo>
                    <a:pt x="14" y="117"/>
                    <a:pt x="13" y="115"/>
                    <a:pt x="10" y="113"/>
                  </a:cubicBezTo>
                  <a:cubicBezTo>
                    <a:pt x="7" y="111"/>
                    <a:pt x="3" y="112"/>
                    <a:pt x="3" y="112"/>
                  </a:cubicBezTo>
                  <a:cubicBezTo>
                    <a:pt x="3" y="112"/>
                    <a:pt x="5" y="118"/>
                    <a:pt x="8" y="119"/>
                  </a:cubicBezTo>
                  <a:cubicBezTo>
                    <a:pt x="10" y="121"/>
                    <a:pt x="12" y="120"/>
                    <a:pt x="13" y="119"/>
                  </a:cubicBezTo>
                  <a:close/>
                  <a:moveTo>
                    <a:pt x="17" y="127"/>
                  </a:moveTo>
                  <a:cubicBezTo>
                    <a:pt x="17" y="125"/>
                    <a:pt x="16" y="123"/>
                    <a:pt x="13" y="122"/>
                  </a:cubicBezTo>
                  <a:cubicBezTo>
                    <a:pt x="10" y="121"/>
                    <a:pt x="6" y="122"/>
                    <a:pt x="6" y="122"/>
                  </a:cubicBezTo>
                  <a:cubicBezTo>
                    <a:pt x="6" y="122"/>
                    <a:pt x="8" y="127"/>
                    <a:pt x="11" y="128"/>
                  </a:cubicBezTo>
                  <a:cubicBezTo>
                    <a:pt x="14" y="130"/>
                    <a:pt x="16" y="129"/>
                    <a:pt x="17" y="127"/>
                  </a:cubicBezTo>
                  <a:close/>
                  <a:moveTo>
                    <a:pt x="22" y="135"/>
                  </a:moveTo>
                  <a:cubicBezTo>
                    <a:pt x="22" y="134"/>
                    <a:pt x="20" y="132"/>
                    <a:pt x="17" y="131"/>
                  </a:cubicBezTo>
                  <a:cubicBezTo>
                    <a:pt x="14" y="129"/>
                    <a:pt x="10" y="131"/>
                    <a:pt x="10" y="131"/>
                  </a:cubicBezTo>
                  <a:cubicBezTo>
                    <a:pt x="10" y="131"/>
                    <a:pt x="13" y="136"/>
                    <a:pt x="16" y="137"/>
                  </a:cubicBezTo>
                  <a:cubicBezTo>
                    <a:pt x="20" y="138"/>
                    <a:pt x="21" y="137"/>
                    <a:pt x="22" y="135"/>
                  </a:cubicBezTo>
                  <a:close/>
                  <a:moveTo>
                    <a:pt x="27" y="143"/>
                  </a:moveTo>
                  <a:cubicBezTo>
                    <a:pt x="27" y="141"/>
                    <a:pt x="26" y="139"/>
                    <a:pt x="23" y="139"/>
                  </a:cubicBezTo>
                  <a:cubicBezTo>
                    <a:pt x="19" y="138"/>
                    <a:pt x="16" y="140"/>
                    <a:pt x="16" y="140"/>
                  </a:cubicBezTo>
                  <a:cubicBezTo>
                    <a:pt x="16" y="140"/>
                    <a:pt x="19" y="145"/>
                    <a:pt x="23" y="145"/>
                  </a:cubicBezTo>
                  <a:cubicBezTo>
                    <a:pt x="26" y="146"/>
                    <a:pt x="27" y="145"/>
                    <a:pt x="27" y="143"/>
                  </a:cubicBezTo>
                  <a:close/>
                  <a:moveTo>
                    <a:pt x="34" y="150"/>
                  </a:moveTo>
                  <a:cubicBezTo>
                    <a:pt x="34" y="148"/>
                    <a:pt x="32" y="147"/>
                    <a:pt x="29" y="146"/>
                  </a:cubicBezTo>
                  <a:cubicBezTo>
                    <a:pt x="26" y="146"/>
                    <a:pt x="22" y="148"/>
                    <a:pt x="22" y="148"/>
                  </a:cubicBezTo>
                  <a:cubicBezTo>
                    <a:pt x="22" y="148"/>
                    <a:pt x="26" y="153"/>
                    <a:pt x="30" y="153"/>
                  </a:cubicBezTo>
                  <a:cubicBezTo>
                    <a:pt x="33" y="153"/>
                    <a:pt x="35" y="152"/>
                    <a:pt x="34" y="150"/>
                  </a:cubicBezTo>
                  <a:close/>
                  <a:moveTo>
                    <a:pt x="42" y="156"/>
                  </a:moveTo>
                  <a:cubicBezTo>
                    <a:pt x="42" y="154"/>
                    <a:pt x="40" y="153"/>
                    <a:pt x="36" y="153"/>
                  </a:cubicBezTo>
                  <a:cubicBezTo>
                    <a:pt x="33" y="153"/>
                    <a:pt x="30" y="156"/>
                    <a:pt x="30" y="156"/>
                  </a:cubicBezTo>
                  <a:cubicBezTo>
                    <a:pt x="30" y="156"/>
                    <a:pt x="34" y="160"/>
                    <a:pt x="38" y="159"/>
                  </a:cubicBezTo>
                  <a:cubicBezTo>
                    <a:pt x="41" y="159"/>
                    <a:pt x="43" y="158"/>
                    <a:pt x="42" y="156"/>
                  </a:cubicBezTo>
                  <a:close/>
                  <a:moveTo>
                    <a:pt x="48" y="157"/>
                  </a:moveTo>
                  <a:cubicBezTo>
                    <a:pt x="49" y="157"/>
                    <a:pt x="50" y="158"/>
                    <a:pt x="50" y="158"/>
                  </a:cubicBezTo>
                  <a:cubicBezTo>
                    <a:pt x="52" y="159"/>
                    <a:pt x="52" y="160"/>
                    <a:pt x="52" y="160"/>
                  </a:cubicBezTo>
                  <a:cubicBezTo>
                    <a:pt x="52" y="160"/>
                    <a:pt x="51" y="161"/>
                    <a:pt x="49" y="160"/>
                  </a:cubicBezTo>
                  <a:cubicBezTo>
                    <a:pt x="49" y="160"/>
                    <a:pt x="48" y="159"/>
                    <a:pt x="47" y="159"/>
                  </a:cubicBezTo>
                  <a:cubicBezTo>
                    <a:pt x="46" y="158"/>
                    <a:pt x="45" y="159"/>
                    <a:pt x="43" y="159"/>
                  </a:cubicBezTo>
                  <a:cubicBezTo>
                    <a:pt x="41" y="160"/>
                    <a:pt x="39" y="163"/>
                    <a:pt x="39" y="163"/>
                  </a:cubicBezTo>
                  <a:cubicBezTo>
                    <a:pt x="38" y="163"/>
                    <a:pt x="44" y="166"/>
                    <a:pt x="47" y="165"/>
                  </a:cubicBezTo>
                  <a:cubicBezTo>
                    <a:pt x="48" y="165"/>
                    <a:pt x="49" y="165"/>
                    <a:pt x="49" y="165"/>
                  </a:cubicBezTo>
                  <a:cubicBezTo>
                    <a:pt x="52" y="164"/>
                    <a:pt x="55" y="163"/>
                    <a:pt x="60" y="165"/>
                  </a:cubicBezTo>
                  <a:cubicBezTo>
                    <a:pt x="62" y="166"/>
                    <a:pt x="64" y="167"/>
                    <a:pt x="67" y="167"/>
                  </a:cubicBezTo>
                  <a:cubicBezTo>
                    <a:pt x="69" y="168"/>
                    <a:pt x="69" y="167"/>
                    <a:pt x="69" y="167"/>
                  </a:cubicBezTo>
                  <a:cubicBezTo>
                    <a:pt x="69" y="167"/>
                    <a:pt x="69" y="166"/>
                    <a:pt x="68" y="165"/>
                  </a:cubicBezTo>
                  <a:cubicBezTo>
                    <a:pt x="65" y="165"/>
                    <a:pt x="63" y="164"/>
                    <a:pt x="60" y="163"/>
                  </a:cubicBezTo>
                  <a:cubicBezTo>
                    <a:pt x="56" y="161"/>
                    <a:pt x="55" y="158"/>
                    <a:pt x="54" y="155"/>
                  </a:cubicBezTo>
                  <a:cubicBezTo>
                    <a:pt x="54" y="155"/>
                    <a:pt x="54" y="154"/>
                    <a:pt x="54" y="154"/>
                  </a:cubicBezTo>
                  <a:cubicBezTo>
                    <a:pt x="52" y="151"/>
                    <a:pt x="48" y="148"/>
                    <a:pt x="48" y="148"/>
                  </a:cubicBezTo>
                  <a:cubicBezTo>
                    <a:pt x="49" y="148"/>
                    <a:pt x="47" y="151"/>
                    <a:pt x="47" y="154"/>
                  </a:cubicBezTo>
                  <a:cubicBezTo>
                    <a:pt x="47" y="155"/>
                    <a:pt x="47" y="157"/>
                    <a:pt x="48" y="157"/>
                  </a:cubicBez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07" name="Freeform 35"/>
            <p:cNvSpPr>
              <a:spLocks noEditPoints="1"/>
            </p:cNvSpPr>
            <p:nvPr>
              <p:custDataLst>
                <p:tags r:id="rId102"/>
              </p:custDataLst>
            </p:nvPr>
          </p:nvSpPr>
          <p:spPr bwMode="auto">
            <a:xfrm>
              <a:off x="3252470" y="2996987"/>
              <a:ext cx="358775" cy="528989"/>
            </a:xfrm>
            <a:custGeom>
              <a:avLst/>
              <a:gdLst>
                <a:gd name="T0" fmla="*/ 98 w 109"/>
                <a:gd name="T1" fmla="*/ 94 h 160"/>
                <a:gd name="T2" fmla="*/ 91 w 109"/>
                <a:gd name="T3" fmla="*/ 90 h 160"/>
                <a:gd name="T4" fmla="*/ 109 w 109"/>
                <a:gd name="T5" fmla="*/ 77 h 160"/>
                <a:gd name="T6" fmla="*/ 98 w 109"/>
                <a:gd name="T7" fmla="*/ 78 h 160"/>
                <a:gd name="T8" fmla="*/ 98 w 109"/>
                <a:gd name="T9" fmla="*/ 78 h 160"/>
                <a:gd name="T10" fmla="*/ 101 w 109"/>
                <a:gd name="T11" fmla="*/ 75 h 160"/>
                <a:gd name="T12" fmla="*/ 94 w 109"/>
                <a:gd name="T13" fmla="*/ 74 h 160"/>
                <a:gd name="T14" fmla="*/ 108 w 109"/>
                <a:gd name="T15" fmla="*/ 56 h 160"/>
                <a:gd name="T16" fmla="*/ 98 w 109"/>
                <a:gd name="T17" fmla="*/ 60 h 160"/>
                <a:gd name="T18" fmla="*/ 98 w 109"/>
                <a:gd name="T19" fmla="*/ 60 h 160"/>
                <a:gd name="T20" fmla="*/ 101 w 109"/>
                <a:gd name="T21" fmla="*/ 57 h 160"/>
                <a:gd name="T22" fmla="*/ 93 w 109"/>
                <a:gd name="T23" fmla="*/ 57 h 160"/>
                <a:gd name="T24" fmla="*/ 103 w 109"/>
                <a:gd name="T25" fmla="*/ 36 h 160"/>
                <a:gd name="T26" fmla="*/ 94 w 109"/>
                <a:gd name="T27" fmla="*/ 43 h 160"/>
                <a:gd name="T28" fmla="*/ 94 w 109"/>
                <a:gd name="T29" fmla="*/ 43 h 160"/>
                <a:gd name="T30" fmla="*/ 96 w 109"/>
                <a:gd name="T31" fmla="*/ 38 h 160"/>
                <a:gd name="T32" fmla="*/ 88 w 109"/>
                <a:gd name="T33" fmla="*/ 40 h 160"/>
                <a:gd name="T34" fmla="*/ 93 w 109"/>
                <a:gd name="T35" fmla="*/ 18 h 160"/>
                <a:gd name="T36" fmla="*/ 86 w 109"/>
                <a:gd name="T37" fmla="*/ 26 h 160"/>
                <a:gd name="T38" fmla="*/ 86 w 109"/>
                <a:gd name="T39" fmla="*/ 26 h 160"/>
                <a:gd name="T40" fmla="*/ 86 w 109"/>
                <a:gd name="T41" fmla="*/ 21 h 160"/>
                <a:gd name="T42" fmla="*/ 79 w 109"/>
                <a:gd name="T43" fmla="*/ 25 h 160"/>
                <a:gd name="T44" fmla="*/ 61 w 109"/>
                <a:gd name="T45" fmla="*/ 0 h 160"/>
                <a:gd name="T46" fmla="*/ 83 w 109"/>
                <a:gd name="T47" fmla="*/ 9 h 160"/>
                <a:gd name="T48" fmla="*/ 83 w 109"/>
                <a:gd name="T49" fmla="*/ 9 h 160"/>
                <a:gd name="T50" fmla="*/ 78 w 109"/>
                <a:gd name="T51" fmla="*/ 15 h 160"/>
                <a:gd name="T52" fmla="*/ 88 w 109"/>
                <a:gd name="T53" fmla="*/ 98 h 160"/>
                <a:gd name="T54" fmla="*/ 85 w 109"/>
                <a:gd name="T55" fmla="*/ 99 h 160"/>
                <a:gd name="T56" fmla="*/ 86 w 109"/>
                <a:gd name="T57" fmla="*/ 112 h 160"/>
                <a:gd name="T58" fmla="*/ 86 w 109"/>
                <a:gd name="T59" fmla="*/ 112 h 160"/>
                <a:gd name="T60" fmla="*/ 78 w 109"/>
                <a:gd name="T61" fmla="*/ 124 h 160"/>
                <a:gd name="T62" fmla="*/ 69 w 109"/>
                <a:gd name="T63" fmla="*/ 126 h 160"/>
                <a:gd name="T64" fmla="*/ 66 w 109"/>
                <a:gd name="T65" fmla="*/ 125 h 160"/>
                <a:gd name="T66" fmla="*/ 61 w 109"/>
                <a:gd name="T67" fmla="*/ 137 h 160"/>
                <a:gd name="T68" fmla="*/ 61 w 109"/>
                <a:gd name="T69" fmla="*/ 137 h 160"/>
                <a:gd name="T70" fmla="*/ 48 w 109"/>
                <a:gd name="T71" fmla="*/ 145 h 160"/>
                <a:gd name="T72" fmla="*/ 39 w 109"/>
                <a:gd name="T73" fmla="*/ 143 h 160"/>
                <a:gd name="T74" fmla="*/ 36 w 109"/>
                <a:gd name="T75" fmla="*/ 141 h 160"/>
                <a:gd name="T76" fmla="*/ 100 w 109"/>
                <a:gd name="T77" fmla="*/ 103 h 160"/>
                <a:gd name="T78" fmla="*/ 100 w 109"/>
                <a:gd name="T79" fmla="*/ 103 h 160"/>
                <a:gd name="T80" fmla="*/ 90 w 109"/>
                <a:gd name="T81" fmla="*/ 111 h 160"/>
                <a:gd name="T82" fmla="*/ 90 w 109"/>
                <a:gd name="T83" fmla="*/ 114 h 160"/>
                <a:gd name="T84" fmla="*/ 91 w 109"/>
                <a:gd name="T85" fmla="*/ 124 h 160"/>
                <a:gd name="T86" fmla="*/ 77 w 109"/>
                <a:gd name="T87" fmla="*/ 136 h 160"/>
                <a:gd name="T88" fmla="*/ 77 w 109"/>
                <a:gd name="T89" fmla="*/ 136 h 160"/>
                <a:gd name="T90" fmla="*/ 66 w 109"/>
                <a:gd name="T91" fmla="*/ 138 h 160"/>
                <a:gd name="T92" fmla="*/ 64 w 109"/>
                <a:gd name="T93" fmla="*/ 141 h 160"/>
                <a:gd name="T94" fmla="*/ 60 w 109"/>
                <a:gd name="T95" fmla="*/ 150 h 160"/>
                <a:gd name="T96" fmla="*/ 42 w 109"/>
                <a:gd name="T97" fmla="*/ 155 h 160"/>
                <a:gd name="T98" fmla="*/ 42 w 109"/>
                <a:gd name="T99" fmla="*/ 155 h 160"/>
                <a:gd name="T100" fmla="*/ 30 w 109"/>
                <a:gd name="T101" fmla="*/ 152 h 160"/>
                <a:gd name="T102" fmla="*/ 20 w 109"/>
                <a:gd name="T103" fmla="*/ 145 h 160"/>
                <a:gd name="T104" fmla="*/ 1 w 109"/>
                <a:gd name="T105" fmla="*/ 149 h 160"/>
                <a:gd name="T106" fmla="*/ 21 w 109"/>
                <a:gd name="T107" fmla="*/ 158 h 160"/>
                <a:gd name="T108" fmla="*/ 21 w 109"/>
                <a:gd name="T109" fmla="*/ 152 h 160"/>
                <a:gd name="T110" fmla="*/ 27 w 109"/>
                <a:gd name="T111" fmla="*/ 1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9" h="160">
                  <a:moveTo>
                    <a:pt x="103" y="94"/>
                  </a:moveTo>
                  <a:cubicBezTo>
                    <a:pt x="106" y="92"/>
                    <a:pt x="107" y="87"/>
                    <a:pt x="107" y="87"/>
                  </a:cubicBezTo>
                  <a:cubicBezTo>
                    <a:pt x="107" y="87"/>
                    <a:pt x="103" y="86"/>
                    <a:pt x="101" y="88"/>
                  </a:cubicBezTo>
                  <a:cubicBezTo>
                    <a:pt x="98" y="90"/>
                    <a:pt x="97" y="92"/>
                    <a:pt x="98" y="94"/>
                  </a:cubicBezTo>
                  <a:cubicBezTo>
                    <a:pt x="99" y="95"/>
                    <a:pt x="101" y="96"/>
                    <a:pt x="103" y="94"/>
                  </a:cubicBezTo>
                  <a:close/>
                  <a:moveTo>
                    <a:pt x="96" y="87"/>
                  </a:moveTo>
                  <a:cubicBezTo>
                    <a:pt x="95" y="84"/>
                    <a:pt x="90" y="83"/>
                    <a:pt x="90" y="83"/>
                  </a:cubicBezTo>
                  <a:cubicBezTo>
                    <a:pt x="90" y="83"/>
                    <a:pt x="90" y="88"/>
                    <a:pt x="91" y="90"/>
                  </a:cubicBezTo>
                  <a:cubicBezTo>
                    <a:pt x="92" y="93"/>
                    <a:pt x="94" y="94"/>
                    <a:pt x="96" y="93"/>
                  </a:cubicBezTo>
                  <a:cubicBezTo>
                    <a:pt x="97" y="92"/>
                    <a:pt x="98" y="90"/>
                    <a:pt x="96" y="87"/>
                  </a:cubicBezTo>
                  <a:close/>
                  <a:moveTo>
                    <a:pt x="106" y="84"/>
                  </a:moveTo>
                  <a:cubicBezTo>
                    <a:pt x="108" y="82"/>
                    <a:pt x="109" y="77"/>
                    <a:pt x="109" y="77"/>
                  </a:cubicBezTo>
                  <a:cubicBezTo>
                    <a:pt x="109" y="77"/>
                    <a:pt x="105" y="77"/>
                    <a:pt x="102" y="79"/>
                  </a:cubicBezTo>
                  <a:cubicBezTo>
                    <a:pt x="100" y="81"/>
                    <a:pt x="99" y="83"/>
                    <a:pt x="100" y="85"/>
                  </a:cubicBezTo>
                  <a:cubicBezTo>
                    <a:pt x="101" y="86"/>
                    <a:pt x="103" y="86"/>
                    <a:pt x="106" y="84"/>
                  </a:cubicBezTo>
                  <a:close/>
                  <a:moveTo>
                    <a:pt x="98" y="78"/>
                  </a:moveTo>
                  <a:cubicBezTo>
                    <a:pt x="96" y="76"/>
                    <a:pt x="92" y="75"/>
                    <a:pt x="92" y="75"/>
                  </a:cubicBezTo>
                  <a:cubicBezTo>
                    <a:pt x="92" y="75"/>
                    <a:pt x="91" y="80"/>
                    <a:pt x="93" y="82"/>
                  </a:cubicBezTo>
                  <a:cubicBezTo>
                    <a:pt x="94" y="85"/>
                    <a:pt x="96" y="85"/>
                    <a:pt x="98" y="84"/>
                  </a:cubicBezTo>
                  <a:cubicBezTo>
                    <a:pt x="99" y="83"/>
                    <a:pt x="99" y="81"/>
                    <a:pt x="98" y="78"/>
                  </a:cubicBezTo>
                  <a:close/>
                  <a:moveTo>
                    <a:pt x="107" y="74"/>
                  </a:moveTo>
                  <a:cubicBezTo>
                    <a:pt x="109" y="72"/>
                    <a:pt x="109" y="66"/>
                    <a:pt x="109" y="66"/>
                  </a:cubicBezTo>
                  <a:cubicBezTo>
                    <a:pt x="109" y="66"/>
                    <a:pt x="105" y="67"/>
                    <a:pt x="103" y="69"/>
                  </a:cubicBezTo>
                  <a:cubicBezTo>
                    <a:pt x="101" y="72"/>
                    <a:pt x="100" y="74"/>
                    <a:pt x="101" y="75"/>
                  </a:cubicBezTo>
                  <a:cubicBezTo>
                    <a:pt x="102" y="77"/>
                    <a:pt x="105" y="77"/>
                    <a:pt x="107" y="74"/>
                  </a:cubicBezTo>
                  <a:close/>
                  <a:moveTo>
                    <a:pt x="98" y="69"/>
                  </a:moveTo>
                  <a:cubicBezTo>
                    <a:pt x="96" y="67"/>
                    <a:pt x="92" y="67"/>
                    <a:pt x="92" y="67"/>
                  </a:cubicBezTo>
                  <a:cubicBezTo>
                    <a:pt x="92" y="67"/>
                    <a:pt x="92" y="71"/>
                    <a:pt x="94" y="74"/>
                  </a:cubicBezTo>
                  <a:cubicBezTo>
                    <a:pt x="96" y="76"/>
                    <a:pt x="98" y="76"/>
                    <a:pt x="99" y="75"/>
                  </a:cubicBezTo>
                  <a:cubicBezTo>
                    <a:pt x="100" y="74"/>
                    <a:pt x="100" y="72"/>
                    <a:pt x="98" y="69"/>
                  </a:cubicBezTo>
                  <a:close/>
                  <a:moveTo>
                    <a:pt x="107" y="64"/>
                  </a:moveTo>
                  <a:cubicBezTo>
                    <a:pt x="109" y="62"/>
                    <a:pt x="109" y="56"/>
                    <a:pt x="108" y="56"/>
                  </a:cubicBezTo>
                  <a:cubicBezTo>
                    <a:pt x="108" y="56"/>
                    <a:pt x="104" y="57"/>
                    <a:pt x="102" y="60"/>
                  </a:cubicBezTo>
                  <a:cubicBezTo>
                    <a:pt x="101" y="62"/>
                    <a:pt x="101" y="65"/>
                    <a:pt x="102" y="66"/>
                  </a:cubicBezTo>
                  <a:cubicBezTo>
                    <a:pt x="103" y="67"/>
                    <a:pt x="105" y="67"/>
                    <a:pt x="107" y="64"/>
                  </a:cubicBezTo>
                  <a:close/>
                  <a:moveTo>
                    <a:pt x="98" y="60"/>
                  </a:moveTo>
                  <a:cubicBezTo>
                    <a:pt x="96" y="58"/>
                    <a:pt x="91" y="59"/>
                    <a:pt x="91" y="59"/>
                  </a:cubicBezTo>
                  <a:cubicBezTo>
                    <a:pt x="91" y="59"/>
                    <a:pt x="92" y="63"/>
                    <a:pt x="94" y="65"/>
                  </a:cubicBezTo>
                  <a:cubicBezTo>
                    <a:pt x="96" y="67"/>
                    <a:pt x="98" y="68"/>
                    <a:pt x="99" y="66"/>
                  </a:cubicBezTo>
                  <a:cubicBezTo>
                    <a:pt x="100" y="65"/>
                    <a:pt x="100" y="62"/>
                    <a:pt x="98" y="60"/>
                  </a:cubicBezTo>
                  <a:close/>
                  <a:moveTo>
                    <a:pt x="106" y="55"/>
                  </a:moveTo>
                  <a:cubicBezTo>
                    <a:pt x="108" y="52"/>
                    <a:pt x="107" y="46"/>
                    <a:pt x="107" y="46"/>
                  </a:cubicBezTo>
                  <a:cubicBezTo>
                    <a:pt x="107" y="46"/>
                    <a:pt x="102" y="48"/>
                    <a:pt x="101" y="50"/>
                  </a:cubicBezTo>
                  <a:cubicBezTo>
                    <a:pt x="99" y="53"/>
                    <a:pt x="100" y="56"/>
                    <a:pt x="101" y="57"/>
                  </a:cubicBezTo>
                  <a:cubicBezTo>
                    <a:pt x="102" y="58"/>
                    <a:pt x="104" y="57"/>
                    <a:pt x="106" y="55"/>
                  </a:cubicBezTo>
                  <a:close/>
                  <a:moveTo>
                    <a:pt x="96" y="51"/>
                  </a:moveTo>
                  <a:cubicBezTo>
                    <a:pt x="94" y="50"/>
                    <a:pt x="90" y="51"/>
                    <a:pt x="90" y="51"/>
                  </a:cubicBezTo>
                  <a:cubicBezTo>
                    <a:pt x="90" y="51"/>
                    <a:pt x="91" y="55"/>
                    <a:pt x="93" y="57"/>
                  </a:cubicBezTo>
                  <a:cubicBezTo>
                    <a:pt x="96" y="59"/>
                    <a:pt x="98" y="59"/>
                    <a:pt x="99" y="57"/>
                  </a:cubicBezTo>
                  <a:cubicBezTo>
                    <a:pt x="100" y="56"/>
                    <a:pt x="99" y="53"/>
                    <a:pt x="96" y="51"/>
                  </a:cubicBezTo>
                  <a:close/>
                  <a:moveTo>
                    <a:pt x="104" y="45"/>
                  </a:moveTo>
                  <a:cubicBezTo>
                    <a:pt x="105" y="42"/>
                    <a:pt x="103" y="36"/>
                    <a:pt x="103" y="36"/>
                  </a:cubicBezTo>
                  <a:cubicBezTo>
                    <a:pt x="103" y="36"/>
                    <a:pt x="99" y="38"/>
                    <a:pt x="98" y="41"/>
                  </a:cubicBezTo>
                  <a:cubicBezTo>
                    <a:pt x="97" y="44"/>
                    <a:pt x="98" y="46"/>
                    <a:pt x="99" y="47"/>
                  </a:cubicBezTo>
                  <a:cubicBezTo>
                    <a:pt x="101" y="48"/>
                    <a:pt x="103" y="48"/>
                    <a:pt x="104" y="45"/>
                  </a:cubicBezTo>
                  <a:close/>
                  <a:moveTo>
                    <a:pt x="94" y="43"/>
                  </a:moveTo>
                  <a:cubicBezTo>
                    <a:pt x="91" y="41"/>
                    <a:pt x="87" y="43"/>
                    <a:pt x="87" y="43"/>
                  </a:cubicBezTo>
                  <a:cubicBezTo>
                    <a:pt x="87" y="43"/>
                    <a:pt x="89" y="47"/>
                    <a:pt x="91" y="48"/>
                  </a:cubicBezTo>
                  <a:cubicBezTo>
                    <a:pt x="94" y="50"/>
                    <a:pt x="96" y="50"/>
                    <a:pt x="97" y="48"/>
                  </a:cubicBezTo>
                  <a:cubicBezTo>
                    <a:pt x="98" y="47"/>
                    <a:pt x="97" y="44"/>
                    <a:pt x="94" y="43"/>
                  </a:cubicBezTo>
                  <a:close/>
                  <a:moveTo>
                    <a:pt x="100" y="35"/>
                  </a:moveTo>
                  <a:cubicBezTo>
                    <a:pt x="101" y="32"/>
                    <a:pt x="99" y="27"/>
                    <a:pt x="99" y="27"/>
                  </a:cubicBezTo>
                  <a:cubicBezTo>
                    <a:pt x="99" y="27"/>
                    <a:pt x="95" y="29"/>
                    <a:pt x="94" y="32"/>
                  </a:cubicBezTo>
                  <a:cubicBezTo>
                    <a:pt x="94" y="35"/>
                    <a:pt x="95" y="38"/>
                    <a:pt x="96" y="38"/>
                  </a:cubicBezTo>
                  <a:cubicBezTo>
                    <a:pt x="98" y="39"/>
                    <a:pt x="100" y="38"/>
                    <a:pt x="100" y="35"/>
                  </a:cubicBezTo>
                  <a:close/>
                  <a:moveTo>
                    <a:pt x="90" y="34"/>
                  </a:moveTo>
                  <a:cubicBezTo>
                    <a:pt x="87" y="33"/>
                    <a:pt x="83" y="35"/>
                    <a:pt x="83" y="35"/>
                  </a:cubicBezTo>
                  <a:cubicBezTo>
                    <a:pt x="84" y="35"/>
                    <a:pt x="86" y="39"/>
                    <a:pt x="88" y="40"/>
                  </a:cubicBezTo>
                  <a:cubicBezTo>
                    <a:pt x="91" y="42"/>
                    <a:pt x="93" y="41"/>
                    <a:pt x="94" y="39"/>
                  </a:cubicBezTo>
                  <a:cubicBezTo>
                    <a:pt x="94" y="38"/>
                    <a:pt x="93" y="35"/>
                    <a:pt x="90" y="34"/>
                  </a:cubicBezTo>
                  <a:close/>
                  <a:moveTo>
                    <a:pt x="96" y="26"/>
                  </a:moveTo>
                  <a:cubicBezTo>
                    <a:pt x="96" y="23"/>
                    <a:pt x="93" y="18"/>
                    <a:pt x="93" y="18"/>
                  </a:cubicBezTo>
                  <a:cubicBezTo>
                    <a:pt x="93" y="18"/>
                    <a:pt x="90" y="20"/>
                    <a:pt x="89" y="24"/>
                  </a:cubicBezTo>
                  <a:cubicBezTo>
                    <a:pt x="89" y="27"/>
                    <a:pt x="90" y="29"/>
                    <a:pt x="92" y="30"/>
                  </a:cubicBezTo>
                  <a:cubicBezTo>
                    <a:pt x="94" y="30"/>
                    <a:pt x="95" y="29"/>
                    <a:pt x="96" y="26"/>
                  </a:cubicBezTo>
                  <a:close/>
                  <a:moveTo>
                    <a:pt x="86" y="26"/>
                  </a:moveTo>
                  <a:cubicBezTo>
                    <a:pt x="82" y="25"/>
                    <a:pt x="79" y="28"/>
                    <a:pt x="79" y="28"/>
                  </a:cubicBezTo>
                  <a:cubicBezTo>
                    <a:pt x="79" y="28"/>
                    <a:pt x="82" y="31"/>
                    <a:pt x="85" y="32"/>
                  </a:cubicBezTo>
                  <a:cubicBezTo>
                    <a:pt x="87" y="33"/>
                    <a:pt x="89" y="33"/>
                    <a:pt x="90" y="31"/>
                  </a:cubicBezTo>
                  <a:cubicBezTo>
                    <a:pt x="90" y="29"/>
                    <a:pt x="89" y="27"/>
                    <a:pt x="86" y="26"/>
                  </a:cubicBezTo>
                  <a:close/>
                  <a:moveTo>
                    <a:pt x="90" y="17"/>
                  </a:moveTo>
                  <a:cubicBezTo>
                    <a:pt x="90" y="14"/>
                    <a:pt x="86" y="9"/>
                    <a:pt x="86" y="9"/>
                  </a:cubicBezTo>
                  <a:cubicBezTo>
                    <a:pt x="86" y="9"/>
                    <a:pt x="83" y="12"/>
                    <a:pt x="83" y="15"/>
                  </a:cubicBezTo>
                  <a:cubicBezTo>
                    <a:pt x="83" y="19"/>
                    <a:pt x="85" y="21"/>
                    <a:pt x="86" y="21"/>
                  </a:cubicBezTo>
                  <a:cubicBezTo>
                    <a:pt x="88" y="22"/>
                    <a:pt x="90" y="21"/>
                    <a:pt x="90" y="17"/>
                  </a:cubicBezTo>
                  <a:close/>
                  <a:moveTo>
                    <a:pt x="80" y="18"/>
                  </a:moveTo>
                  <a:cubicBezTo>
                    <a:pt x="76" y="18"/>
                    <a:pt x="73" y="21"/>
                    <a:pt x="73" y="21"/>
                  </a:cubicBezTo>
                  <a:cubicBezTo>
                    <a:pt x="73" y="21"/>
                    <a:pt x="76" y="24"/>
                    <a:pt x="79" y="25"/>
                  </a:cubicBezTo>
                  <a:cubicBezTo>
                    <a:pt x="83" y="25"/>
                    <a:pt x="84" y="25"/>
                    <a:pt x="84" y="23"/>
                  </a:cubicBezTo>
                  <a:cubicBezTo>
                    <a:pt x="85" y="21"/>
                    <a:pt x="83" y="19"/>
                    <a:pt x="80" y="18"/>
                  </a:cubicBezTo>
                  <a:close/>
                  <a:moveTo>
                    <a:pt x="70" y="3"/>
                  </a:moveTo>
                  <a:cubicBezTo>
                    <a:pt x="67" y="0"/>
                    <a:pt x="61" y="0"/>
                    <a:pt x="61" y="0"/>
                  </a:cubicBezTo>
                  <a:cubicBezTo>
                    <a:pt x="61" y="0"/>
                    <a:pt x="64" y="5"/>
                    <a:pt x="67" y="8"/>
                  </a:cubicBezTo>
                  <a:cubicBezTo>
                    <a:pt x="70" y="10"/>
                    <a:pt x="72" y="10"/>
                    <a:pt x="73" y="9"/>
                  </a:cubicBezTo>
                  <a:cubicBezTo>
                    <a:pt x="74" y="8"/>
                    <a:pt x="74" y="5"/>
                    <a:pt x="70" y="3"/>
                  </a:cubicBezTo>
                  <a:close/>
                  <a:moveTo>
                    <a:pt x="83" y="9"/>
                  </a:moveTo>
                  <a:cubicBezTo>
                    <a:pt x="82" y="5"/>
                    <a:pt x="77" y="1"/>
                    <a:pt x="77" y="1"/>
                  </a:cubicBezTo>
                  <a:cubicBezTo>
                    <a:pt x="77" y="1"/>
                    <a:pt x="75" y="4"/>
                    <a:pt x="75" y="8"/>
                  </a:cubicBezTo>
                  <a:cubicBezTo>
                    <a:pt x="76" y="11"/>
                    <a:pt x="78" y="13"/>
                    <a:pt x="80" y="13"/>
                  </a:cubicBezTo>
                  <a:cubicBezTo>
                    <a:pt x="82" y="14"/>
                    <a:pt x="83" y="12"/>
                    <a:pt x="83" y="9"/>
                  </a:cubicBezTo>
                  <a:close/>
                  <a:moveTo>
                    <a:pt x="72" y="11"/>
                  </a:moveTo>
                  <a:cubicBezTo>
                    <a:pt x="69" y="11"/>
                    <a:pt x="66" y="14"/>
                    <a:pt x="66" y="14"/>
                  </a:cubicBezTo>
                  <a:cubicBezTo>
                    <a:pt x="66" y="14"/>
                    <a:pt x="70" y="17"/>
                    <a:pt x="73" y="18"/>
                  </a:cubicBezTo>
                  <a:cubicBezTo>
                    <a:pt x="76" y="18"/>
                    <a:pt x="78" y="17"/>
                    <a:pt x="78" y="15"/>
                  </a:cubicBezTo>
                  <a:cubicBezTo>
                    <a:pt x="78" y="13"/>
                    <a:pt x="76" y="11"/>
                    <a:pt x="72" y="11"/>
                  </a:cubicBezTo>
                  <a:close/>
                  <a:moveTo>
                    <a:pt x="94" y="96"/>
                  </a:moveTo>
                  <a:cubicBezTo>
                    <a:pt x="92" y="93"/>
                    <a:pt x="88" y="91"/>
                    <a:pt x="88" y="91"/>
                  </a:cubicBezTo>
                  <a:cubicBezTo>
                    <a:pt x="88" y="91"/>
                    <a:pt x="87" y="96"/>
                    <a:pt x="88" y="98"/>
                  </a:cubicBezTo>
                  <a:cubicBezTo>
                    <a:pt x="89" y="101"/>
                    <a:pt x="91" y="102"/>
                    <a:pt x="92" y="101"/>
                  </a:cubicBezTo>
                  <a:cubicBezTo>
                    <a:pt x="94" y="101"/>
                    <a:pt x="95" y="98"/>
                    <a:pt x="94" y="96"/>
                  </a:cubicBezTo>
                  <a:close/>
                  <a:moveTo>
                    <a:pt x="90" y="104"/>
                  </a:moveTo>
                  <a:cubicBezTo>
                    <a:pt x="89" y="101"/>
                    <a:pt x="85" y="99"/>
                    <a:pt x="85" y="99"/>
                  </a:cubicBezTo>
                  <a:cubicBezTo>
                    <a:pt x="85" y="99"/>
                    <a:pt x="84" y="103"/>
                    <a:pt x="84" y="106"/>
                  </a:cubicBezTo>
                  <a:cubicBezTo>
                    <a:pt x="85" y="109"/>
                    <a:pt x="87" y="110"/>
                    <a:pt x="88" y="110"/>
                  </a:cubicBezTo>
                  <a:cubicBezTo>
                    <a:pt x="90" y="109"/>
                    <a:pt x="91" y="107"/>
                    <a:pt x="90" y="104"/>
                  </a:cubicBezTo>
                  <a:close/>
                  <a:moveTo>
                    <a:pt x="86" y="112"/>
                  </a:moveTo>
                  <a:cubicBezTo>
                    <a:pt x="85" y="109"/>
                    <a:pt x="82" y="106"/>
                    <a:pt x="82" y="106"/>
                  </a:cubicBezTo>
                  <a:cubicBezTo>
                    <a:pt x="82" y="106"/>
                    <a:pt x="80" y="110"/>
                    <a:pt x="80" y="113"/>
                  </a:cubicBezTo>
                  <a:cubicBezTo>
                    <a:pt x="80" y="116"/>
                    <a:pt x="82" y="118"/>
                    <a:pt x="83" y="117"/>
                  </a:cubicBezTo>
                  <a:cubicBezTo>
                    <a:pt x="85" y="117"/>
                    <a:pt x="86" y="115"/>
                    <a:pt x="86" y="112"/>
                  </a:cubicBezTo>
                  <a:close/>
                  <a:moveTo>
                    <a:pt x="81" y="119"/>
                  </a:moveTo>
                  <a:cubicBezTo>
                    <a:pt x="81" y="116"/>
                    <a:pt x="77" y="113"/>
                    <a:pt x="77" y="113"/>
                  </a:cubicBezTo>
                  <a:cubicBezTo>
                    <a:pt x="77" y="113"/>
                    <a:pt x="75" y="117"/>
                    <a:pt x="75" y="120"/>
                  </a:cubicBezTo>
                  <a:cubicBezTo>
                    <a:pt x="75" y="123"/>
                    <a:pt x="76" y="125"/>
                    <a:pt x="78" y="124"/>
                  </a:cubicBezTo>
                  <a:cubicBezTo>
                    <a:pt x="80" y="124"/>
                    <a:pt x="81" y="122"/>
                    <a:pt x="81" y="119"/>
                  </a:cubicBezTo>
                  <a:close/>
                  <a:moveTo>
                    <a:pt x="75" y="126"/>
                  </a:moveTo>
                  <a:cubicBezTo>
                    <a:pt x="75" y="123"/>
                    <a:pt x="72" y="120"/>
                    <a:pt x="72" y="120"/>
                  </a:cubicBezTo>
                  <a:cubicBezTo>
                    <a:pt x="72" y="120"/>
                    <a:pt x="69" y="123"/>
                    <a:pt x="69" y="126"/>
                  </a:cubicBezTo>
                  <a:cubicBezTo>
                    <a:pt x="69" y="129"/>
                    <a:pt x="70" y="131"/>
                    <a:pt x="71" y="131"/>
                  </a:cubicBezTo>
                  <a:cubicBezTo>
                    <a:pt x="73" y="131"/>
                    <a:pt x="75" y="129"/>
                    <a:pt x="75" y="126"/>
                  </a:cubicBezTo>
                  <a:close/>
                  <a:moveTo>
                    <a:pt x="68" y="132"/>
                  </a:moveTo>
                  <a:cubicBezTo>
                    <a:pt x="69" y="129"/>
                    <a:pt x="66" y="125"/>
                    <a:pt x="66" y="125"/>
                  </a:cubicBezTo>
                  <a:cubicBezTo>
                    <a:pt x="66" y="126"/>
                    <a:pt x="63" y="128"/>
                    <a:pt x="62" y="131"/>
                  </a:cubicBezTo>
                  <a:cubicBezTo>
                    <a:pt x="62" y="134"/>
                    <a:pt x="63" y="136"/>
                    <a:pt x="64" y="136"/>
                  </a:cubicBezTo>
                  <a:cubicBezTo>
                    <a:pt x="66" y="137"/>
                    <a:pt x="68" y="135"/>
                    <a:pt x="68" y="132"/>
                  </a:cubicBezTo>
                  <a:close/>
                  <a:moveTo>
                    <a:pt x="61" y="137"/>
                  </a:moveTo>
                  <a:cubicBezTo>
                    <a:pt x="62" y="134"/>
                    <a:pt x="60" y="131"/>
                    <a:pt x="60" y="131"/>
                  </a:cubicBezTo>
                  <a:cubicBezTo>
                    <a:pt x="60" y="131"/>
                    <a:pt x="56" y="133"/>
                    <a:pt x="55" y="136"/>
                  </a:cubicBezTo>
                  <a:cubicBezTo>
                    <a:pt x="54" y="139"/>
                    <a:pt x="55" y="141"/>
                    <a:pt x="56" y="141"/>
                  </a:cubicBezTo>
                  <a:cubicBezTo>
                    <a:pt x="58" y="142"/>
                    <a:pt x="60" y="140"/>
                    <a:pt x="61" y="137"/>
                  </a:cubicBezTo>
                  <a:close/>
                  <a:moveTo>
                    <a:pt x="53" y="142"/>
                  </a:moveTo>
                  <a:cubicBezTo>
                    <a:pt x="54" y="139"/>
                    <a:pt x="52" y="135"/>
                    <a:pt x="52" y="135"/>
                  </a:cubicBezTo>
                  <a:cubicBezTo>
                    <a:pt x="52" y="135"/>
                    <a:pt x="49" y="137"/>
                    <a:pt x="47" y="140"/>
                  </a:cubicBezTo>
                  <a:cubicBezTo>
                    <a:pt x="46" y="143"/>
                    <a:pt x="46" y="145"/>
                    <a:pt x="48" y="145"/>
                  </a:cubicBezTo>
                  <a:cubicBezTo>
                    <a:pt x="50" y="146"/>
                    <a:pt x="52" y="145"/>
                    <a:pt x="53" y="142"/>
                  </a:cubicBezTo>
                  <a:close/>
                  <a:moveTo>
                    <a:pt x="45" y="145"/>
                  </a:moveTo>
                  <a:cubicBezTo>
                    <a:pt x="46" y="142"/>
                    <a:pt x="45" y="138"/>
                    <a:pt x="45" y="138"/>
                  </a:cubicBezTo>
                  <a:cubicBezTo>
                    <a:pt x="45" y="138"/>
                    <a:pt x="40" y="140"/>
                    <a:pt x="39" y="143"/>
                  </a:cubicBezTo>
                  <a:cubicBezTo>
                    <a:pt x="37" y="145"/>
                    <a:pt x="37" y="147"/>
                    <a:pt x="39" y="148"/>
                  </a:cubicBezTo>
                  <a:cubicBezTo>
                    <a:pt x="41" y="149"/>
                    <a:pt x="43" y="148"/>
                    <a:pt x="45" y="145"/>
                  </a:cubicBezTo>
                  <a:close/>
                  <a:moveTo>
                    <a:pt x="35" y="148"/>
                  </a:moveTo>
                  <a:cubicBezTo>
                    <a:pt x="37" y="145"/>
                    <a:pt x="36" y="141"/>
                    <a:pt x="36" y="141"/>
                  </a:cubicBezTo>
                  <a:cubicBezTo>
                    <a:pt x="36" y="141"/>
                    <a:pt x="32" y="142"/>
                    <a:pt x="30" y="144"/>
                  </a:cubicBezTo>
                  <a:cubicBezTo>
                    <a:pt x="28" y="147"/>
                    <a:pt x="28" y="149"/>
                    <a:pt x="29" y="150"/>
                  </a:cubicBezTo>
                  <a:cubicBezTo>
                    <a:pt x="31" y="151"/>
                    <a:pt x="33" y="150"/>
                    <a:pt x="35" y="148"/>
                  </a:cubicBezTo>
                  <a:close/>
                  <a:moveTo>
                    <a:pt x="100" y="103"/>
                  </a:moveTo>
                  <a:cubicBezTo>
                    <a:pt x="103" y="102"/>
                    <a:pt x="105" y="97"/>
                    <a:pt x="105" y="97"/>
                  </a:cubicBezTo>
                  <a:cubicBezTo>
                    <a:pt x="105" y="97"/>
                    <a:pt x="101" y="95"/>
                    <a:pt x="98" y="97"/>
                  </a:cubicBezTo>
                  <a:cubicBezTo>
                    <a:pt x="95" y="99"/>
                    <a:pt x="94" y="101"/>
                    <a:pt x="95" y="102"/>
                  </a:cubicBezTo>
                  <a:cubicBezTo>
                    <a:pt x="95" y="104"/>
                    <a:pt x="97" y="105"/>
                    <a:pt x="100" y="103"/>
                  </a:cubicBezTo>
                  <a:close/>
                  <a:moveTo>
                    <a:pt x="96" y="112"/>
                  </a:moveTo>
                  <a:cubicBezTo>
                    <a:pt x="99" y="111"/>
                    <a:pt x="101" y="106"/>
                    <a:pt x="101" y="106"/>
                  </a:cubicBezTo>
                  <a:cubicBezTo>
                    <a:pt x="101" y="106"/>
                    <a:pt x="97" y="105"/>
                    <a:pt x="94" y="106"/>
                  </a:cubicBezTo>
                  <a:cubicBezTo>
                    <a:pt x="91" y="107"/>
                    <a:pt x="90" y="109"/>
                    <a:pt x="90" y="111"/>
                  </a:cubicBezTo>
                  <a:cubicBezTo>
                    <a:pt x="91" y="113"/>
                    <a:pt x="93" y="113"/>
                    <a:pt x="96" y="112"/>
                  </a:cubicBezTo>
                  <a:close/>
                  <a:moveTo>
                    <a:pt x="90" y="121"/>
                  </a:moveTo>
                  <a:cubicBezTo>
                    <a:pt x="94" y="120"/>
                    <a:pt x="97" y="115"/>
                    <a:pt x="97" y="115"/>
                  </a:cubicBezTo>
                  <a:cubicBezTo>
                    <a:pt x="97" y="115"/>
                    <a:pt x="93" y="113"/>
                    <a:pt x="90" y="114"/>
                  </a:cubicBezTo>
                  <a:cubicBezTo>
                    <a:pt x="87" y="115"/>
                    <a:pt x="85" y="117"/>
                    <a:pt x="85" y="119"/>
                  </a:cubicBezTo>
                  <a:cubicBezTo>
                    <a:pt x="86" y="120"/>
                    <a:pt x="87" y="122"/>
                    <a:pt x="90" y="121"/>
                  </a:cubicBezTo>
                  <a:close/>
                  <a:moveTo>
                    <a:pt x="84" y="129"/>
                  </a:moveTo>
                  <a:cubicBezTo>
                    <a:pt x="88" y="128"/>
                    <a:pt x="91" y="124"/>
                    <a:pt x="91" y="124"/>
                  </a:cubicBezTo>
                  <a:cubicBezTo>
                    <a:pt x="91" y="124"/>
                    <a:pt x="87" y="121"/>
                    <a:pt x="84" y="122"/>
                  </a:cubicBezTo>
                  <a:cubicBezTo>
                    <a:pt x="81" y="123"/>
                    <a:pt x="80" y="124"/>
                    <a:pt x="80" y="126"/>
                  </a:cubicBezTo>
                  <a:cubicBezTo>
                    <a:pt x="80" y="128"/>
                    <a:pt x="81" y="129"/>
                    <a:pt x="84" y="129"/>
                  </a:cubicBezTo>
                  <a:close/>
                  <a:moveTo>
                    <a:pt x="77" y="136"/>
                  </a:moveTo>
                  <a:cubicBezTo>
                    <a:pt x="81" y="136"/>
                    <a:pt x="85" y="132"/>
                    <a:pt x="85" y="132"/>
                  </a:cubicBezTo>
                  <a:cubicBezTo>
                    <a:pt x="85" y="132"/>
                    <a:pt x="81" y="129"/>
                    <a:pt x="78" y="129"/>
                  </a:cubicBezTo>
                  <a:cubicBezTo>
                    <a:pt x="75" y="129"/>
                    <a:pt x="73" y="131"/>
                    <a:pt x="73" y="133"/>
                  </a:cubicBezTo>
                  <a:cubicBezTo>
                    <a:pt x="73" y="134"/>
                    <a:pt x="74" y="136"/>
                    <a:pt x="77" y="136"/>
                  </a:cubicBezTo>
                  <a:close/>
                  <a:moveTo>
                    <a:pt x="70" y="142"/>
                  </a:moveTo>
                  <a:cubicBezTo>
                    <a:pt x="73" y="142"/>
                    <a:pt x="77" y="139"/>
                    <a:pt x="77" y="139"/>
                  </a:cubicBezTo>
                  <a:cubicBezTo>
                    <a:pt x="77" y="139"/>
                    <a:pt x="74" y="136"/>
                    <a:pt x="71" y="136"/>
                  </a:cubicBezTo>
                  <a:cubicBezTo>
                    <a:pt x="68" y="135"/>
                    <a:pt x="66" y="137"/>
                    <a:pt x="66" y="138"/>
                  </a:cubicBezTo>
                  <a:cubicBezTo>
                    <a:pt x="65" y="140"/>
                    <a:pt x="66" y="142"/>
                    <a:pt x="70" y="142"/>
                  </a:cubicBezTo>
                  <a:close/>
                  <a:moveTo>
                    <a:pt x="61" y="147"/>
                  </a:moveTo>
                  <a:cubicBezTo>
                    <a:pt x="65" y="148"/>
                    <a:pt x="69" y="145"/>
                    <a:pt x="69" y="145"/>
                  </a:cubicBezTo>
                  <a:cubicBezTo>
                    <a:pt x="69" y="145"/>
                    <a:pt x="67" y="142"/>
                    <a:pt x="64" y="141"/>
                  </a:cubicBezTo>
                  <a:cubicBezTo>
                    <a:pt x="60" y="141"/>
                    <a:pt x="58" y="142"/>
                    <a:pt x="58" y="143"/>
                  </a:cubicBezTo>
                  <a:cubicBezTo>
                    <a:pt x="57" y="145"/>
                    <a:pt x="58" y="147"/>
                    <a:pt x="61" y="147"/>
                  </a:cubicBezTo>
                  <a:close/>
                  <a:moveTo>
                    <a:pt x="52" y="152"/>
                  </a:moveTo>
                  <a:cubicBezTo>
                    <a:pt x="55" y="153"/>
                    <a:pt x="60" y="150"/>
                    <a:pt x="60" y="150"/>
                  </a:cubicBezTo>
                  <a:cubicBezTo>
                    <a:pt x="60" y="150"/>
                    <a:pt x="58" y="147"/>
                    <a:pt x="55" y="146"/>
                  </a:cubicBezTo>
                  <a:cubicBezTo>
                    <a:pt x="52" y="145"/>
                    <a:pt x="50" y="146"/>
                    <a:pt x="49" y="147"/>
                  </a:cubicBezTo>
                  <a:cubicBezTo>
                    <a:pt x="48" y="149"/>
                    <a:pt x="49" y="151"/>
                    <a:pt x="52" y="152"/>
                  </a:cubicBezTo>
                  <a:close/>
                  <a:moveTo>
                    <a:pt x="42" y="155"/>
                  </a:moveTo>
                  <a:cubicBezTo>
                    <a:pt x="45" y="156"/>
                    <a:pt x="51" y="155"/>
                    <a:pt x="51" y="155"/>
                  </a:cubicBezTo>
                  <a:cubicBezTo>
                    <a:pt x="51" y="155"/>
                    <a:pt x="49" y="151"/>
                    <a:pt x="46" y="150"/>
                  </a:cubicBezTo>
                  <a:cubicBezTo>
                    <a:pt x="43" y="148"/>
                    <a:pt x="41" y="149"/>
                    <a:pt x="40" y="150"/>
                  </a:cubicBezTo>
                  <a:cubicBezTo>
                    <a:pt x="38" y="152"/>
                    <a:pt x="39" y="154"/>
                    <a:pt x="42" y="155"/>
                  </a:cubicBezTo>
                  <a:close/>
                  <a:moveTo>
                    <a:pt x="32" y="157"/>
                  </a:moveTo>
                  <a:cubicBezTo>
                    <a:pt x="35" y="159"/>
                    <a:pt x="41" y="158"/>
                    <a:pt x="41" y="158"/>
                  </a:cubicBezTo>
                  <a:cubicBezTo>
                    <a:pt x="41" y="158"/>
                    <a:pt x="39" y="154"/>
                    <a:pt x="36" y="152"/>
                  </a:cubicBezTo>
                  <a:cubicBezTo>
                    <a:pt x="33" y="151"/>
                    <a:pt x="31" y="151"/>
                    <a:pt x="30" y="152"/>
                  </a:cubicBezTo>
                  <a:cubicBezTo>
                    <a:pt x="28" y="153"/>
                    <a:pt x="29" y="155"/>
                    <a:pt x="32" y="157"/>
                  </a:cubicBezTo>
                  <a:close/>
                  <a:moveTo>
                    <a:pt x="27" y="148"/>
                  </a:moveTo>
                  <a:cubicBezTo>
                    <a:pt x="28" y="146"/>
                    <a:pt x="28" y="142"/>
                    <a:pt x="28" y="142"/>
                  </a:cubicBezTo>
                  <a:cubicBezTo>
                    <a:pt x="28" y="142"/>
                    <a:pt x="23" y="143"/>
                    <a:pt x="20" y="145"/>
                  </a:cubicBezTo>
                  <a:cubicBezTo>
                    <a:pt x="20" y="145"/>
                    <a:pt x="20" y="146"/>
                    <a:pt x="19" y="146"/>
                  </a:cubicBezTo>
                  <a:cubicBezTo>
                    <a:pt x="17" y="148"/>
                    <a:pt x="15" y="150"/>
                    <a:pt x="10" y="150"/>
                  </a:cubicBezTo>
                  <a:cubicBezTo>
                    <a:pt x="8" y="149"/>
                    <a:pt x="6" y="149"/>
                    <a:pt x="3" y="148"/>
                  </a:cubicBezTo>
                  <a:cubicBezTo>
                    <a:pt x="1" y="148"/>
                    <a:pt x="1" y="149"/>
                    <a:pt x="1" y="149"/>
                  </a:cubicBezTo>
                  <a:cubicBezTo>
                    <a:pt x="1" y="149"/>
                    <a:pt x="0" y="150"/>
                    <a:pt x="3" y="151"/>
                  </a:cubicBezTo>
                  <a:cubicBezTo>
                    <a:pt x="5" y="151"/>
                    <a:pt x="7" y="151"/>
                    <a:pt x="10" y="152"/>
                  </a:cubicBezTo>
                  <a:cubicBezTo>
                    <a:pt x="15" y="152"/>
                    <a:pt x="17" y="155"/>
                    <a:pt x="19" y="157"/>
                  </a:cubicBezTo>
                  <a:cubicBezTo>
                    <a:pt x="20" y="157"/>
                    <a:pt x="20" y="157"/>
                    <a:pt x="21" y="158"/>
                  </a:cubicBezTo>
                  <a:cubicBezTo>
                    <a:pt x="24" y="160"/>
                    <a:pt x="30" y="160"/>
                    <a:pt x="30" y="160"/>
                  </a:cubicBezTo>
                  <a:cubicBezTo>
                    <a:pt x="30" y="160"/>
                    <a:pt x="29" y="156"/>
                    <a:pt x="27" y="154"/>
                  </a:cubicBezTo>
                  <a:cubicBezTo>
                    <a:pt x="26" y="153"/>
                    <a:pt x="25" y="152"/>
                    <a:pt x="24" y="152"/>
                  </a:cubicBezTo>
                  <a:cubicBezTo>
                    <a:pt x="23" y="152"/>
                    <a:pt x="22" y="152"/>
                    <a:pt x="21" y="152"/>
                  </a:cubicBezTo>
                  <a:cubicBezTo>
                    <a:pt x="20" y="152"/>
                    <a:pt x="19" y="151"/>
                    <a:pt x="19" y="151"/>
                  </a:cubicBezTo>
                  <a:cubicBezTo>
                    <a:pt x="19" y="151"/>
                    <a:pt x="20" y="150"/>
                    <a:pt x="21" y="150"/>
                  </a:cubicBezTo>
                  <a:cubicBezTo>
                    <a:pt x="22" y="150"/>
                    <a:pt x="23" y="150"/>
                    <a:pt x="24" y="150"/>
                  </a:cubicBezTo>
                  <a:cubicBezTo>
                    <a:pt x="25" y="150"/>
                    <a:pt x="26" y="149"/>
                    <a:pt x="27" y="148"/>
                  </a:cubicBez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
        <p:nvSpPr>
          <p:cNvPr id="208" name="文本框 207"/>
          <p:cNvSpPr txBox="1"/>
          <p:nvPr>
            <p:custDataLst>
              <p:tags r:id="rId103"/>
            </p:custDataLst>
          </p:nvPr>
        </p:nvSpPr>
        <p:spPr>
          <a:xfrm>
            <a:off x="984885" y="1292225"/>
            <a:ext cx="7098030" cy="2249170"/>
          </a:xfrm>
          <a:prstGeom prst="rect">
            <a:avLst/>
          </a:prstGeom>
          <a:noFill/>
        </p:spPr>
        <p:txBody>
          <a:bodyPr wrap="square" rtlCol="0">
            <a:spAutoFit/>
          </a:bodyPr>
          <a:p>
            <a:pPr>
              <a:lnSpc>
                <a:spcPct val="130000"/>
              </a:lnSpc>
            </a:pPr>
            <a:r>
              <a:rPr lang="zh-CN" altLang="zh-CN" b="1" dirty="0" smtClean="0">
                <a:solidFill>
                  <a:srgbClr val="FF0000"/>
                </a:solidFill>
                <a:latin typeface="Times New Roman" panose="02020603050405020304" charset="0"/>
                <a:ea typeface="微软雅黑" panose="020B0503020204020204" charset="-122"/>
                <a:cs typeface="Times New Roman" panose="02020603050405020304" charset="0"/>
                <a:sym typeface="+mn-ea"/>
              </a:rPr>
              <a:t>环境空气质量指数（</a:t>
            </a:r>
            <a:r>
              <a:rPr lang="en-US" altLang="zh-CN" b="1" dirty="0" smtClean="0">
                <a:solidFill>
                  <a:srgbClr val="FF0000"/>
                </a:solidFill>
                <a:latin typeface="Times New Roman" panose="02020603050405020304" charset="0"/>
                <a:ea typeface="微软雅黑" panose="020B0503020204020204" charset="-122"/>
                <a:cs typeface="Times New Roman" panose="02020603050405020304" charset="0"/>
                <a:sym typeface="+mn-ea"/>
              </a:rPr>
              <a:t>AQI</a:t>
            </a:r>
            <a:r>
              <a:rPr lang="zh-CN" altLang="zh-CN" b="1" dirty="0" smtClean="0">
                <a:solidFill>
                  <a:srgbClr val="FF0000"/>
                </a:solidFill>
                <a:latin typeface="Times New Roman" panose="02020603050405020304" charset="0"/>
                <a:ea typeface="微软雅黑" panose="020B0503020204020204" charset="-122"/>
                <a:cs typeface="Times New Roman" panose="02020603050405020304" charset="0"/>
                <a:sym typeface="+mn-ea"/>
              </a:rPr>
              <a:t>）</a:t>
            </a:r>
            <a:r>
              <a:rPr lang="zh-CN" altLang="zh-CN" dirty="0" smtClean="0">
                <a:solidFill>
                  <a:srgbClr val="FF0000"/>
                </a:solidFill>
                <a:latin typeface="Times New Roman" panose="02020603050405020304" charset="0"/>
                <a:ea typeface="微软雅黑" panose="020B0503020204020204" charset="-122"/>
                <a:cs typeface="Times New Roman" panose="02020603050405020304" charset="0"/>
                <a:sym typeface="+mn-ea"/>
              </a:rPr>
              <a:t>：</a:t>
            </a:r>
            <a:r>
              <a:rPr lang="zh-CN" altLang="zh-CN" dirty="0" smtClean="0">
                <a:latin typeface="Times New Roman" panose="02020603050405020304" charset="0"/>
                <a:ea typeface="微软雅黑" panose="020B0503020204020204" charset="-122"/>
                <a:cs typeface="Times New Roman" panose="02020603050405020304" charset="0"/>
                <a:sym typeface="+mn-ea"/>
              </a:rPr>
              <a:t>是描述城市环境空气质量综合状况的指数，它选取</a:t>
            </a:r>
            <a:r>
              <a:rPr lang="en-US" altLang="zh-CN" dirty="0" smtClean="0">
                <a:latin typeface="Times New Roman" panose="02020603050405020304" charset="0"/>
                <a:ea typeface="微软雅黑" panose="020B0503020204020204" charset="-122"/>
                <a:cs typeface="Times New Roman" panose="02020603050405020304" charset="0"/>
                <a:sym typeface="+mn-ea"/>
              </a:rPr>
              <a:t>SO</a:t>
            </a:r>
            <a:r>
              <a:rPr lang="en-US" altLang="zh-CN" baseline="-25000" dirty="0" smtClean="0">
                <a:latin typeface="Times New Roman" panose="02020603050405020304" charset="0"/>
                <a:ea typeface="微软雅黑" panose="020B0503020204020204" charset="-122"/>
                <a:cs typeface="Times New Roman" panose="02020603050405020304" charset="0"/>
                <a:sym typeface="+mn-ea"/>
              </a:rPr>
              <a:t>2</a:t>
            </a:r>
            <a:r>
              <a:rPr lang="zh-CN" altLang="zh-CN" dirty="0" smtClean="0">
                <a:latin typeface="Times New Roman" panose="02020603050405020304" charset="0"/>
                <a:ea typeface="微软雅黑" panose="020B0503020204020204" charset="-122"/>
                <a:cs typeface="Times New Roman" panose="02020603050405020304" charset="0"/>
                <a:sym typeface="+mn-ea"/>
              </a:rPr>
              <a:t>、</a:t>
            </a:r>
            <a:r>
              <a:rPr lang="en-US" altLang="zh-CN" dirty="0" smtClean="0">
                <a:latin typeface="Times New Roman" panose="02020603050405020304" charset="0"/>
                <a:ea typeface="微软雅黑" panose="020B0503020204020204" charset="-122"/>
                <a:cs typeface="Times New Roman" panose="02020603050405020304" charset="0"/>
                <a:sym typeface="+mn-ea"/>
              </a:rPr>
              <a:t>NO</a:t>
            </a:r>
            <a:r>
              <a:rPr lang="en-US" altLang="zh-CN" baseline="-25000" dirty="0" smtClean="0">
                <a:latin typeface="Times New Roman" panose="02020603050405020304" charset="0"/>
                <a:ea typeface="微软雅黑" panose="020B0503020204020204" charset="-122"/>
                <a:cs typeface="Times New Roman" panose="02020603050405020304" charset="0"/>
                <a:sym typeface="+mn-ea"/>
              </a:rPr>
              <a:t>2</a:t>
            </a:r>
            <a:r>
              <a:rPr lang="zh-CN" altLang="zh-CN" dirty="0" smtClean="0">
                <a:latin typeface="Times New Roman" panose="02020603050405020304" charset="0"/>
                <a:ea typeface="微软雅黑" panose="020B0503020204020204" charset="-122"/>
                <a:cs typeface="Times New Roman" panose="02020603050405020304" charset="0"/>
                <a:sym typeface="+mn-ea"/>
              </a:rPr>
              <a:t>、</a:t>
            </a:r>
            <a:r>
              <a:rPr lang="en-US" altLang="zh-CN" dirty="0" smtClean="0">
                <a:latin typeface="Times New Roman" panose="02020603050405020304" charset="0"/>
                <a:ea typeface="微软雅黑" panose="020B0503020204020204" charset="-122"/>
                <a:cs typeface="Times New Roman" panose="02020603050405020304" charset="0"/>
                <a:sym typeface="+mn-ea"/>
              </a:rPr>
              <a:t>PM</a:t>
            </a:r>
            <a:r>
              <a:rPr lang="en-US" altLang="zh-CN" baseline="-25000" dirty="0" smtClean="0">
                <a:latin typeface="Times New Roman" panose="02020603050405020304" charset="0"/>
                <a:ea typeface="微软雅黑" panose="020B0503020204020204" charset="-122"/>
                <a:cs typeface="Times New Roman" panose="02020603050405020304" charset="0"/>
                <a:sym typeface="+mn-ea"/>
              </a:rPr>
              <a:t>10</a:t>
            </a:r>
            <a:r>
              <a:rPr lang="zh-CN" altLang="zh-CN" dirty="0" smtClean="0">
                <a:latin typeface="Times New Roman" panose="02020603050405020304" charset="0"/>
                <a:ea typeface="微软雅黑" panose="020B0503020204020204" charset="-122"/>
                <a:cs typeface="Times New Roman" panose="02020603050405020304" charset="0"/>
                <a:sym typeface="+mn-ea"/>
              </a:rPr>
              <a:t>、</a:t>
            </a:r>
            <a:r>
              <a:rPr lang="en-US" altLang="zh-CN" dirty="0" smtClean="0">
                <a:latin typeface="Times New Roman" panose="02020603050405020304" charset="0"/>
                <a:ea typeface="微软雅黑" panose="020B0503020204020204" charset="-122"/>
                <a:cs typeface="Times New Roman" panose="02020603050405020304" charset="0"/>
                <a:sym typeface="+mn-ea"/>
              </a:rPr>
              <a:t>PM</a:t>
            </a:r>
            <a:r>
              <a:rPr lang="en-US" altLang="zh-CN" baseline="-25000" dirty="0" smtClean="0">
                <a:latin typeface="Times New Roman" panose="02020603050405020304" charset="0"/>
                <a:ea typeface="微软雅黑" panose="020B0503020204020204" charset="-122"/>
                <a:cs typeface="Times New Roman" panose="02020603050405020304" charset="0"/>
                <a:sym typeface="+mn-ea"/>
              </a:rPr>
              <a:t>2.5</a:t>
            </a:r>
            <a:r>
              <a:rPr lang="zh-CN" altLang="zh-CN" dirty="0" smtClean="0">
                <a:latin typeface="Times New Roman" panose="02020603050405020304" charset="0"/>
                <a:ea typeface="微软雅黑" panose="020B0503020204020204" charset="-122"/>
                <a:cs typeface="Times New Roman" panose="02020603050405020304" charset="0"/>
                <a:sym typeface="+mn-ea"/>
              </a:rPr>
              <a:t>、</a:t>
            </a:r>
            <a:r>
              <a:rPr lang="en-US" altLang="zh-CN" dirty="0" smtClean="0">
                <a:latin typeface="Times New Roman" panose="02020603050405020304" charset="0"/>
                <a:ea typeface="微软雅黑" panose="020B0503020204020204" charset="-122"/>
                <a:cs typeface="Times New Roman" panose="02020603050405020304" charset="0"/>
                <a:sym typeface="+mn-ea"/>
              </a:rPr>
              <a:t>CO</a:t>
            </a:r>
            <a:r>
              <a:rPr lang="zh-CN" altLang="zh-CN" dirty="0" smtClean="0">
                <a:latin typeface="Times New Roman" panose="02020603050405020304" charset="0"/>
                <a:ea typeface="微软雅黑" panose="020B0503020204020204" charset="-122"/>
                <a:cs typeface="Times New Roman" panose="02020603050405020304" charset="0"/>
                <a:sym typeface="+mn-ea"/>
              </a:rPr>
              <a:t>、</a:t>
            </a:r>
            <a:r>
              <a:rPr lang="en-US" altLang="zh-CN" dirty="0" smtClean="0">
                <a:latin typeface="Times New Roman" panose="02020603050405020304" charset="0"/>
                <a:ea typeface="微软雅黑" panose="020B0503020204020204" charset="-122"/>
                <a:cs typeface="Times New Roman" panose="02020603050405020304" charset="0"/>
                <a:sym typeface="+mn-ea"/>
              </a:rPr>
              <a:t>O</a:t>
            </a:r>
            <a:r>
              <a:rPr lang="en-US" altLang="zh-CN" baseline="-25000" dirty="0" smtClean="0">
                <a:latin typeface="Times New Roman" panose="02020603050405020304" charset="0"/>
                <a:ea typeface="微软雅黑" panose="020B0503020204020204" charset="-122"/>
                <a:cs typeface="Times New Roman" panose="02020603050405020304" charset="0"/>
                <a:sym typeface="+mn-ea"/>
              </a:rPr>
              <a:t>3</a:t>
            </a:r>
            <a:r>
              <a:rPr lang="zh-CN" altLang="zh-CN" dirty="0" smtClean="0">
                <a:latin typeface="Times New Roman" panose="02020603050405020304" charset="0"/>
                <a:ea typeface="微软雅黑" panose="020B0503020204020204" charset="-122"/>
                <a:cs typeface="Times New Roman" panose="02020603050405020304" charset="0"/>
                <a:sym typeface="+mn-ea"/>
              </a:rPr>
              <a:t>六项污染物中污染程度最重的（首要污染物），通过计算得出，数越大表明污染程度越重，当前主要用于计算</a:t>
            </a:r>
            <a:r>
              <a:rPr lang="zh-CN" altLang="zh-CN" b="1" dirty="0" smtClean="0">
                <a:solidFill>
                  <a:srgbClr val="FF0000"/>
                </a:solidFill>
                <a:latin typeface="Times New Roman" panose="02020603050405020304" charset="0"/>
                <a:ea typeface="微软雅黑" panose="020B0503020204020204" charset="-122"/>
                <a:cs typeface="Times New Roman" panose="02020603050405020304" charset="0"/>
                <a:sym typeface="+mn-ea"/>
              </a:rPr>
              <a:t>空气优良率</a:t>
            </a:r>
            <a:r>
              <a:rPr lang="zh-CN" altLang="zh-CN" dirty="0" smtClean="0">
                <a:latin typeface="Times New Roman" panose="02020603050405020304" charset="0"/>
                <a:ea typeface="微软雅黑" panose="020B0503020204020204" charset="-122"/>
                <a:cs typeface="Times New Roman" panose="02020603050405020304" charset="0"/>
                <a:sym typeface="+mn-ea"/>
              </a:rPr>
              <a:t>。</a:t>
            </a:r>
            <a:r>
              <a:rPr lang="en-US" altLang="zh-CN" dirty="0" smtClean="0">
                <a:latin typeface="Times New Roman" panose="02020603050405020304" charset="0"/>
                <a:ea typeface="微软雅黑" panose="020B0503020204020204" charset="-122"/>
                <a:cs typeface="Times New Roman" panose="02020603050405020304" charset="0"/>
                <a:sym typeface="+mn-ea"/>
              </a:rPr>
              <a:t>AQI</a:t>
            </a:r>
            <a:r>
              <a:rPr lang="zh-CN" altLang="en-US" dirty="0" smtClean="0">
                <a:latin typeface="Times New Roman" panose="02020603050405020304" charset="0"/>
                <a:ea typeface="微软雅黑" panose="020B0503020204020204" charset="-122"/>
                <a:cs typeface="Times New Roman" panose="02020603050405020304" charset="0"/>
                <a:sym typeface="+mn-ea"/>
              </a:rPr>
              <a:t>为</a:t>
            </a:r>
            <a:r>
              <a:rPr lang="en-US" altLang="zh-CN" dirty="0" smtClean="0">
                <a:latin typeface="Times New Roman" panose="02020603050405020304" charset="0"/>
                <a:ea typeface="微软雅黑" panose="020B0503020204020204" charset="-122"/>
                <a:cs typeface="Times New Roman" panose="02020603050405020304" charset="0"/>
                <a:sym typeface="+mn-ea"/>
              </a:rPr>
              <a:t>0~50</a:t>
            </a:r>
            <a:r>
              <a:rPr lang="zh-CN" altLang="en-US" dirty="0" smtClean="0">
                <a:latin typeface="Times New Roman" panose="02020603050405020304" charset="0"/>
                <a:ea typeface="微软雅黑" panose="020B0503020204020204" charset="-122"/>
                <a:cs typeface="Times New Roman" panose="02020603050405020304" charset="0"/>
                <a:sym typeface="+mn-ea"/>
              </a:rPr>
              <a:t>为</a:t>
            </a:r>
            <a:r>
              <a:rPr lang="zh-CN" altLang="en-US" b="1" dirty="0" smtClean="0">
                <a:solidFill>
                  <a:srgbClr val="00B050"/>
                </a:solidFill>
                <a:latin typeface="Times New Roman" panose="02020603050405020304" charset="0"/>
                <a:ea typeface="微软雅黑" panose="020B0503020204020204" charset="-122"/>
                <a:cs typeface="Times New Roman" panose="02020603050405020304" charset="0"/>
                <a:sym typeface="+mn-ea"/>
              </a:rPr>
              <a:t>优</a:t>
            </a:r>
            <a:r>
              <a:rPr lang="zh-CN" altLang="en-US" dirty="0" smtClean="0">
                <a:latin typeface="Times New Roman" panose="02020603050405020304" charset="0"/>
                <a:ea typeface="微软雅黑" panose="020B0503020204020204" charset="-122"/>
                <a:cs typeface="Times New Roman" panose="02020603050405020304" charset="0"/>
                <a:sym typeface="+mn-ea"/>
              </a:rPr>
              <a:t>，</a:t>
            </a:r>
            <a:r>
              <a:rPr lang="en-US" altLang="zh-CN" dirty="0" smtClean="0">
                <a:latin typeface="Times New Roman" panose="02020603050405020304" charset="0"/>
                <a:ea typeface="微软雅黑" panose="020B0503020204020204" charset="-122"/>
                <a:cs typeface="Times New Roman" panose="02020603050405020304" charset="0"/>
                <a:sym typeface="+mn-ea"/>
              </a:rPr>
              <a:t>51~100</a:t>
            </a:r>
            <a:r>
              <a:rPr lang="zh-CN" altLang="en-US" dirty="0" smtClean="0">
                <a:latin typeface="Times New Roman" panose="02020603050405020304" charset="0"/>
                <a:ea typeface="微软雅黑" panose="020B0503020204020204" charset="-122"/>
                <a:cs typeface="Times New Roman" panose="02020603050405020304" charset="0"/>
                <a:sym typeface="+mn-ea"/>
              </a:rPr>
              <a:t>为</a:t>
            </a:r>
            <a:r>
              <a:rPr lang="zh-CN" altLang="en-US" b="1" dirty="0" smtClean="0">
                <a:solidFill>
                  <a:schemeClr val="accent2"/>
                </a:solidFill>
                <a:latin typeface="Times New Roman" panose="02020603050405020304" charset="0"/>
                <a:ea typeface="微软雅黑" panose="020B0503020204020204" charset="-122"/>
                <a:cs typeface="Times New Roman" panose="02020603050405020304" charset="0"/>
                <a:sym typeface="+mn-ea"/>
              </a:rPr>
              <a:t>良</a:t>
            </a:r>
            <a:r>
              <a:rPr lang="zh-CN" altLang="en-US" dirty="0" smtClean="0">
                <a:latin typeface="Times New Roman" panose="02020603050405020304" charset="0"/>
                <a:ea typeface="微软雅黑" panose="020B0503020204020204" charset="-122"/>
                <a:cs typeface="Times New Roman" panose="02020603050405020304" charset="0"/>
                <a:sym typeface="+mn-ea"/>
              </a:rPr>
              <a:t>，</a:t>
            </a:r>
            <a:r>
              <a:rPr lang="en-US" altLang="zh-CN" dirty="0" smtClean="0">
                <a:latin typeface="Times New Roman" panose="02020603050405020304" charset="0"/>
                <a:ea typeface="微软雅黑" panose="020B0503020204020204" charset="-122"/>
                <a:cs typeface="Times New Roman" panose="02020603050405020304" charset="0"/>
                <a:sym typeface="+mn-ea"/>
              </a:rPr>
              <a:t>101~150</a:t>
            </a:r>
            <a:r>
              <a:rPr lang="zh-CN" altLang="en-US" dirty="0" smtClean="0">
                <a:latin typeface="Times New Roman" panose="02020603050405020304" charset="0"/>
                <a:ea typeface="微软雅黑" panose="020B0503020204020204" charset="-122"/>
                <a:cs typeface="Times New Roman" panose="02020603050405020304" charset="0"/>
                <a:sym typeface="+mn-ea"/>
              </a:rPr>
              <a:t>为</a:t>
            </a:r>
            <a:r>
              <a:rPr lang="zh-CN" altLang="en-US" b="1" dirty="0" smtClean="0">
                <a:solidFill>
                  <a:srgbClr val="FFC000"/>
                </a:solidFill>
                <a:latin typeface="Times New Roman" panose="02020603050405020304" charset="0"/>
                <a:ea typeface="微软雅黑" panose="020B0503020204020204" charset="-122"/>
                <a:cs typeface="Times New Roman" panose="02020603050405020304" charset="0"/>
                <a:sym typeface="+mn-ea"/>
              </a:rPr>
              <a:t>轻度污染</a:t>
            </a:r>
            <a:r>
              <a:rPr lang="zh-CN" altLang="en-US" dirty="0" smtClean="0">
                <a:latin typeface="Times New Roman" panose="02020603050405020304" charset="0"/>
                <a:ea typeface="微软雅黑" panose="020B0503020204020204" charset="-122"/>
                <a:cs typeface="Times New Roman" panose="02020603050405020304" charset="0"/>
                <a:sym typeface="+mn-ea"/>
              </a:rPr>
              <a:t>，</a:t>
            </a:r>
            <a:r>
              <a:rPr lang="en-US" altLang="zh-CN" dirty="0" smtClean="0">
                <a:latin typeface="Times New Roman" panose="02020603050405020304" charset="0"/>
                <a:ea typeface="微软雅黑" panose="020B0503020204020204" charset="-122"/>
                <a:cs typeface="Times New Roman" panose="02020603050405020304" charset="0"/>
                <a:sym typeface="+mn-ea"/>
              </a:rPr>
              <a:t>151~200</a:t>
            </a:r>
            <a:r>
              <a:rPr lang="zh-CN" altLang="en-US" b="1" dirty="0" smtClean="0">
                <a:solidFill>
                  <a:srgbClr val="FF0000"/>
                </a:solidFill>
                <a:latin typeface="Times New Roman" panose="02020603050405020304" charset="0"/>
                <a:ea typeface="微软雅黑" panose="020B0503020204020204" charset="-122"/>
                <a:cs typeface="Times New Roman" panose="02020603050405020304" charset="0"/>
                <a:sym typeface="+mn-ea"/>
              </a:rPr>
              <a:t>中度污染</a:t>
            </a:r>
            <a:r>
              <a:rPr lang="zh-CN" altLang="en-US" dirty="0" smtClean="0">
                <a:latin typeface="Times New Roman" panose="02020603050405020304" charset="0"/>
                <a:ea typeface="微软雅黑" panose="020B0503020204020204" charset="-122"/>
                <a:cs typeface="Times New Roman" panose="02020603050405020304" charset="0"/>
                <a:sym typeface="+mn-ea"/>
              </a:rPr>
              <a:t>，</a:t>
            </a:r>
            <a:r>
              <a:rPr lang="en-US" altLang="zh-CN" dirty="0" smtClean="0">
                <a:latin typeface="Times New Roman" panose="02020603050405020304" charset="0"/>
                <a:ea typeface="微软雅黑" panose="020B0503020204020204" charset="-122"/>
                <a:cs typeface="Times New Roman" panose="02020603050405020304" charset="0"/>
                <a:sym typeface="+mn-ea"/>
              </a:rPr>
              <a:t>201~300</a:t>
            </a:r>
            <a:r>
              <a:rPr lang="zh-CN" altLang="en-US" dirty="0" smtClean="0">
                <a:latin typeface="Times New Roman" panose="02020603050405020304" charset="0"/>
                <a:ea typeface="微软雅黑" panose="020B0503020204020204" charset="-122"/>
                <a:cs typeface="Times New Roman" panose="02020603050405020304" charset="0"/>
                <a:sym typeface="+mn-ea"/>
              </a:rPr>
              <a:t>为</a:t>
            </a:r>
            <a:r>
              <a:rPr lang="zh-CN" altLang="en-US" b="1" dirty="0" smtClean="0">
                <a:solidFill>
                  <a:srgbClr val="7030A0"/>
                </a:solidFill>
                <a:latin typeface="Times New Roman" panose="02020603050405020304" charset="0"/>
                <a:ea typeface="微软雅黑" panose="020B0503020204020204" charset="-122"/>
                <a:cs typeface="Times New Roman" panose="02020603050405020304" charset="0"/>
                <a:sym typeface="+mn-ea"/>
              </a:rPr>
              <a:t>重度污染</a:t>
            </a:r>
            <a:r>
              <a:rPr lang="zh-CN" altLang="en-US" dirty="0" smtClean="0">
                <a:latin typeface="Times New Roman" panose="02020603050405020304" charset="0"/>
                <a:ea typeface="微软雅黑" panose="020B0503020204020204" charset="-122"/>
                <a:cs typeface="Times New Roman" panose="02020603050405020304" charset="0"/>
                <a:sym typeface="+mn-ea"/>
              </a:rPr>
              <a:t>，大于</a:t>
            </a:r>
            <a:r>
              <a:rPr lang="en-US" altLang="zh-CN" dirty="0" smtClean="0">
                <a:latin typeface="Times New Roman" panose="02020603050405020304" charset="0"/>
                <a:ea typeface="微软雅黑" panose="020B0503020204020204" charset="-122"/>
                <a:cs typeface="Times New Roman" panose="02020603050405020304" charset="0"/>
                <a:sym typeface="+mn-ea"/>
              </a:rPr>
              <a:t>300</a:t>
            </a:r>
            <a:r>
              <a:rPr lang="zh-CN" altLang="en-US" dirty="0" smtClean="0">
                <a:latin typeface="Times New Roman" panose="02020603050405020304" charset="0"/>
                <a:ea typeface="微软雅黑" panose="020B0503020204020204" charset="-122"/>
                <a:cs typeface="Times New Roman" panose="02020603050405020304" charset="0"/>
                <a:sym typeface="+mn-ea"/>
              </a:rPr>
              <a:t>为</a:t>
            </a:r>
            <a:r>
              <a:rPr lang="zh-CN" altLang="en-US" b="1" dirty="0" smtClean="0">
                <a:solidFill>
                  <a:srgbClr val="C00000"/>
                </a:solidFill>
                <a:latin typeface="Times New Roman" panose="02020603050405020304" charset="0"/>
                <a:ea typeface="微软雅黑" panose="020B0503020204020204" charset="-122"/>
                <a:cs typeface="Times New Roman" panose="02020603050405020304" charset="0"/>
                <a:sym typeface="+mn-ea"/>
              </a:rPr>
              <a:t>严重污染</a:t>
            </a:r>
            <a:r>
              <a:rPr lang="zh-CN" altLang="en-US" dirty="0" smtClean="0">
                <a:solidFill>
                  <a:schemeClr val="accent2">
                    <a:lumMod val="50000"/>
                  </a:schemeClr>
                </a:solidFill>
                <a:latin typeface="Times New Roman" panose="02020603050405020304" charset="0"/>
                <a:ea typeface="微软雅黑" panose="020B0503020204020204" charset="-122"/>
                <a:cs typeface="Times New Roman" panose="02020603050405020304" charset="0"/>
                <a:sym typeface="+mn-ea"/>
              </a:rPr>
              <a:t>。</a:t>
            </a:r>
            <a:endParaRPr lang="zh-CN" altLang="en-US" smtClean="0">
              <a:solidFill>
                <a:srgbClr val="343434"/>
              </a:solidFill>
            </a:endParaRPr>
          </a:p>
        </p:txBody>
      </p:sp>
      <p:sp>
        <p:nvSpPr>
          <p:cNvPr id="209" name="圆角矩形 208"/>
          <p:cNvSpPr/>
          <p:nvPr>
            <p:custDataLst>
              <p:tags r:id="rId104"/>
            </p:custDataLst>
          </p:nvPr>
        </p:nvSpPr>
        <p:spPr>
          <a:xfrm>
            <a:off x="793750" y="3709035"/>
            <a:ext cx="7289800" cy="2351405"/>
          </a:xfrm>
          <a:prstGeom prst="roundRect">
            <a:avLst>
              <a:gd name="adj" fmla="val 19462"/>
            </a:avLst>
          </a:prstGeom>
          <a:noFill/>
          <a:ln w="12700">
            <a:solidFill>
              <a:srgbClr val="E04644"/>
            </a:solidFill>
          </a:ln>
        </p:spPr>
        <p:style>
          <a:lnRef idx="2">
            <a:srgbClr val="E04644">
              <a:shade val="50000"/>
            </a:srgbClr>
          </a:lnRef>
          <a:fillRef idx="1">
            <a:srgbClr val="E04644"/>
          </a:fillRef>
          <a:effectRef idx="0">
            <a:srgbClr val="E04644"/>
          </a:effectRef>
          <a:fontRef idx="minor">
            <a:sysClr val="window" lastClr="FFFFFF"/>
          </a:fontRef>
        </p:style>
        <p:txBody>
          <a:bodyPr rtlCol="0" anchor="ctr"/>
          <a:p>
            <a:pPr algn="ctr"/>
            <a:endParaRPr lang="zh-CN" altLang="en-US" sz="1350"/>
          </a:p>
        </p:txBody>
      </p:sp>
      <p:grpSp>
        <p:nvGrpSpPr>
          <p:cNvPr id="212" name="组合 211"/>
          <p:cNvGrpSpPr/>
          <p:nvPr/>
        </p:nvGrpSpPr>
        <p:grpSpPr>
          <a:xfrm rot="20979904">
            <a:off x="594995" y="4595495"/>
            <a:ext cx="407670" cy="450850"/>
            <a:chOff x="2766695" y="2616178"/>
            <a:chExt cx="960437" cy="1062758"/>
          </a:xfrm>
        </p:grpSpPr>
        <p:sp>
          <p:nvSpPr>
            <p:cNvPr id="213" name="Freeform 10"/>
            <p:cNvSpPr/>
            <p:nvPr>
              <p:custDataLst>
                <p:tags r:id="rId105"/>
              </p:custDataLst>
            </p:nvPr>
          </p:nvSpPr>
          <p:spPr bwMode="auto">
            <a:xfrm>
              <a:off x="3215957" y="2616178"/>
              <a:ext cx="233362" cy="140214"/>
            </a:xfrm>
            <a:custGeom>
              <a:avLst/>
              <a:gdLst>
                <a:gd name="T0" fmla="*/ 1 w 71"/>
                <a:gd name="T1" fmla="*/ 29 h 42"/>
                <a:gd name="T2" fmla="*/ 42 w 71"/>
                <a:gd name="T3" fmla="*/ 7 h 42"/>
                <a:gd name="T4" fmla="*/ 65 w 71"/>
                <a:gd name="T5" fmla="*/ 42 h 42"/>
                <a:gd name="T6" fmla="*/ 52 w 71"/>
                <a:gd name="T7" fmla="*/ 37 h 42"/>
                <a:gd name="T8" fmla="*/ 37 w 71"/>
                <a:gd name="T9" fmla="*/ 22 h 42"/>
                <a:gd name="T10" fmla="*/ 15 w 71"/>
                <a:gd name="T11" fmla="*/ 31 h 42"/>
                <a:gd name="T12" fmla="*/ 0 w 71"/>
                <a:gd name="T13" fmla="*/ 31 h 42"/>
                <a:gd name="T14" fmla="*/ 1 w 71"/>
                <a:gd name="T15" fmla="*/ 2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42">
                  <a:moveTo>
                    <a:pt x="1" y="29"/>
                  </a:moveTo>
                  <a:cubicBezTo>
                    <a:pt x="1" y="29"/>
                    <a:pt x="13" y="0"/>
                    <a:pt x="42" y="7"/>
                  </a:cubicBezTo>
                  <a:cubicBezTo>
                    <a:pt x="71" y="14"/>
                    <a:pt x="65" y="42"/>
                    <a:pt x="65" y="42"/>
                  </a:cubicBezTo>
                  <a:cubicBezTo>
                    <a:pt x="52" y="37"/>
                    <a:pt x="52" y="37"/>
                    <a:pt x="52" y="37"/>
                  </a:cubicBezTo>
                  <a:cubicBezTo>
                    <a:pt x="52" y="37"/>
                    <a:pt x="58" y="27"/>
                    <a:pt x="37" y="22"/>
                  </a:cubicBezTo>
                  <a:cubicBezTo>
                    <a:pt x="17" y="18"/>
                    <a:pt x="15" y="31"/>
                    <a:pt x="15" y="31"/>
                  </a:cubicBezTo>
                  <a:cubicBezTo>
                    <a:pt x="0" y="31"/>
                    <a:pt x="0" y="31"/>
                    <a:pt x="0" y="31"/>
                  </a:cubicBezTo>
                  <a:lnTo>
                    <a:pt x="1" y="29"/>
                  </a:ln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14" name="Oval 30"/>
            <p:cNvSpPr>
              <a:spLocks noChangeArrowheads="1"/>
            </p:cNvSpPr>
            <p:nvPr>
              <p:custDataLst>
                <p:tags r:id="rId106"/>
              </p:custDataLst>
            </p:nvPr>
          </p:nvSpPr>
          <p:spPr bwMode="auto">
            <a:xfrm>
              <a:off x="2766695" y="2716559"/>
              <a:ext cx="960437" cy="962377"/>
            </a:xfrm>
            <a:prstGeom prst="ellipse">
              <a:avLst/>
            </a:pr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15" name="Freeform 31"/>
            <p:cNvSpPr/>
            <p:nvPr>
              <p:custDataLst>
                <p:tags r:id="rId107"/>
              </p:custDataLst>
            </p:nvPr>
          </p:nvSpPr>
          <p:spPr bwMode="auto">
            <a:xfrm>
              <a:off x="3004820" y="2963527"/>
              <a:ext cx="630237" cy="622997"/>
            </a:xfrm>
            <a:custGeom>
              <a:avLst/>
              <a:gdLst>
                <a:gd name="T0" fmla="*/ 168 w 191"/>
                <a:gd name="T1" fmla="*/ 0 h 188"/>
                <a:gd name="T2" fmla="*/ 124 w 191"/>
                <a:gd name="T3" fmla="*/ 113 h 188"/>
                <a:gd name="T4" fmla="*/ 0 w 191"/>
                <a:gd name="T5" fmla="*/ 162 h 188"/>
                <a:gd name="T6" fmla="*/ 73 w 191"/>
                <a:gd name="T7" fmla="*/ 188 h 188"/>
                <a:gd name="T8" fmla="*/ 191 w 191"/>
                <a:gd name="T9" fmla="*/ 70 h 188"/>
                <a:gd name="T10" fmla="*/ 168 w 191"/>
                <a:gd name="T11" fmla="*/ 0 h 188"/>
              </a:gdLst>
              <a:ahLst/>
              <a:cxnLst>
                <a:cxn ang="0">
                  <a:pos x="T0" y="T1"/>
                </a:cxn>
                <a:cxn ang="0">
                  <a:pos x="T2" y="T3"/>
                </a:cxn>
                <a:cxn ang="0">
                  <a:pos x="T4" y="T5"/>
                </a:cxn>
                <a:cxn ang="0">
                  <a:pos x="T6" y="T7"/>
                </a:cxn>
                <a:cxn ang="0">
                  <a:pos x="T8" y="T9"/>
                </a:cxn>
                <a:cxn ang="0">
                  <a:pos x="T10" y="T11"/>
                </a:cxn>
              </a:cxnLst>
              <a:rect l="0" t="0" r="r" b="b"/>
              <a:pathLst>
                <a:path w="191" h="188">
                  <a:moveTo>
                    <a:pt x="168" y="0"/>
                  </a:moveTo>
                  <a:cubicBezTo>
                    <a:pt x="171" y="31"/>
                    <a:pt x="165" y="74"/>
                    <a:pt x="124" y="113"/>
                  </a:cubicBezTo>
                  <a:cubicBezTo>
                    <a:pt x="77" y="158"/>
                    <a:pt x="28" y="163"/>
                    <a:pt x="0" y="162"/>
                  </a:cubicBezTo>
                  <a:cubicBezTo>
                    <a:pt x="20" y="178"/>
                    <a:pt x="46" y="188"/>
                    <a:pt x="73" y="188"/>
                  </a:cubicBezTo>
                  <a:cubicBezTo>
                    <a:pt x="138" y="188"/>
                    <a:pt x="191" y="135"/>
                    <a:pt x="191" y="70"/>
                  </a:cubicBezTo>
                  <a:cubicBezTo>
                    <a:pt x="191" y="44"/>
                    <a:pt x="183" y="20"/>
                    <a:pt x="168" y="0"/>
                  </a:cubicBezTo>
                  <a:close/>
                </a:path>
              </a:pathLst>
            </a:custGeom>
            <a:solidFill>
              <a:srgbClr val="ECBE3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16" name="Freeform 32"/>
            <p:cNvSpPr/>
            <p:nvPr>
              <p:custDataLst>
                <p:tags r:id="rId108"/>
              </p:custDataLst>
            </p:nvPr>
          </p:nvSpPr>
          <p:spPr bwMode="auto">
            <a:xfrm>
              <a:off x="2858770" y="2808973"/>
              <a:ext cx="709612" cy="694696"/>
            </a:xfrm>
            <a:custGeom>
              <a:avLst/>
              <a:gdLst>
                <a:gd name="T0" fmla="*/ 168 w 215"/>
                <a:gd name="T1" fmla="*/ 160 h 210"/>
                <a:gd name="T2" fmla="*/ 212 w 215"/>
                <a:gd name="T3" fmla="*/ 47 h 210"/>
                <a:gd name="T4" fmla="*/ 117 w 215"/>
                <a:gd name="T5" fmla="*/ 0 h 210"/>
                <a:gd name="T6" fmla="*/ 0 w 215"/>
                <a:gd name="T7" fmla="*/ 117 h 210"/>
                <a:gd name="T8" fmla="*/ 44 w 215"/>
                <a:gd name="T9" fmla="*/ 209 h 210"/>
                <a:gd name="T10" fmla="*/ 168 w 215"/>
                <a:gd name="T11" fmla="*/ 160 h 210"/>
              </a:gdLst>
              <a:ahLst/>
              <a:cxnLst>
                <a:cxn ang="0">
                  <a:pos x="T0" y="T1"/>
                </a:cxn>
                <a:cxn ang="0">
                  <a:pos x="T2" y="T3"/>
                </a:cxn>
                <a:cxn ang="0">
                  <a:pos x="T4" y="T5"/>
                </a:cxn>
                <a:cxn ang="0">
                  <a:pos x="T6" y="T7"/>
                </a:cxn>
                <a:cxn ang="0">
                  <a:pos x="T8" y="T9"/>
                </a:cxn>
                <a:cxn ang="0">
                  <a:pos x="T10" y="T11"/>
                </a:cxn>
              </a:cxnLst>
              <a:rect l="0" t="0" r="r" b="b"/>
              <a:pathLst>
                <a:path w="215" h="210">
                  <a:moveTo>
                    <a:pt x="168" y="160"/>
                  </a:moveTo>
                  <a:cubicBezTo>
                    <a:pt x="209" y="121"/>
                    <a:pt x="215" y="78"/>
                    <a:pt x="212" y="47"/>
                  </a:cubicBezTo>
                  <a:cubicBezTo>
                    <a:pt x="191" y="18"/>
                    <a:pt x="156" y="0"/>
                    <a:pt x="117" y="0"/>
                  </a:cubicBezTo>
                  <a:cubicBezTo>
                    <a:pt x="52" y="0"/>
                    <a:pt x="0" y="52"/>
                    <a:pt x="0" y="117"/>
                  </a:cubicBezTo>
                  <a:cubicBezTo>
                    <a:pt x="0" y="154"/>
                    <a:pt x="17" y="187"/>
                    <a:pt x="44" y="209"/>
                  </a:cubicBezTo>
                  <a:cubicBezTo>
                    <a:pt x="72" y="210"/>
                    <a:pt x="121" y="205"/>
                    <a:pt x="168" y="160"/>
                  </a:cubicBezTo>
                  <a:close/>
                </a:path>
              </a:pathLst>
            </a:custGeom>
            <a:solidFill>
              <a:srgbClr val="F3CD2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17" name="Freeform 34"/>
            <p:cNvSpPr>
              <a:spLocks noEditPoints="1"/>
            </p:cNvSpPr>
            <p:nvPr>
              <p:custDataLst>
                <p:tags r:id="rId109"/>
              </p:custDataLst>
            </p:nvPr>
          </p:nvSpPr>
          <p:spPr bwMode="auto">
            <a:xfrm>
              <a:off x="2888932" y="2907760"/>
              <a:ext cx="280987" cy="556076"/>
            </a:xfrm>
            <a:custGeom>
              <a:avLst/>
              <a:gdLst>
                <a:gd name="T0" fmla="*/ 4 w 85"/>
                <a:gd name="T1" fmla="*/ 70 h 168"/>
                <a:gd name="T2" fmla="*/ 21 w 85"/>
                <a:gd name="T3" fmla="*/ 67 h 168"/>
                <a:gd name="T4" fmla="*/ 12 w 85"/>
                <a:gd name="T5" fmla="*/ 57 h 168"/>
                <a:gd name="T6" fmla="*/ 14 w 85"/>
                <a:gd name="T7" fmla="*/ 64 h 168"/>
                <a:gd name="T8" fmla="*/ 14 w 85"/>
                <a:gd name="T9" fmla="*/ 64 h 168"/>
                <a:gd name="T10" fmla="*/ 10 w 85"/>
                <a:gd name="T11" fmla="*/ 51 h 168"/>
                <a:gd name="T12" fmla="*/ 27 w 85"/>
                <a:gd name="T13" fmla="*/ 52 h 168"/>
                <a:gd name="T14" fmla="*/ 21 w 85"/>
                <a:gd name="T15" fmla="*/ 40 h 168"/>
                <a:gd name="T16" fmla="*/ 21 w 85"/>
                <a:gd name="T17" fmla="*/ 48 h 168"/>
                <a:gd name="T18" fmla="*/ 21 w 85"/>
                <a:gd name="T19" fmla="*/ 48 h 168"/>
                <a:gd name="T20" fmla="*/ 20 w 85"/>
                <a:gd name="T21" fmla="*/ 34 h 168"/>
                <a:gd name="T22" fmla="*/ 36 w 85"/>
                <a:gd name="T23" fmla="*/ 38 h 168"/>
                <a:gd name="T24" fmla="*/ 33 w 85"/>
                <a:gd name="T25" fmla="*/ 26 h 168"/>
                <a:gd name="T26" fmla="*/ 31 w 85"/>
                <a:gd name="T27" fmla="*/ 33 h 168"/>
                <a:gd name="T28" fmla="*/ 31 w 85"/>
                <a:gd name="T29" fmla="*/ 33 h 168"/>
                <a:gd name="T30" fmla="*/ 34 w 85"/>
                <a:gd name="T31" fmla="*/ 20 h 168"/>
                <a:gd name="T32" fmla="*/ 49 w 85"/>
                <a:gd name="T33" fmla="*/ 27 h 168"/>
                <a:gd name="T34" fmla="*/ 49 w 85"/>
                <a:gd name="T35" fmla="*/ 15 h 168"/>
                <a:gd name="T36" fmla="*/ 46 w 85"/>
                <a:gd name="T37" fmla="*/ 21 h 168"/>
                <a:gd name="T38" fmla="*/ 46 w 85"/>
                <a:gd name="T39" fmla="*/ 21 h 168"/>
                <a:gd name="T40" fmla="*/ 52 w 85"/>
                <a:gd name="T41" fmla="*/ 9 h 168"/>
                <a:gd name="T42" fmla="*/ 65 w 85"/>
                <a:gd name="T43" fmla="*/ 20 h 168"/>
                <a:gd name="T44" fmla="*/ 77 w 85"/>
                <a:gd name="T45" fmla="*/ 11 h 168"/>
                <a:gd name="T46" fmla="*/ 63 w 85"/>
                <a:gd name="T47" fmla="*/ 10 h 168"/>
                <a:gd name="T48" fmla="*/ 63 w 85"/>
                <a:gd name="T49" fmla="*/ 10 h 168"/>
                <a:gd name="T50" fmla="*/ 70 w 85"/>
                <a:gd name="T51" fmla="*/ 12 h 168"/>
                <a:gd name="T52" fmla="*/ 19 w 85"/>
                <a:gd name="T53" fmla="*/ 75 h 168"/>
                <a:gd name="T54" fmla="*/ 15 w 85"/>
                <a:gd name="T55" fmla="*/ 90 h 168"/>
                <a:gd name="T56" fmla="*/ 11 w 85"/>
                <a:gd name="T57" fmla="*/ 100 h 168"/>
                <a:gd name="T58" fmla="*/ 11 w 85"/>
                <a:gd name="T59" fmla="*/ 100 h 168"/>
                <a:gd name="T60" fmla="*/ 12 w 85"/>
                <a:gd name="T61" fmla="*/ 103 h 168"/>
                <a:gd name="T62" fmla="*/ 20 w 85"/>
                <a:gd name="T63" fmla="*/ 108 h 168"/>
                <a:gd name="T64" fmla="*/ 23 w 85"/>
                <a:gd name="T65" fmla="*/ 123 h 168"/>
                <a:gd name="T66" fmla="*/ 24 w 85"/>
                <a:gd name="T67" fmla="*/ 134 h 168"/>
                <a:gd name="T68" fmla="*/ 24 w 85"/>
                <a:gd name="T69" fmla="*/ 134 h 168"/>
                <a:gd name="T70" fmla="*/ 26 w 85"/>
                <a:gd name="T71" fmla="*/ 136 h 168"/>
                <a:gd name="T72" fmla="*/ 35 w 85"/>
                <a:gd name="T73" fmla="*/ 137 h 168"/>
                <a:gd name="T74" fmla="*/ 46 w 85"/>
                <a:gd name="T75" fmla="*/ 149 h 168"/>
                <a:gd name="T76" fmla="*/ 8 w 85"/>
                <a:gd name="T77" fmla="*/ 82 h 168"/>
                <a:gd name="T78" fmla="*/ 8 w 85"/>
                <a:gd name="T79" fmla="*/ 82 h 168"/>
                <a:gd name="T80" fmla="*/ 2 w 85"/>
                <a:gd name="T81" fmla="*/ 90 h 168"/>
                <a:gd name="T82" fmla="*/ 0 w 85"/>
                <a:gd name="T83" fmla="*/ 92 h 168"/>
                <a:gd name="T84" fmla="*/ 8 w 85"/>
                <a:gd name="T85" fmla="*/ 104 h 168"/>
                <a:gd name="T86" fmla="*/ 13 w 85"/>
                <a:gd name="T87" fmla="*/ 119 h 168"/>
                <a:gd name="T88" fmla="*/ 13 w 85"/>
                <a:gd name="T89" fmla="*/ 119 h 168"/>
                <a:gd name="T90" fmla="*/ 11 w 85"/>
                <a:gd name="T91" fmla="*/ 128 h 168"/>
                <a:gd name="T92" fmla="*/ 10 w 85"/>
                <a:gd name="T93" fmla="*/ 131 h 168"/>
                <a:gd name="T94" fmla="*/ 23 w 85"/>
                <a:gd name="T95" fmla="*/ 139 h 168"/>
                <a:gd name="T96" fmla="*/ 34 w 85"/>
                <a:gd name="T97" fmla="*/ 150 h 168"/>
                <a:gd name="T98" fmla="*/ 34 w 85"/>
                <a:gd name="T99" fmla="*/ 150 h 168"/>
                <a:gd name="T100" fmla="*/ 38 w 85"/>
                <a:gd name="T101" fmla="*/ 159 h 168"/>
                <a:gd name="T102" fmla="*/ 52 w 85"/>
                <a:gd name="T103" fmla="*/ 160 h 168"/>
                <a:gd name="T104" fmla="*/ 39 w 85"/>
                <a:gd name="T105" fmla="*/ 163 h 168"/>
                <a:gd name="T106" fmla="*/ 67 w 85"/>
                <a:gd name="T107" fmla="*/ 167 h 168"/>
                <a:gd name="T108" fmla="*/ 54 w 85"/>
                <a:gd name="T109" fmla="*/ 155 h 168"/>
                <a:gd name="T110" fmla="*/ 48 w 85"/>
                <a:gd name="T111" fmla="*/ 15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 h="168">
                  <a:moveTo>
                    <a:pt x="9" y="73"/>
                  </a:moveTo>
                  <a:cubicBezTo>
                    <a:pt x="11" y="71"/>
                    <a:pt x="11" y="69"/>
                    <a:pt x="9" y="66"/>
                  </a:cubicBezTo>
                  <a:cubicBezTo>
                    <a:pt x="8" y="63"/>
                    <a:pt x="4" y="62"/>
                    <a:pt x="4" y="62"/>
                  </a:cubicBezTo>
                  <a:cubicBezTo>
                    <a:pt x="4" y="62"/>
                    <a:pt x="3" y="67"/>
                    <a:pt x="4" y="70"/>
                  </a:cubicBezTo>
                  <a:cubicBezTo>
                    <a:pt x="6" y="73"/>
                    <a:pt x="8" y="74"/>
                    <a:pt x="9" y="73"/>
                  </a:cubicBezTo>
                  <a:close/>
                  <a:moveTo>
                    <a:pt x="12" y="73"/>
                  </a:moveTo>
                  <a:cubicBezTo>
                    <a:pt x="12" y="75"/>
                    <a:pt x="14" y="75"/>
                    <a:pt x="17" y="73"/>
                  </a:cubicBezTo>
                  <a:cubicBezTo>
                    <a:pt x="19" y="71"/>
                    <a:pt x="21" y="67"/>
                    <a:pt x="21" y="67"/>
                  </a:cubicBezTo>
                  <a:cubicBezTo>
                    <a:pt x="21" y="67"/>
                    <a:pt x="16" y="66"/>
                    <a:pt x="14" y="68"/>
                  </a:cubicBezTo>
                  <a:cubicBezTo>
                    <a:pt x="11" y="69"/>
                    <a:pt x="11" y="72"/>
                    <a:pt x="12" y="73"/>
                  </a:cubicBezTo>
                  <a:close/>
                  <a:moveTo>
                    <a:pt x="11" y="64"/>
                  </a:moveTo>
                  <a:cubicBezTo>
                    <a:pt x="13" y="63"/>
                    <a:pt x="13" y="60"/>
                    <a:pt x="12" y="57"/>
                  </a:cubicBezTo>
                  <a:cubicBezTo>
                    <a:pt x="11" y="54"/>
                    <a:pt x="7" y="52"/>
                    <a:pt x="7" y="52"/>
                  </a:cubicBezTo>
                  <a:cubicBezTo>
                    <a:pt x="7" y="52"/>
                    <a:pt x="5" y="58"/>
                    <a:pt x="7" y="61"/>
                  </a:cubicBezTo>
                  <a:cubicBezTo>
                    <a:pt x="8" y="64"/>
                    <a:pt x="10" y="64"/>
                    <a:pt x="11" y="64"/>
                  </a:cubicBezTo>
                  <a:close/>
                  <a:moveTo>
                    <a:pt x="14" y="64"/>
                  </a:moveTo>
                  <a:cubicBezTo>
                    <a:pt x="14" y="66"/>
                    <a:pt x="16" y="66"/>
                    <a:pt x="19" y="65"/>
                  </a:cubicBezTo>
                  <a:cubicBezTo>
                    <a:pt x="22" y="63"/>
                    <a:pt x="23" y="59"/>
                    <a:pt x="23" y="59"/>
                  </a:cubicBezTo>
                  <a:cubicBezTo>
                    <a:pt x="23" y="59"/>
                    <a:pt x="19" y="58"/>
                    <a:pt x="17" y="59"/>
                  </a:cubicBezTo>
                  <a:cubicBezTo>
                    <a:pt x="14" y="60"/>
                    <a:pt x="13" y="63"/>
                    <a:pt x="14" y="64"/>
                  </a:cubicBezTo>
                  <a:close/>
                  <a:moveTo>
                    <a:pt x="15" y="55"/>
                  </a:moveTo>
                  <a:cubicBezTo>
                    <a:pt x="16" y="54"/>
                    <a:pt x="17" y="52"/>
                    <a:pt x="16" y="49"/>
                  </a:cubicBezTo>
                  <a:cubicBezTo>
                    <a:pt x="15" y="46"/>
                    <a:pt x="12" y="43"/>
                    <a:pt x="12" y="43"/>
                  </a:cubicBezTo>
                  <a:cubicBezTo>
                    <a:pt x="12" y="43"/>
                    <a:pt x="9" y="48"/>
                    <a:pt x="10" y="51"/>
                  </a:cubicBezTo>
                  <a:cubicBezTo>
                    <a:pt x="11" y="55"/>
                    <a:pt x="13" y="56"/>
                    <a:pt x="15" y="55"/>
                  </a:cubicBezTo>
                  <a:close/>
                  <a:moveTo>
                    <a:pt x="17" y="56"/>
                  </a:moveTo>
                  <a:cubicBezTo>
                    <a:pt x="17" y="57"/>
                    <a:pt x="19" y="58"/>
                    <a:pt x="22" y="57"/>
                  </a:cubicBezTo>
                  <a:cubicBezTo>
                    <a:pt x="25" y="56"/>
                    <a:pt x="27" y="52"/>
                    <a:pt x="27" y="52"/>
                  </a:cubicBezTo>
                  <a:cubicBezTo>
                    <a:pt x="27" y="52"/>
                    <a:pt x="23" y="50"/>
                    <a:pt x="20" y="51"/>
                  </a:cubicBezTo>
                  <a:cubicBezTo>
                    <a:pt x="17" y="52"/>
                    <a:pt x="16" y="54"/>
                    <a:pt x="17" y="56"/>
                  </a:cubicBezTo>
                  <a:close/>
                  <a:moveTo>
                    <a:pt x="19" y="46"/>
                  </a:moveTo>
                  <a:cubicBezTo>
                    <a:pt x="20" y="46"/>
                    <a:pt x="21" y="44"/>
                    <a:pt x="21" y="40"/>
                  </a:cubicBezTo>
                  <a:cubicBezTo>
                    <a:pt x="21" y="37"/>
                    <a:pt x="17" y="35"/>
                    <a:pt x="17" y="35"/>
                  </a:cubicBezTo>
                  <a:cubicBezTo>
                    <a:pt x="17" y="35"/>
                    <a:pt x="14" y="39"/>
                    <a:pt x="15" y="43"/>
                  </a:cubicBezTo>
                  <a:cubicBezTo>
                    <a:pt x="15" y="46"/>
                    <a:pt x="17" y="47"/>
                    <a:pt x="19" y="46"/>
                  </a:cubicBezTo>
                  <a:close/>
                  <a:moveTo>
                    <a:pt x="21" y="48"/>
                  </a:moveTo>
                  <a:cubicBezTo>
                    <a:pt x="21" y="49"/>
                    <a:pt x="23" y="50"/>
                    <a:pt x="26" y="49"/>
                  </a:cubicBezTo>
                  <a:cubicBezTo>
                    <a:pt x="29" y="48"/>
                    <a:pt x="31" y="45"/>
                    <a:pt x="31" y="45"/>
                  </a:cubicBezTo>
                  <a:cubicBezTo>
                    <a:pt x="31" y="45"/>
                    <a:pt x="28" y="42"/>
                    <a:pt x="25" y="43"/>
                  </a:cubicBezTo>
                  <a:cubicBezTo>
                    <a:pt x="22" y="44"/>
                    <a:pt x="20" y="46"/>
                    <a:pt x="21" y="48"/>
                  </a:cubicBezTo>
                  <a:close/>
                  <a:moveTo>
                    <a:pt x="24" y="38"/>
                  </a:moveTo>
                  <a:cubicBezTo>
                    <a:pt x="25" y="38"/>
                    <a:pt x="27" y="36"/>
                    <a:pt x="27" y="33"/>
                  </a:cubicBezTo>
                  <a:cubicBezTo>
                    <a:pt x="27" y="30"/>
                    <a:pt x="24" y="27"/>
                    <a:pt x="24" y="27"/>
                  </a:cubicBezTo>
                  <a:cubicBezTo>
                    <a:pt x="24" y="27"/>
                    <a:pt x="20" y="31"/>
                    <a:pt x="20" y="34"/>
                  </a:cubicBezTo>
                  <a:cubicBezTo>
                    <a:pt x="20" y="38"/>
                    <a:pt x="22" y="39"/>
                    <a:pt x="24" y="38"/>
                  </a:cubicBezTo>
                  <a:close/>
                  <a:moveTo>
                    <a:pt x="26" y="40"/>
                  </a:moveTo>
                  <a:cubicBezTo>
                    <a:pt x="26" y="42"/>
                    <a:pt x="28" y="43"/>
                    <a:pt x="31" y="42"/>
                  </a:cubicBezTo>
                  <a:cubicBezTo>
                    <a:pt x="33" y="42"/>
                    <a:pt x="36" y="38"/>
                    <a:pt x="36" y="38"/>
                  </a:cubicBezTo>
                  <a:cubicBezTo>
                    <a:pt x="36" y="38"/>
                    <a:pt x="33" y="35"/>
                    <a:pt x="30" y="36"/>
                  </a:cubicBezTo>
                  <a:cubicBezTo>
                    <a:pt x="27" y="36"/>
                    <a:pt x="25" y="38"/>
                    <a:pt x="26" y="40"/>
                  </a:cubicBezTo>
                  <a:close/>
                  <a:moveTo>
                    <a:pt x="30" y="31"/>
                  </a:moveTo>
                  <a:cubicBezTo>
                    <a:pt x="31" y="31"/>
                    <a:pt x="33" y="29"/>
                    <a:pt x="33" y="26"/>
                  </a:cubicBezTo>
                  <a:cubicBezTo>
                    <a:pt x="34" y="23"/>
                    <a:pt x="31" y="19"/>
                    <a:pt x="31" y="19"/>
                  </a:cubicBezTo>
                  <a:cubicBezTo>
                    <a:pt x="31" y="19"/>
                    <a:pt x="27" y="23"/>
                    <a:pt x="27" y="27"/>
                  </a:cubicBezTo>
                  <a:cubicBezTo>
                    <a:pt x="26" y="30"/>
                    <a:pt x="28" y="31"/>
                    <a:pt x="30" y="31"/>
                  </a:cubicBezTo>
                  <a:close/>
                  <a:moveTo>
                    <a:pt x="31" y="33"/>
                  </a:moveTo>
                  <a:cubicBezTo>
                    <a:pt x="31" y="35"/>
                    <a:pt x="33" y="36"/>
                    <a:pt x="36" y="36"/>
                  </a:cubicBezTo>
                  <a:cubicBezTo>
                    <a:pt x="39" y="35"/>
                    <a:pt x="42" y="33"/>
                    <a:pt x="42" y="33"/>
                  </a:cubicBezTo>
                  <a:cubicBezTo>
                    <a:pt x="42" y="33"/>
                    <a:pt x="40" y="29"/>
                    <a:pt x="36" y="29"/>
                  </a:cubicBezTo>
                  <a:cubicBezTo>
                    <a:pt x="33" y="29"/>
                    <a:pt x="31" y="31"/>
                    <a:pt x="31" y="33"/>
                  </a:cubicBezTo>
                  <a:close/>
                  <a:moveTo>
                    <a:pt x="37" y="25"/>
                  </a:moveTo>
                  <a:cubicBezTo>
                    <a:pt x="38" y="25"/>
                    <a:pt x="40" y="23"/>
                    <a:pt x="41" y="20"/>
                  </a:cubicBezTo>
                  <a:cubicBezTo>
                    <a:pt x="42" y="17"/>
                    <a:pt x="40" y="13"/>
                    <a:pt x="40" y="13"/>
                  </a:cubicBezTo>
                  <a:cubicBezTo>
                    <a:pt x="40" y="13"/>
                    <a:pt x="35" y="16"/>
                    <a:pt x="34" y="20"/>
                  </a:cubicBezTo>
                  <a:cubicBezTo>
                    <a:pt x="33" y="23"/>
                    <a:pt x="35" y="25"/>
                    <a:pt x="37" y="25"/>
                  </a:cubicBezTo>
                  <a:close/>
                  <a:moveTo>
                    <a:pt x="38" y="26"/>
                  </a:moveTo>
                  <a:cubicBezTo>
                    <a:pt x="38" y="28"/>
                    <a:pt x="39" y="30"/>
                    <a:pt x="42" y="30"/>
                  </a:cubicBezTo>
                  <a:cubicBezTo>
                    <a:pt x="45" y="30"/>
                    <a:pt x="49" y="27"/>
                    <a:pt x="49" y="27"/>
                  </a:cubicBezTo>
                  <a:cubicBezTo>
                    <a:pt x="49" y="27"/>
                    <a:pt x="47" y="24"/>
                    <a:pt x="44" y="24"/>
                  </a:cubicBezTo>
                  <a:cubicBezTo>
                    <a:pt x="40" y="23"/>
                    <a:pt x="38" y="25"/>
                    <a:pt x="38" y="26"/>
                  </a:cubicBezTo>
                  <a:close/>
                  <a:moveTo>
                    <a:pt x="44" y="19"/>
                  </a:moveTo>
                  <a:cubicBezTo>
                    <a:pt x="46" y="19"/>
                    <a:pt x="48" y="18"/>
                    <a:pt x="49" y="15"/>
                  </a:cubicBezTo>
                  <a:cubicBezTo>
                    <a:pt x="51" y="12"/>
                    <a:pt x="49" y="8"/>
                    <a:pt x="49" y="8"/>
                  </a:cubicBezTo>
                  <a:cubicBezTo>
                    <a:pt x="49" y="8"/>
                    <a:pt x="44" y="10"/>
                    <a:pt x="43" y="14"/>
                  </a:cubicBezTo>
                  <a:cubicBezTo>
                    <a:pt x="41" y="17"/>
                    <a:pt x="43" y="19"/>
                    <a:pt x="44" y="19"/>
                  </a:cubicBezTo>
                  <a:close/>
                  <a:moveTo>
                    <a:pt x="46" y="21"/>
                  </a:moveTo>
                  <a:cubicBezTo>
                    <a:pt x="45" y="23"/>
                    <a:pt x="47" y="24"/>
                    <a:pt x="50" y="25"/>
                  </a:cubicBezTo>
                  <a:cubicBezTo>
                    <a:pt x="53" y="25"/>
                    <a:pt x="57" y="23"/>
                    <a:pt x="57" y="23"/>
                  </a:cubicBezTo>
                  <a:cubicBezTo>
                    <a:pt x="57" y="23"/>
                    <a:pt x="55" y="19"/>
                    <a:pt x="52" y="19"/>
                  </a:cubicBezTo>
                  <a:cubicBezTo>
                    <a:pt x="48" y="18"/>
                    <a:pt x="46" y="19"/>
                    <a:pt x="46" y="21"/>
                  </a:cubicBezTo>
                  <a:close/>
                  <a:moveTo>
                    <a:pt x="53" y="14"/>
                  </a:moveTo>
                  <a:cubicBezTo>
                    <a:pt x="55" y="14"/>
                    <a:pt x="57" y="13"/>
                    <a:pt x="59" y="10"/>
                  </a:cubicBezTo>
                  <a:cubicBezTo>
                    <a:pt x="61" y="7"/>
                    <a:pt x="59" y="3"/>
                    <a:pt x="59" y="3"/>
                  </a:cubicBezTo>
                  <a:cubicBezTo>
                    <a:pt x="59" y="3"/>
                    <a:pt x="54" y="5"/>
                    <a:pt x="52" y="9"/>
                  </a:cubicBezTo>
                  <a:cubicBezTo>
                    <a:pt x="50" y="12"/>
                    <a:pt x="51" y="13"/>
                    <a:pt x="53" y="14"/>
                  </a:cubicBezTo>
                  <a:close/>
                  <a:moveTo>
                    <a:pt x="54" y="16"/>
                  </a:moveTo>
                  <a:cubicBezTo>
                    <a:pt x="53" y="18"/>
                    <a:pt x="55" y="19"/>
                    <a:pt x="58" y="20"/>
                  </a:cubicBezTo>
                  <a:cubicBezTo>
                    <a:pt x="61" y="21"/>
                    <a:pt x="65" y="20"/>
                    <a:pt x="65" y="20"/>
                  </a:cubicBezTo>
                  <a:cubicBezTo>
                    <a:pt x="65" y="20"/>
                    <a:pt x="64" y="16"/>
                    <a:pt x="61" y="15"/>
                  </a:cubicBezTo>
                  <a:cubicBezTo>
                    <a:pt x="57" y="14"/>
                    <a:pt x="55" y="14"/>
                    <a:pt x="54" y="16"/>
                  </a:cubicBezTo>
                  <a:close/>
                  <a:moveTo>
                    <a:pt x="70" y="9"/>
                  </a:moveTo>
                  <a:cubicBezTo>
                    <a:pt x="71" y="11"/>
                    <a:pt x="73" y="11"/>
                    <a:pt x="77" y="11"/>
                  </a:cubicBezTo>
                  <a:cubicBezTo>
                    <a:pt x="81" y="10"/>
                    <a:pt x="85" y="7"/>
                    <a:pt x="85" y="7"/>
                  </a:cubicBezTo>
                  <a:cubicBezTo>
                    <a:pt x="85" y="7"/>
                    <a:pt x="80" y="4"/>
                    <a:pt x="76" y="5"/>
                  </a:cubicBezTo>
                  <a:cubicBezTo>
                    <a:pt x="72" y="6"/>
                    <a:pt x="70" y="8"/>
                    <a:pt x="70" y="9"/>
                  </a:cubicBezTo>
                  <a:close/>
                  <a:moveTo>
                    <a:pt x="63" y="10"/>
                  </a:moveTo>
                  <a:cubicBezTo>
                    <a:pt x="64" y="11"/>
                    <a:pt x="67" y="10"/>
                    <a:pt x="69" y="7"/>
                  </a:cubicBezTo>
                  <a:cubicBezTo>
                    <a:pt x="71" y="4"/>
                    <a:pt x="71" y="0"/>
                    <a:pt x="71" y="0"/>
                  </a:cubicBezTo>
                  <a:cubicBezTo>
                    <a:pt x="71" y="0"/>
                    <a:pt x="64" y="2"/>
                    <a:pt x="62" y="5"/>
                  </a:cubicBezTo>
                  <a:cubicBezTo>
                    <a:pt x="60" y="7"/>
                    <a:pt x="61" y="9"/>
                    <a:pt x="63" y="10"/>
                  </a:cubicBezTo>
                  <a:close/>
                  <a:moveTo>
                    <a:pt x="63" y="12"/>
                  </a:moveTo>
                  <a:cubicBezTo>
                    <a:pt x="62" y="14"/>
                    <a:pt x="63" y="16"/>
                    <a:pt x="66" y="17"/>
                  </a:cubicBezTo>
                  <a:cubicBezTo>
                    <a:pt x="69" y="18"/>
                    <a:pt x="74" y="17"/>
                    <a:pt x="75" y="17"/>
                  </a:cubicBezTo>
                  <a:cubicBezTo>
                    <a:pt x="75" y="17"/>
                    <a:pt x="73" y="13"/>
                    <a:pt x="70" y="12"/>
                  </a:cubicBezTo>
                  <a:cubicBezTo>
                    <a:pt x="67" y="10"/>
                    <a:pt x="64" y="11"/>
                    <a:pt x="63" y="12"/>
                  </a:cubicBezTo>
                  <a:close/>
                  <a:moveTo>
                    <a:pt x="10" y="82"/>
                  </a:moveTo>
                  <a:cubicBezTo>
                    <a:pt x="11" y="83"/>
                    <a:pt x="13" y="83"/>
                    <a:pt x="16" y="81"/>
                  </a:cubicBezTo>
                  <a:cubicBezTo>
                    <a:pt x="18" y="79"/>
                    <a:pt x="19" y="75"/>
                    <a:pt x="19" y="75"/>
                  </a:cubicBezTo>
                  <a:cubicBezTo>
                    <a:pt x="19" y="75"/>
                    <a:pt x="14" y="74"/>
                    <a:pt x="12" y="76"/>
                  </a:cubicBezTo>
                  <a:cubicBezTo>
                    <a:pt x="10" y="78"/>
                    <a:pt x="9" y="81"/>
                    <a:pt x="10" y="82"/>
                  </a:cubicBezTo>
                  <a:close/>
                  <a:moveTo>
                    <a:pt x="10" y="91"/>
                  </a:moveTo>
                  <a:cubicBezTo>
                    <a:pt x="11" y="92"/>
                    <a:pt x="13" y="92"/>
                    <a:pt x="15" y="90"/>
                  </a:cubicBezTo>
                  <a:cubicBezTo>
                    <a:pt x="17" y="88"/>
                    <a:pt x="18" y="83"/>
                    <a:pt x="18" y="83"/>
                  </a:cubicBezTo>
                  <a:cubicBezTo>
                    <a:pt x="18" y="83"/>
                    <a:pt x="13" y="83"/>
                    <a:pt x="11" y="85"/>
                  </a:cubicBezTo>
                  <a:cubicBezTo>
                    <a:pt x="9" y="87"/>
                    <a:pt x="9" y="90"/>
                    <a:pt x="10" y="91"/>
                  </a:cubicBezTo>
                  <a:close/>
                  <a:moveTo>
                    <a:pt x="11" y="100"/>
                  </a:moveTo>
                  <a:cubicBezTo>
                    <a:pt x="12" y="101"/>
                    <a:pt x="14" y="101"/>
                    <a:pt x="16" y="98"/>
                  </a:cubicBezTo>
                  <a:cubicBezTo>
                    <a:pt x="18" y="96"/>
                    <a:pt x="18" y="91"/>
                    <a:pt x="18" y="91"/>
                  </a:cubicBezTo>
                  <a:cubicBezTo>
                    <a:pt x="18" y="91"/>
                    <a:pt x="13" y="92"/>
                    <a:pt x="11" y="94"/>
                  </a:cubicBezTo>
                  <a:cubicBezTo>
                    <a:pt x="9" y="97"/>
                    <a:pt x="10" y="99"/>
                    <a:pt x="11" y="100"/>
                  </a:cubicBezTo>
                  <a:close/>
                  <a:moveTo>
                    <a:pt x="13" y="109"/>
                  </a:moveTo>
                  <a:cubicBezTo>
                    <a:pt x="14" y="110"/>
                    <a:pt x="16" y="109"/>
                    <a:pt x="17" y="107"/>
                  </a:cubicBezTo>
                  <a:cubicBezTo>
                    <a:pt x="19" y="104"/>
                    <a:pt x="18" y="100"/>
                    <a:pt x="18" y="100"/>
                  </a:cubicBezTo>
                  <a:cubicBezTo>
                    <a:pt x="18" y="100"/>
                    <a:pt x="14" y="100"/>
                    <a:pt x="12" y="103"/>
                  </a:cubicBezTo>
                  <a:cubicBezTo>
                    <a:pt x="11" y="106"/>
                    <a:pt x="11" y="108"/>
                    <a:pt x="13" y="109"/>
                  </a:cubicBezTo>
                  <a:close/>
                  <a:moveTo>
                    <a:pt x="15" y="118"/>
                  </a:moveTo>
                  <a:cubicBezTo>
                    <a:pt x="17" y="119"/>
                    <a:pt x="19" y="118"/>
                    <a:pt x="20" y="115"/>
                  </a:cubicBezTo>
                  <a:cubicBezTo>
                    <a:pt x="21" y="112"/>
                    <a:pt x="20" y="108"/>
                    <a:pt x="20" y="108"/>
                  </a:cubicBezTo>
                  <a:cubicBezTo>
                    <a:pt x="20" y="108"/>
                    <a:pt x="16" y="109"/>
                    <a:pt x="14" y="112"/>
                  </a:cubicBezTo>
                  <a:cubicBezTo>
                    <a:pt x="13" y="115"/>
                    <a:pt x="14" y="117"/>
                    <a:pt x="15" y="118"/>
                  </a:cubicBezTo>
                  <a:close/>
                  <a:moveTo>
                    <a:pt x="19" y="126"/>
                  </a:moveTo>
                  <a:cubicBezTo>
                    <a:pt x="21" y="127"/>
                    <a:pt x="22" y="125"/>
                    <a:pt x="23" y="123"/>
                  </a:cubicBezTo>
                  <a:cubicBezTo>
                    <a:pt x="24" y="120"/>
                    <a:pt x="22" y="116"/>
                    <a:pt x="22" y="116"/>
                  </a:cubicBezTo>
                  <a:cubicBezTo>
                    <a:pt x="22" y="116"/>
                    <a:pt x="18" y="117"/>
                    <a:pt x="17" y="120"/>
                  </a:cubicBezTo>
                  <a:cubicBezTo>
                    <a:pt x="16" y="123"/>
                    <a:pt x="17" y="125"/>
                    <a:pt x="19" y="126"/>
                  </a:cubicBezTo>
                  <a:close/>
                  <a:moveTo>
                    <a:pt x="24" y="134"/>
                  </a:moveTo>
                  <a:cubicBezTo>
                    <a:pt x="25" y="134"/>
                    <a:pt x="27" y="133"/>
                    <a:pt x="27" y="130"/>
                  </a:cubicBezTo>
                  <a:cubicBezTo>
                    <a:pt x="28" y="127"/>
                    <a:pt x="26" y="123"/>
                    <a:pt x="26" y="123"/>
                  </a:cubicBezTo>
                  <a:cubicBezTo>
                    <a:pt x="26" y="123"/>
                    <a:pt x="22" y="125"/>
                    <a:pt x="21" y="128"/>
                  </a:cubicBezTo>
                  <a:cubicBezTo>
                    <a:pt x="21" y="131"/>
                    <a:pt x="22" y="134"/>
                    <a:pt x="24" y="134"/>
                  </a:cubicBezTo>
                  <a:close/>
                  <a:moveTo>
                    <a:pt x="29" y="141"/>
                  </a:moveTo>
                  <a:cubicBezTo>
                    <a:pt x="31" y="142"/>
                    <a:pt x="32" y="140"/>
                    <a:pt x="32" y="137"/>
                  </a:cubicBezTo>
                  <a:cubicBezTo>
                    <a:pt x="33" y="134"/>
                    <a:pt x="30" y="130"/>
                    <a:pt x="30" y="130"/>
                  </a:cubicBezTo>
                  <a:cubicBezTo>
                    <a:pt x="30" y="130"/>
                    <a:pt x="27" y="133"/>
                    <a:pt x="26" y="136"/>
                  </a:cubicBezTo>
                  <a:cubicBezTo>
                    <a:pt x="26" y="139"/>
                    <a:pt x="27" y="141"/>
                    <a:pt x="29" y="141"/>
                  </a:cubicBezTo>
                  <a:close/>
                  <a:moveTo>
                    <a:pt x="36" y="148"/>
                  </a:moveTo>
                  <a:cubicBezTo>
                    <a:pt x="38" y="148"/>
                    <a:pt x="39" y="146"/>
                    <a:pt x="39" y="143"/>
                  </a:cubicBezTo>
                  <a:cubicBezTo>
                    <a:pt x="38" y="140"/>
                    <a:pt x="35" y="137"/>
                    <a:pt x="35" y="137"/>
                  </a:cubicBezTo>
                  <a:cubicBezTo>
                    <a:pt x="35" y="137"/>
                    <a:pt x="32" y="140"/>
                    <a:pt x="32" y="143"/>
                  </a:cubicBezTo>
                  <a:cubicBezTo>
                    <a:pt x="32" y="146"/>
                    <a:pt x="34" y="148"/>
                    <a:pt x="36" y="148"/>
                  </a:cubicBezTo>
                  <a:close/>
                  <a:moveTo>
                    <a:pt x="44" y="154"/>
                  </a:moveTo>
                  <a:cubicBezTo>
                    <a:pt x="46" y="154"/>
                    <a:pt x="46" y="152"/>
                    <a:pt x="46" y="149"/>
                  </a:cubicBezTo>
                  <a:cubicBezTo>
                    <a:pt x="45" y="146"/>
                    <a:pt x="41" y="143"/>
                    <a:pt x="41" y="143"/>
                  </a:cubicBezTo>
                  <a:cubicBezTo>
                    <a:pt x="41" y="143"/>
                    <a:pt x="39" y="146"/>
                    <a:pt x="39" y="149"/>
                  </a:cubicBezTo>
                  <a:cubicBezTo>
                    <a:pt x="40" y="153"/>
                    <a:pt x="42" y="154"/>
                    <a:pt x="44" y="154"/>
                  </a:cubicBezTo>
                  <a:close/>
                  <a:moveTo>
                    <a:pt x="8" y="82"/>
                  </a:moveTo>
                  <a:cubicBezTo>
                    <a:pt x="9" y="81"/>
                    <a:pt x="9" y="78"/>
                    <a:pt x="8" y="76"/>
                  </a:cubicBezTo>
                  <a:cubicBezTo>
                    <a:pt x="6" y="73"/>
                    <a:pt x="2" y="72"/>
                    <a:pt x="2" y="72"/>
                  </a:cubicBezTo>
                  <a:cubicBezTo>
                    <a:pt x="2" y="72"/>
                    <a:pt x="1" y="77"/>
                    <a:pt x="3" y="80"/>
                  </a:cubicBezTo>
                  <a:cubicBezTo>
                    <a:pt x="5" y="83"/>
                    <a:pt x="7" y="83"/>
                    <a:pt x="8" y="82"/>
                  </a:cubicBezTo>
                  <a:close/>
                  <a:moveTo>
                    <a:pt x="8" y="91"/>
                  </a:moveTo>
                  <a:cubicBezTo>
                    <a:pt x="9" y="90"/>
                    <a:pt x="9" y="88"/>
                    <a:pt x="7" y="85"/>
                  </a:cubicBezTo>
                  <a:cubicBezTo>
                    <a:pt x="5" y="83"/>
                    <a:pt x="1" y="82"/>
                    <a:pt x="0" y="82"/>
                  </a:cubicBezTo>
                  <a:cubicBezTo>
                    <a:pt x="0" y="82"/>
                    <a:pt x="0" y="88"/>
                    <a:pt x="2" y="90"/>
                  </a:cubicBezTo>
                  <a:cubicBezTo>
                    <a:pt x="5" y="93"/>
                    <a:pt x="7" y="93"/>
                    <a:pt x="8" y="91"/>
                  </a:cubicBezTo>
                  <a:close/>
                  <a:moveTo>
                    <a:pt x="8" y="101"/>
                  </a:moveTo>
                  <a:cubicBezTo>
                    <a:pt x="9" y="99"/>
                    <a:pt x="9" y="97"/>
                    <a:pt x="7" y="94"/>
                  </a:cubicBezTo>
                  <a:cubicBezTo>
                    <a:pt x="5" y="92"/>
                    <a:pt x="0" y="92"/>
                    <a:pt x="0" y="92"/>
                  </a:cubicBezTo>
                  <a:cubicBezTo>
                    <a:pt x="0" y="92"/>
                    <a:pt x="1" y="98"/>
                    <a:pt x="3" y="100"/>
                  </a:cubicBezTo>
                  <a:cubicBezTo>
                    <a:pt x="5" y="102"/>
                    <a:pt x="8" y="102"/>
                    <a:pt x="8" y="101"/>
                  </a:cubicBezTo>
                  <a:close/>
                  <a:moveTo>
                    <a:pt x="10" y="110"/>
                  </a:moveTo>
                  <a:cubicBezTo>
                    <a:pt x="11" y="108"/>
                    <a:pt x="10" y="106"/>
                    <a:pt x="8" y="104"/>
                  </a:cubicBezTo>
                  <a:cubicBezTo>
                    <a:pt x="5" y="102"/>
                    <a:pt x="1" y="102"/>
                    <a:pt x="1" y="102"/>
                  </a:cubicBezTo>
                  <a:cubicBezTo>
                    <a:pt x="1" y="102"/>
                    <a:pt x="2" y="108"/>
                    <a:pt x="5" y="110"/>
                  </a:cubicBezTo>
                  <a:cubicBezTo>
                    <a:pt x="7" y="112"/>
                    <a:pt x="9" y="111"/>
                    <a:pt x="10" y="110"/>
                  </a:cubicBezTo>
                  <a:close/>
                  <a:moveTo>
                    <a:pt x="13" y="119"/>
                  </a:moveTo>
                  <a:cubicBezTo>
                    <a:pt x="14" y="117"/>
                    <a:pt x="13" y="115"/>
                    <a:pt x="10" y="113"/>
                  </a:cubicBezTo>
                  <a:cubicBezTo>
                    <a:pt x="7" y="111"/>
                    <a:pt x="3" y="112"/>
                    <a:pt x="3" y="112"/>
                  </a:cubicBezTo>
                  <a:cubicBezTo>
                    <a:pt x="3" y="112"/>
                    <a:pt x="5" y="118"/>
                    <a:pt x="8" y="119"/>
                  </a:cubicBezTo>
                  <a:cubicBezTo>
                    <a:pt x="10" y="121"/>
                    <a:pt x="12" y="120"/>
                    <a:pt x="13" y="119"/>
                  </a:cubicBezTo>
                  <a:close/>
                  <a:moveTo>
                    <a:pt x="17" y="127"/>
                  </a:moveTo>
                  <a:cubicBezTo>
                    <a:pt x="17" y="125"/>
                    <a:pt x="16" y="123"/>
                    <a:pt x="13" y="122"/>
                  </a:cubicBezTo>
                  <a:cubicBezTo>
                    <a:pt x="10" y="121"/>
                    <a:pt x="6" y="122"/>
                    <a:pt x="6" y="122"/>
                  </a:cubicBezTo>
                  <a:cubicBezTo>
                    <a:pt x="6" y="122"/>
                    <a:pt x="8" y="127"/>
                    <a:pt x="11" y="128"/>
                  </a:cubicBezTo>
                  <a:cubicBezTo>
                    <a:pt x="14" y="130"/>
                    <a:pt x="16" y="129"/>
                    <a:pt x="17" y="127"/>
                  </a:cubicBezTo>
                  <a:close/>
                  <a:moveTo>
                    <a:pt x="22" y="135"/>
                  </a:moveTo>
                  <a:cubicBezTo>
                    <a:pt x="22" y="134"/>
                    <a:pt x="20" y="132"/>
                    <a:pt x="17" y="131"/>
                  </a:cubicBezTo>
                  <a:cubicBezTo>
                    <a:pt x="14" y="129"/>
                    <a:pt x="10" y="131"/>
                    <a:pt x="10" y="131"/>
                  </a:cubicBezTo>
                  <a:cubicBezTo>
                    <a:pt x="10" y="131"/>
                    <a:pt x="13" y="136"/>
                    <a:pt x="16" y="137"/>
                  </a:cubicBezTo>
                  <a:cubicBezTo>
                    <a:pt x="20" y="138"/>
                    <a:pt x="21" y="137"/>
                    <a:pt x="22" y="135"/>
                  </a:cubicBezTo>
                  <a:close/>
                  <a:moveTo>
                    <a:pt x="27" y="143"/>
                  </a:moveTo>
                  <a:cubicBezTo>
                    <a:pt x="27" y="141"/>
                    <a:pt x="26" y="139"/>
                    <a:pt x="23" y="139"/>
                  </a:cubicBezTo>
                  <a:cubicBezTo>
                    <a:pt x="19" y="138"/>
                    <a:pt x="16" y="140"/>
                    <a:pt x="16" y="140"/>
                  </a:cubicBezTo>
                  <a:cubicBezTo>
                    <a:pt x="16" y="140"/>
                    <a:pt x="19" y="145"/>
                    <a:pt x="23" y="145"/>
                  </a:cubicBezTo>
                  <a:cubicBezTo>
                    <a:pt x="26" y="146"/>
                    <a:pt x="27" y="145"/>
                    <a:pt x="27" y="143"/>
                  </a:cubicBezTo>
                  <a:close/>
                  <a:moveTo>
                    <a:pt x="34" y="150"/>
                  </a:moveTo>
                  <a:cubicBezTo>
                    <a:pt x="34" y="148"/>
                    <a:pt x="32" y="147"/>
                    <a:pt x="29" y="146"/>
                  </a:cubicBezTo>
                  <a:cubicBezTo>
                    <a:pt x="26" y="146"/>
                    <a:pt x="22" y="148"/>
                    <a:pt x="22" y="148"/>
                  </a:cubicBezTo>
                  <a:cubicBezTo>
                    <a:pt x="22" y="148"/>
                    <a:pt x="26" y="153"/>
                    <a:pt x="30" y="153"/>
                  </a:cubicBezTo>
                  <a:cubicBezTo>
                    <a:pt x="33" y="153"/>
                    <a:pt x="35" y="152"/>
                    <a:pt x="34" y="150"/>
                  </a:cubicBezTo>
                  <a:close/>
                  <a:moveTo>
                    <a:pt x="42" y="156"/>
                  </a:moveTo>
                  <a:cubicBezTo>
                    <a:pt x="42" y="154"/>
                    <a:pt x="40" y="153"/>
                    <a:pt x="36" y="153"/>
                  </a:cubicBezTo>
                  <a:cubicBezTo>
                    <a:pt x="33" y="153"/>
                    <a:pt x="30" y="156"/>
                    <a:pt x="30" y="156"/>
                  </a:cubicBezTo>
                  <a:cubicBezTo>
                    <a:pt x="30" y="156"/>
                    <a:pt x="34" y="160"/>
                    <a:pt x="38" y="159"/>
                  </a:cubicBezTo>
                  <a:cubicBezTo>
                    <a:pt x="41" y="159"/>
                    <a:pt x="43" y="158"/>
                    <a:pt x="42" y="156"/>
                  </a:cubicBezTo>
                  <a:close/>
                  <a:moveTo>
                    <a:pt x="48" y="157"/>
                  </a:moveTo>
                  <a:cubicBezTo>
                    <a:pt x="49" y="157"/>
                    <a:pt x="50" y="158"/>
                    <a:pt x="50" y="158"/>
                  </a:cubicBezTo>
                  <a:cubicBezTo>
                    <a:pt x="52" y="159"/>
                    <a:pt x="52" y="160"/>
                    <a:pt x="52" y="160"/>
                  </a:cubicBezTo>
                  <a:cubicBezTo>
                    <a:pt x="52" y="160"/>
                    <a:pt x="51" y="161"/>
                    <a:pt x="49" y="160"/>
                  </a:cubicBezTo>
                  <a:cubicBezTo>
                    <a:pt x="49" y="160"/>
                    <a:pt x="48" y="159"/>
                    <a:pt x="47" y="159"/>
                  </a:cubicBezTo>
                  <a:cubicBezTo>
                    <a:pt x="46" y="158"/>
                    <a:pt x="45" y="159"/>
                    <a:pt x="43" y="159"/>
                  </a:cubicBezTo>
                  <a:cubicBezTo>
                    <a:pt x="41" y="160"/>
                    <a:pt x="39" y="163"/>
                    <a:pt x="39" y="163"/>
                  </a:cubicBezTo>
                  <a:cubicBezTo>
                    <a:pt x="38" y="163"/>
                    <a:pt x="44" y="166"/>
                    <a:pt x="47" y="165"/>
                  </a:cubicBezTo>
                  <a:cubicBezTo>
                    <a:pt x="48" y="165"/>
                    <a:pt x="49" y="165"/>
                    <a:pt x="49" y="165"/>
                  </a:cubicBezTo>
                  <a:cubicBezTo>
                    <a:pt x="52" y="164"/>
                    <a:pt x="55" y="163"/>
                    <a:pt x="60" y="165"/>
                  </a:cubicBezTo>
                  <a:cubicBezTo>
                    <a:pt x="62" y="166"/>
                    <a:pt x="64" y="167"/>
                    <a:pt x="67" y="167"/>
                  </a:cubicBezTo>
                  <a:cubicBezTo>
                    <a:pt x="69" y="168"/>
                    <a:pt x="69" y="167"/>
                    <a:pt x="69" y="167"/>
                  </a:cubicBezTo>
                  <a:cubicBezTo>
                    <a:pt x="69" y="167"/>
                    <a:pt x="69" y="166"/>
                    <a:pt x="68" y="165"/>
                  </a:cubicBezTo>
                  <a:cubicBezTo>
                    <a:pt x="65" y="165"/>
                    <a:pt x="63" y="164"/>
                    <a:pt x="60" y="163"/>
                  </a:cubicBezTo>
                  <a:cubicBezTo>
                    <a:pt x="56" y="161"/>
                    <a:pt x="55" y="158"/>
                    <a:pt x="54" y="155"/>
                  </a:cubicBezTo>
                  <a:cubicBezTo>
                    <a:pt x="54" y="155"/>
                    <a:pt x="54" y="154"/>
                    <a:pt x="54" y="154"/>
                  </a:cubicBezTo>
                  <a:cubicBezTo>
                    <a:pt x="52" y="151"/>
                    <a:pt x="48" y="148"/>
                    <a:pt x="48" y="148"/>
                  </a:cubicBezTo>
                  <a:cubicBezTo>
                    <a:pt x="49" y="148"/>
                    <a:pt x="47" y="151"/>
                    <a:pt x="47" y="154"/>
                  </a:cubicBezTo>
                  <a:cubicBezTo>
                    <a:pt x="47" y="155"/>
                    <a:pt x="47" y="157"/>
                    <a:pt x="48" y="157"/>
                  </a:cubicBez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18" name="Freeform 35"/>
            <p:cNvSpPr>
              <a:spLocks noEditPoints="1"/>
            </p:cNvSpPr>
            <p:nvPr>
              <p:custDataLst>
                <p:tags r:id="rId110"/>
              </p:custDataLst>
            </p:nvPr>
          </p:nvSpPr>
          <p:spPr bwMode="auto">
            <a:xfrm>
              <a:off x="3252470" y="2996987"/>
              <a:ext cx="358775" cy="528989"/>
            </a:xfrm>
            <a:custGeom>
              <a:avLst/>
              <a:gdLst>
                <a:gd name="T0" fmla="*/ 98 w 109"/>
                <a:gd name="T1" fmla="*/ 94 h 160"/>
                <a:gd name="T2" fmla="*/ 91 w 109"/>
                <a:gd name="T3" fmla="*/ 90 h 160"/>
                <a:gd name="T4" fmla="*/ 109 w 109"/>
                <a:gd name="T5" fmla="*/ 77 h 160"/>
                <a:gd name="T6" fmla="*/ 98 w 109"/>
                <a:gd name="T7" fmla="*/ 78 h 160"/>
                <a:gd name="T8" fmla="*/ 98 w 109"/>
                <a:gd name="T9" fmla="*/ 78 h 160"/>
                <a:gd name="T10" fmla="*/ 101 w 109"/>
                <a:gd name="T11" fmla="*/ 75 h 160"/>
                <a:gd name="T12" fmla="*/ 94 w 109"/>
                <a:gd name="T13" fmla="*/ 74 h 160"/>
                <a:gd name="T14" fmla="*/ 108 w 109"/>
                <a:gd name="T15" fmla="*/ 56 h 160"/>
                <a:gd name="T16" fmla="*/ 98 w 109"/>
                <a:gd name="T17" fmla="*/ 60 h 160"/>
                <a:gd name="T18" fmla="*/ 98 w 109"/>
                <a:gd name="T19" fmla="*/ 60 h 160"/>
                <a:gd name="T20" fmla="*/ 101 w 109"/>
                <a:gd name="T21" fmla="*/ 57 h 160"/>
                <a:gd name="T22" fmla="*/ 93 w 109"/>
                <a:gd name="T23" fmla="*/ 57 h 160"/>
                <a:gd name="T24" fmla="*/ 103 w 109"/>
                <a:gd name="T25" fmla="*/ 36 h 160"/>
                <a:gd name="T26" fmla="*/ 94 w 109"/>
                <a:gd name="T27" fmla="*/ 43 h 160"/>
                <a:gd name="T28" fmla="*/ 94 w 109"/>
                <a:gd name="T29" fmla="*/ 43 h 160"/>
                <a:gd name="T30" fmla="*/ 96 w 109"/>
                <a:gd name="T31" fmla="*/ 38 h 160"/>
                <a:gd name="T32" fmla="*/ 88 w 109"/>
                <a:gd name="T33" fmla="*/ 40 h 160"/>
                <a:gd name="T34" fmla="*/ 93 w 109"/>
                <a:gd name="T35" fmla="*/ 18 h 160"/>
                <a:gd name="T36" fmla="*/ 86 w 109"/>
                <a:gd name="T37" fmla="*/ 26 h 160"/>
                <a:gd name="T38" fmla="*/ 86 w 109"/>
                <a:gd name="T39" fmla="*/ 26 h 160"/>
                <a:gd name="T40" fmla="*/ 86 w 109"/>
                <a:gd name="T41" fmla="*/ 21 h 160"/>
                <a:gd name="T42" fmla="*/ 79 w 109"/>
                <a:gd name="T43" fmla="*/ 25 h 160"/>
                <a:gd name="T44" fmla="*/ 61 w 109"/>
                <a:gd name="T45" fmla="*/ 0 h 160"/>
                <a:gd name="T46" fmla="*/ 83 w 109"/>
                <a:gd name="T47" fmla="*/ 9 h 160"/>
                <a:gd name="T48" fmla="*/ 83 w 109"/>
                <a:gd name="T49" fmla="*/ 9 h 160"/>
                <a:gd name="T50" fmla="*/ 78 w 109"/>
                <a:gd name="T51" fmla="*/ 15 h 160"/>
                <a:gd name="T52" fmla="*/ 88 w 109"/>
                <a:gd name="T53" fmla="*/ 98 h 160"/>
                <a:gd name="T54" fmla="*/ 85 w 109"/>
                <a:gd name="T55" fmla="*/ 99 h 160"/>
                <a:gd name="T56" fmla="*/ 86 w 109"/>
                <a:gd name="T57" fmla="*/ 112 h 160"/>
                <a:gd name="T58" fmla="*/ 86 w 109"/>
                <a:gd name="T59" fmla="*/ 112 h 160"/>
                <a:gd name="T60" fmla="*/ 78 w 109"/>
                <a:gd name="T61" fmla="*/ 124 h 160"/>
                <a:gd name="T62" fmla="*/ 69 w 109"/>
                <a:gd name="T63" fmla="*/ 126 h 160"/>
                <a:gd name="T64" fmla="*/ 66 w 109"/>
                <a:gd name="T65" fmla="*/ 125 h 160"/>
                <a:gd name="T66" fmla="*/ 61 w 109"/>
                <a:gd name="T67" fmla="*/ 137 h 160"/>
                <a:gd name="T68" fmla="*/ 61 w 109"/>
                <a:gd name="T69" fmla="*/ 137 h 160"/>
                <a:gd name="T70" fmla="*/ 48 w 109"/>
                <a:gd name="T71" fmla="*/ 145 h 160"/>
                <a:gd name="T72" fmla="*/ 39 w 109"/>
                <a:gd name="T73" fmla="*/ 143 h 160"/>
                <a:gd name="T74" fmla="*/ 36 w 109"/>
                <a:gd name="T75" fmla="*/ 141 h 160"/>
                <a:gd name="T76" fmla="*/ 100 w 109"/>
                <a:gd name="T77" fmla="*/ 103 h 160"/>
                <a:gd name="T78" fmla="*/ 100 w 109"/>
                <a:gd name="T79" fmla="*/ 103 h 160"/>
                <a:gd name="T80" fmla="*/ 90 w 109"/>
                <a:gd name="T81" fmla="*/ 111 h 160"/>
                <a:gd name="T82" fmla="*/ 90 w 109"/>
                <a:gd name="T83" fmla="*/ 114 h 160"/>
                <a:gd name="T84" fmla="*/ 91 w 109"/>
                <a:gd name="T85" fmla="*/ 124 h 160"/>
                <a:gd name="T86" fmla="*/ 77 w 109"/>
                <a:gd name="T87" fmla="*/ 136 h 160"/>
                <a:gd name="T88" fmla="*/ 77 w 109"/>
                <a:gd name="T89" fmla="*/ 136 h 160"/>
                <a:gd name="T90" fmla="*/ 66 w 109"/>
                <a:gd name="T91" fmla="*/ 138 h 160"/>
                <a:gd name="T92" fmla="*/ 64 w 109"/>
                <a:gd name="T93" fmla="*/ 141 h 160"/>
                <a:gd name="T94" fmla="*/ 60 w 109"/>
                <a:gd name="T95" fmla="*/ 150 h 160"/>
                <a:gd name="T96" fmla="*/ 42 w 109"/>
                <a:gd name="T97" fmla="*/ 155 h 160"/>
                <a:gd name="T98" fmla="*/ 42 w 109"/>
                <a:gd name="T99" fmla="*/ 155 h 160"/>
                <a:gd name="T100" fmla="*/ 30 w 109"/>
                <a:gd name="T101" fmla="*/ 152 h 160"/>
                <a:gd name="T102" fmla="*/ 20 w 109"/>
                <a:gd name="T103" fmla="*/ 145 h 160"/>
                <a:gd name="T104" fmla="*/ 1 w 109"/>
                <a:gd name="T105" fmla="*/ 149 h 160"/>
                <a:gd name="T106" fmla="*/ 21 w 109"/>
                <a:gd name="T107" fmla="*/ 158 h 160"/>
                <a:gd name="T108" fmla="*/ 21 w 109"/>
                <a:gd name="T109" fmla="*/ 152 h 160"/>
                <a:gd name="T110" fmla="*/ 27 w 109"/>
                <a:gd name="T111" fmla="*/ 1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9" h="160">
                  <a:moveTo>
                    <a:pt x="103" y="94"/>
                  </a:moveTo>
                  <a:cubicBezTo>
                    <a:pt x="106" y="92"/>
                    <a:pt x="107" y="87"/>
                    <a:pt x="107" y="87"/>
                  </a:cubicBezTo>
                  <a:cubicBezTo>
                    <a:pt x="107" y="87"/>
                    <a:pt x="103" y="86"/>
                    <a:pt x="101" y="88"/>
                  </a:cubicBezTo>
                  <a:cubicBezTo>
                    <a:pt x="98" y="90"/>
                    <a:pt x="97" y="92"/>
                    <a:pt x="98" y="94"/>
                  </a:cubicBezTo>
                  <a:cubicBezTo>
                    <a:pt x="99" y="95"/>
                    <a:pt x="101" y="96"/>
                    <a:pt x="103" y="94"/>
                  </a:cubicBezTo>
                  <a:close/>
                  <a:moveTo>
                    <a:pt x="96" y="87"/>
                  </a:moveTo>
                  <a:cubicBezTo>
                    <a:pt x="95" y="84"/>
                    <a:pt x="90" y="83"/>
                    <a:pt x="90" y="83"/>
                  </a:cubicBezTo>
                  <a:cubicBezTo>
                    <a:pt x="90" y="83"/>
                    <a:pt x="90" y="88"/>
                    <a:pt x="91" y="90"/>
                  </a:cubicBezTo>
                  <a:cubicBezTo>
                    <a:pt x="92" y="93"/>
                    <a:pt x="94" y="94"/>
                    <a:pt x="96" y="93"/>
                  </a:cubicBezTo>
                  <a:cubicBezTo>
                    <a:pt x="97" y="92"/>
                    <a:pt x="98" y="90"/>
                    <a:pt x="96" y="87"/>
                  </a:cubicBezTo>
                  <a:close/>
                  <a:moveTo>
                    <a:pt x="106" y="84"/>
                  </a:moveTo>
                  <a:cubicBezTo>
                    <a:pt x="108" y="82"/>
                    <a:pt x="109" y="77"/>
                    <a:pt x="109" y="77"/>
                  </a:cubicBezTo>
                  <a:cubicBezTo>
                    <a:pt x="109" y="77"/>
                    <a:pt x="105" y="77"/>
                    <a:pt x="102" y="79"/>
                  </a:cubicBezTo>
                  <a:cubicBezTo>
                    <a:pt x="100" y="81"/>
                    <a:pt x="99" y="83"/>
                    <a:pt x="100" y="85"/>
                  </a:cubicBezTo>
                  <a:cubicBezTo>
                    <a:pt x="101" y="86"/>
                    <a:pt x="103" y="86"/>
                    <a:pt x="106" y="84"/>
                  </a:cubicBezTo>
                  <a:close/>
                  <a:moveTo>
                    <a:pt x="98" y="78"/>
                  </a:moveTo>
                  <a:cubicBezTo>
                    <a:pt x="96" y="76"/>
                    <a:pt x="92" y="75"/>
                    <a:pt x="92" y="75"/>
                  </a:cubicBezTo>
                  <a:cubicBezTo>
                    <a:pt x="92" y="75"/>
                    <a:pt x="91" y="80"/>
                    <a:pt x="93" y="82"/>
                  </a:cubicBezTo>
                  <a:cubicBezTo>
                    <a:pt x="94" y="85"/>
                    <a:pt x="96" y="85"/>
                    <a:pt x="98" y="84"/>
                  </a:cubicBezTo>
                  <a:cubicBezTo>
                    <a:pt x="99" y="83"/>
                    <a:pt x="99" y="81"/>
                    <a:pt x="98" y="78"/>
                  </a:cubicBezTo>
                  <a:close/>
                  <a:moveTo>
                    <a:pt x="107" y="74"/>
                  </a:moveTo>
                  <a:cubicBezTo>
                    <a:pt x="109" y="72"/>
                    <a:pt x="109" y="66"/>
                    <a:pt x="109" y="66"/>
                  </a:cubicBezTo>
                  <a:cubicBezTo>
                    <a:pt x="109" y="66"/>
                    <a:pt x="105" y="67"/>
                    <a:pt x="103" y="69"/>
                  </a:cubicBezTo>
                  <a:cubicBezTo>
                    <a:pt x="101" y="72"/>
                    <a:pt x="100" y="74"/>
                    <a:pt x="101" y="75"/>
                  </a:cubicBezTo>
                  <a:cubicBezTo>
                    <a:pt x="102" y="77"/>
                    <a:pt x="105" y="77"/>
                    <a:pt x="107" y="74"/>
                  </a:cubicBezTo>
                  <a:close/>
                  <a:moveTo>
                    <a:pt x="98" y="69"/>
                  </a:moveTo>
                  <a:cubicBezTo>
                    <a:pt x="96" y="67"/>
                    <a:pt x="92" y="67"/>
                    <a:pt x="92" y="67"/>
                  </a:cubicBezTo>
                  <a:cubicBezTo>
                    <a:pt x="92" y="67"/>
                    <a:pt x="92" y="71"/>
                    <a:pt x="94" y="74"/>
                  </a:cubicBezTo>
                  <a:cubicBezTo>
                    <a:pt x="96" y="76"/>
                    <a:pt x="98" y="76"/>
                    <a:pt x="99" y="75"/>
                  </a:cubicBezTo>
                  <a:cubicBezTo>
                    <a:pt x="100" y="74"/>
                    <a:pt x="100" y="72"/>
                    <a:pt x="98" y="69"/>
                  </a:cubicBezTo>
                  <a:close/>
                  <a:moveTo>
                    <a:pt x="107" y="64"/>
                  </a:moveTo>
                  <a:cubicBezTo>
                    <a:pt x="109" y="62"/>
                    <a:pt x="109" y="56"/>
                    <a:pt x="108" y="56"/>
                  </a:cubicBezTo>
                  <a:cubicBezTo>
                    <a:pt x="108" y="56"/>
                    <a:pt x="104" y="57"/>
                    <a:pt x="102" y="60"/>
                  </a:cubicBezTo>
                  <a:cubicBezTo>
                    <a:pt x="101" y="62"/>
                    <a:pt x="101" y="65"/>
                    <a:pt x="102" y="66"/>
                  </a:cubicBezTo>
                  <a:cubicBezTo>
                    <a:pt x="103" y="67"/>
                    <a:pt x="105" y="67"/>
                    <a:pt x="107" y="64"/>
                  </a:cubicBezTo>
                  <a:close/>
                  <a:moveTo>
                    <a:pt x="98" y="60"/>
                  </a:moveTo>
                  <a:cubicBezTo>
                    <a:pt x="96" y="58"/>
                    <a:pt x="91" y="59"/>
                    <a:pt x="91" y="59"/>
                  </a:cubicBezTo>
                  <a:cubicBezTo>
                    <a:pt x="91" y="59"/>
                    <a:pt x="92" y="63"/>
                    <a:pt x="94" y="65"/>
                  </a:cubicBezTo>
                  <a:cubicBezTo>
                    <a:pt x="96" y="67"/>
                    <a:pt x="98" y="68"/>
                    <a:pt x="99" y="66"/>
                  </a:cubicBezTo>
                  <a:cubicBezTo>
                    <a:pt x="100" y="65"/>
                    <a:pt x="100" y="62"/>
                    <a:pt x="98" y="60"/>
                  </a:cubicBezTo>
                  <a:close/>
                  <a:moveTo>
                    <a:pt x="106" y="55"/>
                  </a:moveTo>
                  <a:cubicBezTo>
                    <a:pt x="108" y="52"/>
                    <a:pt x="107" y="46"/>
                    <a:pt x="107" y="46"/>
                  </a:cubicBezTo>
                  <a:cubicBezTo>
                    <a:pt x="107" y="46"/>
                    <a:pt x="102" y="48"/>
                    <a:pt x="101" y="50"/>
                  </a:cubicBezTo>
                  <a:cubicBezTo>
                    <a:pt x="99" y="53"/>
                    <a:pt x="100" y="56"/>
                    <a:pt x="101" y="57"/>
                  </a:cubicBezTo>
                  <a:cubicBezTo>
                    <a:pt x="102" y="58"/>
                    <a:pt x="104" y="57"/>
                    <a:pt x="106" y="55"/>
                  </a:cubicBezTo>
                  <a:close/>
                  <a:moveTo>
                    <a:pt x="96" y="51"/>
                  </a:moveTo>
                  <a:cubicBezTo>
                    <a:pt x="94" y="50"/>
                    <a:pt x="90" y="51"/>
                    <a:pt x="90" y="51"/>
                  </a:cubicBezTo>
                  <a:cubicBezTo>
                    <a:pt x="90" y="51"/>
                    <a:pt x="91" y="55"/>
                    <a:pt x="93" y="57"/>
                  </a:cubicBezTo>
                  <a:cubicBezTo>
                    <a:pt x="96" y="59"/>
                    <a:pt x="98" y="59"/>
                    <a:pt x="99" y="57"/>
                  </a:cubicBezTo>
                  <a:cubicBezTo>
                    <a:pt x="100" y="56"/>
                    <a:pt x="99" y="53"/>
                    <a:pt x="96" y="51"/>
                  </a:cubicBezTo>
                  <a:close/>
                  <a:moveTo>
                    <a:pt x="104" y="45"/>
                  </a:moveTo>
                  <a:cubicBezTo>
                    <a:pt x="105" y="42"/>
                    <a:pt x="103" y="36"/>
                    <a:pt x="103" y="36"/>
                  </a:cubicBezTo>
                  <a:cubicBezTo>
                    <a:pt x="103" y="36"/>
                    <a:pt x="99" y="38"/>
                    <a:pt x="98" y="41"/>
                  </a:cubicBezTo>
                  <a:cubicBezTo>
                    <a:pt x="97" y="44"/>
                    <a:pt x="98" y="46"/>
                    <a:pt x="99" y="47"/>
                  </a:cubicBezTo>
                  <a:cubicBezTo>
                    <a:pt x="101" y="48"/>
                    <a:pt x="103" y="48"/>
                    <a:pt x="104" y="45"/>
                  </a:cubicBezTo>
                  <a:close/>
                  <a:moveTo>
                    <a:pt x="94" y="43"/>
                  </a:moveTo>
                  <a:cubicBezTo>
                    <a:pt x="91" y="41"/>
                    <a:pt x="87" y="43"/>
                    <a:pt x="87" y="43"/>
                  </a:cubicBezTo>
                  <a:cubicBezTo>
                    <a:pt x="87" y="43"/>
                    <a:pt x="89" y="47"/>
                    <a:pt x="91" y="48"/>
                  </a:cubicBezTo>
                  <a:cubicBezTo>
                    <a:pt x="94" y="50"/>
                    <a:pt x="96" y="50"/>
                    <a:pt x="97" y="48"/>
                  </a:cubicBezTo>
                  <a:cubicBezTo>
                    <a:pt x="98" y="47"/>
                    <a:pt x="97" y="44"/>
                    <a:pt x="94" y="43"/>
                  </a:cubicBezTo>
                  <a:close/>
                  <a:moveTo>
                    <a:pt x="100" y="35"/>
                  </a:moveTo>
                  <a:cubicBezTo>
                    <a:pt x="101" y="32"/>
                    <a:pt x="99" y="27"/>
                    <a:pt x="99" y="27"/>
                  </a:cubicBezTo>
                  <a:cubicBezTo>
                    <a:pt x="99" y="27"/>
                    <a:pt x="95" y="29"/>
                    <a:pt x="94" y="32"/>
                  </a:cubicBezTo>
                  <a:cubicBezTo>
                    <a:pt x="94" y="35"/>
                    <a:pt x="95" y="38"/>
                    <a:pt x="96" y="38"/>
                  </a:cubicBezTo>
                  <a:cubicBezTo>
                    <a:pt x="98" y="39"/>
                    <a:pt x="100" y="38"/>
                    <a:pt x="100" y="35"/>
                  </a:cubicBezTo>
                  <a:close/>
                  <a:moveTo>
                    <a:pt x="90" y="34"/>
                  </a:moveTo>
                  <a:cubicBezTo>
                    <a:pt x="87" y="33"/>
                    <a:pt x="83" y="35"/>
                    <a:pt x="83" y="35"/>
                  </a:cubicBezTo>
                  <a:cubicBezTo>
                    <a:pt x="84" y="35"/>
                    <a:pt x="86" y="39"/>
                    <a:pt x="88" y="40"/>
                  </a:cubicBezTo>
                  <a:cubicBezTo>
                    <a:pt x="91" y="42"/>
                    <a:pt x="93" y="41"/>
                    <a:pt x="94" y="39"/>
                  </a:cubicBezTo>
                  <a:cubicBezTo>
                    <a:pt x="94" y="38"/>
                    <a:pt x="93" y="35"/>
                    <a:pt x="90" y="34"/>
                  </a:cubicBezTo>
                  <a:close/>
                  <a:moveTo>
                    <a:pt x="96" y="26"/>
                  </a:moveTo>
                  <a:cubicBezTo>
                    <a:pt x="96" y="23"/>
                    <a:pt x="93" y="18"/>
                    <a:pt x="93" y="18"/>
                  </a:cubicBezTo>
                  <a:cubicBezTo>
                    <a:pt x="93" y="18"/>
                    <a:pt x="90" y="20"/>
                    <a:pt x="89" y="24"/>
                  </a:cubicBezTo>
                  <a:cubicBezTo>
                    <a:pt x="89" y="27"/>
                    <a:pt x="90" y="29"/>
                    <a:pt x="92" y="30"/>
                  </a:cubicBezTo>
                  <a:cubicBezTo>
                    <a:pt x="94" y="30"/>
                    <a:pt x="95" y="29"/>
                    <a:pt x="96" y="26"/>
                  </a:cubicBezTo>
                  <a:close/>
                  <a:moveTo>
                    <a:pt x="86" y="26"/>
                  </a:moveTo>
                  <a:cubicBezTo>
                    <a:pt x="82" y="25"/>
                    <a:pt x="79" y="28"/>
                    <a:pt x="79" y="28"/>
                  </a:cubicBezTo>
                  <a:cubicBezTo>
                    <a:pt x="79" y="28"/>
                    <a:pt x="82" y="31"/>
                    <a:pt x="85" y="32"/>
                  </a:cubicBezTo>
                  <a:cubicBezTo>
                    <a:pt x="87" y="33"/>
                    <a:pt x="89" y="33"/>
                    <a:pt x="90" y="31"/>
                  </a:cubicBezTo>
                  <a:cubicBezTo>
                    <a:pt x="90" y="29"/>
                    <a:pt x="89" y="27"/>
                    <a:pt x="86" y="26"/>
                  </a:cubicBezTo>
                  <a:close/>
                  <a:moveTo>
                    <a:pt x="90" y="17"/>
                  </a:moveTo>
                  <a:cubicBezTo>
                    <a:pt x="90" y="14"/>
                    <a:pt x="86" y="9"/>
                    <a:pt x="86" y="9"/>
                  </a:cubicBezTo>
                  <a:cubicBezTo>
                    <a:pt x="86" y="9"/>
                    <a:pt x="83" y="12"/>
                    <a:pt x="83" y="15"/>
                  </a:cubicBezTo>
                  <a:cubicBezTo>
                    <a:pt x="83" y="19"/>
                    <a:pt x="85" y="21"/>
                    <a:pt x="86" y="21"/>
                  </a:cubicBezTo>
                  <a:cubicBezTo>
                    <a:pt x="88" y="22"/>
                    <a:pt x="90" y="21"/>
                    <a:pt x="90" y="17"/>
                  </a:cubicBezTo>
                  <a:close/>
                  <a:moveTo>
                    <a:pt x="80" y="18"/>
                  </a:moveTo>
                  <a:cubicBezTo>
                    <a:pt x="76" y="18"/>
                    <a:pt x="73" y="21"/>
                    <a:pt x="73" y="21"/>
                  </a:cubicBezTo>
                  <a:cubicBezTo>
                    <a:pt x="73" y="21"/>
                    <a:pt x="76" y="24"/>
                    <a:pt x="79" y="25"/>
                  </a:cubicBezTo>
                  <a:cubicBezTo>
                    <a:pt x="83" y="25"/>
                    <a:pt x="84" y="25"/>
                    <a:pt x="84" y="23"/>
                  </a:cubicBezTo>
                  <a:cubicBezTo>
                    <a:pt x="85" y="21"/>
                    <a:pt x="83" y="19"/>
                    <a:pt x="80" y="18"/>
                  </a:cubicBezTo>
                  <a:close/>
                  <a:moveTo>
                    <a:pt x="70" y="3"/>
                  </a:moveTo>
                  <a:cubicBezTo>
                    <a:pt x="67" y="0"/>
                    <a:pt x="61" y="0"/>
                    <a:pt x="61" y="0"/>
                  </a:cubicBezTo>
                  <a:cubicBezTo>
                    <a:pt x="61" y="0"/>
                    <a:pt x="64" y="5"/>
                    <a:pt x="67" y="8"/>
                  </a:cubicBezTo>
                  <a:cubicBezTo>
                    <a:pt x="70" y="10"/>
                    <a:pt x="72" y="10"/>
                    <a:pt x="73" y="9"/>
                  </a:cubicBezTo>
                  <a:cubicBezTo>
                    <a:pt x="74" y="8"/>
                    <a:pt x="74" y="5"/>
                    <a:pt x="70" y="3"/>
                  </a:cubicBezTo>
                  <a:close/>
                  <a:moveTo>
                    <a:pt x="83" y="9"/>
                  </a:moveTo>
                  <a:cubicBezTo>
                    <a:pt x="82" y="5"/>
                    <a:pt x="77" y="1"/>
                    <a:pt x="77" y="1"/>
                  </a:cubicBezTo>
                  <a:cubicBezTo>
                    <a:pt x="77" y="1"/>
                    <a:pt x="75" y="4"/>
                    <a:pt x="75" y="8"/>
                  </a:cubicBezTo>
                  <a:cubicBezTo>
                    <a:pt x="76" y="11"/>
                    <a:pt x="78" y="13"/>
                    <a:pt x="80" y="13"/>
                  </a:cubicBezTo>
                  <a:cubicBezTo>
                    <a:pt x="82" y="14"/>
                    <a:pt x="83" y="12"/>
                    <a:pt x="83" y="9"/>
                  </a:cubicBezTo>
                  <a:close/>
                  <a:moveTo>
                    <a:pt x="72" y="11"/>
                  </a:moveTo>
                  <a:cubicBezTo>
                    <a:pt x="69" y="11"/>
                    <a:pt x="66" y="14"/>
                    <a:pt x="66" y="14"/>
                  </a:cubicBezTo>
                  <a:cubicBezTo>
                    <a:pt x="66" y="14"/>
                    <a:pt x="70" y="17"/>
                    <a:pt x="73" y="18"/>
                  </a:cubicBezTo>
                  <a:cubicBezTo>
                    <a:pt x="76" y="18"/>
                    <a:pt x="78" y="17"/>
                    <a:pt x="78" y="15"/>
                  </a:cubicBezTo>
                  <a:cubicBezTo>
                    <a:pt x="78" y="13"/>
                    <a:pt x="76" y="11"/>
                    <a:pt x="72" y="11"/>
                  </a:cubicBezTo>
                  <a:close/>
                  <a:moveTo>
                    <a:pt x="94" y="96"/>
                  </a:moveTo>
                  <a:cubicBezTo>
                    <a:pt x="92" y="93"/>
                    <a:pt x="88" y="91"/>
                    <a:pt x="88" y="91"/>
                  </a:cubicBezTo>
                  <a:cubicBezTo>
                    <a:pt x="88" y="91"/>
                    <a:pt x="87" y="96"/>
                    <a:pt x="88" y="98"/>
                  </a:cubicBezTo>
                  <a:cubicBezTo>
                    <a:pt x="89" y="101"/>
                    <a:pt x="91" y="102"/>
                    <a:pt x="92" y="101"/>
                  </a:cubicBezTo>
                  <a:cubicBezTo>
                    <a:pt x="94" y="101"/>
                    <a:pt x="95" y="98"/>
                    <a:pt x="94" y="96"/>
                  </a:cubicBezTo>
                  <a:close/>
                  <a:moveTo>
                    <a:pt x="90" y="104"/>
                  </a:moveTo>
                  <a:cubicBezTo>
                    <a:pt x="89" y="101"/>
                    <a:pt x="85" y="99"/>
                    <a:pt x="85" y="99"/>
                  </a:cubicBezTo>
                  <a:cubicBezTo>
                    <a:pt x="85" y="99"/>
                    <a:pt x="84" y="103"/>
                    <a:pt x="84" y="106"/>
                  </a:cubicBezTo>
                  <a:cubicBezTo>
                    <a:pt x="85" y="109"/>
                    <a:pt x="87" y="110"/>
                    <a:pt x="88" y="110"/>
                  </a:cubicBezTo>
                  <a:cubicBezTo>
                    <a:pt x="90" y="109"/>
                    <a:pt x="91" y="107"/>
                    <a:pt x="90" y="104"/>
                  </a:cubicBezTo>
                  <a:close/>
                  <a:moveTo>
                    <a:pt x="86" y="112"/>
                  </a:moveTo>
                  <a:cubicBezTo>
                    <a:pt x="85" y="109"/>
                    <a:pt x="82" y="106"/>
                    <a:pt x="82" y="106"/>
                  </a:cubicBezTo>
                  <a:cubicBezTo>
                    <a:pt x="82" y="106"/>
                    <a:pt x="80" y="110"/>
                    <a:pt x="80" y="113"/>
                  </a:cubicBezTo>
                  <a:cubicBezTo>
                    <a:pt x="80" y="116"/>
                    <a:pt x="82" y="118"/>
                    <a:pt x="83" y="117"/>
                  </a:cubicBezTo>
                  <a:cubicBezTo>
                    <a:pt x="85" y="117"/>
                    <a:pt x="86" y="115"/>
                    <a:pt x="86" y="112"/>
                  </a:cubicBezTo>
                  <a:close/>
                  <a:moveTo>
                    <a:pt x="81" y="119"/>
                  </a:moveTo>
                  <a:cubicBezTo>
                    <a:pt x="81" y="116"/>
                    <a:pt x="77" y="113"/>
                    <a:pt x="77" y="113"/>
                  </a:cubicBezTo>
                  <a:cubicBezTo>
                    <a:pt x="77" y="113"/>
                    <a:pt x="75" y="117"/>
                    <a:pt x="75" y="120"/>
                  </a:cubicBezTo>
                  <a:cubicBezTo>
                    <a:pt x="75" y="123"/>
                    <a:pt x="76" y="125"/>
                    <a:pt x="78" y="124"/>
                  </a:cubicBezTo>
                  <a:cubicBezTo>
                    <a:pt x="80" y="124"/>
                    <a:pt x="81" y="122"/>
                    <a:pt x="81" y="119"/>
                  </a:cubicBezTo>
                  <a:close/>
                  <a:moveTo>
                    <a:pt x="75" y="126"/>
                  </a:moveTo>
                  <a:cubicBezTo>
                    <a:pt x="75" y="123"/>
                    <a:pt x="72" y="120"/>
                    <a:pt x="72" y="120"/>
                  </a:cubicBezTo>
                  <a:cubicBezTo>
                    <a:pt x="72" y="120"/>
                    <a:pt x="69" y="123"/>
                    <a:pt x="69" y="126"/>
                  </a:cubicBezTo>
                  <a:cubicBezTo>
                    <a:pt x="69" y="129"/>
                    <a:pt x="70" y="131"/>
                    <a:pt x="71" y="131"/>
                  </a:cubicBezTo>
                  <a:cubicBezTo>
                    <a:pt x="73" y="131"/>
                    <a:pt x="75" y="129"/>
                    <a:pt x="75" y="126"/>
                  </a:cubicBezTo>
                  <a:close/>
                  <a:moveTo>
                    <a:pt x="68" y="132"/>
                  </a:moveTo>
                  <a:cubicBezTo>
                    <a:pt x="69" y="129"/>
                    <a:pt x="66" y="125"/>
                    <a:pt x="66" y="125"/>
                  </a:cubicBezTo>
                  <a:cubicBezTo>
                    <a:pt x="66" y="126"/>
                    <a:pt x="63" y="128"/>
                    <a:pt x="62" y="131"/>
                  </a:cubicBezTo>
                  <a:cubicBezTo>
                    <a:pt x="62" y="134"/>
                    <a:pt x="63" y="136"/>
                    <a:pt x="64" y="136"/>
                  </a:cubicBezTo>
                  <a:cubicBezTo>
                    <a:pt x="66" y="137"/>
                    <a:pt x="68" y="135"/>
                    <a:pt x="68" y="132"/>
                  </a:cubicBezTo>
                  <a:close/>
                  <a:moveTo>
                    <a:pt x="61" y="137"/>
                  </a:moveTo>
                  <a:cubicBezTo>
                    <a:pt x="62" y="134"/>
                    <a:pt x="60" y="131"/>
                    <a:pt x="60" y="131"/>
                  </a:cubicBezTo>
                  <a:cubicBezTo>
                    <a:pt x="60" y="131"/>
                    <a:pt x="56" y="133"/>
                    <a:pt x="55" y="136"/>
                  </a:cubicBezTo>
                  <a:cubicBezTo>
                    <a:pt x="54" y="139"/>
                    <a:pt x="55" y="141"/>
                    <a:pt x="56" y="141"/>
                  </a:cubicBezTo>
                  <a:cubicBezTo>
                    <a:pt x="58" y="142"/>
                    <a:pt x="60" y="140"/>
                    <a:pt x="61" y="137"/>
                  </a:cubicBezTo>
                  <a:close/>
                  <a:moveTo>
                    <a:pt x="53" y="142"/>
                  </a:moveTo>
                  <a:cubicBezTo>
                    <a:pt x="54" y="139"/>
                    <a:pt x="52" y="135"/>
                    <a:pt x="52" y="135"/>
                  </a:cubicBezTo>
                  <a:cubicBezTo>
                    <a:pt x="52" y="135"/>
                    <a:pt x="49" y="137"/>
                    <a:pt x="47" y="140"/>
                  </a:cubicBezTo>
                  <a:cubicBezTo>
                    <a:pt x="46" y="143"/>
                    <a:pt x="46" y="145"/>
                    <a:pt x="48" y="145"/>
                  </a:cubicBezTo>
                  <a:cubicBezTo>
                    <a:pt x="50" y="146"/>
                    <a:pt x="52" y="145"/>
                    <a:pt x="53" y="142"/>
                  </a:cubicBezTo>
                  <a:close/>
                  <a:moveTo>
                    <a:pt x="45" y="145"/>
                  </a:moveTo>
                  <a:cubicBezTo>
                    <a:pt x="46" y="142"/>
                    <a:pt x="45" y="138"/>
                    <a:pt x="45" y="138"/>
                  </a:cubicBezTo>
                  <a:cubicBezTo>
                    <a:pt x="45" y="138"/>
                    <a:pt x="40" y="140"/>
                    <a:pt x="39" y="143"/>
                  </a:cubicBezTo>
                  <a:cubicBezTo>
                    <a:pt x="37" y="145"/>
                    <a:pt x="37" y="147"/>
                    <a:pt x="39" y="148"/>
                  </a:cubicBezTo>
                  <a:cubicBezTo>
                    <a:pt x="41" y="149"/>
                    <a:pt x="43" y="148"/>
                    <a:pt x="45" y="145"/>
                  </a:cubicBezTo>
                  <a:close/>
                  <a:moveTo>
                    <a:pt x="35" y="148"/>
                  </a:moveTo>
                  <a:cubicBezTo>
                    <a:pt x="37" y="145"/>
                    <a:pt x="36" y="141"/>
                    <a:pt x="36" y="141"/>
                  </a:cubicBezTo>
                  <a:cubicBezTo>
                    <a:pt x="36" y="141"/>
                    <a:pt x="32" y="142"/>
                    <a:pt x="30" y="144"/>
                  </a:cubicBezTo>
                  <a:cubicBezTo>
                    <a:pt x="28" y="147"/>
                    <a:pt x="28" y="149"/>
                    <a:pt x="29" y="150"/>
                  </a:cubicBezTo>
                  <a:cubicBezTo>
                    <a:pt x="31" y="151"/>
                    <a:pt x="33" y="150"/>
                    <a:pt x="35" y="148"/>
                  </a:cubicBezTo>
                  <a:close/>
                  <a:moveTo>
                    <a:pt x="100" y="103"/>
                  </a:moveTo>
                  <a:cubicBezTo>
                    <a:pt x="103" y="102"/>
                    <a:pt x="105" y="97"/>
                    <a:pt x="105" y="97"/>
                  </a:cubicBezTo>
                  <a:cubicBezTo>
                    <a:pt x="105" y="97"/>
                    <a:pt x="101" y="95"/>
                    <a:pt x="98" y="97"/>
                  </a:cubicBezTo>
                  <a:cubicBezTo>
                    <a:pt x="95" y="99"/>
                    <a:pt x="94" y="101"/>
                    <a:pt x="95" y="102"/>
                  </a:cubicBezTo>
                  <a:cubicBezTo>
                    <a:pt x="95" y="104"/>
                    <a:pt x="97" y="105"/>
                    <a:pt x="100" y="103"/>
                  </a:cubicBezTo>
                  <a:close/>
                  <a:moveTo>
                    <a:pt x="96" y="112"/>
                  </a:moveTo>
                  <a:cubicBezTo>
                    <a:pt x="99" y="111"/>
                    <a:pt x="101" y="106"/>
                    <a:pt x="101" y="106"/>
                  </a:cubicBezTo>
                  <a:cubicBezTo>
                    <a:pt x="101" y="106"/>
                    <a:pt x="97" y="105"/>
                    <a:pt x="94" y="106"/>
                  </a:cubicBezTo>
                  <a:cubicBezTo>
                    <a:pt x="91" y="107"/>
                    <a:pt x="90" y="109"/>
                    <a:pt x="90" y="111"/>
                  </a:cubicBezTo>
                  <a:cubicBezTo>
                    <a:pt x="91" y="113"/>
                    <a:pt x="93" y="113"/>
                    <a:pt x="96" y="112"/>
                  </a:cubicBezTo>
                  <a:close/>
                  <a:moveTo>
                    <a:pt x="90" y="121"/>
                  </a:moveTo>
                  <a:cubicBezTo>
                    <a:pt x="94" y="120"/>
                    <a:pt x="97" y="115"/>
                    <a:pt x="97" y="115"/>
                  </a:cubicBezTo>
                  <a:cubicBezTo>
                    <a:pt x="97" y="115"/>
                    <a:pt x="93" y="113"/>
                    <a:pt x="90" y="114"/>
                  </a:cubicBezTo>
                  <a:cubicBezTo>
                    <a:pt x="87" y="115"/>
                    <a:pt x="85" y="117"/>
                    <a:pt x="85" y="119"/>
                  </a:cubicBezTo>
                  <a:cubicBezTo>
                    <a:pt x="86" y="120"/>
                    <a:pt x="87" y="122"/>
                    <a:pt x="90" y="121"/>
                  </a:cubicBezTo>
                  <a:close/>
                  <a:moveTo>
                    <a:pt x="84" y="129"/>
                  </a:moveTo>
                  <a:cubicBezTo>
                    <a:pt x="88" y="128"/>
                    <a:pt x="91" y="124"/>
                    <a:pt x="91" y="124"/>
                  </a:cubicBezTo>
                  <a:cubicBezTo>
                    <a:pt x="91" y="124"/>
                    <a:pt x="87" y="121"/>
                    <a:pt x="84" y="122"/>
                  </a:cubicBezTo>
                  <a:cubicBezTo>
                    <a:pt x="81" y="123"/>
                    <a:pt x="80" y="124"/>
                    <a:pt x="80" y="126"/>
                  </a:cubicBezTo>
                  <a:cubicBezTo>
                    <a:pt x="80" y="128"/>
                    <a:pt x="81" y="129"/>
                    <a:pt x="84" y="129"/>
                  </a:cubicBezTo>
                  <a:close/>
                  <a:moveTo>
                    <a:pt x="77" y="136"/>
                  </a:moveTo>
                  <a:cubicBezTo>
                    <a:pt x="81" y="136"/>
                    <a:pt x="85" y="132"/>
                    <a:pt x="85" y="132"/>
                  </a:cubicBezTo>
                  <a:cubicBezTo>
                    <a:pt x="85" y="132"/>
                    <a:pt x="81" y="129"/>
                    <a:pt x="78" y="129"/>
                  </a:cubicBezTo>
                  <a:cubicBezTo>
                    <a:pt x="75" y="129"/>
                    <a:pt x="73" y="131"/>
                    <a:pt x="73" y="133"/>
                  </a:cubicBezTo>
                  <a:cubicBezTo>
                    <a:pt x="73" y="134"/>
                    <a:pt x="74" y="136"/>
                    <a:pt x="77" y="136"/>
                  </a:cubicBezTo>
                  <a:close/>
                  <a:moveTo>
                    <a:pt x="70" y="142"/>
                  </a:moveTo>
                  <a:cubicBezTo>
                    <a:pt x="73" y="142"/>
                    <a:pt x="77" y="139"/>
                    <a:pt x="77" y="139"/>
                  </a:cubicBezTo>
                  <a:cubicBezTo>
                    <a:pt x="77" y="139"/>
                    <a:pt x="74" y="136"/>
                    <a:pt x="71" y="136"/>
                  </a:cubicBezTo>
                  <a:cubicBezTo>
                    <a:pt x="68" y="135"/>
                    <a:pt x="66" y="137"/>
                    <a:pt x="66" y="138"/>
                  </a:cubicBezTo>
                  <a:cubicBezTo>
                    <a:pt x="65" y="140"/>
                    <a:pt x="66" y="142"/>
                    <a:pt x="70" y="142"/>
                  </a:cubicBezTo>
                  <a:close/>
                  <a:moveTo>
                    <a:pt x="61" y="147"/>
                  </a:moveTo>
                  <a:cubicBezTo>
                    <a:pt x="65" y="148"/>
                    <a:pt x="69" y="145"/>
                    <a:pt x="69" y="145"/>
                  </a:cubicBezTo>
                  <a:cubicBezTo>
                    <a:pt x="69" y="145"/>
                    <a:pt x="67" y="142"/>
                    <a:pt x="64" y="141"/>
                  </a:cubicBezTo>
                  <a:cubicBezTo>
                    <a:pt x="60" y="141"/>
                    <a:pt x="58" y="142"/>
                    <a:pt x="58" y="143"/>
                  </a:cubicBezTo>
                  <a:cubicBezTo>
                    <a:pt x="57" y="145"/>
                    <a:pt x="58" y="147"/>
                    <a:pt x="61" y="147"/>
                  </a:cubicBezTo>
                  <a:close/>
                  <a:moveTo>
                    <a:pt x="52" y="152"/>
                  </a:moveTo>
                  <a:cubicBezTo>
                    <a:pt x="55" y="153"/>
                    <a:pt x="60" y="150"/>
                    <a:pt x="60" y="150"/>
                  </a:cubicBezTo>
                  <a:cubicBezTo>
                    <a:pt x="60" y="150"/>
                    <a:pt x="58" y="147"/>
                    <a:pt x="55" y="146"/>
                  </a:cubicBezTo>
                  <a:cubicBezTo>
                    <a:pt x="52" y="145"/>
                    <a:pt x="50" y="146"/>
                    <a:pt x="49" y="147"/>
                  </a:cubicBezTo>
                  <a:cubicBezTo>
                    <a:pt x="48" y="149"/>
                    <a:pt x="49" y="151"/>
                    <a:pt x="52" y="152"/>
                  </a:cubicBezTo>
                  <a:close/>
                  <a:moveTo>
                    <a:pt x="42" y="155"/>
                  </a:moveTo>
                  <a:cubicBezTo>
                    <a:pt x="45" y="156"/>
                    <a:pt x="51" y="155"/>
                    <a:pt x="51" y="155"/>
                  </a:cubicBezTo>
                  <a:cubicBezTo>
                    <a:pt x="51" y="155"/>
                    <a:pt x="49" y="151"/>
                    <a:pt x="46" y="150"/>
                  </a:cubicBezTo>
                  <a:cubicBezTo>
                    <a:pt x="43" y="148"/>
                    <a:pt x="41" y="149"/>
                    <a:pt x="40" y="150"/>
                  </a:cubicBezTo>
                  <a:cubicBezTo>
                    <a:pt x="38" y="152"/>
                    <a:pt x="39" y="154"/>
                    <a:pt x="42" y="155"/>
                  </a:cubicBezTo>
                  <a:close/>
                  <a:moveTo>
                    <a:pt x="32" y="157"/>
                  </a:moveTo>
                  <a:cubicBezTo>
                    <a:pt x="35" y="159"/>
                    <a:pt x="41" y="158"/>
                    <a:pt x="41" y="158"/>
                  </a:cubicBezTo>
                  <a:cubicBezTo>
                    <a:pt x="41" y="158"/>
                    <a:pt x="39" y="154"/>
                    <a:pt x="36" y="152"/>
                  </a:cubicBezTo>
                  <a:cubicBezTo>
                    <a:pt x="33" y="151"/>
                    <a:pt x="31" y="151"/>
                    <a:pt x="30" y="152"/>
                  </a:cubicBezTo>
                  <a:cubicBezTo>
                    <a:pt x="28" y="153"/>
                    <a:pt x="29" y="155"/>
                    <a:pt x="32" y="157"/>
                  </a:cubicBezTo>
                  <a:close/>
                  <a:moveTo>
                    <a:pt x="27" y="148"/>
                  </a:moveTo>
                  <a:cubicBezTo>
                    <a:pt x="28" y="146"/>
                    <a:pt x="28" y="142"/>
                    <a:pt x="28" y="142"/>
                  </a:cubicBezTo>
                  <a:cubicBezTo>
                    <a:pt x="28" y="142"/>
                    <a:pt x="23" y="143"/>
                    <a:pt x="20" y="145"/>
                  </a:cubicBezTo>
                  <a:cubicBezTo>
                    <a:pt x="20" y="145"/>
                    <a:pt x="20" y="146"/>
                    <a:pt x="19" y="146"/>
                  </a:cubicBezTo>
                  <a:cubicBezTo>
                    <a:pt x="17" y="148"/>
                    <a:pt x="15" y="150"/>
                    <a:pt x="10" y="150"/>
                  </a:cubicBezTo>
                  <a:cubicBezTo>
                    <a:pt x="8" y="149"/>
                    <a:pt x="6" y="149"/>
                    <a:pt x="3" y="148"/>
                  </a:cubicBezTo>
                  <a:cubicBezTo>
                    <a:pt x="1" y="148"/>
                    <a:pt x="1" y="149"/>
                    <a:pt x="1" y="149"/>
                  </a:cubicBezTo>
                  <a:cubicBezTo>
                    <a:pt x="1" y="149"/>
                    <a:pt x="0" y="150"/>
                    <a:pt x="3" y="151"/>
                  </a:cubicBezTo>
                  <a:cubicBezTo>
                    <a:pt x="5" y="151"/>
                    <a:pt x="7" y="151"/>
                    <a:pt x="10" y="152"/>
                  </a:cubicBezTo>
                  <a:cubicBezTo>
                    <a:pt x="15" y="152"/>
                    <a:pt x="17" y="155"/>
                    <a:pt x="19" y="157"/>
                  </a:cubicBezTo>
                  <a:cubicBezTo>
                    <a:pt x="20" y="157"/>
                    <a:pt x="20" y="157"/>
                    <a:pt x="21" y="158"/>
                  </a:cubicBezTo>
                  <a:cubicBezTo>
                    <a:pt x="24" y="160"/>
                    <a:pt x="30" y="160"/>
                    <a:pt x="30" y="160"/>
                  </a:cubicBezTo>
                  <a:cubicBezTo>
                    <a:pt x="30" y="160"/>
                    <a:pt x="29" y="156"/>
                    <a:pt x="27" y="154"/>
                  </a:cubicBezTo>
                  <a:cubicBezTo>
                    <a:pt x="26" y="153"/>
                    <a:pt x="25" y="152"/>
                    <a:pt x="24" y="152"/>
                  </a:cubicBezTo>
                  <a:cubicBezTo>
                    <a:pt x="23" y="152"/>
                    <a:pt x="22" y="152"/>
                    <a:pt x="21" y="152"/>
                  </a:cubicBezTo>
                  <a:cubicBezTo>
                    <a:pt x="20" y="152"/>
                    <a:pt x="19" y="151"/>
                    <a:pt x="19" y="151"/>
                  </a:cubicBezTo>
                  <a:cubicBezTo>
                    <a:pt x="19" y="151"/>
                    <a:pt x="20" y="150"/>
                    <a:pt x="21" y="150"/>
                  </a:cubicBezTo>
                  <a:cubicBezTo>
                    <a:pt x="22" y="150"/>
                    <a:pt x="23" y="150"/>
                    <a:pt x="24" y="150"/>
                  </a:cubicBezTo>
                  <a:cubicBezTo>
                    <a:pt x="25" y="150"/>
                    <a:pt x="26" y="149"/>
                    <a:pt x="27" y="148"/>
                  </a:cubicBezTo>
                  <a:close/>
                </a:path>
              </a:pathLst>
            </a:custGeom>
            <a:solidFill>
              <a:srgbClr val="F0B4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
        <p:nvSpPr>
          <p:cNvPr id="229" name="文本框 228"/>
          <p:cNvSpPr txBox="1"/>
          <p:nvPr>
            <p:custDataLst>
              <p:tags r:id="rId111"/>
            </p:custDataLst>
          </p:nvPr>
        </p:nvSpPr>
        <p:spPr>
          <a:xfrm>
            <a:off x="994410" y="3863340"/>
            <a:ext cx="7087870" cy="2168525"/>
          </a:xfrm>
          <a:prstGeom prst="rect">
            <a:avLst/>
          </a:prstGeom>
          <a:noFill/>
        </p:spPr>
        <p:txBody>
          <a:bodyPr wrap="square" rtlCol="0">
            <a:spAutoFit/>
          </a:bodyPr>
          <a:p>
            <a:pPr algn="l" latinLnBrk="0">
              <a:lnSpc>
                <a:spcPct val="150000"/>
              </a:lnSpc>
            </a:pPr>
            <a:r>
              <a:rPr lang="zh-CN" altLang="zh-CN" b="1" dirty="0" smtClean="0">
                <a:solidFill>
                  <a:srgbClr val="FF0000"/>
                </a:solidFill>
                <a:latin typeface="Times New Roman" panose="02020603050405020304" charset="0"/>
                <a:ea typeface="微软雅黑" panose="020B0503020204020204" charset="-122"/>
                <a:cs typeface="Times New Roman" panose="02020603050405020304" charset="0"/>
                <a:sym typeface="+mn-ea"/>
              </a:rPr>
              <a:t>空气质量综合指数：</a:t>
            </a:r>
            <a:r>
              <a:rPr lang="zh-CN" altLang="zh-CN" dirty="0" smtClean="0">
                <a:latin typeface="Times New Roman" panose="02020603050405020304" charset="0"/>
                <a:ea typeface="微软雅黑" panose="020B0503020204020204" charset="-122"/>
                <a:cs typeface="Times New Roman" panose="02020603050405020304" charset="0"/>
                <a:sym typeface="+mn-ea"/>
              </a:rPr>
              <a:t>指在评价时段内，参与评价的各项污染物的单项质量指数之和。</a:t>
            </a:r>
            <a:r>
              <a:rPr lang="en-US" altLang="zh-CN" dirty="0" smtClean="0">
                <a:latin typeface="Times New Roman" panose="02020603050405020304" charset="0"/>
                <a:ea typeface="微软雅黑" panose="020B0503020204020204" charset="-122"/>
                <a:cs typeface="Times New Roman" panose="02020603050405020304" charset="0"/>
                <a:sym typeface="+mn-ea"/>
              </a:rPr>
              <a:t> </a:t>
            </a:r>
            <a:r>
              <a:rPr lang="zh-CN" altLang="zh-CN" dirty="0" smtClean="0">
                <a:latin typeface="Times New Roman" panose="02020603050405020304" charset="0"/>
                <a:ea typeface="微软雅黑" panose="020B0503020204020204" charset="-122"/>
                <a:cs typeface="Times New Roman" panose="02020603050405020304" charset="0"/>
                <a:sym typeface="+mn-ea"/>
              </a:rPr>
              <a:t>综合指数越大，表示城市空气综合污染越严重。</a:t>
            </a:r>
            <a:endParaRPr lang="zh-CN" altLang="zh-CN" dirty="0" smtClean="0">
              <a:latin typeface="Times New Roman" panose="02020603050405020304" charset="0"/>
              <a:ea typeface="微软雅黑" panose="020B0503020204020204" charset="-122"/>
              <a:cs typeface="Times New Roman" panose="02020603050405020304" charset="0"/>
              <a:sym typeface="+mn-ea"/>
            </a:endParaRPr>
          </a:p>
          <a:p>
            <a:pPr algn="l" latinLnBrk="0">
              <a:lnSpc>
                <a:spcPct val="150000"/>
              </a:lnSpc>
            </a:pPr>
            <a:r>
              <a:rPr kumimoji="1" lang="zh-CN" altLang="en-US" b="1" dirty="0">
                <a:solidFill>
                  <a:srgbClr val="FF0000"/>
                </a:solidFill>
                <a:sym typeface="+mn-ea"/>
              </a:rPr>
              <a:t>当前我国</a:t>
            </a:r>
            <a:r>
              <a:rPr kumimoji="1" lang="en-US" altLang="zh-CN" b="1" dirty="0">
                <a:solidFill>
                  <a:srgbClr val="FF0000"/>
                </a:solidFill>
                <a:sym typeface="+mn-ea"/>
              </a:rPr>
              <a:t>空气质量评价方法</a:t>
            </a:r>
            <a:r>
              <a:rPr kumimoji="1" lang="zh-CN" altLang="en-US" b="1" dirty="0">
                <a:solidFill>
                  <a:srgbClr val="FF0000"/>
                </a:solidFill>
                <a:sym typeface="+mn-ea"/>
              </a:rPr>
              <a:t>为</a:t>
            </a:r>
            <a:r>
              <a:rPr lang="zh-CN" altLang="en-US" b="1" dirty="0">
                <a:solidFill>
                  <a:srgbClr val="FF0000"/>
                </a:solidFill>
                <a:cs typeface="Times New Roman" panose="02020603050405020304" charset="0"/>
                <a:sym typeface="+mn-ea"/>
              </a:rPr>
              <a:t>综合指数排名法</a:t>
            </a:r>
            <a:r>
              <a:rPr lang="zh-CN" altLang="zh-CN" dirty="0" smtClean="0">
                <a:latin typeface="Times New Roman" panose="02020603050405020304" charset="0"/>
                <a:ea typeface="微软雅黑" panose="020B0503020204020204" charset="-122"/>
                <a:cs typeface="Times New Roman" panose="02020603050405020304" charset="0"/>
                <a:sym typeface="+mn-ea"/>
              </a:rPr>
              <a:t>，</a:t>
            </a:r>
            <a:r>
              <a:rPr lang="zh-CN" altLang="en-US" dirty="0">
                <a:latin typeface="+mj-ea"/>
                <a:ea typeface="+mj-ea"/>
                <a:sym typeface="+mn-ea"/>
              </a:rPr>
              <a:t>城市环境空气质量排名</a:t>
            </a:r>
            <a:r>
              <a:rPr lang="zh-CN" altLang="en-US" dirty="0">
                <a:solidFill>
                  <a:schemeClr val="tx1"/>
                </a:solidFill>
                <a:latin typeface="+mj-ea"/>
                <a:ea typeface="+mj-ea"/>
                <a:sym typeface="+mn-ea"/>
              </a:rPr>
              <a:t>依据综合指数进行排序，若不同城市综合指数相同以并列计，排名周期一般为月、季度、半年、年或其他选定评价时段</a:t>
            </a:r>
            <a:r>
              <a:rPr lang="zh-CN" altLang="en-US" dirty="0">
                <a:latin typeface="+mj-ea"/>
                <a:ea typeface="+mj-ea"/>
                <a:sym typeface="+mn-ea"/>
              </a:rPr>
              <a:t>。</a:t>
            </a:r>
            <a:endParaRPr lang="zh-CN" altLang="en-US" smtClean="0">
              <a:solidFill>
                <a:srgbClr val="343434"/>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一</a:t>
            </a:r>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、污染成因</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7399655" y="1210945"/>
            <a:ext cx="4470400" cy="501967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7486015" y="1353185"/>
            <a:ext cx="4285615" cy="4707890"/>
          </a:xfrm>
          <a:prstGeom prst="rect">
            <a:avLst/>
          </a:prstGeom>
          <a:noFill/>
        </p:spPr>
        <p:txBody>
          <a:bodyPr wrap="square" rtlCol="0">
            <a:spAutoFit/>
          </a:bodyPr>
          <a:p>
            <a:pPr algn="l" fontAlgn="auto">
              <a:lnSpc>
                <a:spcPts val="4000"/>
              </a:lnSpc>
              <a:spcBef>
                <a:spcPct val="0"/>
              </a:spcBef>
              <a:buClrTx/>
              <a:buSzTx/>
              <a:buFontTx/>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600">
                <a:latin typeface="微软雅黑" panose="020B0503020204020204" charset="-122"/>
                <a:ea typeface="微软雅黑" panose="020B0503020204020204" charset="-122"/>
                <a:cs typeface="微软雅黑" panose="020B0503020204020204" charset="-122"/>
              </a:rPr>
              <a:t> 2019</a:t>
            </a:r>
            <a:r>
              <a:rPr lang="zh-CN" altLang="en-US" sz="2600">
                <a:latin typeface="微软雅黑" panose="020B0503020204020204" charset="-122"/>
                <a:ea typeface="微软雅黑" panose="020B0503020204020204" charset="-122"/>
                <a:cs typeface="微软雅黑" panose="020B0503020204020204" charset="-122"/>
              </a:rPr>
              <a:t>年开始，生态环境部开始每月发布全国</a:t>
            </a:r>
            <a:r>
              <a:rPr lang="en-US" altLang="zh-CN" sz="2600">
                <a:latin typeface="微软雅黑" panose="020B0503020204020204" charset="-122"/>
                <a:ea typeface="微软雅黑" panose="020B0503020204020204" charset="-122"/>
                <a:cs typeface="微软雅黑" panose="020B0503020204020204" charset="-122"/>
              </a:rPr>
              <a:t>168</a:t>
            </a:r>
            <a:r>
              <a:rPr lang="zh-CN" altLang="en-US" sz="2600">
                <a:latin typeface="微软雅黑" panose="020B0503020204020204" charset="-122"/>
                <a:ea typeface="微软雅黑" panose="020B0503020204020204" charset="-122"/>
                <a:cs typeface="微软雅黑" panose="020B0503020204020204" charset="-122"/>
              </a:rPr>
              <a:t>个重点城市环境空气质量数据（当月和年累计）。其中环境空气质量以综合指数排名，公布排名</a:t>
            </a:r>
            <a:r>
              <a:rPr lang="zh-CN" altLang="en-US" sz="2600">
                <a:solidFill>
                  <a:srgbClr val="FF0000"/>
                </a:solidFill>
                <a:latin typeface="微软雅黑" panose="020B0503020204020204" charset="-122"/>
                <a:ea typeface="微软雅黑" panose="020B0503020204020204" charset="-122"/>
                <a:cs typeface="微软雅黑" panose="020B0503020204020204" charset="-122"/>
              </a:rPr>
              <a:t>前</a:t>
            </a:r>
            <a:r>
              <a:rPr lang="en-US" altLang="zh-CN" sz="2600">
                <a:solidFill>
                  <a:srgbClr val="FF0000"/>
                </a:solidFill>
                <a:latin typeface="微软雅黑" panose="020B0503020204020204" charset="-122"/>
                <a:ea typeface="微软雅黑" panose="020B0503020204020204" charset="-122"/>
                <a:cs typeface="微软雅黑" panose="020B0503020204020204" charset="-122"/>
              </a:rPr>
              <a:t>20</a:t>
            </a:r>
            <a:r>
              <a:rPr lang="zh-CN" altLang="en-US" sz="2600">
                <a:solidFill>
                  <a:srgbClr val="FF0000"/>
                </a:solidFill>
                <a:latin typeface="微软雅黑" panose="020B0503020204020204" charset="-122"/>
                <a:ea typeface="微软雅黑" panose="020B0503020204020204" charset="-122"/>
                <a:cs typeface="微软雅黑" panose="020B0503020204020204" charset="-122"/>
              </a:rPr>
              <a:t>位</a:t>
            </a:r>
            <a:r>
              <a:rPr lang="zh-CN" altLang="en-US" sz="2600">
                <a:latin typeface="微软雅黑" panose="020B0503020204020204" charset="-122"/>
                <a:ea typeface="微软雅黑" panose="020B0503020204020204" charset="-122"/>
                <a:cs typeface="微软雅黑" panose="020B0503020204020204" charset="-122"/>
              </a:rPr>
              <a:t>和</a:t>
            </a:r>
            <a:r>
              <a:rPr lang="zh-CN" altLang="en-US" sz="2600">
                <a:solidFill>
                  <a:srgbClr val="FF0000"/>
                </a:solidFill>
                <a:latin typeface="微软雅黑" panose="020B0503020204020204" charset="-122"/>
                <a:ea typeface="微软雅黑" panose="020B0503020204020204" charset="-122"/>
                <a:cs typeface="微软雅黑" panose="020B0503020204020204" charset="-122"/>
              </a:rPr>
              <a:t>后</a:t>
            </a:r>
            <a:r>
              <a:rPr lang="en-US" altLang="zh-CN" sz="2600">
                <a:solidFill>
                  <a:srgbClr val="FF0000"/>
                </a:solidFill>
                <a:latin typeface="微软雅黑" panose="020B0503020204020204" charset="-122"/>
                <a:ea typeface="微软雅黑" panose="020B0503020204020204" charset="-122"/>
                <a:cs typeface="微软雅黑" panose="020B0503020204020204" charset="-122"/>
              </a:rPr>
              <a:t>20</a:t>
            </a:r>
            <a:r>
              <a:rPr lang="zh-CN" altLang="en-US" sz="2600">
                <a:solidFill>
                  <a:srgbClr val="FF0000"/>
                </a:solidFill>
                <a:latin typeface="微软雅黑" panose="020B0503020204020204" charset="-122"/>
                <a:ea typeface="微软雅黑" panose="020B0503020204020204" charset="-122"/>
                <a:cs typeface="微软雅黑" panose="020B0503020204020204" charset="-122"/>
              </a:rPr>
              <a:t>位</a:t>
            </a:r>
            <a:r>
              <a:rPr lang="zh-CN" altLang="en-US" sz="2600">
                <a:latin typeface="微软雅黑" panose="020B0503020204020204" charset="-122"/>
                <a:ea typeface="微软雅黑" panose="020B0503020204020204" charset="-122"/>
                <a:cs typeface="微软雅黑" panose="020B0503020204020204" charset="-122"/>
              </a:rPr>
              <a:t>的城市</a:t>
            </a:r>
            <a:r>
              <a:rPr lang="zh-CN" altLang="zh-CN" sz="2600" dirty="0">
                <a:latin typeface="微软雅黑" panose="020B0503020204020204" charset="-122"/>
                <a:ea typeface="微软雅黑" panose="020B0503020204020204" charset="-122"/>
                <a:cs typeface="微软雅黑" panose="020B0503020204020204" charset="-122"/>
                <a:sym typeface="+mn-ea"/>
              </a:rPr>
              <a:t>。</a:t>
            </a:r>
            <a:endParaRPr lang="zh-CN" altLang="zh-CN" sz="2600" dirty="0">
              <a:latin typeface="微软雅黑" panose="020B0503020204020204" charset="-122"/>
              <a:ea typeface="微软雅黑" panose="020B0503020204020204" charset="-122"/>
              <a:cs typeface="微软雅黑" panose="020B0503020204020204" charset="-122"/>
              <a:sym typeface="+mn-ea"/>
            </a:endParaRPr>
          </a:p>
          <a:p>
            <a:pPr algn="l" fontAlgn="auto">
              <a:lnSpc>
                <a:spcPts val="4000"/>
              </a:lnSpc>
              <a:spcBef>
                <a:spcPct val="0"/>
              </a:spcBef>
              <a:buClrTx/>
              <a:buSzTx/>
              <a:buFontTx/>
            </a:pPr>
            <a:r>
              <a:rPr lang="en-US" altLang="zh-CN" sz="2600">
                <a:latin typeface="微软雅黑" panose="020B0503020204020204" charset="-122"/>
                <a:ea typeface="微软雅黑" panose="020B0503020204020204" charset="-122"/>
                <a:cs typeface="微软雅黑" panose="020B0503020204020204" charset="-122"/>
              </a:rPr>
              <a:t>    </a:t>
            </a:r>
            <a:r>
              <a:rPr lang="zh-CN" altLang="en-US" sz="2600">
                <a:latin typeface="微软雅黑" panose="020B0503020204020204" charset="-122"/>
                <a:ea typeface="微软雅黑" panose="020B0503020204020204" charset="-122"/>
                <a:cs typeface="微软雅黑" panose="020B0503020204020204" charset="-122"/>
              </a:rPr>
              <a:t>左图为</a:t>
            </a:r>
            <a:r>
              <a:rPr lang="en-US" altLang="zh-CN" sz="2600">
                <a:latin typeface="微软雅黑" panose="020B0503020204020204" charset="-122"/>
                <a:ea typeface="微软雅黑" panose="020B0503020204020204" charset="-122"/>
                <a:cs typeface="微软雅黑" panose="020B0503020204020204" charset="-122"/>
              </a:rPr>
              <a:t>2022</a:t>
            </a:r>
            <a:r>
              <a:rPr lang="zh-CN" altLang="en-US" sz="2600">
                <a:latin typeface="微软雅黑" panose="020B0503020204020204" charset="-122"/>
                <a:ea typeface="微软雅黑" panose="020B0503020204020204" charset="-122"/>
                <a:cs typeface="微软雅黑" panose="020B0503020204020204" charset="-122"/>
              </a:rPr>
              <a:t>年</a:t>
            </a:r>
            <a:r>
              <a:rPr lang="en-US" altLang="zh-CN" sz="2600">
                <a:latin typeface="微软雅黑" panose="020B0503020204020204" charset="-122"/>
                <a:ea typeface="微软雅黑" panose="020B0503020204020204" charset="-122"/>
                <a:cs typeface="微软雅黑" panose="020B0503020204020204" charset="-122"/>
              </a:rPr>
              <a:t>6</a:t>
            </a:r>
            <a:r>
              <a:rPr lang="zh-CN" altLang="en-US" sz="2600">
                <a:latin typeface="微软雅黑" panose="020B0503020204020204" charset="-122"/>
                <a:ea typeface="微软雅黑" panose="020B0503020204020204" charset="-122"/>
                <a:cs typeface="微软雅黑" panose="020B0503020204020204" charset="-122"/>
              </a:rPr>
              <a:t>月和</a:t>
            </a:r>
            <a:r>
              <a:rPr lang="en-US" altLang="zh-CN" sz="2600">
                <a:latin typeface="微软雅黑" panose="020B0503020204020204" charset="-122"/>
                <a:ea typeface="微软雅黑" panose="020B0503020204020204" charset="-122"/>
                <a:cs typeface="微软雅黑" panose="020B0503020204020204" charset="-122"/>
              </a:rPr>
              <a:t>1-6</a:t>
            </a:r>
            <a:r>
              <a:rPr lang="zh-CN" altLang="en-US" sz="2600">
                <a:latin typeface="微软雅黑" panose="020B0503020204020204" charset="-122"/>
                <a:ea typeface="微软雅黑" panose="020B0503020204020204" charset="-122"/>
                <a:cs typeface="微软雅黑" panose="020B0503020204020204" charset="-122"/>
              </a:rPr>
              <a:t>月</a:t>
            </a:r>
            <a:r>
              <a:rPr lang="zh-CN" altLang="en-US" sz="2600">
                <a:latin typeface="微软雅黑" panose="020B0503020204020204" charset="-122"/>
                <a:ea typeface="微软雅黑" panose="020B0503020204020204" charset="-122"/>
                <a:cs typeface="微软雅黑" panose="020B0503020204020204" charset="-122"/>
                <a:sym typeface="+mn-ea"/>
              </a:rPr>
              <a:t>全国</a:t>
            </a:r>
            <a:r>
              <a:rPr lang="zh-CN" altLang="en-US" sz="2600">
                <a:latin typeface="微软雅黑" panose="020B0503020204020204" charset="-122"/>
                <a:ea typeface="微软雅黑" panose="020B0503020204020204" charset="-122"/>
                <a:cs typeface="微软雅黑" panose="020B0503020204020204" charset="-122"/>
              </a:rPr>
              <a:t>空气质量排名情况。</a:t>
            </a:r>
            <a:endParaRPr lang="zh-CN" altLang="en-US" sz="26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152400" y="1183005"/>
            <a:ext cx="3509010" cy="5048250"/>
          </a:xfrm>
          <a:prstGeom prst="rect">
            <a:avLst/>
          </a:prstGeom>
        </p:spPr>
      </p:pic>
      <p:pic>
        <p:nvPicPr>
          <p:cNvPr id="4" name="图片 3"/>
          <p:cNvPicPr>
            <a:picLocks noChangeAspect="1"/>
          </p:cNvPicPr>
          <p:nvPr/>
        </p:nvPicPr>
        <p:blipFill>
          <a:blip r:embed="rId2"/>
          <a:stretch>
            <a:fillRect/>
          </a:stretch>
        </p:blipFill>
        <p:spPr>
          <a:xfrm>
            <a:off x="3668395" y="1143635"/>
            <a:ext cx="3731260" cy="5109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522595" y="1264920"/>
            <a:ext cx="6379845" cy="4615815"/>
          </a:xfrm>
          <a:prstGeom prst="rect">
            <a:avLst/>
          </a:prstGeom>
          <a:noFill/>
        </p:spPr>
        <p:txBody>
          <a:bodyPr wrap="square" rtlCol="0">
            <a:spAutoFit/>
          </a:bodyPr>
          <a:p>
            <a:pPr algn="l" fontAlgn="auto">
              <a:lnSpc>
                <a:spcPct val="150000"/>
              </a:lnSpc>
            </a:pPr>
            <a:r>
              <a:rPr lang="en-US" altLang="zh-CN" sz="2800">
                <a:latin typeface="方正小标宋简体" panose="03000509000000000000" charset="-122"/>
                <a:ea typeface="方正小标宋简体" panose="03000509000000000000" charset="-122"/>
                <a:cs typeface="方正小标宋简体" panose="03000509000000000000" charset="-122"/>
                <a:sym typeface="+mn-ea"/>
              </a:rPr>
              <a:t>        </a:t>
            </a:r>
            <a:r>
              <a:rPr lang="zh-CN" altLang="en-US" sz="2800">
                <a:latin typeface="方正小标宋简体" panose="03000509000000000000" charset="-122"/>
                <a:ea typeface="方正小标宋简体" panose="03000509000000000000" charset="-122"/>
                <a:cs typeface="方正小标宋简体" panose="03000509000000000000" charset="-122"/>
                <a:sym typeface="+mn-ea"/>
              </a:rPr>
              <a:t>习近平总书记指出：</a:t>
            </a:r>
            <a:r>
              <a:rPr lang="zh-CN" sz="2800">
                <a:latin typeface="方正小标宋简体" panose="03000509000000000000" charset="-122"/>
                <a:ea typeface="方正小标宋简体" panose="03000509000000000000" charset="-122"/>
                <a:cs typeface="方正小标宋简体" panose="03000509000000000000" charset="-122"/>
                <a:sym typeface="+mn-ea"/>
              </a:rPr>
              <a:t>“</a:t>
            </a:r>
            <a:r>
              <a:rPr sz="2800">
                <a:latin typeface="方正小标宋简体" panose="03000509000000000000" charset="-122"/>
                <a:ea typeface="方正小标宋简体" panose="03000509000000000000" charset="-122"/>
                <a:cs typeface="方正小标宋简体" panose="03000509000000000000" charset="-122"/>
                <a:sym typeface="+mn-ea"/>
              </a:rPr>
              <a:t>我们追求人与自然的和谐，经济与社会的和谐，通俗地讲，就是既要绿水青山，又要金山银山。绿水青山可带来金山银山，但金山银山却买不到绿水青山。宁要绿水青山，不要金山银山，而且绿水青山就是金山银山。</a:t>
            </a:r>
            <a:r>
              <a:rPr lang="zh-CN" sz="2800">
                <a:latin typeface="方正小标宋简体" panose="03000509000000000000" charset="-122"/>
                <a:ea typeface="方正小标宋简体" panose="03000509000000000000" charset="-122"/>
                <a:cs typeface="方正小标宋简体" panose="03000509000000000000" charset="-122"/>
                <a:sym typeface="+mn-ea"/>
              </a:rPr>
              <a:t>”</a:t>
            </a:r>
            <a:endParaRPr lang="zh-CN" sz="2800">
              <a:latin typeface="方正小标宋简体" panose="03000509000000000000" charset="-122"/>
              <a:ea typeface="方正小标宋简体" panose="03000509000000000000" charset="-122"/>
              <a:cs typeface="方正小标宋简体" panose="03000509000000000000" charset="-122"/>
              <a:sym typeface="+mn-ea"/>
            </a:endParaRPr>
          </a:p>
        </p:txBody>
      </p:sp>
      <p:pic>
        <p:nvPicPr>
          <p:cNvPr id="9" name="图片 8" descr="u=3685742329,2782153136&amp;fm=173&amp;app=25&amp;f=JPEG"/>
          <p:cNvPicPr>
            <a:picLocks noChangeAspect="1"/>
          </p:cNvPicPr>
          <p:nvPr/>
        </p:nvPicPr>
        <p:blipFill>
          <a:blip r:embed="rId1"/>
          <a:stretch>
            <a:fillRect/>
          </a:stretch>
        </p:blipFill>
        <p:spPr>
          <a:xfrm>
            <a:off x="434340" y="1388745"/>
            <a:ext cx="4973320" cy="4367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一、污染成因</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6601460" y="836930"/>
            <a:ext cx="5290185" cy="594169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6715125" y="911225"/>
            <a:ext cx="5238115" cy="3604895"/>
          </a:xfrm>
          <a:prstGeom prst="rect">
            <a:avLst/>
          </a:prstGeom>
          <a:noFill/>
        </p:spPr>
        <p:txBody>
          <a:bodyPr wrap="square" rtlCol="0">
            <a:spAutoFit/>
          </a:bodyPr>
          <a:p>
            <a:pPr algn="l" fontAlgn="auto">
              <a:lnSpc>
                <a:spcPct val="150000"/>
              </a:lnSpc>
              <a:spcBef>
                <a:spcPct val="0"/>
              </a:spcBef>
              <a:buClrTx/>
              <a:buSzTx/>
              <a:buFontTx/>
            </a:pPr>
            <a:r>
              <a:rPr lang="en-US" altLang="zh-CN" sz="2600">
                <a:latin typeface="Times New Roman" panose="02020603050405020304" charset="0"/>
                <a:ea typeface="微软雅黑" panose="020B0503020204020204" charset="-122"/>
                <a:cs typeface="Times New Roman" panose="02020603050405020304" charset="0"/>
              </a:rPr>
              <a:t>        </a:t>
            </a:r>
            <a:r>
              <a:rPr lang="zh-CN" altLang="en-US" sz="2600">
                <a:latin typeface="Times New Roman" panose="02020603050405020304" charset="0"/>
                <a:ea typeface="微软雅黑" panose="020B0503020204020204" charset="-122"/>
                <a:cs typeface="Times New Roman" panose="02020603050405020304" charset="0"/>
              </a:rPr>
              <a:t>为方便大家随时查阅，市生态环境局开发了</a:t>
            </a:r>
            <a:r>
              <a:rPr lang="en-US" altLang="zh-CN" sz="2600">
                <a:latin typeface="Times New Roman" panose="02020603050405020304" charset="0"/>
                <a:ea typeface="微软雅黑" panose="020B0503020204020204" charset="-122"/>
                <a:cs typeface="Times New Roman" panose="02020603050405020304" charset="0"/>
              </a:rPr>
              <a:t>“</a:t>
            </a:r>
            <a:r>
              <a:rPr lang="zh-CN" altLang="en-US" sz="2600">
                <a:latin typeface="Times New Roman" panose="02020603050405020304" charset="0"/>
                <a:ea typeface="微软雅黑" panose="020B0503020204020204" charset="-122"/>
                <a:cs typeface="Times New Roman" panose="02020603050405020304" charset="0"/>
              </a:rPr>
              <a:t>聊城市环境空气质量</a:t>
            </a:r>
            <a:r>
              <a:rPr lang="en-US" altLang="zh-CN" sz="2600">
                <a:latin typeface="Times New Roman" panose="02020603050405020304" charset="0"/>
                <a:ea typeface="微软雅黑" panose="020B0503020204020204" charset="-122"/>
                <a:cs typeface="Times New Roman" panose="02020603050405020304" charset="0"/>
              </a:rPr>
              <a:t>”APP</a:t>
            </a:r>
            <a:r>
              <a:rPr lang="zh-CN" altLang="en-US" sz="2600">
                <a:latin typeface="Times New Roman" panose="02020603050405020304" charset="0"/>
                <a:ea typeface="微软雅黑" panose="020B0503020204020204" charset="-122"/>
                <a:cs typeface="Times New Roman" panose="02020603050405020304" charset="0"/>
              </a:rPr>
              <a:t>程序，可以查阅当前全市、各县市区、各乡镇街道空气质量情况和在全国、全省的排名</a:t>
            </a:r>
            <a:r>
              <a:rPr lang="zh-CN" altLang="zh-CN" sz="2600" dirty="0">
                <a:latin typeface="Times New Roman" panose="02020603050405020304" charset="0"/>
                <a:ea typeface="微软雅黑" panose="020B0503020204020204" charset="-122"/>
                <a:cs typeface="Times New Roman" panose="02020603050405020304" charset="0"/>
                <a:sym typeface="+mn-ea"/>
              </a:rPr>
              <a:t>。</a:t>
            </a:r>
            <a:endParaRPr lang="zh-CN" altLang="zh-CN" sz="2600" dirty="0">
              <a:latin typeface="Times New Roman" panose="02020603050405020304" charset="0"/>
              <a:ea typeface="微软雅黑" panose="020B0503020204020204" charset="-122"/>
              <a:cs typeface="Times New Roman" panose="02020603050405020304" charset="0"/>
              <a:sym typeface="+mn-ea"/>
            </a:endParaRPr>
          </a:p>
          <a:p>
            <a:pPr algn="l" fontAlgn="auto">
              <a:lnSpc>
                <a:spcPts val="4000"/>
              </a:lnSpc>
              <a:spcBef>
                <a:spcPct val="0"/>
              </a:spcBef>
              <a:buClrTx/>
              <a:buSzTx/>
              <a:buFontTx/>
            </a:pPr>
            <a:r>
              <a:rPr lang="en-US" altLang="zh-CN" sz="2600">
                <a:latin typeface="Times New Roman" panose="02020603050405020304" charset="0"/>
                <a:ea typeface="微软雅黑" panose="020B0503020204020204" charset="-122"/>
                <a:cs typeface="Times New Roman" panose="02020603050405020304" charset="0"/>
              </a:rPr>
              <a:t>    </a:t>
            </a:r>
            <a:endParaRPr lang="zh-CN" altLang="en-US" sz="2600">
              <a:latin typeface="Times New Roman" panose="02020603050405020304" charset="0"/>
              <a:ea typeface="微软雅黑" panose="020B0503020204020204" charset="-122"/>
              <a:cs typeface="Times New Roman" panose="02020603050405020304" charset="0"/>
            </a:endParaRPr>
          </a:p>
        </p:txBody>
      </p:sp>
      <p:pic>
        <p:nvPicPr>
          <p:cNvPr id="6" name="图片 5" descr="微信图片_20220510210541"/>
          <p:cNvPicPr>
            <a:picLocks noChangeAspect="1"/>
          </p:cNvPicPr>
          <p:nvPr/>
        </p:nvPicPr>
        <p:blipFill>
          <a:blip r:embed="rId1"/>
          <a:stretch>
            <a:fillRect/>
          </a:stretch>
        </p:blipFill>
        <p:spPr>
          <a:xfrm>
            <a:off x="419735" y="1054100"/>
            <a:ext cx="2882900" cy="5568950"/>
          </a:xfrm>
          <a:prstGeom prst="rect">
            <a:avLst/>
          </a:prstGeom>
        </p:spPr>
      </p:pic>
      <p:pic>
        <p:nvPicPr>
          <p:cNvPr id="7" name="图片 6" descr="微信图片_20220510210538"/>
          <p:cNvPicPr>
            <a:picLocks noChangeAspect="1"/>
          </p:cNvPicPr>
          <p:nvPr/>
        </p:nvPicPr>
        <p:blipFill>
          <a:blip r:embed="rId2"/>
          <a:stretch>
            <a:fillRect/>
          </a:stretch>
        </p:blipFill>
        <p:spPr>
          <a:xfrm>
            <a:off x="3416935" y="1054100"/>
            <a:ext cx="2809875" cy="5568950"/>
          </a:xfrm>
          <a:prstGeom prst="rect">
            <a:avLst/>
          </a:prstGeom>
        </p:spPr>
      </p:pic>
      <p:pic>
        <p:nvPicPr>
          <p:cNvPr id="3" name="图片 2"/>
          <p:cNvPicPr>
            <a:picLocks noChangeAspect="1"/>
          </p:cNvPicPr>
          <p:nvPr/>
        </p:nvPicPr>
        <p:blipFill>
          <a:blip r:embed="rId3"/>
          <a:stretch>
            <a:fillRect/>
          </a:stretch>
        </p:blipFill>
        <p:spPr>
          <a:xfrm>
            <a:off x="8063865" y="3920490"/>
            <a:ext cx="2404110" cy="2702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3409607" y="1364979"/>
            <a:ext cx="8782420" cy="1872000"/>
          </a:xfrm>
          <a:custGeom>
            <a:avLst/>
            <a:gdLst/>
            <a:ahLst/>
            <a:cxnLst/>
            <a:rect l="l" t="t" r="r" b="b"/>
            <a:pathLst>
              <a:path w="6586815" h="1404000">
                <a:moveTo>
                  <a:pt x="810600" y="0"/>
                </a:moveTo>
                <a:lnTo>
                  <a:pt x="6586815" y="0"/>
                </a:lnTo>
                <a:lnTo>
                  <a:pt x="6586815" y="1404000"/>
                </a:lnTo>
                <a:lnTo>
                  <a:pt x="0" y="1404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矩形 6"/>
          <p:cNvSpPr/>
          <p:nvPr/>
        </p:nvSpPr>
        <p:spPr>
          <a:xfrm>
            <a:off x="0" y="3909053"/>
            <a:ext cx="5712357" cy="1872000"/>
          </a:xfrm>
          <a:custGeom>
            <a:avLst/>
            <a:gdLst/>
            <a:ahLst/>
            <a:cxnLst/>
            <a:rect l="l" t="t" r="r" b="b"/>
            <a:pathLst>
              <a:path w="4284268" h="1404000">
                <a:moveTo>
                  <a:pt x="0" y="0"/>
                </a:moveTo>
                <a:lnTo>
                  <a:pt x="4284268" y="0"/>
                </a:lnTo>
                <a:lnTo>
                  <a:pt x="3473668" y="1404000"/>
                </a:lnTo>
                <a:lnTo>
                  <a:pt x="0" y="1404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矩形 7"/>
          <p:cNvSpPr/>
          <p:nvPr/>
        </p:nvSpPr>
        <p:spPr>
          <a:xfrm>
            <a:off x="0" y="1989475"/>
            <a:ext cx="10613237" cy="3024000"/>
          </a:xfrm>
          <a:custGeom>
            <a:avLst/>
            <a:gdLst/>
            <a:ahLst/>
            <a:cxnLst/>
            <a:rect l="l" t="t" r="r" b="b"/>
            <a:pathLst>
              <a:path w="7959928" h="2268000">
                <a:moveTo>
                  <a:pt x="0" y="0"/>
                </a:moveTo>
                <a:lnTo>
                  <a:pt x="7959928" y="0"/>
                </a:lnTo>
                <a:lnTo>
                  <a:pt x="6650498" y="2268000"/>
                </a:lnTo>
                <a:lnTo>
                  <a:pt x="0" y="226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TextBox 11"/>
          <p:cNvSpPr txBox="1"/>
          <p:nvPr/>
        </p:nvSpPr>
        <p:spPr>
          <a:xfrm>
            <a:off x="2382520" y="3019425"/>
            <a:ext cx="9558020" cy="783590"/>
          </a:xfrm>
          <a:prstGeom prst="rect">
            <a:avLst/>
          </a:prstGeom>
          <a:noFill/>
        </p:spPr>
        <p:txBody>
          <a:bodyPr wrap="square" rtlCol="0">
            <a:spAutoFit/>
          </a:bodyPr>
          <a:lstStyle/>
          <a:p>
            <a:pPr marL="0" lvl="1" algn="l"/>
            <a:r>
              <a:rPr lang="zh-CN" altLang="en-US" sz="4500" b="1" spc="400" dirty="0" smtClean="0">
                <a:solidFill>
                  <a:schemeClr val="bg1"/>
                </a:solidFill>
                <a:latin typeface="微软雅黑" panose="020B0503020204020204" charset="-122"/>
              </a:rPr>
              <a:t>二、治理沿革</a:t>
            </a:r>
            <a:endParaRPr lang="zh-CN" altLang="en-US" sz="4500" b="1" spc="400" dirty="0" smtClean="0">
              <a:solidFill>
                <a:schemeClr val="bg1"/>
              </a:solidFill>
              <a:latin typeface="微软雅黑" panose="020B0503020204020204" charset="-122"/>
            </a:endParaRPr>
          </a:p>
        </p:txBody>
      </p:sp>
      <p:grpSp>
        <p:nvGrpSpPr>
          <p:cNvPr id="2" name="组合 2"/>
          <p:cNvGrpSpPr/>
          <p:nvPr/>
        </p:nvGrpSpPr>
        <p:grpSpPr>
          <a:xfrm>
            <a:off x="501507" y="2560188"/>
            <a:ext cx="1737795" cy="1737795"/>
            <a:chOff x="838788" y="0"/>
            <a:chExt cx="1303346" cy="1303346"/>
          </a:xfrm>
        </p:grpSpPr>
        <p:sp>
          <p:nvSpPr>
            <p:cNvPr id="21" name="椭圆 20"/>
            <p:cNvSpPr/>
            <p:nvPr/>
          </p:nvSpPr>
          <p:spPr>
            <a:xfrm>
              <a:off x="838788" y="0"/>
              <a:ext cx="1303346" cy="1303346"/>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539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endParaRPr>
            </a:p>
          </p:txBody>
        </p:sp>
        <p:sp>
          <p:nvSpPr>
            <p:cNvPr id="23" name="椭圆 22"/>
            <p:cNvSpPr/>
            <p:nvPr/>
          </p:nvSpPr>
          <p:spPr bwMode="auto">
            <a:xfrm>
              <a:off x="984343" y="145555"/>
              <a:ext cx="1012237" cy="1012237"/>
            </a:xfrm>
            <a:prstGeom prst="ellipse">
              <a:avLst/>
            </a:prstGeom>
            <a:solidFill>
              <a:schemeClr val="accent1"/>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28" tIns="45713" rIns="91428" bIns="45713" numCol="1" spcCol="0" rtlCol="0" fromWordArt="0" anchor="ctr" anchorCtr="0" forceAA="0" compatLnSpc="1">
              <a:noAutofit/>
            </a:bodyPr>
            <a:lstStyle/>
            <a:p>
              <a:pPr algn="ctr" defTabSz="914400"/>
              <a:endParaRPr lang="en-US" sz="2800" b="1"/>
            </a:p>
          </p:txBody>
        </p:sp>
        <p:sp>
          <p:nvSpPr>
            <p:cNvPr id="26" name="KSO_Shape"/>
            <p:cNvSpPr/>
            <p:nvPr/>
          </p:nvSpPr>
          <p:spPr bwMode="auto">
            <a:xfrm>
              <a:off x="1265110" y="370570"/>
              <a:ext cx="450703" cy="562207"/>
            </a:xfrm>
            <a:custGeom>
              <a:avLst/>
              <a:gdLst>
                <a:gd name="T0" fmla="*/ 514718 w 1827213"/>
                <a:gd name="T1" fmla="*/ 1478193 h 2278063"/>
                <a:gd name="T2" fmla="*/ 586089 w 1827213"/>
                <a:gd name="T3" fmla="*/ 1702087 h 2278063"/>
                <a:gd name="T4" fmla="*/ 651357 w 1827213"/>
                <a:gd name="T5" fmla="*/ 1785483 h 2278063"/>
                <a:gd name="T6" fmla="*/ 656399 w 1827213"/>
                <a:gd name="T7" fmla="*/ 1379658 h 2278063"/>
                <a:gd name="T8" fmla="*/ 633847 w 1827213"/>
                <a:gd name="T9" fmla="*/ 1256954 h 2278063"/>
                <a:gd name="T10" fmla="*/ 688768 w 1827213"/>
                <a:gd name="T11" fmla="*/ 1207023 h 2278063"/>
                <a:gd name="T12" fmla="*/ 886960 w 1827213"/>
                <a:gd name="T13" fmla="*/ 1239691 h 2278063"/>
                <a:gd name="T14" fmla="*/ 882450 w 1827213"/>
                <a:gd name="T15" fmla="*/ 1367972 h 2278063"/>
                <a:gd name="T16" fmla="*/ 858572 w 1827213"/>
                <a:gd name="T17" fmla="*/ 1798498 h 2278063"/>
                <a:gd name="T18" fmla="*/ 927555 w 1827213"/>
                <a:gd name="T19" fmla="*/ 1725194 h 2278063"/>
                <a:gd name="T20" fmla="*/ 996272 w 1827213"/>
                <a:gd name="T21" fmla="*/ 1552825 h 2278063"/>
                <a:gd name="T22" fmla="*/ 1043764 w 1827213"/>
                <a:gd name="T23" fmla="*/ 1169840 h 2278063"/>
                <a:gd name="T24" fmla="*/ 1334023 w 1827213"/>
                <a:gd name="T25" fmla="*/ 1122564 h 2278063"/>
                <a:gd name="T26" fmla="*/ 1468540 w 1827213"/>
                <a:gd name="T27" fmla="*/ 1208351 h 2278063"/>
                <a:gd name="T28" fmla="*/ 1526910 w 1827213"/>
                <a:gd name="T29" fmla="*/ 1358942 h 2278063"/>
                <a:gd name="T30" fmla="*/ 1495602 w 1827213"/>
                <a:gd name="T31" fmla="*/ 1765298 h 2278063"/>
                <a:gd name="T32" fmla="*/ 1386822 w 1827213"/>
                <a:gd name="T33" fmla="*/ 1826650 h 2278063"/>
                <a:gd name="T34" fmla="*/ 1112747 w 1827213"/>
                <a:gd name="T35" fmla="*/ 1885612 h 2278063"/>
                <a:gd name="T36" fmla="*/ 666746 w 1827213"/>
                <a:gd name="T37" fmla="*/ 1903141 h 2278063"/>
                <a:gd name="T38" fmla="*/ 246216 w 1827213"/>
                <a:gd name="T39" fmla="*/ 1855334 h 2278063"/>
                <a:gd name="T40" fmla="*/ 76412 w 1827213"/>
                <a:gd name="T41" fmla="*/ 1795842 h 2278063"/>
                <a:gd name="T42" fmla="*/ 4511 w 1827213"/>
                <a:gd name="T43" fmla="*/ 1724397 h 2278063"/>
                <a:gd name="T44" fmla="*/ 20164 w 1827213"/>
                <a:gd name="T45" fmla="*/ 1272093 h 2278063"/>
                <a:gd name="T46" fmla="*/ 123638 w 1827213"/>
                <a:gd name="T47" fmla="*/ 1152045 h 2278063"/>
                <a:gd name="T48" fmla="*/ 321035 w 1827213"/>
                <a:gd name="T49" fmla="*/ 1109285 h 2278063"/>
                <a:gd name="T50" fmla="*/ 489230 w 1827213"/>
                <a:gd name="T51" fmla="*/ 331401 h 2278063"/>
                <a:gd name="T52" fmla="*/ 406631 w 1827213"/>
                <a:gd name="T53" fmla="*/ 492717 h 2278063"/>
                <a:gd name="T54" fmla="*/ 415129 w 1827213"/>
                <a:gd name="T55" fmla="*/ 657222 h 2278063"/>
                <a:gd name="T56" fmla="*/ 469045 w 1827213"/>
                <a:gd name="T57" fmla="*/ 789304 h 2278063"/>
                <a:gd name="T58" fmla="*/ 552175 w 1827213"/>
                <a:gd name="T59" fmla="*/ 897202 h 2278063"/>
                <a:gd name="T60" fmla="*/ 648320 w 1827213"/>
                <a:gd name="T61" fmla="*/ 973209 h 2278063"/>
                <a:gd name="T62" fmla="*/ 743403 w 1827213"/>
                <a:gd name="T63" fmla="*/ 1008023 h 2278063"/>
                <a:gd name="T64" fmla="*/ 833704 w 1827213"/>
                <a:gd name="T65" fmla="*/ 994735 h 2278063"/>
                <a:gd name="T66" fmla="*/ 931442 w 1827213"/>
                <a:gd name="T67" fmla="*/ 936800 h 2278063"/>
                <a:gd name="T68" fmla="*/ 1022541 w 1827213"/>
                <a:gd name="T69" fmla="*/ 842722 h 2278063"/>
                <a:gd name="T70" fmla="*/ 1091595 w 1827213"/>
                <a:gd name="T71" fmla="*/ 720472 h 2278063"/>
                <a:gd name="T72" fmla="*/ 1123732 w 1827213"/>
                <a:gd name="T73" fmla="*/ 579089 h 2278063"/>
                <a:gd name="T74" fmla="*/ 971281 w 1827213"/>
                <a:gd name="T75" fmla="*/ 515307 h 2278063"/>
                <a:gd name="T76" fmla="*/ 728264 w 1827213"/>
                <a:gd name="T77" fmla="*/ 457371 h 2278063"/>
                <a:gd name="T78" fmla="*/ 608481 w 1827213"/>
                <a:gd name="T79" fmla="*/ 387211 h 2278063"/>
                <a:gd name="T80" fmla="*/ 538365 w 1827213"/>
                <a:gd name="T81" fmla="*/ 319177 h 2278063"/>
                <a:gd name="T82" fmla="*/ 845655 w 1827213"/>
                <a:gd name="T83" fmla="*/ 8505 h 2278063"/>
                <a:gd name="T84" fmla="*/ 984295 w 1827213"/>
                <a:gd name="T85" fmla="*/ 67237 h 2278063"/>
                <a:gd name="T86" fmla="*/ 1099297 w 1827213"/>
                <a:gd name="T87" fmla="*/ 172743 h 2278063"/>
                <a:gd name="T88" fmla="*/ 1181631 w 1827213"/>
                <a:gd name="T89" fmla="*/ 315456 h 2278063"/>
                <a:gd name="T90" fmla="*/ 1223594 w 1827213"/>
                <a:gd name="T91" fmla="*/ 485276 h 2278063"/>
                <a:gd name="T92" fmla="*/ 1214830 w 1827213"/>
                <a:gd name="T93" fmla="*/ 671307 h 2278063"/>
                <a:gd name="T94" fmla="*/ 1150025 w 1827213"/>
                <a:gd name="T95" fmla="*/ 837672 h 2278063"/>
                <a:gd name="T96" fmla="*/ 1046178 w 1827213"/>
                <a:gd name="T97" fmla="*/ 971614 h 2278063"/>
                <a:gd name="T98" fmla="*/ 922678 w 1827213"/>
                <a:gd name="T99" fmla="*/ 1064896 h 2278063"/>
                <a:gd name="T100" fmla="*/ 798911 w 1827213"/>
                <a:gd name="T101" fmla="*/ 1109809 h 2278063"/>
                <a:gd name="T102" fmla="*/ 682050 w 1827213"/>
                <a:gd name="T103" fmla="*/ 1098913 h 2278063"/>
                <a:gd name="T104" fmla="*/ 555628 w 1827213"/>
                <a:gd name="T105" fmla="*/ 1034600 h 2278063"/>
                <a:gd name="T106" fmla="*/ 437705 w 1827213"/>
                <a:gd name="T107" fmla="*/ 924309 h 2278063"/>
                <a:gd name="T108" fmla="*/ 346607 w 1827213"/>
                <a:gd name="T109" fmla="*/ 777079 h 2278063"/>
                <a:gd name="T110" fmla="*/ 301721 w 1827213"/>
                <a:gd name="T111" fmla="*/ 600349 h 2278063"/>
                <a:gd name="T112" fmla="*/ 314470 w 1827213"/>
                <a:gd name="T113" fmla="*/ 417507 h 2278063"/>
                <a:gd name="T114" fmla="*/ 373166 w 1827213"/>
                <a:gd name="T115" fmla="*/ 256723 h 2278063"/>
                <a:gd name="T116" fmla="*/ 468780 w 1827213"/>
                <a:gd name="T117" fmla="*/ 127299 h 2278063"/>
                <a:gd name="T118" fmla="*/ 593874 w 1827213"/>
                <a:gd name="T119" fmla="*/ 38801 h 2278063"/>
                <a:gd name="T120" fmla="*/ 739950 w 1827213"/>
                <a:gd name="T121" fmla="*/ 797 h 22780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27213" h="2278063">
                  <a:moveTo>
                    <a:pt x="575845" y="1312863"/>
                  </a:moveTo>
                  <a:lnTo>
                    <a:pt x="576797" y="1356693"/>
                  </a:lnTo>
                  <a:lnTo>
                    <a:pt x="578385" y="1398934"/>
                  </a:lnTo>
                  <a:lnTo>
                    <a:pt x="580289" y="1440540"/>
                  </a:lnTo>
                  <a:lnTo>
                    <a:pt x="582829" y="1481511"/>
                  </a:lnTo>
                  <a:lnTo>
                    <a:pt x="585368" y="1520894"/>
                  </a:lnTo>
                  <a:lnTo>
                    <a:pt x="588543" y="1559007"/>
                  </a:lnTo>
                  <a:lnTo>
                    <a:pt x="592035" y="1596801"/>
                  </a:lnTo>
                  <a:lnTo>
                    <a:pt x="595844" y="1633008"/>
                  </a:lnTo>
                  <a:lnTo>
                    <a:pt x="600288" y="1668580"/>
                  </a:lnTo>
                  <a:lnTo>
                    <a:pt x="605050" y="1702246"/>
                  </a:lnTo>
                  <a:lnTo>
                    <a:pt x="610129" y="1735595"/>
                  </a:lnTo>
                  <a:lnTo>
                    <a:pt x="615843" y="1767673"/>
                  </a:lnTo>
                  <a:lnTo>
                    <a:pt x="621875" y="1798480"/>
                  </a:lnTo>
                  <a:lnTo>
                    <a:pt x="628224" y="1828653"/>
                  </a:lnTo>
                  <a:lnTo>
                    <a:pt x="635207" y="1856920"/>
                  </a:lnTo>
                  <a:lnTo>
                    <a:pt x="642509" y="1884551"/>
                  </a:lnTo>
                  <a:lnTo>
                    <a:pt x="650445" y="1910912"/>
                  </a:lnTo>
                  <a:lnTo>
                    <a:pt x="658698" y="1936321"/>
                  </a:lnTo>
                  <a:lnTo>
                    <a:pt x="667269" y="1960459"/>
                  </a:lnTo>
                  <a:lnTo>
                    <a:pt x="676475" y="1983326"/>
                  </a:lnTo>
                  <a:lnTo>
                    <a:pt x="681237" y="1994442"/>
                  </a:lnTo>
                  <a:lnTo>
                    <a:pt x="685999" y="2004923"/>
                  </a:lnTo>
                  <a:lnTo>
                    <a:pt x="691078" y="2015404"/>
                  </a:lnTo>
                  <a:lnTo>
                    <a:pt x="696157" y="2025885"/>
                  </a:lnTo>
                  <a:lnTo>
                    <a:pt x="701236" y="2035413"/>
                  </a:lnTo>
                  <a:lnTo>
                    <a:pt x="706632" y="2044941"/>
                  </a:lnTo>
                  <a:lnTo>
                    <a:pt x="711712" y="2054152"/>
                  </a:lnTo>
                  <a:lnTo>
                    <a:pt x="717743" y="2063045"/>
                  </a:lnTo>
                  <a:lnTo>
                    <a:pt x="723140" y="2071620"/>
                  </a:lnTo>
                  <a:lnTo>
                    <a:pt x="728854" y="2080196"/>
                  </a:lnTo>
                  <a:lnTo>
                    <a:pt x="734885" y="2088136"/>
                  </a:lnTo>
                  <a:lnTo>
                    <a:pt x="740599" y="2095758"/>
                  </a:lnTo>
                  <a:lnTo>
                    <a:pt x="746630" y="2103063"/>
                  </a:lnTo>
                  <a:lnTo>
                    <a:pt x="752979" y="2110050"/>
                  </a:lnTo>
                  <a:lnTo>
                    <a:pt x="759646" y="2116720"/>
                  </a:lnTo>
                  <a:lnTo>
                    <a:pt x="765995" y="2123390"/>
                  </a:lnTo>
                  <a:lnTo>
                    <a:pt x="772661" y="2129742"/>
                  </a:lnTo>
                  <a:lnTo>
                    <a:pt x="779327" y="2135141"/>
                  </a:lnTo>
                  <a:lnTo>
                    <a:pt x="785994" y="2140858"/>
                  </a:lnTo>
                  <a:lnTo>
                    <a:pt x="792977" y="2145940"/>
                  </a:lnTo>
                  <a:lnTo>
                    <a:pt x="799961" y="2150704"/>
                  </a:lnTo>
                  <a:lnTo>
                    <a:pt x="807262" y="2155468"/>
                  </a:lnTo>
                  <a:lnTo>
                    <a:pt x="814564" y="2159597"/>
                  </a:lnTo>
                  <a:lnTo>
                    <a:pt x="821865" y="2163408"/>
                  </a:lnTo>
                  <a:lnTo>
                    <a:pt x="821865" y="1665086"/>
                  </a:lnTo>
                  <a:lnTo>
                    <a:pt x="815199" y="1664134"/>
                  </a:lnTo>
                  <a:lnTo>
                    <a:pt x="808850" y="1662228"/>
                  </a:lnTo>
                  <a:lnTo>
                    <a:pt x="802501" y="1659687"/>
                  </a:lnTo>
                  <a:lnTo>
                    <a:pt x="796469" y="1657146"/>
                  </a:lnTo>
                  <a:lnTo>
                    <a:pt x="790755" y="1653970"/>
                  </a:lnTo>
                  <a:lnTo>
                    <a:pt x="785359" y="1649841"/>
                  </a:lnTo>
                  <a:lnTo>
                    <a:pt x="780280" y="1645713"/>
                  </a:lnTo>
                  <a:lnTo>
                    <a:pt x="775835" y="1641266"/>
                  </a:lnTo>
                  <a:lnTo>
                    <a:pt x="771391" y="1635867"/>
                  </a:lnTo>
                  <a:lnTo>
                    <a:pt x="767899" y="1630785"/>
                  </a:lnTo>
                  <a:lnTo>
                    <a:pt x="764725" y="1625068"/>
                  </a:lnTo>
                  <a:lnTo>
                    <a:pt x="762185" y="1619034"/>
                  </a:lnTo>
                  <a:lnTo>
                    <a:pt x="759963" y="1612682"/>
                  </a:lnTo>
                  <a:lnTo>
                    <a:pt x="758059" y="1606012"/>
                  </a:lnTo>
                  <a:lnTo>
                    <a:pt x="757424" y="1599342"/>
                  </a:lnTo>
                  <a:lnTo>
                    <a:pt x="757106" y="1592355"/>
                  </a:lnTo>
                  <a:lnTo>
                    <a:pt x="757106" y="1518353"/>
                  </a:lnTo>
                  <a:lnTo>
                    <a:pt x="757424" y="1510731"/>
                  </a:lnTo>
                  <a:lnTo>
                    <a:pt x="758376" y="1503108"/>
                  </a:lnTo>
                  <a:lnTo>
                    <a:pt x="760281" y="1496121"/>
                  </a:lnTo>
                  <a:lnTo>
                    <a:pt x="762820" y="1489134"/>
                  </a:lnTo>
                  <a:lnTo>
                    <a:pt x="765995" y="1482464"/>
                  </a:lnTo>
                  <a:lnTo>
                    <a:pt x="769804" y="1476429"/>
                  </a:lnTo>
                  <a:lnTo>
                    <a:pt x="774248" y="1470395"/>
                  </a:lnTo>
                  <a:lnTo>
                    <a:pt x="778692" y="1465313"/>
                  </a:lnTo>
                  <a:lnTo>
                    <a:pt x="784089" y="1460232"/>
                  </a:lnTo>
                  <a:lnTo>
                    <a:pt x="789803" y="1455785"/>
                  </a:lnTo>
                  <a:lnTo>
                    <a:pt x="795834" y="1452291"/>
                  </a:lnTo>
                  <a:lnTo>
                    <a:pt x="802501" y="1449433"/>
                  </a:lnTo>
                  <a:lnTo>
                    <a:pt x="809485" y="1446892"/>
                  </a:lnTo>
                  <a:lnTo>
                    <a:pt x="816786" y="1444987"/>
                  </a:lnTo>
                  <a:lnTo>
                    <a:pt x="824087" y="1443399"/>
                  </a:lnTo>
                  <a:lnTo>
                    <a:pt x="831706" y="1443081"/>
                  </a:lnTo>
                  <a:lnTo>
                    <a:pt x="995190" y="1443081"/>
                  </a:lnTo>
                  <a:lnTo>
                    <a:pt x="1002809" y="1443399"/>
                  </a:lnTo>
                  <a:lnTo>
                    <a:pt x="1010745" y="1444987"/>
                  </a:lnTo>
                  <a:lnTo>
                    <a:pt x="1017728" y="1446892"/>
                  </a:lnTo>
                  <a:lnTo>
                    <a:pt x="1024395" y="1449433"/>
                  </a:lnTo>
                  <a:lnTo>
                    <a:pt x="1031061" y="1452291"/>
                  </a:lnTo>
                  <a:lnTo>
                    <a:pt x="1037093" y="1455785"/>
                  </a:lnTo>
                  <a:lnTo>
                    <a:pt x="1043124" y="1460232"/>
                  </a:lnTo>
                  <a:lnTo>
                    <a:pt x="1048521" y="1465313"/>
                  </a:lnTo>
                  <a:lnTo>
                    <a:pt x="1053282" y="1470395"/>
                  </a:lnTo>
                  <a:lnTo>
                    <a:pt x="1057727" y="1476429"/>
                  </a:lnTo>
                  <a:lnTo>
                    <a:pt x="1061218" y="1482464"/>
                  </a:lnTo>
                  <a:lnTo>
                    <a:pt x="1064393" y="1489134"/>
                  </a:lnTo>
                  <a:lnTo>
                    <a:pt x="1066932" y="1496121"/>
                  </a:lnTo>
                  <a:lnTo>
                    <a:pt x="1068837" y="1503108"/>
                  </a:lnTo>
                  <a:lnTo>
                    <a:pt x="1070107" y="1510731"/>
                  </a:lnTo>
                  <a:lnTo>
                    <a:pt x="1070424" y="1518353"/>
                  </a:lnTo>
                  <a:lnTo>
                    <a:pt x="1070424" y="1592355"/>
                  </a:lnTo>
                  <a:lnTo>
                    <a:pt x="1070107" y="1599342"/>
                  </a:lnTo>
                  <a:lnTo>
                    <a:pt x="1068837" y="1606012"/>
                  </a:lnTo>
                  <a:lnTo>
                    <a:pt x="1067567" y="1612682"/>
                  </a:lnTo>
                  <a:lnTo>
                    <a:pt x="1065345" y="1619034"/>
                  </a:lnTo>
                  <a:lnTo>
                    <a:pt x="1062806" y="1625068"/>
                  </a:lnTo>
                  <a:lnTo>
                    <a:pt x="1059314" y="1630785"/>
                  </a:lnTo>
                  <a:lnTo>
                    <a:pt x="1055822" y="1635867"/>
                  </a:lnTo>
                  <a:lnTo>
                    <a:pt x="1051378" y="1641266"/>
                  </a:lnTo>
                  <a:lnTo>
                    <a:pt x="1046933" y="1645713"/>
                  </a:lnTo>
                  <a:lnTo>
                    <a:pt x="1041854" y="1649841"/>
                  </a:lnTo>
                  <a:lnTo>
                    <a:pt x="1036458" y="1653970"/>
                  </a:lnTo>
                  <a:lnTo>
                    <a:pt x="1031061" y="1657146"/>
                  </a:lnTo>
                  <a:lnTo>
                    <a:pt x="1024712" y="1659687"/>
                  </a:lnTo>
                  <a:lnTo>
                    <a:pt x="1018681" y="1662228"/>
                  </a:lnTo>
                  <a:lnTo>
                    <a:pt x="1012014" y="1664134"/>
                  </a:lnTo>
                  <a:lnTo>
                    <a:pt x="1005348" y="1665086"/>
                  </a:lnTo>
                  <a:lnTo>
                    <a:pt x="1005348" y="2163408"/>
                  </a:lnTo>
                  <a:lnTo>
                    <a:pt x="1012649" y="2159597"/>
                  </a:lnTo>
                  <a:lnTo>
                    <a:pt x="1019951" y="2155468"/>
                  </a:lnTo>
                  <a:lnTo>
                    <a:pt x="1027252" y="2150704"/>
                  </a:lnTo>
                  <a:lnTo>
                    <a:pt x="1034236" y="2145940"/>
                  </a:lnTo>
                  <a:lnTo>
                    <a:pt x="1041219" y="2140858"/>
                  </a:lnTo>
                  <a:lnTo>
                    <a:pt x="1048203" y="2135141"/>
                  </a:lnTo>
                  <a:lnTo>
                    <a:pt x="1054552" y="2129742"/>
                  </a:lnTo>
                  <a:lnTo>
                    <a:pt x="1061218" y="2123390"/>
                  </a:lnTo>
                  <a:lnTo>
                    <a:pt x="1067885" y="2116720"/>
                  </a:lnTo>
                  <a:lnTo>
                    <a:pt x="1073916" y="2110050"/>
                  </a:lnTo>
                  <a:lnTo>
                    <a:pt x="1080265" y="2103063"/>
                  </a:lnTo>
                  <a:lnTo>
                    <a:pt x="1086297" y="2095758"/>
                  </a:lnTo>
                  <a:lnTo>
                    <a:pt x="1092646" y="2088136"/>
                  </a:lnTo>
                  <a:lnTo>
                    <a:pt x="1098360" y="2080196"/>
                  </a:lnTo>
                  <a:lnTo>
                    <a:pt x="1104391" y="2071620"/>
                  </a:lnTo>
                  <a:lnTo>
                    <a:pt x="1109788" y="2063045"/>
                  </a:lnTo>
                  <a:lnTo>
                    <a:pt x="1115184" y="2054152"/>
                  </a:lnTo>
                  <a:lnTo>
                    <a:pt x="1120581" y="2044941"/>
                  </a:lnTo>
                  <a:lnTo>
                    <a:pt x="1125977" y="2035413"/>
                  </a:lnTo>
                  <a:lnTo>
                    <a:pt x="1131374" y="2025885"/>
                  </a:lnTo>
                  <a:lnTo>
                    <a:pt x="1136453" y="2015404"/>
                  </a:lnTo>
                  <a:lnTo>
                    <a:pt x="1140897" y="2004923"/>
                  </a:lnTo>
                  <a:lnTo>
                    <a:pt x="1146294" y="1994442"/>
                  </a:lnTo>
                  <a:lnTo>
                    <a:pt x="1150738" y="1983326"/>
                  </a:lnTo>
                  <a:lnTo>
                    <a:pt x="1159944" y="1960459"/>
                  </a:lnTo>
                  <a:lnTo>
                    <a:pt x="1168832" y="1936321"/>
                  </a:lnTo>
                  <a:lnTo>
                    <a:pt x="1176768" y="1910912"/>
                  </a:lnTo>
                  <a:lnTo>
                    <a:pt x="1184387" y="1884551"/>
                  </a:lnTo>
                  <a:lnTo>
                    <a:pt x="1192006" y="1856920"/>
                  </a:lnTo>
                  <a:lnTo>
                    <a:pt x="1198990" y="1828653"/>
                  </a:lnTo>
                  <a:lnTo>
                    <a:pt x="1205338" y="1798480"/>
                  </a:lnTo>
                  <a:lnTo>
                    <a:pt x="1211370" y="1767673"/>
                  </a:lnTo>
                  <a:lnTo>
                    <a:pt x="1216766" y="1735595"/>
                  </a:lnTo>
                  <a:lnTo>
                    <a:pt x="1222163" y="1702246"/>
                  </a:lnTo>
                  <a:lnTo>
                    <a:pt x="1226925" y="1668580"/>
                  </a:lnTo>
                  <a:lnTo>
                    <a:pt x="1231369" y="1633008"/>
                  </a:lnTo>
                  <a:lnTo>
                    <a:pt x="1235496" y="1596801"/>
                  </a:lnTo>
                  <a:lnTo>
                    <a:pt x="1238670" y="1559007"/>
                  </a:lnTo>
                  <a:lnTo>
                    <a:pt x="1241845" y="1520894"/>
                  </a:lnTo>
                  <a:lnTo>
                    <a:pt x="1244702" y="1481511"/>
                  </a:lnTo>
                  <a:lnTo>
                    <a:pt x="1246606" y="1440540"/>
                  </a:lnTo>
                  <a:lnTo>
                    <a:pt x="1248828" y="1398934"/>
                  </a:lnTo>
                  <a:lnTo>
                    <a:pt x="1250416" y="1356693"/>
                  </a:lnTo>
                  <a:lnTo>
                    <a:pt x="1251368" y="1312863"/>
                  </a:lnTo>
                  <a:lnTo>
                    <a:pt x="1306921" y="1316357"/>
                  </a:lnTo>
                  <a:lnTo>
                    <a:pt x="1358029" y="1319850"/>
                  </a:lnTo>
                  <a:lnTo>
                    <a:pt x="1403424" y="1323344"/>
                  </a:lnTo>
                  <a:lnTo>
                    <a:pt x="1442787" y="1326520"/>
                  </a:lnTo>
                  <a:lnTo>
                    <a:pt x="1498975" y="1331284"/>
                  </a:lnTo>
                  <a:lnTo>
                    <a:pt x="1519291" y="1333190"/>
                  </a:lnTo>
                  <a:lnTo>
                    <a:pt x="1534846" y="1333507"/>
                  </a:lnTo>
                  <a:lnTo>
                    <a:pt x="1550719" y="1334460"/>
                  </a:lnTo>
                  <a:lnTo>
                    <a:pt x="1566273" y="1336683"/>
                  </a:lnTo>
                  <a:lnTo>
                    <a:pt x="1581193" y="1339224"/>
                  </a:lnTo>
                  <a:lnTo>
                    <a:pt x="1596113" y="1342400"/>
                  </a:lnTo>
                  <a:lnTo>
                    <a:pt x="1610716" y="1346847"/>
                  </a:lnTo>
                  <a:lnTo>
                    <a:pt x="1625318" y="1351611"/>
                  </a:lnTo>
                  <a:lnTo>
                    <a:pt x="1639286" y="1357010"/>
                  </a:lnTo>
                  <a:lnTo>
                    <a:pt x="1652618" y="1363362"/>
                  </a:lnTo>
                  <a:lnTo>
                    <a:pt x="1666268" y="1370350"/>
                  </a:lnTo>
                  <a:lnTo>
                    <a:pt x="1678966" y="1377654"/>
                  </a:lnTo>
                  <a:lnTo>
                    <a:pt x="1691664" y="1385594"/>
                  </a:lnTo>
                  <a:lnTo>
                    <a:pt x="1703727" y="1394170"/>
                  </a:lnTo>
                  <a:lnTo>
                    <a:pt x="1715472" y="1403380"/>
                  </a:lnTo>
                  <a:lnTo>
                    <a:pt x="1726266" y="1412908"/>
                  </a:lnTo>
                  <a:lnTo>
                    <a:pt x="1737376" y="1423072"/>
                  </a:lnTo>
                  <a:lnTo>
                    <a:pt x="1747534" y="1434188"/>
                  </a:lnTo>
                  <a:lnTo>
                    <a:pt x="1757058" y="1444987"/>
                  </a:lnTo>
                  <a:lnTo>
                    <a:pt x="1765946" y="1456738"/>
                  </a:lnTo>
                  <a:lnTo>
                    <a:pt x="1774835" y="1468807"/>
                  </a:lnTo>
                  <a:lnTo>
                    <a:pt x="1782771" y="1481511"/>
                  </a:lnTo>
                  <a:lnTo>
                    <a:pt x="1790072" y="1494215"/>
                  </a:lnTo>
                  <a:lnTo>
                    <a:pt x="1797056" y="1507555"/>
                  </a:lnTo>
                  <a:lnTo>
                    <a:pt x="1803087" y="1521212"/>
                  </a:lnTo>
                  <a:lnTo>
                    <a:pt x="1808801" y="1535186"/>
                  </a:lnTo>
                  <a:lnTo>
                    <a:pt x="1813245" y="1549478"/>
                  </a:lnTo>
                  <a:lnTo>
                    <a:pt x="1817690" y="1564088"/>
                  </a:lnTo>
                  <a:lnTo>
                    <a:pt x="1821182" y="1579016"/>
                  </a:lnTo>
                  <a:lnTo>
                    <a:pt x="1824039" y="1593943"/>
                  </a:lnTo>
                  <a:lnTo>
                    <a:pt x="1825626" y="1609506"/>
                  </a:lnTo>
                  <a:lnTo>
                    <a:pt x="1826896" y="1625068"/>
                  </a:lnTo>
                  <a:lnTo>
                    <a:pt x="1827213" y="1641266"/>
                  </a:lnTo>
                  <a:lnTo>
                    <a:pt x="1827213" y="2031602"/>
                  </a:lnTo>
                  <a:lnTo>
                    <a:pt x="1826896" y="2039225"/>
                  </a:lnTo>
                  <a:lnTo>
                    <a:pt x="1826261" y="2047165"/>
                  </a:lnTo>
                  <a:lnTo>
                    <a:pt x="1824356" y="2054787"/>
                  </a:lnTo>
                  <a:lnTo>
                    <a:pt x="1822134" y="2062092"/>
                  </a:lnTo>
                  <a:lnTo>
                    <a:pt x="1819277" y="2069397"/>
                  </a:lnTo>
                  <a:lnTo>
                    <a:pt x="1815468" y="2076702"/>
                  </a:lnTo>
                  <a:lnTo>
                    <a:pt x="1811658" y="2084007"/>
                  </a:lnTo>
                  <a:lnTo>
                    <a:pt x="1806897" y="2090994"/>
                  </a:lnTo>
                  <a:lnTo>
                    <a:pt x="1801817" y="2097664"/>
                  </a:lnTo>
                  <a:lnTo>
                    <a:pt x="1795469" y="2104334"/>
                  </a:lnTo>
                  <a:lnTo>
                    <a:pt x="1789437" y="2111003"/>
                  </a:lnTo>
                  <a:lnTo>
                    <a:pt x="1782453" y="2117355"/>
                  </a:lnTo>
                  <a:lnTo>
                    <a:pt x="1774835" y="2123707"/>
                  </a:lnTo>
                  <a:lnTo>
                    <a:pt x="1766899" y="2129742"/>
                  </a:lnTo>
                  <a:lnTo>
                    <a:pt x="1758010" y="2135776"/>
                  </a:lnTo>
                  <a:lnTo>
                    <a:pt x="1748804" y="2141811"/>
                  </a:lnTo>
                  <a:lnTo>
                    <a:pt x="1739281" y="2147528"/>
                  </a:lnTo>
                  <a:lnTo>
                    <a:pt x="1729123" y="2152927"/>
                  </a:lnTo>
                  <a:lnTo>
                    <a:pt x="1718647" y="2158644"/>
                  </a:lnTo>
                  <a:lnTo>
                    <a:pt x="1707854" y="2164043"/>
                  </a:lnTo>
                  <a:lnTo>
                    <a:pt x="1696426" y="2169442"/>
                  </a:lnTo>
                  <a:lnTo>
                    <a:pt x="1684363" y="2174524"/>
                  </a:lnTo>
                  <a:lnTo>
                    <a:pt x="1671982" y="2179288"/>
                  </a:lnTo>
                  <a:lnTo>
                    <a:pt x="1659285" y="2184370"/>
                  </a:lnTo>
                  <a:lnTo>
                    <a:pt x="1646269" y="2189134"/>
                  </a:lnTo>
                  <a:lnTo>
                    <a:pt x="1632619" y="2193580"/>
                  </a:lnTo>
                  <a:lnTo>
                    <a:pt x="1618334" y="2198027"/>
                  </a:lnTo>
                  <a:lnTo>
                    <a:pt x="1604367" y="2202473"/>
                  </a:lnTo>
                  <a:lnTo>
                    <a:pt x="1589129" y="2206602"/>
                  </a:lnTo>
                  <a:lnTo>
                    <a:pt x="1574209" y="2210413"/>
                  </a:lnTo>
                  <a:lnTo>
                    <a:pt x="1543100" y="2218671"/>
                  </a:lnTo>
                  <a:lnTo>
                    <a:pt x="1510720" y="2225976"/>
                  </a:lnTo>
                  <a:lnTo>
                    <a:pt x="1477071" y="2232646"/>
                  </a:lnTo>
                  <a:lnTo>
                    <a:pt x="1442152" y="2238998"/>
                  </a:lnTo>
                  <a:lnTo>
                    <a:pt x="1405964" y="2244715"/>
                  </a:lnTo>
                  <a:lnTo>
                    <a:pt x="1369140" y="2250432"/>
                  </a:lnTo>
                  <a:lnTo>
                    <a:pt x="1331364" y="2254878"/>
                  </a:lnTo>
                  <a:lnTo>
                    <a:pt x="1292636" y="2259324"/>
                  </a:lnTo>
                  <a:lnTo>
                    <a:pt x="1253590" y="2263453"/>
                  </a:lnTo>
                  <a:lnTo>
                    <a:pt x="1213592" y="2266629"/>
                  </a:lnTo>
                  <a:lnTo>
                    <a:pt x="1173277" y="2269488"/>
                  </a:lnTo>
                  <a:lnTo>
                    <a:pt x="1132326" y="2272029"/>
                  </a:lnTo>
                  <a:lnTo>
                    <a:pt x="1091058" y="2274252"/>
                  </a:lnTo>
                  <a:lnTo>
                    <a:pt x="1049473" y="2275840"/>
                  </a:lnTo>
                  <a:lnTo>
                    <a:pt x="1007570" y="2276793"/>
                  </a:lnTo>
                  <a:lnTo>
                    <a:pt x="965667" y="2277746"/>
                  </a:lnTo>
                  <a:lnTo>
                    <a:pt x="923765" y="2278063"/>
                  </a:lnTo>
                  <a:lnTo>
                    <a:pt x="881862" y="2277746"/>
                  </a:lnTo>
                  <a:lnTo>
                    <a:pt x="839959" y="2276793"/>
                  </a:lnTo>
                  <a:lnTo>
                    <a:pt x="797739" y="2275840"/>
                  </a:lnTo>
                  <a:lnTo>
                    <a:pt x="755836" y="2274252"/>
                  </a:lnTo>
                  <a:lnTo>
                    <a:pt x="714251" y="2272029"/>
                  </a:lnTo>
                  <a:lnTo>
                    <a:pt x="672666" y="2269488"/>
                  </a:lnTo>
                  <a:lnTo>
                    <a:pt x="631715" y="2266629"/>
                  </a:lnTo>
                  <a:lnTo>
                    <a:pt x="591082" y="2263453"/>
                  </a:lnTo>
                  <a:lnTo>
                    <a:pt x="551084" y="2259324"/>
                  </a:lnTo>
                  <a:lnTo>
                    <a:pt x="511721" y="2254878"/>
                  </a:lnTo>
                  <a:lnTo>
                    <a:pt x="472993" y="2250432"/>
                  </a:lnTo>
                  <a:lnTo>
                    <a:pt x="435217" y="2244715"/>
                  </a:lnTo>
                  <a:lnTo>
                    <a:pt x="398393" y="2238998"/>
                  </a:lnTo>
                  <a:lnTo>
                    <a:pt x="362522" y="2232646"/>
                  </a:lnTo>
                  <a:lnTo>
                    <a:pt x="327603" y="2225976"/>
                  </a:lnTo>
                  <a:lnTo>
                    <a:pt x="294589" y="2218671"/>
                  </a:lnTo>
                  <a:lnTo>
                    <a:pt x="262210" y="2210413"/>
                  </a:lnTo>
                  <a:lnTo>
                    <a:pt x="231417" y="2202473"/>
                  </a:lnTo>
                  <a:lnTo>
                    <a:pt x="216497" y="2198027"/>
                  </a:lnTo>
                  <a:lnTo>
                    <a:pt x="202212" y="2193580"/>
                  </a:lnTo>
                  <a:lnTo>
                    <a:pt x="188245" y="2189134"/>
                  </a:lnTo>
                  <a:lnTo>
                    <a:pt x="174595" y="2184370"/>
                  </a:lnTo>
                  <a:lnTo>
                    <a:pt x="161262" y="2179288"/>
                  </a:lnTo>
                  <a:lnTo>
                    <a:pt x="148247" y="2174524"/>
                  </a:lnTo>
                  <a:lnTo>
                    <a:pt x="135866" y="2169442"/>
                  </a:lnTo>
                  <a:lnTo>
                    <a:pt x="124438" y="2164043"/>
                  </a:lnTo>
                  <a:lnTo>
                    <a:pt x="112693" y="2158644"/>
                  </a:lnTo>
                  <a:lnTo>
                    <a:pt x="101900" y="2152927"/>
                  </a:lnTo>
                  <a:lnTo>
                    <a:pt x="91424" y="2147528"/>
                  </a:lnTo>
                  <a:lnTo>
                    <a:pt x="81266" y="2141811"/>
                  </a:lnTo>
                  <a:lnTo>
                    <a:pt x="71743" y="2135776"/>
                  </a:lnTo>
                  <a:lnTo>
                    <a:pt x="63172" y="2129742"/>
                  </a:lnTo>
                  <a:lnTo>
                    <a:pt x="54601" y="2123707"/>
                  </a:lnTo>
                  <a:lnTo>
                    <a:pt x="46664" y="2117355"/>
                  </a:lnTo>
                  <a:lnTo>
                    <a:pt x="39681" y="2111003"/>
                  </a:lnTo>
                  <a:lnTo>
                    <a:pt x="33014" y="2104334"/>
                  </a:lnTo>
                  <a:lnTo>
                    <a:pt x="26665" y="2097664"/>
                  </a:lnTo>
                  <a:lnTo>
                    <a:pt x="21269" y="2090994"/>
                  </a:lnTo>
                  <a:lnTo>
                    <a:pt x="16507" y="2084007"/>
                  </a:lnTo>
                  <a:lnTo>
                    <a:pt x="12063" y="2076702"/>
                  </a:lnTo>
                  <a:lnTo>
                    <a:pt x="8571" y="2069397"/>
                  </a:lnTo>
                  <a:lnTo>
                    <a:pt x="5397" y="2062092"/>
                  </a:lnTo>
                  <a:lnTo>
                    <a:pt x="2857" y="2054787"/>
                  </a:lnTo>
                  <a:lnTo>
                    <a:pt x="1270" y="2047165"/>
                  </a:lnTo>
                  <a:lnTo>
                    <a:pt x="317" y="2039225"/>
                  </a:lnTo>
                  <a:lnTo>
                    <a:pt x="0" y="2031602"/>
                  </a:lnTo>
                  <a:lnTo>
                    <a:pt x="0" y="1641266"/>
                  </a:lnTo>
                  <a:lnTo>
                    <a:pt x="317" y="1625068"/>
                  </a:lnTo>
                  <a:lnTo>
                    <a:pt x="1587" y="1609506"/>
                  </a:lnTo>
                  <a:lnTo>
                    <a:pt x="3492" y="1593943"/>
                  </a:lnTo>
                  <a:lnTo>
                    <a:pt x="6349" y="1579016"/>
                  </a:lnTo>
                  <a:lnTo>
                    <a:pt x="9523" y="1564088"/>
                  </a:lnTo>
                  <a:lnTo>
                    <a:pt x="13968" y="1549478"/>
                  </a:lnTo>
                  <a:lnTo>
                    <a:pt x="18729" y="1535186"/>
                  </a:lnTo>
                  <a:lnTo>
                    <a:pt x="24126" y="1521212"/>
                  </a:lnTo>
                  <a:lnTo>
                    <a:pt x="30475" y="1507555"/>
                  </a:lnTo>
                  <a:lnTo>
                    <a:pt x="37141" y="1494215"/>
                  </a:lnTo>
                  <a:lnTo>
                    <a:pt x="44442" y="1481511"/>
                  </a:lnTo>
                  <a:lnTo>
                    <a:pt x="52696" y="1468807"/>
                  </a:lnTo>
                  <a:lnTo>
                    <a:pt x="60949" y="1456738"/>
                  </a:lnTo>
                  <a:lnTo>
                    <a:pt x="70155" y="1444987"/>
                  </a:lnTo>
                  <a:lnTo>
                    <a:pt x="79996" y="1434188"/>
                  </a:lnTo>
                  <a:lnTo>
                    <a:pt x="90154" y="1423072"/>
                  </a:lnTo>
                  <a:lnTo>
                    <a:pt x="100630" y="1412908"/>
                  </a:lnTo>
                  <a:lnTo>
                    <a:pt x="112058" y="1403380"/>
                  </a:lnTo>
                  <a:lnTo>
                    <a:pt x="123486" y="1394170"/>
                  </a:lnTo>
                  <a:lnTo>
                    <a:pt x="135549" y="1385594"/>
                  </a:lnTo>
                  <a:lnTo>
                    <a:pt x="147929" y="1377654"/>
                  </a:lnTo>
                  <a:lnTo>
                    <a:pt x="161262" y="1370350"/>
                  </a:lnTo>
                  <a:lnTo>
                    <a:pt x="174277" y="1363362"/>
                  </a:lnTo>
                  <a:lnTo>
                    <a:pt x="188245" y="1357010"/>
                  </a:lnTo>
                  <a:lnTo>
                    <a:pt x="201895" y="1351611"/>
                  </a:lnTo>
                  <a:lnTo>
                    <a:pt x="216180" y="1346847"/>
                  </a:lnTo>
                  <a:lnTo>
                    <a:pt x="230782" y="1342400"/>
                  </a:lnTo>
                  <a:lnTo>
                    <a:pt x="245702" y="1339224"/>
                  </a:lnTo>
                  <a:lnTo>
                    <a:pt x="260940" y="1336683"/>
                  </a:lnTo>
                  <a:lnTo>
                    <a:pt x="276177" y="1334460"/>
                  </a:lnTo>
                  <a:lnTo>
                    <a:pt x="292049" y="1333507"/>
                  </a:lnTo>
                  <a:lnTo>
                    <a:pt x="307922" y="1333190"/>
                  </a:lnTo>
                  <a:lnTo>
                    <a:pt x="327921" y="1331284"/>
                  </a:lnTo>
                  <a:lnTo>
                    <a:pt x="384108" y="1326520"/>
                  </a:lnTo>
                  <a:lnTo>
                    <a:pt x="423472" y="1323344"/>
                  </a:lnTo>
                  <a:lnTo>
                    <a:pt x="469501" y="1319850"/>
                  </a:lnTo>
                  <a:lnTo>
                    <a:pt x="520610" y="1316357"/>
                  </a:lnTo>
                  <a:lnTo>
                    <a:pt x="575845" y="1312863"/>
                  </a:lnTo>
                  <a:close/>
                  <a:moveTo>
                    <a:pt x="622209" y="377550"/>
                  </a:moveTo>
                  <a:lnTo>
                    <a:pt x="617124" y="378504"/>
                  </a:lnTo>
                  <a:lnTo>
                    <a:pt x="612358" y="379457"/>
                  </a:lnTo>
                  <a:lnTo>
                    <a:pt x="607591" y="381364"/>
                  </a:lnTo>
                  <a:lnTo>
                    <a:pt x="602825" y="383589"/>
                  </a:lnTo>
                  <a:lnTo>
                    <a:pt x="598376" y="386131"/>
                  </a:lnTo>
                  <a:lnTo>
                    <a:pt x="593609" y="388991"/>
                  </a:lnTo>
                  <a:lnTo>
                    <a:pt x="589796" y="392487"/>
                  </a:lnTo>
                  <a:lnTo>
                    <a:pt x="585347" y="396301"/>
                  </a:lnTo>
                  <a:lnTo>
                    <a:pt x="580898" y="400750"/>
                  </a:lnTo>
                  <a:lnTo>
                    <a:pt x="577085" y="404882"/>
                  </a:lnTo>
                  <a:lnTo>
                    <a:pt x="568823" y="414733"/>
                  </a:lnTo>
                  <a:lnTo>
                    <a:pt x="560879" y="425221"/>
                  </a:lnTo>
                  <a:lnTo>
                    <a:pt x="544354" y="447785"/>
                  </a:lnTo>
                  <a:lnTo>
                    <a:pt x="533232" y="463675"/>
                  </a:lnTo>
                  <a:lnTo>
                    <a:pt x="521475" y="480837"/>
                  </a:lnTo>
                  <a:lnTo>
                    <a:pt x="509717" y="498316"/>
                  </a:lnTo>
                  <a:lnTo>
                    <a:pt x="498913" y="516748"/>
                  </a:lnTo>
                  <a:lnTo>
                    <a:pt x="495100" y="534545"/>
                  </a:lnTo>
                  <a:lnTo>
                    <a:pt x="491604" y="552342"/>
                  </a:lnTo>
                  <a:lnTo>
                    <a:pt x="488744" y="570457"/>
                  </a:lnTo>
                  <a:lnTo>
                    <a:pt x="486520" y="589208"/>
                  </a:lnTo>
                  <a:lnTo>
                    <a:pt x="484613" y="608276"/>
                  </a:lnTo>
                  <a:lnTo>
                    <a:pt x="483342" y="626708"/>
                  </a:lnTo>
                  <a:lnTo>
                    <a:pt x="482389" y="646094"/>
                  </a:lnTo>
                  <a:lnTo>
                    <a:pt x="482071" y="665163"/>
                  </a:lnTo>
                  <a:lnTo>
                    <a:pt x="482071" y="678828"/>
                  </a:lnTo>
                  <a:lnTo>
                    <a:pt x="482706" y="692494"/>
                  </a:lnTo>
                  <a:lnTo>
                    <a:pt x="483978" y="706159"/>
                  </a:lnTo>
                  <a:lnTo>
                    <a:pt x="484931" y="719825"/>
                  </a:lnTo>
                  <a:lnTo>
                    <a:pt x="486838" y="733173"/>
                  </a:lnTo>
                  <a:lnTo>
                    <a:pt x="488744" y="746520"/>
                  </a:lnTo>
                  <a:lnTo>
                    <a:pt x="491286" y="759550"/>
                  </a:lnTo>
                  <a:lnTo>
                    <a:pt x="493829" y="772580"/>
                  </a:lnTo>
                  <a:lnTo>
                    <a:pt x="496688" y="785928"/>
                  </a:lnTo>
                  <a:lnTo>
                    <a:pt x="499866" y="798958"/>
                  </a:lnTo>
                  <a:lnTo>
                    <a:pt x="503679" y="811670"/>
                  </a:lnTo>
                  <a:lnTo>
                    <a:pt x="507811" y="824382"/>
                  </a:lnTo>
                  <a:lnTo>
                    <a:pt x="511624" y="836776"/>
                  </a:lnTo>
                  <a:lnTo>
                    <a:pt x="516390" y="849171"/>
                  </a:lnTo>
                  <a:lnTo>
                    <a:pt x="521157" y="861565"/>
                  </a:lnTo>
                  <a:lnTo>
                    <a:pt x="525924" y="873642"/>
                  </a:lnTo>
                  <a:lnTo>
                    <a:pt x="531326" y="885718"/>
                  </a:lnTo>
                  <a:lnTo>
                    <a:pt x="536728" y="897795"/>
                  </a:lnTo>
                  <a:lnTo>
                    <a:pt x="542766" y="909553"/>
                  </a:lnTo>
                  <a:lnTo>
                    <a:pt x="548485" y="921312"/>
                  </a:lnTo>
                  <a:lnTo>
                    <a:pt x="554841" y="932435"/>
                  </a:lnTo>
                  <a:lnTo>
                    <a:pt x="561196" y="943876"/>
                  </a:lnTo>
                  <a:lnTo>
                    <a:pt x="567870" y="954681"/>
                  </a:lnTo>
                  <a:lnTo>
                    <a:pt x="574861" y="965805"/>
                  </a:lnTo>
                  <a:lnTo>
                    <a:pt x="581852" y="976610"/>
                  </a:lnTo>
                  <a:lnTo>
                    <a:pt x="589160" y="987097"/>
                  </a:lnTo>
                  <a:lnTo>
                    <a:pt x="596151" y="997267"/>
                  </a:lnTo>
                  <a:lnTo>
                    <a:pt x="604096" y="1007755"/>
                  </a:lnTo>
                  <a:lnTo>
                    <a:pt x="611722" y="1017607"/>
                  </a:lnTo>
                  <a:lnTo>
                    <a:pt x="619349" y="1027458"/>
                  </a:lnTo>
                  <a:lnTo>
                    <a:pt x="627293" y="1036675"/>
                  </a:lnTo>
                  <a:lnTo>
                    <a:pt x="635237" y="1046209"/>
                  </a:lnTo>
                  <a:lnTo>
                    <a:pt x="643817" y="1055425"/>
                  </a:lnTo>
                  <a:lnTo>
                    <a:pt x="652079" y="1064642"/>
                  </a:lnTo>
                  <a:lnTo>
                    <a:pt x="660659" y="1072904"/>
                  </a:lnTo>
                  <a:lnTo>
                    <a:pt x="668921" y="1081803"/>
                  </a:lnTo>
                  <a:lnTo>
                    <a:pt x="677501" y="1089748"/>
                  </a:lnTo>
                  <a:lnTo>
                    <a:pt x="686399" y="1097693"/>
                  </a:lnTo>
                  <a:lnTo>
                    <a:pt x="695297" y="1105320"/>
                  </a:lnTo>
                  <a:lnTo>
                    <a:pt x="703876" y="1112948"/>
                  </a:lnTo>
                  <a:lnTo>
                    <a:pt x="712774" y="1120257"/>
                  </a:lnTo>
                  <a:lnTo>
                    <a:pt x="721672" y="1127249"/>
                  </a:lnTo>
                  <a:lnTo>
                    <a:pt x="730569" y="1134240"/>
                  </a:lnTo>
                  <a:lnTo>
                    <a:pt x="739785" y="1140279"/>
                  </a:lnTo>
                  <a:lnTo>
                    <a:pt x="748682" y="1146635"/>
                  </a:lnTo>
                  <a:lnTo>
                    <a:pt x="757898" y="1152673"/>
                  </a:lnTo>
                  <a:lnTo>
                    <a:pt x="767113" y="1158393"/>
                  </a:lnTo>
                  <a:lnTo>
                    <a:pt x="775693" y="1163796"/>
                  </a:lnTo>
                  <a:lnTo>
                    <a:pt x="784909" y="1168881"/>
                  </a:lnTo>
                  <a:lnTo>
                    <a:pt x="794124" y="1173648"/>
                  </a:lnTo>
                  <a:lnTo>
                    <a:pt x="803022" y="1178097"/>
                  </a:lnTo>
                  <a:lnTo>
                    <a:pt x="811919" y="1182229"/>
                  </a:lnTo>
                  <a:lnTo>
                    <a:pt x="821135" y="1186042"/>
                  </a:lnTo>
                  <a:lnTo>
                    <a:pt x="829714" y="1189538"/>
                  </a:lnTo>
                  <a:lnTo>
                    <a:pt x="838612" y="1193034"/>
                  </a:lnTo>
                  <a:lnTo>
                    <a:pt x="847192" y="1195894"/>
                  </a:lnTo>
                  <a:lnTo>
                    <a:pt x="856090" y="1198437"/>
                  </a:lnTo>
                  <a:lnTo>
                    <a:pt x="864352" y="1200661"/>
                  </a:lnTo>
                  <a:lnTo>
                    <a:pt x="872932" y="1202568"/>
                  </a:lnTo>
                  <a:lnTo>
                    <a:pt x="881194" y="1204157"/>
                  </a:lnTo>
                  <a:lnTo>
                    <a:pt x="889456" y="1205428"/>
                  </a:lnTo>
                  <a:lnTo>
                    <a:pt x="897718" y="1206382"/>
                  </a:lnTo>
                  <a:lnTo>
                    <a:pt x="905662" y="1206700"/>
                  </a:lnTo>
                  <a:lnTo>
                    <a:pt x="913607" y="1207017"/>
                  </a:lnTo>
                  <a:lnTo>
                    <a:pt x="921551" y="1206700"/>
                  </a:lnTo>
                  <a:lnTo>
                    <a:pt x="929495" y="1206382"/>
                  </a:lnTo>
                  <a:lnTo>
                    <a:pt x="937757" y="1205428"/>
                  </a:lnTo>
                  <a:lnTo>
                    <a:pt x="945702" y="1204157"/>
                  </a:lnTo>
                  <a:lnTo>
                    <a:pt x="954281" y="1202568"/>
                  </a:lnTo>
                  <a:lnTo>
                    <a:pt x="962861" y="1200661"/>
                  </a:lnTo>
                  <a:lnTo>
                    <a:pt x="971441" y="1198437"/>
                  </a:lnTo>
                  <a:lnTo>
                    <a:pt x="980021" y="1195894"/>
                  </a:lnTo>
                  <a:lnTo>
                    <a:pt x="988919" y="1193034"/>
                  </a:lnTo>
                  <a:lnTo>
                    <a:pt x="997499" y="1189538"/>
                  </a:lnTo>
                  <a:lnTo>
                    <a:pt x="1006396" y="1186042"/>
                  </a:lnTo>
                  <a:lnTo>
                    <a:pt x="1015294" y="1182229"/>
                  </a:lnTo>
                  <a:lnTo>
                    <a:pt x="1024192" y="1178097"/>
                  </a:lnTo>
                  <a:lnTo>
                    <a:pt x="1033407" y="1173648"/>
                  </a:lnTo>
                  <a:lnTo>
                    <a:pt x="1042305" y="1168881"/>
                  </a:lnTo>
                  <a:lnTo>
                    <a:pt x="1051202" y="1163796"/>
                  </a:lnTo>
                  <a:lnTo>
                    <a:pt x="1060418" y="1158393"/>
                  </a:lnTo>
                  <a:lnTo>
                    <a:pt x="1069315" y="1152673"/>
                  </a:lnTo>
                  <a:lnTo>
                    <a:pt x="1078531" y="1146635"/>
                  </a:lnTo>
                  <a:lnTo>
                    <a:pt x="1087746" y="1140279"/>
                  </a:lnTo>
                  <a:lnTo>
                    <a:pt x="1096326" y="1134240"/>
                  </a:lnTo>
                  <a:lnTo>
                    <a:pt x="1105541" y="1127249"/>
                  </a:lnTo>
                  <a:lnTo>
                    <a:pt x="1114439" y="1120257"/>
                  </a:lnTo>
                  <a:lnTo>
                    <a:pt x="1123337" y="1112948"/>
                  </a:lnTo>
                  <a:lnTo>
                    <a:pt x="1132234" y="1105320"/>
                  </a:lnTo>
                  <a:lnTo>
                    <a:pt x="1140814" y="1097693"/>
                  </a:lnTo>
                  <a:lnTo>
                    <a:pt x="1149712" y="1089748"/>
                  </a:lnTo>
                  <a:lnTo>
                    <a:pt x="1158292" y="1081803"/>
                  </a:lnTo>
                  <a:lnTo>
                    <a:pt x="1166872" y="1072904"/>
                  </a:lnTo>
                  <a:lnTo>
                    <a:pt x="1175134" y="1064642"/>
                  </a:lnTo>
                  <a:lnTo>
                    <a:pt x="1183714" y="1055425"/>
                  </a:lnTo>
                  <a:lnTo>
                    <a:pt x="1191976" y="1046209"/>
                  </a:lnTo>
                  <a:lnTo>
                    <a:pt x="1199920" y="1036675"/>
                  </a:lnTo>
                  <a:lnTo>
                    <a:pt x="1208182" y="1027458"/>
                  </a:lnTo>
                  <a:lnTo>
                    <a:pt x="1215809" y="1017607"/>
                  </a:lnTo>
                  <a:lnTo>
                    <a:pt x="1223435" y="1007755"/>
                  </a:lnTo>
                  <a:lnTo>
                    <a:pt x="1231062" y="997267"/>
                  </a:lnTo>
                  <a:lnTo>
                    <a:pt x="1238370" y="987097"/>
                  </a:lnTo>
                  <a:lnTo>
                    <a:pt x="1245679" y="976610"/>
                  </a:lnTo>
                  <a:lnTo>
                    <a:pt x="1252670" y="965805"/>
                  </a:lnTo>
                  <a:lnTo>
                    <a:pt x="1259343" y="954681"/>
                  </a:lnTo>
                  <a:lnTo>
                    <a:pt x="1266017" y="943876"/>
                  </a:lnTo>
                  <a:lnTo>
                    <a:pt x="1272690" y="932435"/>
                  </a:lnTo>
                  <a:lnTo>
                    <a:pt x="1278728" y="921312"/>
                  </a:lnTo>
                  <a:lnTo>
                    <a:pt x="1284765" y="909553"/>
                  </a:lnTo>
                  <a:lnTo>
                    <a:pt x="1290485" y="897795"/>
                  </a:lnTo>
                  <a:lnTo>
                    <a:pt x="1295887" y="885718"/>
                  </a:lnTo>
                  <a:lnTo>
                    <a:pt x="1300972" y="873642"/>
                  </a:lnTo>
                  <a:lnTo>
                    <a:pt x="1306056" y="861565"/>
                  </a:lnTo>
                  <a:lnTo>
                    <a:pt x="1310823" y="849171"/>
                  </a:lnTo>
                  <a:lnTo>
                    <a:pt x="1315271" y="836776"/>
                  </a:lnTo>
                  <a:lnTo>
                    <a:pt x="1319720" y="824382"/>
                  </a:lnTo>
                  <a:lnTo>
                    <a:pt x="1323534" y="811670"/>
                  </a:lnTo>
                  <a:lnTo>
                    <a:pt x="1327347" y="798958"/>
                  </a:lnTo>
                  <a:lnTo>
                    <a:pt x="1330525" y="785928"/>
                  </a:lnTo>
                  <a:lnTo>
                    <a:pt x="1333385" y="772580"/>
                  </a:lnTo>
                  <a:lnTo>
                    <a:pt x="1335927" y="759550"/>
                  </a:lnTo>
                  <a:lnTo>
                    <a:pt x="1338787" y="746520"/>
                  </a:lnTo>
                  <a:lnTo>
                    <a:pt x="1340376" y="733173"/>
                  </a:lnTo>
                  <a:lnTo>
                    <a:pt x="1342282" y="719825"/>
                  </a:lnTo>
                  <a:lnTo>
                    <a:pt x="1343236" y="706159"/>
                  </a:lnTo>
                  <a:lnTo>
                    <a:pt x="1344507" y="692494"/>
                  </a:lnTo>
                  <a:lnTo>
                    <a:pt x="1345142" y="678828"/>
                  </a:lnTo>
                  <a:lnTo>
                    <a:pt x="1345142" y="665163"/>
                  </a:lnTo>
                  <a:lnTo>
                    <a:pt x="1345142" y="657218"/>
                  </a:lnTo>
                  <a:lnTo>
                    <a:pt x="1344824" y="648637"/>
                  </a:lnTo>
                  <a:lnTo>
                    <a:pt x="1343871" y="632111"/>
                  </a:lnTo>
                  <a:lnTo>
                    <a:pt x="1322262" y="631158"/>
                  </a:lnTo>
                  <a:lnTo>
                    <a:pt x="1300336" y="630204"/>
                  </a:lnTo>
                  <a:lnTo>
                    <a:pt x="1278092" y="628615"/>
                  </a:lnTo>
                  <a:lnTo>
                    <a:pt x="1255530" y="626708"/>
                  </a:lnTo>
                  <a:lnTo>
                    <a:pt x="1232333" y="624484"/>
                  </a:lnTo>
                  <a:lnTo>
                    <a:pt x="1209135" y="621941"/>
                  </a:lnTo>
                  <a:lnTo>
                    <a:pt x="1185302" y="619399"/>
                  </a:lnTo>
                  <a:lnTo>
                    <a:pt x="1162105" y="616221"/>
                  </a:lnTo>
                  <a:lnTo>
                    <a:pt x="1138272" y="613043"/>
                  </a:lnTo>
                  <a:lnTo>
                    <a:pt x="1114757" y="608911"/>
                  </a:lnTo>
                  <a:lnTo>
                    <a:pt x="1091242" y="604780"/>
                  </a:lnTo>
                  <a:lnTo>
                    <a:pt x="1067726" y="600649"/>
                  </a:lnTo>
                  <a:lnTo>
                    <a:pt x="1044211" y="595881"/>
                  </a:lnTo>
                  <a:lnTo>
                    <a:pt x="1021332" y="590797"/>
                  </a:lnTo>
                  <a:lnTo>
                    <a:pt x="998770" y="585712"/>
                  </a:lnTo>
                  <a:lnTo>
                    <a:pt x="975890" y="579673"/>
                  </a:lnTo>
                  <a:lnTo>
                    <a:pt x="954281" y="573953"/>
                  </a:lnTo>
                  <a:lnTo>
                    <a:pt x="932673" y="567279"/>
                  </a:lnTo>
                  <a:lnTo>
                    <a:pt x="911382" y="560605"/>
                  </a:lnTo>
                  <a:lnTo>
                    <a:pt x="891362" y="553931"/>
                  </a:lnTo>
                  <a:lnTo>
                    <a:pt x="871343" y="546940"/>
                  </a:lnTo>
                  <a:lnTo>
                    <a:pt x="852276" y="539312"/>
                  </a:lnTo>
                  <a:lnTo>
                    <a:pt x="834163" y="531685"/>
                  </a:lnTo>
                  <a:lnTo>
                    <a:pt x="817004" y="523104"/>
                  </a:lnTo>
                  <a:lnTo>
                    <a:pt x="800162" y="514842"/>
                  </a:lnTo>
                  <a:lnTo>
                    <a:pt x="784909" y="505943"/>
                  </a:lnTo>
                  <a:lnTo>
                    <a:pt x="770291" y="497045"/>
                  </a:lnTo>
                  <a:lnTo>
                    <a:pt x="763300" y="492595"/>
                  </a:lnTo>
                  <a:lnTo>
                    <a:pt x="756945" y="487828"/>
                  </a:lnTo>
                  <a:lnTo>
                    <a:pt x="750271" y="483061"/>
                  </a:lnTo>
                  <a:lnTo>
                    <a:pt x="744551" y="478294"/>
                  </a:lnTo>
                  <a:lnTo>
                    <a:pt x="738514" y="473209"/>
                  </a:lnTo>
                  <a:lnTo>
                    <a:pt x="733112" y="468124"/>
                  </a:lnTo>
                  <a:lnTo>
                    <a:pt x="728027" y="463040"/>
                  </a:lnTo>
                  <a:lnTo>
                    <a:pt x="723261" y="457955"/>
                  </a:lnTo>
                  <a:lnTo>
                    <a:pt x="718812" y="452870"/>
                  </a:lnTo>
                  <a:lnTo>
                    <a:pt x="714363" y="447785"/>
                  </a:lnTo>
                  <a:lnTo>
                    <a:pt x="706419" y="436662"/>
                  </a:lnTo>
                  <a:lnTo>
                    <a:pt x="698474" y="426810"/>
                  </a:lnTo>
                  <a:lnTo>
                    <a:pt x="690848" y="418229"/>
                  </a:lnTo>
                  <a:lnTo>
                    <a:pt x="683221" y="409966"/>
                  </a:lnTo>
                  <a:lnTo>
                    <a:pt x="676230" y="403610"/>
                  </a:lnTo>
                  <a:lnTo>
                    <a:pt x="669239" y="397254"/>
                  </a:lnTo>
                  <a:lnTo>
                    <a:pt x="662566" y="392169"/>
                  </a:lnTo>
                  <a:lnTo>
                    <a:pt x="656210" y="387720"/>
                  </a:lnTo>
                  <a:lnTo>
                    <a:pt x="649855" y="384542"/>
                  </a:lnTo>
                  <a:lnTo>
                    <a:pt x="644135" y="381682"/>
                  </a:lnTo>
                  <a:lnTo>
                    <a:pt x="638097" y="379775"/>
                  </a:lnTo>
                  <a:lnTo>
                    <a:pt x="632695" y="378504"/>
                  </a:lnTo>
                  <a:lnTo>
                    <a:pt x="627293" y="377550"/>
                  </a:lnTo>
                  <a:lnTo>
                    <a:pt x="622209" y="377550"/>
                  </a:lnTo>
                  <a:close/>
                  <a:moveTo>
                    <a:pt x="899307" y="0"/>
                  </a:moveTo>
                  <a:lnTo>
                    <a:pt x="913607" y="0"/>
                  </a:lnTo>
                  <a:lnTo>
                    <a:pt x="927906" y="0"/>
                  </a:lnTo>
                  <a:lnTo>
                    <a:pt x="942206" y="953"/>
                  </a:lnTo>
                  <a:lnTo>
                    <a:pt x="956188" y="1907"/>
                  </a:lnTo>
                  <a:lnTo>
                    <a:pt x="970170" y="3496"/>
                  </a:lnTo>
                  <a:lnTo>
                    <a:pt x="984152" y="5403"/>
                  </a:lnTo>
                  <a:lnTo>
                    <a:pt x="997816" y="7627"/>
                  </a:lnTo>
                  <a:lnTo>
                    <a:pt x="1011798" y="10170"/>
                  </a:lnTo>
                  <a:lnTo>
                    <a:pt x="1025145" y="13666"/>
                  </a:lnTo>
                  <a:lnTo>
                    <a:pt x="1038809" y="17161"/>
                  </a:lnTo>
                  <a:lnTo>
                    <a:pt x="1052156" y="20975"/>
                  </a:lnTo>
                  <a:lnTo>
                    <a:pt x="1065502" y="25107"/>
                  </a:lnTo>
                  <a:lnTo>
                    <a:pt x="1078531" y="29874"/>
                  </a:lnTo>
                  <a:lnTo>
                    <a:pt x="1091242" y="34958"/>
                  </a:lnTo>
                  <a:lnTo>
                    <a:pt x="1103953" y="40679"/>
                  </a:lnTo>
                  <a:lnTo>
                    <a:pt x="1116981" y="46399"/>
                  </a:lnTo>
                  <a:lnTo>
                    <a:pt x="1129374" y="52120"/>
                  </a:lnTo>
                  <a:lnTo>
                    <a:pt x="1141767" y="58794"/>
                  </a:lnTo>
                  <a:lnTo>
                    <a:pt x="1154161" y="65785"/>
                  </a:lnTo>
                  <a:lnTo>
                    <a:pt x="1166236" y="73095"/>
                  </a:lnTo>
                  <a:lnTo>
                    <a:pt x="1177676" y="80404"/>
                  </a:lnTo>
                  <a:lnTo>
                    <a:pt x="1189751" y="88349"/>
                  </a:lnTo>
                  <a:lnTo>
                    <a:pt x="1201191" y="96294"/>
                  </a:lnTo>
                  <a:lnTo>
                    <a:pt x="1212313" y="105193"/>
                  </a:lnTo>
                  <a:lnTo>
                    <a:pt x="1223753" y="113774"/>
                  </a:lnTo>
                  <a:lnTo>
                    <a:pt x="1234557" y="122990"/>
                  </a:lnTo>
                  <a:lnTo>
                    <a:pt x="1245361" y="132524"/>
                  </a:lnTo>
                  <a:lnTo>
                    <a:pt x="1256166" y="142058"/>
                  </a:lnTo>
                  <a:lnTo>
                    <a:pt x="1266334" y="152228"/>
                  </a:lnTo>
                  <a:lnTo>
                    <a:pt x="1276503" y="162398"/>
                  </a:lnTo>
                  <a:lnTo>
                    <a:pt x="1286354" y="172885"/>
                  </a:lnTo>
                  <a:lnTo>
                    <a:pt x="1296205" y="184008"/>
                  </a:lnTo>
                  <a:lnTo>
                    <a:pt x="1305738" y="195131"/>
                  </a:lnTo>
                  <a:lnTo>
                    <a:pt x="1315271" y="206572"/>
                  </a:lnTo>
                  <a:lnTo>
                    <a:pt x="1324169" y="218331"/>
                  </a:lnTo>
                  <a:lnTo>
                    <a:pt x="1333067" y="230407"/>
                  </a:lnTo>
                  <a:lnTo>
                    <a:pt x="1341647" y="242166"/>
                  </a:lnTo>
                  <a:lnTo>
                    <a:pt x="1349909" y="254561"/>
                  </a:lnTo>
                  <a:lnTo>
                    <a:pt x="1358489" y="267591"/>
                  </a:lnTo>
                  <a:lnTo>
                    <a:pt x="1366115" y="280303"/>
                  </a:lnTo>
                  <a:lnTo>
                    <a:pt x="1373742" y="293650"/>
                  </a:lnTo>
                  <a:lnTo>
                    <a:pt x="1381050" y="306998"/>
                  </a:lnTo>
                  <a:lnTo>
                    <a:pt x="1388359" y="320664"/>
                  </a:lnTo>
                  <a:lnTo>
                    <a:pt x="1394715" y="334329"/>
                  </a:lnTo>
                  <a:lnTo>
                    <a:pt x="1401388" y="348313"/>
                  </a:lnTo>
                  <a:lnTo>
                    <a:pt x="1407426" y="362614"/>
                  </a:lnTo>
                  <a:lnTo>
                    <a:pt x="1413781" y="377233"/>
                  </a:lnTo>
                  <a:lnTo>
                    <a:pt x="1419501" y="391852"/>
                  </a:lnTo>
                  <a:lnTo>
                    <a:pt x="1424585" y="406471"/>
                  </a:lnTo>
                  <a:lnTo>
                    <a:pt x="1429988" y="421407"/>
                  </a:lnTo>
                  <a:lnTo>
                    <a:pt x="1435072" y="436662"/>
                  </a:lnTo>
                  <a:lnTo>
                    <a:pt x="1439203" y="451917"/>
                  </a:lnTo>
                  <a:lnTo>
                    <a:pt x="1443652" y="467807"/>
                  </a:lnTo>
                  <a:lnTo>
                    <a:pt x="1447465" y="483379"/>
                  </a:lnTo>
                  <a:lnTo>
                    <a:pt x="1450961" y="499269"/>
                  </a:lnTo>
                  <a:lnTo>
                    <a:pt x="1454138" y="515159"/>
                  </a:lnTo>
                  <a:lnTo>
                    <a:pt x="1457316" y="531367"/>
                  </a:lnTo>
                  <a:lnTo>
                    <a:pt x="1459858" y="547575"/>
                  </a:lnTo>
                  <a:lnTo>
                    <a:pt x="1462400" y="564101"/>
                  </a:lnTo>
                  <a:lnTo>
                    <a:pt x="1463989" y="580309"/>
                  </a:lnTo>
                  <a:lnTo>
                    <a:pt x="1465578" y="597153"/>
                  </a:lnTo>
                  <a:lnTo>
                    <a:pt x="1467167" y="613996"/>
                  </a:lnTo>
                  <a:lnTo>
                    <a:pt x="1467803" y="631158"/>
                  </a:lnTo>
                  <a:lnTo>
                    <a:pt x="1468438" y="648001"/>
                  </a:lnTo>
                  <a:lnTo>
                    <a:pt x="1468438" y="665163"/>
                  </a:lnTo>
                  <a:lnTo>
                    <a:pt x="1468438" y="682960"/>
                  </a:lnTo>
                  <a:lnTo>
                    <a:pt x="1467803" y="700439"/>
                  </a:lnTo>
                  <a:lnTo>
                    <a:pt x="1466214" y="717918"/>
                  </a:lnTo>
                  <a:lnTo>
                    <a:pt x="1464943" y="735079"/>
                  </a:lnTo>
                  <a:lnTo>
                    <a:pt x="1462718" y="752241"/>
                  </a:lnTo>
                  <a:lnTo>
                    <a:pt x="1460176" y="769402"/>
                  </a:lnTo>
                  <a:lnTo>
                    <a:pt x="1457316" y="786246"/>
                  </a:lnTo>
                  <a:lnTo>
                    <a:pt x="1453503" y="802771"/>
                  </a:lnTo>
                  <a:lnTo>
                    <a:pt x="1450007" y="819297"/>
                  </a:lnTo>
                  <a:lnTo>
                    <a:pt x="1445558" y="835505"/>
                  </a:lnTo>
                  <a:lnTo>
                    <a:pt x="1441110" y="851395"/>
                  </a:lnTo>
                  <a:lnTo>
                    <a:pt x="1436025" y="867603"/>
                  </a:lnTo>
                  <a:lnTo>
                    <a:pt x="1430623" y="883176"/>
                  </a:lnTo>
                  <a:lnTo>
                    <a:pt x="1425221" y="899066"/>
                  </a:lnTo>
                  <a:lnTo>
                    <a:pt x="1418865" y="914320"/>
                  </a:lnTo>
                  <a:lnTo>
                    <a:pt x="1412828" y="929257"/>
                  </a:lnTo>
                  <a:lnTo>
                    <a:pt x="1405837" y="944194"/>
                  </a:lnTo>
                  <a:lnTo>
                    <a:pt x="1398846" y="958813"/>
                  </a:lnTo>
                  <a:lnTo>
                    <a:pt x="1391537" y="973432"/>
                  </a:lnTo>
                  <a:lnTo>
                    <a:pt x="1383910" y="987415"/>
                  </a:lnTo>
                  <a:lnTo>
                    <a:pt x="1375966" y="1001716"/>
                  </a:lnTo>
                  <a:lnTo>
                    <a:pt x="1367704" y="1015700"/>
                  </a:lnTo>
                  <a:lnTo>
                    <a:pt x="1359124" y="1029047"/>
                  </a:lnTo>
                  <a:lnTo>
                    <a:pt x="1350544" y="1042713"/>
                  </a:lnTo>
                  <a:lnTo>
                    <a:pt x="1341647" y="1055425"/>
                  </a:lnTo>
                  <a:lnTo>
                    <a:pt x="1332431" y="1068455"/>
                  </a:lnTo>
                  <a:lnTo>
                    <a:pt x="1322898" y="1080850"/>
                  </a:lnTo>
                  <a:lnTo>
                    <a:pt x="1313365" y="1093244"/>
                  </a:lnTo>
                  <a:lnTo>
                    <a:pt x="1303514" y="1105320"/>
                  </a:lnTo>
                  <a:lnTo>
                    <a:pt x="1293345" y="1117397"/>
                  </a:lnTo>
                  <a:lnTo>
                    <a:pt x="1283176" y="1128838"/>
                  </a:lnTo>
                  <a:lnTo>
                    <a:pt x="1273008" y="1139961"/>
                  </a:lnTo>
                  <a:lnTo>
                    <a:pt x="1262521" y="1151084"/>
                  </a:lnTo>
                  <a:lnTo>
                    <a:pt x="1251717" y="1161889"/>
                  </a:lnTo>
                  <a:lnTo>
                    <a:pt x="1240913" y="1172059"/>
                  </a:lnTo>
                  <a:lnTo>
                    <a:pt x="1229791" y="1182229"/>
                  </a:lnTo>
                  <a:lnTo>
                    <a:pt x="1218986" y="1192081"/>
                  </a:lnTo>
                  <a:lnTo>
                    <a:pt x="1207546" y="1201615"/>
                  </a:lnTo>
                  <a:lnTo>
                    <a:pt x="1196424" y="1211149"/>
                  </a:lnTo>
                  <a:lnTo>
                    <a:pt x="1184985" y="1220047"/>
                  </a:lnTo>
                  <a:lnTo>
                    <a:pt x="1173863" y="1228628"/>
                  </a:lnTo>
                  <a:lnTo>
                    <a:pt x="1162105" y="1237209"/>
                  </a:lnTo>
                  <a:lnTo>
                    <a:pt x="1150665" y="1244836"/>
                  </a:lnTo>
                  <a:lnTo>
                    <a:pt x="1139225" y="1252463"/>
                  </a:lnTo>
                  <a:lnTo>
                    <a:pt x="1127468" y="1259773"/>
                  </a:lnTo>
                  <a:lnTo>
                    <a:pt x="1115710" y="1267082"/>
                  </a:lnTo>
                  <a:lnTo>
                    <a:pt x="1103953" y="1273438"/>
                  </a:lnTo>
                  <a:lnTo>
                    <a:pt x="1092513" y="1279794"/>
                  </a:lnTo>
                  <a:lnTo>
                    <a:pt x="1080755" y="1285515"/>
                  </a:lnTo>
                  <a:lnTo>
                    <a:pt x="1068997" y="1291553"/>
                  </a:lnTo>
                  <a:lnTo>
                    <a:pt x="1057240" y="1296638"/>
                  </a:lnTo>
                  <a:lnTo>
                    <a:pt x="1045800" y="1301723"/>
                  </a:lnTo>
                  <a:lnTo>
                    <a:pt x="1034360" y="1306172"/>
                  </a:lnTo>
                  <a:lnTo>
                    <a:pt x="1022603" y="1309986"/>
                  </a:lnTo>
                  <a:lnTo>
                    <a:pt x="1011481" y="1314117"/>
                  </a:lnTo>
                  <a:lnTo>
                    <a:pt x="1000041" y="1317295"/>
                  </a:lnTo>
                  <a:lnTo>
                    <a:pt x="988919" y="1320155"/>
                  </a:lnTo>
                  <a:lnTo>
                    <a:pt x="977797" y="1323016"/>
                  </a:lnTo>
                  <a:lnTo>
                    <a:pt x="966675" y="1325240"/>
                  </a:lnTo>
                  <a:lnTo>
                    <a:pt x="955870" y="1327147"/>
                  </a:lnTo>
                  <a:lnTo>
                    <a:pt x="945066" y="1328736"/>
                  </a:lnTo>
                  <a:lnTo>
                    <a:pt x="934580" y="1329372"/>
                  </a:lnTo>
                  <a:lnTo>
                    <a:pt x="923775" y="1330007"/>
                  </a:lnTo>
                  <a:lnTo>
                    <a:pt x="913607" y="1330325"/>
                  </a:lnTo>
                  <a:lnTo>
                    <a:pt x="903438" y="1330007"/>
                  </a:lnTo>
                  <a:lnTo>
                    <a:pt x="892951" y="1329372"/>
                  </a:lnTo>
                  <a:lnTo>
                    <a:pt x="882147" y="1328736"/>
                  </a:lnTo>
                  <a:lnTo>
                    <a:pt x="871343" y="1327147"/>
                  </a:lnTo>
                  <a:lnTo>
                    <a:pt x="860539" y="1325240"/>
                  </a:lnTo>
                  <a:lnTo>
                    <a:pt x="849416" y="1323016"/>
                  </a:lnTo>
                  <a:lnTo>
                    <a:pt x="838612" y="1320155"/>
                  </a:lnTo>
                  <a:lnTo>
                    <a:pt x="827172" y="1317295"/>
                  </a:lnTo>
                  <a:lnTo>
                    <a:pt x="816050" y="1314117"/>
                  </a:lnTo>
                  <a:lnTo>
                    <a:pt x="804293" y="1309986"/>
                  </a:lnTo>
                  <a:lnTo>
                    <a:pt x="792853" y="1306172"/>
                  </a:lnTo>
                  <a:lnTo>
                    <a:pt x="781095" y="1301723"/>
                  </a:lnTo>
                  <a:lnTo>
                    <a:pt x="769973" y="1296638"/>
                  </a:lnTo>
                  <a:lnTo>
                    <a:pt x="758216" y="1291553"/>
                  </a:lnTo>
                  <a:lnTo>
                    <a:pt x="746458" y="1285515"/>
                  </a:lnTo>
                  <a:lnTo>
                    <a:pt x="735018" y="1279794"/>
                  </a:lnTo>
                  <a:lnTo>
                    <a:pt x="723261" y="1273438"/>
                  </a:lnTo>
                  <a:lnTo>
                    <a:pt x="711503" y="1267082"/>
                  </a:lnTo>
                  <a:lnTo>
                    <a:pt x="699745" y="1259773"/>
                  </a:lnTo>
                  <a:lnTo>
                    <a:pt x="688306" y="1252463"/>
                  </a:lnTo>
                  <a:lnTo>
                    <a:pt x="676548" y="1244836"/>
                  </a:lnTo>
                  <a:lnTo>
                    <a:pt x="664790" y="1237209"/>
                  </a:lnTo>
                  <a:lnTo>
                    <a:pt x="653668" y="1228628"/>
                  </a:lnTo>
                  <a:lnTo>
                    <a:pt x="642228" y="1220047"/>
                  </a:lnTo>
                  <a:lnTo>
                    <a:pt x="630471" y="1211149"/>
                  </a:lnTo>
                  <a:lnTo>
                    <a:pt x="619667" y="1201615"/>
                  </a:lnTo>
                  <a:lnTo>
                    <a:pt x="608227" y="1192081"/>
                  </a:lnTo>
                  <a:lnTo>
                    <a:pt x="597422" y="1182229"/>
                  </a:lnTo>
                  <a:lnTo>
                    <a:pt x="586300" y="1172059"/>
                  </a:lnTo>
                  <a:lnTo>
                    <a:pt x="575496" y="1161889"/>
                  </a:lnTo>
                  <a:lnTo>
                    <a:pt x="565010" y="1151084"/>
                  </a:lnTo>
                  <a:lnTo>
                    <a:pt x="554205" y="1139961"/>
                  </a:lnTo>
                  <a:lnTo>
                    <a:pt x="543719" y="1128838"/>
                  </a:lnTo>
                  <a:lnTo>
                    <a:pt x="533868" y="1117397"/>
                  </a:lnTo>
                  <a:lnTo>
                    <a:pt x="523699" y="1105320"/>
                  </a:lnTo>
                  <a:lnTo>
                    <a:pt x="513848" y="1093244"/>
                  </a:lnTo>
                  <a:lnTo>
                    <a:pt x="504315" y="1080850"/>
                  </a:lnTo>
                  <a:lnTo>
                    <a:pt x="494782" y="1068455"/>
                  </a:lnTo>
                  <a:lnTo>
                    <a:pt x="485884" y="1055425"/>
                  </a:lnTo>
                  <a:lnTo>
                    <a:pt x="476669" y="1042713"/>
                  </a:lnTo>
                  <a:lnTo>
                    <a:pt x="467771" y="1029047"/>
                  </a:lnTo>
                  <a:lnTo>
                    <a:pt x="459509" y="1015700"/>
                  </a:lnTo>
                  <a:lnTo>
                    <a:pt x="451565" y="1001716"/>
                  </a:lnTo>
                  <a:lnTo>
                    <a:pt x="443303" y="987415"/>
                  </a:lnTo>
                  <a:lnTo>
                    <a:pt x="435676" y="973432"/>
                  </a:lnTo>
                  <a:lnTo>
                    <a:pt x="428367" y="958813"/>
                  </a:lnTo>
                  <a:lnTo>
                    <a:pt x="421694" y="944194"/>
                  </a:lnTo>
                  <a:lnTo>
                    <a:pt x="414703" y="929257"/>
                  </a:lnTo>
                  <a:lnTo>
                    <a:pt x="408348" y="914320"/>
                  </a:lnTo>
                  <a:lnTo>
                    <a:pt x="402310" y="899066"/>
                  </a:lnTo>
                  <a:lnTo>
                    <a:pt x="396272" y="883176"/>
                  </a:lnTo>
                  <a:lnTo>
                    <a:pt x="391188" y="867603"/>
                  </a:lnTo>
                  <a:lnTo>
                    <a:pt x="386104" y="851395"/>
                  </a:lnTo>
                  <a:lnTo>
                    <a:pt x="381655" y="835505"/>
                  </a:lnTo>
                  <a:lnTo>
                    <a:pt x="377524" y="819297"/>
                  </a:lnTo>
                  <a:lnTo>
                    <a:pt x="373710" y="802771"/>
                  </a:lnTo>
                  <a:lnTo>
                    <a:pt x="370215" y="786246"/>
                  </a:lnTo>
                  <a:lnTo>
                    <a:pt x="367355" y="769402"/>
                  </a:lnTo>
                  <a:lnTo>
                    <a:pt x="364813" y="752241"/>
                  </a:lnTo>
                  <a:lnTo>
                    <a:pt x="362588" y="735079"/>
                  </a:lnTo>
                  <a:lnTo>
                    <a:pt x="360999" y="717918"/>
                  </a:lnTo>
                  <a:lnTo>
                    <a:pt x="359411" y="700439"/>
                  </a:lnTo>
                  <a:lnTo>
                    <a:pt x="358775" y="682960"/>
                  </a:lnTo>
                  <a:lnTo>
                    <a:pt x="358775" y="665163"/>
                  </a:lnTo>
                  <a:lnTo>
                    <a:pt x="358775" y="648001"/>
                  </a:lnTo>
                  <a:lnTo>
                    <a:pt x="359411" y="631158"/>
                  </a:lnTo>
                  <a:lnTo>
                    <a:pt x="360364" y="613996"/>
                  </a:lnTo>
                  <a:lnTo>
                    <a:pt x="361635" y="597153"/>
                  </a:lnTo>
                  <a:lnTo>
                    <a:pt x="363224" y="580309"/>
                  </a:lnTo>
                  <a:lnTo>
                    <a:pt x="365130" y="564101"/>
                  </a:lnTo>
                  <a:lnTo>
                    <a:pt x="367673" y="547575"/>
                  </a:lnTo>
                  <a:lnTo>
                    <a:pt x="370215" y="531367"/>
                  </a:lnTo>
                  <a:lnTo>
                    <a:pt x="373075" y="515159"/>
                  </a:lnTo>
                  <a:lnTo>
                    <a:pt x="376253" y="499269"/>
                  </a:lnTo>
                  <a:lnTo>
                    <a:pt x="380066" y="483379"/>
                  </a:lnTo>
                  <a:lnTo>
                    <a:pt x="383561" y="467807"/>
                  </a:lnTo>
                  <a:lnTo>
                    <a:pt x="388010" y="451917"/>
                  </a:lnTo>
                  <a:lnTo>
                    <a:pt x="392459" y="436662"/>
                  </a:lnTo>
                  <a:lnTo>
                    <a:pt x="397226" y="421407"/>
                  </a:lnTo>
                  <a:lnTo>
                    <a:pt x="402310" y="406471"/>
                  </a:lnTo>
                  <a:lnTo>
                    <a:pt x="407712" y="391852"/>
                  </a:lnTo>
                  <a:lnTo>
                    <a:pt x="413432" y="377233"/>
                  </a:lnTo>
                  <a:lnTo>
                    <a:pt x="419470" y="362614"/>
                  </a:lnTo>
                  <a:lnTo>
                    <a:pt x="425825" y="348313"/>
                  </a:lnTo>
                  <a:lnTo>
                    <a:pt x="432498" y="334329"/>
                  </a:lnTo>
                  <a:lnTo>
                    <a:pt x="439172" y="320664"/>
                  </a:lnTo>
                  <a:lnTo>
                    <a:pt x="446480" y="306998"/>
                  </a:lnTo>
                  <a:lnTo>
                    <a:pt x="453789" y="293650"/>
                  </a:lnTo>
                  <a:lnTo>
                    <a:pt x="461416" y="280303"/>
                  </a:lnTo>
                  <a:lnTo>
                    <a:pt x="469042" y="267591"/>
                  </a:lnTo>
                  <a:lnTo>
                    <a:pt x="477304" y="254561"/>
                  </a:lnTo>
                  <a:lnTo>
                    <a:pt x="485884" y="242166"/>
                  </a:lnTo>
                  <a:lnTo>
                    <a:pt x="494146" y="230407"/>
                  </a:lnTo>
                  <a:lnTo>
                    <a:pt x="503044" y="218331"/>
                  </a:lnTo>
                  <a:lnTo>
                    <a:pt x="511942" y="206572"/>
                  </a:lnTo>
                  <a:lnTo>
                    <a:pt x="521475" y="195131"/>
                  </a:lnTo>
                  <a:lnTo>
                    <a:pt x="531008" y="184008"/>
                  </a:lnTo>
                  <a:lnTo>
                    <a:pt x="540859" y="172885"/>
                  </a:lnTo>
                  <a:lnTo>
                    <a:pt x="550710" y="162398"/>
                  </a:lnTo>
                  <a:lnTo>
                    <a:pt x="560879" y="152228"/>
                  </a:lnTo>
                  <a:lnTo>
                    <a:pt x="571047" y="142058"/>
                  </a:lnTo>
                  <a:lnTo>
                    <a:pt x="581852" y="132524"/>
                  </a:lnTo>
                  <a:lnTo>
                    <a:pt x="592656" y="122990"/>
                  </a:lnTo>
                  <a:lnTo>
                    <a:pt x="603460" y="113774"/>
                  </a:lnTo>
                  <a:lnTo>
                    <a:pt x="614900" y="105193"/>
                  </a:lnTo>
                  <a:lnTo>
                    <a:pt x="626340" y="96294"/>
                  </a:lnTo>
                  <a:lnTo>
                    <a:pt x="637462" y="88349"/>
                  </a:lnTo>
                  <a:lnTo>
                    <a:pt x="649219" y="80404"/>
                  </a:lnTo>
                  <a:lnTo>
                    <a:pt x="661295" y="73095"/>
                  </a:lnTo>
                  <a:lnTo>
                    <a:pt x="673370" y="65785"/>
                  </a:lnTo>
                  <a:lnTo>
                    <a:pt x="685763" y="58794"/>
                  </a:lnTo>
                  <a:lnTo>
                    <a:pt x="697839" y="52120"/>
                  </a:lnTo>
                  <a:lnTo>
                    <a:pt x="710550" y="46399"/>
                  </a:lnTo>
                  <a:lnTo>
                    <a:pt x="722943" y="40679"/>
                  </a:lnTo>
                  <a:lnTo>
                    <a:pt x="735971" y="34958"/>
                  </a:lnTo>
                  <a:lnTo>
                    <a:pt x="748682" y="29874"/>
                  </a:lnTo>
                  <a:lnTo>
                    <a:pt x="762029" y="25107"/>
                  </a:lnTo>
                  <a:lnTo>
                    <a:pt x="775058" y="20975"/>
                  </a:lnTo>
                  <a:lnTo>
                    <a:pt x="788404" y="17161"/>
                  </a:lnTo>
                  <a:lnTo>
                    <a:pt x="802068" y="13666"/>
                  </a:lnTo>
                  <a:lnTo>
                    <a:pt x="815415" y="10170"/>
                  </a:lnTo>
                  <a:lnTo>
                    <a:pt x="829397" y="7627"/>
                  </a:lnTo>
                  <a:lnTo>
                    <a:pt x="842743" y="5403"/>
                  </a:lnTo>
                  <a:lnTo>
                    <a:pt x="857043" y="3496"/>
                  </a:lnTo>
                  <a:lnTo>
                    <a:pt x="871025" y="1907"/>
                  </a:lnTo>
                  <a:lnTo>
                    <a:pt x="885325" y="953"/>
                  </a:lnTo>
                  <a:lnTo>
                    <a:pt x="8993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right)">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solidFill>
                  <a:schemeClr val="bg1"/>
                </a:solidFill>
                <a:latin typeface="黑体" panose="02010609060101010101" charset="-122"/>
                <a:ea typeface="黑体" panose="02010609060101010101" charset="-122"/>
                <a:sym typeface="+mn-ea"/>
              </a:rPr>
              <a:t>   </a:t>
            </a:r>
            <a:r>
              <a:rPr lang="en-US" altLang="zh-CN" sz="4300" b="1" spc="400" dirty="0" smtClean="0">
                <a:solidFill>
                  <a:schemeClr val="bg1"/>
                </a:solidFill>
                <a:latin typeface="微软雅黑" panose="020B0503020204020204" charset="-122"/>
                <a:sym typeface="+mn-ea"/>
              </a:rPr>
              <a:t>二、治理沿革</a:t>
            </a:r>
            <a:endParaRPr lang="zh-CN" altLang="en-US" sz="4300" b="1" dirty="0">
              <a:solidFill>
                <a:schemeClr val="bg1"/>
              </a:solidFill>
              <a:effectLst/>
              <a:latin typeface="黑体" panose="02010609060101010101" charset="-122"/>
              <a:ea typeface="黑体" panose="02010609060101010101" charset="-122"/>
              <a:cs typeface="Arial" panose="020B0604020202020204" pitchFamily="34" charset="0"/>
              <a:sym typeface="+mn-ea"/>
            </a:endParaRPr>
          </a:p>
        </p:txBody>
      </p:sp>
      <p:sp>
        <p:nvSpPr>
          <p:cNvPr id="88" name="任意形状 19"/>
          <p:cNvSpPr/>
          <p:nvPr>
            <p:custDataLst>
              <p:tags r:id="rId1"/>
            </p:custDataLst>
          </p:nvPr>
        </p:nvSpPr>
        <p:spPr>
          <a:xfrm rot="16200000">
            <a:off x="9017046" y="3442053"/>
            <a:ext cx="1497464" cy="3287423"/>
          </a:xfrm>
          <a:custGeom>
            <a:avLst/>
            <a:gdLst>
              <a:gd name="connsiteX0" fmla="*/ 2268 w 2268"/>
              <a:gd name="connsiteY0" fmla="*/ 0 h 4979"/>
              <a:gd name="connsiteX1" fmla="*/ 2268 w 2268"/>
              <a:gd name="connsiteY1" fmla="*/ 4979 h 4979"/>
              <a:gd name="connsiteX2" fmla="*/ 1300 w 2268"/>
              <a:gd name="connsiteY2" fmla="*/ 4979 h 4979"/>
              <a:gd name="connsiteX3" fmla="*/ 968 w 2268"/>
              <a:gd name="connsiteY3" fmla="*/ 4979 h 4979"/>
              <a:gd name="connsiteX4" fmla="*/ 0 w 2268"/>
              <a:gd name="connsiteY4" fmla="*/ 4979 h 4979"/>
              <a:gd name="connsiteX5" fmla="*/ 0 w 2268"/>
              <a:gd name="connsiteY5" fmla="*/ 0 h 4979"/>
              <a:gd name="connsiteX6" fmla="*/ 2268 w 2268"/>
              <a:gd name="connsiteY6" fmla="*/ 0 h 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979">
                <a:moveTo>
                  <a:pt x="2268" y="0"/>
                </a:moveTo>
                <a:lnTo>
                  <a:pt x="2268" y="4979"/>
                </a:lnTo>
                <a:lnTo>
                  <a:pt x="1300" y="4979"/>
                </a:lnTo>
                <a:lnTo>
                  <a:pt x="968" y="4979"/>
                </a:lnTo>
                <a:lnTo>
                  <a:pt x="0" y="4979"/>
                </a:lnTo>
                <a:lnTo>
                  <a:pt x="0" y="0"/>
                </a:lnTo>
                <a:lnTo>
                  <a:pt x="2268"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89" name="文本框 88"/>
          <p:cNvSpPr txBox="1"/>
          <p:nvPr>
            <p:custDataLst>
              <p:tags r:id="rId2"/>
            </p:custDataLst>
          </p:nvPr>
        </p:nvSpPr>
        <p:spPr>
          <a:xfrm>
            <a:off x="8328193" y="4850453"/>
            <a:ext cx="2876082" cy="480007"/>
          </a:xfrm>
          <a:prstGeom prst="rect">
            <a:avLst/>
          </a:prstGeom>
          <a:noFill/>
        </p:spPr>
        <p:txBody>
          <a:bodyPr wrap="square" bIns="0" rtlCol="0" anchor="ctr">
            <a:noAutofit/>
          </a:bodyPr>
          <a:p>
            <a:pPr algn="ctr" defTabSz="457200"/>
            <a:r>
              <a:rPr lang="zh-CN" altLang="en-US" sz="2300" b="1" spc="300" dirty="0">
                <a:solidFill>
                  <a:srgbClr val="FFFFFF"/>
                </a:solidFill>
                <a:latin typeface="微软雅黑" panose="020B0503020204020204" charset="-122"/>
                <a:ea typeface="微软雅黑" panose="020B0503020204020204" charset="-122"/>
                <a:sym typeface="+mn-ea"/>
              </a:rPr>
              <a:t>以大气环境质量改善为核心</a:t>
            </a:r>
            <a:endParaRPr lang="zh-CN" altLang="en-US" sz="2300" b="1" spc="300" dirty="0">
              <a:solidFill>
                <a:srgbClr val="FFFFFF"/>
              </a:solidFill>
              <a:latin typeface="微软雅黑" panose="020B0503020204020204" charset="-122"/>
              <a:ea typeface="微软雅黑" panose="020B0503020204020204" charset="-122"/>
              <a:sym typeface="+mn-ea"/>
            </a:endParaRPr>
          </a:p>
        </p:txBody>
      </p:sp>
      <p:sp>
        <p:nvSpPr>
          <p:cNvPr id="92" name="任意形状 18"/>
          <p:cNvSpPr/>
          <p:nvPr>
            <p:custDataLst>
              <p:tags r:id="rId3"/>
            </p:custDataLst>
          </p:nvPr>
        </p:nvSpPr>
        <p:spPr>
          <a:xfrm rot="16200000">
            <a:off x="5724670" y="3308350"/>
            <a:ext cx="1497464" cy="3554827"/>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rgbClr val="009587"/>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93" name="文本框 92"/>
          <p:cNvSpPr txBox="1"/>
          <p:nvPr>
            <p:custDataLst>
              <p:tags r:id="rId4"/>
            </p:custDataLst>
          </p:nvPr>
        </p:nvSpPr>
        <p:spPr>
          <a:xfrm>
            <a:off x="4906662" y="4850453"/>
            <a:ext cx="2876082" cy="480007"/>
          </a:xfrm>
          <a:prstGeom prst="rect">
            <a:avLst/>
          </a:prstGeom>
          <a:noFill/>
        </p:spPr>
        <p:txBody>
          <a:bodyPr wrap="square" bIns="0" rtlCol="0" anchor="ctr">
            <a:noAutofit/>
          </a:bodyPr>
          <a:p>
            <a:pPr algn="ctr" defTabSz="457200"/>
            <a:r>
              <a:rPr lang="zh-CN" altLang="en-US" sz="2400" b="1" spc="300" dirty="0">
                <a:solidFill>
                  <a:srgbClr val="FFFFFF"/>
                </a:solidFill>
                <a:latin typeface="微软雅黑" panose="020B0503020204020204" charset="-122"/>
                <a:ea typeface="微软雅黑" panose="020B0503020204020204" charset="-122"/>
                <a:sym typeface="+mn-ea"/>
              </a:rPr>
              <a:t>以污染物排放总量控制为核心</a:t>
            </a:r>
            <a:endParaRPr lang="zh-CN" altLang="en-US" sz="1600" b="1" spc="300" dirty="0">
              <a:solidFill>
                <a:srgbClr val="FFFFFF"/>
              </a:solidFill>
              <a:latin typeface="微软雅黑" panose="020B0503020204020204" charset="-122"/>
              <a:ea typeface="微软雅黑" panose="020B0503020204020204" charset="-122"/>
            </a:endParaRPr>
          </a:p>
        </p:txBody>
      </p:sp>
      <p:sp>
        <p:nvSpPr>
          <p:cNvPr id="96" name="任意形状 17"/>
          <p:cNvSpPr/>
          <p:nvPr>
            <p:custDataLst>
              <p:tags r:id="rId5"/>
            </p:custDataLst>
          </p:nvPr>
        </p:nvSpPr>
        <p:spPr>
          <a:xfrm rot="16200000">
            <a:off x="2297933" y="3313632"/>
            <a:ext cx="1497464" cy="3554167"/>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97" name="文本框 96"/>
          <p:cNvSpPr txBox="1"/>
          <p:nvPr>
            <p:custDataLst>
              <p:tags r:id="rId6"/>
            </p:custDataLst>
          </p:nvPr>
        </p:nvSpPr>
        <p:spPr>
          <a:xfrm>
            <a:off x="1547476" y="4845575"/>
            <a:ext cx="2824582" cy="480007"/>
          </a:xfrm>
          <a:prstGeom prst="rect">
            <a:avLst/>
          </a:prstGeom>
          <a:noFill/>
        </p:spPr>
        <p:txBody>
          <a:bodyPr wrap="square" bIns="0" rtlCol="0" anchor="ctr">
            <a:noAutofit/>
          </a:bodyPr>
          <a:p>
            <a:pPr algn="ctr" defTabSz="457200"/>
            <a:r>
              <a:rPr lang="zh-CN" altLang="en-US" sz="2400" b="1" spc="300" dirty="0">
                <a:solidFill>
                  <a:srgbClr val="FFFFFF"/>
                </a:solidFill>
                <a:latin typeface="+mn-ea"/>
              </a:rPr>
              <a:t>以污染物排放浓度控制为核心</a:t>
            </a:r>
            <a:endParaRPr lang="zh-CN" altLang="en-US" sz="2400" b="1" spc="300" dirty="0">
              <a:solidFill>
                <a:srgbClr val="FFFFFF"/>
              </a:solidFill>
              <a:latin typeface="+mn-ea"/>
            </a:endParaRPr>
          </a:p>
        </p:txBody>
      </p:sp>
      <p:sp>
        <p:nvSpPr>
          <p:cNvPr id="101" name="文本框 100"/>
          <p:cNvSpPr txBox="1"/>
          <p:nvPr/>
        </p:nvSpPr>
        <p:spPr>
          <a:xfrm>
            <a:off x="695325" y="3693160"/>
            <a:ext cx="4907280" cy="521970"/>
          </a:xfrm>
          <a:prstGeom prst="rect">
            <a:avLst/>
          </a:prstGeom>
          <a:noFill/>
        </p:spPr>
        <p:txBody>
          <a:bodyPr wrap="none" rtlCol="0" anchor="t">
            <a:spAutoFit/>
          </a:bodyPr>
          <a:p>
            <a:r>
              <a:rPr lang="zh-CN" altLang="en-US" sz="2800" b="1" spc="300" dirty="0">
                <a:latin typeface="微软雅黑" panose="020B0503020204020204" charset="-122"/>
                <a:ea typeface="微软雅黑" panose="020B0503020204020204" charset="-122"/>
                <a:sym typeface="+mn-ea"/>
              </a:rPr>
              <a:t>大气污染防治工作模式变化</a:t>
            </a:r>
            <a:endParaRPr lang="zh-CN" altLang="en-US" sz="2800" b="1" spc="300" dirty="0">
              <a:latin typeface="微软雅黑" panose="020B0503020204020204" charset="-122"/>
              <a:ea typeface="微软雅黑" panose="020B0503020204020204" charset="-122"/>
              <a:sym typeface="+mn-ea"/>
            </a:endParaRPr>
          </a:p>
        </p:txBody>
      </p:sp>
      <p:sp>
        <p:nvSpPr>
          <p:cNvPr id="103" name="文本框 102"/>
          <p:cNvSpPr txBox="1"/>
          <p:nvPr/>
        </p:nvSpPr>
        <p:spPr>
          <a:xfrm>
            <a:off x="695325" y="1970405"/>
            <a:ext cx="3027680" cy="521970"/>
          </a:xfrm>
          <a:prstGeom prst="rect">
            <a:avLst/>
          </a:prstGeom>
          <a:noFill/>
        </p:spPr>
        <p:txBody>
          <a:bodyPr wrap="none" rtlCol="0" anchor="t">
            <a:spAutoFit/>
          </a:bodyPr>
          <a:p>
            <a:pPr indent="0" algn="l"/>
            <a:r>
              <a:rPr lang="zh-CN" sz="2800" b="1">
                <a:cs typeface="仿宋_GB2312" panose="02010609030101010101" charset="-122"/>
                <a:sym typeface="+mn-ea"/>
              </a:rPr>
              <a:t>大气污染类型变化</a:t>
            </a:r>
            <a:endParaRPr lang="zh-CN" altLang="en-US" sz="2800" b="1" spc="300" dirty="0">
              <a:latin typeface="黑体" panose="02010609060101010101" charset="-122"/>
              <a:ea typeface="黑体" panose="02010609060101010101" charset="-122"/>
              <a:sym typeface="+mn-ea"/>
            </a:endParaRPr>
          </a:p>
        </p:txBody>
      </p:sp>
      <p:sp>
        <p:nvSpPr>
          <p:cNvPr id="114" name="形状"/>
          <p:cNvSpPr/>
          <p:nvPr>
            <p:custDataLst>
              <p:tags r:id="rId7"/>
            </p:custDataLst>
          </p:nvPr>
        </p:nvSpPr>
        <p:spPr>
          <a:xfrm>
            <a:off x="5679179" y="3304703"/>
            <a:ext cx="762671" cy="182846"/>
          </a:xfrm>
          <a:custGeom>
            <a:avLst/>
            <a:gdLst/>
            <a:ahLst/>
            <a:cxnLst>
              <a:cxn ang="0">
                <a:pos x="wd2" y="hd2"/>
              </a:cxn>
              <a:cxn ang="5400000">
                <a:pos x="wd2" y="hd2"/>
              </a:cxn>
              <a:cxn ang="10800000">
                <a:pos x="wd2" y="hd2"/>
              </a:cxn>
              <a:cxn ang="16200000">
                <a:pos x="wd2" y="hd2"/>
              </a:cxn>
            </a:cxnLst>
            <a:rect l="0" t="0" r="r" b="b"/>
            <a:pathLst>
              <a:path w="21600" h="21600" extrusionOk="0">
                <a:moveTo>
                  <a:pt x="17114" y="21600"/>
                </a:moveTo>
                <a:lnTo>
                  <a:pt x="19329" y="16287"/>
                </a:lnTo>
                <a:lnTo>
                  <a:pt x="21600" y="10858"/>
                </a:lnTo>
                <a:lnTo>
                  <a:pt x="19329" y="5313"/>
                </a:lnTo>
                <a:lnTo>
                  <a:pt x="17114" y="0"/>
                </a:lnTo>
                <a:lnTo>
                  <a:pt x="17114" y="6006"/>
                </a:lnTo>
                <a:lnTo>
                  <a:pt x="0" y="6006"/>
                </a:lnTo>
                <a:lnTo>
                  <a:pt x="0" y="15594"/>
                </a:lnTo>
                <a:lnTo>
                  <a:pt x="17114" y="15594"/>
                </a:lnTo>
                <a:lnTo>
                  <a:pt x="17114" y="21600"/>
                </a:lnTo>
                <a:close/>
              </a:path>
            </a:pathLst>
          </a:custGeom>
          <a:solidFill>
            <a:srgbClr val="FFFFFF">
              <a:lumMod val="85000"/>
            </a:srgbClr>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15" name="任意形状 60"/>
          <p:cNvSpPr/>
          <p:nvPr>
            <p:custDataLst>
              <p:tags r:id="rId8"/>
            </p:custDataLst>
          </p:nvPr>
        </p:nvSpPr>
        <p:spPr>
          <a:xfrm>
            <a:off x="7476911" y="3390209"/>
            <a:ext cx="1127236" cy="63766"/>
          </a:xfrm>
          <a:custGeom>
            <a:avLst/>
            <a:gdLst>
              <a:gd name="connsiteX0" fmla="*/ 1313606 w 1352510"/>
              <a:gd name="connsiteY0" fmla="*/ 0 h 76510"/>
              <a:gd name="connsiteX1" fmla="*/ 1352510 w 1352510"/>
              <a:gd name="connsiteY1" fmla="*/ 38255 h 76510"/>
              <a:gd name="connsiteX2" fmla="*/ 1313606 w 1352510"/>
              <a:gd name="connsiteY2" fmla="*/ 76510 h 76510"/>
              <a:gd name="connsiteX3" fmla="*/ 1274702 w 1352510"/>
              <a:gd name="connsiteY3" fmla="*/ 38255 h 76510"/>
              <a:gd name="connsiteX4" fmla="*/ 1313606 w 1352510"/>
              <a:gd name="connsiteY4" fmla="*/ 0 h 76510"/>
              <a:gd name="connsiteX5" fmla="*/ 1059443 w 1352510"/>
              <a:gd name="connsiteY5" fmla="*/ 0 h 76510"/>
              <a:gd name="connsiteX6" fmla="*/ 1098347 w 1352510"/>
              <a:gd name="connsiteY6" fmla="*/ 38255 h 76510"/>
              <a:gd name="connsiteX7" fmla="*/ 1059443 w 1352510"/>
              <a:gd name="connsiteY7" fmla="*/ 76510 h 76510"/>
              <a:gd name="connsiteX8" fmla="*/ 1020539 w 1352510"/>
              <a:gd name="connsiteY8" fmla="*/ 38255 h 76510"/>
              <a:gd name="connsiteX9" fmla="*/ 1059443 w 1352510"/>
              <a:gd name="connsiteY9" fmla="*/ 0 h 76510"/>
              <a:gd name="connsiteX10" fmla="*/ 803984 w 1352510"/>
              <a:gd name="connsiteY10" fmla="*/ 0 h 76510"/>
              <a:gd name="connsiteX11" fmla="*/ 841591 w 1352510"/>
              <a:gd name="connsiteY11" fmla="*/ 38255 h 76510"/>
              <a:gd name="connsiteX12" fmla="*/ 803984 w 1352510"/>
              <a:gd name="connsiteY12" fmla="*/ 76510 h 76510"/>
              <a:gd name="connsiteX13" fmla="*/ 766377 w 1352510"/>
              <a:gd name="connsiteY13" fmla="*/ 38255 h 76510"/>
              <a:gd name="connsiteX14" fmla="*/ 803984 w 1352510"/>
              <a:gd name="connsiteY14" fmla="*/ 0 h 76510"/>
              <a:gd name="connsiteX15" fmla="*/ 548525 w 1352510"/>
              <a:gd name="connsiteY15" fmla="*/ 0 h 76510"/>
              <a:gd name="connsiteX16" fmla="*/ 587429 w 1352510"/>
              <a:gd name="connsiteY16" fmla="*/ 38255 h 76510"/>
              <a:gd name="connsiteX17" fmla="*/ 548525 w 1352510"/>
              <a:gd name="connsiteY17" fmla="*/ 76510 h 76510"/>
              <a:gd name="connsiteX18" fmla="*/ 509621 w 1352510"/>
              <a:gd name="connsiteY18" fmla="*/ 38255 h 76510"/>
              <a:gd name="connsiteX19" fmla="*/ 548525 w 1352510"/>
              <a:gd name="connsiteY19" fmla="*/ 0 h 76510"/>
              <a:gd name="connsiteX20" fmla="*/ 294362 w 1352510"/>
              <a:gd name="connsiteY20" fmla="*/ 0 h 76510"/>
              <a:gd name="connsiteX21" fmla="*/ 333266 w 1352510"/>
              <a:gd name="connsiteY21" fmla="*/ 38255 h 76510"/>
              <a:gd name="connsiteX22" fmla="*/ 294362 w 1352510"/>
              <a:gd name="connsiteY22" fmla="*/ 76510 h 76510"/>
              <a:gd name="connsiteX23" fmla="*/ 255458 w 1352510"/>
              <a:gd name="connsiteY23" fmla="*/ 38255 h 76510"/>
              <a:gd name="connsiteX24" fmla="*/ 294362 w 1352510"/>
              <a:gd name="connsiteY24" fmla="*/ 0 h 76510"/>
              <a:gd name="connsiteX25" fmla="*/ 37607 w 1352510"/>
              <a:gd name="connsiteY25" fmla="*/ 0 h 76510"/>
              <a:gd name="connsiteX26" fmla="*/ 75214 w 1352510"/>
              <a:gd name="connsiteY26" fmla="*/ 38255 h 76510"/>
              <a:gd name="connsiteX27" fmla="*/ 37607 w 1352510"/>
              <a:gd name="connsiteY27" fmla="*/ 76510 h 76510"/>
              <a:gd name="connsiteX28" fmla="*/ 0 w 1352510"/>
              <a:gd name="connsiteY28" fmla="*/ 38255 h 76510"/>
              <a:gd name="connsiteX29" fmla="*/ 37607 w 1352510"/>
              <a:gd name="connsiteY29" fmla="*/ 0 h 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52510" h="76510">
                <a:moveTo>
                  <a:pt x="1313606" y="0"/>
                </a:moveTo>
                <a:cubicBezTo>
                  <a:pt x="1335092" y="0"/>
                  <a:pt x="1352510" y="17127"/>
                  <a:pt x="1352510" y="38255"/>
                </a:cubicBezTo>
                <a:cubicBezTo>
                  <a:pt x="1352510" y="59383"/>
                  <a:pt x="1335092" y="76510"/>
                  <a:pt x="1313606" y="76510"/>
                </a:cubicBezTo>
                <a:cubicBezTo>
                  <a:pt x="1292120" y="76510"/>
                  <a:pt x="1274702" y="59383"/>
                  <a:pt x="1274702" y="38255"/>
                </a:cubicBezTo>
                <a:cubicBezTo>
                  <a:pt x="1274702" y="17127"/>
                  <a:pt x="1292120" y="0"/>
                  <a:pt x="1313606" y="0"/>
                </a:cubicBezTo>
                <a:close/>
                <a:moveTo>
                  <a:pt x="1059443" y="0"/>
                </a:moveTo>
                <a:cubicBezTo>
                  <a:pt x="1080929" y="0"/>
                  <a:pt x="1098347" y="17127"/>
                  <a:pt x="1098347" y="38255"/>
                </a:cubicBezTo>
                <a:cubicBezTo>
                  <a:pt x="1098347" y="59383"/>
                  <a:pt x="1080929" y="76510"/>
                  <a:pt x="1059443" y="76510"/>
                </a:cubicBezTo>
                <a:cubicBezTo>
                  <a:pt x="1037957" y="76510"/>
                  <a:pt x="1020539" y="59383"/>
                  <a:pt x="1020539" y="38255"/>
                </a:cubicBezTo>
                <a:cubicBezTo>
                  <a:pt x="1020539" y="17127"/>
                  <a:pt x="1037957" y="0"/>
                  <a:pt x="1059443" y="0"/>
                </a:cubicBezTo>
                <a:close/>
                <a:moveTo>
                  <a:pt x="803984" y="0"/>
                </a:moveTo>
                <a:cubicBezTo>
                  <a:pt x="824754" y="0"/>
                  <a:pt x="841591" y="17127"/>
                  <a:pt x="841591" y="38255"/>
                </a:cubicBezTo>
                <a:cubicBezTo>
                  <a:pt x="841591" y="59383"/>
                  <a:pt x="824754" y="76510"/>
                  <a:pt x="803984" y="76510"/>
                </a:cubicBezTo>
                <a:cubicBezTo>
                  <a:pt x="783214" y="76510"/>
                  <a:pt x="766377" y="59383"/>
                  <a:pt x="766377" y="38255"/>
                </a:cubicBezTo>
                <a:cubicBezTo>
                  <a:pt x="766377" y="17127"/>
                  <a:pt x="783214" y="0"/>
                  <a:pt x="803984" y="0"/>
                </a:cubicBezTo>
                <a:close/>
                <a:moveTo>
                  <a:pt x="548525" y="0"/>
                </a:moveTo>
                <a:cubicBezTo>
                  <a:pt x="570011" y="0"/>
                  <a:pt x="587429" y="17127"/>
                  <a:pt x="587429" y="38255"/>
                </a:cubicBezTo>
                <a:cubicBezTo>
                  <a:pt x="587429" y="59383"/>
                  <a:pt x="570011" y="76510"/>
                  <a:pt x="548525" y="76510"/>
                </a:cubicBezTo>
                <a:cubicBezTo>
                  <a:pt x="527039" y="76510"/>
                  <a:pt x="509621" y="59383"/>
                  <a:pt x="509621" y="38255"/>
                </a:cubicBezTo>
                <a:cubicBezTo>
                  <a:pt x="509621" y="17127"/>
                  <a:pt x="527039" y="0"/>
                  <a:pt x="548525" y="0"/>
                </a:cubicBezTo>
                <a:close/>
                <a:moveTo>
                  <a:pt x="294362" y="0"/>
                </a:moveTo>
                <a:cubicBezTo>
                  <a:pt x="315848" y="0"/>
                  <a:pt x="333266" y="17127"/>
                  <a:pt x="333266" y="38255"/>
                </a:cubicBezTo>
                <a:cubicBezTo>
                  <a:pt x="333266" y="59383"/>
                  <a:pt x="315848" y="76510"/>
                  <a:pt x="294362" y="76510"/>
                </a:cubicBezTo>
                <a:cubicBezTo>
                  <a:pt x="272876" y="76510"/>
                  <a:pt x="255458" y="59383"/>
                  <a:pt x="255458" y="38255"/>
                </a:cubicBezTo>
                <a:cubicBezTo>
                  <a:pt x="255458" y="17127"/>
                  <a:pt x="272876" y="0"/>
                  <a:pt x="294362" y="0"/>
                </a:cubicBezTo>
                <a:close/>
                <a:moveTo>
                  <a:pt x="37607" y="0"/>
                </a:moveTo>
                <a:cubicBezTo>
                  <a:pt x="58377" y="0"/>
                  <a:pt x="75214" y="17127"/>
                  <a:pt x="75214" y="38255"/>
                </a:cubicBezTo>
                <a:cubicBezTo>
                  <a:pt x="75214" y="59383"/>
                  <a:pt x="58377" y="76510"/>
                  <a:pt x="37607" y="76510"/>
                </a:cubicBezTo>
                <a:cubicBezTo>
                  <a:pt x="16837" y="76510"/>
                  <a:pt x="0" y="59383"/>
                  <a:pt x="0" y="38255"/>
                </a:cubicBezTo>
                <a:cubicBezTo>
                  <a:pt x="0" y="17127"/>
                  <a:pt x="16837" y="0"/>
                  <a:pt x="37607" y="0"/>
                </a:cubicBezTo>
                <a:close/>
              </a:path>
            </a:pathLst>
          </a:custGeom>
          <a:solidFill>
            <a:srgbClr val="FFFFFF">
              <a:lumMod val="85000"/>
            </a:srgbClr>
          </a:solidFill>
          <a:ln w="12700">
            <a:miter lim="400000"/>
          </a:ln>
        </p:spPr>
        <p:txBody>
          <a:bodyPr wrap="square" tIns="45720" bIns="4572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16" name="形状"/>
          <p:cNvSpPr/>
          <p:nvPr>
            <p:custDataLst>
              <p:tags r:id="rId9"/>
            </p:custDataLst>
          </p:nvPr>
        </p:nvSpPr>
        <p:spPr>
          <a:xfrm>
            <a:off x="7900571" y="1470869"/>
            <a:ext cx="890701" cy="227513"/>
          </a:xfrm>
          <a:custGeom>
            <a:avLst/>
            <a:gdLst/>
            <a:ahLst/>
            <a:cxnLst>
              <a:cxn ang="0">
                <a:pos x="wd2" y="hd2"/>
              </a:cxn>
              <a:cxn ang="5400000">
                <a:pos x="wd2" y="hd2"/>
              </a:cxn>
              <a:cxn ang="10800000">
                <a:pos x="wd2" y="hd2"/>
              </a:cxn>
              <a:cxn ang="16200000">
                <a:pos x="wd2" y="hd2"/>
              </a:cxn>
            </a:cxnLst>
            <a:rect l="0" t="0" r="r" b="b"/>
            <a:pathLst>
              <a:path w="21600" h="21600" extrusionOk="0">
                <a:moveTo>
                  <a:pt x="16811" y="21600"/>
                </a:moveTo>
                <a:lnTo>
                  <a:pt x="19205" y="16152"/>
                </a:lnTo>
                <a:lnTo>
                  <a:pt x="21600" y="10768"/>
                </a:lnTo>
                <a:lnTo>
                  <a:pt x="19205" y="5321"/>
                </a:lnTo>
                <a:lnTo>
                  <a:pt x="16811" y="0"/>
                </a:lnTo>
                <a:lnTo>
                  <a:pt x="16811" y="6081"/>
                </a:lnTo>
                <a:lnTo>
                  <a:pt x="0" y="6081"/>
                </a:lnTo>
                <a:lnTo>
                  <a:pt x="0" y="15519"/>
                </a:lnTo>
                <a:lnTo>
                  <a:pt x="16811" y="15519"/>
                </a:lnTo>
                <a:lnTo>
                  <a:pt x="16811" y="21600"/>
                </a:lnTo>
                <a:close/>
              </a:path>
            </a:pathLst>
          </a:cu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17" name="圆形"/>
          <p:cNvSpPr/>
          <p:nvPr>
            <p:custDataLst>
              <p:tags r:id="rId10"/>
            </p:custDataLst>
          </p:nvPr>
        </p:nvSpPr>
        <p:spPr>
          <a:xfrm>
            <a:off x="6202989" y="1551662"/>
            <a:ext cx="64847" cy="65928"/>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18" name="圆形"/>
          <p:cNvSpPr/>
          <p:nvPr>
            <p:custDataLst>
              <p:tags r:id="rId11"/>
            </p:custDataLst>
          </p:nvPr>
        </p:nvSpPr>
        <p:spPr>
          <a:xfrm>
            <a:off x="6414817" y="1551662"/>
            <a:ext cx="64847" cy="65928"/>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19" name="圆形"/>
          <p:cNvSpPr/>
          <p:nvPr>
            <p:custDataLst>
              <p:tags r:id="rId12"/>
            </p:custDataLst>
          </p:nvPr>
        </p:nvSpPr>
        <p:spPr>
          <a:xfrm>
            <a:off x="6628808" y="1551662"/>
            <a:ext cx="62685" cy="65928"/>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20" name="圆形"/>
          <p:cNvSpPr/>
          <p:nvPr>
            <p:custDataLst>
              <p:tags r:id="rId13"/>
            </p:custDataLst>
          </p:nvPr>
        </p:nvSpPr>
        <p:spPr>
          <a:xfrm>
            <a:off x="6840638" y="1551662"/>
            <a:ext cx="62685" cy="65928"/>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21" name="圆形"/>
          <p:cNvSpPr/>
          <p:nvPr>
            <p:custDataLst>
              <p:tags r:id="rId14"/>
            </p:custDataLst>
          </p:nvPr>
        </p:nvSpPr>
        <p:spPr>
          <a:xfrm>
            <a:off x="7050011" y="1551662"/>
            <a:ext cx="64847" cy="65928"/>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22" name="圆形"/>
          <p:cNvSpPr/>
          <p:nvPr>
            <p:custDataLst>
              <p:tags r:id="rId15"/>
            </p:custDataLst>
          </p:nvPr>
        </p:nvSpPr>
        <p:spPr>
          <a:xfrm>
            <a:off x="7264002" y="1551662"/>
            <a:ext cx="62685" cy="65928"/>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23" name="圆形"/>
          <p:cNvSpPr/>
          <p:nvPr>
            <p:custDataLst>
              <p:tags r:id="rId16"/>
            </p:custDataLst>
          </p:nvPr>
        </p:nvSpPr>
        <p:spPr>
          <a:xfrm>
            <a:off x="7476911" y="1551662"/>
            <a:ext cx="64847" cy="65928"/>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24" name="圆形"/>
          <p:cNvSpPr/>
          <p:nvPr>
            <p:custDataLst>
              <p:tags r:id="rId17"/>
            </p:custDataLst>
          </p:nvPr>
        </p:nvSpPr>
        <p:spPr>
          <a:xfrm>
            <a:off x="7688741" y="1551662"/>
            <a:ext cx="64847" cy="65928"/>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25" name="形状"/>
          <p:cNvSpPr/>
          <p:nvPr>
            <p:custDataLst>
              <p:tags r:id="rId18"/>
            </p:custDataLst>
          </p:nvPr>
        </p:nvSpPr>
        <p:spPr>
          <a:xfrm>
            <a:off x="4227810" y="1431580"/>
            <a:ext cx="1976028" cy="1983072"/>
          </a:xfrm>
          <a:custGeom>
            <a:avLst/>
            <a:gdLst/>
            <a:ahLst/>
            <a:cxnLst>
              <a:cxn ang="0">
                <a:pos x="wd2" y="hd2"/>
              </a:cxn>
              <a:cxn ang="5400000">
                <a:pos x="wd2" y="hd2"/>
              </a:cxn>
              <a:cxn ang="10800000">
                <a:pos x="wd2" y="hd2"/>
              </a:cxn>
              <a:cxn ang="16200000">
                <a:pos x="wd2" y="hd2"/>
              </a:cxn>
            </a:cxnLst>
            <a:rect l="0" t="0" r="r" b="b"/>
            <a:pathLst>
              <a:path w="21522" h="21540" extrusionOk="0">
                <a:moveTo>
                  <a:pt x="9524" y="21532"/>
                </a:moveTo>
                <a:cubicBezTo>
                  <a:pt x="9760" y="21579"/>
                  <a:pt x="10019" y="21414"/>
                  <a:pt x="10090" y="21179"/>
                </a:cubicBezTo>
                <a:cubicBezTo>
                  <a:pt x="10207" y="20707"/>
                  <a:pt x="10207" y="20707"/>
                  <a:pt x="10207" y="20707"/>
                </a:cubicBezTo>
                <a:cubicBezTo>
                  <a:pt x="10278" y="20472"/>
                  <a:pt x="10537" y="20283"/>
                  <a:pt x="10773" y="20283"/>
                </a:cubicBezTo>
                <a:cubicBezTo>
                  <a:pt x="11338" y="20283"/>
                  <a:pt x="11880" y="20236"/>
                  <a:pt x="12422" y="20142"/>
                </a:cubicBezTo>
                <a:cubicBezTo>
                  <a:pt x="12657" y="20095"/>
                  <a:pt x="12940" y="20236"/>
                  <a:pt x="13058" y="20448"/>
                </a:cubicBezTo>
                <a:cubicBezTo>
                  <a:pt x="13270" y="20896"/>
                  <a:pt x="13270" y="20896"/>
                  <a:pt x="13270" y="20896"/>
                </a:cubicBezTo>
                <a:cubicBezTo>
                  <a:pt x="13364" y="21131"/>
                  <a:pt x="13646" y="21249"/>
                  <a:pt x="13882" y="21155"/>
                </a:cubicBezTo>
                <a:cubicBezTo>
                  <a:pt x="15083" y="20707"/>
                  <a:pt x="15083" y="20707"/>
                  <a:pt x="15083" y="20707"/>
                </a:cubicBezTo>
                <a:cubicBezTo>
                  <a:pt x="15295" y="20637"/>
                  <a:pt x="15437" y="20378"/>
                  <a:pt x="15390" y="20119"/>
                </a:cubicBezTo>
                <a:cubicBezTo>
                  <a:pt x="15248" y="19647"/>
                  <a:pt x="15248" y="19647"/>
                  <a:pt x="15248" y="19647"/>
                </a:cubicBezTo>
                <a:cubicBezTo>
                  <a:pt x="15178" y="19412"/>
                  <a:pt x="15319" y="19129"/>
                  <a:pt x="15531" y="18988"/>
                </a:cubicBezTo>
                <a:cubicBezTo>
                  <a:pt x="16002" y="18729"/>
                  <a:pt x="16450" y="18399"/>
                  <a:pt x="16874" y="18046"/>
                </a:cubicBezTo>
                <a:cubicBezTo>
                  <a:pt x="17062" y="17881"/>
                  <a:pt x="17392" y="17857"/>
                  <a:pt x="17580" y="18022"/>
                </a:cubicBezTo>
                <a:cubicBezTo>
                  <a:pt x="17981" y="18281"/>
                  <a:pt x="17981" y="18281"/>
                  <a:pt x="17981" y="18281"/>
                </a:cubicBezTo>
                <a:cubicBezTo>
                  <a:pt x="18193" y="18446"/>
                  <a:pt x="18499" y="18399"/>
                  <a:pt x="18640" y="18211"/>
                </a:cubicBezTo>
                <a:cubicBezTo>
                  <a:pt x="19465" y="17221"/>
                  <a:pt x="19465" y="17221"/>
                  <a:pt x="19465" y="17221"/>
                </a:cubicBezTo>
                <a:cubicBezTo>
                  <a:pt x="19629" y="17033"/>
                  <a:pt x="19606" y="16750"/>
                  <a:pt x="19441" y="16562"/>
                </a:cubicBezTo>
                <a:cubicBezTo>
                  <a:pt x="19088" y="16232"/>
                  <a:pt x="19088" y="16232"/>
                  <a:pt x="19088" y="16232"/>
                </a:cubicBezTo>
                <a:cubicBezTo>
                  <a:pt x="18899" y="16044"/>
                  <a:pt x="18876" y="15737"/>
                  <a:pt x="18993" y="15525"/>
                </a:cubicBezTo>
                <a:cubicBezTo>
                  <a:pt x="19276" y="15054"/>
                  <a:pt x="19512" y="14536"/>
                  <a:pt x="19700" y="14018"/>
                </a:cubicBezTo>
                <a:cubicBezTo>
                  <a:pt x="19771" y="13782"/>
                  <a:pt x="20030" y="13617"/>
                  <a:pt x="20289" y="13641"/>
                </a:cubicBezTo>
                <a:cubicBezTo>
                  <a:pt x="20784" y="13664"/>
                  <a:pt x="20784" y="13664"/>
                  <a:pt x="20784" y="13664"/>
                </a:cubicBezTo>
                <a:cubicBezTo>
                  <a:pt x="21019" y="13688"/>
                  <a:pt x="21255" y="13523"/>
                  <a:pt x="21302" y="13264"/>
                </a:cubicBezTo>
                <a:cubicBezTo>
                  <a:pt x="21514" y="12016"/>
                  <a:pt x="21514" y="12016"/>
                  <a:pt x="21514" y="12016"/>
                </a:cubicBezTo>
                <a:cubicBezTo>
                  <a:pt x="21561" y="11757"/>
                  <a:pt x="21396" y="11521"/>
                  <a:pt x="21161" y="11450"/>
                </a:cubicBezTo>
                <a:cubicBezTo>
                  <a:pt x="20689" y="11333"/>
                  <a:pt x="20689" y="11333"/>
                  <a:pt x="20689" y="11333"/>
                </a:cubicBezTo>
                <a:cubicBezTo>
                  <a:pt x="20454" y="11262"/>
                  <a:pt x="20265" y="11003"/>
                  <a:pt x="20265" y="10767"/>
                </a:cubicBezTo>
                <a:cubicBezTo>
                  <a:pt x="20265" y="10202"/>
                  <a:pt x="20218" y="9660"/>
                  <a:pt x="20124" y="9118"/>
                </a:cubicBezTo>
                <a:cubicBezTo>
                  <a:pt x="20077" y="8859"/>
                  <a:pt x="20218" y="8577"/>
                  <a:pt x="20430" y="8482"/>
                </a:cubicBezTo>
                <a:cubicBezTo>
                  <a:pt x="20878" y="8270"/>
                  <a:pt x="20878" y="8270"/>
                  <a:pt x="20878" y="8270"/>
                </a:cubicBezTo>
                <a:cubicBezTo>
                  <a:pt x="21113" y="8176"/>
                  <a:pt x="21231" y="7894"/>
                  <a:pt x="21137" y="7658"/>
                </a:cubicBezTo>
                <a:cubicBezTo>
                  <a:pt x="20689" y="6457"/>
                  <a:pt x="20689" y="6457"/>
                  <a:pt x="20689" y="6457"/>
                </a:cubicBezTo>
                <a:cubicBezTo>
                  <a:pt x="20619" y="6221"/>
                  <a:pt x="20360" y="6103"/>
                  <a:pt x="20101" y="6150"/>
                </a:cubicBezTo>
                <a:cubicBezTo>
                  <a:pt x="19629" y="6292"/>
                  <a:pt x="19629" y="6292"/>
                  <a:pt x="19629" y="6292"/>
                </a:cubicBezTo>
                <a:cubicBezTo>
                  <a:pt x="19394" y="6362"/>
                  <a:pt x="19111" y="6221"/>
                  <a:pt x="18993" y="6009"/>
                </a:cubicBezTo>
                <a:cubicBezTo>
                  <a:pt x="18711" y="5538"/>
                  <a:pt x="18381" y="5090"/>
                  <a:pt x="18028" y="4666"/>
                </a:cubicBezTo>
                <a:cubicBezTo>
                  <a:pt x="17863" y="4478"/>
                  <a:pt x="17863" y="4148"/>
                  <a:pt x="18004" y="3960"/>
                </a:cubicBezTo>
                <a:cubicBezTo>
                  <a:pt x="18287" y="3559"/>
                  <a:pt x="18287" y="3559"/>
                  <a:pt x="18287" y="3559"/>
                </a:cubicBezTo>
                <a:cubicBezTo>
                  <a:pt x="18428" y="3347"/>
                  <a:pt x="18381" y="3041"/>
                  <a:pt x="18193" y="2900"/>
                </a:cubicBezTo>
                <a:cubicBezTo>
                  <a:pt x="17203" y="2075"/>
                  <a:pt x="17203" y="2075"/>
                  <a:pt x="17203" y="2075"/>
                </a:cubicBezTo>
                <a:cubicBezTo>
                  <a:pt x="17015" y="1911"/>
                  <a:pt x="16732" y="1934"/>
                  <a:pt x="16544" y="2099"/>
                </a:cubicBezTo>
                <a:cubicBezTo>
                  <a:pt x="16214" y="2452"/>
                  <a:pt x="16214" y="2452"/>
                  <a:pt x="16214" y="2452"/>
                </a:cubicBezTo>
                <a:cubicBezTo>
                  <a:pt x="16026" y="2617"/>
                  <a:pt x="15719" y="2664"/>
                  <a:pt x="15507" y="2547"/>
                </a:cubicBezTo>
                <a:cubicBezTo>
                  <a:pt x="15036" y="2264"/>
                  <a:pt x="14518" y="2028"/>
                  <a:pt x="14000" y="1840"/>
                </a:cubicBezTo>
                <a:cubicBezTo>
                  <a:pt x="13764" y="1746"/>
                  <a:pt x="13599" y="1487"/>
                  <a:pt x="13623" y="1251"/>
                </a:cubicBezTo>
                <a:cubicBezTo>
                  <a:pt x="13646" y="756"/>
                  <a:pt x="13646" y="756"/>
                  <a:pt x="13646" y="756"/>
                </a:cubicBezTo>
                <a:cubicBezTo>
                  <a:pt x="13670" y="521"/>
                  <a:pt x="13505" y="285"/>
                  <a:pt x="13246" y="238"/>
                </a:cubicBezTo>
                <a:cubicBezTo>
                  <a:pt x="11998" y="3"/>
                  <a:pt x="11998" y="3"/>
                  <a:pt x="11998" y="3"/>
                </a:cubicBezTo>
                <a:cubicBezTo>
                  <a:pt x="11762" y="-21"/>
                  <a:pt x="11503" y="120"/>
                  <a:pt x="11432" y="379"/>
                </a:cubicBezTo>
                <a:cubicBezTo>
                  <a:pt x="11315" y="851"/>
                  <a:pt x="11315" y="851"/>
                  <a:pt x="11315" y="851"/>
                </a:cubicBezTo>
                <a:cubicBezTo>
                  <a:pt x="11244" y="1086"/>
                  <a:pt x="10985" y="1275"/>
                  <a:pt x="10749" y="1275"/>
                </a:cubicBezTo>
                <a:cubicBezTo>
                  <a:pt x="10184" y="1275"/>
                  <a:pt x="9642" y="1322"/>
                  <a:pt x="9100" y="1416"/>
                </a:cubicBezTo>
                <a:cubicBezTo>
                  <a:pt x="8865" y="1463"/>
                  <a:pt x="8582" y="1322"/>
                  <a:pt x="8464" y="1086"/>
                </a:cubicBezTo>
                <a:cubicBezTo>
                  <a:pt x="8252" y="662"/>
                  <a:pt x="8252" y="662"/>
                  <a:pt x="8252" y="662"/>
                </a:cubicBezTo>
                <a:cubicBezTo>
                  <a:pt x="8158" y="427"/>
                  <a:pt x="7876" y="309"/>
                  <a:pt x="7640" y="403"/>
                </a:cubicBezTo>
                <a:cubicBezTo>
                  <a:pt x="6462" y="827"/>
                  <a:pt x="6462" y="827"/>
                  <a:pt x="6462" y="827"/>
                </a:cubicBezTo>
                <a:cubicBezTo>
                  <a:pt x="6227" y="921"/>
                  <a:pt x="6085" y="1180"/>
                  <a:pt x="6156" y="1439"/>
                </a:cubicBezTo>
                <a:cubicBezTo>
                  <a:pt x="6274" y="1911"/>
                  <a:pt x="6274" y="1911"/>
                  <a:pt x="6274" y="1911"/>
                </a:cubicBezTo>
                <a:cubicBezTo>
                  <a:pt x="6344" y="2146"/>
                  <a:pt x="6203" y="2429"/>
                  <a:pt x="5991" y="2547"/>
                </a:cubicBezTo>
                <a:cubicBezTo>
                  <a:pt x="5520" y="2829"/>
                  <a:pt x="5072" y="3159"/>
                  <a:pt x="4648" y="3512"/>
                </a:cubicBezTo>
                <a:cubicBezTo>
                  <a:pt x="4460" y="3654"/>
                  <a:pt x="4130" y="3677"/>
                  <a:pt x="3942" y="3536"/>
                </a:cubicBezTo>
                <a:cubicBezTo>
                  <a:pt x="3541" y="3253"/>
                  <a:pt x="3541" y="3253"/>
                  <a:pt x="3541" y="3253"/>
                </a:cubicBezTo>
                <a:cubicBezTo>
                  <a:pt x="3329" y="3112"/>
                  <a:pt x="3023" y="3159"/>
                  <a:pt x="2882" y="3347"/>
                </a:cubicBezTo>
                <a:cubicBezTo>
                  <a:pt x="2057" y="4313"/>
                  <a:pt x="2057" y="4313"/>
                  <a:pt x="2057" y="4313"/>
                </a:cubicBezTo>
                <a:cubicBezTo>
                  <a:pt x="1893" y="4525"/>
                  <a:pt x="1916" y="4808"/>
                  <a:pt x="2081" y="4996"/>
                </a:cubicBezTo>
                <a:cubicBezTo>
                  <a:pt x="2434" y="5326"/>
                  <a:pt x="2434" y="5326"/>
                  <a:pt x="2434" y="5326"/>
                </a:cubicBezTo>
                <a:cubicBezTo>
                  <a:pt x="2623" y="5514"/>
                  <a:pt x="2646" y="5821"/>
                  <a:pt x="2529" y="6033"/>
                </a:cubicBezTo>
                <a:cubicBezTo>
                  <a:pt x="2246" y="6504"/>
                  <a:pt x="2010" y="7022"/>
                  <a:pt x="1822" y="7540"/>
                </a:cubicBezTo>
                <a:cubicBezTo>
                  <a:pt x="1728" y="7776"/>
                  <a:pt x="1469" y="7941"/>
                  <a:pt x="1233" y="7917"/>
                </a:cubicBezTo>
                <a:cubicBezTo>
                  <a:pt x="738" y="7870"/>
                  <a:pt x="738" y="7870"/>
                  <a:pt x="738" y="7870"/>
                </a:cubicBezTo>
                <a:cubicBezTo>
                  <a:pt x="503" y="7870"/>
                  <a:pt x="267" y="8035"/>
                  <a:pt x="220" y="8294"/>
                </a:cubicBezTo>
                <a:cubicBezTo>
                  <a:pt x="8" y="9542"/>
                  <a:pt x="8" y="9542"/>
                  <a:pt x="8" y="9542"/>
                </a:cubicBezTo>
                <a:cubicBezTo>
                  <a:pt x="-39" y="9778"/>
                  <a:pt x="126" y="10037"/>
                  <a:pt x="361" y="10108"/>
                </a:cubicBezTo>
                <a:cubicBezTo>
                  <a:pt x="833" y="10225"/>
                  <a:pt x="833" y="10225"/>
                  <a:pt x="833" y="10225"/>
                </a:cubicBezTo>
                <a:cubicBezTo>
                  <a:pt x="1068" y="10296"/>
                  <a:pt x="1257" y="10555"/>
                  <a:pt x="1257" y="10791"/>
                </a:cubicBezTo>
                <a:cubicBezTo>
                  <a:pt x="1257" y="11356"/>
                  <a:pt x="1304" y="11898"/>
                  <a:pt x="1398" y="12440"/>
                </a:cubicBezTo>
                <a:cubicBezTo>
                  <a:pt x="1445" y="12675"/>
                  <a:pt x="1304" y="12958"/>
                  <a:pt x="1068" y="13076"/>
                </a:cubicBezTo>
                <a:cubicBezTo>
                  <a:pt x="644" y="13288"/>
                  <a:pt x="644" y="13288"/>
                  <a:pt x="644" y="13288"/>
                </a:cubicBezTo>
                <a:cubicBezTo>
                  <a:pt x="409" y="13382"/>
                  <a:pt x="291" y="13664"/>
                  <a:pt x="385" y="13900"/>
                </a:cubicBezTo>
                <a:cubicBezTo>
                  <a:pt x="833" y="15078"/>
                  <a:pt x="833" y="15078"/>
                  <a:pt x="833" y="15078"/>
                </a:cubicBezTo>
                <a:cubicBezTo>
                  <a:pt x="903" y="15313"/>
                  <a:pt x="1162" y="15455"/>
                  <a:pt x="1421" y="15384"/>
                </a:cubicBezTo>
                <a:cubicBezTo>
                  <a:pt x="1893" y="15266"/>
                  <a:pt x="1893" y="15266"/>
                  <a:pt x="1893" y="15266"/>
                </a:cubicBezTo>
                <a:cubicBezTo>
                  <a:pt x="2128" y="15196"/>
                  <a:pt x="2411" y="15337"/>
                  <a:pt x="2529" y="15549"/>
                </a:cubicBezTo>
                <a:cubicBezTo>
                  <a:pt x="2811" y="16020"/>
                  <a:pt x="3141" y="16468"/>
                  <a:pt x="3494" y="16892"/>
                </a:cubicBezTo>
                <a:cubicBezTo>
                  <a:pt x="3636" y="17080"/>
                  <a:pt x="3659" y="17410"/>
                  <a:pt x="3518" y="17598"/>
                </a:cubicBezTo>
                <a:cubicBezTo>
                  <a:pt x="3235" y="17999"/>
                  <a:pt x="3235" y="17999"/>
                  <a:pt x="3235" y="17999"/>
                </a:cubicBezTo>
                <a:cubicBezTo>
                  <a:pt x="3094" y="18211"/>
                  <a:pt x="3141" y="18493"/>
                  <a:pt x="3329" y="18658"/>
                </a:cubicBezTo>
                <a:cubicBezTo>
                  <a:pt x="4319" y="19483"/>
                  <a:pt x="4319" y="19483"/>
                  <a:pt x="4319" y="19483"/>
                </a:cubicBezTo>
                <a:cubicBezTo>
                  <a:pt x="4507" y="19647"/>
                  <a:pt x="4790" y="19624"/>
                  <a:pt x="4978" y="19459"/>
                </a:cubicBezTo>
                <a:cubicBezTo>
                  <a:pt x="5308" y="19106"/>
                  <a:pt x="5308" y="19106"/>
                  <a:pt x="5308" y="19106"/>
                </a:cubicBezTo>
                <a:cubicBezTo>
                  <a:pt x="5496" y="18917"/>
                  <a:pt x="5803" y="18894"/>
                  <a:pt x="6015" y="19011"/>
                </a:cubicBezTo>
                <a:cubicBezTo>
                  <a:pt x="6486" y="19294"/>
                  <a:pt x="7004" y="19530"/>
                  <a:pt x="7522" y="19718"/>
                </a:cubicBezTo>
                <a:cubicBezTo>
                  <a:pt x="7758" y="19789"/>
                  <a:pt x="7923" y="20048"/>
                  <a:pt x="7899" y="20307"/>
                </a:cubicBezTo>
                <a:cubicBezTo>
                  <a:pt x="7876" y="20802"/>
                  <a:pt x="7876" y="20802"/>
                  <a:pt x="7876" y="20802"/>
                </a:cubicBezTo>
                <a:cubicBezTo>
                  <a:pt x="7852" y="21037"/>
                  <a:pt x="8017" y="21273"/>
                  <a:pt x="8276" y="21320"/>
                </a:cubicBezTo>
                <a:lnTo>
                  <a:pt x="9524" y="21532"/>
                </a:lnTo>
                <a:close/>
                <a:moveTo>
                  <a:pt x="4554" y="9660"/>
                </a:moveTo>
                <a:cubicBezTo>
                  <a:pt x="5167" y="6245"/>
                  <a:pt x="8417" y="3960"/>
                  <a:pt x="11856" y="4549"/>
                </a:cubicBezTo>
                <a:cubicBezTo>
                  <a:pt x="15272" y="5138"/>
                  <a:pt x="17580" y="8412"/>
                  <a:pt x="16968" y="11851"/>
                </a:cubicBezTo>
                <a:cubicBezTo>
                  <a:pt x="16379" y="15266"/>
                  <a:pt x="13105" y="17575"/>
                  <a:pt x="9689" y="16962"/>
                </a:cubicBezTo>
                <a:cubicBezTo>
                  <a:pt x="6250" y="16373"/>
                  <a:pt x="3965" y="13099"/>
                  <a:pt x="4554" y="9660"/>
                </a:cubicBezTo>
                <a:close/>
              </a:path>
            </a:pathLst>
          </a:custGeom>
          <a:solidFill>
            <a:srgbClr val="2196F3"/>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26" name="圆形"/>
          <p:cNvSpPr/>
          <p:nvPr>
            <p:custDataLst>
              <p:tags r:id="rId19"/>
            </p:custDataLst>
          </p:nvPr>
        </p:nvSpPr>
        <p:spPr>
          <a:xfrm>
            <a:off x="4752468" y="1959941"/>
            <a:ext cx="926711" cy="928012"/>
          </a:xfrm>
          <a:prstGeom prst="ellipse">
            <a:avLst/>
          </a:prstGeom>
          <a:solidFill>
            <a:srgbClr val="2196F3"/>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27" name="文本框 126"/>
          <p:cNvSpPr txBox="1"/>
          <p:nvPr>
            <p:custDataLst>
              <p:tags r:id="rId20"/>
            </p:custDataLst>
          </p:nvPr>
        </p:nvSpPr>
        <p:spPr>
          <a:xfrm>
            <a:off x="4606925" y="2203450"/>
            <a:ext cx="1217930" cy="441325"/>
          </a:xfrm>
          <a:prstGeom prst="rect">
            <a:avLst/>
          </a:prstGeom>
          <a:noFill/>
        </p:spPr>
        <p:txBody>
          <a:bodyPr wrap="square" lIns="90000" tIns="46800" rIns="90000" bIns="46800" rtlCol="0" anchor="ctr" anchorCtr="0">
            <a:noAutofit/>
          </a:bodyPr>
          <a:p>
            <a:pPr lvl="0" algn="ctr" defTabSz="457200">
              <a:lnSpc>
                <a:spcPct val="120000"/>
              </a:lnSpc>
              <a:defRPr/>
            </a:pPr>
            <a:r>
              <a:rPr kumimoji="1" lang="en-US" altLang="zh-CN" sz="2300" b="1" spc="15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煤烟型</a:t>
            </a:r>
            <a:endParaRPr kumimoji="1" lang="en-US" altLang="zh-CN" sz="2300" b="1" spc="15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28" name="形状"/>
          <p:cNvSpPr/>
          <p:nvPr>
            <p:custDataLst>
              <p:tags r:id="rId21"/>
            </p:custDataLst>
          </p:nvPr>
        </p:nvSpPr>
        <p:spPr>
          <a:xfrm>
            <a:off x="7840211" y="1735947"/>
            <a:ext cx="1893724" cy="1898770"/>
          </a:xfrm>
          <a:custGeom>
            <a:avLst/>
            <a:gdLst/>
            <a:ahLst/>
            <a:cxnLst>
              <a:cxn ang="0">
                <a:pos x="wd2" y="hd2"/>
              </a:cxn>
              <a:cxn ang="5400000">
                <a:pos x="wd2" y="hd2"/>
              </a:cxn>
              <a:cxn ang="10800000">
                <a:pos x="wd2" y="hd2"/>
              </a:cxn>
              <a:cxn ang="16200000">
                <a:pos x="wd2" y="hd2"/>
              </a:cxn>
            </a:cxnLst>
            <a:rect l="0" t="0" r="r" b="b"/>
            <a:pathLst>
              <a:path w="21600" h="21600" extrusionOk="0">
                <a:moveTo>
                  <a:pt x="11434" y="21600"/>
                </a:moveTo>
                <a:cubicBezTo>
                  <a:pt x="11693" y="21600"/>
                  <a:pt x="11923" y="21398"/>
                  <a:pt x="11923" y="21139"/>
                </a:cubicBezTo>
                <a:cubicBezTo>
                  <a:pt x="11981" y="20650"/>
                  <a:pt x="11981" y="20650"/>
                  <a:pt x="11981" y="20650"/>
                </a:cubicBezTo>
                <a:cubicBezTo>
                  <a:pt x="12010" y="20419"/>
                  <a:pt x="12211" y="20189"/>
                  <a:pt x="12470" y="20131"/>
                </a:cubicBezTo>
                <a:cubicBezTo>
                  <a:pt x="13018" y="20045"/>
                  <a:pt x="13536" y="19901"/>
                  <a:pt x="14054" y="19699"/>
                </a:cubicBezTo>
                <a:cubicBezTo>
                  <a:pt x="14285" y="19613"/>
                  <a:pt x="14602" y="19699"/>
                  <a:pt x="14717" y="19930"/>
                </a:cubicBezTo>
                <a:cubicBezTo>
                  <a:pt x="15005" y="20304"/>
                  <a:pt x="15005" y="20304"/>
                  <a:pt x="15005" y="20304"/>
                </a:cubicBezTo>
                <a:cubicBezTo>
                  <a:pt x="15149" y="20506"/>
                  <a:pt x="15437" y="20592"/>
                  <a:pt x="15667" y="20448"/>
                </a:cubicBezTo>
                <a:cubicBezTo>
                  <a:pt x="16762" y="19814"/>
                  <a:pt x="16762" y="19814"/>
                  <a:pt x="16762" y="19814"/>
                </a:cubicBezTo>
                <a:cubicBezTo>
                  <a:pt x="16963" y="19699"/>
                  <a:pt x="17050" y="19411"/>
                  <a:pt x="16963" y="19181"/>
                </a:cubicBezTo>
                <a:cubicBezTo>
                  <a:pt x="16762" y="18749"/>
                  <a:pt x="16762" y="18749"/>
                  <a:pt x="16762" y="18749"/>
                </a:cubicBezTo>
                <a:cubicBezTo>
                  <a:pt x="16646" y="18518"/>
                  <a:pt x="16733" y="18230"/>
                  <a:pt x="16906" y="18058"/>
                </a:cubicBezTo>
                <a:cubicBezTo>
                  <a:pt x="17338" y="17712"/>
                  <a:pt x="17712" y="17309"/>
                  <a:pt x="18086" y="16906"/>
                </a:cubicBezTo>
                <a:cubicBezTo>
                  <a:pt x="18230" y="16704"/>
                  <a:pt x="18547" y="16618"/>
                  <a:pt x="18778" y="16733"/>
                </a:cubicBezTo>
                <a:cubicBezTo>
                  <a:pt x="19210" y="16934"/>
                  <a:pt x="19210" y="16934"/>
                  <a:pt x="19210" y="16934"/>
                </a:cubicBezTo>
                <a:cubicBezTo>
                  <a:pt x="19440" y="17050"/>
                  <a:pt x="19728" y="16963"/>
                  <a:pt x="19843" y="16733"/>
                </a:cubicBezTo>
                <a:cubicBezTo>
                  <a:pt x="20477" y="15638"/>
                  <a:pt x="20477" y="15638"/>
                  <a:pt x="20477" y="15638"/>
                </a:cubicBezTo>
                <a:cubicBezTo>
                  <a:pt x="20592" y="15437"/>
                  <a:pt x="20534" y="15120"/>
                  <a:pt x="20333" y="15005"/>
                </a:cubicBezTo>
                <a:cubicBezTo>
                  <a:pt x="19930" y="14717"/>
                  <a:pt x="19930" y="14717"/>
                  <a:pt x="19930" y="14717"/>
                </a:cubicBezTo>
                <a:cubicBezTo>
                  <a:pt x="19728" y="14573"/>
                  <a:pt x="19642" y="14256"/>
                  <a:pt x="19728" y="14026"/>
                </a:cubicBezTo>
                <a:cubicBezTo>
                  <a:pt x="19901" y="13536"/>
                  <a:pt x="20045" y="12989"/>
                  <a:pt x="20160" y="12442"/>
                </a:cubicBezTo>
                <a:cubicBezTo>
                  <a:pt x="20189" y="12211"/>
                  <a:pt x="20419" y="11981"/>
                  <a:pt x="20678" y="11952"/>
                </a:cubicBezTo>
                <a:cubicBezTo>
                  <a:pt x="21168" y="11923"/>
                  <a:pt x="21168" y="11923"/>
                  <a:pt x="21168" y="11923"/>
                </a:cubicBezTo>
                <a:cubicBezTo>
                  <a:pt x="21398" y="11894"/>
                  <a:pt x="21600" y="11664"/>
                  <a:pt x="21600" y="11434"/>
                </a:cubicBezTo>
                <a:cubicBezTo>
                  <a:pt x="21600" y="10166"/>
                  <a:pt x="21600" y="10166"/>
                  <a:pt x="21600" y="10166"/>
                </a:cubicBezTo>
                <a:cubicBezTo>
                  <a:pt x="21600" y="9907"/>
                  <a:pt x="21398" y="9677"/>
                  <a:pt x="21168" y="9677"/>
                </a:cubicBezTo>
                <a:cubicBezTo>
                  <a:pt x="20678" y="9619"/>
                  <a:pt x="20678" y="9619"/>
                  <a:pt x="20678" y="9619"/>
                </a:cubicBezTo>
                <a:cubicBezTo>
                  <a:pt x="20419" y="9590"/>
                  <a:pt x="20189" y="9389"/>
                  <a:pt x="20160" y="9130"/>
                </a:cubicBezTo>
                <a:cubicBezTo>
                  <a:pt x="20045" y="8582"/>
                  <a:pt x="19901" y="8064"/>
                  <a:pt x="19728" y="7546"/>
                </a:cubicBezTo>
                <a:cubicBezTo>
                  <a:pt x="19642" y="7315"/>
                  <a:pt x="19728" y="6998"/>
                  <a:pt x="19930" y="6883"/>
                </a:cubicBezTo>
                <a:cubicBezTo>
                  <a:pt x="20333" y="6595"/>
                  <a:pt x="20333" y="6595"/>
                  <a:pt x="20333" y="6595"/>
                </a:cubicBezTo>
                <a:cubicBezTo>
                  <a:pt x="20534" y="6451"/>
                  <a:pt x="20592" y="6163"/>
                  <a:pt x="20477" y="5933"/>
                </a:cubicBezTo>
                <a:cubicBezTo>
                  <a:pt x="19843" y="4838"/>
                  <a:pt x="19843" y="4838"/>
                  <a:pt x="19843" y="4838"/>
                </a:cubicBezTo>
                <a:cubicBezTo>
                  <a:pt x="19728" y="4637"/>
                  <a:pt x="19440" y="4550"/>
                  <a:pt x="19210" y="4637"/>
                </a:cubicBezTo>
                <a:cubicBezTo>
                  <a:pt x="18778" y="4838"/>
                  <a:pt x="18778" y="4838"/>
                  <a:pt x="18778" y="4838"/>
                </a:cubicBezTo>
                <a:cubicBezTo>
                  <a:pt x="18547" y="4954"/>
                  <a:pt x="18230" y="4867"/>
                  <a:pt x="18086" y="4694"/>
                </a:cubicBezTo>
                <a:cubicBezTo>
                  <a:pt x="17712" y="4262"/>
                  <a:pt x="17338" y="3888"/>
                  <a:pt x="16906" y="3514"/>
                </a:cubicBezTo>
                <a:cubicBezTo>
                  <a:pt x="16733" y="3370"/>
                  <a:pt x="16646" y="3053"/>
                  <a:pt x="16762" y="2822"/>
                </a:cubicBezTo>
                <a:cubicBezTo>
                  <a:pt x="16963" y="2390"/>
                  <a:pt x="16963" y="2390"/>
                  <a:pt x="16963" y="2390"/>
                </a:cubicBezTo>
                <a:cubicBezTo>
                  <a:pt x="17050" y="2160"/>
                  <a:pt x="16963" y="1872"/>
                  <a:pt x="16762" y="1757"/>
                </a:cubicBezTo>
                <a:cubicBezTo>
                  <a:pt x="15667" y="1123"/>
                  <a:pt x="15667" y="1123"/>
                  <a:pt x="15667" y="1123"/>
                </a:cubicBezTo>
                <a:cubicBezTo>
                  <a:pt x="15437" y="1008"/>
                  <a:pt x="15149" y="1066"/>
                  <a:pt x="15005" y="1267"/>
                </a:cubicBezTo>
                <a:cubicBezTo>
                  <a:pt x="14717" y="1670"/>
                  <a:pt x="14717" y="1670"/>
                  <a:pt x="14717" y="1670"/>
                </a:cubicBezTo>
                <a:cubicBezTo>
                  <a:pt x="14602" y="1872"/>
                  <a:pt x="14285" y="1958"/>
                  <a:pt x="14054" y="1872"/>
                </a:cubicBezTo>
                <a:cubicBezTo>
                  <a:pt x="13536" y="1699"/>
                  <a:pt x="13018" y="1555"/>
                  <a:pt x="12470" y="1440"/>
                </a:cubicBezTo>
                <a:cubicBezTo>
                  <a:pt x="12211" y="1411"/>
                  <a:pt x="12010" y="1181"/>
                  <a:pt x="11981" y="922"/>
                </a:cubicBezTo>
                <a:cubicBezTo>
                  <a:pt x="11923" y="432"/>
                  <a:pt x="11923" y="432"/>
                  <a:pt x="11923" y="432"/>
                </a:cubicBezTo>
                <a:cubicBezTo>
                  <a:pt x="11923" y="202"/>
                  <a:pt x="11693" y="0"/>
                  <a:pt x="11434" y="0"/>
                </a:cubicBezTo>
                <a:cubicBezTo>
                  <a:pt x="10166" y="0"/>
                  <a:pt x="10166" y="0"/>
                  <a:pt x="10166" y="0"/>
                </a:cubicBezTo>
                <a:cubicBezTo>
                  <a:pt x="9936" y="0"/>
                  <a:pt x="9706" y="202"/>
                  <a:pt x="9677" y="432"/>
                </a:cubicBezTo>
                <a:cubicBezTo>
                  <a:pt x="9648" y="922"/>
                  <a:pt x="9648" y="922"/>
                  <a:pt x="9648" y="922"/>
                </a:cubicBezTo>
                <a:cubicBezTo>
                  <a:pt x="9619" y="1181"/>
                  <a:pt x="9389" y="1411"/>
                  <a:pt x="9158" y="1440"/>
                </a:cubicBezTo>
                <a:cubicBezTo>
                  <a:pt x="8611" y="1555"/>
                  <a:pt x="8064" y="1699"/>
                  <a:pt x="7574" y="1872"/>
                </a:cubicBezTo>
                <a:cubicBezTo>
                  <a:pt x="7344" y="1958"/>
                  <a:pt x="7027" y="1872"/>
                  <a:pt x="6883" y="1670"/>
                </a:cubicBezTo>
                <a:cubicBezTo>
                  <a:pt x="6595" y="1267"/>
                  <a:pt x="6595" y="1267"/>
                  <a:pt x="6595" y="1267"/>
                </a:cubicBezTo>
                <a:cubicBezTo>
                  <a:pt x="6480" y="1066"/>
                  <a:pt x="6163" y="1008"/>
                  <a:pt x="5962" y="1123"/>
                </a:cubicBezTo>
                <a:cubicBezTo>
                  <a:pt x="4867" y="1757"/>
                  <a:pt x="4867" y="1757"/>
                  <a:pt x="4867" y="1757"/>
                </a:cubicBezTo>
                <a:cubicBezTo>
                  <a:pt x="4637" y="1872"/>
                  <a:pt x="4550" y="2160"/>
                  <a:pt x="4666" y="2390"/>
                </a:cubicBezTo>
                <a:cubicBezTo>
                  <a:pt x="4867" y="2822"/>
                  <a:pt x="4867" y="2822"/>
                  <a:pt x="4867" y="2822"/>
                </a:cubicBezTo>
                <a:cubicBezTo>
                  <a:pt x="4982" y="3053"/>
                  <a:pt x="4896" y="3370"/>
                  <a:pt x="4694" y="3514"/>
                </a:cubicBezTo>
                <a:cubicBezTo>
                  <a:pt x="4291" y="3888"/>
                  <a:pt x="3888" y="4262"/>
                  <a:pt x="3542" y="4694"/>
                </a:cubicBezTo>
                <a:cubicBezTo>
                  <a:pt x="3370" y="4867"/>
                  <a:pt x="3082" y="4954"/>
                  <a:pt x="2851" y="4838"/>
                </a:cubicBezTo>
                <a:cubicBezTo>
                  <a:pt x="2419" y="4637"/>
                  <a:pt x="2419" y="4637"/>
                  <a:pt x="2419" y="4637"/>
                </a:cubicBezTo>
                <a:cubicBezTo>
                  <a:pt x="2189" y="4550"/>
                  <a:pt x="1901" y="4637"/>
                  <a:pt x="1786" y="4838"/>
                </a:cubicBezTo>
                <a:cubicBezTo>
                  <a:pt x="1152" y="5933"/>
                  <a:pt x="1152" y="5933"/>
                  <a:pt x="1152" y="5933"/>
                </a:cubicBezTo>
                <a:cubicBezTo>
                  <a:pt x="1008" y="6163"/>
                  <a:pt x="1094" y="6451"/>
                  <a:pt x="1296" y="6595"/>
                </a:cubicBezTo>
                <a:cubicBezTo>
                  <a:pt x="1670" y="6854"/>
                  <a:pt x="1670" y="6854"/>
                  <a:pt x="1670" y="6854"/>
                </a:cubicBezTo>
                <a:cubicBezTo>
                  <a:pt x="1901" y="6998"/>
                  <a:pt x="1987" y="7315"/>
                  <a:pt x="1901" y="7546"/>
                </a:cubicBezTo>
                <a:cubicBezTo>
                  <a:pt x="1699" y="8064"/>
                  <a:pt x="1555" y="8582"/>
                  <a:pt x="1469" y="9130"/>
                </a:cubicBezTo>
                <a:cubicBezTo>
                  <a:pt x="1411" y="9389"/>
                  <a:pt x="1181" y="9590"/>
                  <a:pt x="950" y="9619"/>
                </a:cubicBezTo>
                <a:cubicBezTo>
                  <a:pt x="461" y="9677"/>
                  <a:pt x="461" y="9677"/>
                  <a:pt x="461" y="9677"/>
                </a:cubicBezTo>
                <a:cubicBezTo>
                  <a:pt x="202" y="9677"/>
                  <a:pt x="0" y="9907"/>
                  <a:pt x="0" y="10166"/>
                </a:cubicBezTo>
                <a:cubicBezTo>
                  <a:pt x="0" y="11434"/>
                  <a:pt x="0" y="11434"/>
                  <a:pt x="0" y="11434"/>
                </a:cubicBezTo>
                <a:cubicBezTo>
                  <a:pt x="0" y="11664"/>
                  <a:pt x="202" y="11894"/>
                  <a:pt x="461" y="11923"/>
                </a:cubicBezTo>
                <a:cubicBezTo>
                  <a:pt x="950" y="11952"/>
                  <a:pt x="950" y="11952"/>
                  <a:pt x="950" y="11952"/>
                </a:cubicBezTo>
                <a:cubicBezTo>
                  <a:pt x="1181" y="11981"/>
                  <a:pt x="1411" y="12211"/>
                  <a:pt x="1469" y="12442"/>
                </a:cubicBezTo>
                <a:cubicBezTo>
                  <a:pt x="1555" y="12989"/>
                  <a:pt x="1699" y="13536"/>
                  <a:pt x="1901" y="14026"/>
                </a:cubicBezTo>
                <a:cubicBezTo>
                  <a:pt x="1987" y="14256"/>
                  <a:pt x="1901" y="14573"/>
                  <a:pt x="1670" y="14717"/>
                </a:cubicBezTo>
                <a:cubicBezTo>
                  <a:pt x="1296" y="14976"/>
                  <a:pt x="1296" y="14976"/>
                  <a:pt x="1296" y="14976"/>
                </a:cubicBezTo>
                <a:cubicBezTo>
                  <a:pt x="1094" y="15120"/>
                  <a:pt x="1008" y="15437"/>
                  <a:pt x="1152" y="15638"/>
                </a:cubicBezTo>
                <a:cubicBezTo>
                  <a:pt x="1786" y="16733"/>
                  <a:pt x="1786" y="16733"/>
                  <a:pt x="1786" y="16733"/>
                </a:cubicBezTo>
                <a:cubicBezTo>
                  <a:pt x="1901" y="16963"/>
                  <a:pt x="2189" y="17050"/>
                  <a:pt x="2419" y="16934"/>
                </a:cubicBezTo>
                <a:cubicBezTo>
                  <a:pt x="2851" y="16733"/>
                  <a:pt x="2851" y="16733"/>
                  <a:pt x="2851" y="16733"/>
                </a:cubicBezTo>
                <a:cubicBezTo>
                  <a:pt x="3082" y="16618"/>
                  <a:pt x="3370" y="16704"/>
                  <a:pt x="3542" y="16906"/>
                </a:cubicBezTo>
                <a:cubicBezTo>
                  <a:pt x="3888" y="17309"/>
                  <a:pt x="4291" y="17712"/>
                  <a:pt x="4694" y="18058"/>
                </a:cubicBezTo>
                <a:cubicBezTo>
                  <a:pt x="4896" y="18230"/>
                  <a:pt x="4982" y="18518"/>
                  <a:pt x="4867" y="18749"/>
                </a:cubicBezTo>
                <a:cubicBezTo>
                  <a:pt x="4666" y="19181"/>
                  <a:pt x="4666" y="19181"/>
                  <a:pt x="4666" y="19181"/>
                </a:cubicBezTo>
                <a:cubicBezTo>
                  <a:pt x="4550" y="19411"/>
                  <a:pt x="4637" y="19699"/>
                  <a:pt x="4867" y="19814"/>
                </a:cubicBezTo>
                <a:cubicBezTo>
                  <a:pt x="5962" y="20448"/>
                  <a:pt x="5962" y="20448"/>
                  <a:pt x="5962" y="20448"/>
                </a:cubicBezTo>
                <a:cubicBezTo>
                  <a:pt x="6163" y="20592"/>
                  <a:pt x="6480" y="20506"/>
                  <a:pt x="6595" y="20304"/>
                </a:cubicBezTo>
                <a:cubicBezTo>
                  <a:pt x="6883" y="19930"/>
                  <a:pt x="6883" y="19930"/>
                  <a:pt x="6883" y="19930"/>
                </a:cubicBezTo>
                <a:cubicBezTo>
                  <a:pt x="7027" y="19699"/>
                  <a:pt x="7344" y="19613"/>
                  <a:pt x="7574" y="19699"/>
                </a:cubicBezTo>
                <a:cubicBezTo>
                  <a:pt x="8064" y="19901"/>
                  <a:pt x="8611" y="20045"/>
                  <a:pt x="9158" y="20131"/>
                </a:cubicBezTo>
                <a:cubicBezTo>
                  <a:pt x="9389" y="20189"/>
                  <a:pt x="9619" y="20419"/>
                  <a:pt x="9648" y="20650"/>
                </a:cubicBezTo>
                <a:cubicBezTo>
                  <a:pt x="9677" y="21139"/>
                  <a:pt x="9677" y="21139"/>
                  <a:pt x="9677" y="21139"/>
                </a:cubicBezTo>
                <a:cubicBezTo>
                  <a:pt x="9706" y="21398"/>
                  <a:pt x="9936" y="21600"/>
                  <a:pt x="10166" y="21600"/>
                </a:cubicBezTo>
                <a:lnTo>
                  <a:pt x="11434" y="21600"/>
                </a:lnTo>
                <a:close/>
                <a:moveTo>
                  <a:pt x="10253" y="18979"/>
                </a:moveTo>
                <a:cubicBezTo>
                  <a:pt x="9994" y="18979"/>
                  <a:pt x="9590" y="18950"/>
                  <a:pt x="9360" y="18893"/>
                </a:cubicBezTo>
                <a:cubicBezTo>
                  <a:pt x="8899" y="18806"/>
                  <a:pt x="8438" y="18691"/>
                  <a:pt x="8006" y="18547"/>
                </a:cubicBezTo>
                <a:cubicBezTo>
                  <a:pt x="7776" y="18461"/>
                  <a:pt x="7402" y="18259"/>
                  <a:pt x="7200" y="18144"/>
                </a:cubicBezTo>
                <a:cubicBezTo>
                  <a:pt x="6250" y="17597"/>
                  <a:pt x="6250" y="17597"/>
                  <a:pt x="6250" y="17597"/>
                </a:cubicBezTo>
                <a:cubicBezTo>
                  <a:pt x="6048" y="17482"/>
                  <a:pt x="5702" y="17251"/>
                  <a:pt x="5530" y="17107"/>
                </a:cubicBezTo>
                <a:cubicBezTo>
                  <a:pt x="5155" y="16790"/>
                  <a:pt x="4810" y="16445"/>
                  <a:pt x="4493" y="16070"/>
                </a:cubicBezTo>
                <a:cubicBezTo>
                  <a:pt x="4349" y="15898"/>
                  <a:pt x="4118" y="15552"/>
                  <a:pt x="4003" y="15350"/>
                </a:cubicBezTo>
                <a:cubicBezTo>
                  <a:pt x="3456" y="14400"/>
                  <a:pt x="3456" y="14400"/>
                  <a:pt x="3456" y="14400"/>
                </a:cubicBezTo>
                <a:cubicBezTo>
                  <a:pt x="3312" y="14198"/>
                  <a:pt x="3139" y="13824"/>
                  <a:pt x="3053" y="13594"/>
                </a:cubicBezTo>
                <a:cubicBezTo>
                  <a:pt x="2909" y="13162"/>
                  <a:pt x="2794" y="12701"/>
                  <a:pt x="2707" y="12240"/>
                </a:cubicBezTo>
                <a:cubicBezTo>
                  <a:pt x="2650" y="12010"/>
                  <a:pt x="2621" y="11606"/>
                  <a:pt x="2621" y="11347"/>
                </a:cubicBezTo>
                <a:cubicBezTo>
                  <a:pt x="2621" y="10224"/>
                  <a:pt x="2621" y="10224"/>
                  <a:pt x="2621" y="10224"/>
                </a:cubicBezTo>
                <a:cubicBezTo>
                  <a:pt x="2621" y="9965"/>
                  <a:pt x="2650" y="9562"/>
                  <a:pt x="2707" y="9331"/>
                </a:cubicBezTo>
                <a:cubicBezTo>
                  <a:pt x="2765" y="8870"/>
                  <a:pt x="2909" y="8438"/>
                  <a:pt x="3053" y="8006"/>
                </a:cubicBezTo>
                <a:cubicBezTo>
                  <a:pt x="3139" y="7747"/>
                  <a:pt x="3312" y="7402"/>
                  <a:pt x="3456" y="7171"/>
                </a:cubicBezTo>
                <a:cubicBezTo>
                  <a:pt x="4003" y="6250"/>
                  <a:pt x="4003" y="6250"/>
                  <a:pt x="4003" y="6250"/>
                </a:cubicBezTo>
                <a:cubicBezTo>
                  <a:pt x="4118" y="6019"/>
                  <a:pt x="4349" y="5702"/>
                  <a:pt x="4493" y="5501"/>
                </a:cubicBezTo>
                <a:cubicBezTo>
                  <a:pt x="4810" y="5126"/>
                  <a:pt x="5155" y="4781"/>
                  <a:pt x="5501" y="4493"/>
                </a:cubicBezTo>
                <a:cubicBezTo>
                  <a:pt x="5702" y="4320"/>
                  <a:pt x="6048" y="4090"/>
                  <a:pt x="6250" y="3974"/>
                </a:cubicBezTo>
                <a:cubicBezTo>
                  <a:pt x="7200" y="3427"/>
                  <a:pt x="7200" y="3427"/>
                  <a:pt x="7200" y="3427"/>
                </a:cubicBezTo>
                <a:cubicBezTo>
                  <a:pt x="7402" y="3312"/>
                  <a:pt x="7776" y="3139"/>
                  <a:pt x="8006" y="3053"/>
                </a:cubicBezTo>
                <a:cubicBezTo>
                  <a:pt x="8438" y="2880"/>
                  <a:pt x="8899" y="2765"/>
                  <a:pt x="9360" y="2678"/>
                </a:cubicBezTo>
                <a:cubicBezTo>
                  <a:pt x="9590" y="2650"/>
                  <a:pt x="9994" y="2621"/>
                  <a:pt x="10253" y="2621"/>
                </a:cubicBezTo>
                <a:cubicBezTo>
                  <a:pt x="11376" y="2621"/>
                  <a:pt x="11376" y="2621"/>
                  <a:pt x="11376" y="2621"/>
                </a:cubicBezTo>
                <a:cubicBezTo>
                  <a:pt x="11606" y="2621"/>
                  <a:pt x="12010" y="2621"/>
                  <a:pt x="12269" y="2678"/>
                </a:cubicBezTo>
                <a:cubicBezTo>
                  <a:pt x="12730" y="2765"/>
                  <a:pt x="13162" y="2880"/>
                  <a:pt x="13594" y="3053"/>
                </a:cubicBezTo>
                <a:cubicBezTo>
                  <a:pt x="13853" y="3110"/>
                  <a:pt x="14198" y="3312"/>
                  <a:pt x="14429" y="3427"/>
                </a:cubicBezTo>
                <a:cubicBezTo>
                  <a:pt x="15350" y="3974"/>
                  <a:pt x="15350" y="3974"/>
                  <a:pt x="15350" y="3974"/>
                </a:cubicBezTo>
                <a:cubicBezTo>
                  <a:pt x="15581" y="4090"/>
                  <a:pt x="15898" y="4320"/>
                  <a:pt x="16099" y="4464"/>
                </a:cubicBezTo>
                <a:cubicBezTo>
                  <a:pt x="16474" y="4781"/>
                  <a:pt x="16819" y="5126"/>
                  <a:pt x="17107" y="5501"/>
                </a:cubicBezTo>
                <a:cubicBezTo>
                  <a:pt x="17280" y="5702"/>
                  <a:pt x="17510" y="6019"/>
                  <a:pt x="17626" y="6250"/>
                </a:cubicBezTo>
                <a:cubicBezTo>
                  <a:pt x="18173" y="7171"/>
                  <a:pt x="18173" y="7171"/>
                  <a:pt x="18173" y="7171"/>
                </a:cubicBezTo>
                <a:cubicBezTo>
                  <a:pt x="18288" y="7402"/>
                  <a:pt x="18490" y="7747"/>
                  <a:pt x="18576" y="8006"/>
                </a:cubicBezTo>
                <a:cubicBezTo>
                  <a:pt x="18720" y="8438"/>
                  <a:pt x="18835" y="8870"/>
                  <a:pt x="18922" y="9331"/>
                </a:cubicBezTo>
                <a:cubicBezTo>
                  <a:pt x="18979" y="9590"/>
                  <a:pt x="18979" y="9994"/>
                  <a:pt x="18979" y="10224"/>
                </a:cubicBezTo>
                <a:cubicBezTo>
                  <a:pt x="18979" y="11347"/>
                  <a:pt x="18979" y="11347"/>
                  <a:pt x="18979" y="11347"/>
                </a:cubicBezTo>
                <a:cubicBezTo>
                  <a:pt x="18979" y="11606"/>
                  <a:pt x="18979" y="12010"/>
                  <a:pt x="18922" y="12240"/>
                </a:cubicBezTo>
                <a:cubicBezTo>
                  <a:pt x="18835" y="12701"/>
                  <a:pt x="18720" y="13162"/>
                  <a:pt x="18547" y="13594"/>
                </a:cubicBezTo>
                <a:cubicBezTo>
                  <a:pt x="18490" y="13824"/>
                  <a:pt x="18288" y="14198"/>
                  <a:pt x="18173" y="14400"/>
                </a:cubicBezTo>
                <a:cubicBezTo>
                  <a:pt x="17626" y="15350"/>
                  <a:pt x="17626" y="15350"/>
                  <a:pt x="17626" y="15350"/>
                </a:cubicBezTo>
                <a:cubicBezTo>
                  <a:pt x="17510" y="15552"/>
                  <a:pt x="17280" y="15898"/>
                  <a:pt x="17107" y="16070"/>
                </a:cubicBezTo>
                <a:cubicBezTo>
                  <a:pt x="16819" y="16445"/>
                  <a:pt x="16474" y="16790"/>
                  <a:pt x="16099" y="17107"/>
                </a:cubicBezTo>
                <a:cubicBezTo>
                  <a:pt x="15898" y="17251"/>
                  <a:pt x="15581" y="17482"/>
                  <a:pt x="15350" y="17597"/>
                </a:cubicBezTo>
                <a:cubicBezTo>
                  <a:pt x="14429" y="18144"/>
                  <a:pt x="14429" y="18144"/>
                  <a:pt x="14429" y="18144"/>
                </a:cubicBezTo>
                <a:cubicBezTo>
                  <a:pt x="14198" y="18288"/>
                  <a:pt x="13853" y="18461"/>
                  <a:pt x="13622" y="18547"/>
                </a:cubicBezTo>
                <a:cubicBezTo>
                  <a:pt x="13190" y="18691"/>
                  <a:pt x="12730" y="18806"/>
                  <a:pt x="12269" y="18893"/>
                </a:cubicBezTo>
                <a:cubicBezTo>
                  <a:pt x="12010" y="18950"/>
                  <a:pt x="11606" y="18979"/>
                  <a:pt x="11376" y="18979"/>
                </a:cubicBezTo>
                <a:lnTo>
                  <a:pt x="10253" y="18979"/>
                </a:lnTo>
                <a:close/>
              </a:path>
            </a:pathLst>
          </a:custGeom>
          <a:solidFill>
            <a:srgbClr val="8BC34A"/>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29" name="圆形"/>
          <p:cNvSpPr/>
          <p:nvPr>
            <p:custDataLst>
              <p:tags r:id="rId22"/>
            </p:custDataLst>
          </p:nvPr>
        </p:nvSpPr>
        <p:spPr>
          <a:xfrm>
            <a:off x="8180854" y="2078262"/>
            <a:ext cx="1212438" cy="1214139"/>
          </a:xfrm>
          <a:prstGeom prst="ellipse">
            <a:avLst/>
          </a:prstGeom>
          <a:solidFill>
            <a:srgbClr val="8BC34A"/>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30" name="文本框 129"/>
          <p:cNvSpPr txBox="1"/>
          <p:nvPr>
            <p:custDataLst>
              <p:tags r:id="rId23"/>
            </p:custDataLst>
          </p:nvPr>
        </p:nvSpPr>
        <p:spPr>
          <a:xfrm>
            <a:off x="8219440" y="2464435"/>
            <a:ext cx="1173480" cy="441325"/>
          </a:xfrm>
          <a:prstGeom prst="rect">
            <a:avLst/>
          </a:prstGeom>
          <a:noFill/>
        </p:spPr>
        <p:txBody>
          <a:bodyPr wrap="square" lIns="90000" tIns="46800" rIns="90000" bIns="46800" rtlCol="0" anchor="ctr" anchorCtr="0">
            <a:noAutofit/>
          </a:bodyPr>
          <a:p>
            <a:pPr lvl="0" algn="ctr" defTabSz="457200">
              <a:lnSpc>
                <a:spcPct val="120000"/>
              </a:lnSpc>
              <a:defRPr/>
            </a:pPr>
            <a:r>
              <a:rPr kumimoji="1" lang="zh-CN" altLang="en-US" sz="2300" b="1" spc="15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复合型污染</a:t>
            </a:r>
            <a:endParaRPr kumimoji="1" lang="zh-CN" altLang="en-US" sz="2300" b="1" spc="15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31" name="形状"/>
          <p:cNvSpPr/>
          <p:nvPr>
            <p:custDataLst>
              <p:tags r:id="rId24"/>
            </p:custDataLst>
          </p:nvPr>
        </p:nvSpPr>
        <p:spPr>
          <a:xfrm>
            <a:off x="6137249" y="1784624"/>
            <a:ext cx="1751224" cy="1755593"/>
          </a:xfrm>
          <a:custGeom>
            <a:avLst/>
            <a:gdLst/>
            <a:ahLst/>
            <a:cxnLst>
              <a:cxn ang="0">
                <a:pos x="wd2" y="hd2"/>
              </a:cxn>
              <a:cxn ang="5400000">
                <a:pos x="wd2" y="hd2"/>
              </a:cxn>
              <a:cxn ang="10800000">
                <a:pos x="wd2" y="hd2"/>
              </a:cxn>
              <a:cxn ang="16200000">
                <a:pos x="wd2" y="hd2"/>
              </a:cxn>
            </a:cxnLst>
            <a:rect l="0" t="0" r="r" b="b"/>
            <a:pathLst>
              <a:path w="21494" h="21491" extrusionOk="0">
                <a:moveTo>
                  <a:pt x="12968" y="21467"/>
                </a:moveTo>
                <a:cubicBezTo>
                  <a:pt x="14998" y="20855"/>
                  <a:pt x="14998" y="20855"/>
                  <a:pt x="14998" y="20855"/>
                </a:cubicBezTo>
                <a:cubicBezTo>
                  <a:pt x="15228" y="20778"/>
                  <a:pt x="15381" y="20510"/>
                  <a:pt x="15343" y="20280"/>
                </a:cubicBezTo>
                <a:cubicBezTo>
                  <a:pt x="15075" y="19208"/>
                  <a:pt x="15075" y="19208"/>
                  <a:pt x="15075" y="19208"/>
                </a:cubicBezTo>
                <a:cubicBezTo>
                  <a:pt x="15036" y="18978"/>
                  <a:pt x="15151" y="18672"/>
                  <a:pt x="15381" y="18557"/>
                </a:cubicBezTo>
                <a:cubicBezTo>
                  <a:pt x="16224" y="18059"/>
                  <a:pt x="16951" y="17446"/>
                  <a:pt x="17602" y="16718"/>
                </a:cubicBezTo>
                <a:cubicBezTo>
                  <a:pt x="17756" y="16527"/>
                  <a:pt x="18024" y="16450"/>
                  <a:pt x="18253" y="16565"/>
                </a:cubicBezTo>
                <a:cubicBezTo>
                  <a:pt x="19287" y="16987"/>
                  <a:pt x="19287" y="16987"/>
                  <a:pt x="19287" y="16987"/>
                </a:cubicBezTo>
                <a:cubicBezTo>
                  <a:pt x="19517" y="17101"/>
                  <a:pt x="19785" y="16987"/>
                  <a:pt x="19900" y="16795"/>
                </a:cubicBezTo>
                <a:cubicBezTo>
                  <a:pt x="20896" y="14880"/>
                  <a:pt x="20896" y="14880"/>
                  <a:pt x="20896" y="14880"/>
                </a:cubicBezTo>
                <a:cubicBezTo>
                  <a:pt x="21011" y="14650"/>
                  <a:pt x="20934" y="14382"/>
                  <a:pt x="20743" y="14267"/>
                </a:cubicBezTo>
                <a:cubicBezTo>
                  <a:pt x="19785" y="13655"/>
                  <a:pt x="19785" y="13655"/>
                  <a:pt x="19785" y="13655"/>
                </a:cubicBezTo>
                <a:cubicBezTo>
                  <a:pt x="19594" y="13540"/>
                  <a:pt x="19479" y="13233"/>
                  <a:pt x="19556" y="13004"/>
                </a:cubicBezTo>
                <a:cubicBezTo>
                  <a:pt x="19785" y="12084"/>
                  <a:pt x="19862" y="11127"/>
                  <a:pt x="19785" y="10131"/>
                </a:cubicBezTo>
                <a:cubicBezTo>
                  <a:pt x="19785" y="9901"/>
                  <a:pt x="19938" y="9633"/>
                  <a:pt x="20168" y="9557"/>
                </a:cubicBezTo>
                <a:cubicBezTo>
                  <a:pt x="21202" y="9135"/>
                  <a:pt x="21202" y="9135"/>
                  <a:pt x="21202" y="9135"/>
                </a:cubicBezTo>
                <a:cubicBezTo>
                  <a:pt x="21432" y="9021"/>
                  <a:pt x="21547" y="8791"/>
                  <a:pt x="21470" y="8561"/>
                </a:cubicBezTo>
                <a:cubicBezTo>
                  <a:pt x="20819" y="6493"/>
                  <a:pt x="20819" y="6493"/>
                  <a:pt x="20819" y="6493"/>
                </a:cubicBezTo>
                <a:cubicBezTo>
                  <a:pt x="20743" y="6263"/>
                  <a:pt x="20513" y="6110"/>
                  <a:pt x="20283" y="6187"/>
                </a:cubicBezTo>
                <a:cubicBezTo>
                  <a:pt x="19173" y="6416"/>
                  <a:pt x="19173" y="6416"/>
                  <a:pt x="19173" y="6416"/>
                </a:cubicBezTo>
                <a:cubicBezTo>
                  <a:pt x="18943" y="6455"/>
                  <a:pt x="18675" y="6340"/>
                  <a:pt x="18560" y="6148"/>
                </a:cubicBezTo>
                <a:cubicBezTo>
                  <a:pt x="18062" y="5306"/>
                  <a:pt x="17449" y="4540"/>
                  <a:pt x="16721" y="3927"/>
                </a:cubicBezTo>
                <a:cubicBezTo>
                  <a:pt x="16530" y="3774"/>
                  <a:pt x="16453" y="3467"/>
                  <a:pt x="16530" y="3238"/>
                </a:cubicBezTo>
                <a:cubicBezTo>
                  <a:pt x="16990" y="2204"/>
                  <a:pt x="16990" y="2204"/>
                  <a:pt x="16990" y="2204"/>
                </a:cubicBezTo>
                <a:cubicBezTo>
                  <a:pt x="17066" y="2012"/>
                  <a:pt x="16990" y="1744"/>
                  <a:pt x="16760" y="1629"/>
                </a:cubicBezTo>
                <a:cubicBezTo>
                  <a:pt x="14845" y="595"/>
                  <a:pt x="14845" y="595"/>
                  <a:pt x="14845" y="595"/>
                </a:cubicBezTo>
                <a:cubicBezTo>
                  <a:pt x="14653" y="518"/>
                  <a:pt x="14385" y="557"/>
                  <a:pt x="14232" y="787"/>
                </a:cubicBezTo>
                <a:cubicBezTo>
                  <a:pt x="13658" y="1706"/>
                  <a:pt x="13658" y="1706"/>
                  <a:pt x="13658" y="1706"/>
                </a:cubicBezTo>
                <a:cubicBezTo>
                  <a:pt x="13504" y="1935"/>
                  <a:pt x="13236" y="2012"/>
                  <a:pt x="13007" y="1974"/>
                </a:cubicBezTo>
                <a:cubicBezTo>
                  <a:pt x="12087" y="1706"/>
                  <a:pt x="11092" y="1629"/>
                  <a:pt x="10134" y="1706"/>
                </a:cubicBezTo>
                <a:cubicBezTo>
                  <a:pt x="9904" y="1706"/>
                  <a:pt x="9636" y="1553"/>
                  <a:pt x="9521" y="1323"/>
                </a:cubicBezTo>
                <a:cubicBezTo>
                  <a:pt x="9100" y="289"/>
                  <a:pt x="9100" y="289"/>
                  <a:pt x="9100" y="289"/>
                </a:cubicBezTo>
                <a:cubicBezTo>
                  <a:pt x="9024" y="97"/>
                  <a:pt x="8756" y="-56"/>
                  <a:pt x="8526" y="21"/>
                </a:cubicBezTo>
                <a:cubicBezTo>
                  <a:pt x="6496" y="672"/>
                  <a:pt x="6496" y="672"/>
                  <a:pt x="6496" y="672"/>
                </a:cubicBezTo>
                <a:cubicBezTo>
                  <a:pt x="6266" y="748"/>
                  <a:pt x="6113" y="978"/>
                  <a:pt x="6151" y="1208"/>
                </a:cubicBezTo>
                <a:cubicBezTo>
                  <a:pt x="6419" y="2318"/>
                  <a:pt x="6419" y="2318"/>
                  <a:pt x="6419" y="2318"/>
                </a:cubicBezTo>
                <a:cubicBezTo>
                  <a:pt x="6458" y="2548"/>
                  <a:pt x="6343" y="2816"/>
                  <a:pt x="6113" y="2931"/>
                </a:cubicBezTo>
                <a:cubicBezTo>
                  <a:pt x="5270" y="3429"/>
                  <a:pt x="4543" y="4080"/>
                  <a:pt x="3892" y="4770"/>
                </a:cubicBezTo>
                <a:cubicBezTo>
                  <a:pt x="3738" y="4961"/>
                  <a:pt x="3432" y="5038"/>
                  <a:pt x="3241" y="4961"/>
                </a:cubicBezTo>
                <a:cubicBezTo>
                  <a:pt x="2207" y="4501"/>
                  <a:pt x="2207" y="4501"/>
                  <a:pt x="2207" y="4501"/>
                </a:cubicBezTo>
                <a:cubicBezTo>
                  <a:pt x="1977" y="4425"/>
                  <a:pt x="1709" y="4540"/>
                  <a:pt x="1594" y="4731"/>
                </a:cubicBezTo>
                <a:cubicBezTo>
                  <a:pt x="598" y="6646"/>
                  <a:pt x="598" y="6646"/>
                  <a:pt x="598" y="6646"/>
                </a:cubicBezTo>
                <a:cubicBezTo>
                  <a:pt x="483" y="6838"/>
                  <a:pt x="560" y="7144"/>
                  <a:pt x="751" y="7259"/>
                </a:cubicBezTo>
                <a:cubicBezTo>
                  <a:pt x="1709" y="7872"/>
                  <a:pt x="1709" y="7872"/>
                  <a:pt x="1709" y="7872"/>
                </a:cubicBezTo>
                <a:cubicBezTo>
                  <a:pt x="1900" y="7987"/>
                  <a:pt x="2015" y="8255"/>
                  <a:pt x="1938" y="8484"/>
                </a:cubicBezTo>
                <a:cubicBezTo>
                  <a:pt x="1709" y="9442"/>
                  <a:pt x="1632" y="10399"/>
                  <a:pt x="1670" y="11357"/>
                </a:cubicBezTo>
                <a:cubicBezTo>
                  <a:pt x="1709" y="11625"/>
                  <a:pt x="1556" y="11893"/>
                  <a:pt x="1326" y="11970"/>
                </a:cubicBezTo>
                <a:cubicBezTo>
                  <a:pt x="292" y="12391"/>
                  <a:pt x="292" y="12391"/>
                  <a:pt x="292" y="12391"/>
                </a:cubicBezTo>
                <a:cubicBezTo>
                  <a:pt x="62" y="12467"/>
                  <a:pt x="-53" y="12735"/>
                  <a:pt x="24" y="12965"/>
                </a:cubicBezTo>
                <a:cubicBezTo>
                  <a:pt x="675" y="15033"/>
                  <a:pt x="675" y="15033"/>
                  <a:pt x="675" y="15033"/>
                </a:cubicBezTo>
                <a:cubicBezTo>
                  <a:pt x="713" y="15263"/>
                  <a:pt x="981" y="15378"/>
                  <a:pt x="1211" y="15340"/>
                </a:cubicBezTo>
                <a:cubicBezTo>
                  <a:pt x="2283" y="15110"/>
                  <a:pt x="2283" y="15110"/>
                  <a:pt x="2283" y="15110"/>
                </a:cubicBezTo>
                <a:cubicBezTo>
                  <a:pt x="2551" y="15033"/>
                  <a:pt x="2819" y="15187"/>
                  <a:pt x="2934" y="15378"/>
                </a:cubicBezTo>
                <a:cubicBezTo>
                  <a:pt x="3432" y="16221"/>
                  <a:pt x="4045" y="16987"/>
                  <a:pt x="4773" y="17599"/>
                </a:cubicBezTo>
                <a:cubicBezTo>
                  <a:pt x="4964" y="17753"/>
                  <a:pt x="5041" y="18059"/>
                  <a:pt x="4926" y="18289"/>
                </a:cubicBezTo>
                <a:cubicBezTo>
                  <a:pt x="4504" y="19284"/>
                  <a:pt x="4504" y="19284"/>
                  <a:pt x="4504" y="19284"/>
                </a:cubicBezTo>
                <a:cubicBezTo>
                  <a:pt x="4428" y="19514"/>
                  <a:pt x="4504" y="19782"/>
                  <a:pt x="4734" y="19897"/>
                </a:cubicBezTo>
                <a:cubicBezTo>
                  <a:pt x="6611" y="20893"/>
                  <a:pt x="6611" y="20893"/>
                  <a:pt x="6611" y="20893"/>
                </a:cubicBezTo>
                <a:cubicBezTo>
                  <a:pt x="6841" y="21008"/>
                  <a:pt x="7109" y="20931"/>
                  <a:pt x="7262" y="20740"/>
                </a:cubicBezTo>
                <a:cubicBezTo>
                  <a:pt x="7836" y="19782"/>
                  <a:pt x="7836" y="19782"/>
                  <a:pt x="7836" y="19782"/>
                </a:cubicBezTo>
                <a:cubicBezTo>
                  <a:pt x="7990" y="19591"/>
                  <a:pt x="8258" y="19476"/>
                  <a:pt x="8487" y="19553"/>
                </a:cubicBezTo>
                <a:cubicBezTo>
                  <a:pt x="9407" y="19782"/>
                  <a:pt x="10364" y="19897"/>
                  <a:pt x="11360" y="19821"/>
                </a:cubicBezTo>
                <a:cubicBezTo>
                  <a:pt x="11590" y="19782"/>
                  <a:pt x="11858" y="19935"/>
                  <a:pt x="11973" y="20165"/>
                </a:cubicBezTo>
                <a:cubicBezTo>
                  <a:pt x="12356" y="21199"/>
                  <a:pt x="12356" y="21199"/>
                  <a:pt x="12356" y="21199"/>
                </a:cubicBezTo>
                <a:cubicBezTo>
                  <a:pt x="12470" y="21429"/>
                  <a:pt x="12738" y="21544"/>
                  <a:pt x="12968" y="21467"/>
                </a:cubicBezTo>
                <a:close/>
                <a:moveTo>
                  <a:pt x="8679" y="4118"/>
                </a:moveTo>
                <a:cubicBezTo>
                  <a:pt x="12356" y="3008"/>
                  <a:pt x="16224" y="5038"/>
                  <a:pt x="17373" y="8714"/>
                </a:cubicBezTo>
                <a:cubicBezTo>
                  <a:pt x="18521" y="12353"/>
                  <a:pt x="16453" y="16259"/>
                  <a:pt x="12815" y="17370"/>
                </a:cubicBezTo>
                <a:cubicBezTo>
                  <a:pt x="9138" y="18518"/>
                  <a:pt x="5232" y="16489"/>
                  <a:pt x="4121" y="12812"/>
                </a:cubicBezTo>
                <a:cubicBezTo>
                  <a:pt x="2973" y="9174"/>
                  <a:pt x="5041" y="5267"/>
                  <a:pt x="8679" y="4118"/>
                </a:cubicBezTo>
                <a:close/>
              </a:path>
            </a:pathLst>
          </a:custGeom>
          <a:solidFill>
            <a:srgbClr val="009587"/>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32" name="文本框 131"/>
          <p:cNvSpPr txBox="1"/>
          <p:nvPr>
            <p:custDataLst>
              <p:tags r:id="rId25"/>
            </p:custDataLst>
          </p:nvPr>
        </p:nvSpPr>
        <p:spPr>
          <a:xfrm>
            <a:off x="6504305" y="2441575"/>
            <a:ext cx="1156335" cy="441325"/>
          </a:xfrm>
          <a:prstGeom prst="rect">
            <a:avLst/>
          </a:prstGeom>
          <a:noFill/>
        </p:spPr>
        <p:txBody>
          <a:bodyPr wrap="square" lIns="90000" tIns="46800" rIns="90000" bIns="46800" rtlCol="0" anchor="ctr" anchorCtr="0">
            <a:noAutofit/>
          </a:bodyPr>
          <a:p>
            <a:pPr lvl="0" algn="ctr" defTabSz="457200">
              <a:lnSpc>
                <a:spcPct val="120000"/>
              </a:lnSpc>
              <a:defRPr/>
            </a:pPr>
            <a:r>
              <a:rPr kumimoji="1" lang="zh-CN" altLang="en-US" sz="2300" b="1" spc="150">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油烟型</a:t>
            </a:r>
            <a:endParaRPr kumimoji="1" lang="zh-CN" altLang="en-US" sz="2300" b="1" spc="150">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384810" y="1157605"/>
            <a:ext cx="6419215" cy="525716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498475" y="1931670"/>
            <a:ext cx="6237605" cy="3738245"/>
          </a:xfrm>
          <a:prstGeom prst="rect">
            <a:avLst/>
          </a:prstGeom>
          <a:noFill/>
        </p:spPr>
        <p:txBody>
          <a:bodyPr wrap="square" rtlCol="0">
            <a:spAutoFit/>
          </a:bodyPr>
          <a:p>
            <a:pPr algn="l" fontAlgn="auto">
              <a:lnSpc>
                <a:spcPct val="150000"/>
              </a:lnSpc>
              <a:spcBef>
                <a:spcPct val="0"/>
              </a:spcBef>
              <a:buClrTx/>
              <a:buSzTx/>
              <a:buFontTx/>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600">
                <a:latin typeface="微软雅黑" panose="020B0503020204020204" charset="-122"/>
                <a:ea typeface="微软雅黑" panose="020B0503020204020204" charset="-122"/>
                <a:cs typeface="微软雅黑" panose="020B0503020204020204" charset="-122"/>
              </a:rPr>
              <a:t>环境标准是在综合考虑本国自然环境特征、科技水平和经济条件的基础上，对环境要素间的配比、布局和各环境要素的组成及进行环保工作的某些技术要求加以限定的规范，对经济社会发展具有重要影响。</a:t>
            </a:r>
            <a:endParaRPr lang="en-US" altLang="zh-CN" sz="2600">
              <a:latin typeface="微软雅黑" panose="020B0503020204020204" charset="-122"/>
              <a:ea typeface="微软雅黑" panose="020B0503020204020204" charset="-122"/>
              <a:cs typeface="微软雅黑" panose="020B0503020204020204" charset="-122"/>
            </a:endParaRPr>
          </a:p>
        </p:txBody>
      </p:sp>
      <p:pic>
        <p:nvPicPr>
          <p:cNvPr id="4" name="内容占位符 3"/>
          <p:cNvPicPr>
            <a:picLocks noChangeAspect="1"/>
          </p:cNvPicPr>
          <p:nvPr/>
        </p:nvPicPr>
        <p:blipFill>
          <a:blip r:embed="rId1"/>
          <a:stretch>
            <a:fillRect/>
          </a:stretch>
        </p:blipFill>
        <p:spPr>
          <a:xfrm>
            <a:off x="6911340" y="1089660"/>
            <a:ext cx="4852035" cy="52412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solidFill>
                  <a:schemeClr val="bg1"/>
                </a:solidFill>
                <a:latin typeface="黑体" panose="02010609060101010101" charset="-122"/>
                <a:ea typeface="黑体" panose="02010609060101010101" charset="-122"/>
                <a:sym typeface="+mn-ea"/>
              </a:rPr>
              <a:t>  </a:t>
            </a:r>
            <a:r>
              <a:rPr lang="en-US" altLang="zh-CN" sz="4300" b="1" spc="400" dirty="0" smtClean="0">
                <a:solidFill>
                  <a:schemeClr val="bg1"/>
                </a:solidFill>
                <a:latin typeface="微软雅黑" panose="020B0503020204020204" charset="-122"/>
                <a:sym typeface="+mn-ea"/>
              </a:rPr>
              <a:t>二、治理沿革</a:t>
            </a:r>
            <a:endParaRPr lang="zh-CN" altLang="en-US" sz="4300" b="1" dirty="0">
              <a:solidFill>
                <a:schemeClr val="bg1"/>
              </a:solidFill>
              <a:effectLst/>
              <a:latin typeface="黑体" panose="02010609060101010101" charset="-122"/>
              <a:ea typeface="黑体" panose="02010609060101010101" charset="-122"/>
              <a:cs typeface="Arial" panose="020B0604020202020204" pitchFamily="34" charset="0"/>
              <a:sym typeface="+mn-ea"/>
            </a:endParaRPr>
          </a:p>
        </p:txBody>
      </p:sp>
      <p:sp>
        <p:nvSpPr>
          <p:cNvPr id="4" name="Parallelogram 3"/>
          <p:cNvSpPr/>
          <p:nvPr>
            <p:custDataLst>
              <p:tags r:id="rId1"/>
            </p:custDataLst>
          </p:nvPr>
        </p:nvSpPr>
        <p:spPr>
          <a:xfrm>
            <a:off x="153425" y="3634608"/>
            <a:ext cx="1937582" cy="373676"/>
          </a:xfrm>
          <a:prstGeom prst="parallelogram">
            <a:avLst>
              <a:gd name="adj" fmla="val 50926"/>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en-US" sz="1400" b="1" dirty="0" smtClean="0">
                <a:latin typeface="微软雅黑" panose="020B0503020204020204" charset="-122"/>
                <a:ea typeface="微软雅黑" panose="020B0503020204020204" charset="-122"/>
              </a:rPr>
              <a:t>1982</a:t>
            </a:r>
            <a:endParaRPr lang="en-US" sz="1400" b="1" dirty="0">
              <a:latin typeface="微软雅黑" panose="020B0503020204020204" charset="-122"/>
              <a:ea typeface="微软雅黑" panose="020B0503020204020204" charset="-122"/>
            </a:endParaRPr>
          </a:p>
        </p:txBody>
      </p:sp>
      <p:sp>
        <p:nvSpPr>
          <p:cNvPr id="5" name="Parallelogram 4"/>
          <p:cNvSpPr/>
          <p:nvPr>
            <p:custDataLst>
              <p:tags r:id="rId2"/>
            </p:custDataLst>
          </p:nvPr>
        </p:nvSpPr>
        <p:spPr>
          <a:xfrm>
            <a:off x="2091007" y="3634608"/>
            <a:ext cx="1937582" cy="373676"/>
          </a:xfrm>
          <a:prstGeom prst="parallelogram">
            <a:avLst>
              <a:gd name="adj" fmla="val 50926"/>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en-US" sz="1400" b="1" dirty="0" smtClean="0">
                <a:latin typeface="微软雅黑" panose="020B0503020204020204" charset="-122"/>
                <a:ea typeface="微软雅黑" panose="020B0503020204020204" charset="-122"/>
              </a:rPr>
              <a:t>1996</a:t>
            </a:r>
            <a:endParaRPr lang="en-US" sz="1400" b="1" dirty="0" smtClean="0">
              <a:latin typeface="微软雅黑" panose="020B0503020204020204" charset="-122"/>
              <a:ea typeface="微软雅黑" panose="020B0503020204020204" charset="-122"/>
            </a:endParaRPr>
          </a:p>
        </p:txBody>
      </p:sp>
      <p:sp>
        <p:nvSpPr>
          <p:cNvPr id="6" name="Parallelogram 5"/>
          <p:cNvSpPr/>
          <p:nvPr>
            <p:custDataLst>
              <p:tags r:id="rId3"/>
            </p:custDataLst>
          </p:nvPr>
        </p:nvSpPr>
        <p:spPr>
          <a:xfrm>
            <a:off x="4028588" y="3634608"/>
            <a:ext cx="1937582" cy="373676"/>
          </a:xfrm>
          <a:prstGeom prst="parallelogram">
            <a:avLst>
              <a:gd name="adj" fmla="val 50926"/>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en-US" sz="1400" b="1" dirty="0" smtClean="0">
                <a:latin typeface="微软雅黑" panose="020B0503020204020204" charset="-122"/>
                <a:ea typeface="微软雅黑" panose="020B0503020204020204" charset="-122"/>
              </a:rPr>
              <a:t>2000</a:t>
            </a:r>
            <a:endParaRPr lang="en-US" sz="1400" b="1" dirty="0" smtClean="0">
              <a:latin typeface="微软雅黑" panose="020B0503020204020204" charset="-122"/>
              <a:ea typeface="微软雅黑" panose="020B0503020204020204" charset="-122"/>
            </a:endParaRPr>
          </a:p>
        </p:txBody>
      </p:sp>
      <p:sp>
        <p:nvSpPr>
          <p:cNvPr id="7" name="Parallelogram 6"/>
          <p:cNvSpPr/>
          <p:nvPr>
            <p:custDataLst>
              <p:tags r:id="rId4"/>
            </p:custDataLst>
          </p:nvPr>
        </p:nvSpPr>
        <p:spPr>
          <a:xfrm>
            <a:off x="5966170" y="3634608"/>
            <a:ext cx="1937582" cy="373676"/>
          </a:xfrm>
          <a:prstGeom prst="parallelogram">
            <a:avLst>
              <a:gd name="adj" fmla="val 50926"/>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id-ID" sz="1400" b="1" dirty="0" smtClean="0">
                <a:latin typeface="微软雅黑" panose="020B0503020204020204" charset="-122"/>
                <a:ea typeface="微软雅黑" panose="020B0503020204020204" charset="-122"/>
              </a:rPr>
              <a:t>201</a:t>
            </a:r>
            <a:r>
              <a:rPr lang="en-US" sz="1400" b="1" dirty="0" smtClean="0">
                <a:latin typeface="微软雅黑" panose="020B0503020204020204" charset="-122"/>
                <a:ea typeface="微软雅黑" panose="020B0503020204020204" charset="-122"/>
              </a:rPr>
              <a:t>2</a:t>
            </a:r>
            <a:endParaRPr lang="id-ID" sz="1400" b="1" dirty="0">
              <a:latin typeface="微软雅黑" panose="020B0503020204020204" charset="-122"/>
              <a:ea typeface="微软雅黑" panose="020B0503020204020204" charset="-122"/>
            </a:endParaRPr>
          </a:p>
        </p:txBody>
      </p:sp>
      <p:sp>
        <p:nvSpPr>
          <p:cNvPr id="8" name="Parallelogram 7"/>
          <p:cNvSpPr/>
          <p:nvPr>
            <p:custDataLst>
              <p:tags r:id="rId5"/>
            </p:custDataLst>
          </p:nvPr>
        </p:nvSpPr>
        <p:spPr>
          <a:xfrm>
            <a:off x="7903752" y="3634608"/>
            <a:ext cx="1937582" cy="373676"/>
          </a:xfrm>
          <a:prstGeom prst="parallelogram">
            <a:avLst>
              <a:gd name="adj" fmla="val 50926"/>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id-ID" sz="1400" b="1" dirty="0" smtClean="0">
                <a:latin typeface="微软雅黑" panose="020B0503020204020204" charset="-122"/>
                <a:ea typeface="微软雅黑" panose="020B0503020204020204" charset="-122"/>
              </a:rPr>
              <a:t>201</a:t>
            </a:r>
            <a:r>
              <a:rPr lang="en-US" sz="1400" b="1" dirty="0" smtClean="0">
                <a:latin typeface="微软雅黑" panose="020B0503020204020204" charset="-122"/>
                <a:ea typeface="微软雅黑" panose="020B0503020204020204" charset="-122"/>
              </a:rPr>
              <a:t>8</a:t>
            </a:r>
            <a:endParaRPr lang="id-ID" sz="1400" b="1" dirty="0">
              <a:latin typeface="微软雅黑" panose="020B0503020204020204" charset="-122"/>
              <a:ea typeface="微软雅黑" panose="020B0503020204020204" charset="-122"/>
            </a:endParaRPr>
          </a:p>
        </p:txBody>
      </p:sp>
      <p:sp>
        <p:nvSpPr>
          <p:cNvPr id="9" name="Parallelogram 8"/>
          <p:cNvSpPr/>
          <p:nvPr>
            <p:custDataLst>
              <p:tags r:id="rId6"/>
            </p:custDataLst>
          </p:nvPr>
        </p:nvSpPr>
        <p:spPr>
          <a:xfrm>
            <a:off x="9841334" y="3634608"/>
            <a:ext cx="1937582" cy="373676"/>
          </a:xfrm>
          <a:prstGeom prst="parallelogram">
            <a:avLst>
              <a:gd name="adj" fmla="val 50926"/>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id-ID" sz="1400" b="1" dirty="0" smtClean="0">
                <a:latin typeface="微软雅黑" panose="020B0503020204020204" charset="-122"/>
                <a:ea typeface="微软雅黑" panose="020B0503020204020204" charset="-122"/>
              </a:rPr>
              <a:t>20</a:t>
            </a:r>
            <a:r>
              <a:rPr lang="en-US" sz="1400" b="1" dirty="0" smtClean="0">
                <a:latin typeface="微软雅黑" panose="020B0503020204020204" charset="-122"/>
                <a:ea typeface="微软雅黑" panose="020B0503020204020204" charset="-122"/>
              </a:rPr>
              <a:t>2 </a:t>
            </a:r>
            <a:r>
              <a:rPr lang="zh-CN" altLang="en-US" sz="1400" b="1" dirty="0" smtClean="0">
                <a:latin typeface="微软雅黑" panose="020B0503020204020204" charset="-122"/>
                <a:ea typeface="微软雅黑" panose="020B0503020204020204" charset="-122"/>
              </a:rPr>
              <a:t>？</a:t>
            </a:r>
            <a:endParaRPr lang="zh-CN" altLang="en-US" sz="1400" b="1" dirty="0" smtClean="0">
              <a:latin typeface="微软雅黑" panose="020B0503020204020204" charset="-122"/>
              <a:ea typeface="微软雅黑" panose="020B0503020204020204" charset="-122"/>
            </a:endParaRPr>
          </a:p>
        </p:txBody>
      </p:sp>
      <p:cxnSp>
        <p:nvCxnSpPr>
          <p:cNvPr id="2" name="Straight Connector 9"/>
          <p:cNvCxnSpPr/>
          <p:nvPr>
            <p:custDataLst>
              <p:tags r:id="rId7"/>
            </p:custDataLst>
          </p:nvPr>
        </p:nvCxnSpPr>
        <p:spPr>
          <a:xfrm flipH="1">
            <a:off x="1117276" y="4008285"/>
            <a:ext cx="9881" cy="1577999"/>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3" name="TextBox 13"/>
          <p:cNvSpPr txBox="1"/>
          <p:nvPr>
            <p:custDataLst>
              <p:tags r:id="rId8"/>
            </p:custDataLst>
          </p:nvPr>
        </p:nvSpPr>
        <p:spPr>
          <a:xfrm>
            <a:off x="1199515" y="4808220"/>
            <a:ext cx="2476500" cy="1299210"/>
          </a:xfrm>
          <a:prstGeom prst="rect">
            <a:avLst/>
          </a:prstGeom>
          <a:noFill/>
        </p:spPr>
        <p:txBody>
          <a:bodyPr wrap="square" bIns="0" rtlCol="0">
            <a:noAutofit/>
          </a:bodyPr>
          <a:p>
            <a:pPr>
              <a:lnSpc>
                <a:spcPct val="120000"/>
              </a:lnSpc>
            </a:pPr>
            <a:r>
              <a:rPr lang="zh-CN" altLang="en-US" sz="1600" b="1">
                <a:latin typeface="微软雅黑" panose="020B0503020204020204" charset="-122"/>
                <a:ea typeface="微软雅黑" panose="020B0503020204020204" charset="-122"/>
                <a:cs typeface="微软雅黑" panose="020B0503020204020204" charset="-122"/>
                <a:sym typeface="+mn-ea"/>
              </a:rPr>
              <a:t>首次发布《环境空气质量标准》（</a:t>
            </a:r>
            <a:r>
              <a:rPr lang="en-US" altLang="zh-CN" sz="1600" b="1">
                <a:latin typeface="微软雅黑" panose="020B0503020204020204" charset="-122"/>
                <a:ea typeface="微软雅黑" panose="020B0503020204020204" charset="-122"/>
                <a:cs typeface="微软雅黑" panose="020B0503020204020204" charset="-122"/>
                <a:sym typeface="+mn-ea"/>
              </a:rPr>
              <a:t>GB3095-82</a:t>
            </a:r>
            <a:r>
              <a:rPr lang="zh-CN" altLang="en-US" sz="1600" b="1">
                <a:latin typeface="微软雅黑" panose="020B0503020204020204" charset="-122"/>
                <a:ea typeface="微软雅黑" panose="020B0503020204020204" charset="-122"/>
                <a:cs typeface="微软雅黑" panose="020B0503020204020204" charset="-122"/>
                <a:sym typeface="+mn-ea"/>
              </a:rPr>
              <a:t>）</a:t>
            </a:r>
            <a:r>
              <a:rPr lang="en-US" altLang="zh-CN" sz="1600" b="1">
                <a:latin typeface="微软雅黑" panose="020B0503020204020204" charset="-122"/>
                <a:ea typeface="微软雅黑" panose="020B0503020204020204" charset="-122"/>
                <a:cs typeface="微软雅黑" panose="020B0503020204020204" charset="-122"/>
                <a:sym typeface="+mn-ea"/>
              </a:rPr>
              <a:t>,</a:t>
            </a:r>
            <a:r>
              <a:rPr lang="zh-CN" altLang="en-US" sz="1600" b="1">
                <a:latin typeface="微软雅黑" panose="020B0503020204020204" charset="-122"/>
                <a:ea typeface="微软雅黑" panose="020B0503020204020204" charset="-122"/>
                <a:cs typeface="微软雅黑" panose="020B0503020204020204" charset="-122"/>
                <a:sym typeface="+mn-ea"/>
              </a:rPr>
              <a:t>列入了总悬浮微粒（</a:t>
            </a:r>
            <a:r>
              <a:rPr lang="en-US" altLang="zh-CN" sz="1600" b="1">
                <a:latin typeface="微软雅黑" panose="020B0503020204020204" charset="-122"/>
                <a:ea typeface="微软雅黑" panose="020B0503020204020204" charset="-122"/>
                <a:cs typeface="微软雅黑" panose="020B0503020204020204" charset="-122"/>
                <a:sym typeface="+mn-ea"/>
              </a:rPr>
              <a:t>TSP</a:t>
            </a:r>
            <a:r>
              <a:rPr lang="zh-CN" altLang="en-US" sz="1600" b="1">
                <a:latin typeface="微软雅黑" panose="020B0503020204020204" charset="-122"/>
                <a:ea typeface="微软雅黑" panose="020B0503020204020204" charset="-122"/>
                <a:cs typeface="微软雅黑" panose="020B0503020204020204" charset="-122"/>
                <a:sym typeface="+mn-ea"/>
              </a:rPr>
              <a:t>）、飘尘、</a:t>
            </a:r>
            <a:r>
              <a:rPr lang="en-US" altLang="zh-CN" sz="1600" b="1">
                <a:latin typeface="微软雅黑" panose="020B0503020204020204" charset="-122"/>
                <a:ea typeface="微软雅黑" panose="020B0503020204020204" charset="-122"/>
                <a:cs typeface="微软雅黑" panose="020B0503020204020204" charset="-122"/>
                <a:sym typeface="+mn-ea"/>
              </a:rPr>
              <a:t>SO</a:t>
            </a:r>
            <a:r>
              <a:rPr lang="en-US" altLang="zh-CN" sz="1600" b="1" baseline="-25000">
                <a:latin typeface="微软雅黑" panose="020B0503020204020204" charset="-122"/>
                <a:ea typeface="微软雅黑" panose="020B0503020204020204" charset="-122"/>
                <a:cs typeface="微软雅黑" panose="020B0503020204020204" charset="-122"/>
                <a:sym typeface="+mn-ea"/>
              </a:rPr>
              <a:t>2</a:t>
            </a:r>
            <a:r>
              <a:rPr lang="zh-CN" altLang="en-US" sz="1600" b="1">
                <a:latin typeface="微软雅黑" panose="020B0503020204020204" charset="-122"/>
                <a:ea typeface="微软雅黑" panose="020B0503020204020204" charset="-122"/>
                <a:cs typeface="微软雅黑" panose="020B0503020204020204" charset="-122"/>
                <a:sym typeface="+mn-ea"/>
              </a:rPr>
              <a:t>、</a:t>
            </a:r>
            <a:r>
              <a:rPr lang="en-US" altLang="zh-CN" sz="1600" b="1">
                <a:latin typeface="微软雅黑" panose="020B0503020204020204" charset="-122"/>
                <a:ea typeface="微软雅黑" panose="020B0503020204020204" charset="-122"/>
                <a:cs typeface="微软雅黑" panose="020B0503020204020204" charset="-122"/>
                <a:sym typeface="+mn-ea"/>
              </a:rPr>
              <a:t>NO</a:t>
            </a:r>
            <a:r>
              <a:rPr lang="en-US" altLang="zh-CN" sz="1600" b="1" baseline="-25000">
                <a:latin typeface="微软雅黑" panose="020B0503020204020204" charset="-122"/>
                <a:ea typeface="微软雅黑" panose="020B0503020204020204" charset="-122"/>
                <a:cs typeface="微软雅黑" panose="020B0503020204020204" charset="-122"/>
                <a:sym typeface="+mn-ea"/>
              </a:rPr>
              <a:t>X</a:t>
            </a:r>
            <a:r>
              <a:rPr lang="zh-CN" altLang="en-US" sz="1600" b="1">
                <a:latin typeface="微软雅黑" panose="020B0503020204020204" charset="-122"/>
                <a:ea typeface="微软雅黑" panose="020B0503020204020204" charset="-122"/>
                <a:cs typeface="微软雅黑" panose="020B0503020204020204" charset="-122"/>
                <a:sym typeface="+mn-ea"/>
              </a:rPr>
              <a:t>等污染物浓度标准。</a:t>
            </a:r>
            <a:endParaRPr lang="zh-CN" altLang="en-US" sz="1600" b="1" spc="300" smtClean="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mn-ea"/>
            </a:endParaRPr>
          </a:p>
        </p:txBody>
      </p:sp>
      <p:cxnSp>
        <p:nvCxnSpPr>
          <p:cNvPr id="11" name="Straight Connector 14"/>
          <p:cNvCxnSpPr/>
          <p:nvPr>
            <p:custDataLst>
              <p:tags r:id="rId9"/>
            </p:custDataLst>
          </p:nvPr>
        </p:nvCxnSpPr>
        <p:spPr>
          <a:xfrm flipH="1" flipV="1">
            <a:off x="3041338" y="2056608"/>
            <a:ext cx="9881" cy="1577999"/>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16" name="Straight Connector 15"/>
          <p:cNvCxnSpPr/>
          <p:nvPr>
            <p:custDataLst>
              <p:tags r:id="rId10"/>
            </p:custDataLst>
          </p:nvPr>
        </p:nvCxnSpPr>
        <p:spPr>
          <a:xfrm flipH="1">
            <a:off x="4955487" y="4008284"/>
            <a:ext cx="9881" cy="1577999"/>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17" name="Straight Connector 16"/>
          <p:cNvCxnSpPr/>
          <p:nvPr>
            <p:custDataLst>
              <p:tags r:id="rId11"/>
            </p:custDataLst>
          </p:nvPr>
        </p:nvCxnSpPr>
        <p:spPr>
          <a:xfrm flipH="1" flipV="1">
            <a:off x="6879549" y="2056607"/>
            <a:ext cx="9881" cy="1577999"/>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18" name="Straight Connector 17"/>
          <p:cNvCxnSpPr/>
          <p:nvPr>
            <p:custDataLst>
              <p:tags r:id="rId12"/>
            </p:custDataLst>
          </p:nvPr>
        </p:nvCxnSpPr>
        <p:spPr>
          <a:xfrm flipH="1">
            <a:off x="8874930" y="4008284"/>
            <a:ext cx="9881" cy="1577999"/>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21" name="TextBox 20"/>
          <p:cNvSpPr txBox="1"/>
          <p:nvPr>
            <p:custDataLst>
              <p:tags r:id="rId13"/>
            </p:custDataLst>
          </p:nvPr>
        </p:nvSpPr>
        <p:spPr>
          <a:xfrm>
            <a:off x="3115945" y="1215390"/>
            <a:ext cx="2649220" cy="1420495"/>
          </a:xfrm>
          <a:prstGeom prst="rect">
            <a:avLst/>
          </a:prstGeom>
          <a:noFill/>
        </p:spPr>
        <p:txBody>
          <a:bodyPr wrap="square" lIns="90000" tIns="46800" rIns="90000" bIns="0" rtlCol="0" anchor="b" anchorCtr="0">
            <a:noAutofit/>
          </a:bodyPr>
          <a:p>
            <a:pPr>
              <a:lnSpc>
                <a:spcPct val="120000"/>
              </a:lnSpc>
            </a:pPr>
            <a:r>
              <a:rPr lang="zh-CN" altLang="en-US" sz="1600" b="1">
                <a:latin typeface="微软雅黑" panose="020B0503020204020204" charset="-122"/>
                <a:ea typeface="微软雅黑" panose="020B0503020204020204" charset="-122"/>
                <a:cs typeface="微软雅黑" panose="020B0503020204020204" charset="-122"/>
              </a:rPr>
              <a:t>修订版</a:t>
            </a:r>
            <a:r>
              <a:rPr lang="zh-CN" altLang="en-US" sz="1600" b="1">
                <a:latin typeface="微软雅黑" panose="020B0503020204020204" charset="-122"/>
                <a:ea typeface="微软雅黑" panose="020B0503020204020204" charset="-122"/>
                <a:cs typeface="微软雅黑" panose="020B0503020204020204" charset="-122"/>
                <a:sym typeface="+mn-ea"/>
              </a:rPr>
              <a:t>（</a:t>
            </a:r>
            <a:r>
              <a:rPr lang="en-US" altLang="zh-CN" sz="1600" b="1">
                <a:latin typeface="微软雅黑" panose="020B0503020204020204" charset="-122"/>
                <a:ea typeface="微软雅黑" panose="020B0503020204020204" charset="-122"/>
                <a:cs typeface="微软雅黑" panose="020B0503020204020204" charset="-122"/>
                <a:sym typeface="+mn-ea"/>
              </a:rPr>
              <a:t>GB3095-96</a:t>
            </a:r>
            <a:r>
              <a:rPr lang="zh-CN" altLang="en-US" sz="1600" b="1">
                <a:latin typeface="微软雅黑" panose="020B0503020204020204" charset="-122"/>
                <a:ea typeface="微软雅黑" panose="020B0503020204020204" charset="-122"/>
                <a:cs typeface="微软雅黑" panose="020B0503020204020204" charset="-122"/>
                <a:sym typeface="+mn-ea"/>
              </a:rPr>
              <a:t>）</a:t>
            </a:r>
            <a:r>
              <a:rPr lang="zh-CN" altLang="en-US" sz="1600" b="1">
                <a:latin typeface="微软雅黑" panose="020B0503020204020204" charset="-122"/>
                <a:ea typeface="微软雅黑" panose="020B0503020204020204" charset="-122"/>
                <a:cs typeface="微软雅黑" panose="020B0503020204020204" charset="-122"/>
              </a:rPr>
              <a:t>，</a:t>
            </a:r>
            <a:r>
              <a:rPr lang="zh-CN" altLang="en-US" sz="1600" b="1">
                <a:solidFill>
                  <a:srgbClr val="FF0000"/>
                </a:solidFill>
                <a:latin typeface="微软雅黑" panose="020B0503020204020204" charset="-122"/>
                <a:ea typeface="微软雅黑" panose="020B0503020204020204" charset="-122"/>
                <a:cs typeface="微软雅黑" panose="020B0503020204020204" charset="-122"/>
              </a:rPr>
              <a:t>把PM</a:t>
            </a:r>
            <a:r>
              <a:rPr lang="zh-CN" altLang="en-US" sz="1600" b="1" baseline="-25000">
                <a:solidFill>
                  <a:srgbClr val="FF0000"/>
                </a:solidFill>
                <a:latin typeface="微软雅黑" panose="020B0503020204020204" charset="-122"/>
                <a:ea typeface="微软雅黑" panose="020B0503020204020204" charset="-122"/>
                <a:cs typeface="微软雅黑" panose="020B0503020204020204" charset="-122"/>
              </a:rPr>
              <a:t>10</a:t>
            </a:r>
            <a:r>
              <a:rPr lang="zh-CN" altLang="en-US" sz="1600" b="1">
                <a:solidFill>
                  <a:srgbClr val="FF0000"/>
                </a:solidFill>
                <a:latin typeface="微软雅黑" panose="020B0503020204020204" charset="-122"/>
                <a:ea typeface="微软雅黑" panose="020B0503020204020204" charset="-122"/>
                <a:cs typeface="微软雅黑" panose="020B0503020204020204" charset="-122"/>
              </a:rPr>
              <a:t>、SO</a:t>
            </a:r>
            <a:r>
              <a:rPr lang="zh-CN" altLang="en-US" sz="1600" b="1" baseline="-250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1600" b="1">
                <a:solidFill>
                  <a:srgbClr val="FF0000"/>
                </a:solidFill>
                <a:latin typeface="微软雅黑" panose="020B0503020204020204" charset="-122"/>
                <a:ea typeface="微软雅黑" panose="020B0503020204020204" charset="-122"/>
                <a:cs typeface="微软雅黑" panose="020B0503020204020204" charset="-122"/>
              </a:rPr>
              <a:t>、NO</a:t>
            </a:r>
            <a:r>
              <a:rPr lang="zh-CN" altLang="en-US" sz="1600" b="1" baseline="-250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1600" b="1">
                <a:solidFill>
                  <a:srgbClr val="FF0000"/>
                </a:solidFill>
                <a:latin typeface="微软雅黑" panose="020B0503020204020204" charset="-122"/>
                <a:ea typeface="微软雅黑" panose="020B0503020204020204" charset="-122"/>
                <a:cs typeface="微软雅黑" panose="020B0503020204020204" charset="-122"/>
              </a:rPr>
              <a:t>作为考核评价指标。</a:t>
            </a:r>
            <a:endParaRPr lang="zh-CN" altLang="en-US" sz="16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5" name="TextBox 24"/>
          <p:cNvSpPr txBox="1"/>
          <p:nvPr>
            <p:custDataLst>
              <p:tags r:id="rId14"/>
            </p:custDataLst>
          </p:nvPr>
        </p:nvSpPr>
        <p:spPr>
          <a:xfrm>
            <a:off x="7001510" y="1209040"/>
            <a:ext cx="2143760" cy="1537335"/>
          </a:xfrm>
          <a:prstGeom prst="rect">
            <a:avLst/>
          </a:prstGeom>
          <a:noFill/>
        </p:spPr>
        <p:txBody>
          <a:bodyPr wrap="square" bIns="0" rtlCol="0">
            <a:noAutofit/>
          </a:bodyPr>
          <a:p>
            <a:pPr algn="l">
              <a:lnSpc>
                <a:spcPct val="120000"/>
              </a:lnSpc>
              <a:buClrTx/>
              <a:buSzTx/>
              <a:buFontTx/>
            </a:pPr>
            <a:r>
              <a:rPr lang="zh-CN" altLang="en-US" sz="1600" b="1">
                <a:latin typeface="微软雅黑" panose="020B0503020204020204" charset="-122"/>
                <a:ea typeface="微软雅黑" panose="020B0503020204020204" charset="-122"/>
                <a:cs typeface="微软雅黑" panose="020B0503020204020204" charset="-122"/>
              </a:rPr>
              <a:t>修订版《环境空气质量标准》（GB 3095-2012）正式发布实施，与国际接轨。增加了PM</a:t>
            </a:r>
            <a:r>
              <a:rPr lang="zh-CN" altLang="en-US" sz="1600" b="1" baseline="-25000">
                <a:latin typeface="微软雅黑" panose="020B0503020204020204" charset="-122"/>
                <a:ea typeface="微软雅黑" panose="020B0503020204020204" charset="-122"/>
                <a:cs typeface="微软雅黑" panose="020B0503020204020204" charset="-122"/>
              </a:rPr>
              <a:t>2.5</a:t>
            </a:r>
            <a:r>
              <a:rPr lang="zh-CN" altLang="en-US" sz="1600" b="1">
                <a:latin typeface="微软雅黑" panose="020B0503020204020204" charset="-122"/>
                <a:ea typeface="微软雅黑" panose="020B0503020204020204" charset="-122"/>
                <a:cs typeface="微软雅黑" panose="020B0503020204020204" charset="-122"/>
              </a:rPr>
              <a:t>、CO、臭氧，</a:t>
            </a:r>
            <a:r>
              <a:rPr lang="zh-CN" altLang="en-US" sz="1600" b="1">
                <a:solidFill>
                  <a:schemeClr val="tx1"/>
                </a:solidFill>
                <a:latin typeface="微软雅黑" panose="020B0503020204020204" charset="-122"/>
                <a:ea typeface="微软雅黑" panose="020B0503020204020204" charset="-122"/>
                <a:cs typeface="微软雅黑" panose="020B0503020204020204" charset="-122"/>
              </a:rPr>
              <a:t>考核指标增至</a:t>
            </a: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6</a:t>
            </a:r>
            <a:r>
              <a:rPr lang="zh-CN" altLang="en-US" sz="1600" b="1">
                <a:solidFill>
                  <a:schemeClr val="tx1"/>
                </a:solidFill>
                <a:latin typeface="微软雅黑" panose="020B0503020204020204" charset="-122"/>
                <a:ea typeface="微软雅黑" panose="020B0503020204020204" charset="-122"/>
                <a:cs typeface="微软雅黑" panose="020B0503020204020204" charset="-122"/>
              </a:rPr>
              <a:t>项</a:t>
            </a:r>
            <a:r>
              <a:rPr lang="zh-CN" altLang="en-US" sz="1600" b="1">
                <a:latin typeface="微软雅黑" panose="020B0503020204020204" charset="-122"/>
                <a:ea typeface="微软雅黑" panose="020B0503020204020204" charset="-122"/>
                <a:cs typeface="微软雅黑" panose="020B0503020204020204" charset="-122"/>
              </a:rPr>
              <a:t>。</a:t>
            </a:r>
            <a:endParaRPr lang="zh-CN" altLang="en-US" sz="1600" b="1">
              <a:latin typeface="微软雅黑" panose="020B0503020204020204" charset="-122"/>
              <a:ea typeface="微软雅黑" panose="020B0503020204020204" charset="-122"/>
              <a:cs typeface="微软雅黑" panose="020B0503020204020204" charset="-122"/>
            </a:endParaRPr>
          </a:p>
        </p:txBody>
      </p:sp>
      <p:sp>
        <p:nvSpPr>
          <p:cNvPr id="27" name="TextBox 26"/>
          <p:cNvSpPr txBox="1"/>
          <p:nvPr>
            <p:custDataLst>
              <p:tags r:id="rId15"/>
            </p:custDataLst>
          </p:nvPr>
        </p:nvSpPr>
        <p:spPr>
          <a:xfrm>
            <a:off x="5024755" y="5036820"/>
            <a:ext cx="1727200" cy="1218565"/>
          </a:xfrm>
          <a:prstGeom prst="rect">
            <a:avLst/>
          </a:prstGeom>
          <a:noFill/>
        </p:spPr>
        <p:txBody>
          <a:bodyPr wrap="square" bIns="0" rtlCol="0">
            <a:noAutofit/>
          </a:bodyPr>
          <a:p>
            <a:pPr>
              <a:lnSpc>
                <a:spcPct val="120000"/>
              </a:lnSpc>
            </a:pPr>
            <a:r>
              <a:rPr lang="zh-CN" altLang="en-US" sz="1600" b="1" spc="300" smtClean="0">
                <a:solidFill>
                  <a:schemeClr val="tx1"/>
                </a:solidFill>
                <a:latin typeface="微软雅黑" panose="020B0503020204020204" charset="-122"/>
                <a:ea typeface="微软雅黑" panose="020B0503020204020204" charset="-122"/>
              </a:rPr>
              <a:t>发布修改单，调整部分指标的浓度限值。</a:t>
            </a:r>
            <a:endParaRPr lang="zh-CN" altLang="en-US" sz="1600" b="1" spc="300" smtClean="0">
              <a:solidFill>
                <a:schemeClr val="tx1"/>
              </a:solidFill>
              <a:latin typeface="微软雅黑" panose="020B0503020204020204" charset="-122"/>
              <a:ea typeface="微软雅黑" panose="020B0503020204020204" charset="-122"/>
            </a:endParaRPr>
          </a:p>
        </p:txBody>
      </p:sp>
      <p:grpSp>
        <p:nvGrpSpPr>
          <p:cNvPr id="32" name="Group 31"/>
          <p:cNvGrpSpPr/>
          <p:nvPr>
            <p:custDataLst>
              <p:tags r:id="rId16"/>
            </p:custDataLst>
          </p:nvPr>
        </p:nvGrpSpPr>
        <p:grpSpPr>
          <a:xfrm>
            <a:off x="943781" y="3021213"/>
            <a:ext cx="511381" cy="511381"/>
            <a:chOff x="2005013" y="1077913"/>
            <a:chExt cx="688975" cy="688975"/>
          </a:xfrm>
          <a:solidFill>
            <a:srgbClr val="1F74AD"/>
          </a:solidFill>
        </p:grpSpPr>
        <p:sp>
          <p:nvSpPr>
            <p:cNvPr id="22" name="Freeform 5"/>
            <p:cNvSpPr>
              <a:spLocks noEditPoints="1"/>
            </p:cNvSpPr>
            <p:nvPr>
              <p:custDataLst>
                <p:tags r:id="rId17"/>
              </p:custDataLst>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23" name="Freeform 6"/>
            <p:cNvSpPr/>
            <p:nvPr>
              <p:custDataLst>
                <p:tags r:id="rId18"/>
              </p:custDataLst>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grpSp>
      <p:sp>
        <p:nvSpPr>
          <p:cNvPr id="35" name="Freeform 55"/>
          <p:cNvSpPr>
            <a:spLocks noEditPoints="1"/>
          </p:cNvSpPr>
          <p:nvPr>
            <p:custDataLst>
              <p:tags r:id="rId19"/>
            </p:custDataLst>
          </p:nvPr>
        </p:nvSpPr>
        <p:spPr bwMode="auto">
          <a:xfrm>
            <a:off x="8624084" y="3174731"/>
            <a:ext cx="521453" cy="374870"/>
          </a:xfrm>
          <a:custGeom>
            <a:avLst/>
            <a:gdLst>
              <a:gd name="T0" fmla="*/ 2486 w 16058"/>
              <a:gd name="T1" fmla="*/ 10403 h 11544"/>
              <a:gd name="T2" fmla="*/ 1591 w 16058"/>
              <a:gd name="T3" fmla="*/ 9798 h 11544"/>
              <a:gd name="T4" fmla="*/ 1075 w 16058"/>
              <a:gd name="T5" fmla="*/ 8845 h 11544"/>
              <a:gd name="T6" fmla="*/ 1034 w 16058"/>
              <a:gd name="T7" fmla="*/ 7911 h 11544"/>
              <a:gd name="T8" fmla="*/ 1269 w 16058"/>
              <a:gd name="T9" fmla="*/ 7227 h 11544"/>
              <a:gd name="T10" fmla="*/ 1712 w 16058"/>
              <a:gd name="T11" fmla="*/ 6654 h 11544"/>
              <a:gd name="T12" fmla="*/ 2311 w 16058"/>
              <a:gd name="T13" fmla="*/ 6236 h 11544"/>
              <a:gd name="T14" fmla="*/ 2677 w 16058"/>
              <a:gd name="T15" fmla="*/ 5951 h 11544"/>
              <a:gd name="T16" fmla="*/ 2739 w 16058"/>
              <a:gd name="T17" fmla="*/ 5626 h 11544"/>
              <a:gd name="T18" fmla="*/ 2564 w 16058"/>
              <a:gd name="T19" fmla="*/ 5102 h 11544"/>
              <a:gd name="T20" fmla="*/ 2509 w 16058"/>
              <a:gd name="T21" fmla="*/ 4790 h 11544"/>
              <a:gd name="T22" fmla="*/ 2634 w 16058"/>
              <a:gd name="T23" fmla="*/ 4225 h 11544"/>
              <a:gd name="T24" fmla="*/ 3014 w 16058"/>
              <a:gd name="T25" fmla="*/ 3763 h 11544"/>
              <a:gd name="T26" fmla="*/ 3573 w 16058"/>
              <a:gd name="T27" fmla="*/ 3528 h 11544"/>
              <a:gd name="T28" fmla="*/ 4022 w 16058"/>
              <a:gd name="T29" fmla="*/ 3524 h 11544"/>
              <a:gd name="T30" fmla="*/ 4410 w 16058"/>
              <a:gd name="T31" fmla="*/ 3616 h 11544"/>
              <a:gd name="T32" fmla="*/ 4822 w 16058"/>
              <a:gd name="T33" fmla="*/ 3718 h 11544"/>
              <a:gd name="T34" fmla="*/ 5077 w 16058"/>
              <a:gd name="T35" fmla="*/ 3578 h 11544"/>
              <a:gd name="T36" fmla="*/ 5304 w 16058"/>
              <a:gd name="T37" fmla="*/ 3154 h 11544"/>
              <a:gd name="T38" fmla="*/ 5986 w 16058"/>
              <a:gd name="T39" fmla="*/ 2112 h 11544"/>
              <a:gd name="T40" fmla="*/ 6970 w 16058"/>
              <a:gd name="T41" fmla="*/ 1377 h 11544"/>
              <a:gd name="T42" fmla="*/ 8153 w 16058"/>
              <a:gd name="T43" fmla="*/ 1025 h 11544"/>
              <a:gd name="T44" fmla="*/ 9661 w 16058"/>
              <a:gd name="T45" fmla="*/ 1190 h 11544"/>
              <a:gd name="T46" fmla="*/ 10994 w 16058"/>
              <a:gd name="T47" fmla="*/ 2023 h 11544"/>
              <a:gd name="T48" fmla="*/ 11831 w 16058"/>
              <a:gd name="T49" fmla="*/ 3370 h 11544"/>
              <a:gd name="T50" fmla="*/ 12046 w 16058"/>
              <a:gd name="T51" fmla="*/ 4561 h 11544"/>
              <a:gd name="T52" fmla="*/ 12173 w 16058"/>
              <a:gd name="T53" fmla="*/ 4853 h 11544"/>
              <a:gd name="T54" fmla="*/ 12517 w 16058"/>
              <a:gd name="T55" fmla="*/ 5002 h 11544"/>
              <a:gd name="T56" fmla="*/ 13610 w 16058"/>
              <a:gd name="T57" fmla="*/ 5356 h 11544"/>
              <a:gd name="T58" fmla="*/ 14494 w 16058"/>
              <a:gd name="T59" fmla="*/ 6116 h 11544"/>
              <a:gd name="T60" fmla="*/ 14988 w 16058"/>
              <a:gd name="T61" fmla="*/ 7177 h 11544"/>
              <a:gd name="T62" fmla="*/ 14968 w 16058"/>
              <a:gd name="T63" fmla="*/ 8469 h 11544"/>
              <a:gd name="T64" fmla="*/ 14337 w 16058"/>
              <a:gd name="T65" fmla="*/ 9634 h 11544"/>
              <a:gd name="T66" fmla="*/ 13243 w 16058"/>
              <a:gd name="T67" fmla="*/ 10372 h 11544"/>
              <a:gd name="T68" fmla="*/ 12944 w 16058"/>
              <a:gd name="T69" fmla="*/ 3664 h 11544"/>
              <a:gd name="T70" fmla="*/ 12111 w 16058"/>
              <a:gd name="T71" fmla="*/ 1788 h 11544"/>
              <a:gd name="T72" fmla="*/ 10564 w 16058"/>
              <a:gd name="T73" fmla="*/ 487 h 11544"/>
              <a:gd name="T74" fmla="*/ 8531 w 16058"/>
              <a:gd name="T75" fmla="*/ 0 h 11544"/>
              <a:gd name="T76" fmla="*/ 6922 w 16058"/>
              <a:gd name="T77" fmla="*/ 297 h 11544"/>
              <a:gd name="T78" fmla="*/ 5572 w 16058"/>
              <a:gd name="T79" fmla="*/ 1115 h 11544"/>
              <a:gd name="T80" fmla="*/ 4587 w 16058"/>
              <a:gd name="T81" fmla="*/ 2341 h 11544"/>
              <a:gd name="T82" fmla="*/ 4112 w 16058"/>
              <a:gd name="T83" fmla="*/ 2541 h 11544"/>
              <a:gd name="T84" fmla="*/ 3533 w 16058"/>
              <a:gd name="T85" fmla="*/ 2521 h 11544"/>
              <a:gd name="T86" fmla="*/ 2501 w 16058"/>
              <a:gd name="T87" fmla="*/ 2896 h 11544"/>
              <a:gd name="T88" fmla="*/ 1778 w 16058"/>
              <a:gd name="T89" fmla="*/ 3692 h 11544"/>
              <a:gd name="T90" fmla="*/ 1505 w 16058"/>
              <a:gd name="T91" fmla="*/ 4768 h 11544"/>
              <a:gd name="T92" fmla="*/ 1558 w 16058"/>
              <a:gd name="T93" fmla="*/ 5217 h 11544"/>
              <a:gd name="T94" fmla="*/ 1281 w 16058"/>
              <a:gd name="T95" fmla="*/ 5706 h 11544"/>
              <a:gd name="T96" fmla="*/ 564 w 16058"/>
              <a:gd name="T97" fmla="*/ 6461 h 11544"/>
              <a:gd name="T98" fmla="*/ 118 w 16058"/>
              <a:gd name="T99" fmla="*/ 7414 h 11544"/>
              <a:gd name="T100" fmla="*/ 17 w 16058"/>
              <a:gd name="T101" fmla="*/ 8615 h 11544"/>
              <a:gd name="T102" fmla="*/ 557 w 16058"/>
              <a:gd name="T103" fmla="*/ 10106 h 11544"/>
              <a:gd name="T104" fmla="*/ 1707 w 16058"/>
              <a:gd name="T105" fmla="*/ 11150 h 11544"/>
              <a:gd name="T106" fmla="*/ 3262 w 16058"/>
              <a:gd name="T107" fmla="*/ 11543 h 11544"/>
              <a:gd name="T108" fmla="*/ 13589 w 16058"/>
              <a:gd name="T109" fmla="*/ 11315 h 11544"/>
              <a:gd name="T110" fmla="*/ 15080 w 16058"/>
              <a:gd name="T111" fmla="*/ 10310 h 11544"/>
              <a:gd name="T112" fmla="*/ 15940 w 16058"/>
              <a:gd name="T113" fmla="*/ 8720 h 11544"/>
              <a:gd name="T114" fmla="*/ 15965 w 16058"/>
              <a:gd name="T115" fmla="*/ 6945 h 11544"/>
              <a:gd name="T116" fmla="*/ 15283 w 16058"/>
              <a:gd name="T117" fmla="*/ 5493 h 11544"/>
              <a:gd name="T118" fmla="*/ 14075 w 16058"/>
              <a:gd name="T119" fmla="*/ 4467 h 1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058" h="11544">
                <a:moveTo>
                  <a:pt x="12294" y="10539"/>
                </a:moveTo>
                <a:lnTo>
                  <a:pt x="12294" y="10540"/>
                </a:lnTo>
                <a:lnTo>
                  <a:pt x="3262" y="10540"/>
                </a:lnTo>
                <a:lnTo>
                  <a:pt x="3145" y="10537"/>
                </a:lnTo>
                <a:lnTo>
                  <a:pt x="3031" y="10528"/>
                </a:lnTo>
                <a:lnTo>
                  <a:pt x="2919" y="10514"/>
                </a:lnTo>
                <a:lnTo>
                  <a:pt x="2807" y="10494"/>
                </a:lnTo>
                <a:lnTo>
                  <a:pt x="2698" y="10469"/>
                </a:lnTo>
                <a:lnTo>
                  <a:pt x="2591" y="10438"/>
                </a:lnTo>
                <a:lnTo>
                  <a:pt x="2486" y="10403"/>
                </a:lnTo>
                <a:lnTo>
                  <a:pt x="2384" y="10363"/>
                </a:lnTo>
                <a:lnTo>
                  <a:pt x="2284" y="10316"/>
                </a:lnTo>
                <a:lnTo>
                  <a:pt x="2187" y="10267"/>
                </a:lnTo>
                <a:lnTo>
                  <a:pt x="2092" y="10212"/>
                </a:lnTo>
                <a:lnTo>
                  <a:pt x="2000" y="10154"/>
                </a:lnTo>
                <a:lnTo>
                  <a:pt x="1912" y="10091"/>
                </a:lnTo>
                <a:lnTo>
                  <a:pt x="1827" y="10023"/>
                </a:lnTo>
                <a:lnTo>
                  <a:pt x="1744" y="9952"/>
                </a:lnTo>
                <a:lnTo>
                  <a:pt x="1666" y="9878"/>
                </a:lnTo>
                <a:lnTo>
                  <a:pt x="1591" y="9798"/>
                </a:lnTo>
                <a:lnTo>
                  <a:pt x="1520" y="9717"/>
                </a:lnTo>
                <a:lnTo>
                  <a:pt x="1453" y="9632"/>
                </a:lnTo>
                <a:lnTo>
                  <a:pt x="1390" y="9543"/>
                </a:lnTo>
                <a:lnTo>
                  <a:pt x="1331" y="9451"/>
                </a:lnTo>
                <a:lnTo>
                  <a:pt x="1277" y="9357"/>
                </a:lnTo>
                <a:lnTo>
                  <a:pt x="1226" y="9259"/>
                </a:lnTo>
                <a:lnTo>
                  <a:pt x="1181" y="9159"/>
                </a:lnTo>
                <a:lnTo>
                  <a:pt x="1141" y="9057"/>
                </a:lnTo>
                <a:lnTo>
                  <a:pt x="1105" y="8952"/>
                </a:lnTo>
                <a:lnTo>
                  <a:pt x="1075" y="8845"/>
                </a:lnTo>
                <a:lnTo>
                  <a:pt x="1050" y="8736"/>
                </a:lnTo>
                <a:lnTo>
                  <a:pt x="1030" y="8624"/>
                </a:lnTo>
                <a:lnTo>
                  <a:pt x="1016" y="8512"/>
                </a:lnTo>
                <a:lnTo>
                  <a:pt x="1007" y="8397"/>
                </a:lnTo>
                <a:lnTo>
                  <a:pt x="1004" y="8281"/>
                </a:lnTo>
                <a:lnTo>
                  <a:pt x="1005" y="8207"/>
                </a:lnTo>
                <a:lnTo>
                  <a:pt x="1009" y="8131"/>
                </a:lnTo>
                <a:lnTo>
                  <a:pt x="1015" y="8057"/>
                </a:lnTo>
                <a:lnTo>
                  <a:pt x="1024" y="7984"/>
                </a:lnTo>
                <a:lnTo>
                  <a:pt x="1034" y="7911"/>
                </a:lnTo>
                <a:lnTo>
                  <a:pt x="1048" y="7839"/>
                </a:lnTo>
                <a:lnTo>
                  <a:pt x="1063" y="7768"/>
                </a:lnTo>
                <a:lnTo>
                  <a:pt x="1081" y="7697"/>
                </a:lnTo>
                <a:lnTo>
                  <a:pt x="1101" y="7627"/>
                </a:lnTo>
                <a:lnTo>
                  <a:pt x="1123" y="7558"/>
                </a:lnTo>
                <a:lnTo>
                  <a:pt x="1148" y="7490"/>
                </a:lnTo>
                <a:lnTo>
                  <a:pt x="1175" y="7423"/>
                </a:lnTo>
                <a:lnTo>
                  <a:pt x="1203" y="7356"/>
                </a:lnTo>
                <a:lnTo>
                  <a:pt x="1235" y="7291"/>
                </a:lnTo>
                <a:lnTo>
                  <a:pt x="1269" y="7227"/>
                </a:lnTo>
                <a:lnTo>
                  <a:pt x="1304" y="7165"/>
                </a:lnTo>
                <a:lnTo>
                  <a:pt x="1341" y="7102"/>
                </a:lnTo>
                <a:lnTo>
                  <a:pt x="1381" y="7041"/>
                </a:lnTo>
                <a:lnTo>
                  <a:pt x="1422" y="6982"/>
                </a:lnTo>
                <a:lnTo>
                  <a:pt x="1465" y="6924"/>
                </a:lnTo>
                <a:lnTo>
                  <a:pt x="1511" y="6867"/>
                </a:lnTo>
                <a:lnTo>
                  <a:pt x="1559" y="6811"/>
                </a:lnTo>
                <a:lnTo>
                  <a:pt x="1608" y="6757"/>
                </a:lnTo>
                <a:lnTo>
                  <a:pt x="1659" y="6705"/>
                </a:lnTo>
                <a:lnTo>
                  <a:pt x="1712" y="6654"/>
                </a:lnTo>
                <a:lnTo>
                  <a:pt x="1767" y="6604"/>
                </a:lnTo>
                <a:lnTo>
                  <a:pt x="1825" y="6555"/>
                </a:lnTo>
                <a:lnTo>
                  <a:pt x="1883" y="6509"/>
                </a:lnTo>
                <a:lnTo>
                  <a:pt x="1943" y="6464"/>
                </a:lnTo>
                <a:lnTo>
                  <a:pt x="2005" y="6421"/>
                </a:lnTo>
                <a:lnTo>
                  <a:pt x="2069" y="6380"/>
                </a:lnTo>
                <a:lnTo>
                  <a:pt x="2135" y="6341"/>
                </a:lnTo>
                <a:lnTo>
                  <a:pt x="2198" y="6304"/>
                </a:lnTo>
                <a:lnTo>
                  <a:pt x="2256" y="6269"/>
                </a:lnTo>
                <a:lnTo>
                  <a:pt x="2311" y="6236"/>
                </a:lnTo>
                <a:lnTo>
                  <a:pt x="2364" y="6205"/>
                </a:lnTo>
                <a:lnTo>
                  <a:pt x="2412" y="6174"/>
                </a:lnTo>
                <a:lnTo>
                  <a:pt x="2456" y="6145"/>
                </a:lnTo>
                <a:lnTo>
                  <a:pt x="2498" y="6116"/>
                </a:lnTo>
                <a:lnTo>
                  <a:pt x="2535" y="6088"/>
                </a:lnTo>
                <a:lnTo>
                  <a:pt x="2570" y="6061"/>
                </a:lnTo>
                <a:lnTo>
                  <a:pt x="2601" y="6033"/>
                </a:lnTo>
                <a:lnTo>
                  <a:pt x="2629" y="6006"/>
                </a:lnTo>
                <a:lnTo>
                  <a:pt x="2655" y="5979"/>
                </a:lnTo>
                <a:lnTo>
                  <a:pt x="2677" y="5951"/>
                </a:lnTo>
                <a:lnTo>
                  <a:pt x="2696" y="5923"/>
                </a:lnTo>
                <a:lnTo>
                  <a:pt x="2712" y="5895"/>
                </a:lnTo>
                <a:lnTo>
                  <a:pt x="2725" y="5866"/>
                </a:lnTo>
                <a:lnTo>
                  <a:pt x="2735" y="5836"/>
                </a:lnTo>
                <a:lnTo>
                  <a:pt x="2742" y="5805"/>
                </a:lnTo>
                <a:lnTo>
                  <a:pt x="2747" y="5773"/>
                </a:lnTo>
                <a:lnTo>
                  <a:pt x="2748" y="5738"/>
                </a:lnTo>
                <a:lnTo>
                  <a:pt x="2748" y="5703"/>
                </a:lnTo>
                <a:lnTo>
                  <a:pt x="2744" y="5665"/>
                </a:lnTo>
                <a:lnTo>
                  <a:pt x="2739" y="5626"/>
                </a:lnTo>
                <a:lnTo>
                  <a:pt x="2730" y="5585"/>
                </a:lnTo>
                <a:lnTo>
                  <a:pt x="2720" y="5542"/>
                </a:lnTo>
                <a:lnTo>
                  <a:pt x="2707" y="5495"/>
                </a:lnTo>
                <a:lnTo>
                  <a:pt x="2691" y="5446"/>
                </a:lnTo>
                <a:lnTo>
                  <a:pt x="2674" y="5395"/>
                </a:lnTo>
                <a:lnTo>
                  <a:pt x="2654" y="5340"/>
                </a:lnTo>
                <a:lnTo>
                  <a:pt x="2632" y="5282"/>
                </a:lnTo>
                <a:lnTo>
                  <a:pt x="2607" y="5220"/>
                </a:lnTo>
                <a:lnTo>
                  <a:pt x="2581" y="5156"/>
                </a:lnTo>
                <a:lnTo>
                  <a:pt x="2564" y="5102"/>
                </a:lnTo>
                <a:lnTo>
                  <a:pt x="2549" y="5050"/>
                </a:lnTo>
                <a:lnTo>
                  <a:pt x="2537" y="5000"/>
                </a:lnTo>
                <a:lnTo>
                  <a:pt x="2527" y="4950"/>
                </a:lnTo>
                <a:lnTo>
                  <a:pt x="2523" y="4926"/>
                </a:lnTo>
                <a:lnTo>
                  <a:pt x="2519" y="4903"/>
                </a:lnTo>
                <a:lnTo>
                  <a:pt x="2516" y="4880"/>
                </a:lnTo>
                <a:lnTo>
                  <a:pt x="2514" y="4857"/>
                </a:lnTo>
                <a:lnTo>
                  <a:pt x="2512" y="4834"/>
                </a:lnTo>
                <a:lnTo>
                  <a:pt x="2510" y="4812"/>
                </a:lnTo>
                <a:lnTo>
                  <a:pt x="2509" y="4790"/>
                </a:lnTo>
                <a:lnTo>
                  <a:pt x="2509" y="4768"/>
                </a:lnTo>
                <a:lnTo>
                  <a:pt x="2511" y="4704"/>
                </a:lnTo>
                <a:lnTo>
                  <a:pt x="2516" y="4640"/>
                </a:lnTo>
                <a:lnTo>
                  <a:pt x="2524" y="4577"/>
                </a:lnTo>
                <a:lnTo>
                  <a:pt x="2535" y="4516"/>
                </a:lnTo>
                <a:lnTo>
                  <a:pt x="2549" y="4455"/>
                </a:lnTo>
                <a:lnTo>
                  <a:pt x="2565" y="4395"/>
                </a:lnTo>
                <a:lnTo>
                  <a:pt x="2585" y="4337"/>
                </a:lnTo>
                <a:lnTo>
                  <a:pt x="2608" y="4280"/>
                </a:lnTo>
                <a:lnTo>
                  <a:pt x="2634" y="4225"/>
                </a:lnTo>
                <a:lnTo>
                  <a:pt x="2661" y="4171"/>
                </a:lnTo>
                <a:lnTo>
                  <a:pt x="2691" y="4118"/>
                </a:lnTo>
                <a:lnTo>
                  <a:pt x="2724" y="4067"/>
                </a:lnTo>
                <a:lnTo>
                  <a:pt x="2759" y="4018"/>
                </a:lnTo>
                <a:lnTo>
                  <a:pt x="2796" y="3971"/>
                </a:lnTo>
                <a:lnTo>
                  <a:pt x="2835" y="3925"/>
                </a:lnTo>
                <a:lnTo>
                  <a:pt x="2877" y="3881"/>
                </a:lnTo>
                <a:lnTo>
                  <a:pt x="2921" y="3839"/>
                </a:lnTo>
                <a:lnTo>
                  <a:pt x="2966" y="3800"/>
                </a:lnTo>
                <a:lnTo>
                  <a:pt x="3014" y="3763"/>
                </a:lnTo>
                <a:lnTo>
                  <a:pt x="3063" y="3728"/>
                </a:lnTo>
                <a:lnTo>
                  <a:pt x="3113" y="3696"/>
                </a:lnTo>
                <a:lnTo>
                  <a:pt x="3166" y="3665"/>
                </a:lnTo>
                <a:lnTo>
                  <a:pt x="3221" y="3638"/>
                </a:lnTo>
                <a:lnTo>
                  <a:pt x="3276" y="3612"/>
                </a:lnTo>
                <a:lnTo>
                  <a:pt x="3333" y="3589"/>
                </a:lnTo>
                <a:lnTo>
                  <a:pt x="3391" y="3570"/>
                </a:lnTo>
                <a:lnTo>
                  <a:pt x="3450" y="3553"/>
                </a:lnTo>
                <a:lnTo>
                  <a:pt x="3512" y="3539"/>
                </a:lnTo>
                <a:lnTo>
                  <a:pt x="3573" y="3528"/>
                </a:lnTo>
                <a:lnTo>
                  <a:pt x="3636" y="3520"/>
                </a:lnTo>
                <a:lnTo>
                  <a:pt x="3699" y="3515"/>
                </a:lnTo>
                <a:lnTo>
                  <a:pt x="3764" y="3513"/>
                </a:lnTo>
                <a:lnTo>
                  <a:pt x="3779" y="3513"/>
                </a:lnTo>
                <a:lnTo>
                  <a:pt x="3821" y="3512"/>
                </a:lnTo>
                <a:lnTo>
                  <a:pt x="3851" y="3512"/>
                </a:lnTo>
                <a:lnTo>
                  <a:pt x="3886" y="3513"/>
                </a:lnTo>
                <a:lnTo>
                  <a:pt x="3927" y="3515"/>
                </a:lnTo>
                <a:lnTo>
                  <a:pt x="3972" y="3519"/>
                </a:lnTo>
                <a:lnTo>
                  <a:pt x="4022" y="3524"/>
                </a:lnTo>
                <a:lnTo>
                  <a:pt x="4074" y="3531"/>
                </a:lnTo>
                <a:lnTo>
                  <a:pt x="4130" y="3540"/>
                </a:lnTo>
                <a:lnTo>
                  <a:pt x="4189" y="3552"/>
                </a:lnTo>
                <a:lnTo>
                  <a:pt x="4219" y="3559"/>
                </a:lnTo>
                <a:lnTo>
                  <a:pt x="4250" y="3566"/>
                </a:lnTo>
                <a:lnTo>
                  <a:pt x="4281" y="3575"/>
                </a:lnTo>
                <a:lnTo>
                  <a:pt x="4314" y="3584"/>
                </a:lnTo>
                <a:lnTo>
                  <a:pt x="4345" y="3594"/>
                </a:lnTo>
                <a:lnTo>
                  <a:pt x="4378" y="3604"/>
                </a:lnTo>
                <a:lnTo>
                  <a:pt x="4410" y="3616"/>
                </a:lnTo>
                <a:lnTo>
                  <a:pt x="4443" y="3629"/>
                </a:lnTo>
                <a:lnTo>
                  <a:pt x="4495" y="3649"/>
                </a:lnTo>
                <a:lnTo>
                  <a:pt x="4544" y="3667"/>
                </a:lnTo>
                <a:lnTo>
                  <a:pt x="4592" y="3682"/>
                </a:lnTo>
                <a:lnTo>
                  <a:pt x="4636" y="3694"/>
                </a:lnTo>
                <a:lnTo>
                  <a:pt x="4678" y="3704"/>
                </a:lnTo>
                <a:lnTo>
                  <a:pt x="4717" y="3711"/>
                </a:lnTo>
                <a:lnTo>
                  <a:pt x="4754" y="3716"/>
                </a:lnTo>
                <a:lnTo>
                  <a:pt x="4789" y="3718"/>
                </a:lnTo>
                <a:lnTo>
                  <a:pt x="4822" y="3718"/>
                </a:lnTo>
                <a:lnTo>
                  <a:pt x="4855" y="3715"/>
                </a:lnTo>
                <a:lnTo>
                  <a:pt x="4884" y="3710"/>
                </a:lnTo>
                <a:lnTo>
                  <a:pt x="4912" y="3702"/>
                </a:lnTo>
                <a:lnTo>
                  <a:pt x="4939" y="3692"/>
                </a:lnTo>
                <a:lnTo>
                  <a:pt x="4964" y="3679"/>
                </a:lnTo>
                <a:lnTo>
                  <a:pt x="4989" y="3664"/>
                </a:lnTo>
                <a:lnTo>
                  <a:pt x="5012" y="3646"/>
                </a:lnTo>
                <a:lnTo>
                  <a:pt x="5034" y="3626"/>
                </a:lnTo>
                <a:lnTo>
                  <a:pt x="5056" y="3603"/>
                </a:lnTo>
                <a:lnTo>
                  <a:pt x="5077" y="3578"/>
                </a:lnTo>
                <a:lnTo>
                  <a:pt x="5097" y="3551"/>
                </a:lnTo>
                <a:lnTo>
                  <a:pt x="5117" y="3522"/>
                </a:lnTo>
                <a:lnTo>
                  <a:pt x="5138" y="3490"/>
                </a:lnTo>
                <a:lnTo>
                  <a:pt x="5158" y="3456"/>
                </a:lnTo>
                <a:lnTo>
                  <a:pt x="5177" y="3420"/>
                </a:lnTo>
                <a:lnTo>
                  <a:pt x="5197" y="3382"/>
                </a:lnTo>
                <a:lnTo>
                  <a:pt x="5218" y="3340"/>
                </a:lnTo>
                <a:lnTo>
                  <a:pt x="5238" y="3297"/>
                </a:lnTo>
                <a:lnTo>
                  <a:pt x="5260" y="3251"/>
                </a:lnTo>
                <a:lnTo>
                  <a:pt x="5304" y="3154"/>
                </a:lnTo>
                <a:lnTo>
                  <a:pt x="5353" y="3047"/>
                </a:lnTo>
                <a:lnTo>
                  <a:pt x="5409" y="2932"/>
                </a:lnTo>
                <a:lnTo>
                  <a:pt x="5469" y="2820"/>
                </a:lnTo>
                <a:lnTo>
                  <a:pt x="5532" y="2710"/>
                </a:lnTo>
                <a:lnTo>
                  <a:pt x="5599" y="2603"/>
                </a:lnTo>
                <a:lnTo>
                  <a:pt x="5669" y="2499"/>
                </a:lnTo>
                <a:lnTo>
                  <a:pt x="5744" y="2398"/>
                </a:lnTo>
                <a:lnTo>
                  <a:pt x="5821" y="2300"/>
                </a:lnTo>
                <a:lnTo>
                  <a:pt x="5902" y="2204"/>
                </a:lnTo>
                <a:lnTo>
                  <a:pt x="5986" y="2112"/>
                </a:lnTo>
                <a:lnTo>
                  <a:pt x="6072" y="2024"/>
                </a:lnTo>
                <a:lnTo>
                  <a:pt x="6161" y="1938"/>
                </a:lnTo>
                <a:lnTo>
                  <a:pt x="6255" y="1856"/>
                </a:lnTo>
                <a:lnTo>
                  <a:pt x="6349" y="1777"/>
                </a:lnTo>
                <a:lnTo>
                  <a:pt x="6447" y="1701"/>
                </a:lnTo>
                <a:lnTo>
                  <a:pt x="6547" y="1629"/>
                </a:lnTo>
                <a:lnTo>
                  <a:pt x="6650" y="1560"/>
                </a:lnTo>
                <a:lnTo>
                  <a:pt x="6754" y="1496"/>
                </a:lnTo>
                <a:lnTo>
                  <a:pt x="6862" y="1434"/>
                </a:lnTo>
                <a:lnTo>
                  <a:pt x="6970" y="1377"/>
                </a:lnTo>
                <a:lnTo>
                  <a:pt x="7082" y="1323"/>
                </a:lnTo>
                <a:lnTo>
                  <a:pt x="7195" y="1274"/>
                </a:lnTo>
                <a:lnTo>
                  <a:pt x="7309" y="1228"/>
                </a:lnTo>
                <a:lnTo>
                  <a:pt x="7426" y="1186"/>
                </a:lnTo>
                <a:lnTo>
                  <a:pt x="7543" y="1148"/>
                </a:lnTo>
                <a:lnTo>
                  <a:pt x="7663" y="1115"/>
                </a:lnTo>
                <a:lnTo>
                  <a:pt x="7784" y="1086"/>
                </a:lnTo>
                <a:lnTo>
                  <a:pt x="7906" y="1061"/>
                </a:lnTo>
                <a:lnTo>
                  <a:pt x="8029" y="1041"/>
                </a:lnTo>
                <a:lnTo>
                  <a:pt x="8153" y="1025"/>
                </a:lnTo>
                <a:lnTo>
                  <a:pt x="8278" y="1013"/>
                </a:lnTo>
                <a:lnTo>
                  <a:pt x="8404" y="1007"/>
                </a:lnTo>
                <a:lnTo>
                  <a:pt x="8531" y="1004"/>
                </a:lnTo>
                <a:lnTo>
                  <a:pt x="8699" y="1008"/>
                </a:lnTo>
                <a:lnTo>
                  <a:pt x="8866" y="1020"/>
                </a:lnTo>
                <a:lnTo>
                  <a:pt x="9030" y="1039"/>
                </a:lnTo>
                <a:lnTo>
                  <a:pt x="9192" y="1066"/>
                </a:lnTo>
                <a:lnTo>
                  <a:pt x="9351" y="1100"/>
                </a:lnTo>
                <a:lnTo>
                  <a:pt x="9507" y="1142"/>
                </a:lnTo>
                <a:lnTo>
                  <a:pt x="9661" y="1190"/>
                </a:lnTo>
                <a:lnTo>
                  <a:pt x="9811" y="1246"/>
                </a:lnTo>
                <a:lnTo>
                  <a:pt x="9959" y="1308"/>
                </a:lnTo>
                <a:lnTo>
                  <a:pt x="10102" y="1376"/>
                </a:lnTo>
                <a:lnTo>
                  <a:pt x="10242" y="1451"/>
                </a:lnTo>
                <a:lnTo>
                  <a:pt x="10378" y="1532"/>
                </a:lnTo>
                <a:lnTo>
                  <a:pt x="10510" y="1619"/>
                </a:lnTo>
                <a:lnTo>
                  <a:pt x="10638" y="1711"/>
                </a:lnTo>
                <a:lnTo>
                  <a:pt x="10761" y="1810"/>
                </a:lnTo>
                <a:lnTo>
                  <a:pt x="10880" y="1914"/>
                </a:lnTo>
                <a:lnTo>
                  <a:pt x="10994" y="2023"/>
                </a:lnTo>
                <a:lnTo>
                  <a:pt x="11103" y="2137"/>
                </a:lnTo>
                <a:lnTo>
                  <a:pt x="11207" y="2256"/>
                </a:lnTo>
                <a:lnTo>
                  <a:pt x="11306" y="2381"/>
                </a:lnTo>
                <a:lnTo>
                  <a:pt x="11398" y="2509"/>
                </a:lnTo>
                <a:lnTo>
                  <a:pt x="11486" y="2643"/>
                </a:lnTo>
                <a:lnTo>
                  <a:pt x="11568" y="2780"/>
                </a:lnTo>
                <a:lnTo>
                  <a:pt x="11643" y="2922"/>
                </a:lnTo>
                <a:lnTo>
                  <a:pt x="11712" y="3067"/>
                </a:lnTo>
                <a:lnTo>
                  <a:pt x="11775" y="3217"/>
                </a:lnTo>
                <a:lnTo>
                  <a:pt x="11831" y="3370"/>
                </a:lnTo>
                <a:lnTo>
                  <a:pt x="11880" y="3526"/>
                </a:lnTo>
                <a:lnTo>
                  <a:pt x="11922" y="3686"/>
                </a:lnTo>
                <a:lnTo>
                  <a:pt x="11957" y="3848"/>
                </a:lnTo>
                <a:lnTo>
                  <a:pt x="11985" y="4014"/>
                </a:lnTo>
                <a:lnTo>
                  <a:pt x="12005" y="4183"/>
                </a:lnTo>
                <a:lnTo>
                  <a:pt x="12016" y="4309"/>
                </a:lnTo>
                <a:lnTo>
                  <a:pt x="12027" y="4420"/>
                </a:lnTo>
                <a:lnTo>
                  <a:pt x="12032" y="4471"/>
                </a:lnTo>
                <a:lnTo>
                  <a:pt x="12038" y="4517"/>
                </a:lnTo>
                <a:lnTo>
                  <a:pt x="12046" y="4561"/>
                </a:lnTo>
                <a:lnTo>
                  <a:pt x="12053" y="4601"/>
                </a:lnTo>
                <a:lnTo>
                  <a:pt x="12061" y="4638"/>
                </a:lnTo>
                <a:lnTo>
                  <a:pt x="12070" y="4673"/>
                </a:lnTo>
                <a:lnTo>
                  <a:pt x="12081" y="4706"/>
                </a:lnTo>
                <a:lnTo>
                  <a:pt x="12092" y="4736"/>
                </a:lnTo>
                <a:lnTo>
                  <a:pt x="12105" y="4763"/>
                </a:lnTo>
                <a:lnTo>
                  <a:pt x="12119" y="4788"/>
                </a:lnTo>
                <a:lnTo>
                  <a:pt x="12135" y="4812"/>
                </a:lnTo>
                <a:lnTo>
                  <a:pt x="12153" y="4833"/>
                </a:lnTo>
                <a:lnTo>
                  <a:pt x="12173" y="4853"/>
                </a:lnTo>
                <a:lnTo>
                  <a:pt x="12195" y="4872"/>
                </a:lnTo>
                <a:lnTo>
                  <a:pt x="12220" y="4889"/>
                </a:lnTo>
                <a:lnTo>
                  <a:pt x="12247" y="4905"/>
                </a:lnTo>
                <a:lnTo>
                  <a:pt x="12276" y="4920"/>
                </a:lnTo>
                <a:lnTo>
                  <a:pt x="12308" y="4935"/>
                </a:lnTo>
                <a:lnTo>
                  <a:pt x="12344" y="4949"/>
                </a:lnTo>
                <a:lnTo>
                  <a:pt x="12383" y="4962"/>
                </a:lnTo>
                <a:lnTo>
                  <a:pt x="12424" y="4976"/>
                </a:lnTo>
                <a:lnTo>
                  <a:pt x="12468" y="4989"/>
                </a:lnTo>
                <a:lnTo>
                  <a:pt x="12517" y="5002"/>
                </a:lnTo>
                <a:lnTo>
                  <a:pt x="12568" y="5015"/>
                </a:lnTo>
                <a:lnTo>
                  <a:pt x="12684" y="5043"/>
                </a:lnTo>
                <a:lnTo>
                  <a:pt x="12816" y="5073"/>
                </a:lnTo>
                <a:lnTo>
                  <a:pt x="12937" y="5099"/>
                </a:lnTo>
                <a:lnTo>
                  <a:pt x="13055" y="5129"/>
                </a:lnTo>
                <a:lnTo>
                  <a:pt x="13171" y="5165"/>
                </a:lnTo>
                <a:lnTo>
                  <a:pt x="13285" y="5206"/>
                </a:lnTo>
                <a:lnTo>
                  <a:pt x="13395" y="5252"/>
                </a:lnTo>
                <a:lnTo>
                  <a:pt x="13505" y="5302"/>
                </a:lnTo>
                <a:lnTo>
                  <a:pt x="13610" y="5356"/>
                </a:lnTo>
                <a:lnTo>
                  <a:pt x="13714" y="5415"/>
                </a:lnTo>
                <a:lnTo>
                  <a:pt x="13813" y="5477"/>
                </a:lnTo>
                <a:lnTo>
                  <a:pt x="13910" y="5545"/>
                </a:lnTo>
                <a:lnTo>
                  <a:pt x="14004" y="5615"/>
                </a:lnTo>
                <a:lnTo>
                  <a:pt x="14095" y="5690"/>
                </a:lnTo>
                <a:lnTo>
                  <a:pt x="14181" y="5768"/>
                </a:lnTo>
                <a:lnTo>
                  <a:pt x="14266" y="5850"/>
                </a:lnTo>
                <a:lnTo>
                  <a:pt x="14346" y="5935"/>
                </a:lnTo>
                <a:lnTo>
                  <a:pt x="14422" y="6024"/>
                </a:lnTo>
                <a:lnTo>
                  <a:pt x="14494" y="6116"/>
                </a:lnTo>
                <a:lnTo>
                  <a:pt x="14564" y="6210"/>
                </a:lnTo>
                <a:lnTo>
                  <a:pt x="14628" y="6307"/>
                </a:lnTo>
                <a:lnTo>
                  <a:pt x="14689" y="6408"/>
                </a:lnTo>
                <a:lnTo>
                  <a:pt x="14745" y="6511"/>
                </a:lnTo>
                <a:lnTo>
                  <a:pt x="14796" y="6617"/>
                </a:lnTo>
                <a:lnTo>
                  <a:pt x="14845" y="6724"/>
                </a:lnTo>
                <a:lnTo>
                  <a:pt x="14888" y="6834"/>
                </a:lnTo>
                <a:lnTo>
                  <a:pt x="14926" y="6947"/>
                </a:lnTo>
                <a:lnTo>
                  <a:pt x="14959" y="7060"/>
                </a:lnTo>
                <a:lnTo>
                  <a:pt x="14988" y="7177"/>
                </a:lnTo>
                <a:lnTo>
                  <a:pt x="15012" y="7294"/>
                </a:lnTo>
                <a:lnTo>
                  <a:pt x="15030" y="7414"/>
                </a:lnTo>
                <a:lnTo>
                  <a:pt x="15044" y="7534"/>
                </a:lnTo>
                <a:lnTo>
                  <a:pt x="15052" y="7656"/>
                </a:lnTo>
                <a:lnTo>
                  <a:pt x="15055" y="7779"/>
                </a:lnTo>
                <a:lnTo>
                  <a:pt x="15051" y="7922"/>
                </a:lnTo>
                <a:lnTo>
                  <a:pt x="15040" y="8061"/>
                </a:lnTo>
                <a:lnTo>
                  <a:pt x="15023" y="8199"/>
                </a:lnTo>
                <a:lnTo>
                  <a:pt x="14999" y="8335"/>
                </a:lnTo>
                <a:lnTo>
                  <a:pt x="14968" y="8469"/>
                </a:lnTo>
                <a:lnTo>
                  <a:pt x="14931" y="8599"/>
                </a:lnTo>
                <a:lnTo>
                  <a:pt x="14887" y="8728"/>
                </a:lnTo>
                <a:lnTo>
                  <a:pt x="14838" y="8853"/>
                </a:lnTo>
                <a:lnTo>
                  <a:pt x="14782" y="8975"/>
                </a:lnTo>
                <a:lnTo>
                  <a:pt x="14721" y="9094"/>
                </a:lnTo>
                <a:lnTo>
                  <a:pt x="14655" y="9209"/>
                </a:lnTo>
                <a:lnTo>
                  <a:pt x="14583" y="9322"/>
                </a:lnTo>
                <a:lnTo>
                  <a:pt x="14505" y="9430"/>
                </a:lnTo>
                <a:lnTo>
                  <a:pt x="14424" y="9535"/>
                </a:lnTo>
                <a:lnTo>
                  <a:pt x="14337" y="9634"/>
                </a:lnTo>
                <a:lnTo>
                  <a:pt x="14245" y="9730"/>
                </a:lnTo>
                <a:lnTo>
                  <a:pt x="14150" y="9822"/>
                </a:lnTo>
                <a:lnTo>
                  <a:pt x="14050" y="9909"/>
                </a:lnTo>
                <a:lnTo>
                  <a:pt x="13945" y="9990"/>
                </a:lnTo>
                <a:lnTo>
                  <a:pt x="13837" y="10068"/>
                </a:lnTo>
                <a:lnTo>
                  <a:pt x="13725" y="10140"/>
                </a:lnTo>
                <a:lnTo>
                  <a:pt x="13609" y="10206"/>
                </a:lnTo>
                <a:lnTo>
                  <a:pt x="13491" y="10267"/>
                </a:lnTo>
                <a:lnTo>
                  <a:pt x="13368" y="10322"/>
                </a:lnTo>
                <a:lnTo>
                  <a:pt x="13243" y="10372"/>
                </a:lnTo>
                <a:lnTo>
                  <a:pt x="13114" y="10416"/>
                </a:lnTo>
                <a:lnTo>
                  <a:pt x="12984" y="10453"/>
                </a:lnTo>
                <a:lnTo>
                  <a:pt x="12850" y="10484"/>
                </a:lnTo>
                <a:lnTo>
                  <a:pt x="12715" y="10508"/>
                </a:lnTo>
                <a:lnTo>
                  <a:pt x="12576" y="10525"/>
                </a:lnTo>
                <a:lnTo>
                  <a:pt x="12437" y="10536"/>
                </a:lnTo>
                <a:lnTo>
                  <a:pt x="12294" y="10539"/>
                </a:lnTo>
                <a:close/>
                <a:moveTo>
                  <a:pt x="13004" y="4087"/>
                </a:moveTo>
                <a:lnTo>
                  <a:pt x="12979" y="3874"/>
                </a:lnTo>
                <a:lnTo>
                  <a:pt x="12944" y="3664"/>
                </a:lnTo>
                <a:lnTo>
                  <a:pt x="12899" y="3457"/>
                </a:lnTo>
                <a:lnTo>
                  <a:pt x="12845" y="3254"/>
                </a:lnTo>
                <a:lnTo>
                  <a:pt x="12782" y="3054"/>
                </a:lnTo>
                <a:lnTo>
                  <a:pt x="12711" y="2860"/>
                </a:lnTo>
                <a:lnTo>
                  <a:pt x="12631" y="2669"/>
                </a:lnTo>
                <a:lnTo>
                  <a:pt x="12542" y="2482"/>
                </a:lnTo>
                <a:lnTo>
                  <a:pt x="12446" y="2301"/>
                </a:lnTo>
                <a:lnTo>
                  <a:pt x="12343" y="2124"/>
                </a:lnTo>
                <a:lnTo>
                  <a:pt x="12230" y="1953"/>
                </a:lnTo>
                <a:lnTo>
                  <a:pt x="12111" y="1788"/>
                </a:lnTo>
                <a:lnTo>
                  <a:pt x="11985" y="1628"/>
                </a:lnTo>
                <a:lnTo>
                  <a:pt x="11852" y="1473"/>
                </a:lnTo>
                <a:lnTo>
                  <a:pt x="11711" y="1326"/>
                </a:lnTo>
                <a:lnTo>
                  <a:pt x="11566" y="1184"/>
                </a:lnTo>
                <a:lnTo>
                  <a:pt x="11413" y="1050"/>
                </a:lnTo>
                <a:lnTo>
                  <a:pt x="11254" y="922"/>
                </a:lnTo>
                <a:lnTo>
                  <a:pt x="11090" y="802"/>
                </a:lnTo>
                <a:lnTo>
                  <a:pt x="10919" y="690"/>
                </a:lnTo>
                <a:lnTo>
                  <a:pt x="10745" y="584"/>
                </a:lnTo>
                <a:lnTo>
                  <a:pt x="10564" y="487"/>
                </a:lnTo>
                <a:lnTo>
                  <a:pt x="10378" y="397"/>
                </a:lnTo>
                <a:lnTo>
                  <a:pt x="10189" y="316"/>
                </a:lnTo>
                <a:lnTo>
                  <a:pt x="9995" y="244"/>
                </a:lnTo>
                <a:lnTo>
                  <a:pt x="9796" y="181"/>
                </a:lnTo>
                <a:lnTo>
                  <a:pt x="9594" y="126"/>
                </a:lnTo>
                <a:lnTo>
                  <a:pt x="9388" y="81"/>
                </a:lnTo>
                <a:lnTo>
                  <a:pt x="9178" y="46"/>
                </a:lnTo>
                <a:lnTo>
                  <a:pt x="8965" y="21"/>
                </a:lnTo>
                <a:lnTo>
                  <a:pt x="8750" y="5"/>
                </a:lnTo>
                <a:lnTo>
                  <a:pt x="8531" y="0"/>
                </a:lnTo>
                <a:lnTo>
                  <a:pt x="8361" y="3"/>
                </a:lnTo>
                <a:lnTo>
                  <a:pt x="8194" y="12"/>
                </a:lnTo>
                <a:lnTo>
                  <a:pt x="8027" y="28"/>
                </a:lnTo>
                <a:lnTo>
                  <a:pt x="7863" y="49"/>
                </a:lnTo>
                <a:lnTo>
                  <a:pt x="7701" y="76"/>
                </a:lnTo>
                <a:lnTo>
                  <a:pt x="7540" y="109"/>
                </a:lnTo>
                <a:lnTo>
                  <a:pt x="7383" y="149"/>
                </a:lnTo>
                <a:lnTo>
                  <a:pt x="7227" y="193"/>
                </a:lnTo>
                <a:lnTo>
                  <a:pt x="7074" y="242"/>
                </a:lnTo>
                <a:lnTo>
                  <a:pt x="6922" y="297"/>
                </a:lnTo>
                <a:lnTo>
                  <a:pt x="6773" y="357"/>
                </a:lnTo>
                <a:lnTo>
                  <a:pt x="6628" y="423"/>
                </a:lnTo>
                <a:lnTo>
                  <a:pt x="6485" y="493"/>
                </a:lnTo>
                <a:lnTo>
                  <a:pt x="6345" y="568"/>
                </a:lnTo>
                <a:lnTo>
                  <a:pt x="6208" y="648"/>
                </a:lnTo>
                <a:lnTo>
                  <a:pt x="6075" y="733"/>
                </a:lnTo>
                <a:lnTo>
                  <a:pt x="5943" y="821"/>
                </a:lnTo>
                <a:lnTo>
                  <a:pt x="5817" y="915"/>
                </a:lnTo>
                <a:lnTo>
                  <a:pt x="5693" y="1013"/>
                </a:lnTo>
                <a:lnTo>
                  <a:pt x="5572" y="1115"/>
                </a:lnTo>
                <a:lnTo>
                  <a:pt x="5456" y="1221"/>
                </a:lnTo>
                <a:lnTo>
                  <a:pt x="5342" y="1331"/>
                </a:lnTo>
                <a:lnTo>
                  <a:pt x="5234" y="1444"/>
                </a:lnTo>
                <a:lnTo>
                  <a:pt x="5129" y="1562"/>
                </a:lnTo>
                <a:lnTo>
                  <a:pt x="5027" y="1683"/>
                </a:lnTo>
                <a:lnTo>
                  <a:pt x="4931" y="1809"/>
                </a:lnTo>
                <a:lnTo>
                  <a:pt x="4837" y="1936"/>
                </a:lnTo>
                <a:lnTo>
                  <a:pt x="4750" y="2068"/>
                </a:lnTo>
                <a:lnTo>
                  <a:pt x="4666" y="2203"/>
                </a:lnTo>
                <a:lnTo>
                  <a:pt x="4587" y="2341"/>
                </a:lnTo>
                <a:lnTo>
                  <a:pt x="4512" y="2481"/>
                </a:lnTo>
                <a:lnTo>
                  <a:pt x="4443" y="2625"/>
                </a:lnTo>
                <a:lnTo>
                  <a:pt x="4402" y="2613"/>
                </a:lnTo>
                <a:lnTo>
                  <a:pt x="4362" y="2601"/>
                </a:lnTo>
                <a:lnTo>
                  <a:pt x="4321" y="2589"/>
                </a:lnTo>
                <a:lnTo>
                  <a:pt x="4279" y="2579"/>
                </a:lnTo>
                <a:lnTo>
                  <a:pt x="4237" y="2568"/>
                </a:lnTo>
                <a:lnTo>
                  <a:pt x="4196" y="2559"/>
                </a:lnTo>
                <a:lnTo>
                  <a:pt x="4154" y="2549"/>
                </a:lnTo>
                <a:lnTo>
                  <a:pt x="4112" y="2541"/>
                </a:lnTo>
                <a:lnTo>
                  <a:pt x="4070" y="2534"/>
                </a:lnTo>
                <a:lnTo>
                  <a:pt x="4027" y="2528"/>
                </a:lnTo>
                <a:lnTo>
                  <a:pt x="3983" y="2522"/>
                </a:lnTo>
                <a:lnTo>
                  <a:pt x="3940" y="2518"/>
                </a:lnTo>
                <a:lnTo>
                  <a:pt x="3896" y="2514"/>
                </a:lnTo>
                <a:lnTo>
                  <a:pt x="3853" y="2511"/>
                </a:lnTo>
                <a:lnTo>
                  <a:pt x="3809" y="2510"/>
                </a:lnTo>
                <a:lnTo>
                  <a:pt x="3764" y="2509"/>
                </a:lnTo>
                <a:lnTo>
                  <a:pt x="3647" y="2512"/>
                </a:lnTo>
                <a:lnTo>
                  <a:pt x="3533" y="2521"/>
                </a:lnTo>
                <a:lnTo>
                  <a:pt x="3420" y="2535"/>
                </a:lnTo>
                <a:lnTo>
                  <a:pt x="3309" y="2556"/>
                </a:lnTo>
                <a:lnTo>
                  <a:pt x="3200" y="2581"/>
                </a:lnTo>
                <a:lnTo>
                  <a:pt x="3092" y="2611"/>
                </a:lnTo>
                <a:lnTo>
                  <a:pt x="2988" y="2647"/>
                </a:lnTo>
                <a:lnTo>
                  <a:pt x="2884" y="2687"/>
                </a:lnTo>
                <a:lnTo>
                  <a:pt x="2785" y="2732"/>
                </a:lnTo>
                <a:lnTo>
                  <a:pt x="2688" y="2782"/>
                </a:lnTo>
                <a:lnTo>
                  <a:pt x="2593" y="2837"/>
                </a:lnTo>
                <a:lnTo>
                  <a:pt x="2501" y="2896"/>
                </a:lnTo>
                <a:lnTo>
                  <a:pt x="2413" y="2958"/>
                </a:lnTo>
                <a:lnTo>
                  <a:pt x="2327" y="3025"/>
                </a:lnTo>
                <a:lnTo>
                  <a:pt x="2245" y="3097"/>
                </a:lnTo>
                <a:lnTo>
                  <a:pt x="2167" y="3172"/>
                </a:lnTo>
                <a:lnTo>
                  <a:pt x="2093" y="3250"/>
                </a:lnTo>
                <a:lnTo>
                  <a:pt x="2021" y="3331"/>
                </a:lnTo>
                <a:lnTo>
                  <a:pt x="1954" y="3417"/>
                </a:lnTo>
                <a:lnTo>
                  <a:pt x="1891" y="3506"/>
                </a:lnTo>
                <a:lnTo>
                  <a:pt x="1833" y="3597"/>
                </a:lnTo>
                <a:lnTo>
                  <a:pt x="1778" y="3692"/>
                </a:lnTo>
                <a:lnTo>
                  <a:pt x="1728" y="3789"/>
                </a:lnTo>
                <a:lnTo>
                  <a:pt x="1683" y="3889"/>
                </a:lnTo>
                <a:lnTo>
                  <a:pt x="1643" y="3992"/>
                </a:lnTo>
                <a:lnTo>
                  <a:pt x="1607" y="4097"/>
                </a:lnTo>
                <a:lnTo>
                  <a:pt x="1577" y="4204"/>
                </a:lnTo>
                <a:lnTo>
                  <a:pt x="1552" y="4313"/>
                </a:lnTo>
                <a:lnTo>
                  <a:pt x="1532" y="4424"/>
                </a:lnTo>
                <a:lnTo>
                  <a:pt x="1517" y="4537"/>
                </a:lnTo>
                <a:lnTo>
                  <a:pt x="1508" y="4652"/>
                </a:lnTo>
                <a:lnTo>
                  <a:pt x="1505" y="4768"/>
                </a:lnTo>
                <a:lnTo>
                  <a:pt x="1506" y="4815"/>
                </a:lnTo>
                <a:lnTo>
                  <a:pt x="1507" y="4860"/>
                </a:lnTo>
                <a:lnTo>
                  <a:pt x="1510" y="4906"/>
                </a:lnTo>
                <a:lnTo>
                  <a:pt x="1514" y="4951"/>
                </a:lnTo>
                <a:lnTo>
                  <a:pt x="1519" y="4997"/>
                </a:lnTo>
                <a:lnTo>
                  <a:pt x="1526" y="5042"/>
                </a:lnTo>
                <a:lnTo>
                  <a:pt x="1532" y="5086"/>
                </a:lnTo>
                <a:lnTo>
                  <a:pt x="1540" y="5130"/>
                </a:lnTo>
                <a:lnTo>
                  <a:pt x="1548" y="5174"/>
                </a:lnTo>
                <a:lnTo>
                  <a:pt x="1558" y="5217"/>
                </a:lnTo>
                <a:lnTo>
                  <a:pt x="1568" y="5261"/>
                </a:lnTo>
                <a:lnTo>
                  <a:pt x="1579" y="5304"/>
                </a:lnTo>
                <a:lnTo>
                  <a:pt x="1590" y="5347"/>
                </a:lnTo>
                <a:lnTo>
                  <a:pt x="1603" y="5389"/>
                </a:lnTo>
                <a:lnTo>
                  <a:pt x="1616" y="5431"/>
                </a:lnTo>
                <a:lnTo>
                  <a:pt x="1629" y="5473"/>
                </a:lnTo>
                <a:lnTo>
                  <a:pt x="1539" y="5528"/>
                </a:lnTo>
                <a:lnTo>
                  <a:pt x="1451" y="5585"/>
                </a:lnTo>
                <a:lnTo>
                  <a:pt x="1365" y="5644"/>
                </a:lnTo>
                <a:lnTo>
                  <a:pt x="1281" y="5706"/>
                </a:lnTo>
                <a:lnTo>
                  <a:pt x="1198" y="5771"/>
                </a:lnTo>
                <a:lnTo>
                  <a:pt x="1118" y="5839"/>
                </a:lnTo>
                <a:lnTo>
                  <a:pt x="1041" y="5909"/>
                </a:lnTo>
                <a:lnTo>
                  <a:pt x="965" y="5981"/>
                </a:lnTo>
                <a:lnTo>
                  <a:pt x="892" y="6056"/>
                </a:lnTo>
                <a:lnTo>
                  <a:pt x="821" y="6133"/>
                </a:lnTo>
                <a:lnTo>
                  <a:pt x="753" y="6211"/>
                </a:lnTo>
                <a:lnTo>
                  <a:pt x="687" y="6292"/>
                </a:lnTo>
                <a:lnTo>
                  <a:pt x="624" y="6376"/>
                </a:lnTo>
                <a:lnTo>
                  <a:pt x="564" y="6461"/>
                </a:lnTo>
                <a:lnTo>
                  <a:pt x="506" y="6548"/>
                </a:lnTo>
                <a:lnTo>
                  <a:pt x="451" y="6638"/>
                </a:lnTo>
                <a:lnTo>
                  <a:pt x="398" y="6729"/>
                </a:lnTo>
                <a:lnTo>
                  <a:pt x="349" y="6821"/>
                </a:lnTo>
                <a:lnTo>
                  <a:pt x="303" y="6917"/>
                </a:lnTo>
                <a:lnTo>
                  <a:pt x="260" y="7013"/>
                </a:lnTo>
                <a:lnTo>
                  <a:pt x="220" y="7110"/>
                </a:lnTo>
                <a:lnTo>
                  <a:pt x="183" y="7210"/>
                </a:lnTo>
                <a:lnTo>
                  <a:pt x="149" y="7311"/>
                </a:lnTo>
                <a:lnTo>
                  <a:pt x="118" y="7414"/>
                </a:lnTo>
                <a:lnTo>
                  <a:pt x="91" y="7518"/>
                </a:lnTo>
                <a:lnTo>
                  <a:pt x="67" y="7623"/>
                </a:lnTo>
                <a:lnTo>
                  <a:pt x="47" y="7730"/>
                </a:lnTo>
                <a:lnTo>
                  <a:pt x="30" y="7838"/>
                </a:lnTo>
                <a:lnTo>
                  <a:pt x="17" y="7948"/>
                </a:lnTo>
                <a:lnTo>
                  <a:pt x="8" y="8057"/>
                </a:lnTo>
                <a:lnTo>
                  <a:pt x="2" y="8168"/>
                </a:lnTo>
                <a:lnTo>
                  <a:pt x="0" y="8281"/>
                </a:lnTo>
                <a:lnTo>
                  <a:pt x="4" y="8449"/>
                </a:lnTo>
                <a:lnTo>
                  <a:pt x="17" y="8615"/>
                </a:lnTo>
                <a:lnTo>
                  <a:pt x="37" y="8778"/>
                </a:lnTo>
                <a:lnTo>
                  <a:pt x="66" y="8938"/>
                </a:lnTo>
                <a:lnTo>
                  <a:pt x="102" y="9097"/>
                </a:lnTo>
                <a:lnTo>
                  <a:pt x="147" y="9251"/>
                </a:lnTo>
                <a:lnTo>
                  <a:pt x="198" y="9403"/>
                </a:lnTo>
                <a:lnTo>
                  <a:pt x="256" y="9551"/>
                </a:lnTo>
                <a:lnTo>
                  <a:pt x="322" y="9695"/>
                </a:lnTo>
                <a:lnTo>
                  <a:pt x="393" y="9837"/>
                </a:lnTo>
                <a:lnTo>
                  <a:pt x="473" y="9973"/>
                </a:lnTo>
                <a:lnTo>
                  <a:pt x="557" y="10106"/>
                </a:lnTo>
                <a:lnTo>
                  <a:pt x="648" y="10233"/>
                </a:lnTo>
                <a:lnTo>
                  <a:pt x="745" y="10357"/>
                </a:lnTo>
                <a:lnTo>
                  <a:pt x="847" y="10475"/>
                </a:lnTo>
                <a:lnTo>
                  <a:pt x="955" y="10588"/>
                </a:lnTo>
                <a:lnTo>
                  <a:pt x="1069" y="10696"/>
                </a:lnTo>
                <a:lnTo>
                  <a:pt x="1187" y="10798"/>
                </a:lnTo>
                <a:lnTo>
                  <a:pt x="1310" y="10896"/>
                </a:lnTo>
                <a:lnTo>
                  <a:pt x="1438" y="10986"/>
                </a:lnTo>
                <a:lnTo>
                  <a:pt x="1571" y="11071"/>
                </a:lnTo>
                <a:lnTo>
                  <a:pt x="1707" y="11150"/>
                </a:lnTo>
                <a:lnTo>
                  <a:pt x="1848" y="11222"/>
                </a:lnTo>
                <a:lnTo>
                  <a:pt x="1992" y="11287"/>
                </a:lnTo>
                <a:lnTo>
                  <a:pt x="2141" y="11345"/>
                </a:lnTo>
                <a:lnTo>
                  <a:pt x="2292" y="11396"/>
                </a:lnTo>
                <a:lnTo>
                  <a:pt x="2447" y="11441"/>
                </a:lnTo>
                <a:lnTo>
                  <a:pt x="2604" y="11478"/>
                </a:lnTo>
                <a:lnTo>
                  <a:pt x="2765" y="11506"/>
                </a:lnTo>
                <a:lnTo>
                  <a:pt x="2929" y="11527"/>
                </a:lnTo>
                <a:lnTo>
                  <a:pt x="3094" y="11539"/>
                </a:lnTo>
                <a:lnTo>
                  <a:pt x="3262" y="11543"/>
                </a:lnTo>
                <a:lnTo>
                  <a:pt x="3262" y="11544"/>
                </a:lnTo>
                <a:lnTo>
                  <a:pt x="12294" y="11544"/>
                </a:lnTo>
                <a:lnTo>
                  <a:pt x="12294" y="11543"/>
                </a:lnTo>
                <a:lnTo>
                  <a:pt x="12488" y="11539"/>
                </a:lnTo>
                <a:lnTo>
                  <a:pt x="12680" y="11524"/>
                </a:lnTo>
                <a:lnTo>
                  <a:pt x="12867" y="11500"/>
                </a:lnTo>
                <a:lnTo>
                  <a:pt x="13053" y="11467"/>
                </a:lnTo>
                <a:lnTo>
                  <a:pt x="13236" y="11425"/>
                </a:lnTo>
                <a:lnTo>
                  <a:pt x="13414" y="11374"/>
                </a:lnTo>
                <a:lnTo>
                  <a:pt x="13589" y="11315"/>
                </a:lnTo>
                <a:lnTo>
                  <a:pt x="13760" y="11248"/>
                </a:lnTo>
                <a:lnTo>
                  <a:pt x="13926" y="11173"/>
                </a:lnTo>
                <a:lnTo>
                  <a:pt x="14089" y="11089"/>
                </a:lnTo>
                <a:lnTo>
                  <a:pt x="14246" y="10999"/>
                </a:lnTo>
                <a:lnTo>
                  <a:pt x="14399" y="10901"/>
                </a:lnTo>
                <a:lnTo>
                  <a:pt x="14547" y="10796"/>
                </a:lnTo>
                <a:lnTo>
                  <a:pt x="14689" y="10684"/>
                </a:lnTo>
                <a:lnTo>
                  <a:pt x="14826" y="10565"/>
                </a:lnTo>
                <a:lnTo>
                  <a:pt x="14956" y="10441"/>
                </a:lnTo>
                <a:lnTo>
                  <a:pt x="15080" y="10310"/>
                </a:lnTo>
                <a:lnTo>
                  <a:pt x="15199" y="10174"/>
                </a:lnTo>
                <a:lnTo>
                  <a:pt x="15310" y="10031"/>
                </a:lnTo>
                <a:lnTo>
                  <a:pt x="15416" y="9884"/>
                </a:lnTo>
                <a:lnTo>
                  <a:pt x="15513" y="9731"/>
                </a:lnTo>
                <a:lnTo>
                  <a:pt x="15604" y="9574"/>
                </a:lnTo>
                <a:lnTo>
                  <a:pt x="15687" y="9411"/>
                </a:lnTo>
                <a:lnTo>
                  <a:pt x="15762" y="9244"/>
                </a:lnTo>
                <a:lnTo>
                  <a:pt x="15830" y="9074"/>
                </a:lnTo>
                <a:lnTo>
                  <a:pt x="15888" y="8899"/>
                </a:lnTo>
                <a:lnTo>
                  <a:pt x="15940" y="8720"/>
                </a:lnTo>
                <a:lnTo>
                  <a:pt x="15982" y="8538"/>
                </a:lnTo>
                <a:lnTo>
                  <a:pt x="16015" y="8352"/>
                </a:lnTo>
                <a:lnTo>
                  <a:pt x="16039" y="8164"/>
                </a:lnTo>
                <a:lnTo>
                  <a:pt x="16053" y="7973"/>
                </a:lnTo>
                <a:lnTo>
                  <a:pt x="16058" y="7779"/>
                </a:lnTo>
                <a:lnTo>
                  <a:pt x="16054" y="7608"/>
                </a:lnTo>
                <a:lnTo>
                  <a:pt x="16043" y="7439"/>
                </a:lnTo>
                <a:lnTo>
                  <a:pt x="16024" y="7272"/>
                </a:lnTo>
                <a:lnTo>
                  <a:pt x="15998" y="7107"/>
                </a:lnTo>
                <a:lnTo>
                  <a:pt x="15965" y="6945"/>
                </a:lnTo>
                <a:lnTo>
                  <a:pt x="15926" y="6785"/>
                </a:lnTo>
                <a:lnTo>
                  <a:pt x="15878" y="6629"/>
                </a:lnTo>
                <a:lnTo>
                  <a:pt x="15825" y="6475"/>
                </a:lnTo>
                <a:lnTo>
                  <a:pt x="15766" y="6324"/>
                </a:lnTo>
                <a:lnTo>
                  <a:pt x="15700" y="6176"/>
                </a:lnTo>
                <a:lnTo>
                  <a:pt x="15628" y="6032"/>
                </a:lnTo>
                <a:lnTo>
                  <a:pt x="15550" y="5892"/>
                </a:lnTo>
                <a:lnTo>
                  <a:pt x="15467" y="5755"/>
                </a:lnTo>
                <a:lnTo>
                  <a:pt x="15378" y="5623"/>
                </a:lnTo>
                <a:lnTo>
                  <a:pt x="15283" y="5493"/>
                </a:lnTo>
                <a:lnTo>
                  <a:pt x="15183" y="5369"/>
                </a:lnTo>
                <a:lnTo>
                  <a:pt x="15078" y="5250"/>
                </a:lnTo>
                <a:lnTo>
                  <a:pt x="14968" y="5134"/>
                </a:lnTo>
                <a:lnTo>
                  <a:pt x="14854" y="5023"/>
                </a:lnTo>
                <a:lnTo>
                  <a:pt x="14734" y="4917"/>
                </a:lnTo>
                <a:lnTo>
                  <a:pt x="14611" y="4817"/>
                </a:lnTo>
                <a:lnTo>
                  <a:pt x="14483" y="4721"/>
                </a:lnTo>
                <a:lnTo>
                  <a:pt x="14351" y="4630"/>
                </a:lnTo>
                <a:lnTo>
                  <a:pt x="14215" y="4546"/>
                </a:lnTo>
                <a:lnTo>
                  <a:pt x="14075" y="4467"/>
                </a:lnTo>
                <a:lnTo>
                  <a:pt x="13931" y="4394"/>
                </a:lnTo>
                <a:lnTo>
                  <a:pt x="13785" y="4327"/>
                </a:lnTo>
                <a:lnTo>
                  <a:pt x="13634" y="4266"/>
                </a:lnTo>
                <a:lnTo>
                  <a:pt x="13482" y="4212"/>
                </a:lnTo>
                <a:lnTo>
                  <a:pt x="13325" y="4164"/>
                </a:lnTo>
                <a:lnTo>
                  <a:pt x="13166" y="4121"/>
                </a:lnTo>
                <a:lnTo>
                  <a:pt x="13004" y="4087"/>
                </a:lnTo>
                <a:close/>
              </a:path>
            </a:pathLst>
          </a:custGeom>
          <a:solidFill>
            <a:srgbClr val="9BBB59"/>
          </a:solidFill>
          <a:ln>
            <a:noFill/>
          </a:ln>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grpSp>
        <p:nvGrpSpPr>
          <p:cNvPr id="36" name="Group 35"/>
          <p:cNvGrpSpPr/>
          <p:nvPr>
            <p:custDataLst>
              <p:tags r:id="rId20"/>
            </p:custDataLst>
          </p:nvPr>
        </p:nvGrpSpPr>
        <p:grpSpPr>
          <a:xfrm>
            <a:off x="2791102" y="4122938"/>
            <a:ext cx="520233" cy="519037"/>
            <a:chOff x="4594225" y="2119313"/>
            <a:chExt cx="690563" cy="688975"/>
          </a:xfrm>
          <a:solidFill>
            <a:srgbClr val="3498DB"/>
          </a:solidFill>
        </p:grpSpPr>
        <p:sp>
          <p:nvSpPr>
            <p:cNvPr id="37" name="Freeform 74"/>
            <p:cNvSpPr>
              <a:spLocks noEditPoints="1"/>
            </p:cNvSpPr>
            <p:nvPr>
              <p:custDataLst>
                <p:tags r:id="rId21"/>
              </p:custDataLst>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38" name="Freeform 75"/>
            <p:cNvSpPr>
              <a:spLocks noEditPoints="1"/>
            </p:cNvSpPr>
            <p:nvPr>
              <p:custDataLst>
                <p:tags r:id="rId22"/>
              </p:custDataLst>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39" name="Freeform 76"/>
            <p:cNvSpPr>
              <a:spLocks noEditPoints="1"/>
            </p:cNvSpPr>
            <p:nvPr>
              <p:custDataLst>
                <p:tags r:id="rId23"/>
              </p:custDataLst>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grpSp>
      <p:grpSp>
        <p:nvGrpSpPr>
          <p:cNvPr id="40" name="Group 39"/>
          <p:cNvGrpSpPr/>
          <p:nvPr>
            <p:custDataLst>
              <p:tags r:id="rId24"/>
            </p:custDataLst>
          </p:nvPr>
        </p:nvGrpSpPr>
        <p:grpSpPr>
          <a:xfrm>
            <a:off x="4728363" y="3101338"/>
            <a:ext cx="454249" cy="425010"/>
            <a:chOff x="6964363" y="2108200"/>
            <a:chExt cx="690562" cy="646113"/>
          </a:xfrm>
          <a:solidFill>
            <a:srgbClr val="1AA3AA"/>
          </a:solidFill>
        </p:grpSpPr>
        <p:sp>
          <p:nvSpPr>
            <p:cNvPr id="41" name="Freeform 91"/>
            <p:cNvSpPr>
              <a:spLocks noEditPoints="1"/>
            </p:cNvSpPr>
            <p:nvPr>
              <p:custDataLst>
                <p:tags r:id="rId25"/>
              </p:custDataLst>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42" name="Freeform 92"/>
            <p:cNvSpPr>
              <a:spLocks noEditPoints="1"/>
            </p:cNvSpPr>
            <p:nvPr>
              <p:custDataLst>
                <p:tags r:id="rId26"/>
              </p:custDataLst>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grpSp>
      <p:grpSp>
        <p:nvGrpSpPr>
          <p:cNvPr id="43" name="Group 42"/>
          <p:cNvGrpSpPr/>
          <p:nvPr>
            <p:custDataLst>
              <p:tags r:id="rId27"/>
            </p:custDataLst>
          </p:nvPr>
        </p:nvGrpSpPr>
        <p:grpSpPr>
          <a:xfrm>
            <a:off x="6752387" y="4076744"/>
            <a:ext cx="331236" cy="480789"/>
            <a:chOff x="8591550" y="2065338"/>
            <a:chExt cx="474663" cy="688975"/>
          </a:xfrm>
          <a:solidFill>
            <a:srgbClr val="69A35B"/>
          </a:solidFill>
        </p:grpSpPr>
        <p:sp>
          <p:nvSpPr>
            <p:cNvPr id="44" name="Freeform 100"/>
            <p:cNvSpPr>
              <a:spLocks noEditPoints="1"/>
            </p:cNvSpPr>
            <p:nvPr>
              <p:custDataLst>
                <p:tags r:id="rId28"/>
              </p:custDataLst>
            </p:nvPr>
          </p:nvSpPr>
          <p:spPr bwMode="auto">
            <a:xfrm>
              <a:off x="8591550" y="2065338"/>
              <a:ext cx="474663" cy="688975"/>
            </a:xfrm>
            <a:custGeom>
              <a:avLst/>
              <a:gdLst>
                <a:gd name="T0" fmla="*/ 2887 w 11063"/>
                <a:gd name="T1" fmla="*/ 9929 h 16058"/>
                <a:gd name="T2" fmla="*/ 2451 w 11063"/>
                <a:gd name="T3" fmla="*/ 9123 h 16058"/>
                <a:gd name="T4" fmla="*/ 1855 w 11063"/>
                <a:gd name="T5" fmla="*/ 8041 h 16058"/>
                <a:gd name="T6" fmla="*/ 1427 w 11063"/>
                <a:gd name="T7" fmla="*/ 7165 h 16058"/>
                <a:gd name="T8" fmla="*/ 1122 w 11063"/>
                <a:gd name="T9" fmla="*/ 6318 h 16058"/>
                <a:gd name="T10" fmla="*/ 1006 w 11063"/>
                <a:gd name="T11" fmla="*/ 5520 h 16058"/>
                <a:gd name="T12" fmla="*/ 1362 w 11063"/>
                <a:gd name="T13" fmla="*/ 3764 h 16058"/>
                <a:gd name="T14" fmla="*/ 2332 w 11063"/>
                <a:gd name="T15" fmla="*/ 2327 h 16058"/>
                <a:gd name="T16" fmla="*/ 3771 w 11063"/>
                <a:gd name="T17" fmla="*/ 1359 h 16058"/>
                <a:gd name="T18" fmla="*/ 5532 w 11063"/>
                <a:gd name="T19" fmla="*/ 1004 h 16058"/>
                <a:gd name="T20" fmla="*/ 7292 w 11063"/>
                <a:gd name="T21" fmla="*/ 1359 h 16058"/>
                <a:gd name="T22" fmla="*/ 8731 w 11063"/>
                <a:gd name="T23" fmla="*/ 2327 h 16058"/>
                <a:gd name="T24" fmla="*/ 9701 w 11063"/>
                <a:gd name="T25" fmla="*/ 3764 h 16058"/>
                <a:gd name="T26" fmla="*/ 10057 w 11063"/>
                <a:gd name="T27" fmla="*/ 5520 h 16058"/>
                <a:gd name="T28" fmla="*/ 9941 w 11063"/>
                <a:gd name="T29" fmla="*/ 6314 h 16058"/>
                <a:gd name="T30" fmla="*/ 9636 w 11063"/>
                <a:gd name="T31" fmla="*/ 7163 h 16058"/>
                <a:gd name="T32" fmla="*/ 9207 w 11063"/>
                <a:gd name="T33" fmla="*/ 8042 h 16058"/>
                <a:gd name="T34" fmla="*/ 8612 w 11063"/>
                <a:gd name="T35" fmla="*/ 9129 h 16058"/>
                <a:gd name="T36" fmla="*/ 8179 w 11063"/>
                <a:gd name="T37" fmla="*/ 9932 h 16058"/>
                <a:gd name="T38" fmla="*/ 5484 w 11063"/>
                <a:gd name="T39" fmla="*/ 15054 h 16058"/>
                <a:gd name="T40" fmla="*/ 5160 w 11063"/>
                <a:gd name="T41" fmla="*/ 15030 h 16058"/>
                <a:gd name="T42" fmla="*/ 4907 w 11063"/>
                <a:gd name="T43" fmla="*/ 14937 h 16058"/>
                <a:gd name="T44" fmla="*/ 4698 w 11063"/>
                <a:gd name="T45" fmla="*/ 14732 h 16058"/>
                <a:gd name="T46" fmla="*/ 6658 w 11063"/>
                <a:gd name="T47" fmla="*/ 14161 h 16058"/>
                <a:gd name="T48" fmla="*/ 6436 w 11063"/>
                <a:gd name="T49" fmla="*/ 14651 h 16058"/>
                <a:gd name="T50" fmla="*/ 6202 w 11063"/>
                <a:gd name="T51" fmla="*/ 14919 h 16058"/>
                <a:gd name="T52" fmla="*/ 5915 w 11063"/>
                <a:gd name="T53" fmla="*/ 15031 h 16058"/>
                <a:gd name="T54" fmla="*/ 5532 w 11063"/>
                <a:gd name="T55" fmla="*/ 15054 h 16058"/>
                <a:gd name="T56" fmla="*/ 3763 w 11063"/>
                <a:gd name="T57" fmla="*/ 12094 h 16058"/>
                <a:gd name="T58" fmla="*/ 3603 w 11063"/>
                <a:gd name="T59" fmla="*/ 11605 h 16058"/>
                <a:gd name="T60" fmla="*/ 7351 w 11063"/>
                <a:gd name="T61" fmla="*/ 11943 h 16058"/>
                <a:gd name="T62" fmla="*/ 4290 w 11063"/>
                <a:gd name="T63" fmla="*/ 13799 h 16058"/>
                <a:gd name="T64" fmla="*/ 4145 w 11063"/>
                <a:gd name="T65" fmla="*/ 13340 h 16058"/>
                <a:gd name="T66" fmla="*/ 7149 w 11063"/>
                <a:gd name="T67" fmla="*/ 12594 h 16058"/>
                <a:gd name="T68" fmla="*/ 7016 w 11063"/>
                <a:gd name="T69" fmla="*/ 13038 h 16058"/>
                <a:gd name="T70" fmla="*/ 6835 w 11063"/>
                <a:gd name="T71" fmla="*/ 13637 h 16058"/>
                <a:gd name="T72" fmla="*/ 3630 w 11063"/>
                <a:gd name="T73" fmla="*/ 335 h 16058"/>
                <a:gd name="T74" fmla="*/ 1812 w 11063"/>
                <a:gd name="T75" fmla="*/ 1434 h 16058"/>
                <a:gd name="T76" fmla="*/ 545 w 11063"/>
                <a:gd name="T77" fmla="*/ 3127 h 16058"/>
                <a:gd name="T78" fmla="*/ 7 w 11063"/>
                <a:gd name="T79" fmla="*/ 5236 h 16058"/>
                <a:gd name="T80" fmla="*/ 234 w 11063"/>
                <a:gd name="T81" fmla="*/ 6861 h 16058"/>
                <a:gd name="T82" fmla="*/ 910 w 11063"/>
                <a:gd name="T83" fmla="*/ 8405 h 16058"/>
                <a:gd name="T84" fmla="*/ 1748 w 11063"/>
                <a:gd name="T85" fmla="*/ 9927 h 16058"/>
                <a:gd name="T86" fmla="*/ 2463 w 11063"/>
                <a:gd name="T87" fmla="*/ 11392 h 16058"/>
                <a:gd name="T88" fmla="*/ 3065 w 11063"/>
                <a:gd name="T89" fmla="*/ 13245 h 16058"/>
                <a:gd name="T90" fmla="*/ 3552 w 11063"/>
                <a:gd name="T91" fmla="*/ 14718 h 16058"/>
                <a:gd name="T92" fmla="*/ 4207 w 11063"/>
                <a:gd name="T93" fmla="*/ 15672 h 16058"/>
                <a:gd name="T94" fmla="*/ 5340 w 11063"/>
                <a:gd name="T95" fmla="*/ 16053 h 16058"/>
                <a:gd name="T96" fmla="*/ 6643 w 11063"/>
                <a:gd name="T97" fmla="*/ 15823 h 16058"/>
                <a:gd name="T98" fmla="*/ 7387 w 11063"/>
                <a:gd name="T99" fmla="*/ 15011 h 16058"/>
                <a:gd name="T100" fmla="*/ 7880 w 11063"/>
                <a:gd name="T101" fmla="*/ 13666 h 16058"/>
                <a:gd name="T102" fmla="*/ 8442 w 11063"/>
                <a:gd name="T103" fmla="*/ 11841 h 16058"/>
                <a:gd name="T104" fmla="*/ 9115 w 11063"/>
                <a:gd name="T105" fmla="*/ 10307 h 16058"/>
                <a:gd name="T106" fmla="*/ 9949 w 11063"/>
                <a:gd name="T107" fmla="*/ 8788 h 16058"/>
                <a:gd name="T108" fmla="*/ 10691 w 11063"/>
                <a:gd name="T109" fmla="*/ 7241 h 16058"/>
                <a:gd name="T110" fmla="*/ 11058 w 11063"/>
                <a:gd name="T111" fmla="*/ 5709 h 16058"/>
                <a:gd name="T112" fmla="*/ 10727 w 11063"/>
                <a:gd name="T113" fmla="*/ 3622 h 16058"/>
                <a:gd name="T114" fmla="*/ 9626 w 11063"/>
                <a:gd name="T115" fmla="*/ 1809 h 16058"/>
                <a:gd name="T116" fmla="*/ 7929 w 11063"/>
                <a:gd name="T117" fmla="*/ 544 h 16058"/>
                <a:gd name="T118" fmla="*/ 5816 w 11063"/>
                <a:gd name="T119" fmla="*/ 7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63" h="16058">
                  <a:moveTo>
                    <a:pt x="7881" y="10538"/>
                  </a:moveTo>
                  <a:lnTo>
                    <a:pt x="3187" y="10538"/>
                  </a:lnTo>
                  <a:lnTo>
                    <a:pt x="3140" y="10437"/>
                  </a:lnTo>
                  <a:lnTo>
                    <a:pt x="3092" y="10335"/>
                  </a:lnTo>
                  <a:lnTo>
                    <a:pt x="3041" y="10234"/>
                  </a:lnTo>
                  <a:lnTo>
                    <a:pt x="2991" y="10132"/>
                  </a:lnTo>
                  <a:lnTo>
                    <a:pt x="2940" y="10030"/>
                  </a:lnTo>
                  <a:lnTo>
                    <a:pt x="2887" y="9929"/>
                  </a:lnTo>
                  <a:lnTo>
                    <a:pt x="2835" y="9827"/>
                  </a:lnTo>
                  <a:lnTo>
                    <a:pt x="2781" y="9727"/>
                  </a:lnTo>
                  <a:lnTo>
                    <a:pt x="2728" y="9626"/>
                  </a:lnTo>
                  <a:lnTo>
                    <a:pt x="2672" y="9524"/>
                  </a:lnTo>
                  <a:lnTo>
                    <a:pt x="2618" y="9424"/>
                  </a:lnTo>
                  <a:lnTo>
                    <a:pt x="2563" y="9324"/>
                  </a:lnTo>
                  <a:lnTo>
                    <a:pt x="2507" y="9223"/>
                  </a:lnTo>
                  <a:lnTo>
                    <a:pt x="2451" y="9123"/>
                  </a:lnTo>
                  <a:lnTo>
                    <a:pt x="2396" y="9024"/>
                  </a:lnTo>
                  <a:lnTo>
                    <a:pt x="2340" y="8924"/>
                  </a:lnTo>
                  <a:lnTo>
                    <a:pt x="2217" y="8703"/>
                  </a:lnTo>
                  <a:lnTo>
                    <a:pt x="2094" y="8483"/>
                  </a:lnTo>
                  <a:lnTo>
                    <a:pt x="2034" y="8372"/>
                  </a:lnTo>
                  <a:lnTo>
                    <a:pt x="1973" y="8262"/>
                  </a:lnTo>
                  <a:lnTo>
                    <a:pt x="1914" y="8151"/>
                  </a:lnTo>
                  <a:lnTo>
                    <a:pt x="1855" y="8041"/>
                  </a:lnTo>
                  <a:lnTo>
                    <a:pt x="1796" y="7931"/>
                  </a:lnTo>
                  <a:lnTo>
                    <a:pt x="1740" y="7820"/>
                  </a:lnTo>
                  <a:lnTo>
                    <a:pt x="1684" y="7711"/>
                  </a:lnTo>
                  <a:lnTo>
                    <a:pt x="1629" y="7600"/>
                  </a:lnTo>
                  <a:lnTo>
                    <a:pt x="1576" y="7491"/>
                  </a:lnTo>
                  <a:lnTo>
                    <a:pt x="1525" y="7383"/>
                  </a:lnTo>
                  <a:lnTo>
                    <a:pt x="1475" y="7273"/>
                  </a:lnTo>
                  <a:lnTo>
                    <a:pt x="1427" y="7165"/>
                  </a:lnTo>
                  <a:lnTo>
                    <a:pt x="1381" y="7057"/>
                  </a:lnTo>
                  <a:lnTo>
                    <a:pt x="1337" y="6950"/>
                  </a:lnTo>
                  <a:lnTo>
                    <a:pt x="1294" y="6843"/>
                  </a:lnTo>
                  <a:lnTo>
                    <a:pt x="1255" y="6736"/>
                  </a:lnTo>
                  <a:lnTo>
                    <a:pt x="1218" y="6631"/>
                  </a:lnTo>
                  <a:lnTo>
                    <a:pt x="1183" y="6526"/>
                  </a:lnTo>
                  <a:lnTo>
                    <a:pt x="1151" y="6421"/>
                  </a:lnTo>
                  <a:lnTo>
                    <a:pt x="1122" y="6318"/>
                  </a:lnTo>
                  <a:lnTo>
                    <a:pt x="1095" y="6214"/>
                  </a:lnTo>
                  <a:lnTo>
                    <a:pt x="1072" y="6112"/>
                  </a:lnTo>
                  <a:lnTo>
                    <a:pt x="1053" y="6012"/>
                  </a:lnTo>
                  <a:lnTo>
                    <a:pt x="1036" y="5911"/>
                  </a:lnTo>
                  <a:lnTo>
                    <a:pt x="1023" y="5812"/>
                  </a:lnTo>
                  <a:lnTo>
                    <a:pt x="1014" y="5714"/>
                  </a:lnTo>
                  <a:lnTo>
                    <a:pt x="1008" y="5616"/>
                  </a:lnTo>
                  <a:lnTo>
                    <a:pt x="1006" y="5520"/>
                  </a:lnTo>
                  <a:lnTo>
                    <a:pt x="1012" y="5288"/>
                  </a:lnTo>
                  <a:lnTo>
                    <a:pt x="1029" y="5059"/>
                  </a:lnTo>
                  <a:lnTo>
                    <a:pt x="1058" y="4833"/>
                  </a:lnTo>
                  <a:lnTo>
                    <a:pt x="1098" y="4611"/>
                  </a:lnTo>
                  <a:lnTo>
                    <a:pt x="1149" y="4393"/>
                  </a:lnTo>
                  <a:lnTo>
                    <a:pt x="1210" y="4178"/>
                  </a:lnTo>
                  <a:lnTo>
                    <a:pt x="1280" y="3968"/>
                  </a:lnTo>
                  <a:lnTo>
                    <a:pt x="1362" y="3764"/>
                  </a:lnTo>
                  <a:lnTo>
                    <a:pt x="1452" y="3564"/>
                  </a:lnTo>
                  <a:lnTo>
                    <a:pt x="1553" y="3369"/>
                  </a:lnTo>
                  <a:lnTo>
                    <a:pt x="1661" y="3179"/>
                  </a:lnTo>
                  <a:lnTo>
                    <a:pt x="1779" y="2997"/>
                  </a:lnTo>
                  <a:lnTo>
                    <a:pt x="1906" y="2819"/>
                  </a:lnTo>
                  <a:lnTo>
                    <a:pt x="2041" y="2649"/>
                  </a:lnTo>
                  <a:lnTo>
                    <a:pt x="2182" y="2485"/>
                  </a:lnTo>
                  <a:lnTo>
                    <a:pt x="2332" y="2327"/>
                  </a:lnTo>
                  <a:lnTo>
                    <a:pt x="2490" y="2178"/>
                  </a:lnTo>
                  <a:lnTo>
                    <a:pt x="2654" y="2036"/>
                  </a:lnTo>
                  <a:lnTo>
                    <a:pt x="2825" y="1902"/>
                  </a:lnTo>
                  <a:lnTo>
                    <a:pt x="3003" y="1776"/>
                  </a:lnTo>
                  <a:lnTo>
                    <a:pt x="3186" y="1658"/>
                  </a:lnTo>
                  <a:lnTo>
                    <a:pt x="3376" y="1550"/>
                  </a:lnTo>
                  <a:lnTo>
                    <a:pt x="3571" y="1449"/>
                  </a:lnTo>
                  <a:lnTo>
                    <a:pt x="3771" y="1359"/>
                  </a:lnTo>
                  <a:lnTo>
                    <a:pt x="3977" y="1279"/>
                  </a:lnTo>
                  <a:lnTo>
                    <a:pt x="4187" y="1207"/>
                  </a:lnTo>
                  <a:lnTo>
                    <a:pt x="4402" y="1146"/>
                  </a:lnTo>
                  <a:lnTo>
                    <a:pt x="4620" y="1096"/>
                  </a:lnTo>
                  <a:lnTo>
                    <a:pt x="4843" y="1056"/>
                  </a:lnTo>
                  <a:lnTo>
                    <a:pt x="5069" y="1027"/>
                  </a:lnTo>
                  <a:lnTo>
                    <a:pt x="5299" y="1010"/>
                  </a:lnTo>
                  <a:lnTo>
                    <a:pt x="5532" y="1004"/>
                  </a:lnTo>
                  <a:lnTo>
                    <a:pt x="5764" y="1010"/>
                  </a:lnTo>
                  <a:lnTo>
                    <a:pt x="5993" y="1027"/>
                  </a:lnTo>
                  <a:lnTo>
                    <a:pt x="6219" y="1056"/>
                  </a:lnTo>
                  <a:lnTo>
                    <a:pt x="6443" y="1096"/>
                  </a:lnTo>
                  <a:lnTo>
                    <a:pt x="6661" y="1146"/>
                  </a:lnTo>
                  <a:lnTo>
                    <a:pt x="6876" y="1207"/>
                  </a:lnTo>
                  <a:lnTo>
                    <a:pt x="7086" y="1279"/>
                  </a:lnTo>
                  <a:lnTo>
                    <a:pt x="7292" y="1359"/>
                  </a:lnTo>
                  <a:lnTo>
                    <a:pt x="7492" y="1449"/>
                  </a:lnTo>
                  <a:lnTo>
                    <a:pt x="7687" y="1550"/>
                  </a:lnTo>
                  <a:lnTo>
                    <a:pt x="7877" y="1658"/>
                  </a:lnTo>
                  <a:lnTo>
                    <a:pt x="8060" y="1776"/>
                  </a:lnTo>
                  <a:lnTo>
                    <a:pt x="8238" y="1902"/>
                  </a:lnTo>
                  <a:lnTo>
                    <a:pt x="8409" y="2036"/>
                  </a:lnTo>
                  <a:lnTo>
                    <a:pt x="8573" y="2178"/>
                  </a:lnTo>
                  <a:lnTo>
                    <a:pt x="8731" y="2327"/>
                  </a:lnTo>
                  <a:lnTo>
                    <a:pt x="8881" y="2485"/>
                  </a:lnTo>
                  <a:lnTo>
                    <a:pt x="9022" y="2649"/>
                  </a:lnTo>
                  <a:lnTo>
                    <a:pt x="9157" y="2819"/>
                  </a:lnTo>
                  <a:lnTo>
                    <a:pt x="9283" y="2997"/>
                  </a:lnTo>
                  <a:lnTo>
                    <a:pt x="9402" y="3179"/>
                  </a:lnTo>
                  <a:lnTo>
                    <a:pt x="9510" y="3369"/>
                  </a:lnTo>
                  <a:lnTo>
                    <a:pt x="9611" y="3564"/>
                  </a:lnTo>
                  <a:lnTo>
                    <a:pt x="9701" y="3764"/>
                  </a:lnTo>
                  <a:lnTo>
                    <a:pt x="9783" y="3968"/>
                  </a:lnTo>
                  <a:lnTo>
                    <a:pt x="9853" y="4178"/>
                  </a:lnTo>
                  <a:lnTo>
                    <a:pt x="9914" y="4393"/>
                  </a:lnTo>
                  <a:lnTo>
                    <a:pt x="9965" y="4611"/>
                  </a:lnTo>
                  <a:lnTo>
                    <a:pt x="10005" y="4833"/>
                  </a:lnTo>
                  <a:lnTo>
                    <a:pt x="10034" y="5059"/>
                  </a:lnTo>
                  <a:lnTo>
                    <a:pt x="10051" y="5288"/>
                  </a:lnTo>
                  <a:lnTo>
                    <a:pt x="10057" y="5520"/>
                  </a:lnTo>
                  <a:lnTo>
                    <a:pt x="10055" y="5615"/>
                  </a:lnTo>
                  <a:lnTo>
                    <a:pt x="10049" y="5713"/>
                  </a:lnTo>
                  <a:lnTo>
                    <a:pt x="10040" y="5810"/>
                  </a:lnTo>
                  <a:lnTo>
                    <a:pt x="10027" y="5908"/>
                  </a:lnTo>
                  <a:lnTo>
                    <a:pt x="10010" y="6009"/>
                  </a:lnTo>
                  <a:lnTo>
                    <a:pt x="9990" y="6110"/>
                  </a:lnTo>
                  <a:lnTo>
                    <a:pt x="9967" y="6211"/>
                  </a:lnTo>
                  <a:lnTo>
                    <a:pt x="9941" y="6314"/>
                  </a:lnTo>
                  <a:lnTo>
                    <a:pt x="9911" y="6418"/>
                  </a:lnTo>
                  <a:lnTo>
                    <a:pt x="9880" y="6523"/>
                  </a:lnTo>
                  <a:lnTo>
                    <a:pt x="9845" y="6627"/>
                  </a:lnTo>
                  <a:lnTo>
                    <a:pt x="9808" y="6733"/>
                  </a:lnTo>
                  <a:lnTo>
                    <a:pt x="9769" y="6840"/>
                  </a:lnTo>
                  <a:lnTo>
                    <a:pt x="9726" y="6947"/>
                  </a:lnTo>
                  <a:lnTo>
                    <a:pt x="9682" y="7054"/>
                  </a:lnTo>
                  <a:lnTo>
                    <a:pt x="9636" y="7163"/>
                  </a:lnTo>
                  <a:lnTo>
                    <a:pt x="9588" y="7271"/>
                  </a:lnTo>
                  <a:lnTo>
                    <a:pt x="9538" y="7381"/>
                  </a:lnTo>
                  <a:lnTo>
                    <a:pt x="9486" y="7490"/>
                  </a:lnTo>
                  <a:lnTo>
                    <a:pt x="9433" y="7599"/>
                  </a:lnTo>
                  <a:lnTo>
                    <a:pt x="9378" y="7710"/>
                  </a:lnTo>
                  <a:lnTo>
                    <a:pt x="9323" y="7820"/>
                  </a:lnTo>
                  <a:lnTo>
                    <a:pt x="9266" y="7932"/>
                  </a:lnTo>
                  <a:lnTo>
                    <a:pt x="9207" y="8042"/>
                  </a:lnTo>
                  <a:lnTo>
                    <a:pt x="9149" y="8153"/>
                  </a:lnTo>
                  <a:lnTo>
                    <a:pt x="9089" y="8264"/>
                  </a:lnTo>
                  <a:lnTo>
                    <a:pt x="9028" y="8375"/>
                  </a:lnTo>
                  <a:lnTo>
                    <a:pt x="8968" y="8487"/>
                  </a:lnTo>
                  <a:lnTo>
                    <a:pt x="8845" y="8708"/>
                  </a:lnTo>
                  <a:lnTo>
                    <a:pt x="8722" y="8930"/>
                  </a:lnTo>
                  <a:lnTo>
                    <a:pt x="8667" y="9029"/>
                  </a:lnTo>
                  <a:lnTo>
                    <a:pt x="8612" y="9129"/>
                  </a:lnTo>
                  <a:lnTo>
                    <a:pt x="8557" y="9228"/>
                  </a:lnTo>
                  <a:lnTo>
                    <a:pt x="8501" y="9329"/>
                  </a:lnTo>
                  <a:lnTo>
                    <a:pt x="8447" y="9429"/>
                  </a:lnTo>
                  <a:lnTo>
                    <a:pt x="8392" y="9529"/>
                  </a:lnTo>
                  <a:lnTo>
                    <a:pt x="8338" y="9630"/>
                  </a:lnTo>
                  <a:lnTo>
                    <a:pt x="8284" y="9730"/>
                  </a:lnTo>
                  <a:lnTo>
                    <a:pt x="8231" y="9831"/>
                  </a:lnTo>
                  <a:lnTo>
                    <a:pt x="8179" y="9932"/>
                  </a:lnTo>
                  <a:lnTo>
                    <a:pt x="8127" y="10033"/>
                  </a:lnTo>
                  <a:lnTo>
                    <a:pt x="8076" y="10134"/>
                  </a:lnTo>
                  <a:lnTo>
                    <a:pt x="8026" y="10235"/>
                  </a:lnTo>
                  <a:lnTo>
                    <a:pt x="7976" y="10336"/>
                  </a:lnTo>
                  <a:lnTo>
                    <a:pt x="7928" y="10437"/>
                  </a:lnTo>
                  <a:lnTo>
                    <a:pt x="7881" y="10538"/>
                  </a:lnTo>
                  <a:close/>
                  <a:moveTo>
                    <a:pt x="5532" y="15054"/>
                  </a:moveTo>
                  <a:lnTo>
                    <a:pt x="5484" y="15054"/>
                  </a:lnTo>
                  <a:lnTo>
                    <a:pt x="5439" y="15053"/>
                  </a:lnTo>
                  <a:lnTo>
                    <a:pt x="5395" y="15052"/>
                  </a:lnTo>
                  <a:lnTo>
                    <a:pt x="5352" y="15050"/>
                  </a:lnTo>
                  <a:lnTo>
                    <a:pt x="5311" y="15048"/>
                  </a:lnTo>
                  <a:lnTo>
                    <a:pt x="5272" y="15045"/>
                  </a:lnTo>
                  <a:lnTo>
                    <a:pt x="5234" y="15041"/>
                  </a:lnTo>
                  <a:lnTo>
                    <a:pt x="5197" y="15036"/>
                  </a:lnTo>
                  <a:lnTo>
                    <a:pt x="5160" y="15030"/>
                  </a:lnTo>
                  <a:lnTo>
                    <a:pt x="5125" y="15023"/>
                  </a:lnTo>
                  <a:lnTo>
                    <a:pt x="5091" y="15015"/>
                  </a:lnTo>
                  <a:lnTo>
                    <a:pt x="5059" y="15006"/>
                  </a:lnTo>
                  <a:lnTo>
                    <a:pt x="5027" y="14995"/>
                  </a:lnTo>
                  <a:lnTo>
                    <a:pt x="4995" y="14983"/>
                  </a:lnTo>
                  <a:lnTo>
                    <a:pt x="4965" y="14969"/>
                  </a:lnTo>
                  <a:lnTo>
                    <a:pt x="4936" y="14954"/>
                  </a:lnTo>
                  <a:lnTo>
                    <a:pt x="4907" y="14937"/>
                  </a:lnTo>
                  <a:lnTo>
                    <a:pt x="4880" y="14919"/>
                  </a:lnTo>
                  <a:lnTo>
                    <a:pt x="4852" y="14898"/>
                  </a:lnTo>
                  <a:lnTo>
                    <a:pt x="4825" y="14876"/>
                  </a:lnTo>
                  <a:lnTo>
                    <a:pt x="4799" y="14852"/>
                  </a:lnTo>
                  <a:lnTo>
                    <a:pt x="4773" y="14825"/>
                  </a:lnTo>
                  <a:lnTo>
                    <a:pt x="4748" y="14796"/>
                  </a:lnTo>
                  <a:lnTo>
                    <a:pt x="4723" y="14765"/>
                  </a:lnTo>
                  <a:lnTo>
                    <a:pt x="4698" y="14732"/>
                  </a:lnTo>
                  <a:lnTo>
                    <a:pt x="4673" y="14696"/>
                  </a:lnTo>
                  <a:lnTo>
                    <a:pt x="4648" y="14658"/>
                  </a:lnTo>
                  <a:lnTo>
                    <a:pt x="4624" y="14618"/>
                  </a:lnTo>
                  <a:lnTo>
                    <a:pt x="4600" y="14574"/>
                  </a:lnTo>
                  <a:lnTo>
                    <a:pt x="4576" y="14527"/>
                  </a:lnTo>
                  <a:lnTo>
                    <a:pt x="4552" y="14479"/>
                  </a:lnTo>
                  <a:lnTo>
                    <a:pt x="4527" y="14427"/>
                  </a:lnTo>
                  <a:lnTo>
                    <a:pt x="6658" y="14161"/>
                  </a:lnTo>
                  <a:lnTo>
                    <a:pt x="6630" y="14236"/>
                  </a:lnTo>
                  <a:lnTo>
                    <a:pt x="6602" y="14308"/>
                  </a:lnTo>
                  <a:lnTo>
                    <a:pt x="6573" y="14375"/>
                  </a:lnTo>
                  <a:lnTo>
                    <a:pt x="6546" y="14438"/>
                  </a:lnTo>
                  <a:lnTo>
                    <a:pt x="6518" y="14496"/>
                  </a:lnTo>
                  <a:lnTo>
                    <a:pt x="6491" y="14552"/>
                  </a:lnTo>
                  <a:lnTo>
                    <a:pt x="6464" y="14603"/>
                  </a:lnTo>
                  <a:lnTo>
                    <a:pt x="6436" y="14651"/>
                  </a:lnTo>
                  <a:lnTo>
                    <a:pt x="6408" y="14695"/>
                  </a:lnTo>
                  <a:lnTo>
                    <a:pt x="6380" y="14736"/>
                  </a:lnTo>
                  <a:lnTo>
                    <a:pt x="6352" y="14773"/>
                  </a:lnTo>
                  <a:lnTo>
                    <a:pt x="6323" y="14808"/>
                  </a:lnTo>
                  <a:lnTo>
                    <a:pt x="6294" y="14841"/>
                  </a:lnTo>
                  <a:lnTo>
                    <a:pt x="6264" y="14869"/>
                  </a:lnTo>
                  <a:lnTo>
                    <a:pt x="6233" y="14895"/>
                  </a:lnTo>
                  <a:lnTo>
                    <a:pt x="6202" y="14919"/>
                  </a:lnTo>
                  <a:lnTo>
                    <a:pt x="6170" y="14940"/>
                  </a:lnTo>
                  <a:lnTo>
                    <a:pt x="6137" y="14959"/>
                  </a:lnTo>
                  <a:lnTo>
                    <a:pt x="6103" y="14976"/>
                  </a:lnTo>
                  <a:lnTo>
                    <a:pt x="6068" y="14990"/>
                  </a:lnTo>
                  <a:lnTo>
                    <a:pt x="6031" y="15003"/>
                  </a:lnTo>
                  <a:lnTo>
                    <a:pt x="5994" y="15014"/>
                  </a:lnTo>
                  <a:lnTo>
                    <a:pt x="5955" y="15023"/>
                  </a:lnTo>
                  <a:lnTo>
                    <a:pt x="5915" y="15031"/>
                  </a:lnTo>
                  <a:lnTo>
                    <a:pt x="5873" y="15038"/>
                  </a:lnTo>
                  <a:lnTo>
                    <a:pt x="5829" y="15043"/>
                  </a:lnTo>
                  <a:lnTo>
                    <a:pt x="5785" y="15047"/>
                  </a:lnTo>
                  <a:lnTo>
                    <a:pt x="5738" y="15050"/>
                  </a:lnTo>
                  <a:lnTo>
                    <a:pt x="5689" y="15052"/>
                  </a:lnTo>
                  <a:lnTo>
                    <a:pt x="5638" y="15053"/>
                  </a:lnTo>
                  <a:lnTo>
                    <a:pt x="5586" y="15054"/>
                  </a:lnTo>
                  <a:lnTo>
                    <a:pt x="5532" y="15054"/>
                  </a:lnTo>
                  <a:close/>
                  <a:moveTo>
                    <a:pt x="3890" y="12499"/>
                  </a:moveTo>
                  <a:lnTo>
                    <a:pt x="3873" y="12442"/>
                  </a:lnTo>
                  <a:lnTo>
                    <a:pt x="3855" y="12386"/>
                  </a:lnTo>
                  <a:lnTo>
                    <a:pt x="3838" y="12328"/>
                  </a:lnTo>
                  <a:lnTo>
                    <a:pt x="3820" y="12269"/>
                  </a:lnTo>
                  <a:lnTo>
                    <a:pt x="3802" y="12211"/>
                  </a:lnTo>
                  <a:lnTo>
                    <a:pt x="3783" y="12153"/>
                  </a:lnTo>
                  <a:lnTo>
                    <a:pt x="3763" y="12094"/>
                  </a:lnTo>
                  <a:lnTo>
                    <a:pt x="3744" y="12033"/>
                  </a:lnTo>
                  <a:lnTo>
                    <a:pt x="3725" y="11974"/>
                  </a:lnTo>
                  <a:lnTo>
                    <a:pt x="3705" y="11913"/>
                  </a:lnTo>
                  <a:lnTo>
                    <a:pt x="3685" y="11853"/>
                  </a:lnTo>
                  <a:lnTo>
                    <a:pt x="3665" y="11792"/>
                  </a:lnTo>
                  <a:lnTo>
                    <a:pt x="3645" y="11729"/>
                  </a:lnTo>
                  <a:lnTo>
                    <a:pt x="3624" y="11667"/>
                  </a:lnTo>
                  <a:lnTo>
                    <a:pt x="3603" y="11605"/>
                  </a:lnTo>
                  <a:lnTo>
                    <a:pt x="3581" y="11542"/>
                  </a:lnTo>
                  <a:lnTo>
                    <a:pt x="7487" y="11542"/>
                  </a:lnTo>
                  <a:lnTo>
                    <a:pt x="7464" y="11609"/>
                  </a:lnTo>
                  <a:lnTo>
                    <a:pt x="7440" y="11677"/>
                  </a:lnTo>
                  <a:lnTo>
                    <a:pt x="7417" y="11744"/>
                  </a:lnTo>
                  <a:lnTo>
                    <a:pt x="7395" y="11811"/>
                  </a:lnTo>
                  <a:lnTo>
                    <a:pt x="7373" y="11878"/>
                  </a:lnTo>
                  <a:lnTo>
                    <a:pt x="7351" y="11943"/>
                  </a:lnTo>
                  <a:lnTo>
                    <a:pt x="7330" y="12008"/>
                  </a:lnTo>
                  <a:lnTo>
                    <a:pt x="7309" y="12074"/>
                  </a:lnTo>
                  <a:lnTo>
                    <a:pt x="3890" y="12499"/>
                  </a:lnTo>
                  <a:close/>
                  <a:moveTo>
                    <a:pt x="6835" y="13637"/>
                  </a:moveTo>
                  <a:lnTo>
                    <a:pt x="4342" y="13948"/>
                  </a:lnTo>
                  <a:lnTo>
                    <a:pt x="4325" y="13899"/>
                  </a:lnTo>
                  <a:lnTo>
                    <a:pt x="4309" y="13850"/>
                  </a:lnTo>
                  <a:lnTo>
                    <a:pt x="4290" y="13799"/>
                  </a:lnTo>
                  <a:lnTo>
                    <a:pt x="4273" y="13747"/>
                  </a:lnTo>
                  <a:lnTo>
                    <a:pt x="4256" y="13693"/>
                  </a:lnTo>
                  <a:lnTo>
                    <a:pt x="4238" y="13638"/>
                  </a:lnTo>
                  <a:lnTo>
                    <a:pt x="4220" y="13582"/>
                  </a:lnTo>
                  <a:lnTo>
                    <a:pt x="4202" y="13524"/>
                  </a:lnTo>
                  <a:lnTo>
                    <a:pt x="4183" y="13465"/>
                  </a:lnTo>
                  <a:lnTo>
                    <a:pt x="4164" y="13403"/>
                  </a:lnTo>
                  <a:lnTo>
                    <a:pt x="4145" y="13340"/>
                  </a:lnTo>
                  <a:lnTo>
                    <a:pt x="4124" y="13276"/>
                  </a:lnTo>
                  <a:lnTo>
                    <a:pt x="4104" y="13210"/>
                  </a:lnTo>
                  <a:lnTo>
                    <a:pt x="4083" y="13141"/>
                  </a:lnTo>
                  <a:lnTo>
                    <a:pt x="4062" y="13070"/>
                  </a:lnTo>
                  <a:lnTo>
                    <a:pt x="4041" y="12998"/>
                  </a:lnTo>
                  <a:lnTo>
                    <a:pt x="4038" y="12990"/>
                  </a:lnTo>
                  <a:lnTo>
                    <a:pt x="4036" y="12983"/>
                  </a:lnTo>
                  <a:lnTo>
                    <a:pt x="7149" y="12594"/>
                  </a:lnTo>
                  <a:lnTo>
                    <a:pt x="7132" y="12651"/>
                  </a:lnTo>
                  <a:lnTo>
                    <a:pt x="7116" y="12707"/>
                  </a:lnTo>
                  <a:lnTo>
                    <a:pt x="7098" y="12763"/>
                  </a:lnTo>
                  <a:lnTo>
                    <a:pt x="7081" y="12819"/>
                  </a:lnTo>
                  <a:lnTo>
                    <a:pt x="7064" y="12876"/>
                  </a:lnTo>
                  <a:lnTo>
                    <a:pt x="7047" y="12931"/>
                  </a:lnTo>
                  <a:lnTo>
                    <a:pt x="7031" y="12985"/>
                  </a:lnTo>
                  <a:lnTo>
                    <a:pt x="7016" y="13038"/>
                  </a:lnTo>
                  <a:lnTo>
                    <a:pt x="6992" y="13121"/>
                  </a:lnTo>
                  <a:lnTo>
                    <a:pt x="6968" y="13202"/>
                  </a:lnTo>
                  <a:lnTo>
                    <a:pt x="6945" y="13280"/>
                  </a:lnTo>
                  <a:lnTo>
                    <a:pt x="6921" y="13355"/>
                  </a:lnTo>
                  <a:lnTo>
                    <a:pt x="6899" y="13429"/>
                  </a:lnTo>
                  <a:lnTo>
                    <a:pt x="6878" y="13500"/>
                  </a:lnTo>
                  <a:lnTo>
                    <a:pt x="6856" y="13570"/>
                  </a:lnTo>
                  <a:lnTo>
                    <a:pt x="6835" y="13637"/>
                  </a:lnTo>
                  <a:close/>
                  <a:moveTo>
                    <a:pt x="5532" y="0"/>
                  </a:moveTo>
                  <a:lnTo>
                    <a:pt x="5247" y="7"/>
                  </a:lnTo>
                  <a:lnTo>
                    <a:pt x="4966" y="28"/>
                  </a:lnTo>
                  <a:lnTo>
                    <a:pt x="4689" y="63"/>
                  </a:lnTo>
                  <a:lnTo>
                    <a:pt x="4417" y="112"/>
                  </a:lnTo>
                  <a:lnTo>
                    <a:pt x="4149" y="174"/>
                  </a:lnTo>
                  <a:lnTo>
                    <a:pt x="3886" y="248"/>
                  </a:lnTo>
                  <a:lnTo>
                    <a:pt x="3630" y="335"/>
                  </a:lnTo>
                  <a:lnTo>
                    <a:pt x="3378" y="434"/>
                  </a:lnTo>
                  <a:lnTo>
                    <a:pt x="3133" y="544"/>
                  </a:lnTo>
                  <a:lnTo>
                    <a:pt x="2894" y="666"/>
                  </a:lnTo>
                  <a:lnTo>
                    <a:pt x="2663" y="799"/>
                  </a:lnTo>
                  <a:lnTo>
                    <a:pt x="2439" y="942"/>
                  </a:lnTo>
                  <a:lnTo>
                    <a:pt x="2222" y="1097"/>
                  </a:lnTo>
                  <a:lnTo>
                    <a:pt x="2013" y="1261"/>
                  </a:lnTo>
                  <a:lnTo>
                    <a:pt x="1812" y="1434"/>
                  </a:lnTo>
                  <a:lnTo>
                    <a:pt x="1620" y="1617"/>
                  </a:lnTo>
                  <a:lnTo>
                    <a:pt x="1437" y="1809"/>
                  </a:lnTo>
                  <a:lnTo>
                    <a:pt x="1263" y="2009"/>
                  </a:lnTo>
                  <a:lnTo>
                    <a:pt x="1099" y="2217"/>
                  </a:lnTo>
                  <a:lnTo>
                    <a:pt x="944" y="2434"/>
                  </a:lnTo>
                  <a:lnTo>
                    <a:pt x="801" y="2658"/>
                  </a:lnTo>
                  <a:lnTo>
                    <a:pt x="668" y="2888"/>
                  </a:lnTo>
                  <a:lnTo>
                    <a:pt x="545" y="3127"/>
                  </a:lnTo>
                  <a:lnTo>
                    <a:pt x="434" y="3371"/>
                  </a:lnTo>
                  <a:lnTo>
                    <a:pt x="336" y="3622"/>
                  </a:lnTo>
                  <a:lnTo>
                    <a:pt x="248" y="3879"/>
                  </a:lnTo>
                  <a:lnTo>
                    <a:pt x="174" y="4141"/>
                  </a:lnTo>
                  <a:lnTo>
                    <a:pt x="113" y="4408"/>
                  </a:lnTo>
                  <a:lnTo>
                    <a:pt x="63" y="4679"/>
                  </a:lnTo>
                  <a:lnTo>
                    <a:pt x="28" y="4956"/>
                  </a:lnTo>
                  <a:lnTo>
                    <a:pt x="7" y="5236"/>
                  </a:lnTo>
                  <a:lnTo>
                    <a:pt x="0" y="5520"/>
                  </a:lnTo>
                  <a:lnTo>
                    <a:pt x="5" y="5710"/>
                  </a:lnTo>
                  <a:lnTo>
                    <a:pt x="21" y="5900"/>
                  </a:lnTo>
                  <a:lnTo>
                    <a:pt x="46" y="6092"/>
                  </a:lnTo>
                  <a:lnTo>
                    <a:pt x="81" y="6284"/>
                  </a:lnTo>
                  <a:lnTo>
                    <a:pt x="125" y="6475"/>
                  </a:lnTo>
                  <a:lnTo>
                    <a:pt x="176" y="6668"/>
                  </a:lnTo>
                  <a:lnTo>
                    <a:pt x="234" y="6861"/>
                  </a:lnTo>
                  <a:lnTo>
                    <a:pt x="301" y="7053"/>
                  </a:lnTo>
                  <a:lnTo>
                    <a:pt x="373" y="7247"/>
                  </a:lnTo>
                  <a:lnTo>
                    <a:pt x="451" y="7440"/>
                  </a:lnTo>
                  <a:lnTo>
                    <a:pt x="534" y="7634"/>
                  </a:lnTo>
                  <a:lnTo>
                    <a:pt x="623" y="7826"/>
                  </a:lnTo>
                  <a:lnTo>
                    <a:pt x="715" y="8020"/>
                  </a:lnTo>
                  <a:lnTo>
                    <a:pt x="811" y="8213"/>
                  </a:lnTo>
                  <a:lnTo>
                    <a:pt x="910" y="8405"/>
                  </a:lnTo>
                  <a:lnTo>
                    <a:pt x="1012" y="8597"/>
                  </a:lnTo>
                  <a:lnTo>
                    <a:pt x="1115" y="8789"/>
                  </a:lnTo>
                  <a:lnTo>
                    <a:pt x="1221" y="8980"/>
                  </a:lnTo>
                  <a:lnTo>
                    <a:pt x="1327" y="9171"/>
                  </a:lnTo>
                  <a:lnTo>
                    <a:pt x="1433" y="9361"/>
                  </a:lnTo>
                  <a:lnTo>
                    <a:pt x="1539" y="9550"/>
                  </a:lnTo>
                  <a:lnTo>
                    <a:pt x="1644" y="9739"/>
                  </a:lnTo>
                  <a:lnTo>
                    <a:pt x="1748" y="9927"/>
                  </a:lnTo>
                  <a:lnTo>
                    <a:pt x="1850" y="10115"/>
                  </a:lnTo>
                  <a:lnTo>
                    <a:pt x="1949" y="10300"/>
                  </a:lnTo>
                  <a:lnTo>
                    <a:pt x="2046" y="10485"/>
                  </a:lnTo>
                  <a:lnTo>
                    <a:pt x="2138" y="10670"/>
                  </a:lnTo>
                  <a:lnTo>
                    <a:pt x="2228" y="10852"/>
                  </a:lnTo>
                  <a:lnTo>
                    <a:pt x="2311" y="11033"/>
                  </a:lnTo>
                  <a:lnTo>
                    <a:pt x="2391" y="11214"/>
                  </a:lnTo>
                  <a:lnTo>
                    <a:pt x="2463" y="11392"/>
                  </a:lnTo>
                  <a:lnTo>
                    <a:pt x="2529" y="11569"/>
                  </a:lnTo>
                  <a:lnTo>
                    <a:pt x="2621" y="11829"/>
                  </a:lnTo>
                  <a:lnTo>
                    <a:pt x="2706" y="12083"/>
                  </a:lnTo>
                  <a:lnTo>
                    <a:pt x="2787" y="12329"/>
                  </a:lnTo>
                  <a:lnTo>
                    <a:pt x="2861" y="12568"/>
                  </a:lnTo>
                  <a:lnTo>
                    <a:pt x="2933" y="12801"/>
                  </a:lnTo>
                  <a:lnTo>
                    <a:pt x="3000" y="13026"/>
                  </a:lnTo>
                  <a:lnTo>
                    <a:pt x="3065" y="13245"/>
                  </a:lnTo>
                  <a:lnTo>
                    <a:pt x="3128" y="13456"/>
                  </a:lnTo>
                  <a:lnTo>
                    <a:pt x="3188" y="13658"/>
                  </a:lnTo>
                  <a:lnTo>
                    <a:pt x="3248" y="13855"/>
                  </a:lnTo>
                  <a:lnTo>
                    <a:pt x="3308" y="14043"/>
                  </a:lnTo>
                  <a:lnTo>
                    <a:pt x="3367" y="14223"/>
                  </a:lnTo>
                  <a:lnTo>
                    <a:pt x="3428" y="14396"/>
                  </a:lnTo>
                  <a:lnTo>
                    <a:pt x="3489" y="14562"/>
                  </a:lnTo>
                  <a:lnTo>
                    <a:pt x="3552" y="14718"/>
                  </a:lnTo>
                  <a:lnTo>
                    <a:pt x="3619" y="14867"/>
                  </a:lnTo>
                  <a:lnTo>
                    <a:pt x="3688" y="15007"/>
                  </a:lnTo>
                  <a:lnTo>
                    <a:pt x="3761" y="15140"/>
                  </a:lnTo>
                  <a:lnTo>
                    <a:pt x="3839" y="15263"/>
                  </a:lnTo>
                  <a:lnTo>
                    <a:pt x="3922" y="15379"/>
                  </a:lnTo>
                  <a:lnTo>
                    <a:pt x="4011" y="15485"/>
                  </a:lnTo>
                  <a:lnTo>
                    <a:pt x="4105" y="15582"/>
                  </a:lnTo>
                  <a:lnTo>
                    <a:pt x="4207" y="15672"/>
                  </a:lnTo>
                  <a:lnTo>
                    <a:pt x="4316" y="15752"/>
                  </a:lnTo>
                  <a:lnTo>
                    <a:pt x="4433" y="15822"/>
                  </a:lnTo>
                  <a:lnTo>
                    <a:pt x="4559" y="15884"/>
                  </a:lnTo>
                  <a:lnTo>
                    <a:pt x="4694" y="15937"/>
                  </a:lnTo>
                  <a:lnTo>
                    <a:pt x="4840" y="15981"/>
                  </a:lnTo>
                  <a:lnTo>
                    <a:pt x="4995" y="16014"/>
                  </a:lnTo>
                  <a:lnTo>
                    <a:pt x="5161" y="16038"/>
                  </a:lnTo>
                  <a:lnTo>
                    <a:pt x="5340" y="16053"/>
                  </a:lnTo>
                  <a:lnTo>
                    <a:pt x="5532" y="16058"/>
                  </a:lnTo>
                  <a:lnTo>
                    <a:pt x="5726" y="16053"/>
                  </a:lnTo>
                  <a:lnTo>
                    <a:pt x="5907" y="16039"/>
                  </a:lnTo>
                  <a:lnTo>
                    <a:pt x="6076" y="16014"/>
                  </a:lnTo>
                  <a:lnTo>
                    <a:pt x="6232" y="15981"/>
                  </a:lnTo>
                  <a:lnTo>
                    <a:pt x="6379" y="15938"/>
                  </a:lnTo>
                  <a:lnTo>
                    <a:pt x="6516" y="15885"/>
                  </a:lnTo>
                  <a:lnTo>
                    <a:pt x="6643" y="15823"/>
                  </a:lnTo>
                  <a:lnTo>
                    <a:pt x="6760" y="15753"/>
                  </a:lnTo>
                  <a:lnTo>
                    <a:pt x="6870" y="15673"/>
                  </a:lnTo>
                  <a:lnTo>
                    <a:pt x="6972" y="15584"/>
                  </a:lnTo>
                  <a:lnTo>
                    <a:pt x="7066" y="15487"/>
                  </a:lnTo>
                  <a:lnTo>
                    <a:pt x="7155" y="15381"/>
                  </a:lnTo>
                  <a:lnTo>
                    <a:pt x="7237" y="15266"/>
                  </a:lnTo>
                  <a:lnTo>
                    <a:pt x="7315" y="15143"/>
                  </a:lnTo>
                  <a:lnTo>
                    <a:pt x="7387" y="15011"/>
                  </a:lnTo>
                  <a:lnTo>
                    <a:pt x="7455" y="14871"/>
                  </a:lnTo>
                  <a:lnTo>
                    <a:pt x="7521" y="14723"/>
                  </a:lnTo>
                  <a:lnTo>
                    <a:pt x="7584" y="14567"/>
                  </a:lnTo>
                  <a:lnTo>
                    <a:pt x="7645" y="14402"/>
                  </a:lnTo>
                  <a:lnTo>
                    <a:pt x="7704" y="14229"/>
                  </a:lnTo>
                  <a:lnTo>
                    <a:pt x="7762" y="14050"/>
                  </a:lnTo>
                  <a:lnTo>
                    <a:pt x="7821" y="13862"/>
                  </a:lnTo>
                  <a:lnTo>
                    <a:pt x="7880" y="13666"/>
                  </a:lnTo>
                  <a:lnTo>
                    <a:pt x="7939" y="13464"/>
                  </a:lnTo>
                  <a:lnTo>
                    <a:pt x="8002" y="13253"/>
                  </a:lnTo>
                  <a:lnTo>
                    <a:pt x="8065" y="13035"/>
                  </a:lnTo>
                  <a:lnTo>
                    <a:pt x="8132" y="12810"/>
                  </a:lnTo>
                  <a:lnTo>
                    <a:pt x="8203" y="12578"/>
                  </a:lnTo>
                  <a:lnTo>
                    <a:pt x="8277" y="12340"/>
                  </a:lnTo>
                  <a:lnTo>
                    <a:pt x="8357" y="12094"/>
                  </a:lnTo>
                  <a:lnTo>
                    <a:pt x="8442" y="11841"/>
                  </a:lnTo>
                  <a:lnTo>
                    <a:pt x="8534" y="11581"/>
                  </a:lnTo>
                  <a:lnTo>
                    <a:pt x="8600" y="11403"/>
                  </a:lnTo>
                  <a:lnTo>
                    <a:pt x="8673" y="11224"/>
                  </a:lnTo>
                  <a:lnTo>
                    <a:pt x="8752" y="11043"/>
                  </a:lnTo>
                  <a:lnTo>
                    <a:pt x="8836" y="10861"/>
                  </a:lnTo>
                  <a:lnTo>
                    <a:pt x="8926" y="10678"/>
                  </a:lnTo>
                  <a:lnTo>
                    <a:pt x="9018" y="10493"/>
                  </a:lnTo>
                  <a:lnTo>
                    <a:pt x="9115" y="10307"/>
                  </a:lnTo>
                  <a:lnTo>
                    <a:pt x="9214" y="10121"/>
                  </a:lnTo>
                  <a:lnTo>
                    <a:pt x="9316" y="9932"/>
                  </a:lnTo>
                  <a:lnTo>
                    <a:pt x="9421" y="9743"/>
                  </a:lnTo>
                  <a:lnTo>
                    <a:pt x="9525" y="9554"/>
                  </a:lnTo>
                  <a:lnTo>
                    <a:pt x="9632" y="9363"/>
                  </a:lnTo>
                  <a:lnTo>
                    <a:pt x="9737" y="9172"/>
                  </a:lnTo>
                  <a:lnTo>
                    <a:pt x="9844" y="8980"/>
                  </a:lnTo>
                  <a:lnTo>
                    <a:pt x="9949" y="8788"/>
                  </a:lnTo>
                  <a:lnTo>
                    <a:pt x="10052" y="8596"/>
                  </a:lnTo>
                  <a:lnTo>
                    <a:pt x="10154" y="8402"/>
                  </a:lnTo>
                  <a:lnTo>
                    <a:pt x="10253" y="8210"/>
                  </a:lnTo>
                  <a:lnTo>
                    <a:pt x="10349" y="8016"/>
                  </a:lnTo>
                  <a:lnTo>
                    <a:pt x="10441" y="7822"/>
                  </a:lnTo>
                  <a:lnTo>
                    <a:pt x="10529" y="7629"/>
                  </a:lnTo>
                  <a:lnTo>
                    <a:pt x="10612" y="7435"/>
                  </a:lnTo>
                  <a:lnTo>
                    <a:pt x="10691" y="7241"/>
                  </a:lnTo>
                  <a:lnTo>
                    <a:pt x="10763" y="7048"/>
                  </a:lnTo>
                  <a:lnTo>
                    <a:pt x="10829" y="6856"/>
                  </a:lnTo>
                  <a:lnTo>
                    <a:pt x="10888" y="6663"/>
                  </a:lnTo>
                  <a:lnTo>
                    <a:pt x="10939" y="6470"/>
                  </a:lnTo>
                  <a:lnTo>
                    <a:pt x="10983" y="6280"/>
                  </a:lnTo>
                  <a:lnTo>
                    <a:pt x="11017" y="6088"/>
                  </a:lnTo>
                  <a:lnTo>
                    <a:pt x="11042" y="5898"/>
                  </a:lnTo>
                  <a:lnTo>
                    <a:pt x="11058" y="5709"/>
                  </a:lnTo>
                  <a:lnTo>
                    <a:pt x="11063" y="5520"/>
                  </a:lnTo>
                  <a:lnTo>
                    <a:pt x="11056" y="5236"/>
                  </a:lnTo>
                  <a:lnTo>
                    <a:pt x="11035" y="4956"/>
                  </a:lnTo>
                  <a:lnTo>
                    <a:pt x="11000" y="4679"/>
                  </a:lnTo>
                  <a:lnTo>
                    <a:pt x="10950" y="4408"/>
                  </a:lnTo>
                  <a:lnTo>
                    <a:pt x="10889" y="4141"/>
                  </a:lnTo>
                  <a:lnTo>
                    <a:pt x="10815" y="3879"/>
                  </a:lnTo>
                  <a:lnTo>
                    <a:pt x="10727" y="3622"/>
                  </a:lnTo>
                  <a:lnTo>
                    <a:pt x="10629" y="3371"/>
                  </a:lnTo>
                  <a:lnTo>
                    <a:pt x="10518" y="3127"/>
                  </a:lnTo>
                  <a:lnTo>
                    <a:pt x="10395" y="2888"/>
                  </a:lnTo>
                  <a:lnTo>
                    <a:pt x="10262" y="2658"/>
                  </a:lnTo>
                  <a:lnTo>
                    <a:pt x="10119" y="2434"/>
                  </a:lnTo>
                  <a:lnTo>
                    <a:pt x="9964" y="2217"/>
                  </a:lnTo>
                  <a:lnTo>
                    <a:pt x="9800" y="2009"/>
                  </a:lnTo>
                  <a:lnTo>
                    <a:pt x="9626" y="1809"/>
                  </a:lnTo>
                  <a:lnTo>
                    <a:pt x="9443" y="1617"/>
                  </a:lnTo>
                  <a:lnTo>
                    <a:pt x="9251" y="1434"/>
                  </a:lnTo>
                  <a:lnTo>
                    <a:pt x="9050" y="1261"/>
                  </a:lnTo>
                  <a:lnTo>
                    <a:pt x="8841" y="1097"/>
                  </a:lnTo>
                  <a:lnTo>
                    <a:pt x="8624" y="942"/>
                  </a:lnTo>
                  <a:lnTo>
                    <a:pt x="8400" y="799"/>
                  </a:lnTo>
                  <a:lnTo>
                    <a:pt x="8169" y="666"/>
                  </a:lnTo>
                  <a:lnTo>
                    <a:pt x="7929" y="544"/>
                  </a:lnTo>
                  <a:lnTo>
                    <a:pt x="7685" y="434"/>
                  </a:lnTo>
                  <a:lnTo>
                    <a:pt x="7433" y="335"/>
                  </a:lnTo>
                  <a:lnTo>
                    <a:pt x="7176" y="248"/>
                  </a:lnTo>
                  <a:lnTo>
                    <a:pt x="6913" y="174"/>
                  </a:lnTo>
                  <a:lnTo>
                    <a:pt x="6646" y="112"/>
                  </a:lnTo>
                  <a:lnTo>
                    <a:pt x="6374" y="63"/>
                  </a:lnTo>
                  <a:lnTo>
                    <a:pt x="6097" y="28"/>
                  </a:lnTo>
                  <a:lnTo>
                    <a:pt x="5816" y="7"/>
                  </a:lnTo>
                  <a:lnTo>
                    <a:pt x="553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45" name="Freeform 101"/>
            <p:cNvSpPr/>
            <p:nvPr>
              <p:custDataLst>
                <p:tags r:id="rId29"/>
              </p:custDataLst>
            </p:nvPr>
          </p:nvSpPr>
          <p:spPr bwMode="auto">
            <a:xfrm>
              <a:off x="8699500" y="2173288"/>
              <a:ext cx="139700" cy="139700"/>
            </a:xfrm>
            <a:custGeom>
              <a:avLst/>
              <a:gdLst>
                <a:gd name="T0" fmla="*/ 2559 w 3269"/>
                <a:gd name="T1" fmla="*/ 35 h 3262"/>
                <a:gd name="T2" fmla="*/ 1981 w 3269"/>
                <a:gd name="T3" fmla="*/ 183 h 3262"/>
                <a:gd name="T4" fmla="*/ 1455 w 3269"/>
                <a:gd name="T5" fmla="*/ 437 h 3262"/>
                <a:gd name="T6" fmla="*/ 990 w 3269"/>
                <a:gd name="T7" fmla="*/ 783 h 3262"/>
                <a:gd name="T8" fmla="*/ 601 w 3269"/>
                <a:gd name="T9" fmla="*/ 1210 h 3262"/>
                <a:gd name="T10" fmla="*/ 298 w 3269"/>
                <a:gd name="T11" fmla="*/ 1706 h 3262"/>
                <a:gd name="T12" fmla="*/ 96 w 3269"/>
                <a:gd name="T13" fmla="*/ 2259 h 3262"/>
                <a:gd name="T14" fmla="*/ 4 w 3269"/>
                <a:gd name="T15" fmla="*/ 2856 h 3262"/>
                <a:gd name="T16" fmla="*/ 3 w 3269"/>
                <a:gd name="T17" fmla="*/ 3049 h 3262"/>
                <a:gd name="T18" fmla="*/ 15 w 3269"/>
                <a:gd name="T19" fmla="*/ 3097 h 3262"/>
                <a:gd name="T20" fmla="*/ 37 w 3269"/>
                <a:gd name="T21" fmla="*/ 3141 h 3262"/>
                <a:gd name="T22" fmla="*/ 66 w 3269"/>
                <a:gd name="T23" fmla="*/ 3180 h 3262"/>
                <a:gd name="T24" fmla="*/ 101 w 3269"/>
                <a:gd name="T25" fmla="*/ 3212 h 3262"/>
                <a:gd name="T26" fmla="*/ 143 w 3269"/>
                <a:gd name="T27" fmla="*/ 3237 h 3262"/>
                <a:gd name="T28" fmla="*/ 189 w 3269"/>
                <a:gd name="T29" fmla="*/ 3254 h 3262"/>
                <a:gd name="T30" fmla="*/ 239 w 3269"/>
                <a:gd name="T31" fmla="*/ 3262 h 3262"/>
                <a:gd name="T32" fmla="*/ 290 w 3269"/>
                <a:gd name="T33" fmla="*/ 3259 h 3262"/>
                <a:gd name="T34" fmla="*/ 338 w 3269"/>
                <a:gd name="T35" fmla="*/ 3247 h 3262"/>
                <a:gd name="T36" fmla="*/ 382 w 3269"/>
                <a:gd name="T37" fmla="*/ 3226 h 3262"/>
                <a:gd name="T38" fmla="*/ 421 w 3269"/>
                <a:gd name="T39" fmla="*/ 3197 h 3262"/>
                <a:gd name="T40" fmla="*/ 453 w 3269"/>
                <a:gd name="T41" fmla="*/ 3161 h 3262"/>
                <a:gd name="T42" fmla="*/ 478 w 3269"/>
                <a:gd name="T43" fmla="*/ 3119 h 3262"/>
                <a:gd name="T44" fmla="*/ 495 w 3269"/>
                <a:gd name="T45" fmla="*/ 3073 h 3262"/>
                <a:gd name="T46" fmla="*/ 503 w 3269"/>
                <a:gd name="T47" fmla="*/ 3024 h 3262"/>
                <a:gd name="T48" fmla="*/ 532 w 3269"/>
                <a:gd name="T49" fmla="*/ 2630 h 3262"/>
                <a:gd name="T50" fmla="*/ 656 w 3269"/>
                <a:gd name="T51" fmla="*/ 2149 h 3262"/>
                <a:gd name="T52" fmla="*/ 867 w 3269"/>
                <a:gd name="T53" fmla="*/ 1711 h 3262"/>
                <a:gd name="T54" fmla="*/ 1157 w 3269"/>
                <a:gd name="T55" fmla="*/ 1325 h 3262"/>
                <a:gd name="T56" fmla="*/ 1514 w 3269"/>
                <a:gd name="T57" fmla="*/ 1001 h 3262"/>
                <a:gd name="T58" fmla="*/ 1928 w 3269"/>
                <a:gd name="T59" fmla="*/ 750 h 3262"/>
                <a:gd name="T60" fmla="*/ 2390 w 3269"/>
                <a:gd name="T61" fmla="*/ 581 h 3262"/>
                <a:gd name="T62" fmla="*/ 2889 w 3269"/>
                <a:gd name="T63" fmla="*/ 505 h 3262"/>
                <a:gd name="T64" fmla="*/ 3056 w 3269"/>
                <a:gd name="T65" fmla="*/ 499 h 3262"/>
                <a:gd name="T66" fmla="*/ 3104 w 3269"/>
                <a:gd name="T67" fmla="*/ 487 h 3262"/>
                <a:gd name="T68" fmla="*/ 3148 w 3269"/>
                <a:gd name="T69" fmla="*/ 466 h 3262"/>
                <a:gd name="T70" fmla="*/ 3186 w 3269"/>
                <a:gd name="T71" fmla="*/ 437 h 3262"/>
                <a:gd name="T72" fmla="*/ 3219 w 3269"/>
                <a:gd name="T73" fmla="*/ 402 h 3262"/>
                <a:gd name="T74" fmla="*/ 3244 w 3269"/>
                <a:gd name="T75" fmla="*/ 359 h 3262"/>
                <a:gd name="T76" fmla="*/ 3261 w 3269"/>
                <a:gd name="T77" fmla="*/ 314 h 3262"/>
                <a:gd name="T78" fmla="*/ 3269 w 3269"/>
                <a:gd name="T79" fmla="*/ 264 h 3262"/>
                <a:gd name="T80" fmla="*/ 3266 w 3269"/>
                <a:gd name="T81" fmla="*/ 213 h 3262"/>
                <a:gd name="T82" fmla="*/ 3254 w 3269"/>
                <a:gd name="T83" fmla="*/ 165 h 3262"/>
                <a:gd name="T84" fmla="*/ 3233 w 3269"/>
                <a:gd name="T85" fmla="*/ 120 h 3262"/>
                <a:gd name="T86" fmla="*/ 3204 w 3269"/>
                <a:gd name="T87" fmla="*/ 82 h 3262"/>
                <a:gd name="T88" fmla="*/ 3168 w 3269"/>
                <a:gd name="T89" fmla="*/ 50 h 3262"/>
                <a:gd name="T90" fmla="*/ 3126 w 3269"/>
                <a:gd name="T91" fmla="*/ 25 h 3262"/>
                <a:gd name="T92" fmla="*/ 3080 w 3269"/>
                <a:gd name="T93" fmla="*/ 8 h 3262"/>
                <a:gd name="T94" fmla="*/ 3031 w 3269"/>
                <a:gd name="T95" fmla="*/ 0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9" h="3262">
                  <a:moveTo>
                    <a:pt x="3018" y="0"/>
                  </a:moveTo>
                  <a:lnTo>
                    <a:pt x="2863" y="4"/>
                  </a:lnTo>
                  <a:lnTo>
                    <a:pt x="2710" y="15"/>
                  </a:lnTo>
                  <a:lnTo>
                    <a:pt x="2559" y="35"/>
                  </a:lnTo>
                  <a:lnTo>
                    <a:pt x="2410" y="61"/>
                  </a:lnTo>
                  <a:lnTo>
                    <a:pt x="2264" y="95"/>
                  </a:lnTo>
                  <a:lnTo>
                    <a:pt x="2121" y="136"/>
                  </a:lnTo>
                  <a:lnTo>
                    <a:pt x="1981" y="183"/>
                  </a:lnTo>
                  <a:lnTo>
                    <a:pt x="1844" y="237"/>
                  </a:lnTo>
                  <a:lnTo>
                    <a:pt x="1710" y="297"/>
                  </a:lnTo>
                  <a:lnTo>
                    <a:pt x="1580" y="364"/>
                  </a:lnTo>
                  <a:lnTo>
                    <a:pt x="1455" y="437"/>
                  </a:lnTo>
                  <a:lnTo>
                    <a:pt x="1332" y="515"/>
                  </a:lnTo>
                  <a:lnTo>
                    <a:pt x="1213" y="599"/>
                  </a:lnTo>
                  <a:lnTo>
                    <a:pt x="1100" y="689"/>
                  </a:lnTo>
                  <a:lnTo>
                    <a:pt x="990" y="783"/>
                  </a:lnTo>
                  <a:lnTo>
                    <a:pt x="885" y="883"/>
                  </a:lnTo>
                  <a:lnTo>
                    <a:pt x="785" y="988"/>
                  </a:lnTo>
                  <a:lnTo>
                    <a:pt x="690" y="1097"/>
                  </a:lnTo>
                  <a:lnTo>
                    <a:pt x="601" y="1210"/>
                  </a:lnTo>
                  <a:lnTo>
                    <a:pt x="516" y="1329"/>
                  </a:lnTo>
                  <a:lnTo>
                    <a:pt x="438" y="1450"/>
                  </a:lnTo>
                  <a:lnTo>
                    <a:pt x="365" y="1577"/>
                  </a:lnTo>
                  <a:lnTo>
                    <a:pt x="298" y="1706"/>
                  </a:lnTo>
                  <a:lnTo>
                    <a:pt x="238" y="1840"/>
                  </a:lnTo>
                  <a:lnTo>
                    <a:pt x="183" y="1976"/>
                  </a:lnTo>
                  <a:lnTo>
                    <a:pt x="136" y="2117"/>
                  </a:lnTo>
                  <a:lnTo>
                    <a:pt x="96" y="2259"/>
                  </a:lnTo>
                  <a:lnTo>
                    <a:pt x="62" y="2405"/>
                  </a:lnTo>
                  <a:lnTo>
                    <a:pt x="36" y="2553"/>
                  </a:lnTo>
                  <a:lnTo>
                    <a:pt x="16" y="2704"/>
                  </a:lnTo>
                  <a:lnTo>
                    <a:pt x="4" y="2856"/>
                  </a:lnTo>
                  <a:lnTo>
                    <a:pt x="0" y="3011"/>
                  </a:lnTo>
                  <a:lnTo>
                    <a:pt x="0" y="3024"/>
                  </a:lnTo>
                  <a:lnTo>
                    <a:pt x="1" y="3037"/>
                  </a:lnTo>
                  <a:lnTo>
                    <a:pt x="3" y="3049"/>
                  </a:lnTo>
                  <a:lnTo>
                    <a:pt x="5" y="3061"/>
                  </a:lnTo>
                  <a:lnTo>
                    <a:pt x="8" y="3073"/>
                  </a:lnTo>
                  <a:lnTo>
                    <a:pt x="11" y="3085"/>
                  </a:lnTo>
                  <a:lnTo>
                    <a:pt x="15" y="3097"/>
                  </a:lnTo>
                  <a:lnTo>
                    <a:pt x="20" y="3108"/>
                  </a:lnTo>
                  <a:lnTo>
                    <a:pt x="25" y="3119"/>
                  </a:lnTo>
                  <a:lnTo>
                    <a:pt x="30" y="3130"/>
                  </a:lnTo>
                  <a:lnTo>
                    <a:pt x="37" y="3141"/>
                  </a:lnTo>
                  <a:lnTo>
                    <a:pt x="44" y="3151"/>
                  </a:lnTo>
                  <a:lnTo>
                    <a:pt x="51" y="3161"/>
                  </a:lnTo>
                  <a:lnTo>
                    <a:pt x="58" y="3171"/>
                  </a:lnTo>
                  <a:lnTo>
                    <a:pt x="66" y="3180"/>
                  </a:lnTo>
                  <a:lnTo>
                    <a:pt x="74" y="3189"/>
                  </a:lnTo>
                  <a:lnTo>
                    <a:pt x="83" y="3197"/>
                  </a:lnTo>
                  <a:lnTo>
                    <a:pt x="92" y="3205"/>
                  </a:lnTo>
                  <a:lnTo>
                    <a:pt x="101" y="3212"/>
                  </a:lnTo>
                  <a:lnTo>
                    <a:pt x="111" y="3219"/>
                  </a:lnTo>
                  <a:lnTo>
                    <a:pt x="121" y="3226"/>
                  </a:lnTo>
                  <a:lnTo>
                    <a:pt x="132" y="3232"/>
                  </a:lnTo>
                  <a:lnTo>
                    <a:pt x="143" y="3237"/>
                  </a:lnTo>
                  <a:lnTo>
                    <a:pt x="154" y="3242"/>
                  </a:lnTo>
                  <a:lnTo>
                    <a:pt x="165" y="3247"/>
                  </a:lnTo>
                  <a:lnTo>
                    <a:pt x="177" y="3251"/>
                  </a:lnTo>
                  <a:lnTo>
                    <a:pt x="189" y="3254"/>
                  </a:lnTo>
                  <a:lnTo>
                    <a:pt x="201" y="3257"/>
                  </a:lnTo>
                  <a:lnTo>
                    <a:pt x="214" y="3259"/>
                  </a:lnTo>
                  <a:lnTo>
                    <a:pt x="227" y="3261"/>
                  </a:lnTo>
                  <a:lnTo>
                    <a:pt x="239" y="3262"/>
                  </a:lnTo>
                  <a:lnTo>
                    <a:pt x="252" y="3262"/>
                  </a:lnTo>
                  <a:lnTo>
                    <a:pt x="265" y="3262"/>
                  </a:lnTo>
                  <a:lnTo>
                    <a:pt x="278" y="3261"/>
                  </a:lnTo>
                  <a:lnTo>
                    <a:pt x="290" y="3259"/>
                  </a:lnTo>
                  <a:lnTo>
                    <a:pt x="302" y="3257"/>
                  </a:lnTo>
                  <a:lnTo>
                    <a:pt x="315" y="3254"/>
                  </a:lnTo>
                  <a:lnTo>
                    <a:pt x="326" y="3251"/>
                  </a:lnTo>
                  <a:lnTo>
                    <a:pt x="338" y="3247"/>
                  </a:lnTo>
                  <a:lnTo>
                    <a:pt x="349" y="3242"/>
                  </a:lnTo>
                  <a:lnTo>
                    <a:pt x="360" y="3237"/>
                  </a:lnTo>
                  <a:lnTo>
                    <a:pt x="371" y="3232"/>
                  </a:lnTo>
                  <a:lnTo>
                    <a:pt x="382" y="3226"/>
                  </a:lnTo>
                  <a:lnTo>
                    <a:pt x="393" y="3219"/>
                  </a:lnTo>
                  <a:lnTo>
                    <a:pt x="403" y="3212"/>
                  </a:lnTo>
                  <a:lnTo>
                    <a:pt x="412" y="3205"/>
                  </a:lnTo>
                  <a:lnTo>
                    <a:pt x="421" y="3197"/>
                  </a:lnTo>
                  <a:lnTo>
                    <a:pt x="430" y="3189"/>
                  </a:lnTo>
                  <a:lnTo>
                    <a:pt x="438" y="3180"/>
                  </a:lnTo>
                  <a:lnTo>
                    <a:pt x="446" y="3171"/>
                  </a:lnTo>
                  <a:lnTo>
                    <a:pt x="453" y="3161"/>
                  </a:lnTo>
                  <a:lnTo>
                    <a:pt x="460" y="3151"/>
                  </a:lnTo>
                  <a:lnTo>
                    <a:pt x="467" y="3141"/>
                  </a:lnTo>
                  <a:lnTo>
                    <a:pt x="473" y="3130"/>
                  </a:lnTo>
                  <a:lnTo>
                    <a:pt x="478" y="3119"/>
                  </a:lnTo>
                  <a:lnTo>
                    <a:pt x="483" y="3108"/>
                  </a:lnTo>
                  <a:lnTo>
                    <a:pt x="488" y="3097"/>
                  </a:lnTo>
                  <a:lnTo>
                    <a:pt x="492" y="3085"/>
                  </a:lnTo>
                  <a:lnTo>
                    <a:pt x="495" y="3073"/>
                  </a:lnTo>
                  <a:lnTo>
                    <a:pt x="498" y="3061"/>
                  </a:lnTo>
                  <a:lnTo>
                    <a:pt x="500" y="3049"/>
                  </a:lnTo>
                  <a:lnTo>
                    <a:pt x="502" y="3037"/>
                  </a:lnTo>
                  <a:lnTo>
                    <a:pt x="503" y="3024"/>
                  </a:lnTo>
                  <a:lnTo>
                    <a:pt x="503" y="3011"/>
                  </a:lnTo>
                  <a:lnTo>
                    <a:pt x="506" y="2882"/>
                  </a:lnTo>
                  <a:lnTo>
                    <a:pt x="516" y="2755"/>
                  </a:lnTo>
                  <a:lnTo>
                    <a:pt x="532" y="2630"/>
                  </a:lnTo>
                  <a:lnTo>
                    <a:pt x="554" y="2506"/>
                  </a:lnTo>
                  <a:lnTo>
                    <a:pt x="583" y="2385"/>
                  </a:lnTo>
                  <a:lnTo>
                    <a:pt x="617" y="2265"/>
                  </a:lnTo>
                  <a:lnTo>
                    <a:pt x="656" y="2149"/>
                  </a:lnTo>
                  <a:lnTo>
                    <a:pt x="701" y="2035"/>
                  </a:lnTo>
                  <a:lnTo>
                    <a:pt x="752" y="1924"/>
                  </a:lnTo>
                  <a:lnTo>
                    <a:pt x="807" y="1816"/>
                  </a:lnTo>
                  <a:lnTo>
                    <a:pt x="867" y="1711"/>
                  </a:lnTo>
                  <a:lnTo>
                    <a:pt x="934" y="1609"/>
                  </a:lnTo>
                  <a:lnTo>
                    <a:pt x="1003" y="1511"/>
                  </a:lnTo>
                  <a:lnTo>
                    <a:pt x="1078" y="1416"/>
                  </a:lnTo>
                  <a:lnTo>
                    <a:pt x="1157" y="1325"/>
                  </a:lnTo>
                  <a:lnTo>
                    <a:pt x="1240" y="1238"/>
                  </a:lnTo>
                  <a:lnTo>
                    <a:pt x="1328" y="1154"/>
                  </a:lnTo>
                  <a:lnTo>
                    <a:pt x="1419" y="1076"/>
                  </a:lnTo>
                  <a:lnTo>
                    <a:pt x="1514" y="1001"/>
                  </a:lnTo>
                  <a:lnTo>
                    <a:pt x="1612" y="931"/>
                  </a:lnTo>
                  <a:lnTo>
                    <a:pt x="1715" y="865"/>
                  </a:lnTo>
                  <a:lnTo>
                    <a:pt x="1820" y="805"/>
                  </a:lnTo>
                  <a:lnTo>
                    <a:pt x="1928" y="750"/>
                  </a:lnTo>
                  <a:lnTo>
                    <a:pt x="2040" y="700"/>
                  </a:lnTo>
                  <a:lnTo>
                    <a:pt x="2154" y="654"/>
                  </a:lnTo>
                  <a:lnTo>
                    <a:pt x="2270" y="615"/>
                  </a:lnTo>
                  <a:lnTo>
                    <a:pt x="2390" y="581"/>
                  </a:lnTo>
                  <a:lnTo>
                    <a:pt x="2512" y="553"/>
                  </a:lnTo>
                  <a:lnTo>
                    <a:pt x="2635" y="531"/>
                  </a:lnTo>
                  <a:lnTo>
                    <a:pt x="2761" y="515"/>
                  </a:lnTo>
                  <a:lnTo>
                    <a:pt x="2889" y="505"/>
                  </a:lnTo>
                  <a:lnTo>
                    <a:pt x="3018" y="502"/>
                  </a:lnTo>
                  <a:lnTo>
                    <a:pt x="3031" y="502"/>
                  </a:lnTo>
                  <a:lnTo>
                    <a:pt x="3044" y="501"/>
                  </a:lnTo>
                  <a:lnTo>
                    <a:pt x="3056" y="499"/>
                  </a:lnTo>
                  <a:lnTo>
                    <a:pt x="3068" y="497"/>
                  </a:lnTo>
                  <a:lnTo>
                    <a:pt x="3080" y="494"/>
                  </a:lnTo>
                  <a:lnTo>
                    <a:pt x="3092" y="491"/>
                  </a:lnTo>
                  <a:lnTo>
                    <a:pt x="3104" y="487"/>
                  </a:lnTo>
                  <a:lnTo>
                    <a:pt x="3115" y="482"/>
                  </a:lnTo>
                  <a:lnTo>
                    <a:pt x="3126" y="477"/>
                  </a:lnTo>
                  <a:lnTo>
                    <a:pt x="3137" y="472"/>
                  </a:lnTo>
                  <a:lnTo>
                    <a:pt x="3148" y="466"/>
                  </a:lnTo>
                  <a:lnTo>
                    <a:pt x="3158" y="459"/>
                  </a:lnTo>
                  <a:lnTo>
                    <a:pt x="3168" y="452"/>
                  </a:lnTo>
                  <a:lnTo>
                    <a:pt x="3177" y="445"/>
                  </a:lnTo>
                  <a:lnTo>
                    <a:pt x="3186" y="437"/>
                  </a:lnTo>
                  <a:lnTo>
                    <a:pt x="3196" y="429"/>
                  </a:lnTo>
                  <a:lnTo>
                    <a:pt x="3204" y="420"/>
                  </a:lnTo>
                  <a:lnTo>
                    <a:pt x="3212" y="411"/>
                  </a:lnTo>
                  <a:lnTo>
                    <a:pt x="3219" y="402"/>
                  </a:lnTo>
                  <a:lnTo>
                    <a:pt x="3226" y="391"/>
                  </a:lnTo>
                  <a:lnTo>
                    <a:pt x="3233" y="381"/>
                  </a:lnTo>
                  <a:lnTo>
                    <a:pt x="3239" y="370"/>
                  </a:lnTo>
                  <a:lnTo>
                    <a:pt x="3244" y="359"/>
                  </a:lnTo>
                  <a:lnTo>
                    <a:pt x="3249" y="348"/>
                  </a:lnTo>
                  <a:lnTo>
                    <a:pt x="3254" y="337"/>
                  </a:lnTo>
                  <a:lnTo>
                    <a:pt x="3258" y="325"/>
                  </a:lnTo>
                  <a:lnTo>
                    <a:pt x="3261" y="314"/>
                  </a:lnTo>
                  <a:lnTo>
                    <a:pt x="3264" y="301"/>
                  </a:lnTo>
                  <a:lnTo>
                    <a:pt x="3266" y="289"/>
                  </a:lnTo>
                  <a:lnTo>
                    <a:pt x="3268" y="277"/>
                  </a:lnTo>
                  <a:lnTo>
                    <a:pt x="3269" y="264"/>
                  </a:lnTo>
                  <a:lnTo>
                    <a:pt x="3269" y="251"/>
                  </a:lnTo>
                  <a:lnTo>
                    <a:pt x="3269" y="238"/>
                  </a:lnTo>
                  <a:lnTo>
                    <a:pt x="3268" y="226"/>
                  </a:lnTo>
                  <a:lnTo>
                    <a:pt x="3266" y="213"/>
                  </a:lnTo>
                  <a:lnTo>
                    <a:pt x="3264" y="201"/>
                  </a:lnTo>
                  <a:lnTo>
                    <a:pt x="3261" y="189"/>
                  </a:lnTo>
                  <a:lnTo>
                    <a:pt x="3258" y="177"/>
                  </a:lnTo>
                  <a:lnTo>
                    <a:pt x="3254" y="165"/>
                  </a:lnTo>
                  <a:lnTo>
                    <a:pt x="3249" y="154"/>
                  </a:lnTo>
                  <a:lnTo>
                    <a:pt x="3244" y="143"/>
                  </a:lnTo>
                  <a:lnTo>
                    <a:pt x="3239" y="132"/>
                  </a:lnTo>
                  <a:lnTo>
                    <a:pt x="3233" y="120"/>
                  </a:lnTo>
                  <a:lnTo>
                    <a:pt x="3226" y="110"/>
                  </a:lnTo>
                  <a:lnTo>
                    <a:pt x="3219" y="100"/>
                  </a:lnTo>
                  <a:lnTo>
                    <a:pt x="3212" y="91"/>
                  </a:lnTo>
                  <a:lnTo>
                    <a:pt x="3204" y="82"/>
                  </a:lnTo>
                  <a:lnTo>
                    <a:pt x="3196" y="73"/>
                  </a:lnTo>
                  <a:lnTo>
                    <a:pt x="3186" y="65"/>
                  </a:lnTo>
                  <a:lnTo>
                    <a:pt x="3177" y="57"/>
                  </a:lnTo>
                  <a:lnTo>
                    <a:pt x="3168" y="50"/>
                  </a:lnTo>
                  <a:lnTo>
                    <a:pt x="3158" y="43"/>
                  </a:lnTo>
                  <a:lnTo>
                    <a:pt x="3148" y="36"/>
                  </a:lnTo>
                  <a:lnTo>
                    <a:pt x="3137" y="30"/>
                  </a:lnTo>
                  <a:lnTo>
                    <a:pt x="3126" y="25"/>
                  </a:lnTo>
                  <a:lnTo>
                    <a:pt x="3115" y="20"/>
                  </a:lnTo>
                  <a:lnTo>
                    <a:pt x="3104" y="15"/>
                  </a:lnTo>
                  <a:lnTo>
                    <a:pt x="3092" y="11"/>
                  </a:lnTo>
                  <a:lnTo>
                    <a:pt x="3080" y="8"/>
                  </a:lnTo>
                  <a:lnTo>
                    <a:pt x="3068" y="5"/>
                  </a:lnTo>
                  <a:lnTo>
                    <a:pt x="3056" y="3"/>
                  </a:lnTo>
                  <a:lnTo>
                    <a:pt x="3044" y="1"/>
                  </a:lnTo>
                  <a:lnTo>
                    <a:pt x="3031" y="0"/>
                  </a:lnTo>
                  <a:lnTo>
                    <a:pt x="30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grpSp>
      <p:sp>
        <p:nvSpPr>
          <p:cNvPr id="28" name="Rectangular Callout 49"/>
          <p:cNvSpPr/>
          <p:nvPr>
            <p:custDataLst>
              <p:tags r:id="rId30"/>
            </p:custDataLst>
          </p:nvPr>
        </p:nvSpPr>
        <p:spPr>
          <a:xfrm>
            <a:off x="10373360" y="2057400"/>
            <a:ext cx="1595120" cy="1299845"/>
          </a:xfrm>
          <a:prstGeom prst="wedgeRectCallout">
            <a:avLst>
              <a:gd name="adj1" fmla="val -22338"/>
              <a:gd name="adj2" fmla="val 71257"/>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id-ID" b="1" dirty="0">
              <a:latin typeface="微软雅黑" panose="020B0503020204020204" charset="-122"/>
              <a:ea typeface="微软雅黑" panose="020B0503020204020204" charset="-122"/>
            </a:endParaRPr>
          </a:p>
        </p:txBody>
      </p:sp>
      <p:sp>
        <p:nvSpPr>
          <p:cNvPr id="30" name="Freeform 213"/>
          <p:cNvSpPr>
            <a:spLocks noEditPoints="1"/>
          </p:cNvSpPr>
          <p:nvPr>
            <p:custDataLst>
              <p:tags r:id="rId31"/>
            </p:custDataLst>
          </p:nvPr>
        </p:nvSpPr>
        <p:spPr bwMode="auto">
          <a:xfrm>
            <a:off x="10888745" y="2143429"/>
            <a:ext cx="414017" cy="414018"/>
          </a:xfrm>
          <a:custGeom>
            <a:avLst/>
            <a:gdLst>
              <a:gd name="T0" fmla="*/ 8330 w 16095"/>
              <a:gd name="T1" fmla="*/ 13155 h 16095"/>
              <a:gd name="T2" fmla="*/ 8153 w 16095"/>
              <a:gd name="T3" fmla="*/ 13120 h 16095"/>
              <a:gd name="T4" fmla="*/ 5125 w 16095"/>
              <a:gd name="T5" fmla="*/ 12104 h 16095"/>
              <a:gd name="T6" fmla="*/ 5125 w 16095"/>
              <a:gd name="T7" fmla="*/ 12104 h 16095"/>
              <a:gd name="T8" fmla="*/ 4694 w 16095"/>
              <a:gd name="T9" fmla="*/ 11707 h 16095"/>
              <a:gd name="T10" fmla="*/ 1577 w 16095"/>
              <a:gd name="T11" fmla="*/ 10451 h 16095"/>
              <a:gd name="T12" fmla="*/ 15800 w 16095"/>
              <a:gd name="T13" fmla="*/ 45 h 16095"/>
              <a:gd name="T14" fmla="*/ 15716 w 16095"/>
              <a:gd name="T15" fmla="*/ 15 h 16095"/>
              <a:gd name="T16" fmla="*/ 15627 w 16095"/>
              <a:gd name="T17" fmla="*/ 1 h 16095"/>
              <a:gd name="T18" fmla="*/ 15537 w 16095"/>
              <a:gd name="T19" fmla="*/ 3 h 16095"/>
              <a:gd name="T20" fmla="*/ 15448 w 16095"/>
              <a:gd name="T21" fmla="*/ 21 h 16095"/>
              <a:gd name="T22" fmla="*/ 15362 w 16095"/>
              <a:gd name="T23" fmla="*/ 55 h 16095"/>
              <a:gd name="T24" fmla="*/ 210 w 16095"/>
              <a:gd name="T25" fmla="*/ 10154 h 16095"/>
              <a:gd name="T26" fmla="*/ 145 w 16095"/>
              <a:gd name="T27" fmla="*/ 10209 h 16095"/>
              <a:gd name="T28" fmla="*/ 91 w 16095"/>
              <a:gd name="T29" fmla="*/ 10275 h 16095"/>
              <a:gd name="T30" fmla="*/ 48 w 16095"/>
              <a:gd name="T31" fmla="*/ 10348 h 16095"/>
              <a:gd name="T32" fmla="*/ 18 w 16095"/>
              <a:gd name="T33" fmla="*/ 10428 h 16095"/>
              <a:gd name="T34" fmla="*/ 3 w 16095"/>
              <a:gd name="T35" fmla="*/ 10511 h 16095"/>
              <a:gd name="T36" fmla="*/ 1 w 16095"/>
              <a:gd name="T37" fmla="*/ 10597 h 16095"/>
              <a:gd name="T38" fmla="*/ 15 w 16095"/>
              <a:gd name="T39" fmla="*/ 10682 h 16095"/>
              <a:gd name="T40" fmla="*/ 42 w 16095"/>
              <a:gd name="T41" fmla="*/ 10764 h 16095"/>
              <a:gd name="T42" fmla="*/ 82 w 16095"/>
              <a:gd name="T43" fmla="*/ 10838 h 16095"/>
              <a:gd name="T44" fmla="*/ 134 w 16095"/>
              <a:gd name="T45" fmla="*/ 10904 h 16095"/>
              <a:gd name="T46" fmla="*/ 197 w 16095"/>
              <a:gd name="T47" fmla="*/ 10961 h 16095"/>
              <a:gd name="T48" fmla="*/ 269 w 16095"/>
              <a:gd name="T49" fmla="*/ 11007 h 16095"/>
              <a:gd name="T50" fmla="*/ 6102 w 16095"/>
              <a:gd name="T51" fmla="*/ 15842 h 16095"/>
              <a:gd name="T52" fmla="*/ 6148 w 16095"/>
              <a:gd name="T53" fmla="*/ 15910 h 16095"/>
              <a:gd name="T54" fmla="*/ 6206 w 16095"/>
              <a:gd name="T55" fmla="*/ 15968 h 16095"/>
              <a:gd name="T56" fmla="*/ 6270 w 16095"/>
              <a:gd name="T57" fmla="*/ 16018 h 16095"/>
              <a:gd name="T58" fmla="*/ 6341 w 16095"/>
              <a:gd name="T59" fmla="*/ 16055 h 16095"/>
              <a:gd name="T60" fmla="*/ 6419 w 16095"/>
              <a:gd name="T61" fmla="*/ 16081 h 16095"/>
              <a:gd name="T62" fmla="*/ 6499 w 16095"/>
              <a:gd name="T63" fmla="*/ 16093 h 16095"/>
              <a:gd name="T64" fmla="*/ 6572 w 16095"/>
              <a:gd name="T65" fmla="*/ 16094 h 16095"/>
              <a:gd name="T66" fmla="*/ 6652 w 16095"/>
              <a:gd name="T67" fmla="*/ 16082 h 16095"/>
              <a:gd name="T68" fmla="*/ 6729 w 16095"/>
              <a:gd name="T69" fmla="*/ 16058 h 16095"/>
              <a:gd name="T70" fmla="*/ 6800 w 16095"/>
              <a:gd name="T71" fmla="*/ 16022 h 16095"/>
              <a:gd name="T72" fmla="*/ 6866 w 16095"/>
              <a:gd name="T73" fmla="*/ 15974 h 16095"/>
              <a:gd name="T74" fmla="*/ 6922 w 16095"/>
              <a:gd name="T75" fmla="*/ 15917 h 16095"/>
              <a:gd name="T76" fmla="*/ 6970 w 16095"/>
              <a:gd name="T77" fmla="*/ 15851 h 16095"/>
              <a:gd name="T78" fmla="*/ 12958 w 16095"/>
              <a:gd name="T79" fmla="*/ 16081 h 16095"/>
              <a:gd name="T80" fmla="*/ 13077 w 16095"/>
              <a:gd name="T81" fmla="*/ 16095 h 16095"/>
              <a:gd name="T82" fmla="*/ 13157 w 16095"/>
              <a:gd name="T83" fmla="*/ 16089 h 16095"/>
              <a:gd name="T84" fmla="*/ 13234 w 16095"/>
              <a:gd name="T85" fmla="*/ 16070 h 16095"/>
              <a:gd name="T86" fmla="*/ 13309 w 16095"/>
              <a:gd name="T87" fmla="*/ 16038 h 16095"/>
              <a:gd name="T88" fmla="*/ 13415 w 16095"/>
              <a:gd name="T89" fmla="*/ 15964 h 16095"/>
              <a:gd name="T90" fmla="*/ 13504 w 16095"/>
              <a:gd name="T91" fmla="*/ 15858 h 16095"/>
              <a:gd name="T92" fmla="*/ 13561 w 16095"/>
              <a:gd name="T93" fmla="*/ 15730 h 16095"/>
              <a:gd name="T94" fmla="*/ 16093 w 16095"/>
              <a:gd name="T95" fmla="*/ 548 h 16095"/>
              <a:gd name="T96" fmla="*/ 16093 w 16095"/>
              <a:gd name="T97" fmla="*/ 457 h 16095"/>
              <a:gd name="T98" fmla="*/ 16076 w 16095"/>
              <a:gd name="T99" fmla="*/ 367 h 16095"/>
              <a:gd name="T100" fmla="*/ 16045 w 16095"/>
              <a:gd name="T101" fmla="*/ 284 h 16095"/>
              <a:gd name="T102" fmla="*/ 15997 w 16095"/>
              <a:gd name="T103" fmla="*/ 206 h 16095"/>
              <a:gd name="T104" fmla="*/ 15938 w 16095"/>
              <a:gd name="T105" fmla="*/ 138 h 16095"/>
              <a:gd name="T106" fmla="*/ 15865 w 16095"/>
              <a:gd name="T107" fmla="*/ 8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95" h="16095">
                <a:moveTo>
                  <a:pt x="12684" y="14892"/>
                </a:moveTo>
                <a:lnTo>
                  <a:pt x="8388" y="13174"/>
                </a:lnTo>
                <a:lnTo>
                  <a:pt x="8368" y="13167"/>
                </a:lnTo>
                <a:lnTo>
                  <a:pt x="8349" y="13161"/>
                </a:lnTo>
                <a:lnTo>
                  <a:pt x="8330" y="13155"/>
                </a:lnTo>
                <a:lnTo>
                  <a:pt x="8310" y="13149"/>
                </a:lnTo>
                <a:lnTo>
                  <a:pt x="8271" y="13140"/>
                </a:lnTo>
                <a:lnTo>
                  <a:pt x="8232" y="13132"/>
                </a:lnTo>
                <a:lnTo>
                  <a:pt x="8192" y="13125"/>
                </a:lnTo>
                <a:lnTo>
                  <a:pt x="8153" y="13120"/>
                </a:lnTo>
                <a:lnTo>
                  <a:pt x="8114" y="13117"/>
                </a:lnTo>
                <a:lnTo>
                  <a:pt x="8074" y="13114"/>
                </a:lnTo>
                <a:lnTo>
                  <a:pt x="14689" y="2860"/>
                </a:lnTo>
                <a:lnTo>
                  <a:pt x="12684" y="14892"/>
                </a:lnTo>
                <a:close/>
                <a:moveTo>
                  <a:pt x="5125" y="12104"/>
                </a:moveTo>
                <a:lnTo>
                  <a:pt x="5123" y="12102"/>
                </a:lnTo>
                <a:lnTo>
                  <a:pt x="5121" y="12099"/>
                </a:lnTo>
                <a:lnTo>
                  <a:pt x="14648" y="1902"/>
                </a:lnTo>
                <a:lnTo>
                  <a:pt x="6527" y="14558"/>
                </a:lnTo>
                <a:lnTo>
                  <a:pt x="5125" y="12104"/>
                </a:lnTo>
                <a:close/>
                <a:moveTo>
                  <a:pt x="1577" y="10451"/>
                </a:moveTo>
                <a:lnTo>
                  <a:pt x="13234" y="2679"/>
                </a:lnTo>
                <a:lnTo>
                  <a:pt x="4759" y="11751"/>
                </a:lnTo>
                <a:lnTo>
                  <a:pt x="4726" y="11729"/>
                </a:lnTo>
                <a:lnTo>
                  <a:pt x="4694" y="11707"/>
                </a:lnTo>
                <a:lnTo>
                  <a:pt x="4678" y="11697"/>
                </a:lnTo>
                <a:lnTo>
                  <a:pt x="4661" y="11687"/>
                </a:lnTo>
                <a:lnTo>
                  <a:pt x="4643" y="11677"/>
                </a:lnTo>
                <a:lnTo>
                  <a:pt x="4625" y="11669"/>
                </a:lnTo>
                <a:lnTo>
                  <a:pt x="1577" y="10451"/>
                </a:lnTo>
                <a:close/>
                <a:moveTo>
                  <a:pt x="15865" y="80"/>
                </a:moveTo>
                <a:lnTo>
                  <a:pt x="15850" y="70"/>
                </a:lnTo>
                <a:lnTo>
                  <a:pt x="15833" y="61"/>
                </a:lnTo>
                <a:lnTo>
                  <a:pt x="15817" y="53"/>
                </a:lnTo>
                <a:lnTo>
                  <a:pt x="15800" y="45"/>
                </a:lnTo>
                <a:lnTo>
                  <a:pt x="15784" y="38"/>
                </a:lnTo>
                <a:lnTo>
                  <a:pt x="15767" y="31"/>
                </a:lnTo>
                <a:lnTo>
                  <a:pt x="15750" y="25"/>
                </a:lnTo>
                <a:lnTo>
                  <a:pt x="15733" y="20"/>
                </a:lnTo>
                <a:lnTo>
                  <a:pt x="15716" y="15"/>
                </a:lnTo>
                <a:lnTo>
                  <a:pt x="15698" y="11"/>
                </a:lnTo>
                <a:lnTo>
                  <a:pt x="15681" y="8"/>
                </a:lnTo>
                <a:lnTo>
                  <a:pt x="15662" y="5"/>
                </a:lnTo>
                <a:lnTo>
                  <a:pt x="15645" y="3"/>
                </a:lnTo>
                <a:lnTo>
                  <a:pt x="15627" y="1"/>
                </a:lnTo>
                <a:lnTo>
                  <a:pt x="15609" y="0"/>
                </a:lnTo>
                <a:lnTo>
                  <a:pt x="15592" y="0"/>
                </a:lnTo>
                <a:lnTo>
                  <a:pt x="15574" y="0"/>
                </a:lnTo>
                <a:lnTo>
                  <a:pt x="15556" y="1"/>
                </a:lnTo>
                <a:lnTo>
                  <a:pt x="15537" y="3"/>
                </a:lnTo>
                <a:lnTo>
                  <a:pt x="15520" y="5"/>
                </a:lnTo>
                <a:lnTo>
                  <a:pt x="15501" y="8"/>
                </a:lnTo>
                <a:lnTo>
                  <a:pt x="15483" y="12"/>
                </a:lnTo>
                <a:lnTo>
                  <a:pt x="15465" y="16"/>
                </a:lnTo>
                <a:lnTo>
                  <a:pt x="15448" y="21"/>
                </a:lnTo>
                <a:lnTo>
                  <a:pt x="15430" y="26"/>
                </a:lnTo>
                <a:lnTo>
                  <a:pt x="15413" y="32"/>
                </a:lnTo>
                <a:lnTo>
                  <a:pt x="15396" y="39"/>
                </a:lnTo>
                <a:lnTo>
                  <a:pt x="15379" y="47"/>
                </a:lnTo>
                <a:lnTo>
                  <a:pt x="15362" y="55"/>
                </a:lnTo>
                <a:lnTo>
                  <a:pt x="15346" y="64"/>
                </a:lnTo>
                <a:lnTo>
                  <a:pt x="15329" y="74"/>
                </a:lnTo>
                <a:lnTo>
                  <a:pt x="15313" y="84"/>
                </a:lnTo>
                <a:lnTo>
                  <a:pt x="224" y="10144"/>
                </a:lnTo>
                <a:lnTo>
                  <a:pt x="210" y="10154"/>
                </a:lnTo>
                <a:lnTo>
                  <a:pt x="196" y="10164"/>
                </a:lnTo>
                <a:lnTo>
                  <a:pt x="182" y="10175"/>
                </a:lnTo>
                <a:lnTo>
                  <a:pt x="169" y="10186"/>
                </a:lnTo>
                <a:lnTo>
                  <a:pt x="157" y="10197"/>
                </a:lnTo>
                <a:lnTo>
                  <a:pt x="145" y="10209"/>
                </a:lnTo>
                <a:lnTo>
                  <a:pt x="133" y="10222"/>
                </a:lnTo>
                <a:lnTo>
                  <a:pt x="122" y="10234"/>
                </a:lnTo>
                <a:lnTo>
                  <a:pt x="111" y="10247"/>
                </a:lnTo>
                <a:lnTo>
                  <a:pt x="100" y="10262"/>
                </a:lnTo>
                <a:lnTo>
                  <a:pt x="91" y="10275"/>
                </a:lnTo>
                <a:lnTo>
                  <a:pt x="80" y="10289"/>
                </a:lnTo>
                <a:lnTo>
                  <a:pt x="71" y="10304"/>
                </a:lnTo>
                <a:lnTo>
                  <a:pt x="63" y="10318"/>
                </a:lnTo>
                <a:lnTo>
                  <a:pt x="55" y="10333"/>
                </a:lnTo>
                <a:lnTo>
                  <a:pt x="48" y="10348"/>
                </a:lnTo>
                <a:lnTo>
                  <a:pt x="41" y="10363"/>
                </a:lnTo>
                <a:lnTo>
                  <a:pt x="34" y="10379"/>
                </a:lnTo>
                <a:lnTo>
                  <a:pt x="29" y="10395"/>
                </a:lnTo>
                <a:lnTo>
                  <a:pt x="23" y="10411"/>
                </a:lnTo>
                <a:lnTo>
                  <a:pt x="18" y="10428"/>
                </a:lnTo>
                <a:lnTo>
                  <a:pt x="14" y="10444"/>
                </a:lnTo>
                <a:lnTo>
                  <a:pt x="10" y="10460"/>
                </a:lnTo>
                <a:lnTo>
                  <a:pt x="7" y="10477"/>
                </a:lnTo>
                <a:lnTo>
                  <a:pt x="5" y="10494"/>
                </a:lnTo>
                <a:lnTo>
                  <a:pt x="3" y="10511"/>
                </a:lnTo>
                <a:lnTo>
                  <a:pt x="1" y="10528"/>
                </a:lnTo>
                <a:lnTo>
                  <a:pt x="0" y="10545"/>
                </a:lnTo>
                <a:lnTo>
                  <a:pt x="0" y="10562"/>
                </a:lnTo>
                <a:lnTo>
                  <a:pt x="0" y="10579"/>
                </a:lnTo>
                <a:lnTo>
                  <a:pt x="1" y="10597"/>
                </a:lnTo>
                <a:lnTo>
                  <a:pt x="3" y="10614"/>
                </a:lnTo>
                <a:lnTo>
                  <a:pt x="5" y="10632"/>
                </a:lnTo>
                <a:lnTo>
                  <a:pt x="8" y="10649"/>
                </a:lnTo>
                <a:lnTo>
                  <a:pt x="11" y="10666"/>
                </a:lnTo>
                <a:lnTo>
                  <a:pt x="15" y="10682"/>
                </a:lnTo>
                <a:lnTo>
                  <a:pt x="19" y="10699"/>
                </a:lnTo>
                <a:lnTo>
                  <a:pt x="24" y="10715"/>
                </a:lnTo>
                <a:lnTo>
                  <a:pt x="29" y="10731"/>
                </a:lnTo>
                <a:lnTo>
                  <a:pt x="35" y="10747"/>
                </a:lnTo>
                <a:lnTo>
                  <a:pt x="42" y="10764"/>
                </a:lnTo>
                <a:lnTo>
                  <a:pt x="49" y="10779"/>
                </a:lnTo>
                <a:lnTo>
                  <a:pt x="56" y="10794"/>
                </a:lnTo>
                <a:lnTo>
                  <a:pt x="64" y="10809"/>
                </a:lnTo>
                <a:lnTo>
                  <a:pt x="73" y="10824"/>
                </a:lnTo>
                <a:lnTo>
                  <a:pt x="82" y="10838"/>
                </a:lnTo>
                <a:lnTo>
                  <a:pt x="92" y="10852"/>
                </a:lnTo>
                <a:lnTo>
                  <a:pt x="102" y="10865"/>
                </a:lnTo>
                <a:lnTo>
                  <a:pt x="112" y="10878"/>
                </a:lnTo>
                <a:lnTo>
                  <a:pt x="123" y="10891"/>
                </a:lnTo>
                <a:lnTo>
                  <a:pt x="134" y="10904"/>
                </a:lnTo>
                <a:lnTo>
                  <a:pt x="146" y="10916"/>
                </a:lnTo>
                <a:lnTo>
                  <a:pt x="158" y="10929"/>
                </a:lnTo>
                <a:lnTo>
                  <a:pt x="171" y="10940"/>
                </a:lnTo>
                <a:lnTo>
                  <a:pt x="183" y="10951"/>
                </a:lnTo>
                <a:lnTo>
                  <a:pt x="197" y="10961"/>
                </a:lnTo>
                <a:lnTo>
                  <a:pt x="210" y="10972"/>
                </a:lnTo>
                <a:lnTo>
                  <a:pt x="224" y="10981"/>
                </a:lnTo>
                <a:lnTo>
                  <a:pt x="239" y="10990"/>
                </a:lnTo>
                <a:lnTo>
                  <a:pt x="253" y="10999"/>
                </a:lnTo>
                <a:lnTo>
                  <a:pt x="269" y="11007"/>
                </a:lnTo>
                <a:lnTo>
                  <a:pt x="285" y="11015"/>
                </a:lnTo>
                <a:lnTo>
                  <a:pt x="300" y="11022"/>
                </a:lnTo>
                <a:lnTo>
                  <a:pt x="316" y="11029"/>
                </a:lnTo>
                <a:lnTo>
                  <a:pt x="4251" y="12603"/>
                </a:lnTo>
                <a:lnTo>
                  <a:pt x="6102" y="15842"/>
                </a:lnTo>
                <a:lnTo>
                  <a:pt x="6110" y="15856"/>
                </a:lnTo>
                <a:lnTo>
                  <a:pt x="6119" y="15870"/>
                </a:lnTo>
                <a:lnTo>
                  <a:pt x="6128" y="15884"/>
                </a:lnTo>
                <a:lnTo>
                  <a:pt x="6138" y="15897"/>
                </a:lnTo>
                <a:lnTo>
                  <a:pt x="6148" y="15910"/>
                </a:lnTo>
                <a:lnTo>
                  <a:pt x="6159" y="15922"/>
                </a:lnTo>
                <a:lnTo>
                  <a:pt x="6170" y="15934"/>
                </a:lnTo>
                <a:lnTo>
                  <a:pt x="6181" y="15946"/>
                </a:lnTo>
                <a:lnTo>
                  <a:pt x="6194" y="15957"/>
                </a:lnTo>
                <a:lnTo>
                  <a:pt x="6206" y="15968"/>
                </a:lnTo>
                <a:lnTo>
                  <a:pt x="6218" y="15979"/>
                </a:lnTo>
                <a:lnTo>
                  <a:pt x="6230" y="15989"/>
                </a:lnTo>
                <a:lnTo>
                  <a:pt x="6243" y="15999"/>
                </a:lnTo>
                <a:lnTo>
                  <a:pt x="6257" y="16008"/>
                </a:lnTo>
                <a:lnTo>
                  <a:pt x="6270" y="16018"/>
                </a:lnTo>
                <a:lnTo>
                  <a:pt x="6284" y="16026"/>
                </a:lnTo>
                <a:lnTo>
                  <a:pt x="6298" y="16034"/>
                </a:lnTo>
                <a:lnTo>
                  <a:pt x="6312" y="16041"/>
                </a:lnTo>
                <a:lnTo>
                  <a:pt x="6326" y="16048"/>
                </a:lnTo>
                <a:lnTo>
                  <a:pt x="6341" y="16055"/>
                </a:lnTo>
                <a:lnTo>
                  <a:pt x="6357" y="16061"/>
                </a:lnTo>
                <a:lnTo>
                  <a:pt x="6372" y="16067"/>
                </a:lnTo>
                <a:lnTo>
                  <a:pt x="6388" y="16072"/>
                </a:lnTo>
                <a:lnTo>
                  <a:pt x="6403" y="16076"/>
                </a:lnTo>
                <a:lnTo>
                  <a:pt x="6419" y="16081"/>
                </a:lnTo>
                <a:lnTo>
                  <a:pt x="6435" y="16084"/>
                </a:lnTo>
                <a:lnTo>
                  <a:pt x="6451" y="16087"/>
                </a:lnTo>
                <a:lnTo>
                  <a:pt x="6467" y="16090"/>
                </a:lnTo>
                <a:lnTo>
                  <a:pt x="6483" y="16092"/>
                </a:lnTo>
                <a:lnTo>
                  <a:pt x="6499" y="16093"/>
                </a:lnTo>
                <a:lnTo>
                  <a:pt x="6516" y="16094"/>
                </a:lnTo>
                <a:lnTo>
                  <a:pt x="6533" y="16095"/>
                </a:lnTo>
                <a:lnTo>
                  <a:pt x="6539" y="16095"/>
                </a:lnTo>
                <a:lnTo>
                  <a:pt x="6555" y="16095"/>
                </a:lnTo>
                <a:lnTo>
                  <a:pt x="6572" y="16094"/>
                </a:lnTo>
                <a:lnTo>
                  <a:pt x="6588" y="16093"/>
                </a:lnTo>
                <a:lnTo>
                  <a:pt x="6604" y="16091"/>
                </a:lnTo>
                <a:lnTo>
                  <a:pt x="6620" y="16088"/>
                </a:lnTo>
                <a:lnTo>
                  <a:pt x="6636" y="16085"/>
                </a:lnTo>
                <a:lnTo>
                  <a:pt x="6652" y="16082"/>
                </a:lnTo>
                <a:lnTo>
                  <a:pt x="6667" y="16078"/>
                </a:lnTo>
                <a:lnTo>
                  <a:pt x="6683" y="16074"/>
                </a:lnTo>
                <a:lnTo>
                  <a:pt x="6699" y="16069"/>
                </a:lnTo>
                <a:lnTo>
                  <a:pt x="6714" y="16063"/>
                </a:lnTo>
                <a:lnTo>
                  <a:pt x="6729" y="16058"/>
                </a:lnTo>
                <a:lnTo>
                  <a:pt x="6743" y="16051"/>
                </a:lnTo>
                <a:lnTo>
                  <a:pt x="6758" y="16045"/>
                </a:lnTo>
                <a:lnTo>
                  <a:pt x="6772" y="16037"/>
                </a:lnTo>
                <a:lnTo>
                  <a:pt x="6786" y="16030"/>
                </a:lnTo>
                <a:lnTo>
                  <a:pt x="6800" y="16022"/>
                </a:lnTo>
                <a:lnTo>
                  <a:pt x="6813" y="16013"/>
                </a:lnTo>
                <a:lnTo>
                  <a:pt x="6827" y="16003"/>
                </a:lnTo>
                <a:lnTo>
                  <a:pt x="6840" y="15994"/>
                </a:lnTo>
                <a:lnTo>
                  <a:pt x="6852" y="15984"/>
                </a:lnTo>
                <a:lnTo>
                  <a:pt x="6866" y="15974"/>
                </a:lnTo>
                <a:lnTo>
                  <a:pt x="6878" y="15963"/>
                </a:lnTo>
                <a:lnTo>
                  <a:pt x="6889" y="15952"/>
                </a:lnTo>
                <a:lnTo>
                  <a:pt x="6901" y="15941"/>
                </a:lnTo>
                <a:lnTo>
                  <a:pt x="6912" y="15929"/>
                </a:lnTo>
                <a:lnTo>
                  <a:pt x="6922" y="15917"/>
                </a:lnTo>
                <a:lnTo>
                  <a:pt x="6933" y="15904"/>
                </a:lnTo>
                <a:lnTo>
                  <a:pt x="6943" y="15891"/>
                </a:lnTo>
                <a:lnTo>
                  <a:pt x="6952" y="15878"/>
                </a:lnTo>
                <a:lnTo>
                  <a:pt x="6961" y="15864"/>
                </a:lnTo>
                <a:lnTo>
                  <a:pt x="6970" y="15851"/>
                </a:lnTo>
                <a:lnTo>
                  <a:pt x="8014" y="14108"/>
                </a:lnTo>
                <a:lnTo>
                  <a:pt x="12890" y="16059"/>
                </a:lnTo>
                <a:lnTo>
                  <a:pt x="12913" y="16067"/>
                </a:lnTo>
                <a:lnTo>
                  <a:pt x="12936" y="16074"/>
                </a:lnTo>
                <a:lnTo>
                  <a:pt x="12958" y="16081"/>
                </a:lnTo>
                <a:lnTo>
                  <a:pt x="12983" y="16086"/>
                </a:lnTo>
                <a:lnTo>
                  <a:pt x="13006" y="16090"/>
                </a:lnTo>
                <a:lnTo>
                  <a:pt x="13030" y="16093"/>
                </a:lnTo>
                <a:lnTo>
                  <a:pt x="13053" y="16094"/>
                </a:lnTo>
                <a:lnTo>
                  <a:pt x="13077" y="16095"/>
                </a:lnTo>
                <a:lnTo>
                  <a:pt x="13093" y="16095"/>
                </a:lnTo>
                <a:lnTo>
                  <a:pt x="13109" y="16094"/>
                </a:lnTo>
                <a:lnTo>
                  <a:pt x="13124" y="16093"/>
                </a:lnTo>
                <a:lnTo>
                  <a:pt x="13141" y="16091"/>
                </a:lnTo>
                <a:lnTo>
                  <a:pt x="13157" y="16089"/>
                </a:lnTo>
                <a:lnTo>
                  <a:pt x="13173" y="16086"/>
                </a:lnTo>
                <a:lnTo>
                  <a:pt x="13188" y="16083"/>
                </a:lnTo>
                <a:lnTo>
                  <a:pt x="13204" y="16079"/>
                </a:lnTo>
                <a:lnTo>
                  <a:pt x="13219" y="16075"/>
                </a:lnTo>
                <a:lnTo>
                  <a:pt x="13234" y="16070"/>
                </a:lnTo>
                <a:lnTo>
                  <a:pt x="13250" y="16064"/>
                </a:lnTo>
                <a:lnTo>
                  <a:pt x="13265" y="16059"/>
                </a:lnTo>
                <a:lnTo>
                  <a:pt x="13279" y="16052"/>
                </a:lnTo>
                <a:lnTo>
                  <a:pt x="13294" y="16046"/>
                </a:lnTo>
                <a:lnTo>
                  <a:pt x="13309" y="16038"/>
                </a:lnTo>
                <a:lnTo>
                  <a:pt x="13324" y="16031"/>
                </a:lnTo>
                <a:lnTo>
                  <a:pt x="13348" y="16016"/>
                </a:lnTo>
                <a:lnTo>
                  <a:pt x="13371" y="15999"/>
                </a:lnTo>
                <a:lnTo>
                  <a:pt x="13394" y="15982"/>
                </a:lnTo>
                <a:lnTo>
                  <a:pt x="13415" y="15964"/>
                </a:lnTo>
                <a:lnTo>
                  <a:pt x="13435" y="15945"/>
                </a:lnTo>
                <a:lnTo>
                  <a:pt x="13454" y="15924"/>
                </a:lnTo>
                <a:lnTo>
                  <a:pt x="13473" y="15903"/>
                </a:lnTo>
                <a:lnTo>
                  <a:pt x="13489" y="15881"/>
                </a:lnTo>
                <a:lnTo>
                  <a:pt x="13504" y="15858"/>
                </a:lnTo>
                <a:lnTo>
                  <a:pt x="13518" y="15833"/>
                </a:lnTo>
                <a:lnTo>
                  <a:pt x="13531" y="15808"/>
                </a:lnTo>
                <a:lnTo>
                  <a:pt x="13542" y="15783"/>
                </a:lnTo>
                <a:lnTo>
                  <a:pt x="13552" y="15757"/>
                </a:lnTo>
                <a:lnTo>
                  <a:pt x="13561" y="15730"/>
                </a:lnTo>
                <a:lnTo>
                  <a:pt x="13568" y="15703"/>
                </a:lnTo>
                <a:lnTo>
                  <a:pt x="13573" y="15675"/>
                </a:lnTo>
                <a:lnTo>
                  <a:pt x="16088" y="585"/>
                </a:lnTo>
                <a:lnTo>
                  <a:pt x="16091" y="567"/>
                </a:lnTo>
                <a:lnTo>
                  <a:pt x="16093" y="548"/>
                </a:lnTo>
                <a:lnTo>
                  <a:pt x="16094" y="530"/>
                </a:lnTo>
                <a:lnTo>
                  <a:pt x="16095" y="512"/>
                </a:lnTo>
                <a:lnTo>
                  <a:pt x="16095" y="493"/>
                </a:lnTo>
                <a:lnTo>
                  <a:pt x="16094" y="475"/>
                </a:lnTo>
                <a:lnTo>
                  <a:pt x="16093" y="457"/>
                </a:lnTo>
                <a:lnTo>
                  <a:pt x="16091" y="439"/>
                </a:lnTo>
                <a:lnTo>
                  <a:pt x="16088" y="420"/>
                </a:lnTo>
                <a:lnTo>
                  <a:pt x="16085" y="402"/>
                </a:lnTo>
                <a:lnTo>
                  <a:pt x="16081" y="385"/>
                </a:lnTo>
                <a:lnTo>
                  <a:pt x="16076" y="367"/>
                </a:lnTo>
                <a:lnTo>
                  <a:pt x="16071" y="350"/>
                </a:lnTo>
                <a:lnTo>
                  <a:pt x="16066" y="333"/>
                </a:lnTo>
                <a:lnTo>
                  <a:pt x="16059" y="317"/>
                </a:lnTo>
                <a:lnTo>
                  <a:pt x="16052" y="300"/>
                </a:lnTo>
                <a:lnTo>
                  <a:pt x="16045" y="284"/>
                </a:lnTo>
                <a:lnTo>
                  <a:pt x="16037" y="268"/>
                </a:lnTo>
                <a:lnTo>
                  <a:pt x="16028" y="251"/>
                </a:lnTo>
                <a:lnTo>
                  <a:pt x="16019" y="236"/>
                </a:lnTo>
                <a:lnTo>
                  <a:pt x="16008" y="221"/>
                </a:lnTo>
                <a:lnTo>
                  <a:pt x="15997" y="206"/>
                </a:lnTo>
                <a:lnTo>
                  <a:pt x="15987" y="192"/>
                </a:lnTo>
                <a:lnTo>
                  <a:pt x="15975" y="178"/>
                </a:lnTo>
                <a:lnTo>
                  <a:pt x="15963" y="164"/>
                </a:lnTo>
                <a:lnTo>
                  <a:pt x="15951" y="151"/>
                </a:lnTo>
                <a:lnTo>
                  <a:pt x="15938" y="138"/>
                </a:lnTo>
                <a:lnTo>
                  <a:pt x="15924" y="126"/>
                </a:lnTo>
                <a:lnTo>
                  <a:pt x="15910" y="114"/>
                </a:lnTo>
                <a:lnTo>
                  <a:pt x="15896" y="102"/>
                </a:lnTo>
                <a:lnTo>
                  <a:pt x="15881" y="92"/>
                </a:lnTo>
                <a:lnTo>
                  <a:pt x="15865" y="80"/>
                </a:lnTo>
                <a:close/>
              </a:path>
            </a:pathLst>
          </a:custGeom>
          <a:solidFill>
            <a:sysClr val="window" lastClr="FFFFFF"/>
          </a:solidFill>
          <a:ln>
            <a:noFill/>
          </a:ln>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46" name="TextBox 51"/>
          <p:cNvSpPr txBox="1"/>
          <p:nvPr>
            <p:custDataLst>
              <p:tags r:id="rId32"/>
            </p:custDataLst>
          </p:nvPr>
        </p:nvSpPr>
        <p:spPr>
          <a:xfrm>
            <a:off x="10373360" y="2635885"/>
            <a:ext cx="1273810" cy="890905"/>
          </a:xfrm>
          <a:prstGeom prst="rect">
            <a:avLst/>
          </a:prstGeom>
          <a:noFill/>
        </p:spPr>
        <p:txBody>
          <a:bodyPr wrap="square" lIns="90000" tIns="46800" rIns="90000" bIns="46800" rtlCol="0">
            <a:noAutofit/>
          </a:bodyPr>
          <a:p>
            <a:pPr algn="l">
              <a:lnSpc>
                <a:spcPct val="120000"/>
              </a:lnSpc>
              <a:buClrTx/>
              <a:buSzTx/>
              <a:buFontTx/>
            </a:pPr>
            <a:r>
              <a:rPr lang="zh-CN" altLang="en-US" sz="1600" b="1">
                <a:solidFill>
                  <a:srgbClr val="FF0000"/>
                </a:solidFill>
                <a:latin typeface="微软雅黑" panose="020B0503020204020204" charset="-122"/>
                <a:ea typeface="微软雅黑" panose="020B0503020204020204" charset="-122"/>
                <a:cs typeface="微软雅黑" panose="020B0503020204020204" charset="-122"/>
              </a:rPr>
              <a:t>重新修订</a:t>
            </a:r>
            <a:endParaRPr lang="zh-CN" altLang="en-US" sz="1600" b="1">
              <a:solidFill>
                <a:srgbClr val="FF0000"/>
              </a:solidFill>
              <a:latin typeface="微软雅黑" panose="020B0503020204020204" charset="-122"/>
              <a:ea typeface="微软雅黑" panose="020B0503020204020204" charset="-122"/>
              <a:cs typeface="微软雅黑" panose="020B0503020204020204" charset="-122"/>
            </a:endParaRPr>
          </a:p>
          <a:p>
            <a:pPr algn="l">
              <a:lnSpc>
                <a:spcPct val="120000"/>
              </a:lnSpc>
              <a:buClrTx/>
              <a:buSzTx/>
              <a:buFontTx/>
            </a:pPr>
            <a:r>
              <a:rPr lang="zh-CN" altLang="en-US" sz="1600" b="1">
                <a:solidFill>
                  <a:srgbClr val="FF0000"/>
                </a:solidFill>
                <a:latin typeface="微软雅黑" panose="020B0503020204020204" charset="-122"/>
                <a:ea typeface="微软雅黑" panose="020B0503020204020204" charset="-122"/>
                <a:cs typeface="微软雅黑" panose="020B0503020204020204" charset="-122"/>
              </a:rPr>
              <a:t>加严标准</a:t>
            </a:r>
            <a:endParaRPr lang="zh-CN" altLang="en-US" sz="16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8" name="TextBox 30"/>
          <p:cNvSpPr txBox="1"/>
          <p:nvPr>
            <p:custDataLst>
              <p:tags r:id="rId33"/>
            </p:custDataLst>
          </p:nvPr>
        </p:nvSpPr>
        <p:spPr>
          <a:xfrm>
            <a:off x="8934450" y="5036820"/>
            <a:ext cx="1656080" cy="1071245"/>
          </a:xfrm>
          <a:prstGeom prst="rect">
            <a:avLst/>
          </a:prstGeom>
          <a:noFill/>
        </p:spPr>
        <p:txBody>
          <a:bodyPr wrap="square" bIns="0" rtlCol="0">
            <a:noAutofit/>
          </a:bodyPr>
          <a:p>
            <a:pPr>
              <a:lnSpc>
                <a:spcPct val="120000"/>
              </a:lnSpc>
            </a:pPr>
            <a:r>
              <a:rPr lang="zh-CN" altLang="en-US" sz="1600" b="1" spc="300" smtClean="0">
                <a:latin typeface="微软雅黑" panose="020B0503020204020204" charset="-122"/>
                <a:ea typeface="微软雅黑" panose="020B0503020204020204" charset="-122"/>
                <a:sym typeface="+mn-ea"/>
              </a:rPr>
              <a:t>发布修改单，规定了标况和实况的转换。</a:t>
            </a:r>
            <a:endParaRPr lang="zh-CN" altLang="en-US" sz="1600" b="1" spc="300" smtClean="0">
              <a:solidFill>
                <a:schemeClr val="tx1"/>
              </a:solidFill>
              <a:latin typeface="微软雅黑" panose="020B0503020204020204" charset="-122"/>
              <a:ea typeface="微软雅黑" panose="020B0503020204020204" charset="-122"/>
            </a:endParaRPr>
          </a:p>
          <a:p>
            <a:pPr>
              <a:lnSpc>
                <a:spcPct val="120000"/>
              </a:lnSpc>
            </a:pPr>
            <a:endParaRPr lang="zh-CN" altLang="en-US" sz="1600" b="1" spc="300" smtClean="0">
              <a:solidFill>
                <a:schemeClr val="tx1"/>
              </a:solidFill>
              <a:latin typeface="微软雅黑" panose="020B0503020204020204" charset="-122"/>
              <a:ea typeface="微软雅黑" panose="020B0503020204020204" charset="-122"/>
            </a:endParaRPr>
          </a:p>
        </p:txBody>
      </p:sp>
      <p:sp>
        <p:nvSpPr>
          <p:cNvPr id="14" name="动作按钮: 帮助 13"/>
          <p:cNvSpPr/>
          <p:nvPr/>
        </p:nvSpPr>
        <p:spPr>
          <a:xfrm>
            <a:off x="11303000" y="2707005"/>
            <a:ext cx="665480" cy="645160"/>
          </a:xfrm>
          <a:prstGeom prst="actionButtonHelp">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动作按钮: 帮助 14"/>
          <p:cNvSpPr/>
          <p:nvPr/>
        </p:nvSpPr>
        <p:spPr>
          <a:xfrm>
            <a:off x="11303000" y="2712085"/>
            <a:ext cx="665480" cy="645160"/>
          </a:xfrm>
          <a:prstGeom prst="actionButtonHelp">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2" name="圆角矩形 70"/>
          <p:cNvSpPr/>
          <p:nvPr/>
        </p:nvSpPr>
        <p:spPr>
          <a:xfrm>
            <a:off x="521335" y="878840"/>
            <a:ext cx="3689350" cy="718185"/>
          </a:xfrm>
          <a:prstGeom prst="roundRect">
            <a:avLst/>
          </a:prstGeom>
          <a:gradFill>
            <a:gsLst>
              <a:gs pos="100000">
                <a:srgbClr val="00B0F0"/>
              </a:gs>
              <a:gs pos="0">
                <a:schemeClr val="accent1"/>
              </a:gs>
            </a:gsLst>
            <a:lin ang="8100000" scaled="0"/>
          </a:gradFill>
          <a:ln w="15875">
            <a:gradFill>
              <a:gsLst>
                <a:gs pos="100000">
                  <a:schemeClr val="bg1">
                    <a:lumMod val="85000"/>
                  </a:schemeClr>
                </a:gs>
                <a:gs pos="0">
                  <a:schemeClr val="bg1"/>
                </a:gs>
              </a:gsLst>
              <a:lin ang="8100000" scaled="0"/>
            </a:gradFill>
          </a:ln>
          <a:effectLst>
            <a:outerShdw blurRad="444500" dist="254000" dir="8100000" sx="104000" sy="104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l" eaLnBrk="1" fontAlgn="auto" hangingPunct="1">
              <a:spcBef>
                <a:spcPts val="0"/>
              </a:spcBef>
              <a:spcAft>
                <a:spcPts val="0"/>
              </a:spcAft>
            </a:pPr>
            <a:r>
              <a:rPr lang="zh-CN" altLang="en-US" sz="2600" b="1" dirty="0">
                <a:solidFill>
                  <a:schemeClr val="tx1"/>
                </a:solidFill>
                <a:latin typeface="微软雅黑" panose="020B0503020204020204" charset="-122"/>
                <a:ea typeface="微软雅黑" panose="020B0503020204020204" charset="-122"/>
                <a:sym typeface="+mn-ea"/>
              </a:rPr>
              <a:t>环境空气质量标准修订</a:t>
            </a:r>
            <a:endParaRPr lang="zh-CN" altLang="en-US" sz="2600" b="1" dirty="0">
              <a:solidFill>
                <a:schemeClr val="tx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par>
                                <p:cTn id="14" presetID="22" presetClass="entr" presetSubtype="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500"/>
                                        <p:tgtEl>
                                          <p:spTgt spid="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par>
                                <p:cTn id="27" presetID="2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22" presetClass="entr" presetSubtype="1"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22" presetClass="entr" presetSubtype="4"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p:cTn id="63" dur="500" fill="hold"/>
                                        <p:tgtEl>
                                          <p:spTgt spid="35"/>
                                        </p:tgtEl>
                                        <p:attrNameLst>
                                          <p:attrName>ppt_w</p:attrName>
                                        </p:attrNameLst>
                                      </p:cBhvr>
                                      <p:tavLst>
                                        <p:tav tm="0">
                                          <p:val>
                                            <p:fltVal val="0"/>
                                          </p:val>
                                        </p:tav>
                                        <p:tav tm="100000">
                                          <p:val>
                                            <p:strVal val="#ppt_w"/>
                                          </p:val>
                                        </p:tav>
                                      </p:tavLst>
                                    </p:anim>
                                    <p:anim calcmode="lin" valueType="num">
                                      <p:cBhvr>
                                        <p:cTn id="64" dur="500" fill="hold"/>
                                        <p:tgtEl>
                                          <p:spTgt spid="35"/>
                                        </p:tgtEl>
                                        <p:attrNameLst>
                                          <p:attrName>ppt_h</p:attrName>
                                        </p:attrNameLst>
                                      </p:cBhvr>
                                      <p:tavLst>
                                        <p:tav tm="0">
                                          <p:val>
                                            <p:fltVal val="0"/>
                                          </p:val>
                                        </p:tav>
                                        <p:tav tm="100000">
                                          <p:val>
                                            <p:strVal val="#ppt_h"/>
                                          </p:val>
                                        </p:tav>
                                      </p:tavLst>
                                    </p:anim>
                                    <p:animEffect transition="in" filter="fade">
                                      <p:cBhvr>
                                        <p:cTn id="65" dur="500"/>
                                        <p:tgtEl>
                                          <p:spTgt spid="35"/>
                                        </p:tgtEl>
                                      </p:cBhvr>
                                    </p:animEffect>
                                  </p:childTnLst>
                                </p:cTn>
                              </p:par>
                              <p:par>
                                <p:cTn id="66" presetID="22" presetClass="entr" presetSubtype="1"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up)">
                                      <p:cBhvr>
                                        <p:cTn id="68" dur="500"/>
                                        <p:tgtEl>
                                          <p:spTgt spid="18"/>
                                        </p:tgtEl>
                                      </p:cBhvr>
                                    </p:animEffect>
                                  </p:childTnLst>
                                </p:cTn>
                              </p:par>
                            </p:childTnLst>
                          </p:cTn>
                        </p:par>
                        <p:par>
                          <p:cTn id="69" fill="hold">
                            <p:stCondLst>
                              <p:cond delay="5000"/>
                            </p:stCondLst>
                            <p:childTnLst>
                              <p:par>
                                <p:cTn id="70" presetID="22" presetClass="entr" presetSubtype="8"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wipe(left)">
                                      <p:cBhvr>
                                        <p:cTn id="7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3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43" name="组合 42"/>
          <p:cNvGrpSpPr/>
          <p:nvPr/>
        </p:nvGrpSpPr>
        <p:grpSpPr>
          <a:xfrm>
            <a:off x="387985" y="1906270"/>
            <a:ext cx="6405245" cy="4608830"/>
            <a:chOff x="122490" y="2889027"/>
            <a:chExt cx="5352372" cy="3573463"/>
          </a:xfrm>
        </p:grpSpPr>
        <p:grpSp>
          <p:nvGrpSpPr>
            <p:cNvPr id="6" name="Group 8"/>
            <p:cNvGrpSpPr/>
            <p:nvPr/>
          </p:nvGrpSpPr>
          <p:grpSpPr bwMode="auto">
            <a:xfrm>
              <a:off x="122490" y="2889027"/>
              <a:ext cx="4300537" cy="3573463"/>
              <a:chOff x="1588" y="1392"/>
              <a:chExt cx="2584" cy="2268"/>
            </a:xfrm>
          </p:grpSpPr>
          <p:pic>
            <p:nvPicPr>
              <p:cNvPr id="7" name="Picture 9" descr="systeme"/>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88" y="1392"/>
                <a:ext cx="2438" cy="2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0"/>
              <p:cNvSpPr>
                <a:spLocks noChangeArrowheads="1"/>
              </p:cNvSpPr>
              <p:nvPr/>
            </p:nvSpPr>
            <p:spPr bwMode="auto">
              <a:xfrm>
                <a:off x="3168" y="1844"/>
                <a:ext cx="767" cy="18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fr-FR" altLang="zh-CN" sz="1600" b="1" dirty="0">
                    <a:solidFill>
                      <a:srgbClr val="0000FF"/>
                    </a:solidFill>
                    <a:latin typeface="Times New Roman" panose="02020603050405020304" charset="0"/>
                    <a:ea typeface="微软雅黑" panose="020B0503020204020204" charset="-122"/>
                    <a:cs typeface="Times New Roman" panose="02020603050405020304" charset="0"/>
                  </a:rPr>
                  <a:t>&gt; 10µm</a:t>
                </a:r>
                <a:endParaRPr lang="fr-FR" altLang="zh-CN" sz="1600" b="1" dirty="0">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9" name="Rectangle 11"/>
              <p:cNvSpPr>
                <a:spLocks noChangeArrowheads="1"/>
              </p:cNvSpPr>
              <p:nvPr/>
            </p:nvSpPr>
            <p:spPr bwMode="auto">
              <a:xfrm>
                <a:off x="3168" y="3072"/>
                <a:ext cx="768" cy="18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fr-FR" altLang="zh-CN" sz="1600" b="1">
                    <a:solidFill>
                      <a:srgbClr val="0000FF"/>
                    </a:solidFill>
                    <a:latin typeface="Times New Roman" panose="02020603050405020304" charset="0"/>
                    <a:ea typeface="微软雅黑" panose="020B0503020204020204" charset="-122"/>
                    <a:cs typeface="Times New Roman" panose="02020603050405020304" charset="0"/>
                  </a:rPr>
                  <a:t>&lt; 2.5 µm</a:t>
                </a:r>
                <a:endParaRPr lang="fr-FR" altLang="zh-CN" sz="1600" b="1">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3" name="Rectangle 12"/>
              <p:cNvSpPr>
                <a:spLocks noChangeArrowheads="1"/>
              </p:cNvSpPr>
              <p:nvPr/>
            </p:nvSpPr>
            <p:spPr bwMode="auto">
              <a:xfrm>
                <a:off x="3168" y="2527"/>
                <a:ext cx="769" cy="18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fr-FR" altLang="zh-CN" sz="1600" b="1">
                    <a:solidFill>
                      <a:srgbClr val="0000FF"/>
                    </a:solidFill>
                    <a:latin typeface="Times New Roman" panose="02020603050405020304" charset="0"/>
                    <a:ea typeface="微软雅黑" panose="020B0503020204020204" charset="-122"/>
                    <a:cs typeface="Times New Roman" panose="02020603050405020304" charset="0"/>
                  </a:rPr>
                  <a:t> 2.5 ~10µm</a:t>
                </a:r>
                <a:endParaRPr lang="fr-FR" altLang="zh-CN" sz="1600" b="1">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11" name="Rectangle 13"/>
              <p:cNvSpPr>
                <a:spLocks noChangeArrowheads="1"/>
              </p:cNvSpPr>
              <p:nvPr/>
            </p:nvSpPr>
            <p:spPr bwMode="auto">
              <a:xfrm>
                <a:off x="2119" y="3207"/>
                <a:ext cx="771" cy="1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600" b="1" dirty="0">
                    <a:solidFill>
                      <a:srgbClr val="0000FF"/>
                    </a:solidFill>
                    <a:latin typeface="Times New Roman" panose="02020603050405020304" charset="0"/>
                    <a:ea typeface="微软雅黑" panose="020B0503020204020204" charset="-122"/>
                    <a:cs typeface="Times New Roman" panose="02020603050405020304" charset="0"/>
                  </a:rPr>
                  <a:t>细支气管</a:t>
                </a:r>
                <a:endParaRPr lang="zh-CN" altLang="fr-FR" sz="1600" b="1" dirty="0">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12" name="Rectangle 14"/>
              <p:cNvSpPr>
                <a:spLocks noChangeArrowheads="1"/>
              </p:cNvSpPr>
              <p:nvPr/>
            </p:nvSpPr>
            <p:spPr bwMode="auto">
              <a:xfrm>
                <a:off x="1938" y="3451"/>
                <a:ext cx="794" cy="1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600" b="1">
                    <a:solidFill>
                      <a:srgbClr val="FF0000"/>
                    </a:solidFill>
                    <a:latin typeface="Times New Roman" panose="02020603050405020304" charset="0"/>
                    <a:ea typeface="微软雅黑" panose="020B0503020204020204" charset="-122"/>
                    <a:cs typeface="Times New Roman" panose="02020603050405020304" charset="0"/>
                  </a:rPr>
                  <a:t>肺泡</a:t>
                </a:r>
                <a:endParaRPr lang="zh-CN" altLang="fr-FR" sz="1600" b="1">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13" name="Rectangle 15"/>
              <p:cNvSpPr>
                <a:spLocks noChangeArrowheads="1"/>
              </p:cNvSpPr>
              <p:nvPr/>
            </p:nvSpPr>
            <p:spPr bwMode="auto">
              <a:xfrm>
                <a:off x="1636" y="2711"/>
                <a:ext cx="589" cy="1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600" b="1" dirty="0">
                    <a:solidFill>
                      <a:srgbClr val="0000FF"/>
                    </a:solidFill>
                    <a:latin typeface="Times New Roman" panose="02020603050405020304" charset="0"/>
                    <a:ea typeface="微软雅黑" panose="020B0503020204020204" charset="-122"/>
                    <a:cs typeface="Times New Roman" panose="02020603050405020304" charset="0"/>
                  </a:rPr>
                  <a:t>支气管</a:t>
                </a:r>
                <a:endParaRPr lang="zh-CN" altLang="fr-FR" sz="1600" b="1" dirty="0">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14" name="Rectangle 16"/>
              <p:cNvSpPr>
                <a:spLocks noChangeArrowheads="1"/>
              </p:cNvSpPr>
              <p:nvPr/>
            </p:nvSpPr>
            <p:spPr bwMode="auto">
              <a:xfrm>
                <a:off x="2586" y="2530"/>
                <a:ext cx="454" cy="1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600" b="1">
                    <a:solidFill>
                      <a:srgbClr val="0000FF"/>
                    </a:solidFill>
                    <a:latin typeface="Times New Roman" panose="02020603050405020304" charset="0"/>
                    <a:ea typeface="微软雅黑" panose="020B0503020204020204" charset="-122"/>
                    <a:cs typeface="Times New Roman" panose="02020603050405020304" charset="0"/>
                  </a:rPr>
                  <a:t>气管</a:t>
                </a:r>
                <a:endParaRPr lang="zh-CN" altLang="fr-FR" sz="1600" b="1">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15" name="AutoShape 17"/>
              <p:cNvSpPr/>
              <p:nvPr/>
            </p:nvSpPr>
            <p:spPr bwMode="auto">
              <a:xfrm>
                <a:off x="4036" y="1680"/>
                <a:ext cx="96" cy="576"/>
              </a:xfrm>
              <a:prstGeom prst="rightBrace">
                <a:avLst>
                  <a:gd name="adj1" fmla="val 50000"/>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200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16" name="AutoShape 18"/>
              <p:cNvSpPr/>
              <p:nvPr/>
            </p:nvSpPr>
            <p:spPr bwMode="auto">
              <a:xfrm>
                <a:off x="4036" y="2304"/>
                <a:ext cx="136" cy="1043"/>
              </a:xfrm>
              <a:prstGeom prst="rightBrace">
                <a:avLst>
                  <a:gd name="adj1" fmla="val 63909"/>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200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17" name="Rectangle 19"/>
              <p:cNvSpPr>
                <a:spLocks noChangeArrowheads="1"/>
              </p:cNvSpPr>
              <p:nvPr/>
            </p:nvSpPr>
            <p:spPr bwMode="auto">
              <a:xfrm>
                <a:off x="2620" y="2205"/>
                <a:ext cx="454" cy="1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600" b="1">
                    <a:solidFill>
                      <a:srgbClr val="0000FF"/>
                    </a:solidFill>
                    <a:latin typeface="Times New Roman" panose="02020603050405020304" charset="0"/>
                    <a:ea typeface="微软雅黑" panose="020B0503020204020204" charset="-122"/>
                    <a:cs typeface="Times New Roman" panose="02020603050405020304" charset="0"/>
                  </a:rPr>
                  <a:t>喉</a:t>
                </a:r>
                <a:endParaRPr lang="zh-CN" altLang="fr-FR" sz="1600" b="1">
                  <a:solidFill>
                    <a:srgbClr val="0000FF"/>
                  </a:solidFill>
                  <a:latin typeface="Times New Roman" panose="02020603050405020304" charset="0"/>
                  <a:ea typeface="微软雅黑" panose="020B0503020204020204" charset="-122"/>
                  <a:cs typeface="Times New Roman" panose="02020603050405020304" charset="0"/>
                </a:endParaRPr>
              </a:p>
            </p:txBody>
          </p:sp>
          <p:sp>
            <p:nvSpPr>
              <p:cNvPr id="18" name="Rectangle 20"/>
              <p:cNvSpPr>
                <a:spLocks noChangeArrowheads="1"/>
              </p:cNvSpPr>
              <p:nvPr/>
            </p:nvSpPr>
            <p:spPr bwMode="auto">
              <a:xfrm>
                <a:off x="2620" y="2031"/>
                <a:ext cx="454" cy="1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fr-FR" sz="1600" b="1">
                    <a:solidFill>
                      <a:srgbClr val="0000FF"/>
                    </a:solidFill>
                    <a:latin typeface="Times New Roman" panose="02020603050405020304" charset="0"/>
                    <a:ea typeface="微软雅黑" panose="020B0503020204020204" charset="-122"/>
                    <a:cs typeface="Times New Roman" panose="02020603050405020304" charset="0"/>
                  </a:rPr>
                  <a:t>咽</a:t>
                </a:r>
                <a:endParaRPr lang="zh-CN" altLang="fr-FR" sz="1600" b="1">
                  <a:solidFill>
                    <a:srgbClr val="0000FF"/>
                  </a:solidFill>
                  <a:latin typeface="Times New Roman" panose="02020603050405020304" charset="0"/>
                  <a:ea typeface="微软雅黑" panose="020B0503020204020204" charset="-122"/>
                  <a:cs typeface="Times New Roman" panose="02020603050405020304" charset="0"/>
                </a:endParaRPr>
              </a:p>
            </p:txBody>
          </p:sp>
        </p:grpSp>
        <p:sp>
          <p:nvSpPr>
            <p:cNvPr id="19" name="Rectangle 22"/>
            <p:cNvSpPr>
              <a:spLocks noChangeArrowheads="1"/>
            </p:cNvSpPr>
            <p:nvPr/>
          </p:nvSpPr>
          <p:spPr bwMode="auto">
            <a:xfrm>
              <a:off x="4180040" y="2889027"/>
              <a:ext cx="484188" cy="3573463"/>
            </a:xfrm>
            <a:prstGeom prst="rect">
              <a:avLst/>
            </a:prstGeom>
            <a:solidFill>
              <a:schemeClr val="bg1"/>
            </a:solidFill>
            <a:ln w="12700">
              <a:noFill/>
              <a:miter lim="800000"/>
              <a:headEnd type="none" w="sm" len="sm"/>
              <a:tailEnd type="none" w="sm" len="sm"/>
            </a:ln>
          </p:spPr>
          <p:txBody>
            <a:bodyPr wrap="none" anchor="ctr"/>
            <a:lstStyle/>
            <a:p>
              <a:pPr algn="ctr"/>
              <a:endParaRPr lang="zh-CN" altLang="en-US" sz="200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31" name="Rectangle 25"/>
            <p:cNvSpPr>
              <a:spLocks noChangeArrowheads="1"/>
            </p:cNvSpPr>
            <p:nvPr/>
          </p:nvSpPr>
          <p:spPr bwMode="auto">
            <a:xfrm>
              <a:off x="4421010" y="4978088"/>
              <a:ext cx="180517" cy="46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p>
              <a:endParaRPr lang="zh-CN" altLang="en-US" sz="2000" b="1">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36" name="Text Box 33"/>
            <p:cNvSpPr txBox="1">
              <a:spLocks noChangeArrowheads="1"/>
            </p:cNvSpPr>
            <p:nvPr/>
          </p:nvSpPr>
          <p:spPr bwMode="auto">
            <a:xfrm flipH="1">
              <a:off x="4180039" y="3442825"/>
              <a:ext cx="1130665" cy="54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pPr eaLnBrk="1" hangingPunct="1"/>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鼻腔可阻</a:t>
              </a:r>
              <a:endParaRPr lang="en-US" altLang="zh-CN" sz="2000" b="1" dirty="0">
                <a:solidFill>
                  <a:srgbClr val="FF0000"/>
                </a:solidFill>
                <a:latin typeface="Times New Roman" panose="02020603050405020304" charset="0"/>
                <a:ea typeface="微软雅黑" panose="020B0503020204020204" charset="-122"/>
                <a:cs typeface="Times New Roman" panose="02020603050405020304" charset="0"/>
              </a:endParaRPr>
            </a:p>
            <a:p>
              <a:pPr eaLnBrk="1" hangingPunct="1"/>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止</a:t>
              </a:r>
              <a:r>
                <a:rPr lang="zh-CN" altLang="fr-FR" sz="2000" b="1" dirty="0">
                  <a:solidFill>
                    <a:srgbClr val="FF0000"/>
                  </a:solidFill>
                  <a:latin typeface="Times New Roman" panose="02020603050405020304" charset="0"/>
                  <a:ea typeface="微软雅黑" panose="020B0503020204020204" charset="-122"/>
                  <a:cs typeface="Times New Roman" panose="02020603050405020304" charset="0"/>
                </a:rPr>
                <a:t>吸入</a:t>
              </a:r>
              <a:endParaRPr lang="zh-CN" altLang="fr-FR" sz="2000" b="1" dirty="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37" name="Text Box 34"/>
            <p:cNvSpPr txBox="1">
              <a:spLocks noChangeArrowheads="1"/>
            </p:cNvSpPr>
            <p:nvPr/>
          </p:nvSpPr>
          <p:spPr bwMode="auto">
            <a:xfrm flipH="1">
              <a:off x="4219497" y="4497333"/>
              <a:ext cx="1130664" cy="54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pPr eaLnBrk="1" hangingPunct="1"/>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沉积在</a:t>
              </a:r>
              <a:endParaRPr lang="en-US" altLang="zh-CN" sz="2000" b="1" dirty="0">
                <a:solidFill>
                  <a:srgbClr val="FF0000"/>
                </a:solidFill>
                <a:latin typeface="Times New Roman" panose="02020603050405020304" charset="0"/>
                <a:ea typeface="微软雅黑" panose="020B0503020204020204" charset="-122"/>
                <a:cs typeface="Times New Roman" panose="02020603050405020304" charset="0"/>
              </a:endParaRPr>
            </a:p>
            <a:p>
              <a:pPr eaLnBrk="1" hangingPunct="1"/>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气管</a:t>
              </a:r>
              <a:endParaRPr lang="zh-CN" altLang="en-US" sz="2000" b="1" dirty="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38" name="Text Box 35"/>
            <p:cNvSpPr txBox="1">
              <a:spLocks noChangeArrowheads="1"/>
            </p:cNvSpPr>
            <p:nvPr/>
          </p:nvSpPr>
          <p:spPr bwMode="auto">
            <a:xfrm flipH="1">
              <a:off x="4196683" y="5388042"/>
              <a:ext cx="1278179" cy="54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pPr eaLnBrk="1" hangingPunct="1"/>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穿透肺泡</a:t>
              </a:r>
              <a:endParaRPr lang="en-US" altLang="zh-CN" sz="2000" b="1" dirty="0">
                <a:solidFill>
                  <a:srgbClr val="FF0000"/>
                </a:solidFill>
                <a:latin typeface="Times New Roman" panose="02020603050405020304" charset="0"/>
                <a:ea typeface="微软雅黑" panose="020B0503020204020204" charset="-122"/>
                <a:cs typeface="Times New Roman" panose="02020603050405020304" charset="0"/>
              </a:endParaRPr>
            </a:p>
            <a:p>
              <a:pPr eaLnBrk="1" hangingPunct="1"/>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进入血液</a:t>
              </a:r>
              <a:endParaRPr lang="zh-CN" altLang="en-US" sz="2000" b="1" dirty="0">
                <a:solidFill>
                  <a:srgbClr val="FF0000"/>
                </a:solidFill>
                <a:latin typeface="Times New Roman" panose="02020603050405020304" charset="0"/>
                <a:ea typeface="微软雅黑" panose="020B0503020204020204" charset="-122"/>
                <a:cs typeface="Times New Roman" panose="02020603050405020304" charset="0"/>
              </a:endParaRPr>
            </a:p>
          </p:txBody>
        </p:sp>
      </p:grpSp>
      <p:grpSp>
        <p:nvGrpSpPr>
          <p:cNvPr id="42" name="组合 41"/>
          <p:cNvGrpSpPr/>
          <p:nvPr/>
        </p:nvGrpSpPr>
        <p:grpSpPr>
          <a:xfrm>
            <a:off x="6454140" y="1081405"/>
            <a:ext cx="4780915" cy="2678397"/>
            <a:chOff x="92409" y="1135973"/>
            <a:chExt cx="3094944" cy="2877103"/>
          </a:xfrm>
        </p:grpSpPr>
        <p:sp>
          <p:nvSpPr>
            <p:cNvPr id="44" name="Text Box 7"/>
            <p:cNvSpPr txBox="1">
              <a:spLocks noChangeArrowheads="1"/>
            </p:cNvSpPr>
            <p:nvPr/>
          </p:nvSpPr>
          <p:spPr bwMode="auto">
            <a:xfrm>
              <a:off x="92409" y="1137984"/>
              <a:ext cx="350249" cy="2875092"/>
            </a:xfrm>
            <a:prstGeom prst="rect">
              <a:avLst/>
            </a:prstGeom>
            <a:solidFill>
              <a:schemeClr val="bg1">
                <a:lumMod val="75000"/>
              </a:schemeClr>
            </a:solidFill>
            <a:ln>
              <a:noFill/>
            </a:ln>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pPr eaLnBrk="1" hangingPunct="1"/>
              <a:r>
                <a:rPr lang="zh-CN" altLang="en-US" sz="2400" b="1" dirty="0">
                  <a:solidFill>
                    <a:srgbClr val="0070C0"/>
                  </a:solidFill>
                  <a:latin typeface="Times New Roman" panose="02020603050405020304" charset="0"/>
                  <a:ea typeface="微软雅黑" panose="020B0503020204020204" charset="-122"/>
                  <a:cs typeface="Times New Roman" panose="02020603050405020304" charset="0"/>
                </a:rPr>
                <a:t>大气颗粒物分类</a:t>
              </a:r>
              <a:endParaRPr lang="zh-CN" altLang="en-US" sz="2400" b="1" dirty="0">
                <a:solidFill>
                  <a:srgbClr val="0070C0"/>
                </a:solidFill>
                <a:latin typeface="Times New Roman" panose="02020603050405020304" charset="0"/>
                <a:ea typeface="微软雅黑" panose="020B0503020204020204" charset="-122"/>
                <a:cs typeface="Times New Roman" panose="02020603050405020304" charset="0"/>
              </a:endParaRPr>
            </a:p>
          </p:txBody>
        </p:sp>
        <p:sp>
          <p:nvSpPr>
            <p:cNvPr id="45" name="Rectangle 17"/>
            <p:cNvSpPr>
              <a:spLocks noChangeArrowheads="1"/>
            </p:cNvSpPr>
            <p:nvPr/>
          </p:nvSpPr>
          <p:spPr bwMode="auto">
            <a:xfrm>
              <a:off x="602489" y="1135973"/>
              <a:ext cx="2584864" cy="759188"/>
            </a:xfrm>
            <a:prstGeom prst="rect">
              <a:avLst/>
            </a:prstGeom>
            <a:solidFill>
              <a:schemeClr val="bg2">
                <a:lumMod val="90000"/>
              </a:schemeClr>
            </a:solidFill>
            <a:ln>
              <a:noFill/>
            </a:ln>
          </p:spPr>
          <p:txBody>
            <a:bodyPr wrap="square">
              <a:spAutoFit/>
            </a:bodyPr>
            <a:lstStyle/>
            <a:p>
              <a:pPr marL="342900" indent="-342900">
                <a:spcBef>
                  <a:spcPct val="50000"/>
                </a:spcBef>
                <a:buFont typeface="+mj-ea"/>
                <a:buAutoNum type="circleNumDbPlain"/>
              </a:pPr>
              <a:r>
                <a:rPr lang="en-US" altLang="zh-CN" sz="2000" b="1" dirty="0">
                  <a:solidFill>
                    <a:srgbClr val="FF0000"/>
                  </a:solidFill>
                  <a:latin typeface="Times New Roman" panose="02020603050405020304" charset="0"/>
                  <a:ea typeface="微软雅黑" panose="020B0503020204020204" charset="-122"/>
                  <a:cs typeface="Times New Roman" panose="02020603050405020304" charset="0"/>
                </a:rPr>
                <a:t>TSP ：</a:t>
              </a:r>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粒径小于</a:t>
              </a:r>
              <a:r>
                <a:rPr lang="en-US" altLang="zh-CN" sz="2000" b="1" dirty="0">
                  <a:solidFill>
                    <a:srgbClr val="FF0000"/>
                  </a:solidFill>
                  <a:latin typeface="Times New Roman" panose="02020603050405020304" charset="0"/>
                  <a:ea typeface="微软雅黑" panose="020B0503020204020204" charset="-122"/>
                  <a:cs typeface="Times New Roman" panose="02020603050405020304" charset="0"/>
                </a:rPr>
                <a:t>100μm</a:t>
              </a:r>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，也称为总悬浮颗粒物</a:t>
              </a:r>
              <a:endParaRPr lang="zh-CN" altLang="en-US" sz="2000" b="1" dirty="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46" name="Rectangle 36"/>
            <p:cNvSpPr>
              <a:spLocks noChangeArrowheads="1"/>
            </p:cNvSpPr>
            <p:nvPr/>
          </p:nvSpPr>
          <p:spPr bwMode="auto">
            <a:xfrm>
              <a:off x="602489" y="1915618"/>
              <a:ext cx="2584864" cy="759188"/>
            </a:xfrm>
            <a:prstGeom prst="rect">
              <a:avLst/>
            </a:prstGeom>
            <a:solidFill>
              <a:schemeClr val="bg2">
                <a:lumMod val="90000"/>
              </a:schemeClr>
            </a:solidFill>
            <a:ln>
              <a:noFill/>
            </a:ln>
          </p:spPr>
          <p:txBody>
            <a:bodyPr wrap="square">
              <a:spAutoFit/>
            </a:bodyPr>
            <a:lstStyle/>
            <a:p>
              <a:pPr marL="342900" indent="-342900">
                <a:spcBef>
                  <a:spcPct val="50000"/>
                </a:spcBef>
                <a:buFont typeface="+mj-ea"/>
                <a:buAutoNum type="circleNumDbPlain" startAt="2"/>
              </a:pPr>
              <a:r>
                <a:rPr lang="en-US" altLang="zh-CN" sz="2000" b="1" dirty="0">
                  <a:solidFill>
                    <a:srgbClr val="FF0000"/>
                  </a:solidFill>
                  <a:latin typeface="Times New Roman" panose="02020603050405020304" charset="0"/>
                  <a:ea typeface="微软雅黑" panose="020B0503020204020204" charset="-122"/>
                  <a:cs typeface="Times New Roman" panose="02020603050405020304" charset="0"/>
                </a:rPr>
                <a:t>PM</a:t>
              </a:r>
              <a:r>
                <a:rPr lang="en-US" altLang="zh-CN" sz="2000" b="1" baseline="-25000" dirty="0">
                  <a:solidFill>
                    <a:srgbClr val="FF0000"/>
                  </a:solidFill>
                  <a:latin typeface="Times New Roman" panose="02020603050405020304" charset="0"/>
                  <a:ea typeface="微软雅黑" panose="020B0503020204020204" charset="-122"/>
                  <a:cs typeface="Times New Roman" panose="02020603050405020304" charset="0"/>
                </a:rPr>
                <a:t>10</a:t>
              </a:r>
              <a:r>
                <a:rPr lang="en-US" altLang="zh-CN" sz="2000" b="1" dirty="0">
                  <a:solidFill>
                    <a:srgbClr val="FF0000"/>
                  </a:solidFill>
                  <a:latin typeface="Times New Roman" panose="02020603050405020304" charset="0"/>
                  <a:ea typeface="微软雅黑" panose="020B0503020204020204" charset="-122"/>
                  <a:cs typeface="Times New Roman" panose="02020603050405020304" charset="0"/>
                </a:rPr>
                <a:t>：</a:t>
              </a:r>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粒径小于10</a:t>
              </a:r>
              <a:r>
                <a:rPr lang="en-US" altLang="zh-CN" sz="2000" b="1" dirty="0" err="1">
                  <a:solidFill>
                    <a:srgbClr val="FF0000"/>
                  </a:solidFill>
                  <a:latin typeface="Times New Roman" panose="02020603050405020304" charset="0"/>
                  <a:ea typeface="微软雅黑" panose="020B0503020204020204" charset="-122"/>
                  <a:cs typeface="Times New Roman" panose="02020603050405020304" charset="0"/>
                </a:rPr>
                <a:t>μm</a:t>
              </a:r>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，也称可吸入颗粒物；</a:t>
              </a:r>
              <a:endParaRPr lang="zh-CN" altLang="en-US" sz="2000" b="1" dirty="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47" name="Rectangle 37"/>
            <p:cNvSpPr>
              <a:spLocks noChangeArrowheads="1"/>
            </p:cNvSpPr>
            <p:nvPr/>
          </p:nvSpPr>
          <p:spPr bwMode="auto">
            <a:xfrm>
              <a:off x="602489" y="2693183"/>
              <a:ext cx="2584864" cy="759188"/>
            </a:xfrm>
            <a:prstGeom prst="rect">
              <a:avLst/>
            </a:prstGeom>
            <a:solidFill>
              <a:schemeClr val="bg2">
                <a:lumMod val="90000"/>
              </a:schemeClr>
            </a:solidFill>
            <a:ln>
              <a:noFill/>
            </a:ln>
          </p:spPr>
          <p:txBody>
            <a:bodyPr wrap="square">
              <a:spAutoFit/>
            </a:bodyPr>
            <a:lstStyle/>
            <a:p>
              <a:pPr marL="342900" indent="-342900">
                <a:buFont typeface="+mj-ea"/>
                <a:buAutoNum type="circleNumDbPlain" startAt="3"/>
              </a:pPr>
              <a:r>
                <a:rPr lang="en-US" altLang="zh-CN" sz="2000" b="1" dirty="0">
                  <a:solidFill>
                    <a:srgbClr val="FF0000"/>
                  </a:solidFill>
                  <a:latin typeface="Times New Roman" panose="02020603050405020304" charset="0"/>
                  <a:ea typeface="微软雅黑" panose="020B0503020204020204" charset="-122"/>
                  <a:cs typeface="Times New Roman" panose="02020603050405020304" charset="0"/>
                </a:rPr>
                <a:t>PM</a:t>
              </a:r>
              <a:r>
                <a:rPr lang="en-US" altLang="zh-CN" sz="2000" b="1" baseline="-25000" dirty="0">
                  <a:solidFill>
                    <a:srgbClr val="FF0000"/>
                  </a:solidFill>
                  <a:latin typeface="Times New Roman" panose="02020603050405020304" charset="0"/>
                  <a:ea typeface="微软雅黑" panose="020B0503020204020204" charset="-122"/>
                  <a:cs typeface="Times New Roman" panose="02020603050405020304" charset="0"/>
                </a:rPr>
                <a:t>2.5</a:t>
              </a:r>
              <a:r>
                <a:rPr lang="en-US" altLang="zh-CN" sz="2000" b="1" dirty="0">
                  <a:solidFill>
                    <a:srgbClr val="FF0000"/>
                  </a:solidFill>
                  <a:latin typeface="Times New Roman" panose="02020603050405020304" charset="0"/>
                  <a:ea typeface="微软雅黑" panose="020B0503020204020204" charset="-122"/>
                  <a:cs typeface="Times New Roman" panose="02020603050405020304" charset="0"/>
                </a:rPr>
                <a:t>：</a:t>
              </a:r>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粒径小于2.5</a:t>
              </a:r>
              <a:r>
                <a:rPr lang="en-US" altLang="zh-CN" sz="2000" b="1" dirty="0" err="1">
                  <a:solidFill>
                    <a:srgbClr val="FF0000"/>
                  </a:solidFill>
                  <a:latin typeface="Times New Roman" panose="02020603050405020304" charset="0"/>
                  <a:ea typeface="微软雅黑" panose="020B0503020204020204" charset="-122"/>
                  <a:cs typeface="Times New Roman" panose="02020603050405020304" charset="0"/>
                </a:rPr>
                <a:t>μm</a:t>
              </a:r>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，也称细颗粒物</a:t>
              </a:r>
              <a:endParaRPr lang="zh-CN" altLang="en-US" sz="2000" b="1" dirty="0">
                <a:solidFill>
                  <a:srgbClr val="FF0000"/>
                </a:solidFill>
                <a:latin typeface="Times New Roman" panose="02020603050405020304" charset="0"/>
                <a:ea typeface="微软雅黑" panose="020B0503020204020204" charset="-122"/>
                <a:cs typeface="Times New Roman" panose="02020603050405020304" charset="0"/>
              </a:endParaRPr>
            </a:p>
          </p:txBody>
        </p:sp>
      </p:grpSp>
      <p:grpSp>
        <p:nvGrpSpPr>
          <p:cNvPr id="48" name="组合 47"/>
          <p:cNvGrpSpPr/>
          <p:nvPr/>
        </p:nvGrpSpPr>
        <p:grpSpPr>
          <a:xfrm>
            <a:off x="7379970" y="3662045"/>
            <a:ext cx="3717925" cy="2891790"/>
            <a:chOff x="60565" y="2855425"/>
            <a:chExt cx="2947933" cy="3558612"/>
          </a:xfrm>
        </p:grpSpPr>
        <p:sp>
          <p:nvSpPr>
            <p:cNvPr id="49" name="Rectangle 20"/>
            <p:cNvSpPr>
              <a:spLocks noChangeArrowheads="1"/>
            </p:cNvSpPr>
            <p:nvPr/>
          </p:nvSpPr>
          <p:spPr bwMode="auto">
            <a:xfrm rot="5400000">
              <a:off x="-244775" y="3160764"/>
              <a:ext cx="3558612" cy="2947933"/>
            </a:xfrm>
            <a:prstGeom prst="rect">
              <a:avLst/>
            </a:prstGeom>
            <a:solidFill>
              <a:schemeClr val="tx1">
                <a:lumMod val="85000"/>
                <a:lumOff val="15000"/>
              </a:schemeClr>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pPr algn="ctr"/>
              <a:endParaRPr lang="zh-CN" altLang="en-US" sz="2000" b="1">
                <a:solidFill>
                  <a:srgbClr val="FF0000"/>
                </a:solidFill>
                <a:latin typeface="Times New Roman" panose="02020603050405020304" charset="0"/>
                <a:ea typeface="微软雅黑" panose="020B0503020204020204" charset="-122"/>
                <a:cs typeface="Times New Roman" panose="02020603050405020304" charset="0"/>
              </a:endParaRPr>
            </a:p>
          </p:txBody>
        </p:sp>
        <p:graphicFrame>
          <p:nvGraphicFramePr>
            <p:cNvPr id="50" name="Object 21"/>
            <p:cNvGraphicFramePr>
              <a:graphicFrameLocks noChangeAspect="1"/>
            </p:cNvGraphicFramePr>
            <p:nvPr/>
          </p:nvGraphicFramePr>
          <p:xfrm>
            <a:off x="1098963" y="2944469"/>
            <a:ext cx="661227" cy="1405822"/>
          </p:xfrm>
          <a:graphic>
            <a:graphicData uri="http://schemas.openxmlformats.org/presentationml/2006/ole">
              <mc:AlternateContent xmlns:mc="http://schemas.openxmlformats.org/markup-compatibility/2006">
                <mc:Choice xmlns:v="urn:schemas-microsoft-com:vml" Requires="v">
                  <p:oleObj spid="_x0000_s1083" name="BMP 图像" r:id="rId2" imgW="619125" imgH="1362075" progId="Paint.Picture">
                    <p:embed/>
                  </p:oleObj>
                </mc:Choice>
                <mc:Fallback>
                  <p:oleObj name="BMP 图像" r:id="rId2" imgW="619125" imgH="1362075" progId="Paint.Picture">
                    <p:embed/>
                    <p:pic>
                      <p:nvPicPr>
                        <p:cNvPr id="0" name="Object 21"/>
                        <p:cNvPicPr>
                          <a:picLocks noChangeAspect="1" noChangeArrowheads="1"/>
                        </p:cNvPicPr>
                        <p:nvPr/>
                      </p:nvPicPr>
                      <p:blipFill>
                        <a:blip r:embed="rId3"/>
                        <a:srcRect/>
                        <a:stretch>
                          <a:fillRect/>
                        </a:stretch>
                      </p:blipFill>
                      <p:spPr bwMode="auto">
                        <a:xfrm>
                          <a:off x="1098963" y="2944469"/>
                          <a:ext cx="661227" cy="1405822"/>
                        </a:xfrm>
                        <a:prstGeom prst="rect">
                          <a:avLst/>
                        </a:prstGeom>
                        <a:noFill/>
                        <a:ln>
                          <a:noFill/>
                        </a:ln>
                        <a:effectLst/>
                      </p:spPr>
                    </p:pic>
                  </p:oleObj>
                </mc:Fallback>
              </mc:AlternateContent>
            </a:graphicData>
          </a:graphic>
        </p:graphicFrame>
        <p:sp>
          <p:nvSpPr>
            <p:cNvPr id="51" name="Rectangle 23"/>
            <p:cNvSpPr>
              <a:spLocks noChangeArrowheads="1"/>
            </p:cNvSpPr>
            <p:nvPr/>
          </p:nvSpPr>
          <p:spPr bwMode="auto">
            <a:xfrm>
              <a:off x="1862465" y="3406035"/>
              <a:ext cx="836791" cy="490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p>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100</a:t>
              </a:r>
              <a:r>
                <a:rPr lang="en-US" altLang="zh-CN" sz="2000" b="1" dirty="0" err="1">
                  <a:solidFill>
                    <a:srgbClr val="FF0000"/>
                  </a:solidFill>
                  <a:latin typeface="Times New Roman" panose="02020603050405020304" charset="0"/>
                  <a:ea typeface="微软雅黑" panose="020B0503020204020204" charset="-122"/>
                  <a:cs typeface="Times New Roman" panose="02020603050405020304" charset="0"/>
                </a:rPr>
                <a:t>μm</a:t>
              </a:r>
              <a:endParaRPr lang="en-US" altLang="zh-CN" sz="2000" b="1" dirty="0" err="1">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52" name="Rectangle 24"/>
            <p:cNvSpPr>
              <a:spLocks noChangeArrowheads="1"/>
            </p:cNvSpPr>
            <p:nvPr/>
          </p:nvSpPr>
          <p:spPr bwMode="auto">
            <a:xfrm>
              <a:off x="1923017" y="4705149"/>
              <a:ext cx="723757" cy="490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p>
              <a:r>
                <a:rPr lang="zh-CN" altLang="en-US" sz="2000" b="1" dirty="0">
                  <a:solidFill>
                    <a:srgbClr val="FF0000"/>
                  </a:solidFill>
                  <a:latin typeface="Times New Roman" panose="02020603050405020304" charset="0"/>
                  <a:ea typeface="微软雅黑" panose="020B0503020204020204" charset="-122"/>
                  <a:cs typeface="Times New Roman" panose="02020603050405020304" charset="0"/>
                </a:rPr>
                <a:t>10</a:t>
              </a:r>
              <a:r>
                <a:rPr lang="en-US" altLang="zh-CN" sz="2000" b="1" dirty="0" err="1">
                  <a:solidFill>
                    <a:srgbClr val="FF0000"/>
                  </a:solidFill>
                  <a:latin typeface="Times New Roman" panose="02020603050405020304" charset="0"/>
                  <a:ea typeface="微软雅黑" panose="020B0503020204020204" charset="-122"/>
                  <a:cs typeface="Times New Roman" panose="02020603050405020304" charset="0"/>
                </a:rPr>
                <a:t>μm</a:t>
              </a:r>
              <a:endParaRPr lang="en-US" altLang="zh-CN" sz="2000" b="1" dirty="0" err="1">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53" name="Text Box 26"/>
            <p:cNvSpPr txBox="1">
              <a:spLocks noChangeArrowheads="1"/>
            </p:cNvSpPr>
            <p:nvPr/>
          </p:nvSpPr>
          <p:spPr bwMode="auto">
            <a:xfrm>
              <a:off x="255844" y="3468731"/>
              <a:ext cx="800219" cy="453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defPPr>
                <a:defRPr lang="en-US"/>
              </a:defPPr>
              <a:lvl1pPr>
                <a:defRPr sz="1600" b="1">
                  <a:solidFill>
                    <a:srgbClr val="FF0000"/>
                  </a:solidFill>
                  <a:latin typeface="Times New Roman" panose="02020603050405020304" charset="0"/>
                  <a:cs typeface="Times New Roman" panose="02020603050405020304" charset="0"/>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Garamond" panose="02020404030301010803" pitchFamily="18" charset="0"/>
                  <a:ea typeface="宋体" panose="02010600030101010101" pitchFamily="2" charset="-122"/>
                </a:defRPr>
              </a:lvl9pPr>
            </a:lstStyle>
            <a:p>
              <a:r>
                <a:rPr lang="zh-CN" altLang="en-US" sz="1800" dirty="0">
                  <a:ea typeface="微软雅黑" panose="020B0503020204020204" charset="-122"/>
                </a:rPr>
                <a:t>头发丝</a:t>
              </a:r>
              <a:endParaRPr lang="zh-CN" altLang="en-US" sz="1800" dirty="0">
                <a:ea typeface="微软雅黑" panose="020B0503020204020204" charset="-122"/>
              </a:endParaRPr>
            </a:p>
          </p:txBody>
        </p:sp>
        <p:sp>
          <p:nvSpPr>
            <p:cNvPr id="54" name="Rectangle 27"/>
            <p:cNvSpPr>
              <a:spLocks noChangeArrowheads="1"/>
            </p:cNvSpPr>
            <p:nvPr/>
          </p:nvSpPr>
          <p:spPr bwMode="auto">
            <a:xfrm>
              <a:off x="268267" y="4720127"/>
              <a:ext cx="782804" cy="453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p>
              <a:r>
                <a:rPr lang="zh-CN" altLang="en-US" b="1" dirty="0">
                  <a:solidFill>
                    <a:srgbClr val="FF0000"/>
                  </a:solidFill>
                  <a:latin typeface="Times New Roman" panose="02020603050405020304" charset="0"/>
                  <a:ea typeface="微软雅黑" panose="020B0503020204020204" charset="-122"/>
                  <a:cs typeface="Times New Roman" panose="02020603050405020304" charset="0"/>
                </a:rPr>
                <a:t>红细胞</a:t>
              </a:r>
              <a:endParaRPr lang="zh-CN" altLang="en-US" b="1" dirty="0">
                <a:solidFill>
                  <a:srgbClr val="FF0000"/>
                </a:solidFill>
                <a:latin typeface="Times New Roman" panose="02020603050405020304" charset="0"/>
                <a:ea typeface="微软雅黑" panose="020B0503020204020204" charset="-122"/>
                <a:cs typeface="Times New Roman" panose="02020603050405020304" charset="0"/>
              </a:endParaRPr>
            </a:p>
          </p:txBody>
        </p:sp>
        <p:pic>
          <p:nvPicPr>
            <p:cNvPr id="56" name="Picture 29" descr="C:\Documents and Settings\Gehui Wang\Desktop\dongni902920091027162278629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956529" y="4632135"/>
              <a:ext cx="961373" cy="64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Rectangle 30"/>
            <p:cNvSpPr>
              <a:spLocks noChangeArrowheads="1"/>
            </p:cNvSpPr>
            <p:nvPr/>
          </p:nvSpPr>
          <p:spPr bwMode="auto">
            <a:xfrm>
              <a:off x="412827" y="5719505"/>
              <a:ext cx="582124" cy="453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p>
              <a:r>
                <a:rPr lang="zh-CN" altLang="en-US" b="1" dirty="0">
                  <a:solidFill>
                    <a:srgbClr val="FF0000"/>
                  </a:solidFill>
                  <a:latin typeface="Times New Roman" panose="02020603050405020304" charset="0"/>
                  <a:ea typeface="微软雅黑" panose="020B0503020204020204" charset="-122"/>
                  <a:cs typeface="Times New Roman" panose="02020603050405020304" charset="0"/>
                </a:rPr>
                <a:t>细菌</a:t>
              </a:r>
              <a:endParaRPr lang="zh-CN" altLang="en-US" b="1" dirty="0">
                <a:solidFill>
                  <a:srgbClr val="FF0000"/>
                </a:solidFill>
                <a:latin typeface="Times New Roman" panose="02020603050405020304" charset="0"/>
                <a:ea typeface="微软雅黑" panose="020B0503020204020204" charset="-122"/>
                <a:cs typeface="Times New Roman" panose="02020603050405020304" charset="0"/>
              </a:endParaRPr>
            </a:p>
          </p:txBody>
        </p:sp>
        <p:sp>
          <p:nvSpPr>
            <p:cNvPr id="60" name="Rectangle 31"/>
            <p:cNvSpPr>
              <a:spLocks noChangeArrowheads="1"/>
            </p:cNvSpPr>
            <p:nvPr/>
          </p:nvSpPr>
          <p:spPr bwMode="auto">
            <a:xfrm>
              <a:off x="1923017" y="5719505"/>
              <a:ext cx="779657" cy="490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p>
              <a:r>
                <a:rPr lang="en-US" altLang="zh-CN" sz="2000" b="1" dirty="0">
                  <a:solidFill>
                    <a:srgbClr val="FF0000"/>
                  </a:solidFill>
                  <a:latin typeface="Times New Roman" panose="02020603050405020304" charset="0"/>
                  <a:ea typeface="微软雅黑" panose="020B0503020204020204" charset="-122"/>
                  <a:cs typeface="Times New Roman" panose="02020603050405020304" charset="0"/>
                </a:rPr>
                <a:t>2.5μm</a:t>
              </a:r>
              <a:endParaRPr lang="en-US" altLang="zh-CN" sz="2000" b="1" dirty="0">
                <a:solidFill>
                  <a:srgbClr val="FF0000"/>
                </a:solidFill>
                <a:latin typeface="Times New Roman" panose="02020603050405020304" charset="0"/>
                <a:ea typeface="微软雅黑" panose="020B0503020204020204" charset="-122"/>
                <a:cs typeface="Times New Roman" panose="02020603050405020304" charset="0"/>
              </a:endParaRPr>
            </a:p>
          </p:txBody>
        </p:sp>
        <p:graphicFrame>
          <p:nvGraphicFramePr>
            <p:cNvPr id="61" name="Object 32"/>
            <p:cNvGraphicFramePr>
              <a:graphicFrameLocks noChangeAspect="1"/>
            </p:cNvGraphicFramePr>
            <p:nvPr/>
          </p:nvGraphicFramePr>
          <p:xfrm>
            <a:off x="1124038" y="5610553"/>
            <a:ext cx="661227" cy="577033"/>
          </p:xfrm>
          <a:graphic>
            <a:graphicData uri="http://schemas.openxmlformats.org/presentationml/2006/ole">
              <mc:AlternateContent xmlns:mc="http://schemas.openxmlformats.org/markup-compatibility/2006">
                <mc:Choice xmlns:v="urn:schemas-microsoft-com:vml" Requires="v">
                  <p:oleObj spid="_x0000_s1084" name="BMP 图像" r:id="rId5" imgW="2076450" imgH="1809750" progId="Paint.Picture">
                    <p:embed/>
                  </p:oleObj>
                </mc:Choice>
                <mc:Fallback>
                  <p:oleObj name="BMP 图像" r:id="rId5" imgW="2076450" imgH="1809750" progId="Paint.Picture">
                    <p:embed/>
                    <p:pic>
                      <p:nvPicPr>
                        <p:cNvPr id="0" name="Object 32"/>
                        <p:cNvPicPr>
                          <a:picLocks noChangeAspect="1" noChangeArrowheads="1"/>
                        </p:cNvPicPr>
                        <p:nvPr/>
                      </p:nvPicPr>
                      <p:blipFill>
                        <a:blip r:embed="rId6"/>
                        <a:srcRect/>
                        <a:stretch>
                          <a:fillRect/>
                        </a:stretch>
                      </p:blipFill>
                      <p:spPr bwMode="auto">
                        <a:xfrm>
                          <a:off x="1124038" y="5610553"/>
                          <a:ext cx="661227" cy="577033"/>
                        </a:xfrm>
                        <a:prstGeom prst="rect">
                          <a:avLst/>
                        </a:prstGeom>
                        <a:noFill/>
                        <a:ln>
                          <a:noFill/>
                        </a:ln>
                        <a:effectLst/>
                      </p:spPr>
                    </p:pic>
                  </p:oleObj>
                </mc:Fallback>
              </mc:AlternateContent>
            </a:graphicData>
          </a:graphic>
        </p:graphicFrame>
      </p:grpSp>
      <p:sp>
        <p:nvSpPr>
          <p:cNvPr id="2" name="圆角矩形 70"/>
          <p:cNvSpPr/>
          <p:nvPr/>
        </p:nvSpPr>
        <p:spPr>
          <a:xfrm>
            <a:off x="477520" y="896620"/>
            <a:ext cx="4297680" cy="718185"/>
          </a:xfrm>
          <a:prstGeom prst="roundRect">
            <a:avLst/>
          </a:prstGeom>
          <a:gradFill>
            <a:gsLst>
              <a:gs pos="100000">
                <a:srgbClr val="00B0F0"/>
              </a:gs>
              <a:gs pos="0">
                <a:schemeClr val="accent1"/>
              </a:gs>
            </a:gsLst>
            <a:lin ang="8100000" scaled="0"/>
          </a:gradFill>
          <a:ln w="15875">
            <a:gradFill>
              <a:gsLst>
                <a:gs pos="100000">
                  <a:schemeClr val="bg1">
                    <a:lumMod val="85000"/>
                  </a:schemeClr>
                </a:gs>
                <a:gs pos="0">
                  <a:schemeClr val="bg1"/>
                </a:gs>
              </a:gsLst>
              <a:lin ang="8100000" scaled="0"/>
            </a:gradFill>
          </a:ln>
          <a:effectLst>
            <a:outerShdw blurRad="444500" dist="254000" dir="8100000" sx="104000" sy="104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l" eaLnBrk="1" fontAlgn="auto" hangingPunct="1">
              <a:spcBef>
                <a:spcPts val="0"/>
              </a:spcBef>
              <a:spcAft>
                <a:spcPts val="0"/>
              </a:spcAft>
            </a:pPr>
            <a:r>
              <a:rPr lang="en-US" altLang="zh-CN" sz="2600" b="1" dirty="0">
                <a:solidFill>
                  <a:schemeClr val="tx1"/>
                </a:solidFill>
                <a:latin typeface="Times New Roman" panose="02020603050405020304" charset="0"/>
                <a:ea typeface="微软雅黑" panose="020B0503020204020204" charset="-122"/>
                <a:cs typeface="Times New Roman" panose="02020603050405020304" charset="0"/>
                <a:sym typeface="+mn-ea"/>
              </a:rPr>
              <a:t>PM</a:t>
            </a:r>
            <a:r>
              <a:rPr lang="en-US" altLang="zh-CN" sz="2600" b="1" baseline="-25000" dirty="0">
                <a:solidFill>
                  <a:schemeClr val="tx1"/>
                </a:solidFill>
                <a:latin typeface="Times New Roman" panose="02020603050405020304" charset="0"/>
                <a:ea typeface="微软雅黑" panose="020B0503020204020204" charset="-122"/>
                <a:cs typeface="Times New Roman" panose="02020603050405020304" charset="0"/>
                <a:sym typeface="+mn-ea"/>
              </a:rPr>
              <a:t>2.5</a:t>
            </a:r>
            <a:r>
              <a:rPr lang="zh-CN" altLang="en-US" sz="2600" b="1" dirty="0">
                <a:solidFill>
                  <a:schemeClr val="tx1"/>
                </a:solidFill>
                <a:latin typeface="Times New Roman" panose="02020603050405020304" charset="0"/>
                <a:ea typeface="微软雅黑" panose="020B0503020204020204" charset="-122"/>
                <a:cs typeface="Times New Roman" panose="02020603050405020304" charset="0"/>
                <a:sym typeface="+mn-ea"/>
              </a:rPr>
              <a:t>（细颗粒物）的危害</a:t>
            </a:r>
            <a:endParaRPr lang="zh-CN" altLang="en-US" sz="2600" b="1" dirty="0">
              <a:solidFill>
                <a:schemeClr val="tx1"/>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solidFill>
                  <a:schemeClr val="bg1"/>
                </a:solidFill>
                <a:latin typeface="黑体" panose="02010609060101010101" charset="-122"/>
                <a:ea typeface="黑体" panose="02010609060101010101" charset="-122"/>
                <a:sym typeface="+mn-ea"/>
              </a:rPr>
              <a:t>  </a:t>
            </a:r>
            <a:r>
              <a:rPr lang="zh-CN" altLang="en-US" sz="4300" b="1" spc="400" dirty="0" smtClean="0">
                <a:latin typeface="微软雅黑" panose="020B0503020204020204" charset="-122"/>
                <a:sym typeface="+mn-ea"/>
              </a:rPr>
              <a:t>二、治理沿革</a:t>
            </a:r>
            <a:endParaRPr lang="zh-CN" altLang="en-US" sz="4300" b="1" dirty="0">
              <a:solidFill>
                <a:schemeClr val="bg1"/>
              </a:solidFill>
              <a:effectLst/>
              <a:latin typeface="黑体" panose="02010609060101010101" charset="-122"/>
              <a:ea typeface="黑体" panose="02010609060101010101" charset="-122"/>
              <a:cs typeface="Arial" panose="020B0604020202020204" pitchFamily="34" charset="0"/>
              <a:sym typeface="+mn-ea"/>
            </a:endParaRPr>
          </a:p>
        </p:txBody>
      </p:sp>
      <p:sp>
        <p:nvSpPr>
          <p:cNvPr id="4" name="Parallelogram 3"/>
          <p:cNvSpPr/>
          <p:nvPr>
            <p:custDataLst>
              <p:tags r:id="rId1"/>
            </p:custDataLst>
          </p:nvPr>
        </p:nvSpPr>
        <p:spPr>
          <a:xfrm>
            <a:off x="153425" y="3634608"/>
            <a:ext cx="1937582" cy="373676"/>
          </a:xfrm>
          <a:prstGeom prst="parallelogram">
            <a:avLst>
              <a:gd name="adj" fmla="val 50926"/>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en-US" sz="1400" b="1" dirty="0" smtClean="0">
                <a:latin typeface="微软雅黑" panose="020B0503020204020204" charset="-122"/>
                <a:ea typeface="微软雅黑" panose="020B0503020204020204" charset="-122"/>
              </a:rPr>
              <a:t>1982</a:t>
            </a:r>
            <a:endParaRPr lang="en-US" sz="1400" b="1" dirty="0">
              <a:latin typeface="微软雅黑" panose="020B0503020204020204" charset="-122"/>
              <a:ea typeface="微软雅黑" panose="020B0503020204020204" charset="-122"/>
            </a:endParaRPr>
          </a:p>
        </p:txBody>
      </p:sp>
      <p:sp>
        <p:nvSpPr>
          <p:cNvPr id="5" name="Parallelogram 4"/>
          <p:cNvSpPr/>
          <p:nvPr>
            <p:custDataLst>
              <p:tags r:id="rId2"/>
            </p:custDataLst>
          </p:nvPr>
        </p:nvSpPr>
        <p:spPr>
          <a:xfrm>
            <a:off x="2091007" y="3634608"/>
            <a:ext cx="1937582" cy="373676"/>
          </a:xfrm>
          <a:prstGeom prst="parallelogram">
            <a:avLst>
              <a:gd name="adj" fmla="val 50926"/>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en-US" sz="1400" b="1" dirty="0" smtClean="0">
                <a:latin typeface="微软雅黑" panose="020B0503020204020204" charset="-122"/>
                <a:ea typeface="微软雅黑" panose="020B0503020204020204" charset="-122"/>
              </a:rPr>
              <a:t>1996</a:t>
            </a:r>
            <a:endParaRPr lang="en-US" sz="1400" b="1" dirty="0" smtClean="0">
              <a:latin typeface="微软雅黑" panose="020B0503020204020204" charset="-122"/>
              <a:ea typeface="微软雅黑" panose="020B0503020204020204" charset="-122"/>
            </a:endParaRPr>
          </a:p>
        </p:txBody>
      </p:sp>
      <p:sp>
        <p:nvSpPr>
          <p:cNvPr id="6" name="Parallelogram 5"/>
          <p:cNvSpPr/>
          <p:nvPr>
            <p:custDataLst>
              <p:tags r:id="rId3"/>
            </p:custDataLst>
          </p:nvPr>
        </p:nvSpPr>
        <p:spPr>
          <a:xfrm>
            <a:off x="4028588" y="3634608"/>
            <a:ext cx="1937582" cy="373676"/>
          </a:xfrm>
          <a:prstGeom prst="parallelogram">
            <a:avLst>
              <a:gd name="adj" fmla="val 50926"/>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en-US" sz="1400" b="1" dirty="0" smtClean="0">
                <a:latin typeface="微软雅黑" panose="020B0503020204020204" charset="-122"/>
                <a:ea typeface="微软雅黑" panose="020B0503020204020204" charset="-122"/>
              </a:rPr>
              <a:t>2000</a:t>
            </a:r>
            <a:endParaRPr lang="en-US" sz="1400" b="1" dirty="0" smtClean="0">
              <a:latin typeface="微软雅黑" panose="020B0503020204020204" charset="-122"/>
              <a:ea typeface="微软雅黑" panose="020B0503020204020204" charset="-122"/>
            </a:endParaRPr>
          </a:p>
        </p:txBody>
      </p:sp>
      <p:sp>
        <p:nvSpPr>
          <p:cNvPr id="7" name="Parallelogram 6"/>
          <p:cNvSpPr/>
          <p:nvPr>
            <p:custDataLst>
              <p:tags r:id="rId4"/>
            </p:custDataLst>
          </p:nvPr>
        </p:nvSpPr>
        <p:spPr>
          <a:xfrm>
            <a:off x="5966170" y="3634608"/>
            <a:ext cx="1937582" cy="373676"/>
          </a:xfrm>
          <a:prstGeom prst="parallelogram">
            <a:avLst>
              <a:gd name="adj" fmla="val 50926"/>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id-ID" sz="1400" b="1" dirty="0" smtClean="0">
                <a:latin typeface="微软雅黑" panose="020B0503020204020204" charset="-122"/>
                <a:ea typeface="微软雅黑" panose="020B0503020204020204" charset="-122"/>
              </a:rPr>
              <a:t>201</a:t>
            </a:r>
            <a:r>
              <a:rPr lang="en-US" sz="1400" b="1" dirty="0" smtClean="0">
                <a:latin typeface="微软雅黑" panose="020B0503020204020204" charset="-122"/>
                <a:ea typeface="微软雅黑" panose="020B0503020204020204" charset="-122"/>
              </a:rPr>
              <a:t>2</a:t>
            </a:r>
            <a:endParaRPr lang="id-ID" sz="1400" b="1" dirty="0">
              <a:latin typeface="微软雅黑" panose="020B0503020204020204" charset="-122"/>
              <a:ea typeface="微软雅黑" panose="020B0503020204020204" charset="-122"/>
            </a:endParaRPr>
          </a:p>
        </p:txBody>
      </p:sp>
      <p:sp>
        <p:nvSpPr>
          <p:cNvPr id="8" name="Parallelogram 7"/>
          <p:cNvSpPr/>
          <p:nvPr>
            <p:custDataLst>
              <p:tags r:id="rId5"/>
            </p:custDataLst>
          </p:nvPr>
        </p:nvSpPr>
        <p:spPr>
          <a:xfrm>
            <a:off x="7903752" y="3634608"/>
            <a:ext cx="1937582" cy="373676"/>
          </a:xfrm>
          <a:prstGeom prst="parallelogram">
            <a:avLst>
              <a:gd name="adj" fmla="val 50926"/>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id-ID" sz="1400" b="1" dirty="0" smtClean="0">
                <a:latin typeface="微软雅黑" panose="020B0503020204020204" charset="-122"/>
                <a:ea typeface="微软雅黑" panose="020B0503020204020204" charset="-122"/>
              </a:rPr>
              <a:t>201</a:t>
            </a:r>
            <a:r>
              <a:rPr lang="en-US" sz="1400" b="1" dirty="0" smtClean="0">
                <a:latin typeface="微软雅黑" panose="020B0503020204020204" charset="-122"/>
                <a:ea typeface="微软雅黑" panose="020B0503020204020204" charset="-122"/>
              </a:rPr>
              <a:t>8</a:t>
            </a:r>
            <a:endParaRPr lang="id-ID" sz="1400" b="1" dirty="0">
              <a:latin typeface="微软雅黑" panose="020B0503020204020204" charset="-122"/>
              <a:ea typeface="微软雅黑" panose="020B0503020204020204" charset="-122"/>
            </a:endParaRPr>
          </a:p>
        </p:txBody>
      </p:sp>
      <p:sp>
        <p:nvSpPr>
          <p:cNvPr id="9" name="Parallelogram 8"/>
          <p:cNvSpPr/>
          <p:nvPr>
            <p:custDataLst>
              <p:tags r:id="rId6"/>
            </p:custDataLst>
          </p:nvPr>
        </p:nvSpPr>
        <p:spPr>
          <a:xfrm>
            <a:off x="9841334" y="3634608"/>
            <a:ext cx="1937582" cy="373676"/>
          </a:xfrm>
          <a:prstGeom prst="parallelogram">
            <a:avLst>
              <a:gd name="adj" fmla="val 50926"/>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id-ID" sz="1400" b="1" dirty="0" smtClean="0">
                <a:latin typeface="微软雅黑" panose="020B0503020204020204" charset="-122"/>
                <a:ea typeface="微软雅黑" panose="020B0503020204020204" charset="-122"/>
              </a:rPr>
              <a:t>20</a:t>
            </a:r>
            <a:r>
              <a:rPr lang="en-US" sz="1400" b="1" dirty="0" smtClean="0">
                <a:latin typeface="微软雅黑" panose="020B0503020204020204" charset="-122"/>
                <a:ea typeface="微软雅黑" panose="020B0503020204020204" charset="-122"/>
              </a:rPr>
              <a:t>2 </a:t>
            </a:r>
            <a:r>
              <a:rPr lang="zh-CN" altLang="en-US" sz="1400" b="1" dirty="0" smtClean="0">
                <a:latin typeface="微软雅黑" panose="020B0503020204020204" charset="-122"/>
                <a:ea typeface="微软雅黑" panose="020B0503020204020204" charset="-122"/>
              </a:rPr>
              <a:t>？</a:t>
            </a:r>
            <a:endParaRPr lang="zh-CN" altLang="en-US" sz="1400" b="1" dirty="0" smtClean="0">
              <a:latin typeface="微软雅黑" panose="020B0503020204020204" charset="-122"/>
              <a:ea typeface="微软雅黑" panose="020B0503020204020204" charset="-122"/>
            </a:endParaRPr>
          </a:p>
        </p:txBody>
      </p:sp>
      <p:cxnSp>
        <p:nvCxnSpPr>
          <p:cNvPr id="2" name="Straight Connector 9"/>
          <p:cNvCxnSpPr/>
          <p:nvPr>
            <p:custDataLst>
              <p:tags r:id="rId7"/>
            </p:custDataLst>
          </p:nvPr>
        </p:nvCxnSpPr>
        <p:spPr>
          <a:xfrm flipH="1">
            <a:off x="1117276" y="4008285"/>
            <a:ext cx="9881" cy="1577999"/>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3" name="TextBox 13"/>
          <p:cNvSpPr txBox="1"/>
          <p:nvPr>
            <p:custDataLst>
              <p:tags r:id="rId8"/>
            </p:custDataLst>
          </p:nvPr>
        </p:nvSpPr>
        <p:spPr>
          <a:xfrm>
            <a:off x="1199515" y="4808220"/>
            <a:ext cx="2476500" cy="1299210"/>
          </a:xfrm>
          <a:prstGeom prst="rect">
            <a:avLst/>
          </a:prstGeom>
          <a:noFill/>
        </p:spPr>
        <p:txBody>
          <a:bodyPr wrap="square" bIns="0" rtlCol="0">
            <a:noAutofit/>
          </a:bodyPr>
          <a:p>
            <a:pPr>
              <a:lnSpc>
                <a:spcPct val="120000"/>
              </a:lnSpc>
            </a:pPr>
            <a:r>
              <a:rPr lang="zh-CN" altLang="en-US" sz="1600" b="1">
                <a:latin typeface="微软雅黑" panose="020B0503020204020204" charset="-122"/>
                <a:ea typeface="微软雅黑" panose="020B0503020204020204" charset="-122"/>
                <a:cs typeface="微软雅黑" panose="020B0503020204020204" charset="-122"/>
                <a:sym typeface="+mn-ea"/>
              </a:rPr>
              <a:t>首次发布《环境空气质量标准》（</a:t>
            </a:r>
            <a:r>
              <a:rPr lang="en-US" altLang="zh-CN" sz="1600" b="1">
                <a:latin typeface="微软雅黑" panose="020B0503020204020204" charset="-122"/>
                <a:ea typeface="微软雅黑" panose="020B0503020204020204" charset="-122"/>
                <a:cs typeface="微软雅黑" panose="020B0503020204020204" charset="-122"/>
                <a:sym typeface="+mn-ea"/>
              </a:rPr>
              <a:t>GB3095-82</a:t>
            </a:r>
            <a:r>
              <a:rPr lang="zh-CN" altLang="en-US" sz="1600" b="1">
                <a:latin typeface="微软雅黑" panose="020B0503020204020204" charset="-122"/>
                <a:ea typeface="微软雅黑" panose="020B0503020204020204" charset="-122"/>
                <a:cs typeface="微软雅黑" panose="020B0503020204020204" charset="-122"/>
                <a:sym typeface="+mn-ea"/>
              </a:rPr>
              <a:t>）</a:t>
            </a:r>
            <a:r>
              <a:rPr lang="en-US" altLang="zh-CN" sz="1600" b="1">
                <a:latin typeface="微软雅黑" panose="020B0503020204020204" charset="-122"/>
                <a:ea typeface="微软雅黑" panose="020B0503020204020204" charset="-122"/>
                <a:cs typeface="微软雅黑" panose="020B0503020204020204" charset="-122"/>
                <a:sym typeface="+mn-ea"/>
              </a:rPr>
              <a:t>,</a:t>
            </a:r>
            <a:r>
              <a:rPr lang="zh-CN" altLang="en-US" sz="1600" b="1">
                <a:latin typeface="微软雅黑" panose="020B0503020204020204" charset="-122"/>
                <a:ea typeface="微软雅黑" panose="020B0503020204020204" charset="-122"/>
                <a:cs typeface="微软雅黑" panose="020B0503020204020204" charset="-122"/>
                <a:sym typeface="+mn-ea"/>
              </a:rPr>
              <a:t>列入了总悬浮微粒（</a:t>
            </a:r>
            <a:r>
              <a:rPr lang="en-US" altLang="zh-CN" sz="1600" b="1">
                <a:latin typeface="微软雅黑" panose="020B0503020204020204" charset="-122"/>
                <a:ea typeface="微软雅黑" panose="020B0503020204020204" charset="-122"/>
                <a:cs typeface="微软雅黑" panose="020B0503020204020204" charset="-122"/>
                <a:sym typeface="+mn-ea"/>
              </a:rPr>
              <a:t>TSP</a:t>
            </a:r>
            <a:r>
              <a:rPr lang="zh-CN" altLang="en-US" sz="1600" b="1">
                <a:latin typeface="微软雅黑" panose="020B0503020204020204" charset="-122"/>
                <a:ea typeface="微软雅黑" panose="020B0503020204020204" charset="-122"/>
                <a:cs typeface="微软雅黑" panose="020B0503020204020204" charset="-122"/>
                <a:sym typeface="+mn-ea"/>
              </a:rPr>
              <a:t>）、飘尘、</a:t>
            </a:r>
            <a:r>
              <a:rPr lang="en-US" altLang="zh-CN" sz="1600" b="1">
                <a:latin typeface="微软雅黑" panose="020B0503020204020204" charset="-122"/>
                <a:ea typeface="微软雅黑" panose="020B0503020204020204" charset="-122"/>
                <a:cs typeface="微软雅黑" panose="020B0503020204020204" charset="-122"/>
                <a:sym typeface="+mn-ea"/>
              </a:rPr>
              <a:t>SO</a:t>
            </a:r>
            <a:r>
              <a:rPr lang="en-US" altLang="zh-CN" sz="1600" b="1" baseline="-25000">
                <a:latin typeface="微软雅黑" panose="020B0503020204020204" charset="-122"/>
                <a:ea typeface="微软雅黑" panose="020B0503020204020204" charset="-122"/>
                <a:cs typeface="微软雅黑" panose="020B0503020204020204" charset="-122"/>
                <a:sym typeface="+mn-ea"/>
              </a:rPr>
              <a:t>2</a:t>
            </a:r>
            <a:r>
              <a:rPr lang="zh-CN" altLang="en-US" sz="1600" b="1">
                <a:latin typeface="微软雅黑" panose="020B0503020204020204" charset="-122"/>
                <a:ea typeface="微软雅黑" panose="020B0503020204020204" charset="-122"/>
                <a:cs typeface="微软雅黑" panose="020B0503020204020204" charset="-122"/>
                <a:sym typeface="+mn-ea"/>
              </a:rPr>
              <a:t>、</a:t>
            </a:r>
            <a:r>
              <a:rPr lang="en-US" altLang="zh-CN" sz="1600" b="1">
                <a:latin typeface="微软雅黑" panose="020B0503020204020204" charset="-122"/>
                <a:ea typeface="微软雅黑" panose="020B0503020204020204" charset="-122"/>
                <a:cs typeface="微软雅黑" panose="020B0503020204020204" charset="-122"/>
                <a:sym typeface="+mn-ea"/>
              </a:rPr>
              <a:t>NO</a:t>
            </a:r>
            <a:r>
              <a:rPr lang="en-US" altLang="zh-CN" sz="1600" b="1" baseline="-25000">
                <a:latin typeface="微软雅黑" panose="020B0503020204020204" charset="-122"/>
                <a:ea typeface="微软雅黑" panose="020B0503020204020204" charset="-122"/>
                <a:cs typeface="微软雅黑" panose="020B0503020204020204" charset="-122"/>
                <a:sym typeface="+mn-ea"/>
              </a:rPr>
              <a:t>X</a:t>
            </a:r>
            <a:r>
              <a:rPr lang="zh-CN" altLang="en-US" sz="1600" b="1">
                <a:latin typeface="微软雅黑" panose="020B0503020204020204" charset="-122"/>
                <a:ea typeface="微软雅黑" panose="020B0503020204020204" charset="-122"/>
                <a:cs typeface="微软雅黑" panose="020B0503020204020204" charset="-122"/>
                <a:sym typeface="+mn-ea"/>
              </a:rPr>
              <a:t>等污染物浓度标准。</a:t>
            </a:r>
            <a:endParaRPr lang="zh-CN" altLang="en-US" sz="1600" b="1" spc="300" smtClean="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mn-ea"/>
            </a:endParaRPr>
          </a:p>
        </p:txBody>
      </p:sp>
      <p:cxnSp>
        <p:nvCxnSpPr>
          <p:cNvPr id="11" name="Straight Connector 14"/>
          <p:cNvCxnSpPr/>
          <p:nvPr>
            <p:custDataLst>
              <p:tags r:id="rId9"/>
            </p:custDataLst>
          </p:nvPr>
        </p:nvCxnSpPr>
        <p:spPr>
          <a:xfrm flipH="1" flipV="1">
            <a:off x="3041338" y="2056608"/>
            <a:ext cx="9881" cy="1577999"/>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16" name="Straight Connector 15"/>
          <p:cNvCxnSpPr/>
          <p:nvPr>
            <p:custDataLst>
              <p:tags r:id="rId10"/>
            </p:custDataLst>
          </p:nvPr>
        </p:nvCxnSpPr>
        <p:spPr>
          <a:xfrm flipH="1">
            <a:off x="4955487" y="4008284"/>
            <a:ext cx="9881" cy="1577999"/>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17" name="Straight Connector 16"/>
          <p:cNvCxnSpPr/>
          <p:nvPr>
            <p:custDataLst>
              <p:tags r:id="rId11"/>
            </p:custDataLst>
          </p:nvPr>
        </p:nvCxnSpPr>
        <p:spPr>
          <a:xfrm flipH="1" flipV="1">
            <a:off x="6879549" y="2056607"/>
            <a:ext cx="9881" cy="1577999"/>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18" name="Straight Connector 17"/>
          <p:cNvCxnSpPr/>
          <p:nvPr>
            <p:custDataLst>
              <p:tags r:id="rId12"/>
            </p:custDataLst>
          </p:nvPr>
        </p:nvCxnSpPr>
        <p:spPr>
          <a:xfrm flipH="1">
            <a:off x="8874930" y="4008284"/>
            <a:ext cx="9881" cy="1577999"/>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21" name="TextBox 20"/>
          <p:cNvSpPr txBox="1"/>
          <p:nvPr>
            <p:custDataLst>
              <p:tags r:id="rId13"/>
            </p:custDataLst>
          </p:nvPr>
        </p:nvSpPr>
        <p:spPr>
          <a:xfrm>
            <a:off x="3115945" y="1215390"/>
            <a:ext cx="2649220" cy="1420495"/>
          </a:xfrm>
          <a:prstGeom prst="rect">
            <a:avLst/>
          </a:prstGeom>
          <a:noFill/>
        </p:spPr>
        <p:txBody>
          <a:bodyPr wrap="square" lIns="90000" tIns="46800" rIns="90000" bIns="0" rtlCol="0" anchor="b" anchorCtr="0">
            <a:noAutofit/>
          </a:bodyPr>
          <a:p>
            <a:pPr>
              <a:lnSpc>
                <a:spcPct val="120000"/>
              </a:lnSpc>
            </a:pPr>
            <a:r>
              <a:rPr lang="zh-CN" altLang="en-US" sz="1600" b="1">
                <a:latin typeface="微软雅黑" panose="020B0503020204020204" charset="-122"/>
                <a:ea typeface="微软雅黑" panose="020B0503020204020204" charset="-122"/>
                <a:cs typeface="微软雅黑" panose="020B0503020204020204" charset="-122"/>
              </a:rPr>
              <a:t>修订版</a:t>
            </a:r>
            <a:r>
              <a:rPr lang="zh-CN" altLang="en-US" sz="1600" b="1">
                <a:latin typeface="微软雅黑" panose="020B0503020204020204" charset="-122"/>
                <a:ea typeface="微软雅黑" panose="020B0503020204020204" charset="-122"/>
                <a:cs typeface="微软雅黑" panose="020B0503020204020204" charset="-122"/>
                <a:sym typeface="+mn-ea"/>
              </a:rPr>
              <a:t>（</a:t>
            </a:r>
            <a:r>
              <a:rPr lang="en-US" altLang="zh-CN" sz="1600" b="1">
                <a:latin typeface="微软雅黑" panose="020B0503020204020204" charset="-122"/>
                <a:ea typeface="微软雅黑" panose="020B0503020204020204" charset="-122"/>
                <a:cs typeface="微软雅黑" panose="020B0503020204020204" charset="-122"/>
                <a:sym typeface="+mn-ea"/>
              </a:rPr>
              <a:t>GB3095-96</a:t>
            </a:r>
            <a:r>
              <a:rPr lang="zh-CN" altLang="en-US" sz="1600" b="1">
                <a:latin typeface="微软雅黑" panose="020B0503020204020204" charset="-122"/>
                <a:ea typeface="微软雅黑" panose="020B0503020204020204" charset="-122"/>
                <a:cs typeface="微软雅黑" panose="020B0503020204020204" charset="-122"/>
                <a:sym typeface="+mn-ea"/>
              </a:rPr>
              <a:t>）</a:t>
            </a:r>
            <a:r>
              <a:rPr lang="zh-CN" altLang="en-US" sz="1600" b="1">
                <a:latin typeface="微软雅黑" panose="020B0503020204020204" charset="-122"/>
                <a:ea typeface="微软雅黑" panose="020B0503020204020204" charset="-122"/>
                <a:cs typeface="微软雅黑" panose="020B0503020204020204" charset="-122"/>
              </a:rPr>
              <a:t>，把PM</a:t>
            </a:r>
            <a:r>
              <a:rPr lang="zh-CN" altLang="en-US" sz="1600" b="1" baseline="-25000">
                <a:latin typeface="微软雅黑" panose="020B0503020204020204" charset="-122"/>
                <a:ea typeface="微软雅黑" panose="020B0503020204020204" charset="-122"/>
                <a:cs typeface="微软雅黑" panose="020B0503020204020204" charset="-122"/>
              </a:rPr>
              <a:t>10</a:t>
            </a:r>
            <a:r>
              <a:rPr lang="zh-CN" altLang="en-US" sz="1600" b="1">
                <a:latin typeface="微软雅黑" panose="020B0503020204020204" charset="-122"/>
                <a:ea typeface="微软雅黑" panose="020B0503020204020204" charset="-122"/>
                <a:cs typeface="微软雅黑" panose="020B0503020204020204" charset="-122"/>
              </a:rPr>
              <a:t>、SO</a:t>
            </a:r>
            <a:r>
              <a:rPr lang="zh-CN" altLang="en-US" sz="1600" b="1" baseline="-25000">
                <a:latin typeface="微软雅黑" panose="020B0503020204020204" charset="-122"/>
                <a:ea typeface="微软雅黑" panose="020B0503020204020204" charset="-122"/>
                <a:cs typeface="微软雅黑" panose="020B0503020204020204" charset="-122"/>
              </a:rPr>
              <a:t>2</a:t>
            </a:r>
            <a:r>
              <a:rPr lang="zh-CN" altLang="en-US" sz="1600" b="1">
                <a:latin typeface="微软雅黑" panose="020B0503020204020204" charset="-122"/>
                <a:ea typeface="微软雅黑" panose="020B0503020204020204" charset="-122"/>
                <a:cs typeface="微软雅黑" panose="020B0503020204020204" charset="-122"/>
              </a:rPr>
              <a:t>、NO</a:t>
            </a:r>
            <a:r>
              <a:rPr lang="zh-CN" altLang="en-US" sz="1600" b="1" baseline="-25000">
                <a:latin typeface="微软雅黑" panose="020B0503020204020204" charset="-122"/>
                <a:ea typeface="微软雅黑" panose="020B0503020204020204" charset="-122"/>
                <a:cs typeface="微软雅黑" panose="020B0503020204020204" charset="-122"/>
              </a:rPr>
              <a:t>2</a:t>
            </a:r>
            <a:r>
              <a:rPr lang="zh-CN" altLang="en-US" sz="1600" b="1">
                <a:latin typeface="微软雅黑" panose="020B0503020204020204" charset="-122"/>
                <a:ea typeface="微软雅黑" panose="020B0503020204020204" charset="-122"/>
                <a:cs typeface="微软雅黑" panose="020B0503020204020204" charset="-122"/>
              </a:rPr>
              <a:t>作为考核评价指标。</a:t>
            </a:r>
            <a:endParaRPr lang="zh-CN" altLang="en-US" sz="16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5" name="TextBox 24"/>
          <p:cNvSpPr txBox="1"/>
          <p:nvPr>
            <p:custDataLst>
              <p:tags r:id="rId14"/>
            </p:custDataLst>
          </p:nvPr>
        </p:nvSpPr>
        <p:spPr>
          <a:xfrm>
            <a:off x="7001510" y="1209040"/>
            <a:ext cx="2143760" cy="1537335"/>
          </a:xfrm>
          <a:prstGeom prst="rect">
            <a:avLst/>
          </a:prstGeom>
          <a:noFill/>
        </p:spPr>
        <p:txBody>
          <a:bodyPr wrap="square" bIns="0" rtlCol="0">
            <a:noAutofit/>
          </a:bodyPr>
          <a:p>
            <a:pPr algn="l">
              <a:lnSpc>
                <a:spcPct val="120000"/>
              </a:lnSpc>
              <a:buClrTx/>
              <a:buSzTx/>
              <a:buFontTx/>
            </a:pPr>
            <a:r>
              <a:rPr lang="zh-CN" altLang="en-US" sz="1600" b="1">
                <a:latin typeface="微软雅黑" panose="020B0503020204020204" charset="-122"/>
                <a:ea typeface="微软雅黑" panose="020B0503020204020204" charset="-122"/>
                <a:cs typeface="微软雅黑" panose="020B0503020204020204" charset="-122"/>
              </a:rPr>
              <a:t>修订版《环境空气质量标准》（GB 3095-2012）正式发布实施，与国际接轨。</a:t>
            </a:r>
            <a:r>
              <a:rPr lang="zh-CN" altLang="en-US" sz="1600" b="1">
                <a:solidFill>
                  <a:srgbClr val="FF0000"/>
                </a:solidFill>
                <a:latin typeface="微软雅黑" panose="020B0503020204020204" charset="-122"/>
                <a:ea typeface="微软雅黑" panose="020B0503020204020204" charset="-122"/>
                <a:cs typeface="微软雅黑" panose="020B0503020204020204" charset="-122"/>
              </a:rPr>
              <a:t>增加了PM</a:t>
            </a:r>
            <a:r>
              <a:rPr lang="zh-CN" altLang="en-US" sz="1600" b="1" baseline="-25000">
                <a:solidFill>
                  <a:srgbClr val="FF0000"/>
                </a:solidFill>
                <a:latin typeface="微软雅黑" panose="020B0503020204020204" charset="-122"/>
                <a:ea typeface="微软雅黑" panose="020B0503020204020204" charset="-122"/>
                <a:cs typeface="微软雅黑" panose="020B0503020204020204" charset="-122"/>
              </a:rPr>
              <a:t>2.5</a:t>
            </a:r>
            <a:r>
              <a:rPr lang="zh-CN" altLang="en-US" sz="1600" b="1">
                <a:solidFill>
                  <a:srgbClr val="FF0000"/>
                </a:solidFill>
                <a:latin typeface="微软雅黑" panose="020B0503020204020204" charset="-122"/>
                <a:ea typeface="微软雅黑" panose="020B0503020204020204" charset="-122"/>
                <a:cs typeface="微软雅黑" panose="020B0503020204020204" charset="-122"/>
              </a:rPr>
              <a:t>、CO、臭氧，考核指标增至</a:t>
            </a:r>
            <a:r>
              <a:rPr lang="en-US" altLang="zh-CN" sz="1600" b="1">
                <a:solidFill>
                  <a:srgbClr val="FF0000"/>
                </a:solidFill>
                <a:latin typeface="微软雅黑" panose="020B0503020204020204" charset="-122"/>
                <a:ea typeface="微软雅黑" panose="020B0503020204020204" charset="-122"/>
                <a:cs typeface="微软雅黑" panose="020B0503020204020204" charset="-122"/>
              </a:rPr>
              <a:t>6</a:t>
            </a:r>
            <a:r>
              <a:rPr lang="zh-CN" altLang="en-US" sz="1600" b="1">
                <a:solidFill>
                  <a:srgbClr val="FF0000"/>
                </a:solidFill>
                <a:latin typeface="微软雅黑" panose="020B0503020204020204" charset="-122"/>
                <a:ea typeface="微软雅黑" panose="020B0503020204020204" charset="-122"/>
                <a:cs typeface="微软雅黑" panose="020B0503020204020204" charset="-122"/>
              </a:rPr>
              <a:t>项。</a:t>
            </a:r>
            <a:endParaRPr lang="zh-CN" altLang="en-US" sz="16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7" name="TextBox 26"/>
          <p:cNvSpPr txBox="1"/>
          <p:nvPr>
            <p:custDataLst>
              <p:tags r:id="rId15"/>
            </p:custDataLst>
          </p:nvPr>
        </p:nvSpPr>
        <p:spPr>
          <a:xfrm>
            <a:off x="5024755" y="5036820"/>
            <a:ext cx="1727200" cy="1218565"/>
          </a:xfrm>
          <a:prstGeom prst="rect">
            <a:avLst/>
          </a:prstGeom>
          <a:noFill/>
        </p:spPr>
        <p:txBody>
          <a:bodyPr wrap="square" bIns="0" rtlCol="0">
            <a:noAutofit/>
          </a:bodyPr>
          <a:p>
            <a:pPr>
              <a:lnSpc>
                <a:spcPct val="120000"/>
              </a:lnSpc>
            </a:pPr>
            <a:r>
              <a:rPr lang="zh-CN" altLang="en-US" sz="1600" b="1" spc="300" smtClean="0">
                <a:solidFill>
                  <a:schemeClr val="tx1"/>
                </a:solidFill>
                <a:latin typeface="微软雅黑" panose="020B0503020204020204" charset="-122"/>
                <a:ea typeface="微软雅黑" panose="020B0503020204020204" charset="-122"/>
              </a:rPr>
              <a:t>发布修改单，调整部分指标的浓度限值。</a:t>
            </a:r>
            <a:endParaRPr lang="zh-CN" altLang="en-US" sz="1600" b="1" spc="300" smtClean="0">
              <a:solidFill>
                <a:schemeClr val="tx1"/>
              </a:solidFill>
              <a:latin typeface="微软雅黑" panose="020B0503020204020204" charset="-122"/>
              <a:ea typeface="微软雅黑" panose="020B0503020204020204" charset="-122"/>
            </a:endParaRPr>
          </a:p>
        </p:txBody>
      </p:sp>
      <p:grpSp>
        <p:nvGrpSpPr>
          <p:cNvPr id="32" name="Group 31"/>
          <p:cNvGrpSpPr/>
          <p:nvPr>
            <p:custDataLst>
              <p:tags r:id="rId16"/>
            </p:custDataLst>
          </p:nvPr>
        </p:nvGrpSpPr>
        <p:grpSpPr>
          <a:xfrm>
            <a:off x="943781" y="3021213"/>
            <a:ext cx="511381" cy="511381"/>
            <a:chOff x="2005013" y="1077913"/>
            <a:chExt cx="688975" cy="688975"/>
          </a:xfrm>
          <a:solidFill>
            <a:srgbClr val="1F74AD"/>
          </a:solidFill>
        </p:grpSpPr>
        <p:sp>
          <p:nvSpPr>
            <p:cNvPr id="22" name="Freeform 5"/>
            <p:cNvSpPr>
              <a:spLocks noEditPoints="1"/>
            </p:cNvSpPr>
            <p:nvPr>
              <p:custDataLst>
                <p:tags r:id="rId17"/>
              </p:custDataLst>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23" name="Freeform 6"/>
            <p:cNvSpPr/>
            <p:nvPr>
              <p:custDataLst>
                <p:tags r:id="rId18"/>
              </p:custDataLst>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grpSp>
      <p:sp>
        <p:nvSpPr>
          <p:cNvPr id="35" name="Freeform 55"/>
          <p:cNvSpPr>
            <a:spLocks noEditPoints="1"/>
          </p:cNvSpPr>
          <p:nvPr>
            <p:custDataLst>
              <p:tags r:id="rId19"/>
            </p:custDataLst>
          </p:nvPr>
        </p:nvSpPr>
        <p:spPr bwMode="auto">
          <a:xfrm>
            <a:off x="8624084" y="3174731"/>
            <a:ext cx="521453" cy="374870"/>
          </a:xfrm>
          <a:custGeom>
            <a:avLst/>
            <a:gdLst>
              <a:gd name="T0" fmla="*/ 2486 w 16058"/>
              <a:gd name="T1" fmla="*/ 10403 h 11544"/>
              <a:gd name="T2" fmla="*/ 1591 w 16058"/>
              <a:gd name="T3" fmla="*/ 9798 h 11544"/>
              <a:gd name="T4" fmla="*/ 1075 w 16058"/>
              <a:gd name="T5" fmla="*/ 8845 h 11544"/>
              <a:gd name="T6" fmla="*/ 1034 w 16058"/>
              <a:gd name="T7" fmla="*/ 7911 h 11544"/>
              <a:gd name="T8" fmla="*/ 1269 w 16058"/>
              <a:gd name="T9" fmla="*/ 7227 h 11544"/>
              <a:gd name="T10" fmla="*/ 1712 w 16058"/>
              <a:gd name="T11" fmla="*/ 6654 h 11544"/>
              <a:gd name="T12" fmla="*/ 2311 w 16058"/>
              <a:gd name="T13" fmla="*/ 6236 h 11544"/>
              <a:gd name="T14" fmla="*/ 2677 w 16058"/>
              <a:gd name="T15" fmla="*/ 5951 h 11544"/>
              <a:gd name="T16" fmla="*/ 2739 w 16058"/>
              <a:gd name="T17" fmla="*/ 5626 h 11544"/>
              <a:gd name="T18" fmla="*/ 2564 w 16058"/>
              <a:gd name="T19" fmla="*/ 5102 h 11544"/>
              <a:gd name="T20" fmla="*/ 2509 w 16058"/>
              <a:gd name="T21" fmla="*/ 4790 h 11544"/>
              <a:gd name="T22" fmla="*/ 2634 w 16058"/>
              <a:gd name="T23" fmla="*/ 4225 h 11544"/>
              <a:gd name="T24" fmla="*/ 3014 w 16058"/>
              <a:gd name="T25" fmla="*/ 3763 h 11544"/>
              <a:gd name="T26" fmla="*/ 3573 w 16058"/>
              <a:gd name="T27" fmla="*/ 3528 h 11544"/>
              <a:gd name="T28" fmla="*/ 4022 w 16058"/>
              <a:gd name="T29" fmla="*/ 3524 h 11544"/>
              <a:gd name="T30" fmla="*/ 4410 w 16058"/>
              <a:gd name="T31" fmla="*/ 3616 h 11544"/>
              <a:gd name="T32" fmla="*/ 4822 w 16058"/>
              <a:gd name="T33" fmla="*/ 3718 h 11544"/>
              <a:gd name="T34" fmla="*/ 5077 w 16058"/>
              <a:gd name="T35" fmla="*/ 3578 h 11544"/>
              <a:gd name="T36" fmla="*/ 5304 w 16058"/>
              <a:gd name="T37" fmla="*/ 3154 h 11544"/>
              <a:gd name="T38" fmla="*/ 5986 w 16058"/>
              <a:gd name="T39" fmla="*/ 2112 h 11544"/>
              <a:gd name="T40" fmla="*/ 6970 w 16058"/>
              <a:gd name="T41" fmla="*/ 1377 h 11544"/>
              <a:gd name="T42" fmla="*/ 8153 w 16058"/>
              <a:gd name="T43" fmla="*/ 1025 h 11544"/>
              <a:gd name="T44" fmla="*/ 9661 w 16058"/>
              <a:gd name="T45" fmla="*/ 1190 h 11544"/>
              <a:gd name="T46" fmla="*/ 10994 w 16058"/>
              <a:gd name="T47" fmla="*/ 2023 h 11544"/>
              <a:gd name="T48" fmla="*/ 11831 w 16058"/>
              <a:gd name="T49" fmla="*/ 3370 h 11544"/>
              <a:gd name="T50" fmla="*/ 12046 w 16058"/>
              <a:gd name="T51" fmla="*/ 4561 h 11544"/>
              <a:gd name="T52" fmla="*/ 12173 w 16058"/>
              <a:gd name="T53" fmla="*/ 4853 h 11544"/>
              <a:gd name="T54" fmla="*/ 12517 w 16058"/>
              <a:gd name="T55" fmla="*/ 5002 h 11544"/>
              <a:gd name="T56" fmla="*/ 13610 w 16058"/>
              <a:gd name="T57" fmla="*/ 5356 h 11544"/>
              <a:gd name="T58" fmla="*/ 14494 w 16058"/>
              <a:gd name="T59" fmla="*/ 6116 h 11544"/>
              <a:gd name="T60" fmla="*/ 14988 w 16058"/>
              <a:gd name="T61" fmla="*/ 7177 h 11544"/>
              <a:gd name="T62" fmla="*/ 14968 w 16058"/>
              <a:gd name="T63" fmla="*/ 8469 h 11544"/>
              <a:gd name="T64" fmla="*/ 14337 w 16058"/>
              <a:gd name="T65" fmla="*/ 9634 h 11544"/>
              <a:gd name="T66" fmla="*/ 13243 w 16058"/>
              <a:gd name="T67" fmla="*/ 10372 h 11544"/>
              <a:gd name="T68" fmla="*/ 12944 w 16058"/>
              <a:gd name="T69" fmla="*/ 3664 h 11544"/>
              <a:gd name="T70" fmla="*/ 12111 w 16058"/>
              <a:gd name="T71" fmla="*/ 1788 h 11544"/>
              <a:gd name="T72" fmla="*/ 10564 w 16058"/>
              <a:gd name="T73" fmla="*/ 487 h 11544"/>
              <a:gd name="T74" fmla="*/ 8531 w 16058"/>
              <a:gd name="T75" fmla="*/ 0 h 11544"/>
              <a:gd name="T76" fmla="*/ 6922 w 16058"/>
              <a:gd name="T77" fmla="*/ 297 h 11544"/>
              <a:gd name="T78" fmla="*/ 5572 w 16058"/>
              <a:gd name="T79" fmla="*/ 1115 h 11544"/>
              <a:gd name="T80" fmla="*/ 4587 w 16058"/>
              <a:gd name="T81" fmla="*/ 2341 h 11544"/>
              <a:gd name="T82" fmla="*/ 4112 w 16058"/>
              <a:gd name="T83" fmla="*/ 2541 h 11544"/>
              <a:gd name="T84" fmla="*/ 3533 w 16058"/>
              <a:gd name="T85" fmla="*/ 2521 h 11544"/>
              <a:gd name="T86" fmla="*/ 2501 w 16058"/>
              <a:gd name="T87" fmla="*/ 2896 h 11544"/>
              <a:gd name="T88" fmla="*/ 1778 w 16058"/>
              <a:gd name="T89" fmla="*/ 3692 h 11544"/>
              <a:gd name="T90" fmla="*/ 1505 w 16058"/>
              <a:gd name="T91" fmla="*/ 4768 h 11544"/>
              <a:gd name="T92" fmla="*/ 1558 w 16058"/>
              <a:gd name="T93" fmla="*/ 5217 h 11544"/>
              <a:gd name="T94" fmla="*/ 1281 w 16058"/>
              <a:gd name="T95" fmla="*/ 5706 h 11544"/>
              <a:gd name="T96" fmla="*/ 564 w 16058"/>
              <a:gd name="T97" fmla="*/ 6461 h 11544"/>
              <a:gd name="T98" fmla="*/ 118 w 16058"/>
              <a:gd name="T99" fmla="*/ 7414 h 11544"/>
              <a:gd name="T100" fmla="*/ 17 w 16058"/>
              <a:gd name="T101" fmla="*/ 8615 h 11544"/>
              <a:gd name="T102" fmla="*/ 557 w 16058"/>
              <a:gd name="T103" fmla="*/ 10106 h 11544"/>
              <a:gd name="T104" fmla="*/ 1707 w 16058"/>
              <a:gd name="T105" fmla="*/ 11150 h 11544"/>
              <a:gd name="T106" fmla="*/ 3262 w 16058"/>
              <a:gd name="T107" fmla="*/ 11543 h 11544"/>
              <a:gd name="T108" fmla="*/ 13589 w 16058"/>
              <a:gd name="T109" fmla="*/ 11315 h 11544"/>
              <a:gd name="T110" fmla="*/ 15080 w 16058"/>
              <a:gd name="T111" fmla="*/ 10310 h 11544"/>
              <a:gd name="T112" fmla="*/ 15940 w 16058"/>
              <a:gd name="T113" fmla="*/ 8720 h 11544"/>
              <a:gd name="T114" fmla="*/ 15965 w 16058"/>
              <a:gd name="T115" fmla="*/ 6945 h 11544"/>
              <a:gd name="T116" fmla="*/ 15283 w 16058"/>
              <a:gd name="T117" fmla="*/ 5493 h 11544"/>
              <a:gd name="T118" fmla="*/ 14075 w 16058"/>
              <a:gd name="T119" fmla="*/ 4467 h 1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058" h="11544">
                <a:moveTo>
                  <a:pt x="12294" y="10539"/>
                </a:moveTo>
                <a:lnTo>
                  <a:pt x="12294" y="10540"/>
                </a:lnTo>
                <a:lnTo>
                  <a:pt x="3262" y="10540"/>
                </a:lnTo>
                <a:lnTo>
                  <a:pt x="3145" y="10537"/>
                </a:lnTo>
                <a:lnTo>
                  <a:pt x="3031" y="10528"/>
                </a:lnTo>
                <a:lnTo>
                  <a:pt x="2919" y="10514"/>
                </a:lnTo>
                <a:lnTo>
                  <a:pt x="2807" y="10494"/>
                </a:lnTo>
                <a:lnTo>
                  <a:pt x="2698" y="10469"/>
                </a:lnTo>
                <a:lnTo>
                  <a:pt x="2591" y="10438"/>
                </a:lnTo>
                <a:lnTo>
                  <a:pt x="2486" y="10403"/>
                </a:lnTo>
                <a:lnTo>
                  <a:pt x="2384" y="10363"/>
                </a:lnTo>
                <a:lnTo>
                  <a:pt x="2284" y="10316"/>
                </a:lnTo>
                <a:lnTo>
                  <a:pt x="2187" y="10267"/>
                </a:lnTo>
                <a:lnTo>
                  <a:pt x="2092" y="10212"/>
                </a:lnTo>
                <a:lnTo>
                  <a:pt x="2000" y="10154"/>
                </a:lnTo>
                <a:lnTo>
                  <a:pt x="1912" y="10091"/>
                </a:lnTo>
                <a:lnTo>
                  <a:pt x="1827" y="10023"/>
                </a:lnTo>
                <a:lnTo>
                  <a:pt x="1744" y="9952"/>
                </a:lnTo>
                <a:lnTo>
                  <a:pt x="1666" y="9878"/>
                </a:lnTo>
                <a:lnTo>
                  <a:pt x="1591" y="9798"/>
                </a:lnTo>
                <a:lnTo>
                  <a:pt x="1520" y="9717"/>
                </a:lnTo>
                <a:lnTo>
                  <a:pt x="1453" y="9632"/>
                </a:lnTo>
                <a:lnTo>
                  <a:pt x="1390" y="9543"/>
                </a:lnTo>
                <a:lnTo>
                  <a:pt x="1331" y="9451"/>
                </a:lnTo>
                <a:lnTo>
                  <a:pt x="1277" y="9357"/>
                </a:lnTo>
                <a:lnTo>
                  <a:pt x="1226" y="9259"/>
                </a:lnTo>
                <a:lnTo>
                  <a:pt x="1181" y="9159"/>
                </a:lnTo>
                <a:lnTo>
                  <a:pt x="1141" y="9057"/>
                </a:lnTo>
                <a:lnTo>
                  <a:pt x="1105" y="8952"/>
                </a:lnTo>
                <a:lnTo>
                  <a:pt x="1075" y="8845"/>
                </a:lnTo>
                <a:lnTo>
                  <a:pt x="1050" y="8736"/>
                </a:lnTo>
                <a:lnTo>
                  <a:pt x="1030" y="8624"/>
                </a:lnTo>
                <a:lnTo>
                  <a:pt x="1016" y="8512"/>
                </a:lnTo>
                <a:lnTo>
                  <a:pt x="1007" y="8397"/>
                </a:lnTo>
                <a:lnTo>
                  <a:pt x="1004" y="8281"/>
                </a:lnTo>
                <a:lnTo>
                  <a:pt x="1005" y="8207"/>
                </a:lnTo>
                <a:lnTo>
                  <a:pt x="1009" y="8131"/>
                </a:lnTo>
                <a:lnTo>
                  <a:pt x="1015" y="8057"/>
                </a:lnTo>
                <a:lnTo>
                  <a:pt x="1024" y="7984"/>
                </a:lnTo>
                <a:lnTo>
                  <a:pt x="1034" y="7911"/>
                </a:lnTo>
                <a:lnTo>
                  <a:pt x="1048" y="7839"/>
                </a:lnTo>
                <a:lnTo>
                  <a:pt x="1063" y="7768"/>
                </a:lnTo>
                <a:lnTo>
                  <a:pt x="1081" y="7697"/>
                </a:lnTo>
                <a:lnTo>
                  <a:pt x="1101" y="7627"/>
                </a:lnTo>
                <a:lnTo>
                  <a:pt x="1123" y="7558"/>
                </a:lnTo>
                <a:lnTo>
                  <a:pt x="1148" y="7490"/>
                </a:lnTo>
                <a:lnTo>
                  <a:pt x="1175" y="7423"/>
                </a:lnTo>
                <a:lnTo>
                  <a:pt x="1203" y="7356"/>
                </a:lnTo>
                <a:lnTo>
                  <a:pt x="1235" y="7291"/>
                </a:lnTo>
                <a:lnTo>
                  <a:pt x="1269" y="7227"/>
                </a:lnTo>
                <a:lnTo>
                  <a:pt x="1304" y="7165"/>
                </a:lnTo>
                <a:lnTo>
                  <a:pt x="1341" y="7102"/>
                </a:lnTo>
                <a:lnTo>
                  <a:pt x="1381" y="7041"/>
                </a:lnTo>
                <a:lnTo>
                  <a:pt x="1422" y="6982"/>
                </a:lnTo>
                <a:lnTo>
                  <a:pt x="1465" y="6924"/>
                </a:lnTo>
                <a:lnTo>
                  <a:pt x="1511" y="6867"/>
                </a:lnTo>
                <a:lnTo>
                  <a:pt x="1559" y="6811"/>
                </a:lnTo>
                <a:lnTo>
                  <a:pt x="1608" y="6757"/>
                </a:lnTo>
                <a:lnTo>
                  <a:pt x="1659" y="6705"/>
                </a:lnTo>
                <a:lnTo>
                  <a:pt x="1712" y="6654"/>
                </a:lnTo>
                <a:lnTo>
                  <a:pt x="1767" y="6604"/>
                </a:lnTo>
                <a:lnTo>
                  <a:pt x="1825" y="6555"/>
                </a:lnTo>
                <a:lnTo>
                  <a:pt x="1883" y="6509"/>
                </a:lnTo>
                <a:lnTo>
                  <a:pt x="1943" y="6464"/>
                </a:lnTo>
                <a:lnTo>
                  <a:pt x="2005" y="6421"/>
                </a:lnTo>
                <a:lnTo>
                  <a:pt x="2069" y="6380"/>
                </a:lnTo>
                <a:lnTo>
                  <a:pt x="2135" y="6341"/>
                </a:lnTo>
                <a:lnTo>
                  <a:pt x="2198" y="6304"/>
                </a:lnTo>
                <a:lnTo>
                  <a:pt x="2256" y="6269"/>
                </a:lnTo>
                <a:lnTo>
                  <a:pt x="2311" y="6236"/>
                </a:lnTo>
                <a:lnTo>
                  <a:pt x="2364" y="6205"/>
                </a:lnTo>
                <a:lnTo>
                  <a:pt x="2412" y="6174"/>
                </a:lnTo>
                <a:lnTo>
                  <a:pt x="2456" y="6145"/>
                </a:lnTo>
                <a:lnTo>
                  <a:pt x="2498" y="6116"/>
                </a:lnTo>
                <a:lnTo>
                  <a:pt x="2535" y="6088"/>
                </a:lnTo>
                <a:lnTo>
                  <a:pt x="2570" y="6061"/>
                </a:lnTo>
                <a:lnTo>
                  <a:pt x="2601" y="6033"/>
                </a:lnTo>
                <a:lnTo>
                  <a:pt x="2629" y="6006"/>
                </a:lnTo>
                <a:lnTo>
                  <a:pt x="2655" y="5979"/>
                </a:lnTo>
                <a:lnTo>
                  <a:pt x="2677" y="5951"/>
                </a:lnTo>
                <a:lnTo>
                  <a:pt x="2696" y="5923"/>
                </a:lnTo>
                <a:lnTo>
                  <a:pt x="2712" y="5895"/>
                </a:lnTo>
                <a:lnTo>
                  <a:pt x="2725" y="5866"/>
                </a:lnTo>
                <a:lnTo>
                  <a:pt x="2735" y="5836"/>
                </a:lnTo>
                <a:lnTo>
                  <a:pt x="2742" y="5805"/>
                </a:lnTo>
                <a:lnTo>
                  <a:pt x="2747" y="5773"/>
                </a:lnTo>
                <a:lnTo>
                  <a:pt x="2748" y="5738"/>
                </a:lnTo>
                <a:lnTo>
                  <a:pt x="2748" y="5703"/>
                </a:lnTo>
                <a:lnTo>
                  <a:pt x="2744" y="5665"/>
                </a:lnTo>
                <a:lnTo>
                  <a:pt x="2739" y="5626"/>
                </a:lnTo>
                <a:lnTo>
                  <a:pt x="2730" y="5585"/>
                </a:lnTo>
                <a:lnTo>
                  <a:pt x="2720" y="5542"/>
                </a:lnTo>
                <a:lnTo>
                  <a:pt x="2707" y="5495"/>
                </a:lnTo>
                <a:lnTo>
                  <a:pt x="2691" y="5446"/>
                </a:lnTo>
                <a:lnTo>
                  <a:pt x="2674" y="5395"/>
                </a:lnTo>
                <a:lnTo>
                  <a:pt x="2654" y="5340"/>
                </a:lnTo>
                <a:lnTo>
                  <a:pt x="2632" y="5282"/>
                </a:lnTo>
                <a:lnTo>
                  <a:pt x="2607" y="5220"/>
                </a:lnTo>
                <a:lnTo>
                  <a:pt x="2581" y="5156"/>
                </a:lnTo>
                <a:lnTo>
                  <a:pt x="2564" y="5102"/>
                </a:lnTo>
                <a:lnTo>
                  <a:pt x="2549" y="5050"/>
                </a:lnTo>
                <a:lnTo>
                  <a:pt x="2537" y="5000"/>
                </a:lnTo>
                <a:lnTo>
                  <a:pt x="2527" y="4950"/>
                </a:lnTo>
                <a:lnTo>
                  <a:pt x="2523" y="4926"/>
                </a:lnTo>
                <a:lnTo>
                  <a:pt x="2519" y="4903"/>
                </a:lnTo>
                <a:lnTo>
                  <a:pt x="2516" y="4880"/>
                </a:lnTo>
                <a:lnTo>
                  <a:pt x="2514" y="4857"/>
                </a:lnTo>
                <a:lnTo>
                  <a:pt x="2512" y="4834"/>
                </a:lnTo>
                <a:lnTo>
                  <a:pt x="2510" y="4812"/>
                </a:lnTo>
                <a:lnTo>
                  <a:pt x="2509" y="4790"/>
                </a:lnTo>
                <a:lnTo>
                  <a:pt x="2509" y="4768"/>
                </a:lnTo>
                <a:lnTo>
                  <a:pt x="2511" y="4704"/>
                </a:lnTo>
                <a:lnTo>
                  <a:pt x="2516" y="4640"/>
                </a:lnTo>
                <a:lnTo>
                  <a:pt x="2524" y="4577"/>
                </a:lnTo>
                <a:lnTo>
                  <a:pt x="2535" y="4516"/>
                </a:lnTo>
                <a:lnTo>
                  <a:pt x="2549" y="4455"/>
                </a:lnTo>
                <a:lnTo>
                  <a:pt x="2565" y="4395"/>
                </a:lnTo>
                <a:lnTo>
                  <a:pt x="2585" y="4337"/>
                </a:lnTo>
                <a:lnTo>
                  <a:pt x="2608" y="4280"/>
                </a:lnTo>
                <a:lnTo>
                  <a:pt x="2634" y="4225"/>
                </a:lnTo>
                <a:lnTo>
                  <a:pt x="2661" y="4171"/>
                </a:lnTo>
                <a:lnTo>
                  <a:pt x="2691" y="4118"/>
                </a:lnTo>
                <a:lnTo>
                  <a:pt x="2724" y="4067"/>
                </a:lnTo>
                <a:lnTo>
                  <a:pt x="2759" y="4018"/>
                </a:lnTo>
                <a:lnTo>
                  <a:pt x="2796" y="3971"/>
                </a:lnTo>
                <a:lnTo>
                  <a:pt x="2835" y="3925"/>
                </a:lnTo>
                <a:lnTo>
                  <a:pt x="2877" y="3881"/>
                </a:lnTo>
                <a:lnTo>
                  <a:pt x="2921" y="3839"/>
                </a:lnTo>
                <a:lnTo>
                  <a:pt x="2966" y="3800"/>
                </a:lnTo>
                <a:lnTo>
                  <a:pt x="3014" y="3763"/>
                </a:lnTo>
                <a:lnTo>
                  <a:pt x="3063" y="3728"/>
                </a:lnTo>
                <a:lnTo>
                  <a:pt x="3113" y="3696"/>
                </a:lnTo>
                <a:lnTo>
                  <a:pt x="3166" y="3665"/>
                </a:lnTo>
                <a:lnTo>
                  <a:pt x="3221" y="3638"/>
                </a:lnTo>
                <a:lnTo>
                  <a:pt x="3276" y="3612"/>
                </a:lnTo>
                <a:lnTo>
                  <a:pt x="3333" y="3589"/>
                </a:lnTo>
                <a:lnTo>
                  <a:pt x="3391" y="3570"/>
                </a:lnTo>
                <a:lnTo>
                  <a:pt x="3450" y="3553"/>
                </a:lnTo>
                <a:lnTo>
                  <a:pt x="3512" y="3539"/>
                </a:lnTo>
                <a:lnTo>
                  <a:pt x="3573" y="3528"/>
                </a:lnTo>
                <a:lnTo>
                  <a:pt x="3636" y="3520"/>
                </a:lnTo>
                <a:lnTo>
                  <a:pt x="3699" y="3515"/>
                </a:lnTo>
                <a:lnTo>
                  <a:pt x="3764" y="3513"/>
                </a:lnTo>
                <a:lnTo>
                  <a:pt x="3779" y="3513"/>
                </a:lnTo>
                <a:lnTo>
                  <a:pt x="3821" y="3512"/>
                </a:lnTo>
                <a:lnTo>
                  <a:pt x="3851" y="3512"/>
                </a:lnTo>
                <a:lnTo>
                  <a:pt x="3886" y="3513"/>
                </a:lnTo>
                <a:lnTo>
                  <a:pt x="3927" y="3515"/>
                </a:lnTo>
                <a:lnTo>
                  <a:pt x="3972" y="3519"/>
                </a:lnTo>
                <a:lnTo>
                  <a:pt x="4022" y="3524"/>
                </a:lnTo>
                <a:lnTo>
                  <a:pt x="4074" y="3531"/>
                </a:lnTo>
                <a:lnTo>
                  <a:pt x="4130" y="3540"/>
                </a:lnTo>
                <a:lnTo>
                  <a:pt x="4189" y="3552"/>
                </a:lnTo>
                <a:lnTo>
                  <a:pt x="4219" y="3559"/>
                </a:lnTo>
                <a:lnTo>
                  <a:pt x="4250" y="3566"/>
                </a:lnTo>
                <a:lnTo>
                  <a:pt x="4281" y="3575"/>
                </a:lnTo>
                <a:lnTo>
                  <a:pt x="4314" y="3584"/>
                </a:lnTo>
                <a:lnTo>
                  <a:pt x="4345" y="3594"/>
                </a:lnTo>
                <a:lnTo>
                  <a:pt x="4378" y="3604"/>
                </a:lnTo>
                <a:lnTo>
                  <a:pt x="4410" y="3616"/>
                </a:lnTo>
                <a:lnTo>
                  <a:pt x="4443" y="3629"/>
                </a:lnTo>
                <a:lnTo>
                  <a:pt x="4495" y="3649"/>
                </a:lnTo>
                <a:lnTo>
                  <a:pt x="4544" y="3667"/>
                </a:lnTo>
                <a:lnTo>
                  <a:pt x="4592" y="3682"/>
                </a:lnTo>
                <a:lnTo>
                  <a:pt x="4636" y="3694"/>
                </a:lnTo>
                <a:lnTo>
                  <a:pt x="4678" y="3704"/>
                </a:lnTo>
                <a:lnTo>
                  <a:pt x="4717" y="3711"/>
                </a:lnTo>
                <a:lnTo>
                  <a:pt x="4754" y="3716"/>
                </a:lnTo>
                <a:lnTo>
                  <a:pt x="4789" y="3718"/>
                </a:lnTo>
                <a:lnTo>
                  <a:pt x="4822" y="3718"/>
                </a:lnTo>
                <a:lnTo>
                  <a:pt x="4855" y="3715"/>
                </a:lnTo>
                <a:lnTo>
                  <a:pt x="4884" y="3710"/>
                </a:lnTo>
                <a:lnTo>
                  <a:pt x="4912" y="3702"/>
                </a:lnTo>
                <a:lnTo>
                  <a:pt x="4939" y="3692"/>
                </a:lnTo>
                <a:lnTo>
                  <a:pt x="4964" y="3679"/>
                </a:lnTo>
                <a:lnTo>
                  <a:pt x="4989" y="3664"/>
                </a:lnTo>
                <a:lnTo>
                  <a:pt x="5012" y="3646"/>
                </a:lnTo>
                <a:lnTo>
                  <a:pt x="5034" y="3626"/>
                </a:lnTo>
                <a:lnTo>
                  <a:pt x="5056" y="3603"/>
                </a:lnTo>
                <a:lnTo>
                  <a:pt x="5077" y="3578"/>
                </a:lnTo>
                <a:lnTo>
                  <a:pt x="5097" y="3551"/>
                </a:lnTo>
                <a:lnTo>
                  <a:pt x="5117" y="3522"/>
                </a:lnTo>
                <a:lnTo>
                  <a:pt x="5138" y="3490"/>
                </a:lnTo>
                <a:lnTo>
                  <a:pt x="5158" y="3456"/>
                </a:lnTo>
                <a:lnTo>
                  <a:pt x="5177" y="3420"/>
                </a:lnTo>
                <a:lnTo>
                  <a:pt x="5197" y="3382"/>
                </a:lnTo>
                <a:lnTo>
                  <a:pt x="5218" y="3340"/>
                </a:lnTo>
                <a:lnTo>
                  <a:pt x="5238" y="3297"/>
                </a:lnTo>
                <a:lnTo>
                  <a:pt x="5260" y="3251"/>
                </a:lnTo>
                <a:lnTo>
                  <a:pt x="5304" y="3154"/>
                </a:lnTo>
                <a:lnTo>
                  <a:pt x="5353" y="3047"/>
                </a:lnTo>
                <a:lnTo>
                  <a:pt x="5409" y="2932"/>
                </a:lnTo>
                <a:lnTo>
                  <a:pt x="5469" y="2820"/>
                </a:lnTo>
                <a:lnTo>
                  <a:pt x="5532" y="2710"/>
                </a:lnTo>
                <a:lnTo>
                  <a:pt x="5599" y="2603"/>
                </a:lnTo>
                <a:lnTo>
                  <a:pt x="5669" y="2499"/>
                </a:lnTo>
                <a:lnTo>
                  <a:pt x="5744" y="2398"/>
                </a:lnTo>
                <a:lnTo>
                  <a:pt x="5821" y="2300"/>
                </a:lnTo>
                <a:lnTo>
                  <a:pt x="5902" y="2204"/>
                </a:lnTo>
                <a:lnTo>
                  <a:pt x="5986" y="2112"/>
                </a:lnTo>
                <a:lnTo>
                  <a:pt x="6072" y="2024"/>
                </a:lnTo>
                <a:lnTo>
                  <a:pt x="6161" y="1938"/>
                </a:lnTo>
                <a:lnTo>
                  <a:pt x="6255" y="1856"/>
                </a:lnTo>
                <a:lnTo>
                  <a:pt x="6349" y="1777"/>
                </a:lnTo>
                <a:lnTo>
                  <a:pt x="6447" y="1701"/>
                </a:lnTo>
                <a:lnTo>
                  <a:pt x="6547" y="1629"/>
                </a:lnTo>
                <a:lnTo>
                  <a:pt x="6650" y="1560"/>
                </a:lnTo>
                <a:lnTo>
                  <a:pt x="6754" y="1496"/>
                </a:lnTo>
                <a:lnTo>
                  <a:pt x="6862" y="1434"/>
                </a:lnTo>
                <a:lnTo>
                  <a:pt x="6970" y="1377"/>
                </a:lnTo>
                <a:lnTo>
                  <a:pt x="7082" y="1323"/>
                </a:lnTo>
                <a:lnTo>
                  <a:pt x="7195" y="1274"/>
                </a:lnTo>
                <a:lnTo>
                  <a:pt x="7309" y="1228"/>
                </a:lnTo>
                <a:lnTo>
                  <a:pt x="7426" y="1186"/>
                </a:lnTo>
                <a:lnTo>
                  <a:pt x="7543" y="1148"/>
                </a:lnTo>
                <a:lnTo>
                  <a:pt x="7663" y="1115"/>
                </a:lnTo>
                <a:lnTo>
                  <a:pt x="7784" y="1086"/>
                </a:lnTo>
                <a:lnTo>
                  <a:pt x="7906" y="1061"/>
                </a:lnTo>
                <a:lnTo>
                  <a:pt x="8029" y="1041"/>
                </a:lnTo>
                <a:lnTo>
                  <a:pt x="8153" y="1025"/>
                </a:lnTo>
                <a:lnTo>
                  <a:pt x="8278" y="1013"/>
                </a:lnTo>
                <a:lnTo>
                  <a:pt x="8404" y="1007"/>
                </a:lnTo>
                <a:lnTo>
                  <a:pt x="8531" y="1004"/>
                </a:lnTo>
                <a:lnTo>
                  <a:pt x="8699" y="1008"/>
                </a:lnTo>
                <a:lnTo>
                  <a:pt x="8866" y="1020"/>
                </a:lnTo>
                <a:lnTo>
                  <a:pt x="9030" y="1039"/>
                </a:lnTo>
                <a:lnTo>
                  <a:pt x="9192" y="1066"/>
                </a:lnTo>
                <a:lnTo>
                  <a:pt x="9351" y="1100"/>
                </a:lnTo>
                <a:lnTo>
                  <a:pt x="9507" y="1142"/>
                </a:lnTo>
                <a:lnTo>
                  <a:pt x="9661" y="1190"/>
                </a:lnTo>
                <a:lnTo>
                  <a:pt x="9811" y="1246"/>
                </a:lnTo>
                <a:lnTo>
                  <a:pt x="9959" y="1308"/>
                </a:lnTo>
                <a:lnTo>
                  <a:pt x="10102" y="1376"/>
                </a:lnTo>
                <a:lnTo>
                  <a:pt x="10242" y="1451"/>
                </a:lnTo>
                <a:lnTo>
                  <a:pt x="10378" y="1532"/>
                </a:lnTo>
                <a:lnTo>
                  <a:pt x="10510" y="1619"/>
                </a:lnTo>
                <a:lnTo>
                  <a:pt x="10638" y="1711"/>
                </a:lnTo>
                <a:lnTo>
                  <a:pt x="10761" y="1810"/>
                </a:lnTo>
                <a:lnTo>
                  <a:pt x="10880" y="1914"/>
                </a:lnTo>
                <a:lnTo>
                  <a:pt x="10994" y="2023"/>
                </a:lnTo>
                <a:lnTo>
                  <a:pt x="11103" y="2137"/>
                </a:lnTo>
                <a:lnTo>
                  <a:pt x="11207" y="2256"/>
                </a:lnTo>
                <a:lnTo>
                  <a:pt x="11306" y="2381"/>
                </a:lnTo>
                <a:lnTo>
                  <a:pt x="11398" y="2509"/>
                </a:lnTo>
                <a:lnTo>
                  <a:pt x="11486" y="2643"/>
                </a:lnTo>
                <a:lnTo>
                  <a:pt x="11568" y="2780"/>
                </a:lnTo>
                <a:lnTo>
                  <a:pt x="11643" y="2922"/>
                </a:lnTo>
                <a:lnTo>
                  <a:pt x="11712" y="3067"/>
                </a:lnTo>
                <a:lnTo>
                  <a:pt x="11775" y="3217"/>
                </a:lnTo>
                <a:lnTo>
                  <a:pt x="11831" y="3370"/>
                </a:lnTo>
                <a:lnTo>
                  <a:pt x="11880" y="3526"/>
                </a:lnTo>
                <a:lnTo>
                  <a:pt x="11922" y="3686"/>
                </a:lnTo>
                <a:lnTo>
                  <a:pt x="11957" y="3848"/>
                </a:lnTo>
                <a:lnTo>
                  <a:pt x="11985" y="4014"/>
                </a:lnTo>
                <a:lnTo>
                  <a:pt x="12005" y="4183"/>
                </a:lnTo>
                <a:lnTo>
                  <a:pt x="12016" y="4309"/>
                </a:lnTo>
                <a:lnTo>
                  <a:pt x="12027" y="4420"/>
                </a:lnTo>
                <a:lnTo>
                  <a:pt x="12032" y="4471"/>
                </a:lnTo>
                <a:lnTo>
                  <a:pt x="12038" y="4517"/>
                </a:lnTo>
                <a:lnTo>
                  <a:pt x="12046" y="4561"/>
                </a:lnTo>
                <a:lnTo>
                  <a:pt x="12053" y="4601"/>
                </a:lnTo>
                <a:lnTo>
                  <a:pt x="12061" y="4638"/>
                </a:lnTo>
                <a:lnTo>
                  <a:pt x="12070" y="4673"/>
                </a:lnTo>
                <a:lnTo>
                  <a:pt x="12081" y="4706"/>
                </a:lnTo>
                <a:lnTo>
                  <a:pt x="12092" y="4736"/>
                </a:lnTo>
                <a:lnTo>
                  <a:pt x="12105" y="4763"/>
                </a:lnTo>
                <a:lnTo>
                  <a:pt x="12119" y="4788"/>
                </a:lnTo>
                <a:lnTo>
                  <a:pt x="12135" y="4812"/>
                </a:lnTo>
                <a:lnTo>
                  <a:pt x="12153" y="4833"/>
                </a:lnTo>
                <a:lnTo>
                  <a:pt x="12173" y="4853"/>
                </a:lnTo>
                <a:lnTo>
                  <a:pt x="12195" y="4872"/>
                </a:lnTo>
                <a:lnTo>
                  <a:pt x="12220" y="4889"/>
                </a:lnTo>
                <a:lnTo>
                  <a:pt x="12247" y="4905"/>
                </a:lnTo>
                <a:lnTo>
                  <a:pt x="12276" y="4920"/>
                </a:lnTo>
                <a:lnTo>
                  <a:pt x="12308" y="4935"/>
                </a:lnTo>
                <a:lnTo>
                  <a:pt x="12344" y="4949"/>
                </a:lnTo>
                <a:lnTo>
                  <a:pt x="12383" y="4962"/>
                </a:lnTo>
                <a:lnTo>
                  <a:pt x="12424" y="4976"/>
                </a:lnTo>
                <a:lnTo>
                  <a:pt x="12468" y="4989"/>
                </a:lnTo>
                <a:lnTo>
                  <a:pt x="12517" y="5002"/>
                </a:lnTo>
                <a:lnTo>
                  <a:pt x="12568" y="5015"/>
                </a:lnTo>
                <a:lnTo>
                  <a:pt x="12684" y="5043"/>
                </a:lnTo>
                <a:lnTo>
                  <a:pt x="12816" y="5073"/>
                </a:lnTo>
                <a:lnTo>
                  <a:pt x="12937" y="5099"/>
                </a:lnTo>
                <a:lnTo>
                  <a:pt x="13055" y="5129"/>
                </a:lnTo>
                <a:lnTo>
                  <a:pt x="13171" y="5165"/>
                </a:lnTo>
                <a:lnTo>
                  <a:pt x="13285" y="5206"/>
                </a:lnTo>
                <a:lnTo>
                  <a:pt x="13395" y="5252"/>
                </a:lnTo>
                <a:lnTo>
                  <a:pt x="13505" y="5302"/>
                </a:lnTo>
                <a:lnTo>
                  <a:pt x="13610" y="5356"/>
                </a:lnTo>
                <a:lnTo>
                  <a:pt x="13714" y="5415"/>
                </a:lnTo>
                <a:lnTo>
                  <a:pt x="13813" y="5477"/>
                </a:lnTo>
                <a:lnTo>
                  <a:pt x="13910" y="5545"/>
                </a:lnTo>
                <a:lnTo>
                  <a:pt x="14004" y="5615"/>
                </a:lnTo>
                <a:lnTo>
                  <a:pt x="14095" y="5690"/>
                </a:lnTo>
                <a:lnTo>
                  <a:pt x="14181" y="5768"/>
                </a:lnTo>
                <a:lnTo>
                  <a:pt x="14266" y="5850"/>
                </a:lnTo>
                <a:lnTo>
                  <a:pt x="14346" y="5935"/>
                </a:lnTo>
                <a:lnTo>
                  <a:pt x="14422" y="6024"/>
                </a:lnTo>
                <a:lnTo>
                  <a:pt x="14494" y="6116"/>
                </a:lnTo>
                <a:lnTo>
                  <a:pt x="14564" y="6210"/>
                </a:lnTo>
                <a:lnTo>
                  <a:pt x="14628" y="6307"/>
                </a:lnTo>
                <a:lnTo>
                  <a:pt x="14689" y="6408"/>
                </a:lnTo>
                <a:lnTo>
                  <a:pt x="14745" y="6511"/>
                </a:lnTo>
                <a:lnTo>
                  <a:pt x="14796" y="6617"/>
                </a:lnTo>
                <a:lnTo>
                  <a:pt x="14845" y="6724"/>
                </a:lnTo>
                <a:lnTo>
                  <a:pt x="14888" y="6834"/>
                </a:lnTo>
                <a:lnTo>
                  <a:pt x="14926" y="6947"/>
                </a:lnTo>
                <a:lnTo>
                  <a:pt x="14959" y="7060"/>
                </a:lnTo>
                <a:lnTo>
                  <a:pt x="14988" y="7177"/>
                </a:lnTo>
                <a:lnTo>
                  <a:pt x="15012" y="7294"/>
                </a:lnTo>
                <a:lnTo>
                  <a:pt x="15030" y="7414"/>
                </a:lnTo>
                <a:lnTo>
                  <a:pt x="15044" y="7534"/>
                </a:lnTo>
                <a:lnTo>
                  <a:pt x="15052" y="7656"/>
                </a:lnTo>
                <a:lnTo>
                  <a:pt x="15055" y="7779"/>
                </a:lnTo>
                <a:lnTo>
                  <a:pt x="15051" y="7922"/>
                </a:lnTo>
                <a:lnTo>
                  <a:pt x="15040" y="8061"/>
                </a:lnTo>
                <a:lnTo>
                  <a:pt x="15023" y="8199"/>
                </a:lnTo>
                <a:lnTo>
                  <a:pt x="14999" y="8335"/>
                </a:lnTo>
                <a:lnTo>
                  <a:pt x="14968" y="8469"/>
                </a:lnTo>
                <a:lnTo>
                  <a:pt x="14931" y="8599"/>
                </a:lnTo>
                <a:lnTo>
                  <a:pt x="14887" y="8728"/>
                </a:lnTo>
                <a:lnTo>
                  <a:pt x="14838" y="8853"/>
                </a:lnTo>
                <a:lnTo>
                  <a:pt x="14782" y="8975"/>
                </a:lnTo>
                <a:lnTo>
                  <a:pt x="14721" y="9094"/>
                </a:lnTo>
                <a:lnTo>
                  <a:pt x="14655" y="9209"/>
                </a:lnTo>
                <a:lnTo>
                  <a:pt x="14583" y="9322"/>
                </a:lnTo>
                <a:lnTo>
                  <a:pt x="14505" y="9430"/>
                </a:lnTo>
                <a:lnTo>
                  <a:pt x="14424" y="9535"/>
                </a:lnTo>
                <a:lnTo>
                  <a:pt x="14337" y="9634"/>
                </a:lnTo>
                <a:lnTo>
                  <a:pt x="14245" y="9730"/>
                </a:lnTo>
                <a:lnTo>
                  <a:pt x="14150" y="9822"/>
                </a:lnTo>
                <a:lnTo>
                  <a:pt x="14050" y="9909"/>
                </a:lnTo>
                <a:lnTo>
                  <a:pt x="13945" y="9990"/>
                </a:lnTo>
                <a:lnTo>
                  <a:pt x="13837" y="10068"/>
                </a:lnTo>
                <a:lnTo>
                  <a:pt x="13725" y="10140"/>
                </a:lnTo>
                <a:lnTo>
                  <a:pt x="13609" y="10206"/>
                </a:lnTo>
                <a:lnTo>
                  <a:pt x="13491" y="10267"/>
                </a:lnTo>
                <a:lnTo>
                  <a:pt x="13368" y="10322"/>
                </a:lnTo>
                <a:lnTo>
                  <a:pt x="13243" y="10372"/>
                </a:lnTo>
                <a:lnTo>
                  <a:pt x="13114" y="10416"/>
                </a:lnTo>
                <a:lnTo>
                  <a:pt x="12984" y="10453"/>
                </a:lnTo>
                <a:lnTo>
                  <a:pt x="12850" y="10484"/>
                </a:lnTo>
                <a:lnTo>
                  <a:pt x="12715" y="10508"/>
                </a:lnTo>
                <a:lnTo>
                  <a:pt x="12576" y="10525"/>
                </a:lnTo>
                <a:lnTo>
                  <a:pt x="12437" y="10536"/>
                </a:lnTo>
                <a:lnTo>
                  <a:pt x="12294" y="10539"/>
                </a:lnTo>
                <a:close/>
                <a:moveTo>
                  <a:pt x="13004" y="4087"/>
                </a:moveTo>
                <a:lnTo>
                  <a:pt x="12979" y="3874"/>
                </a:lnTo>
                <a:lnTo>
                  <a:pt x="12944" y="3664"/>
                </a:lnTo>
                <a:lnTo>
                  <a:pt x="12899" y="3457"/>
                </a:lnTo>
                <a:lnTo>
                  <a:pt x="12845" y="3254"/>
                </a:lnTo>
                <a:lnTo>
                  <a:pt x="12782" y="3054"/>
                </a:lnTo>
                <a:lnTo>
                  <a:pt x="12711" y="2860"/>
                </a:lnTo>
                <a:lnTo>
                  <a:pt x="12631" y="2669"/>
                </a:lnTo>
                <a:lnTo>
                  <a:pt x="12542" y="2482"/>
                </a:lnTo>
                <a:lnTo>
                  <a:pt x="12446" y="2301"/>
                </a:lnTo>
                <a:lnTo>
                  <a:pt x="12343" y="2124"/>
                </a:lnTo>
                <a:lnTo>
                  <a:pt x="12230" y="1953"/>
                </a:lnTo>
                <a:lnTo>
                  <a:pt x="12111" y="1788"/>
                </a:lnTo>
                <a:lnTo>
                  <a:pt x="11985" y="1628"/>
                </a:lnTo>
                <a:lnTo>
                  <a:pt x="11852" y="1473"/>
                </a:lnTo>
                <a:lnTo>
                  <a:pt x="11711" y="1326"/>
                </a:lnTo>
                <a:lnTo>
                  <a:pt x="11566" y="1184"/>
                </a:lnTo>
                <a:lnTo>
                  <a:pt x="11413" y="1050"/>
                </a:lnTo>
                <a:lnTo>
                  <a:pt x="11254" y="922"/>
                </a:lnTo>
                <a:lnTo>
                  <a:pt x="11090" y="802"/>
                </a:lnTo>
                <a:lnTo>
                  <a:pt x="10919" y="690"/>
                </a:lnTo>
                <a:lnTo>
                  <a:pt x="10745" y="584"/>
                </a:lnTo>
                <a:lnTo>
                  <a:pt x="10564" y="487"/>
                </a:lnTo>
                <a:lnTo>
                  <a:pt x="10378" y="397"/>
                </a:lnTo>
                <a:lnTo>
                  <a:pt x="10189" y="316"/>
                </a:lnTo>
                <a:lnTo>
                  <a:pt x="9995" y="244"/>
                </a:lnTo>
                <a:lnTo>
                  <a:pt x="9796" y="181"/>
                </a:lnTo>
                <a:lnTo>
                  <a:pt x="9594" y="126"/>
                </a:lnTo>
                <a:lnTo>
                  <a:pt x="9388" y="81"/>
                </a:lnTo>
                <a:lnTo>
                  <a:pt x="9178" y="46"/>
                </a:lnTo>
                <a:lnTo>
                  <a:pt x="8965" y="21"/>
                </a:lnTo>
                <a:lnTo>
                  <a:pt x="8750" y="5"/>
                </a:lnTo>
                <a:lnTo>
                  <a:pt x="8531" y="0"/>
                </a:lnTo>
                <a:lnTo>
                  <a:pt x="8361" y="3"/>
                </a:lnTo>
                <a:lnTo>
                  <a:pt x="8194" y="12"/>
                </a:lnTo>
                <a:lnTo>
                  <a:pt x="8027" y="28"/>
                </a:lnTo>
                <a:lnTo>
                  <a:pt x="7863" y="49"/>
                </a:lnTo>
                <a:lnTo>
                  <a:pt x="7701" y="76"/>
                </a:lnTo>
                <a:lnTo>
                  <a:pt x="7540" y="109"/>
                </a:lnTo>
                <a:lnTo>
                  <a:pt x="7383" y="149"/>
                </a:lnTo>
                <a:lnTo>
                  <a:pt x="7227" y="193"/>
                </a:lnTo>
                <a:lnTo>
                  <a:pt x="7074" y="242"/>
                </a:lnTo>
                <a:lnTo>
                  <a:pt x="6922" y="297"/>
                </a:lnTo>
                <a:lnTo>
                  <a:pt x="6773" y="357"/>
                </a:lnTo>
                <a:lnTo>
                  <a:pt x="6628" y="423"/>
                </a:lnTo>
                <a:lnTo>
                  <a:pt x="6485" y="493"/>
                </a:lnTo>
                <a:lnTo>
                  <a:pt x="6345" y="568"/>
                </a:lnTo>
                <a:lnTo>
                  <a:pt x="6208" y="648"/>
                </a:lnTo>
                <a:lnTo>
                  <a:pt x="6075" y="733"/>
                </a:lnTo>
                <a:lnTo>
                  <a:pt x="5943" y="821"/>
                </a:lnTo>
                <a:lnTo>
                  <a:pt x="5817" y="915"/>
                </a:lnTo>
                <a:lnTo>
                  <a:pt x="5693" y="1013"/>
                </a:lnTo>
                <a:lnTo>
                  <a:pt x="5572" y="1115"/>
                </a:lnTo>
                <a:lnTo>
                  <a:pt x="5456" y="1221"/>
                </a:lnTo>
                <a:lnTo>
                  <a:pt x="5342" y="1331"/>
                </a:lnTo>
                <a:lnTo>
                  <a:pt x="5234" y="1444"/>
                </a:lnTo>
                <a:lnTo>
                  <a:pt x="5129" y="1562"/>
                </a:lnTo>
                <a:lnTo>
                  <a:pt x="5027" y="1683"/>
                </a:lnTo>
                <a:lnTo>
                  <a:pt x="4931" y="1809"/>
                </a:lnTo>
                <a:lnTo>
                  <a:pt x="4837" y="1936"/>
                </a:lnTo>
                <a:lnTo>
                  <a:pt x="4750" y="2068"/>
                </a:lnTo>
                <a:lnTo>
                  <a:pt x="4666" y="2203"/>
                </a:lnTo>
                <a:lnTo>
                  <a:pt x="4587" y="2341"/>
                </a:lnTo>
                <a:lnTo>
                  <a:pt x="4512" y="2481"/>
                </a:lnTo>
                <a:lnTo>
                  <a:pt x="4443" y="2625"/>
                </a:lnTo>
                <a:lnTo>
                  <a:pt x="4402" y="2613"/>
                </a:lnTo>
                <a:lnTo>
                  <a:pt x="4362" y="2601"/>
                </a:lnTo>
                <a:lnTo>
                  <a:pt x="4321" y="2589"/>
                </a:lnTo>
                <a:lnTo>
                  <a:pt x="4279" y="2579"/>
                </a:lnTo>
                <a:lnTo>
                  <a:pt x="4237" y="2568"/>
                </a:lnTo>
                <a:lnTo>
                  <a:pt x="4196" y="2559"/>
                </a:lnTo>
                <a:lnTo>
                  <a:pt x="4154" y="2549"/>
                </a:lnTo>
                <a:lnTo>
                  <a:pt x="4112" y="2541"/>
                </a:lnTo>
                <a:lnTo>
                  <a:pt x="4070" y="2534"/>
                </a:lnTo>
                <a:lnTo>
                  <a:pt x="4027" y="2528"/>
                </a:lnTo>
                <a:lnTo>
                  <a:pt x="3983" y="2522"/>
                </a:lnTo>
                <a:lnTo>
                  <a:pt x="3940" y="2518"/>
                </a:lnTo>
                <a:lnTo>
                  <a:pt x="3896" y="2514"/>
                </a:lnTo>
                <a:lnTo>
                  <a:pt x="3853" y="2511"/>
                </a:lnTo>
                <a:lnTo>
                  <a:pt x="3809" y="2510"/>
                </a:lnTo>
                <a:lnTo>
                  <a:pt x="3764" y="2509"/>
                </a:lnTo>
                <a:lnTo>
                  <a:pt x="3647" y="2512"/>
                </a:lnTo>
                <a:lnTo>
                  <a:pt x="3533" y="2521"/>
                </a:lnTo>
                <a:lnTo>
                  <a:pt x="3420" y="2535"/>
                </a:lnTo>
                <a:lnTo>
                  <a:pt x="3309" y="2556"/>
                </a:lnTo>
                <a:lnTo>
                  <a:pt x="3200" y="2581"/>
                </a:lnTo>
                <a:lnTo>
                  <a:pt x="3092" y="2611"/>
                </a:lnTo>
                <a:lnTo>
                  <a:pt x="2988" y="2647"/>
                </a:lnTo>
                <a:lnTo>
                  <a:pt x="2884" y="2687"/>
                </a:lnTo>
                <a:lnTo>
                  <a:pt x="2785" y="2732"/>
                </a:lnTo>
                <a:lnTo>
                  <a:pt x="2688" y="2782"/>
                </a:lnTo>
                <a:lnTo>
                  <a:pt x="2593" y="2837"/>
                </a:lnTo>
                <a:lnTo>
                  <a:pt x="2501" y="2896"/>
                </a:lnTo>
                <a:lnTo>
                  <a:pt x="2413" y="2958"/>
                </a:lnTo>
                <a:lnTo>
                  <a:pt x="2327" y="3025"/>
                </a:lnTo>
                <a:lnTo>
                  <a:pt x="2245" y="3097"/>
                </a:lnTo>
                <a:lnTo>
                  <a:pt x="2167" y="3172"/>
                </a:lnTo>
                <a:lnTo>
                  <a:pt x="2093" y="3250"/>
                </a:lnTo>
                <a:lnTo>
                  <a:pt x="2021" y="3331"/>
                </a:lnTo>
                <a:lnTo>
                  <a:pt x="1954" y="3417"/>
                </a:lnTo>
                <a:lnTo>
                  <a:pt x="1891" y="3506"/>
                </a:lnTo>
                <a:lnTo>
                  <a:pt x="1833" y="3597"/>
                </a:lnTo>
                <a:lnTo>
                  <a:pt x="1778" y="3692"/>
                </a:lnTo>
                <a:lnTo>
                  <a:pt x="1728" y="3789"/>
                </a:lnTo>
                <a:lnTo>
                  <a:pt x="1683" y="3889"/>
                </a:lnTo>
                <a:lnTo>
                  <a:pt x="1643" y="3992"/>
                </a:lnTo>
                <a:lnTo>
                  <a:pt x="1607" y="4097"/>
                </a:lnTo>
                <a:lnTo>
                  <a:pt x="1577" y="4204"/>
                </a:lnTo>
                <a:lnTo>
                  <a:pt x="1552" y="4313"/>
                </a:lnTo>
                <a:lnTo>
                  <a:pt x="1532" y="4424"/>
                </a:lnTo>
                <a:lnTo>
                  <a:pt x="1517" y="4537"/>
                </a:lnTo>
                <a:lnTo>
                  <a:pt x="1508" y="4652"/>
                </a:lnTo>
                <a:lnTo>
                  <a:pt x="1505" y="4768"/>
                </a:lnTo>
                <a:lnTo>
                  <a:pt x="1506" y="4815"/>
                </a:lnTo>
                <a:lnTo>
                  <a:pt x="1507" y="4860"/>
                </a:lnTo>
                <a:lnTo>
                  <a:pt x="1510" y="4906"/>
                </a:lnTo>
                <a:lnTo>
                  <a:pt x="1514" y="4951"/>
                </a:lnTo>
                <a:lnTo>
                  <a:pt x="1519" y="4997"/>
                </a:lnTo>
                <a:lnTo>
                  <a:pt x="1526" y="5042"/>
                </a:lnTo>
                <a:lnTo>
                  <a:pt x="1532" y="5086"/>
                </a:lnTo>
                <a:lnTo>
                  <a:pt x="1540" y="5130"/>
                </a:lnTo>
                <a:lnTo>
                  <a:pt x="1548" y="5174"/>
                </a:lnTo>
                <a:lnTo>
                  <a:pt x="1558" y="5217"/>
                </a:lnTo>
                <a:lnTo>
                  <a:pt x="1568" y="5261"/>
                </a:lnTo>
                <a:lnTo>
                  <a:pt x="1579" y="5304"/>
                </a:lnTo>
                <a:lnTo>
                  <a:pt x="1590" y="5347"/>
                </a:lnTo>
                <a:lnTo>
                  <a:pt x="1603" y="5389"/>
                </a:lnTo>
                <a:lnTo>
                  <a:pt x="1616" y="5431"/>
                </a:lnTo>
                <a:lnTo>
                  <a:pt x="1629" y="5473"/>
                </a:lnTo>
                <a:lnTo>
                  <a:pt x="1539" y="5528"/>
                </a:lnTo>
                <a:lnTo>
                  <a:pt x="1451" y="5585"/>
                </a:lnTo>
                <a:lnTo>
                  <a:pt x="1365" y="5644"/>
                </a:lnTo>
                <a:lnTo>
                  <a:pt x="1281" y="5706"/>
                </a:lnTo>
                <a:lnTo>
                  <a:pt x="1198" y="5771"/>
                </a:lnTo>
                <a:lnTo>
                  <a:pt x="1118" y="5839"/>
                </a:lnTo>
                <a:lnTo>
                  <a:pt x="1041" y="5909"/>
                </a:lnTo>
                <a:lnTo>
                  <a:pt x="965" y="5981"/>
                </a:lnTo>
                <a:lnTo>
                  <a:pt x="892" y="6056"/>
                </a:lnTo>
                <a:lnTo>
                  <a:pt x="821" y="6133"/>
                </a:lnTo>
                <a:lnTo>
                  <a:pt x="753" y="6211"/>
                </a:lnTo>
                <a:lnTo>
                  <a:pt x="687" y="6292"/>
                </a:lnTo>
                <a:lnTo>
                  <a:pt x="624" y="6376"/>
                </a:lnTo>
                <a:lnTo>
                  <a:pt x="564" y="6461"/>
                </a:lnTo>
                <a:lnTo>
                  <a:pt x="506" y="6548"/>
                </a:lnTo>
                <a:lnTo>
                  <a:pt x="451" y="6638"/>
                </a:lnTo>
                <a:lnTo>
                  <a:pt x="398" y="6729"/>
                </a:lnTo>
                <a:lnTo>
                  <a:pt x="349" y="6821"/>
                </a:lnTo>
                <a:lnTo>
                  <a:pt x="303" y="6917"/>
                </a:lnTo>
                <a:lnTo>
                  <a:pt x="260" y="7013"/>
                </a:lnTo>
                <a:lnTo>
                  <a:pt x="220" y="7110"/>
                </a:lnTo>
                <a:lnTo>
                  <a:pt x="183" y="7210"/>
                </a:lnTo>
                <a:lnTo>
                  <a:pt x="149" y="7311"/>
                </a:lnTo>
                <a:lnTo>
                  <a:pt x="118" y="7414"/>
                </a:lnTo>
                <a:lnTo>
                  <a:pt x="91" y="7518"/>
                </a:lnTo>
                <a:lnTo>
                  <a:pt x="67" y="7623"/>
                </a:lnTo>
                <a:lnTo>
                  <a:pt x="47" y="7730"/>
                </a:lnTo>
                <a:lnTo>
                  <a:pt x="30" y="7838"/>
                </a:lnTo>
                <a:lnTo>
                  <a:pt x="17" y="7948"/>
                </a:lnTo>
                <a:lnTo>
                  <a:pt x="8" y="8057"/>
                </a:lnTo>
                <a:lnTo>
                  <a:pt x="2" y="8168"/>
                </a:lnTo>
                <a:lnTo>
                  <a:pt x="0" y="8281"/>
                </a:lnTo>
                <a:lnTo>
                  <a:pt x="4" y="8449"/>
                </a:lnTo>
                <a:lnTo>
                  <a:pt x="17" y="8615"/>
                </a:lnTo>
                <a:lnTo>
                  <a:pt x="37" y="8778"/>
                </a:lnTo>
                <a:lnTo>
                  <a:pt x="66" y="8938"/>
                </a:lnTo>
                <a:lnTo>
                  <a:pt x="102" y="9097"/>
                </a:lnTo>
                <a:lnTo>
                  <a:pt x="147" y="9251"/>
                </a:lnTo>
                <a:lnTo>
                  <a:pt x="198" y="9403"/>
                </a:lnTo>
                <a:lnTo>
                  <a:pt x="256" y="9551"/>
                </a:lnTo>
                <a:lnTo>
                  <a:pt x="322" y="9695"/>
                </a:lnTo>
                <a:lnTo>
                  <a:pt x="393" y="9837"/>
                </a:lnTo>
                <a:lnTo>
                  <a:pt x="473" y="9973"/>
                </a:lnTo>
                <a:lnTo>
                  <a:pt x="557" y="10106"/>
                </a:lnTo>
                <a:lnTo>
                  <a:pt x="648" y="10233"/>
                </a:lnTo>
                <a:lnTo>
                  <a:pt x="745" y="10357"/>
                </a:lnTo>
                <a:lnTo>
                  <a:pt x="847" y="10475"/>
                </a:lnTo>
                <a:lnTo>
                  <a:pt x="955" y="10588"/>
                </a:lnTo>
                <a:lnTo>
                  <a:pt x="1069" y="10696"/>
                </a:lnTo>
                <a:lnTo>
                  <a:pt x="1187" y="10798"/>
                </a:lnTo>
                <a:lnTo>
                  <a:pt x="1310" y="10896"/>
                </a:lnTo>
                <a:lnTo>
                  <a:pt x="1438" y="10986"/>
                </a:lnTo>
                <a:lnTo>
                  <a:pt x="1571" y="11071"/>
                </a:lnTo>
                <a:lnTo>
                  <a:pt x="1707" y="11150"/>
                </a:lnTo>
                <a:lnTo>
                  <a:pt x="1848" y="11222"/>
                </a:lnTo>
                <a:lnTo>
                  <a:pt x="1992" y="11287"/>
                </a:lnTo>
                <a:lnTo>
                  <a:pt x="2141" y="11345"/>
                </a:lnTo>
                <a:lnTo>
                  <a:pt x="2292" y="11396"/>
                </a:lnTo>
                <a:lnTo>
                  <a:pt x="2447" y="11441"/>
                </a:lnTo>
                <a:lnTo>
                  <a:pt x="2604" y="11478"/>
                </a:lnTo>
                <a:lnTo>
                  <a:pt x="2765" y="11506"/>
                </a:lnTo>
                <a:lnTo>
                  <a:pt x="2929" y="11527"/>
                </a:lnTo>
                <a:lnTo>
                  <a:pt x="3094" y="11539"/>
                </a:lnTo>
                <a:lnTo>
                  <a:pt x="3262" y="11543"/>
                </a:lnTo>
                <a:lnTo>
                  <a:pt x="3262" y="11544"/>
                </a:lnTo>
                <a:lnTo>
                  <a:pt x="12294" y="11544"/>
                </a:lnTo>
                <a:lnTo>
                  <a:pt x="12294" y="11543"/>
                </a:lnTo>
                <a:lnTo>
                  <a:pt x="12488" y="11539"/>
                </a:lnTo>
                <a:lnTo>
                  <a:pt x="12680" y="11524"/>
                </a:lnTo>
                <a:lnTo>
                  <a:pt x="12867" y="11500"/>
                </a:lnTo>
                <a:lnTo>
                  <a:pt x="13053" y="11467"/>
                </a:lnTo>
                <a:lnTo>
                  <a:pt x="13236" y="11425"/>
                </a:lnTo>
                <a:lnTo>
                  <a:pt x="13414" y="11374"/>
                </a:lnTo>
                <a:lnTo>
                  <a:pt x="13589" y="11315"/>
                </a:lnTo>
                <a:lnTo>
                  <a:pt x="13760" y="11248"/>
                </a:lnTo>
                <a:lnTo>
                  <a:pt x="13926" y="11173"/>
                </a:lnTo>
                <a:lnTo>
                  <a:pt x="14089" y="11089"/>
                </a:lnTo>
                <a:lnTo>
                  <a:pt x="14246" y="10999"/>
                </a:lnTo>
                <a:lnTo>
                  <a:pt x="14399" y="10901"/>
                </a:lnTo>
                <a:lnTo>
                  <a:pt x="14547" y="10796"/>
                </a:lnTo>
                <a:lnTo>
                  <a:pt x="14689" y="10684"/>
                </a:lnTo>
                <a:lnTo>
                  <a:pt x="14826" y="10565"/>
                </a:lnTo>
                <a:lnTo>
                  <a:pt x="14956" y="10441"/>
                </a:lnTo>
                <a:lnTo>
                  <a:pt x="15080" y="10310"/>
                </a:lnTo>
                <a:lnTo>
                  <a:pt x="15199" y="10174"/>
                </a:lnTo>
                <a:lnTo>
                  <a:pt x="15310" y="10031"/>
                </a:lnTo>
                <a:lnTo>
                  <a:pt x="15416" y="9884"/>
                </a:lnTo>
                <a:lnTo>
                  <a:pt x="15513" y="9731"/>
                </a:lnTo>
                <a:lnTo>
                  <a:pt x="15604" y="9574"/>
                </a:lnTo>
                <a:lnTo>
                  <a:pt x="15687" y="9411"/>
                </a:lnTo>
                <a:lnTo>
                  <a:pt x="15762" y="9244"/>
                </a:lnTo>
                <a:lnTo>
                  <a:pt x="15830" y="9074"/>
                </a:lnTo>
                <a:lnTo>
                  <a:pt x="15888" y="8899"/>
                </a:lnTo>
                <a:lnTo>
                  <a:pt x="15940" y="8720"/>
                </a:lnTo>
                <a:lnTo>
                  <a:pt x="15982" y="8538"/>
                </a:lnTo>
                <a:lnTo>
                  <a:pt x="16015" y="8352"/>
                </a:lnTo>
                <a:lnTo>
                  <a:pt x="16039" y="8164"/>
                </a:lnTo>
                <a:lnTo>
                  <a:pt x="16053" y="7973"/>
                </a:lnTo>
                <a:lnTo>
                  <a:pt x="16058" y="7779"/>
                </a:lnTo>
                <a:lnTo>
                  <a:pt x="16054" y="7608"/>
                </a:lnTo>
                <a:lnTo>
                  <a:pt x="16043" y="7439"/>
                </a:lnTo>
                <a:lnTo>
                  <a:pt x="16024" y="7272"/>
                </a:lnTo>
                <a:lnTo>
                  <a:pt x="15998" y="7107"/>
                </a:lnTo>
                <a:lnTo>
                  <a:pt x="15965" y="6945"/>
                </a:lnTo>
                <a:lnTo>
                  <a:pt x="15926" y="6785"/>
                </a:lnTo>
                <a:lnTo>
                  <a:pt x="15878" y="6629"/>
                </a:lnTo>
                <a:lnTo>
                  <a:pt x="15825" y="6475"/>
                </a:lnTo>
                <a:lnTo>
                  <a:pt x="15766" y="6324"/>
                </a:lnTo>
                <a:lnTo>
                  <a:pt x="15700" y="6176"/>
                </a:lnTo>
                <a:lnTo>
                  <a:pt x="15628" y="6032"/>
                </a:lnTo>
                <a:lnTo>
                  <a:pt x="15550" y="5892"/>
                </a:lnTo>
                <a:lnTo>
                  <a:pt x="15467" y="5755"/>
                </a:lnTo>
                <a:lnTo>
                  <a:pt x="15378" y="5623"/>
                </a:lnTo>
                <a:lnTo>
                  <a:pt x="15283" y="5493"/>
                </a:lnTo>
                <a:lnTo>
                  <a:pt x="15183" y="5369"/>
                </a:lnTo>
                <a:lnTo>
                  <a:pt x="15078" y="5250"/>
                </a:lnTo>
                <a:lnTo>
                  <a:pt x="14968" y="5134"/>
                </a:lnTo>
                <a:lnTo>
                  <a:pt x="14854" y="5023"/>
                </a:lnTo>
                <a:lnTo>
                  <a:pt x="14734" y="4917"/>
                </a:lnTo>
                <a:lnTo>
                  <a:pt x="14611" y="4817"/>
                </a:lnTo>
                <a:lnTo>
                  <a:pt x="14483" y="4721"/>
                </a:lnTo>
                <a:lnTo>
                  <a:pt x="14351" y="4630"/>
                </a:lnTo>
                <a:lnTo>
                  <a:pt x="14215" y="4546"/>
                </a:lnTo>
                <a:lnTo>
                  <a:pt x="14075" y="4467"/>
                </a:lnTo>
                <a:lnTo>
                  <a:pt x="13931" y="4394"/>
                </a:lnTo>
                <a:lnTo>
                  <a:pt x="13785" y="4327"/>
                </a:lnTo>
                <a:lnTo>
                  <a:pt x="13634" y="4266"/>
                </a:lnTo>
                <a:lnTo>
                  <a:pt x="13482" y="4212"/>
                </a:lnTo>
                <a:lnTo>
                  <a:pt x="13325" y="4164"/>
                </a:lnTo>
                <a:lnTo>
                  <a:pt x="13166" y="4121"/>
                </a:lnTo>
                <a:lnTo>
                  <a:pt x="13004" y="4087"/>
                </a:lnTo>
                <a:close/>
              </a:path>
            </a:pathLst>
          </a:custGeom>
          <a:solidFill>
            <a:srgbClr val="9BBB59"/>
          </a:solidFill>
          <a:ln>
            <a:noFill/>
          </a:ln>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grpSp>
        <p:nvGrpSpPr>
          <p:cNvPr id="36" name="Group 35"/>
          <p:cNvGrpSpPr/>
          <p:nvPr>
            <p:custDataLst>
              <p:tags r:id="rId20"/>
            </p:custDataLst>
          </p:nvPr>
        </p:nvGrpSpPr>
        <p:grpSpPr>
          <a:xfrm>
            <a:off x="2791102" y="4122938"/>
            <a:ext cx="520233" cy="519037"/>
            <a:chOff x="4594225" y="2119313"/>
            <a:chExt cx="690563" cy="688975"/>
          </a:xfrm>
          <a:solidFill>
            <a:srgbClr val="3498DB"/>
          </a:solidFill>
        </p:grpSpPr>
        <p:sp>
          <p:nvSpPr>
            <p:cNvPr id="37" name="Freeform 74"/>
            <p:cNvSpPr>
              <a:spLocks noEditPoints="1"/>
            </p:cNvSpPr>
            <p:nvPr>
              <p:custDataLst>
                <p:tags r:id="rId21"/>
              </p:custDataLst>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38" name="Freeform 75"/>
            <p:cNvSpPr>
              <a:spLocks noEditPoints="1"/>
            </p:cNvSpPr>
            <p:nvPr>
              <p:custDataLst>
                <p:tags r:id="rId22"/>
              </p:custDataLst>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39" name="Freeform 76"/>
            <p:cNvSpPr>
              <a:spLocks noEditPoints="1"/>
            </p:cNvSpPr>
            <p:nvPr>
              <p:custDataLst>
                <p:tags r:id="rId23"/>
              </p:custDataLst>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grpSp>
      <p:grpSp>
        <p:nvGrpSpPr>
          <p:cNvPr id="40" name="Group 39"/>
          <p:cNvGrpSpPr/>
          <p:nvPr>
            <p:custDataLst>
              <p:tags r:id="rId24"/>
            </p:custDataLst>
          </p:nvPr>
        </p:nvGrpSpPr>
        <p:grpSpPr>
          <a:xfrm>
            <a:off x="4728363" y="3101338"/>
            <a:ext cx="454249" cy="425010"/>
            <a:chOff x="6964363" y="2108200"/>
            <a:chExt cx="690562" cy="646113"/>
          </a:xfrm>
          <a:solidFill>
            <a:srgbClr val="1AA3AA"/>
          </a:solidFill>
        </p:grpSpPr>
        <p:sp>
          <p:nvSpPr>
            <p:cNvPr id="41" name="Freeform 91"/>
            <p:cNvSpPr>
              <a:spLocks noEditPoints="1"/>
            </p:cNvSpPr>
            <p:nvPr>
              <p:custDataLst>
                <p:tags r:id="rId25"/>
              </p:custDataLst>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42" name="Freeform 92"/>
            <p:cNvSpPr>
              <a:spLocks noEditPoints="1"/>
            </p:cNvSpPr>
            <p:nvPr>
              <p:custDataLst>
                <p:tags r:id="rId26"/>
              </p:custDataLst>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grpSp>
      <p:grpSp>
        <p:nvGrpSpPr>
          <p:cNvPr id="43" name="Group 42"/>
          <p:cNvGrpSpPr/>
          <p:nvPr>
            <p:custDataLst>
              <p:tags r:id="rId27"/>
            </p:custDataLst>
          </p:nvPr>
        </p:nvGrpSpPr>
        <p:grpSpPr>
          <a:xfrm>
            <a:off x="6752387" y="4076744"/>
            <a:ext cx="331236" cy="480789"/>
            <a:chOff x="8591550" y="2065338"/>
            <a:chExt cx="474663" cy="688975"/>
          </a:xfrm>
          <a:solidFill>
            <a:srgbClr val="69A35B"/>
          </a:solidFill>
        </p:grpSpPr>
        <p:sp>
          <p:nvSpPr>
            <p:cNvPr id="44" name="Freeform 100"/>
            <p:cNvSpPr>
              <a:spLocks noEditPoints="1"/>
            </p:cNvSpPr>
            <p:nvPr>
              <p:custDataLst>
                <p:tags r:id="rId28"/>
              </p:custDataLst>
            </p:nvPr>
          </p:nvSpPr>
          <p:spPr bwMode="auto">
            <a:xfrm>
              <a:off x="8591550" y="2065338"/>
              <a:ext cx="474663" cy="688975"/>
            </a:xfrm>
            <a:custGeom>
              <a:avLst/>
              <a:gdLst>
                <a:gd name="T0" fmla="*/ 2887 w 11063"/>
                <a:gd name="T1" fmla="*/ 9929 h 16058"/>
                <a:gd name="T2" fmla="*/ 2451 w 11063"/>
                <a:gd name="T3" fmla="*/ 9123 h 16058"/>
                <a:gd name="T4" fmla="*/ 1855 w 11063"/>
                <a:gd name="T5" fmla="*/ 8041 h 16058"/>
                <a:gd name="T6" fmla="*/ 1427 w 11063"/>
                <a:gd name="T7" fmla="*/ 7165 h 16058"/>
                <a:gd name="T8" fmla="*/ 1122 w 11063"/>
                <a:gd name="T9" fmla="*/ 6318 h 16058"/>
                <a:gd name="T10" fmla="*/ 1006 w 11063"/>
                <a:gd name="T11" fmla="*/ 5520 h 16058"/>
                <a:gd name="T12" fmla="*/ 1362 w 11063"/>
                <a:gd name="T13" fmla="*/ 3764 h 16058"/>
                <a:gd name="T14" fmla="*/ 2332 w 11063"/>
                <a:gd name="T15" fmla="*/ 2327 h 16058"/>
                <a:gd name="T16" fmla="*/ 3771 w 11063"/>
                <a:gd name="T17" fmla="*/ 1359 h 16058"/>
                <a:gd name="T18" fmla="*/ 5532 w 11063"/>
                <a:gd name="T19" fmla="*/ 1004 h 16058"/>
                <a:gd name="T20" fmla="*/ 7292 w 11063"/>
                <a:gd name="T21" fmla="*/ 1359 h 16058"/>
                <a:gd name="T22" fmla="*/ 8731 w 11063"/>
                <a:gd name="T23" fmla="*/ 2327 h 16058"/>
                <a:gd name="T24" fmla="*/ 9701 w 11063"/>
                <a:gd name="T25" fmla="*/ 3764 h 16058"/>
                <a:gd name="T26" fmla="*/ 10057 w 11063"/>
                <a:gd name="T27" fmla="*/ 5520 h 16058"/>
                <a:gd name="T28" fmla="*/ 9941 w 11063"/>
                <a:gd name="T29" fmla="*/ 6314 h 16058"/>
                <a:gd name="T30" fmla="*/ 9636 w 11063"/>
                <a:gd name="T31" fmla="*/ 7163 h 16058"/>
                <a:gd name="T32" fmla="*/ 9207 w 11063"/>
                <a:gd name="T33" fmla="*/ 8042 h 16058"/>
                <a:gd name="T34" fmla="*/ 8612 w 11063"/>
                <a:gd name="T35" fmla="*/ 9129 h 16058"/>
                <a:gd name="T36" fmla="*/ 8179 w 11063"/>
                <a:gd name="T37" fmla="*/ 9932 h 16058"/>
                <a:gd name="T38" fmla="*/ 5484 w 11063"/>
                <a:gd name="T39" fmla="*/ 15054 h 16058"/>
                <a:gd name="T40" fmla="*/ 5160 w 11063"/>
                <a:gd name="T41" fmla="*/ 15030 h 16058"/>
                <a:gd name="T42" fmla="*/ 4907 w 11063"/>
                <a:gd name="T43" fmla="*/ 14937 h 16058"/>
                <a:gd name="T44" fmla="*/ 4698 w 11063"/>
                <a:gd name="T45" fmla="*/ 14732 h 16058"/>
                <a:gd name="T46" fmla="*/ 6658 w 11063"/>
                <a:gd name="T47" fmla="*/ 14161 h 16058"/>
                <a:gd name="T48" fmla="*/ 6436 w 11063"/>
                <a:gd name="T49" fmla="*/ 14651 h 16058"/>
                <a:gd name="T50" fmla="*/ 6202 w 11063"/>
                <a:gd name="T51" fmla="*/ 14919 h 16058"/>
                <a:gd name="T52" fmla="*/ 5915 w 11063"/>
                <a:gd name="T53" fmla="*/ 15031 h 16058"/>
                <a:gd name="T54" fmla="*/ 5532 w 11063"/>
                <a:gd name="T55" fmla="*/ 15054 h 16058"/>
                <a:gd name="T56" fmla="*/ 3763 w 11063"/>
                <a:gd name="T57" fmla="*/ 12094 h 16058"/>
                <a:gd name="T58" fmla="*/ 3603 w 11063"/>
                <a:gd name="T59" fmla="*/ 11605 h 16058"/>
                <a:gd name="T60" fmla="*/ 7351 w 11063"/>
                <a:gd name="T61" fmla="*/ 11943 h 16058"/>
                <a:gd name="T62" fmla="*/ 4290 w 11063"/>
                <a:gd name="T63" fmla="*/ 13799 h 16058"/>
                <a:gd name="T64" fmla="*/ 4145 w 11063"/>
                <a:gd name="T65" fmla="*/ 13340 h 16058"/>
                <a:gd name="T66" fmla="*/ 7149 w 11063"/>
                <a:gd name="T67" fmla="*/ 12594 h 16058"/>
                <a:gd name="T68" fmla="*/ 7016 w 11063"/>
                <a:gd name="T69" fmla="*/ 13038 h 16058"/>
                <a:gd name="T70" fmla="*/ 6835 w 11063"/>
                <a:gd name="T71" fmla="*/ 13637 h 16058"/>
                <a:gd name="T72" fmla="*/ 3630 w 11063"/>
                <a:gd name="T73" fmla="*/ 335 h 16058"/>
                <a:gd name="T74" fmla="*/ 1812 w 11063"/>
                <a:gd name="T75" fmla="*/ 1434 h 16058"/>
                <a:gd name="T76" fmla="*/ 545 w 11063"/>
                <a:gd name="T77" fmla="*/ 3127 h 16058"/>
                <a:gd name="T78" fmla="*/ 7 w 11063"/>
                <a:gd name="T79" fmla="*/ 5236 h 16058"/>
                <a:gd name="T80" fmla="*/ 234 w 11063"/>
                <a:gd name="T81" fmla="*/ 6861 h 16058"/>
                <a:gd name="T82" fmla="*/ 910 w 11063"/>
                <a:gd name="T83" fmla="*/ 8405 h 16058"/>
                <a:gd name="T84" fmla="*/ 1748 w 11063"/>
                <a:gd name="T85" fmla="*/ 9927 h 16058"/>
                <a:gd name="T86" fmla="*/ 2463 w 11063"/>
                <a:gd name="T87" fmla="*/ 11392 h 16058"/>
                <a:gd name="T88" fmla="*/ 3065 w 11063"/>
                <a:gd name="T89" fmla="*/ 13245 h 16058"/>
                <a:gd name="T90" fmla="*/ 3552 w 11063"/>
                <a:gd name="T91" fmla="*/ 14718 h 16058"/>
                <a:gd name="T92" fmla="*/ 4207 w 11063"/>
                <a:gd name="T93" fmla="*/ 15672 h 16058"/>
                <a:gd name="T94" fmla="*/ 5340 w 11063"/>
                <a:gd name="T95" fmla="*/ 16053 h 16058"/>
                <a:gd name="T96" fmla="*/ 6643 w 11063"/>
                <a:gd name="T97" fmla="*/ 15823 h 16058"/>
                <a:gd name="T98" fmla="*/ 7387 w 11063"/>
                <a:gd name="T99" fmla="*/ 15011 h 16058"/>
                <a:gd name="T100" fmla="*/ 7880 w 11063"/>
                <a:gd name="T101" fmla="*/ 13666 h 16058"/>
                <a:gd name="T102" fmla="*/ 8442 w 11063"/>
                <a:gd name="T103" fmla="*/ 11841 h 16058"/>
                <a:gd name="T104" fmla="*/ 9115 w 11063"/>
                <a:gd name="T105" fmla="*/ 10307 h 16058"/>
                <a:gd name="T106" fmla="*/ 9949 w 11063"/>
                <a:gd name="T107" fmla="*/ 8788 h 16058"/>
                <a:gd name="T108" fmla="*/ 10691 w 11063"/>
                <a:gd name="T109" fmla="*/ 7241 h 16058"/>
                <a:gd name="T110" fmla="*/ 11058 w 11063"/>
                <a:gd name="T111" fmla="*/ 5709 h 16058"/>
                <a:gd name="T112" fmla="*/ 10727 w 11063"/>
                <a:gd name="T113" fmla="*/ 3622 h 16058"/>
                <a:gd name="T114" fmla="*/ 9626 w 11063"/>
                <a:gd name="T115" fmla="*/ 1809 h 16058"/>
                <a:gd name="T116" fmla="*/ 7929 w 11063"/>
                <a:gd name="T117" fmla="*/ 544 h 16058"/>
                <a:gd name="T118" fmla="*/ 5816 w 11063"/>
                <a:gd name="T119" fmla="*/ 7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63" h="16058">
                  <a:moveTo>
                    <a:pt x="7881" y="10538"/>
                  </a:moveTo>
                  <a:lnTo>
                    <a:pt x="3187" y="10538"/>
                  </a:lnTo>
                  <a:lnTo>
                    <a:pt x="3140" y="10437"/>
                  </a:lnTo>
                  <a:lnTo>
                    <a:pt x="3092" y="10335"/>
                  </a:lnTo>
                  <a:lnTo>
                    <a:pt x="3041" y="10234"/>
                  </a:lnTo>
                  <a:lnTo>
                    <a:pt x="2991" y="10132"/>
                  </a:lnTo>
                  <a:lnTo>
                    <a:pt x="2940" y="10030"/>
                  </a:lnTo>
                  <a:lnTo>
                    <a:pt x="2887" y="9929"/>
                  </a:lnTo>
                  <a:lnTo>
                    <a:pt x="2835" y="9827"/>
                  </a:lnTo>
                  <a:lnTo>
                    <a:pt x="2781" y="9727"/>
                  </a:lnTo>
                  <a:lnTo>
                    <a:pt x="2728" y="9626"/>
                  </a:lnTo>
                  <a:lnTo>
                    <a:pt x="2672" y="9524"/>
                  </a:lnTo>
                  <a:lnTo>
                    <a:pt x="2618" y="9424"/>
                  </a:lnTo>
                  <a:lnTo>
                    <a:pt x="2563" y="9324"/>
                  </a:lnTo>
                  <a:lnTo>
                    <a:pt x="2507" y="9223"/>
                  </a:lnTo>
                  <a:lnTo>
                    <a:pt x="2451" y="9123"/>
                  </a:lnTo>
                  <a:lnTo>
                    <a:pt x="2396" y="9024"/>
                  </a:lnTo>
                  <a:lnTo>
                    <a:pt x="2340" y="8924"/>
                  </a:lnTo>
                  <a:lnTo>
                    <a:pt x="2217" y="8703"/>
                  </a:lnTo>
                  <a:lnTo>
                    <a:pt x="2094" y="8483"/>
                  </a:lnTo>
                  <a:lnTo>
                    <a:pt x="2034" y="8372"/>
                  </a:lnTo>
                  <a:lnTo>
                    <a:pt x="1973" y="8262"/>
                  </a:lnTo>
                  <a:lnTo>
                    <a:pt x="1914" y="8151"/>
                  </a:lnTo>
                  <a:lnTo>
                    <a:pt x="1855" y="8041"/>
                  </a:lnTo>
                  <a:lnTo>
                    <a:pt x="1796" y="7931"/>
                  </a:lnTo>
                  <a:lnTo>
                    <a:pt x="1740" y="7820"/>
                  </a:lnTo>
                  <a:lnTo>
                    <a:pt x="1684" y="7711"/>
                  </a:lnTo>
                  <a:lnTo>
                    <a:pt x="1629" y="7600"/>
                  </a:lnTo>
                  <a:lnTo>
                    <a:pt x="1576" y="7491"/>
                  </a:lnTo>
                  <a:lnTo>
                    <a:pt x="1525" y="7383"/>
                  </a:lnTo>
                  <a:lnTo>
                    <a:pt x="1475" y="7273"/>
                  </a:lnTo>
                  <a:lnTo>
                    <a:pt x="1427" y="7165"/>
                  </a:lnTo>
                  <a:lnTo>
                    <a:pt x="1381" y="7057"/>
                  </a:lnTo>
                  <a:lnTo>
                    <a:pt x="1337" y="6950"/>
                  </a:lnTo>
                  <a:lnTo>
                    <a:pt x="1294" y="6843"/>
                  </a:lnTo>
                  <a:lnTo>
                    <a:pt x="1255" y="6736"/>
                  </a:lnTo>
                  <a:lnTo>
                    <a:pt x="1218" y="6631"/>
                  </a:lnTo>
                  <a:lnTo>
                    <a:pt x="1183" y="6526"/>
                  </a:lnTo>
                  <a:lnTo>
                    <a:pt x="1151" y="6421"/>
                  </a:lnTo>
                  <a:lnTo>
                    <a:pt x="1122" y="6318"/>
                  </a:lnTo>
                  <a:lnTo>
                    <a:pt x="1095" y="6214"/>
                  </a:lnTo>
                  <a:lnTo>
                    <a:pt x="1072" y="6112"/>
                  </a:lnTo>
                  <a:lnTo>
                    <a:pt x="1053" y="6012"/>
                  </a:lnTo>
                  <a:lnTo>
                    <a:pt x="1036" y="5911"/>
                  </a:lnTo>
                  <a:lnTo>
                    <a:pt x="1023" y="5812"/>
                  </a:lnTo>
                  <a:lnTo>
                    <a:pt x="1014" y="5714"/>
                  </a:lnTo>
                  <a:lnTo>
                    <a:pt x="1008" y="5616"/>
                  </a:lnTo>
                  <a:lnTo>
                    <a:pt x="1006" y="5520"/>
                  </a:lnTo>
                  <a:lnTo>
                    <a:pt x="1012" y="5288"/>
                  </a:lnTo>
                  <a:lnTo>
                    <a:pt x="1029" y="5059"/>
                  </a:lnTo>
                  <a:lnTo>
                    <a:pt x="1058" y="4833"/>
                  </a:lnTo>
                  <a:lnTo>
                    <a:pt x="1098" y="4611"/>
                  </a:lnTo>
                  <a:lnTo>
                    <a:pt x="1149" y="4393"/>
                  </a:lnTo>
                  <a:lnTo>
                    <a:pt x="1210" y="4178"/>
                  </a:lnTo>
                  <a:lnTo>
                    <a:pt x="1280" y="3968"/>
                  </a:lnTo>
                  <a:lnTo>
                    <a:pt x="1362" y="3764"/>
                  </a:lnTo>
                  <a:lnTo>
                    <a:pt x="1452" y="3564"/>
                  </a:lnTo>
                  <a:lnTo>
                    <a:pt x="1553" y="3369"/>
                  </a:lnTo>
                  <a:lnTo>
                    <a:pt x="1661" y="3179"/>
                  </a:lnTo>
                  <a:lnTo>
                    <a:pt x="1779" y="2997"/>
                  </a:lnTo>
                  <a:lnTo>
                    <a:pt x="1906" y="2819"/>
                  </a:lnTo>
                  <a:lnTo>
                    <a:pt x="2041" y="2649"/>
                  </a:lnTo>
                  <a:lnTo>
                    <a:pt x="2182" y="2485"/>
                  </a:lnTo>
                  <a:lnTo>
                    <a:pt x="2332" y="2327"/>
                  </a:lnTo>
                  <a:lnTo>
                    <a:pt x="2490" y="2178"/>
                  </a:lnTo>
                  <a:lnTo>
                    <a:pt x="2654" y="2036"/>
                  </a:lnTo>
                  <a:lnTo>
                    <a:pt x="2825" y="1902"/>
                  </a:lnTo>
                  <a:lnTo>
                    <a:pt x="3003" y="1776"/>
                  </a:lnTo>
                  <a:lnTo>
                    <a:pt x="3186" y="1658"/>
                  </a:lnTo>
                  <a:lnTo>
                    <a:pt x="3376" y="1550"/>
                  </a:lnTo>
                  <a:lnTo>
                    <a:pt x="3571" y="1449"/>
                  </a:lnTo>
                  <a:lnTo>
                    <a:pt x="3771" y="1359"/>
                  </a:lnTo>
                  <a:lnTo>
                    <a:pt x="3977" y="1279"/>
                  </a:lnTo>
                  <a:lnTo>
                    <a:pt x="4187" y="1207"/>
                  </a:lnTo>
                  <a:lnTo>
                    <a:pt x="4402" y="1146"/>
                  </a:lnTo>
                  <a:lnTo>
                    <a:pt x="4620" y="1096"/>
                  </a:lnTo>
                  <a:lnTo>
                    <a:pt x="4843" y="1056"/>
                  </a:lnTo>
                  <a:lnTo>
                    <a:pt x="5069" y="1027"/>
                  </a:lnTo>
                  <a:lnTo>
                    <a:pt x="5299" y="1010"/>
                  </a:lnTo>
                  <a:lnTo>
                    <a:pt x="5532" y="1004"/>
                  </a:lnTo>
                  <a:lnTo>
                    <a:pt x="5764" y="1010"/>
                  </a:lnTo>
                  <a:lnTo>
                    <a:pt x="5993" y="1027"/>
                  </a:lnTo>
                  <a:lnTo>
                    <a:pt x="6219" y="1056"/>
                  </a:lnTo>
                  <a:lnTo>
                    <a:pt x="6443" y="1096"/>
                  </a:lnTo>
                  <a:lnTo>
                    <a:pt x="6661" y="1146"/>
                  </a:lnTo>
                  <a:lnTo>
                    <a:pt x="6876" y="1207"/>
                  </a:lnTo>
                  <a:lnTo>
                    <a:pt x="7086" y="1279"/>
                  </a:lnTo>
                  <a:lnTo>
                    <a:pt x="7292" y="1359"/>
                  </a:lnTo>
                  <a:lnTo>
                    <a:pt x="7492" y="1449"/>
                  </a:lnTo>
                  <a:lnTo>
                    <a:pt x="7687" y="1550"/>
                  </a:lnTo>
                  <a:lnTo>
                    <a:pt x="7877" y="1658"/>
                  </a:lnTo>
                  <a:lnTo>
                    <a:pt x="8060" y="1776"/>
                  </a:lnTo>
                  <a:lnTo>
                    <a:pt x="8238" y="1902"/>
                  </a:lnTo>
                  <a:lnTo>
                    <a:pt x="8409" y="2036"/>
                  </a:lnTo>
                  <a:lnTo>
                    <a:pt x="8573" y="2178"/>
                  </a:lnTo>
                  <a:lnTo>
                    <a:pt x="8731" y="2327"/>
                  </a:lnTo>
                  <a:lnTo>
                    <a:pt x="8881" y="2485"/>
                  </a:lnTo>
                  <a:lnTo>
                    <a:pt x="9022" y="2649"/>
                  </a:lnTo>
                  <a:lnTo>
                    <a:pt x="9157" y="2819"/>
                  </a:lnTo>
                  <a:lnTo>
                    <a:pt x="9283" y="2997"/>
                  </a:lnTo>
                  <a:lnTo>
                    <a:pt x="9402" y="3179"/>
                  </a:lnTo>
                  <a:lnTo>
                    <a:pt x="9510" y="3369"/>
                  </a:lnTo>
                  <a:lnTo>
                    <a:pt x="9611" y="3564"/>
                  </a:lnTo>
                  <a:lnTo>
                    <a:pt x="9701" y="3764"/>
                  </a:lnTo>
                  <a:lnTo>
                    <a:pt x="9783" y="3968"/>
                  </a:lnTo>
                  <a:lnTo>
                    <a:pt x="9853" y="4178"/>
                  </a:lnTo>
                  <a:lnTo>
                    <a:pt x="9914" y="4393"/>
                  </a:lnTo>
                  <a:lnTo>
                    <a:pt x="9965" y="4611"/>
                  </a:lnTo>
                  <a:lnTo>
                    <a:pt x="10005" y="4833"/>
                  </a:lnTo>
                  <a:lnTo>
                    <a:pt x="10034" y="5059"/>
                  </a:lnTo>
                  <a:lnTo>
                    <a:pt x="10051" y="5288"/>
                  </a:lnTo>
                  <a:lnTo>
                    <a:pt x="10057" y="5520"/>
                  </a:lnTo>
                  <a:lnTo>
                    <a:pt x="10055" y="5615"/>
                  </a:lnTo>
                  <a:lnTo>
                    <a:pt x="10049" y="5713"/>
                  </a:lnTo>
                  <a:lnTo>
                    <a:pt x="10040" y="5810"/>
                  </a:lnTo>
                  <a:lnTo>
                    <a:pt x="10027" y="5908"/>
                  </a:lnTo>
                  <a:lnTo>
                    <a:pt x="10010" y="6009"/>
                  </a:lnTo>
                  <a:lnTo>
                    <a:pt x="9990" y="6110"/>
                  </a:lnTo>
                  <a:lnTo>
                    <a:pt x="9967" y="6211"/>
                  </a:lnTo>
                  <a:lnTo>
                    <a:pt x="9941" y="6314"/>
                  </a:lnTo>
                  <a:lnTo>
                    <a:pt x="9911" y="6418"/>
                  </a:lnTo>
                  <a:lnTo>
                    <a:pt x="9880" y="6523"/>
                  </a:lnTo>
                  <a:lnTo>
                    <a:pt x="9845" y="6627"/>
                  </a:lnTo>
                  <a:lnTo>
                    <a:pt x="9808" y="6733"/>
                  </a:lnTo>
                  <a:lnTo>
                    <a:pt x="9769" y="6840"/>
                  </a:lnTo>
                  <a:lnTo>
                    <a:pt x="9726" y="6947"/>
                  </a:lnTo>
                  <a:lnTo>
                    <a:pt x="9682" y="7054"/>
                  </a:lnTo>
                  <a:lnTo>
                    <a:pt x="9636" y="7163"/>
                  </a:lnTo>
                  <a:lnTo>
                    <a:pt x="9588" y="7271"/>
                  </a:lnTo>
                  <a:lnTo>
                    <a:pt x="9538" y="7381"/>
                  </a:lnTo>
                  <a:lnTo>
                    <a:pt x="9486" y="7490"/>
                  </a:lnTo>
                  <a:lnTo>
                    <a:pt x="9433" y="7599"/>
                  </a:lnTo>
                  <a:lnTo>
                    <a:pt x="9378" y="7710"/>
                  </a:lnTo>
                  <a:lnTo>
                    <a:pt x="9323" y="7820"/>
                  </a:lnTo>
                  <a:lnTo>
                    <a:pt x="9266" y="7932"/>
                  </a:lnTo>
                  <a:lnTo>
                    <a:pt x="9207" y="8042"/>
                  </a:lnTo>
                  <a:lnTo>
                    <a:pt x="9149" y="8153"/>
                  </a:lnTo>
                  <a:lnTo>
                    <a:pt x="9089" y="8264"/>
                  </a:lnTo>
                  <a:lnTo>
                    <a:pt x="9028" y="8375"/>
                  </a:lnTo>
                  <a:lnTo>
                    <a:pt x="8968" y="8487"/>
                  </a:lnTo>
                  <a:lnTo>
                    <a:pt x="8845" y="8708"/>
                  </a:lnTo>
                  <a:lnTo>
                    <a:pt x="8722" y="8930"/>
                  </a:lnTo>
                  <a:lnTo>
                    <a:pt x="8667" y="9029"/>
                  </a:lnTo>
                  <a:lnTo>
                    <a:pt x="8612" y="9129"/>
                  </a:lnTo>
                  <a:lnTo>
                    <a:pt x="8557" y="9228"/>
                  </a:lnTo>
                  <a:lnTo>
                    <a:pt x="8501" y="9329"/>
                  </a:lnTo>
                  <a:lnTo>
                    <a:pt x="8447" y="9429"/>
                  </a:lnTo>
                  <a:lnTo>
                    <a:pt x="8392" y="9529"/>
                  </a:lnTo>
                  <a:lnTo>
                    <a:pt x="8338" y="9630"/>
                  </a:lnTo>
                  <a:lnTo>
                    <a:pt x="8284" y="9730"/>
                  </a:lnTo>
                  <a:lnTo>
                    <a:pt x="8231" y="9831"/>
                  </a:lnTo>
                  <a:lnTo>
                    <a:pt x="8179" y="9932"/>
                  </a:lnTo>
                  <a:lnTo>
                    <a:pt x="8127" y="10033"/>
                  </a:lnTo>
                  <a:lnTo>
                    <a:pt x="8076" y="10134"/>
                  </a:lnTo>
                  <a:lnTo>
                    <a:pt x="8026" y="10235"/>
                  </a:lnTo>
                  <a:lnTo>
                    <a:pt x="7976" y="10336"/>
                  </a:lnTo>
                  <a:lnTo>
                    <a:pt x="7928" y="10437"/>
                  </a:lnTo>
                  <a:lnTo>
                    <a:pt x="7881" y="10538"/>
                  </a:lnTo>
                  <a:close/>
                  <a:moveTo>
                    <a:pt x="5532" y="15054"/>
                  </a:moveTo>
                  <a:lnTo>
                    <a:pt x="5484" y="15054"/>
                  </a:lnTo>
                  <a:lnTo>
                    <a:pt x="5439" y="15053"/>
                  </a:lnTo>
                  <a:lnTo>
                    <a:pt x="5395" y="15052"/>
                  </a:lnTo>
                  <a:lnTo>
                    <a:pt x="5352" y="15050"/>
                  </a:lnTo>
                  <a:lnTo>
                    <a:pt x="5311" y="15048"/>
                  </a:lnTo>
                  <a:lnTo>
                    <a:pt x="5272" y="15045"/>
                  </a:lnTo>
                  <a:lnTo>
                    <a:pt x="5234" y="15041"/>
                  </a:lnTo>
                  <a:lnTo>
                    <a:pt x="5197" y="15036"/>
                  </a:lnTo>
                  <a:lnTo>
                    <a:pt x="5160" y="15030"/>
                  </a:lnTo>
                  <a:lnTo>
                    <a:pt x="5125" y="15023"/>
                  </a:lnTo>
                  <a:lnTo>
                    <a:pt x="5091" y="15015"/>
                  </a:lnTo>
                  <a:lnTo>
                    <a:pt x="5059" y="15006"/>
                  </a:lnTo>
                  <a:lnTo>
                    <a:pt x="5027" y="14995"/>
                  </a:lnTo>
                  <a:lnTo>
                    <a:pt x="4995" y="14983"/>
                  </a:lnTo>
                  <a:lnTo>
                    <a:pt x="4965" y="14969"/>
                  </a:lnTo>
                  <a:lnTo>
                    <a:pt x="4936" y="14954"/>
                  </a:lnTo>
                  <a:lnTo>
                    <a:pt x="4907" y="14937"/>
                  </a:lnTo>
                  <a:lnTo>
                    <a:pt x="4880" y="14919"/>
                  </a:lnTo>
                  <a:lnTo>
                    <a:pt x="4852" y="14898"/>
                  </a:lnTo>
                  <a:lnTo>
                    <a:pt x="4825" y="14876"/>
                  </a:lnTo>
                  <a:lnTo>
                    <a:pt x="4799" y="14852"/>
                  </a:lnTo>
                  <a:lnTo>
                    <a:pt x="4773" y="14825"/>
                  </a:lnTo>
                  <a:lnTo>
                    <a:pt x="4748" y="14796"/>
                  </a:lnTo>
                  <a:lnTo>
                    <a:pt x="4723" y="14765"/>
                  </a:lnTo>
                  <a:lnTo>
                    <a:pt x="4698" y="14732"/>
                  </a:lnTo>
                  <a:lnTo>
                    <a:pt x="4673" y="14696"/>
                  </a:lnTo>
                  <a:lnTo>
                    <a:pt x="4648" y="14658"/>
                  </a:lnTo>
                  <a:lnTo>
                    <a:pt x="4624" y="14618"/>
                  </a:lnTo>
                  <a:lnTo>
                    <a:pt x="4600" y="14574"/>
                  </a:lnTo>
                  <a:lnTo>
                    <a:pt x="4576" y="14527"/>
                  </a:lnTo>
                  <a:lnTo>
                    <a:pt x="4552" y="14479"/>
                  </a:lnTo>
                  <a:lnTo>
                    <a:pt x="4527" y="14427"/>
                  </a:lnTo>
                  <a:lnTo>
                    <a:pt x="6658" y="14161"/>
                  </a:lnTo>
                  <a:lnTo>
                    <a:pt x="6630" y="14236"/>
                  </a:lnTo>
                  <a:lnTo>
                    <a:pt x="6602" y="14308"/>
                  </a:lnTo>
                  <a:lnTo>
                    <a:pt x="6573" y="14375"/>
                  </a:lnTo>
                  <a:lnTo>
                    <a:pt x="6546" y="14438"/>
                  </a:lnTo>
                  <a:lnTo>
                    <a:pt x="6518" y="14496"/>
                  </a:lnTo>
                  <a:lnTo>
                    <a:pt x="6491" y="14552"/>
                  </a:lnTo>
                  <a:lnTo>
                    <a:pt x="6464" y="14603"/>
                  </a:lnTo>
                  <a:lnTo>
                    <a:pt x="6436" y="14651"/>
                  </a:lnTo>
                  <a:lnTo>
                    <a:pt x="6408" y="14695"/>
                  </a:lnTo>
                  <a:lnTo>
                    <a:pt x="6380" y="14736"/>
                  </a:lnTo>
                  <a:lnTo>
                    <a:pt x="6352" y="14773"/>
                  </a:lnTo>
                  <a:lnTo>
                    <a:pt x="6323" y="14808"/>
                  </a:lnTo>
                  <a:lnTo>
                    <a:pt x="6294" y="14841"/>
                  </a:lnTo>
                  <a:lnTo>
                    <a:pt x="6264" y="14869"/>
                  </a:lnTo>
                  <a:lnTo>
                    <a:pt x="6233" y="14895"/>
                  </a:lnTo>
                  <a:lnTo>
                    <a:pt x="6202" y="14919"/>
                  </a:lnTo>
                  <a:lnTo>
                    <a:pt x="6170" y="14940"/>
                  </a:lnTo>
                  <a:lnTo>
                    <a:pt x="6137" y="14959"/>
                  </a:lnTo>
                  <a:lnTo>
                    <a:pt x="6103" y="14976"/>
                  </a:lnTo>
                  <a:lnTo>
                    <a:pt x="6068" y="14990"/>
                  </a:lnTo>
                  <a:lnTo>
                    <a:pt x="6031" y="15003"/>
                  </a:lnTo>
                  <a:lnTo>
                    <a:pt x="5994" y="15014"/>
                  </a:lnTo>
                  <a:lnTo>
                    <a:pt x="5955" y="15023"/>
                  </a:lnTo>
                  <a:lnTo>
                    <a:pt x="5915" y="15031"/>
                  </a:lnTo>
                  <a:lnTo>
                    <a:pt x="5873" y="15038"/>
                  </a:lnTo>
                  <a:lnTo>
                    <a:pt x="5829" y="15043"/>
                  </a:lnTo>
                  <a:lnTo>
                    <a:pt x="5785" y="15047"/>
                  </a:lnTo>
                  <a:lnTo>
                    <a:pt x="5738" y="15050"/>
                  </a:lnTo>
                  <a:lnTo>
                    <a:pt x="5689" y="15052"/>
                  </a:lnTo>
                  <a:lnTo>
                    <a:pt x="5638" y="15053"/>
                  </a:lnTo>
                  <a:lnTo>
                    <a:pt x="5586" y="15054"/>
                  </a:lnTo>
                  <a:lnTo>
                    <a:pt x="5532" y="15054"/>
                  </a:lnTo>
                  <a:close/>
                  <a:moveTo>
                    <a:pt x="3890" y="12499"/>
                  </a:moveTo>
                  <a:lnTo>
                    <a:pt x="3873" y="12442"/>
                  </a:lnTo>
                  <a:lnTo>
                    <a:pt x="3855" y="12386"/>
                  </a:lnTo>
                  <a:lnTo>
                    <a:pt x="3838" y="12328"/>
                  </a:lnTo>
                  <a:lnTo>
                    <a:pt x="3820" y="12269"/>
                  </a:lnTo>
                  <a:lnTo>
                    <a:pt x="3802" y="12211"/>
                  </a:lnTo>
                  <a:lnTo>
                    <a:pt x="3783" y="12153"/>
                  </a:lnTo>
                  <a:lnTo>
                    <a:pt x="3763" y="12094"/>
                  </a:lnTo>
                  <a:lnTo>
                    <a:pt x="3744" y="12033"/>
                  </a:lnTo>
                  <a:lnTo>
                    <a:pt x="3725" y="11974"/>
                  </a:lnTo>
                  <a:lnTo>
                    <a:pt x="3705" y="11913"/>
                  </a:lnTo>
                  <a:lnTo>
                    <a:pt x="3685" y="11853"/>
                  </a:lnTo>
                  <a:lnTo>
                    <a:pt x="3665" y="11792"/>
                  </a:lnTo>
                  <a:lnTo>
                    <a:pt x="3645" y="11729"/>
                  </a:lnTo>
                  <a:lnTo>
                    <a:pt x="3624" y="11667"/>
                  </a:lnTo>
                  <a:lnTo>
                    <a:pt x="3603" y="11605"/>
                  </a:lnTo>
                  <a:lnTo>
                    <a:pt x="3581" y="11542"/>
                  </a:lnTo>
                  <a:lnTo>
                    <a:pt x="7487" y="11542"/>
                  </a:lnTo>
                  <a:lnTo>
                    <a:pt x="7464" y="11609"/>
                  </a:lnTo>
                  <a:lnTo>
                    <a:pt x="7440" y="11677"/>
                  </a:lnTo>
                  <a:lnTo>
                    <a:pt x="7417" y="11744"/>
                  </a:lnTo>
                  <a:lnTo>
                    <a:pt x="7395" y="11811"/>
                  </a:lnTo>
                  <a:lnTo>
                    <a:pt x="7373" y="11878"/>
                  </a:lnTo>
                  <a:lnTo>
                    <a:pt x="7351" y="11943"/>
                  </a:lnTo>
                  <a:lnTo>
                    <a:pt x="7330" y="12008"/>
                  </a:lnTo>
                  <a:lnTo>
                    <a:pt x="7309" y="12074"/>
                  </a:lnTo>
                  <a:lnTo>
                    <a:pt x="3890" y="12499"/>
                  </a:lnTo>
                  <a:close/>
                  <a:moveTo>
                    <a:pt x="6835" y="13637"/>
                  </a:moveTo>
                  <a:lnTo>
                    <a:pt x="4342" y="13948"/>
                  </a:lnTo>
                  <a:lnTo>
                    <a:pt x="4325" y="13899"/>
                  </a:lnTo>
                  <a:lnTo>
                    <a:pt x="4309" y="13850"/>
                  </a:lnTo>
                  <a:lnTo>
                    <a:pt x="4290" y="13799"/>
                  </a:lnTo>
                  <a:lnTo>
                    <a:pt x="4273" y="13747"/>
                  </a:lnTo>
                  <a:lnTo>
                    <a:pt x="4256" y="13693"/>
                  </a:lnTo>
                  <a:lnTo>
                    <a:pt x="4238" y="13638"/>
                  </a:lnTo>
                  <a:lnTo>
                    <a:pt x="4220" y="13582"/>
                  </a:lnTo>
                  <a:lnTo>
                    <a:pt x="4202" y="13524"/>
                  </a:lnTo>
                  <a:lnTo>
                    <a:pt x="4183" y="13465"/>
                  </a:lnTo>
                  <a:lnTo>
                    <a:pt x="4164" y="13403"/>
                  </a:lnTo>
                  <a:lnTo>
                    <a:pt x="4145" y="13340"/>
                  </a:lnTo>
                  <a:lnTo>
                    <a:pt x="4124" y="13276"/>
                  </a:lnTo>
                  <a:lnTo>
                    <a:pt x="4104" y="13210"/>
                  </a:lnTo>
                  <a:lnTo>
                    <a:pt x="4083" y="13141"/>
                  </a:lnTo>
                  <a:lnTo>
                    <a:pt x="4062" y="13070"/>
                  </a:lnTo>
                  <a:lnTo>
                    <a:pt x="4041" y="12998"/>
                  </a:lnTo>
                  <a:lnTo>
                    <a:pt x="4038" y="12990"/>
                  </a:lnTo>
                  <a:lnTo>
                    <a:pt x="4036" y="12983"/>
                  </a:lnTo>
                  <a:lnTo>
                    <a:pt x="7149" y="12594"/>
                  </a:lnTo>
                  <a:lnTo>
                    <a:pt x="7132" y="12651"/>
                  </a:lnTo>
                  <a:lnTo>
                    <a:pt x="7116" y="12707"/>
                  </a:lnTo>
                  <a:lnTo>
                    <a:pt x="7098" y="12763"/>
                  </a:lnTo>
                  <a:lnTo>
                    <a:pt x="7081" y="12819"/>
                  </a:lnTo>
                  <a:lnTo>
                    <a:pt x="7064" y="12876"/>
                  </a:lnTo>
                  <a:lnTo>
                    <a:pt x="7047" y="12931"/>
                  </a:lnTo>
                  <a:lnTo>
                    <a:pt x="7031" y="12985"/>
                  </a:lnTo>
                  <a:lnTo>
                    <a:pt x="7016" y="13038"/>
                  </a:lnTo>
                  <a:lnTo>
                    <a:pt x="6992" y="13121"/>
                  </a:lnTo>
                  <a:lnTo>
                    <a:pt x="6968" y="13202"/>
                  </a:lnTo>
                  <a:lnTo>
                    <a:pt x="6945" y="13280"/>
                  </a:lnTo>
                  <a:lnTo>
                    <a:pt x="6921" y="13355"/>
                  </a:lnTo>
                  <a:lnTo>
                    <a:pt x="6899" y="13429"/>
                  </a:lnTo>
                  <a:lnTo>
                    <a:pt x="6878" y="13500"/>
                  </a:lnTo>
                  <a:lnTo>
                    <a:pt x="6856" y="13570"/>
                  </a:lnTo>
                  <a:lnTo>
                    <a:pt x="6835" y="13637"/>
                  </a:lnTo>
                  <a:close/>
                  <a:moveTo>
                    <a:pt x="5532" y="0"/>
                  </a:moveTo>
                  <a:lnTo>
                    <a:pt x="5247" y="7"/>
                  </a:lnTo>
                  <a:lnTo>
                    <a:pt x="4966" y="28"/>
                  </a:lnTo>
                  <a:lnTo>
                    <a:pt x="4689" y="63"/>
                  </a:lnTo>
                  <a:lnTo>
                    <a:pt x="4417" y="112"/>
                  </a:lnTo>
                  <a:lnTo>
                    <a:pt x="4149" y="174"/>
                  </a:lnTo>
                  <a:lnTo>
                    <a:pt x="3886" y="248"/>
                  </a:lnTo>
                  <a:lnTo>
                    <a:pt x="3630" y="335"/>
                  </a:lnTo>
                  <a:lnTo>
                    <a:pt x="3378" y="434"/>
                  </a:lnTo>
                  <a:lnTo>
                    <a:pt x="3133" y="544"/>
                  </a:lnTo>
                  <a:lnTo>
                    <a:pt x="2894" y="666"/>
                  </a:lnTo>
                  <a:lnTo>
                    <a:pt x="2663" y="799"/>
                  </a:lnTo>
                  <a:lnTo>
                    <a:pt x="2439" y="942"/>
                  </a:lnTo>
                  <a:lnTo>
                    <a:pt x="2222" y="1097"/>
                  </a:lnTo>
                  <a:lnTo>
                    <a:pt x="2013" y="1261"/>
                  </a:lnTo>
                  <a:lnTo>
                    <a:pt x="1812" y="1434"/>
                  </a:lnTo>
                  <a:lnTo>
                    <a:pt x="1620" y="1617"/>
                  </a:lnTo>
                  <a:lnTo>
                    <a:pt x="1437" y="1809"/>
                  </a:lnTo>
                  <a:lnTo>
                    <a:pt x="1263" y="2009"/>
                  </a:lnTo>
                  <a:lnTo>
                    <a:pt x="1099" y="2217"/>
                  </a:lnTo>
                  <a:lnTo>
                    <a:pt x="944" y="2434"/>
                  </a:lnTo>
                  <a:lnTo>
                    <a:pt x="801" y="2658"/>
                  </a:lnTo>
                  <a:lnTo>
                    <a:pt x="668" y="2888"/>
                  </a:lnTo>
                  <a:lnTo>
                    <a:pt x="545" y="3127"/>
                  </a:lnTo>
                  <a:lnTo>
                    <a:pt x="434" y="3371"/>
                  </a:lnTo>
                  <a:lnTo>
                    <a:pt x="336" y="3622"/>
                  </a:lnTo>
                  <a:lnTo>
                    <a:pt x="248" y="3879"/>
                  </a:lnTo>
                  <a:lnTo>
                    <a:pt x="174" y="4141"/>
                  </a:lnTo>
                  <a:lnTo>
                    <a:pt x="113" y="4408"/>
                  </a:lnTo>
                  <a:lnTo>
                    <a:pt x="63" y="4679"/>
                  </a:lnTo>
                  <a:lnTo>
                    <a:pt x="28" y="4956"/>
                  </a:lnTo>
                  <a:lnTo>
                    <a:pt x="7" y="5236"/>
                  </a:lnTo>
                  <a:lnTo>
                    <a:pt x="0" y="5520"/>
                  </a:lnTo>
                  <a:lnTo>
                    <a:pt x="5" y="5710"/>
                  </a:lnTo>
                  <a:lnTo>
                    <a:pt x="21" y="5900"/>
                  </a:lnTo>
                  <a:lnTo>
                    <a:pt x="46" y="6092"/>
                  </a:lnTo>
                  <a:lnTo>
                    <a:pt x="81" y="6284"/>
                  </a:lnTo>
                  <a:lnTo>
                    <a:pt x="125" y="6475"/>
                  </a:lnTo>
                  <a:lnTo>
                    <a:pt x="176" y="6668"/>
                  </a:lnTo>
                  <a:lnTo>
                    <a:pt x="234" y="6861"/>
                  </a:lnTo>
                  <a:lnTo>
                    <a:pt x="301" y="7053"/>
                  </a:lnTo>
                  <a:lnTo>
                    <a:pt x="373" y="7247"/>
                  </a:lnTo>
                  <a:lnTo>
                    <a:pt x="451" y="7440"/>
                  </a:lnTo>
                  <a:lnTo>
                    <a:pt x="534" y="7634"/>
                  </a:lnTo>
                  <a:lnTo>
                    <a:pt x="623" y="7826"/>
                  </a:lnTo>
                  <a:lnTo>
                    <a:pt x="715" y="8020"/>
                  </a:lnTo>
                  <a:lnTo>
                    <a:pt x="811" y="8213"/>
                  </a:lnTo>
                  <a:lnTo>
                    <a:pt x="910" y="8405"/>
                  </a:lnTo>
                  <a:lnTo>
                    <a:pt x="1012" y="8597"/>
                  </a:lnTo>
                  <a:lnTo>
                    <a:pt x="1115" y="8789"/>
                  </a:lnTo>
                  <a:lnTo>
                    <a:pt x="1221" y="8980"/>
                  </a:lnTo>
                  <a:lnTo>
                    <a:pt x="1327" y="9171"/>
                  </a:lnTo>
                  <a:lnTo>
                    <a:pt x="1433" y="9361"/>
                  </a:lnTo>
                  <a:lnTo>
                    <a:pt x="1539" y="9550"/>
                  </a:lnTo>
                  <a:lnTo>
                    <a:pt x="1644" y="9739"/>
                  </a:lnTo>
                  <a:lnTo>
                    <a:pt x="1748" y="9927"/>
                  </a:lnTo>
                  <a:lnTo>
                    <a:pt x="1850" y="10115"/>
                  </a:lnTo>
                  <a:lnTo>
                    <a:pt x="1949" y="10300"/>
                  </a:lnTo>
                  <a:lnTo>
                    <a:pt x="2046" y="10485"/>
                  </a:lnTo>
                  <a:lnTo>
                    <a:pt x="2138" y="10670"/>
                  </a:lnTo>
                  <a:lnTo>
                    <a:pt x="2228" y="10852"/>
                  </a:lnTo>
                  <a:lnTo>
                    <a:pt x="2311" y="11033"/>
                  </a:lnTo>
                  <a:lnTo>
                    <a:pt x="2391" y="11214"/>
                  </a:lnTo>
                  <a:lnTo>
                    <a:pt x="2463" y="11392"/>
                  </a:lnTo>
                  <a:lnTo>
                    <a:pt x="2529" y="11569"/>
                  </a:lnTo>
                  <a:lnTo>
                    <a:pt x="2621" y="11829"/>
                  </a:lnTo>
                  <a:lnTo>
                    <a:pt x="2706" y="12083"/>
                  </a:lnTo>
                  <a:lnTo>
                    <a:pt x="2787" y="12329"/>
                  </a:lnTo>
                  <a:lnTo>
                    <a:pt x="2861" y="12568"/>
                  </a:lnTo>
                  <a:lnTo>
                    <a:pt x="2933" y="12801"/>
                  </a:lnTo>
                  <a:lnTo>
                    <a:pt x="3000" y="13026"/>
                  </a:lnTo>
                  <a:lnTo>
                    <a:pt x="3065" y="13245"/>
                  </a:lnTo>
                  <a:lnTo>
                    <a:pt x="3128" y="13456"/>
                  </a:lnTo>
                  <a:lnTo>
                    <a:pt x="3188" y="13658"/>
                  </a:lnTo>
                  <a:lnTo>
                    <a:pt x="3248" y="13855"/>
                  </a:lnTo>
                  <a:lnTo>
                    <a:pt x="3308" y="14043"/>
                  </a:lnTo>
                  <a:lnTo>
                    <a:pt x="3367" y="14223"/>
                  </a:lnTo>
                  <a:lnTo>
                    <a:pt x="3428" y="14396"/>
                  </a:lnTo>
                  <a:lnTo>
                    <a:pt x="3489" y="14562"/>
                  </a:lnTo>
                  <a:lnTo>
                    <a:pt x="3552" y="14718"/>
                  </a:lnTo>
                  <a:lnTo>
                    <a:pt x="3619" y="14867"/>
                  </a:lnTo>
                  <a:lnTo>
                    <a:pt x="3688" y="15007"/>
                  </a:lnTo>
                  <a:lnTo>
                    <a:pt x="3761" y="15140"/>
                  </a:lnTo>
                  <a:lnTo>
                    <a:pt x="3839" y="15263"/>
                  </a:lnTo>
                  <a:lnTo>
                    <a:pt x="3922" y="15379"/>
                  </a:lnTo>
                  <a:lnTo>
                    <a:pt x="4011" y="15485"/>
                  </a:lnTo>
                  <a:lnTo>
                    <a:pt x="4105" y="15582"/>
                  </a:lnTo>
                  <a:lnTo>
                    <a:pt x="4207" y="15672"/>
                  </a:lnTo>
                  <a:lnTo>
                    <a:pt x="4316" y="15752"/>
                  </a:lnTo>
                  <a:lnTo>
                    <a:pt x="4433" y="15822"/>
                  </a:lnTo>
                  <a:lnTo>
                    <a:pt x="4559" y="15884"/>
                  </a:lnTo>
                  <a:lnTo>
                    <a:pt x="4694" y="15937"/>
                  </a:lnTo>
                  <a:lnTo>
                    <a:pt x="4840" y="15981"/>
                  </a:lnTo>
                  <a:lnTo>
                    <a:pt x="4995" y="16014"/>
                  </a:lnTo>
                  <a:lnTo>
                    <a:pt x="5161" y="16038"/>
                  </a:lnTo>
                  <a:lnTo>
                    <a:pt x="5340" y="16053"/>
                  </a:lnTo>
                  <a:lnTo>
                    <a:pt x="5532" y="16058"/>
                  </a:lnTo>
                  <a:lnTo>
                    <a:pt x="5726" y="16053"/>
                  </a:lnTo>
                  <a:lnTo>
                    <a:pt x="5907" y="16039"/>
                  </a:lnTo>
                  <a:lnTo>
                    <a:pt x="6076" y="16014"/>
                  </a:lnTo>
                  <a:lnTo>
                    <a:pt x="6232" y="15981"/>
                  </a:lnTo>
                  <a:lnTo>
                    <a:pt x="6379" y="15938"/>
                  </a:lnTo>
                  <a:lnTo>
                    <a:pt x="6516" y="15885"/>
                  </a:lnTo>
                  <a:lnTo>
                    <a:pt x="6643" y="15823"/>
                  </a:lnTo>
                  <a:lnTo>
                    <a:pt x="6760" y="15753"/>
                  </a:lnTo>
                  <a:lnTo>
                    <a:pt x="6870" y="15673"/>
                  </a:lnTo>
                  <a:lnTo>
                    <a:pt x="6972" y="15584"/>
                  </a:lnTo>
                  <a:lnTo>
                    <a:pt x="7066" y="15487"/>
                  </a:lnTo>
                  <a:lnTo>
                    <a:pt x="7155" y="15381"/>
                  </a:lnTo>
                  <a:lnTo>
                    <a:pt x="7237" y="15266"/>
                  </a:lnTo>
                  <a:lnTo>
                    <a:pt x="7315" y="15143"/>
                  </a:lnTo>
                  <a:lnTo>
                    <a:pt x="7387" y="15011"/>
                  </a:lnTo>
                  <a:lnTo>
                    <a:pt x="7455" y="14871"/>
                  </a:lnTo>
                  <a:lnTo>
                    <a:pt x="7521" y="14723"/>
                  </a:lnTo>
                  <a:lnTo>
                    <a:pt x="7584" y="14567"/>
                  </a:lnTo>
                  <a:lnTo>
                    <a:pt x="7645" y="14402"/>
                  </a:lnTo>
                  <a:lnTo>
                    <a:pt x="7704" y="14229"/>
                  </a:lnTo>
                  <a:lnTo>
                    <a:pt x="7762" y="14050"/>
                  </a:lnTo>
                  <a:lnTo>
                    <a:pt x="7821" y="13862"/>
                  </a:lnTo>
                  <a:lnTo>
                    <a:pt x="7880" y="13666"/>
                  </a:lnTo>
                  <a:lnTo>
                    <a:pt x="7939" y="13464"/>
                  </a:lnTo>
                  <a:lnTo>
                    <a:pt x="8002" y="13253"/>
                  </a:lnTo>
                  <a:lnTo>
                    <a:pt x="8065" y="13035"/>
                  </a:lnTo>
                  <a:lnTo>
                    <a:pt x="8132" y="12810"/>
                  </a:lnTo>
                  <a:lnTo>
                    <a:pt x="8203" y="12578"/>
                  </a:lnTo>
                  <a:lnTo>
                    <a:pt x="8277" y="12340"/>
                  </a:lnTo>
                  <a:lnTo>
                    <a:pt x="8357" y="12094"/>
                  </a:lnTo>
                  <a:lnTo>
                    <a:pt x="8442" y="11841"/>
                  </a:lnTo>
                  <a:lnTo>
                    <a:pt x="8534" y="11581"/>
                  </a:lnTo>
                  <a:lnTo>
                    <a:pt x="8600" y="11403"/>
                  </a:lnTo>
                  <a:lnTo>
                    <a:pt x="8673" y="11224"/>
                  </a:lnTo>
                  <a:lnTo>
                    <a:pt x="8752" y="11043"/>
                  </a:lnTo>
                  <a:lnTo>
                    <a:pt x="8836" y="10861"/>
                  </a:lnTo>
                  <a:lnTo>
                    <a:pt x="8926" y="10678"/>
                  </a:lnTo>
                  <a:lnTo>
                    <a:pt x="9018" y="10493"/>
                  </a:lnTo>
                  <a:lnTo>
                    <a:pt x="9115" y="10307"/>
                  </a:lnTo>
                  <a:lnTo>
                    <a:pt x="9214" y="10121"/>
                  </a:lnTo>
                  <a:lnTo>
                    <a:pt x="9316" y="9932"/>
                  </a:lnTo>
                  <a:lnTo>
                    <a:pt x="9421" y="9743"/>
                  </a:lnTo>
                  <a:lnTo>
                    <a:pt x="9525" y="9554"/>
                  </a:lnTo>
                  <a:lnTo>
                    <a:pt x="9632" y="9363"/>
                  </a:lnTo>
                  <a:lnTo>
                    <a:pt x="9737" y="9172"/>
                  </a:lnTo>
                  <a:lnTo>
                    <a:pt x="9844" y="8980"/>
                  </a:lnTo>
                  <a:lnTo>
                    <a:pt x="9949" y="8788"/>
                  </a:lnTo>
                  <a:lnTo>
                    <a:pt x="10052" y="8596"/>
                  </a:lnTo>
                  <a:lnTo>
                    <a:pt x="10154" y="8402"/>
                  </a:lnTo>
                  <a:lnTo>
                    <a:pt x="10253" y="8210"/>
                  </a:lnTo>
                  <a:lnTo>
                    <a:pt x="10349" y="8016"/>
                  </a:lnTo>
                  <a:lnTo>
                    <a:pt x="10441" y="7822"/>
                  </a:lnTo>
                  <a:lnTo>
                    <a:pt x="10529" y="7629"/>
                  </a:lnTo>
                  <a:lnTo>
                    <a:pt x="10612" y="7435"/>
                  </a:lnTo>
                  <a:lnTo>
                    <a:pt x="10691" y="7241"/>
                  </a:lnTo>
                  <a:lnTo>
                    <a:pt x="10763" y="7048"/>
                  </a:lnTo>
                  <a:lnTo>
                    <a:pt x="10829" y="6856"/>
                  </a:lnTo>
                  <a:lnTo>
                    <a:pt x="10888" y="6663"/>
                  </a:lnTo>
                  <a:lnTo>
                    <a:pt x="10939" y="6470"/>
                  </a:lnTo>
                  <a:lnTo>
                    <a:pt x="10983" y="6280"/>
                  </a:lnTo>
                  <a:lnTo>
                    <a:pt x="11017" y="6088"/>
                  </a:lnTo>
                  <a:lnTo>
                    <a:pt x="11042" y="5898"/>
                  </a:lnTo>
                  <a:lnTo>
                    <a:pt x="11058" y="5709"/>
                  </a:lnTo>
                  <a:lnTo>
                    <a:pt x="11063" y="5520"/>
                  </a:lnTo>
                  <a:lnTo>
                    <a:pt x="11056" y="5236"/>
                  </a:lnTo>
                  <a:lnTo>
                    <a:pt x="11035" y="4956"/>
                  </a:lnTo>
                  <a:lnTo>
                    <a:pt x="11000" y="4679"/>
                  </a:lnTo>
                  <a:lnTo>
                    <a:pt x="10950" y="4408"/>
                  </a:lnTo>
                  <a:lnTo>
                    <a:pt x="10889" y="4141"/>
                  </a:lnTo>
                  <a:lnTo>
                    <a:pt x="10815" y="3879"/>
                  </a:lnTo>
                  <a:lnTo>
                    <a:pt x="10727" y="3622"/>
                  </a:lnTo>
                  <a:lnTo>
                    <a:pt x="10629" y="3371"/>
                  </a:lnTo>
                  <a:lnTo>
                    <a:pt x="10518" y="3127"/>
                  </a:lnTo>
                  <a:lnTo>
                    <a:pt x="10395" y="2888"/>
                  </a:lnTo>
                  <a:lnTo>
                    <a:pt x="10262" y="2658"/>
                  </a:lnTo>
                  <a:lnTo>
                    <a:pt x="10119" y="2434"/>
                  </a:lnTo>
                  <a:lnTo>
                    <a:pt x="9964" y="2217"/>
                  </a:lnTo>
                  <a:lnTo>
                    <a:pt x="9800" y="2009"/>
                  </a:lnTo>
                  <a:lnTo>
                    <a:pt x="9626" y="1809"/>
                  </a:lnTo>
                  <a:lnTo>
                    <a:pt x="9443" y="1617"/>
                  </a:lnTo>
                  <a:lnTo>
                    <a:pt x="9251" y="1434"/>
                  </a:lnTo>
                  <a:lnTo>
                    <a:pt x="9050" y="1261"/>
                  </a:lnTo>
                  <a:lnTo>
                    <a:pt x="8841" y="1097"/>
                  </a:lnTo>
                  <a:lnTo>
                    <a:pt x="8624" y="942"/>
                  </a:lnTo>
                  <a:lnTo>
                    <a:pt x="8400" y="799"/>
                  </a:lnTo>
                  <a:lnTo>
                    <a:pt x="8169" y="666"/>
                  </a:lnTo>
                  <a:lnTo>
                    <a:pt x="7929" y="544"/>
                  </a:lnTo>
                  <a:lnTo>
                    <a:pt x="7685" y="434"/>
                  </a:lnTo>
                  <a:lnTo>
                    <a:pt x="7433" y="335"/>
                  </a:lnTo>
                  <a:lnTo>
                    <a:pt x="7176" y="248"/>
                  </a:lnTo>
                  <a:lnTo>
                    <a:pt x="6913" y="174"/>
                  </a:lnTo>
                  <a:lnTo>
                    <a:pt x="6646" y="112"/>
                  </a:lnTo>
                  <a:lnTo>
                    <a:pt x="6374" y="63"/>
                  </a:lnTo>
                  <a:lnTo>
                    <a:pt x="6097" y="28"/>
                  </a:lnTo>
                  <a:lnTo>
                    <a:pt x="5816" y="7"/>
                  </a:lnTo>
                  <a:lnTo>
                    <a:pt x="553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45" name="Freeform 101"/>
            <p:cNvSpPr/>
            <p:nvPr>
              <p:custDataLst>
                <p:tags r:id="rId29"/>
              </p:custDataLst>
            </p:nvPr>
          </p:nvSpPr>
          <p:spPr bwMode="auto">
            <a:xfrm>
              <a:off x="8699500" y="2173288"/>
              <a:ext cx="139700" cy="139700"/>
            </a:xfrm>
            <a:custGeom>
              <a:avLst/>
              <a:gdLst>
                <a:gd name="T0" fmla="*/ 2559 w 3269"/>
                <a:gd name="T1" fmla="*/ 35 h 3262"/>
                <a:gd name="T2" fmla="*/ 1981 w 3269"/>
                <a:gd name="T3" fmla="*/ 183 h 3262"/>
                <a:gd name="T4" fmla="*/ 1455 w 3269"/>
                <a:gd name="T5" fmla="*/ 437 h 3262"/>
                <a:gd name="T6" fmla="*/ 990 w 3269"/>
                <a:gd name="T7" fmla="*/ 783 h 3262"/>
                <a:gd name="T8" fmla="*/ 601 w 3269"/>
                <a:gd name="T9" fmla="*/ 1210 h 3262"/>
                <a:gd name="T10" fmla="*/ 298 w 3269"/>
                <a:gd name="T11" fmla="*/ 1706 h 3262"/>
                <a:gd name="T12" fmla="*/ 96 w 3269"/>
                <a:gd name="T13" fmla="*/ 2259 h 3262"/>
                <a:gd name="T14" fmla="*/ 4 w 3269"/>
                <a:gd name="T15" fmla="*/ 2856 h 3262"/>
                <a:gd name="T16" fmla="*/ 3 w 3269"/>
                <a:gd name="T17" fmla="*/ 3049 h 3262"/>
                <a:gd name="T18" fmla="*/ 15 w 3269"/>
                <a:gd name="T19" fmla="*/ 3097 h 3262"/>
                <a:gd name="T20" fmla="*/ 37 w 3269"/>
                <a:gd name="T21" fmla="*/ 3141 h 3262"/>
                <a:gd name="T22" fmla="*/ 66 w 3269"/>
                <a:gd name="T23" fmla="*/ 3180 h 3262"/>
                <a:gd name="T24" fmla="*/ 101 w 3269"/>
                <a:gd name="T25" fmla="*/ 3212 h 3262"/>
                <a:gd name="T26" fmla="*/ 143 w 3269"/>
                <a:gd name="T27" fmla="*/ 3237 h 3262"/>
                <a:gd name="T28" fmla="*/ 189 w 3269"/>
                <a:gd name="T29" fmla="*/ 3254 h 3262"/>
                <a:gd name="T30" fmla="*/ 239 w 3269"/>
                <a:gd name="T31" fmla="*/ 3262 h 3262"/>
                <a:gd name="T32" fmla="*/ 290 w 3269"/>
                <a:gd name="T33" fmla="*/ 3259 h 3262"/>
                <a:gd name="T34" fmla="*/ 338 w 3269"/>
                <a:gd name="T35" fmla="*/ 3247 h 3262"/>
                <a:gd name="T36" fmla="*/ 382 w 3269"/>
                <a:gd name="T37" fmla="*/ 3226 h 3262"/>
                <a:gd name="T38" fmla="*/ 421 w 3269"/>
                <a:gd name="T39" fmla="*/ 3197 h 3262"/>
                <a:gd name="T40" fmla="*/ 453 w 3269"/>
                <a:gd name="T41" fmla="*/ 3161 h 3262"/>
                <a:gd name="T42" fmla="*/ 478 w 3269"/>
                <a:gd name="T43" fmla="*/ 3119 h 3262"/>
                <a:gd name="T44" fmla="*/ 495 w 3269"/>
                <a:gd name="T45" fmla="*/ 3073 h 3262"/>
                <a:gd name="T46" fmla="*/ 503 w 3269"/>
                <a:gd name="T47" fmla="*/ 3024 h 3262"/>
                <a:gd name="T48" fmla="*/ 532 w 3269"/>
                <a:gd name="T49" fmla="*/ 2630 h 3262"/>
                <a:gd name="T50" fmla="*/ 656 w 3269"/>
                <a:gd name="T51" fmla="*/ 2149 h 3262"/>
                <a:gd name="T52" fmla="*/ 867 w 3269"/>
                <a:gd name="T53" fmla="*/ 1711 h 3262"/>
                <a:gd name="T54" fmla="*/ 1157 w 3269"/>
                <a:gd name="T55" fmla="*/ 1325 h 3262"/>
                <a:gd name="T56" fmla="*/ 1514 w 3269"/>
                <a:gd name="T57" fmla="*/ 1001 h 3262"/>
                <a:gd name="T58" fmla="*/ 1928 w 3269"/>
                <a:gd name="T59" fmla="*/ 750 h 3262"/>
                <a:gd name="T60" fmla="*/ 2390 w 3269"/>
                <a:gd name="T61" fmla="*/ 581 h 3262"/>
                <a:gd name="T62" fmla="*/ 2889 w 3269"/>
                <a:gd name="T63" fmla="*/ 505 h 3262"/>
                <a:gd name="T64" fmla="*/ 3056 w 3269"/>
                <a:gd name="T65" fmla="*/ 499 h 3262"/>
                <a:gd name="T66" fmla="*/ 3104 w 3269"/>
                <a:gd name="T67" fmla="*/ 487 h 3262"/>
                <a:gd name="T68" fmla="*/ 3148 w 3269"/>
                <a:gd name="T69" fmla="*/ 466 h 3262"/>
                <a:gd name="T70" fmla="*/ 3186 w 3269"/>
                <a:gd name="T71" fmla="*/ 437 h 3262"/>
                <a:gd name="T72" fmla="*/ 3219 w 3269"/>
                <a:gd name="T73" fmla="*/ 402 h 3262"/>
                <a:gd name="T74" fmla="*/ 3244 w 3269"/>
                <a:gd name="T75" fmla="*/ 359 h 3262"/>
                <a:gd name="T76" fmla="*/ 3261 w 3269"/>
                <a:gd name="T77" fmla="*/ 314 h 3262"/>
                <a:gd name="T78" fmla="*/ 3269 w 3269"/>
                <a:gd name="T79" fmla="*/ 264 h 3262"/>
                <a:gd name="T80" fmla="*/ 3266 w 3269"/>
                <a:gd name="T81" fmla="*/ 213 h 3262"/>
                <a:gd name="T82" fmla="*/ 3254 w 3269"/>
                <a:gd name="T83" fmla="*/ 165 h 3262"/>
                <a:gd name="T84" fmla="*/ 3233 w 3269"/>
                <a:gd name="T85" fmla="*/ 120 h 3262"/>
                <a:gd name="T86" fmla="*/ 3204 w 3269"/>
                <a:gd name="T87" fmla="*/ 82 h 3262"/>
                <a:gd name="T88" fmla="*/ 3168 w 3269"/>
                <a:gd name="T89" fmla="*/ 50 h 3262"/>
                <a:gd name="T90" fmla="*/ 3126 w 3269"/>
                <a:gd name="T91" fmla="*/ 25 h 3262"/>
                <a:gd name="T92" fmla="*/ 3080 w 3269"/>
                <a:gd name="T93" fmla="*/ 8 h 3262"/>
                <a:gd name="T94" fmla="*/ 3031 w 3269"/>
                <a:gd name="T95" fmla="*/ 0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9" h="3262">
                  <a:moveTo>
                    <a:pt x="3018" y="0"/>
                  </a:moveTo>
                  <a:lnTo>
                    <a:pt x="2863" y="4"/>
                  </a:lnTo>
                  <a:lnTo>
                    <a:pt x="2710" y="15"/>
                  </a:lnTo>
                  <a:lnTo>
                    <a:pt x="2559" y="35"/>
                  </a:lnTo>
                  <a:lnTo>
                    <a:pt x="2410" y="61"/>
                  </a:lnTo>
                  <a:lnTo>
                    <a:pt x="2264" y="95"/>
                  </a:lnTo>
                  <a:lnTo>
                    <a:pt x="2121" y="136"/>
                  </a:lnTo>
                  <a:lnTo>
                    <a:pt x="1981" y="183"/>
                  </a:lnTo>
                  <a:lnTo>
                    <a:pt x="1844" y="237"/>
                  </a:lnTo>
                  <a:lnTo>
                    <a:pt x="1710" y="297"/>
                  </a:lnTo>
                  <a:lnTo>
                    <a:pt x="1580" y="364"/>
                  </a:lnTo>
                  <a:lnTo>
                    <a:pt x="1455" y="437"/>
                  </a:lnTo>
                  <a:lnTo>
                    <a:pt x="1332" y="515"/>
                  </a:lnTo>
                  <a:lnTo>
                    <a:pt x="1213" y="599"/>
                  </a:lnTo>
                  <a:lnTo>
                    <a:pt x="1100" y="689"/>
                  </a:lnTo>
                  <a:lnTo>
                    <a:pt x="990" y="783"/>
                  </a:lnTo>
                  <a:lnTo>
                    <a:pt x="885" y="883"/>
                  </a:lnTo>
                  <a:lnTo>
                    <a:pt x="785" y="988"/>
                  </a:lnTo>
                  <a:lnTo>
                    <a:pt x="690" y="1097"/>
                  </a:lnTo>
                  <a:lnTo>
                    <a:pt x="601" y="1210"/>
                  </a:lnTo>
                  <a:lnTo>
                    <a:pt x="516" y="1329"/>
                  </a:lnTo>
                  <a:lnTo>
                    <a:pt x="438" y="1450"/>
                  </a:lnTo>
                  <a:lnTo>
                    <a:pt x="365" y="1577"/>
                  </a:lnTo>
                  <a:lnTo>
                    <a:pt x="298" y="1706"/>
                  </a:lnTo>
                  <a:lnTo>
                    <a:pt x="238" y="1840"/>
                  </a:lnTo>
                  <a:lnTo>
                    <a:pt x="183" y="1976"/>
                  </a:lnTo>
                  <a:lnTo>
                    <a:pt x="136" y="2117"/>
                  </a:lnTo>
                  <a:lnTo>
                    <a:pt x="96" y="2259"/>
                  </a:lnTo>
                  <a:lnTo>
                    <a:pt x="62" y="2405"/>
                  </a:lnTo>
                  <a:lnTo>
                    <a:pt x="36" y="2553"/>
                  </a:lnTo>
                  <a:lnTo>
                    <a:pt x="16" y="2704"/>
                  </a:lnTo>
                  <a:lnTo>
                    <a:pt x="4" y="2856"/>
                  </a:lnTo>
                  <a:lnTo>
                    <a:pt x="0" y="3011"/>
                  </a:lnTo>
                  <a:lnTo>
                    <a:pt x="0" y="3024"/>
                  </a:lnTo>
                  <a:lnTo>
                    <a:pt x="1" y="3037"/>
                  </a:lnTo>
                  <a:lnTo>
                    <a:pt x="3" y="3049"/>
                  </a:lnTo>
                  <a:lnTo>
                    <a:pt x="5" y="3061"/>
                  </a:lnTo>
                  <a:lnTo>
                    <a:pt x="8" y="3073"/>
                  </a:lnTo>
                  <a:lnTo>
                    <a:pt x="11" y="3085"/>
                  </a:lnTo>
                  <a:lnTo>
                    <a:pt x="15" y="3097"/>
                  </a:lnTo>
                  <a:lnTo>
                    <a:pt x="20" y="3108"/>
                  </a:lnTo>
                  <a:lnTo>
                    <a:pt x="25" y="3119"/>
                  </a:lnTo>
                  <a:lnTo>
                    <a:pt x="30" y="3130"/>
                  </a:lnTo>
                  <a:lnTo>
                    <a:pt x="37" y="3141"/>
                  </a:lnTo>
                  <a:lnTo>
                    <a:pt x="44" y="3151"/>
                  </a:lnTo>
                  <a:lnTo>
                    <a:pt x="51" y="3161"/>
                  </a:lnTo>
                  <a:lnTo>
                    <a:pt x="58" y="3171"/>
                  </a:lnTo>
                  <a:lnTo>
                    <a:pt x="66" y="3180"/>
                  </a:lnTo>
                  <a:lnTo>
                    <a:pt x="74" y="3189"/>
                  </a:lnTo>
                  <a:lnTo>
                    <a:pt x="83" y="3197"/>
                  </a:lnTo>
                  <a:lnTo>
                    <a:pt x="92" y="3205"/>
                  </a:lnTo>
                  <a:lnTo>
                    <a:pt x="101" y="3212"/>
                  </a:lnTo>
                  <a:lnTo>
                    <a:pt x="111" y="3219"/>
                  </a:lnTo>
                  <a:lnTo>
                    <a:pt x="121" y="3226"/>
                  </a:lnTo>
                  <a:lnTo>
                    <a:pt x="132" y="3232"/>
                  </a:lnTo>
                  <a:lnTo>
                    <a:pt x="143" y="3237"/>
                  </a:lnTo>
                  <a:lnTo>
                    <a:pt x="154" y="3242"/>
                  </a:lnTo>
                  <a:lnTo>
                    <a:pt x="165" y="3247"/>
                  </a:lnTo>
                  <a:lnTo>
                    <a:pt x="177" y="3251"/>
                  </a:lnTo>
                  <a:lnTo>
                    <a:pt x="189" y="3254"/>
                  </a:lnTo>
                  <a:lnTo>
                    <a:pt x="201" y="3257"/>
                  </a:lnTo>
                  <a:lnTo>
                    <a:pt x="214" y="3259"/>
                  </a:lnTo>
                  <a:lnTo>
                    <a:pt x="227" y="3261"/>
                  </a:lnTo>
                  <a:lnTo>
                    <a:pt x="239" y="3262"/>
                  </a:lnTo>
                  <a:lnTo>
                    <a:pt x="252" y="3262"/>
                  </a:lnTo>
                  <a:lnTo>
                    <a:pt x="265" y="3262"/>
                  </a:lnTo>
                  <a:lnTo>
                    <a:pt x="278" y="3261"/>
                  </a:lnTo>
                  <a:lnTo>
                    <a:pt x="290" y="3259"/>
                  </a:lnTo>
                  <a:lnTo>
                    <a:pt x="302" y="3257"/>
                  </a:lnTo>
                  <a:lnTo>
                    <a:pt x="315" y="3254"/>
                  </a:lnTo>
                  <a:lnTo>
                    <a:pt x="326" y="3251"/>
                  </a:lnTo>
                  <a:lnTo>
                    <a:pt x="338" y="3247"/>
                  </a:lnTo>
                  <a:lnTo>
                    <a:pt x="349" y="3242"/>
                  </a:lnTo>
                  <a:lnTo>
                    <a:pt x="360" y="3237"/>
                  </a:lnTo>
                  <a:lnTo>
                    <a:pt x="371" y="3232"/>
                  </a:lnTo>
                  <a:lnTo>
                    <a:pt x="382" y="3226"/>
                  </a:lnTo>
                  <a:lnTo>
                    <a:pt x="393" y="3219"/>
                  </a:lnTo>
                  <a:lnTo>
                    <a:pt x="403" y="3212"/>
                  </a:lnTo>
                  <a:lnTo>
                    <a:pt x="412" y="3205"/>
                  </a:lnTo>
                  <a:lnTo>
                    <a:pt x="421" y="3197"/>
                  </a:lnTo>
                  <a:lnTo>
                    <a:pt x="430" y="3189"/>
                  </a:lnTo>
                  <a:lnTo>
                    <a:pt x="438" y="3180"/>
                  </a:lnTo>
                  <a:lnTo>
                    <a:pt x="446" y="3171"/>
                  </a:lnTo>
                  <a:lnTo>
                    <a:pt x="453" y="3161"/>
                  </a:lnTo>
                  <a:lnTo>
                    <a:pt x="460" y="3151"/>
                  </a:lnTo>
                  <a:lnTo>
                    <a:pt x="467" y="3141"/>
                  </a:lnTo>
                  <a:lnTo>
                    <a:pt x="473" y="3130"/>
                  </a:lnTo>
                  <a:lnTo>
                    <a:pt x="478" y="3119"/>
                  </a:lnTo>
                  <a:lnTo>
                    <a:pt x="483" y="3108"/>
                  </a:lnTo>
                  <a:lnTo>
                    <a:pt x="488" y="3097"/>
                  </a:lnTo>
                  <a:lnTo>
                    <a:pt x="492" y="3085"/>
                  </a:lnTo>
                  <a:lnTo>
                    <a:pt x="495" y="3073"/>
                  </a:lnTo>
                  <a:lnTo>
                    <a:pt x="498" y="3061"/>
                  </a:lnTo>
                  <a:lnTo>
                    <a:pt x="500" y="3049"/>
                  </a:lnTo>
                  <a:lnTo>
                    <a:pt x="502" y="3037"/>
                  </a:lnTo>
                  <a:lnTo>
                    <a:pt x="503" y="3024"/>
                  </a:lnTo>
                  <a:lnTo>
                    <a:pt x="503" y="3011"/>
                  </a:lnTo>
                  <a:lnTo>
                    <a:pt x="506" y="2882"/>
                  </a:lnTo>
                  <a:lnTo>
                    <a:pt x="516" y="2755"/>
                  </a:lnTo>
                  <a:lnTo>
                    <a:pt x="532" y="2630"/>
                  </a:lnTo>
                  <a:lnTo>
                    <a:pt x="554" y="2506"/>
                  </a:lnTo>
                  <a:lnTo>
                    <a:pt x="583" y="2385"/>
                  </a:lnTo>
                  <a:lnTo>
                    <a:pt x="617" y="2265"/>
                  </a:lnTo>
                  <a:lnTo>
                    <a:pt x="656" y="2149"/>
                  </a:lnTo>
                  <a:lnTo>
                    <a:pt x="701" y="2035"/>
                  </a:lnTo>
                  <a:lnTo>
                    <a:pt x="752" y="1924"/>
                  </a:lnTo>
                  <a:lnTo>
                    <a:pt x="807" y="1816"/>
                  </a:lnTo>
                  <a:lnTo>
                    <a:pt x="867" y="1711"/>
                  </a:lnTo>
                  <a:lnTo>
                    <a:pt x="934" y="1609"/>
                  </a:lnTo>
                  <a:lnTo>
                    <a:pt x="1003" y="1511"/>
                  </a:lnTo>
                  <a:lnTo>
                    <a:pt x="1078" y="1416"/>
                  </a:lnTo>
                  <a:lnTo>
                    <a:pt x="1157" y="1325"/>
                  </a:lnTo>
                  <a:lnTo>
                    <a:pt x="1240" y="1238"/>
                  </a:lnTo>
                  <a:lnTo>
                    <a:pt x="1328" y="1154"/>
                  </a:lnTo>
                  <a:lnTo>
                    <a:pt x="1419" y="1076"/>
                  </a:lnTo>
                  <a:lnTo>
                    <a:pt x="1514" y="1001"/>
                  </a:lnTo>
                  <a:lnTo>
                    <a:pt x="1612" y="931"/>
                  </a:lnTo>
                  <a:lnTo>
                    <a:pt x="1715" y="865"/>
                  </a:lnTo>
                  <a:lnTo>
                    <a:pt x="1820" y="805"/>
                  </a:lnTo>
                  <a:lnTo>
                    <a:pt x="1928" y="750"/>
                  </a:lnTo>
                  <a:lnTo>
                    <a:pt x="2040" y="700"/>
                  </a:lnTo>
                  <a:lnTo>
                    <a:pt x="2154" y="654"/>
                  </a:lnTo>
                  <a:lnTo>
                    <a:pt x="2270" y="615"/>
                  </a:lnTo>
                  <a:lnTo>
                    <a:pt x="2390" y="581"/>
                  </a:lnTo>
                  <a:lnTo>
                    <a:pt x="2512" y="553"/>
                  </a:lnTo>
                  <a:lnTo>
                    <a:pt x="2635" y="531"/>
                  </a:lnTo>
                  <a:lnTo>
                    <a:pt x="2761" y="515"/>
                  </a:lnTo>
                  <a:lnTo>
                    <a:pt x="2889" y="505"/>
                  </a:lnTo>
                  <a:lnTo>
                    <a:pt x="3018" y="502"/>
                  </a:lnTo>
                  <a:lnTo>
                    <a:pt x="3031" y="502"/>
                  </a:lnTo>
                  <a:lnTo>
                    <a:pt x="3044" y="501"/>
                  </a:lnTo>
                  <a:lnTo>
                    <a:pt x="3056" y="499"/>
                  </a:lnTo>
                  <a:lnTo>
                    <a:pt x="3068" y="497"/>
                  </a:lnTo>
                  <a:lnTo>
                    <a:pt x="3080" y="494"/>
                  </a:lnTo>
                  <a:lnTo>
                    <a:pt x="3092" y="491"/>
                  </a:lnTo>
                  <a:lnTo>
                    <a:pt x="3104" y="487"/>
                  </a:lnTo>
                  <a:lnTo>
                    <a:pt x="3115" y="482"/>
                  </a:lnTo>
                  <a:lnTo>
                    <a:pt x="3126" y="477"/>
                  </a:lnTo>
                  <a:lnTo>
                    <a:pt x="3137" y="472"/>
                  </a:lnTo>
                  <a:lnTo>
                    <a:pt x="3148" y="466"/>
                  </a:lnTo>
                  <a:lnTo>
                    <a:pt x="3158" y="459"/>
                  </a:lnTo>
                  <a:lnTo>
                    <a:pt x="3168" y="452"/>
                  </a:lnTo>
                  <a:lnTo>
                    <a:pt x="3177" y="445"/>
                  </a:lnTo>
                  <a:lnTo>
                    <a:pt x="3186" y="437"/>
                  </a:lnTo>
                  <a:lnTo>
                    <a:pt x="3196" y="429"/>
                  </a:lnTo>
                  <a:lnTo>
                    <a:pt x="3204" y="420"/>
                  </a:lnTo>
                  <a:lnTo>
                    <a:pt x="3212" y="411"/>
                  </a:lnTo>
                  <a:lnTo>
                    <a:pt x="3219" y="402"/>
                  </a:lnTo>
                  <a:lnTo>
                    <a:pt x="3226" y="391"/>
                  </a:lnTo>
                  <a:lnTo>
                    <a:pt x="3233" y="381"/>
                  </a:lnTo>
                  <a:lnTo>
                    <a:pt x="3239" y="370"/>
                  </a:lnTo>
                  <a:lnTo>
                    <a:pt x="3244" y="359"/>
                  </a:lnTo>
                  <a:lnTo>
                    <a:pt x="3249" y="348"/>
                  </a:lnTo>
                  <a:lnTo>
                    <a:pt x="3254" y="337"/>
                  </a:lnTo>
                  <a:lnTo>
                    <a:pt x="3258" y="325"/>
                  </a:lnTo>
                  <a:lnTo>
                    <a:pt x="3261" y="314"/>
                  </a:lnTo>
                  <a:lnTo>
                    <a:pt x="3264" y="301"/>
                  </a:lnTo>
                  <a:lnTo>
                    <a:pt x="3266" y="289"/>
                  </a:lnTo>
                  <a:lnTo>
                    <a:pt x="3268" y="277"/>
                  </a:lnTo>
                  <a:lnTo>
                    <a:pt x="3269" y="264"/>
                  </a:lnTo>
                  <a:lnTo>
                    <a:pt x="3269" y="251"/>
                  </a:lnTo>
                  <a:lnTo>
                    <a:pt x="3269" y="238"/>
                  </a:lnTo>
                  <a:lnTo>
                    <a:pt x="3268" y="226"/>
                  </a:lnTo>
                  <a:lnTo>
                    <a:pt x="3266" y="213"/>
                  </a:lnTo>
                  <a:lnTo>
                    <a:pt x="3264" y="201"/>
                  </a:lnTo>
                  <a:lnTo>
                    <a:pt x="3261" y="189"/>
                  </a:lnTo>
                  <a:lnTo>
                    <a:pt x="3258" y="177"/>
                  </a:lnTo>
                  <a:lnTo>
                    <a:pt x="3254" y="165"/>
                  </a:lnTo>
                  <a:lnTo>
                    <a:pt x="3249" y="154"/>
                  </a:lnTo>
                  <a:lnTo>
                    <a:pt x="3244" y="143"/>
                  </a:lnTo>
                  <a:lnTo>
                    <a:pt x="3239" y="132"/>
                  </a:lnTo>
                  <a:lnTo>
                    <a:pt x="3233" y="120"/>
                  </a:lnTo>
                  <a:lnTo>
                    <a:pt x="3226" y="110"/>
                  </a:lnTo>
                  <a:lnTo>
                    <a:pt x="3219" y="100"/>
                  </a:lnTo>
                  <a:lnTo>
                    <a:pt x="3212" y="91"/>
                  </a:lnTo>
                  <a:lnTo>
                    <a:pt x="3204" y="82"/>
                  </a:lnTo>
                  <a:lnTo>
                    <a:pt x="3196" y="73"/>
                  </a:lnTo>
                  <a:lnTo>
                    <a:pt x="3186" y="65"/>
                  </a:lnTo>
                  <a:lnTo>
                    <a:pt x="3177" y="57"/>
                  </a:lnTo>
                  <a:lnTo>
                    <a:pt x="3168" y="50"/>
                  </a:lnTo>
                  <a:lnTo>
                    <a:pt x="3158" y="43"/>
                  </a:lnTo>
                  <a:lnTo>
                    <a:pt x="3148" y="36"/>
                  </a:lnTo>
                  <a:lnTo>
                    <a:pt x="3137" y="30"/>
                  </a:lnTo>
                  <a:lnTo>
                    <a:pt x="3126" y="25"/>
                  </a:lnTo>
                  <a:lnTo>
                    <a:pt x="3115" y="20"/>
                  </a:lnTo>
                  <a:lnTo>
                    <a:pt x="3104" y="15"/>
                  </a:lnTo>
                  <a:lnTo>
                    <a:pt x="3092" y="11"/>
                  </a:lnTo>
                  <a:lnTo>
                    <a:pt x="3080" y="8"/>
                  </a:lnTo>
                  <a:lnTo>
                    <a:pt x="3068" y="5"/>
                  </a:lnTo>
                  <a:lnTo>
                    <a:pt x="3056" y="3"/>
                  </a:lnTo>
                  <a:lnTo>
                    <a:pt x="3044" y="1"/>
                  </a:lnTo>
                  <a:lnTo>
                    <a:pt x="3031" y="0"/>
                  </a:lnTo>
                  <a:lnTo>
                    <a:pt x="30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grpSp>
      <p:sp>
        <p:nvSpPr>
          <p:cNvPr id="28" name="Rectangular Callout 49"/>
          <p:cNvSpPr/>
          <p:nvPr>
            <p:custDataLst>
              <p:tags r:id="rId30"/>
            </p:custDataLst>
          </p:nvPr>
        </p:nvSpPr>
        <p:spPr>
          <a:xfrm>
            <a:off x="10373360" y="2057400"/>
            <a:ext cx="1595120" cy="1299845"/>
          </a:xfrm>
          <a:prstGeom prst="wedgeRectCallout">
            <a:avLst>
              <a:gd name="adj1" fmla="val -22338"/>
              <a:gd name="adj2" fmla="val 71257"/>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id-ID" b="1" dirty="0">
              <a:latin typeface="微软雅黑" panose="020B0503020204020204" charset="-122"/>
              <a:ea typeface="微软雅黑" panose="020B0503020204020204" charset="-122"/>
            </a:endParaRPr>
          </a:p>
        </p:txBody>
      </p:sp>
      <p:sp>
        <p:nvSpPr>
          <p:cNvPr id="30" name="Freeform 213"/>
          <p:cNvSpPr>
            <a:spLocks noEditPoints="1"/>
          </p:cNvSpPr>
          <p:nvPr>
            <p:custDataLst>
              <p:tags r:id="rId31"/>
            </p:custDataLst>
          </p:nvPr>
        </p:nvSpPr>
        <p:spPr bwMode="auto">
          <a:xfrm>
            <a:off x="10888745" y="2143429"/>
            <a:ext cx="414017" cy="414018"/>
          </a:xfrm>
          <a:custGeom>
            <a:avLst/>
            <a:gdLst>
              <a:gd name="T0" fmla="*/ 8330 w 16095"/>
              <a:gd name="T1" fmla="*/ 13155 h 16095"/>
              <a:gd name="T2" fmla="*/ 8153 w 16095"/>
              <a:gd name="T3" fmla="*/ 13120 h 16095"/>
              <a:gd name="T4" fmla="*/ 5125 w 16095"/>
              <a:gd name="T5" fmla="*/ 12104 h 16095"/>
              <a:gd name="T6" fmla="*/ 5125 w 16095"/>
              <a:gd name="T7" fmla="*/ 12104 h 16095"/>
              <a:gd name="T8" fmla="*/ 4694 w 16095"/>
              <a:gd name="T9" fmla="*/ 11707 h 16095"/>
              <a:gd name="T10" fmla="*/ 1577 w 16095"/>
              <a:gd name="T11" fmla="*/ 10451 h 16095"/>
              <a:gd name="T12" fmla="*/ 15800 w 16095"/>
              <a:gd name="T13" fmla="*/ 45 h 16095"/>
              <a:gd name="T14" fmla="*/ 15716 w 16095"/>
              <a:gd name="T15" fmla="*/ 15 h 16095"/>
              <a:gd name="T16" fmla="*/ 15627 w 16095"/>
              <a:gd name="T17" fmla="*/ 1 h 16095"/>
              <a:gd name="T18" fmla="*/ 15537 w 16095"/>
              <a:gd name="T19" fmla="*/ 3 h 16095"/>
              <a:gd name="T20" fmla="*/ 15448 w 16095"/>
              <a:gd name="T21" fmla="*/ 21 h 16095"/>
              <a:gd name="T22" fmla="*/ 15362 w 16095"/>
              <a:gd name="T23" fmla="*/ 55 h 16095"/>
              <a:gd name="T24" fmla="*/ 210 w 16095"/>
              <a:gd name="T25" fmla="*/ 10154 h 16095"/>
              <a:gd name="T26" fmla="*/ 145 w 16095"/>
              <a:gd name="T27" fmla="*/ 10209 h 16095"/>
              <a:gd name="T28" fmla="*/ 91 w 16095"/>
              <a:gd name="T29" fmla="*/ 10275 h 16095"/>
              <a:gd name="T30" fmla="*/ 48 w 16095"/>
              <a:gd name="T31" fmla="*/ 10348 h 16095"/>
              <a:gd name="T32" fmla="*/ 18 w 16095"/>
              <a:gd name="T33" fmla="*/ 10428 h 16095"/>
              <a:gd name="T34" fmla="*/ 3 w 16095"/>
              <a:gd name="T35" fmla="*/ 10511 h 16095"/>
              <a:gd name="T36" fmla="*/ 1 w 16095"/>
              <a:gd name="T37" fmla="*/ 10597 h 16095"/>
              <a:gd name="T38" fmla="*/ 15 w 16095"/>
              <a:gd name="T39" fmla="*/ 10682 h 16095"/>
              <a:gd name="T40" fmla="*/ 42 w 16095"/>
              <a:gd name="T41" fmla="*/ 10764 h 16095"/>
              <a:gd name="T42" fmla="*/ 82 w 16095"/>
              <a:gd name="T43" fmla="*/ 10838 h 16095"/>
              <a:gd name="T44" fmla="*/ 134 w 16095"/>
              <a:gd name="T45" fmla="*/ 10904 h 16095"/>
              <a:gd name="T46" fmla="*/ 197 w 16095"/>
              <a:gd name="T47" fmla="*/ 10961 h 16095"/>
              <a:gd name="T48" fmla="*/ 269 w 16095"/>
              <a:gd name="T49" fmla="*/ 11007 h 16095"/>
              <a:gd name="T50" fmla="*/ 6102 w 16095"/>
              <a:gd name="T51" fmla="*/ 15842 h 16095"/>
              <a:gd name="T52" fmla="*/ 6148 w 16095"/>
              <a:gd name="T53" fmla="*/ 15910 h 16095"/>
              <a:gd name="T54" fmla="*/ 6206 w 16095"/>
              <a:gd name="T55" fmla="*/ 15968 h 16095"/>
              <a:gd name="T56" fmla="*/ 6270 w 16095"/>
              <a:gd name="T57" fmla="*/ 16018 h 16095"/>
              <a:gd name="T58" fmla="*/ 6341 w 16095"/>
              <a:gd name="T59" fmla="*/ 16055 h 16095"/>
              <a:gd name="T60" fmla="*/ 6419 w 16095"/>
              <a:gd name="T61" fmla="*/ 16081 h 16095"/>
              <a:gd name="T62" fmla="*/ 6499 w 16095"/>
              <a:gd name="T63" fmla="*/ 16093 h 16095"/>
              <a:gd name="T64" fmla="*/ 6572 w 16095"/>
              <a:gd name="T65" fmla="*/ 16094 h 16095"/>
              <a:gd name="T66" fmla="*/ 6652 w 16095"/>
              <a:gd name="T67" fmla="*/ 16082 h 16095"/>
              <a:gd name="T68" fmla="*/ 6729 w 16095"/>
              <a:gd name="T69" fmla="*/ 16058 h 16095"/>
              <a:gd name="T70" fmla="*/ 6800 w 16095"/>
              <a:gd name="T71" fmla="*/ 16022 h 16095"/>
              <a:gd name="T72" fmla="*/ 6866 w 16095"/>
              <a:gd name="T73" fmla="*/ 15974 h 16095"/>
              <a:gd name="T74" fmla="*/ 6922 w 16095"/>
              <a:gd name="T75" fmla="*/ 15917 h 16095"/>
              <a:gd name="T76" fmla="*/ 6970 w 16095"/>
              <a:gd name="T77" fmla="*/ 15851 h 16095"/>
              <a:gd name="T78" fmla="*/ 12958 w 16095"/>
              <a:gd name="T79" fmla="*/ 16081 h 16095"/>
              <a:gd name="T80" fmla="*/ 13077 w 16095"/>
              <a:gd name="T81" fmla="*/ 16095 h 16095"/>
              <a:gd name="T82" fmla="*/ 13157 w 16095"/>
              <a:gd name="T83" fmla="*/ 16089 h 16095"/>
              <a:gd name="T84" fmla="*/ 13234 w 16095"/>
              <a:gd name="T85" fmla="*/ 16070 h 16095"/>
              <a:gd name="T86" fmla="*/ 13309 w 16095"/>
              <a:gd name="T87" fmla="*/ 16038 h 16095"/>
              <a:gd name="T88" fmla="*/ 13415 w 16095"/>
              <a:gd name="T89" fmla="*/ 15964 h 16095"/>
              <a:gd name="T90" fmla="*/ 13504 w 16095"/>
              <a:gd name="T91" fmla="*/ 15858 h 16095"/>
              <a:gd name="T92" fmla="*/ 13561 w 16095"/>
              <a:gd name="T93" fmla="*/ 15730 h 16095"/>
              <a:gd name="T94" fmla="*/ 16093 w 16095"/>
              <a:gd name="T95" fmla="*/ 548 h 16095"/>
              <a:gd name="T96" fmla="*/ 16093 w 16095"/>
              <a:gd name="T97" fmla="*/ 457 h 16095"/>
              <a:gd name="T98" fmla="*/ 16076 w 16095"/>
              <a:gd name="T99" fmla="*/ 367 h 16095"/>
              <a:gd name="T100" fmla="*/ 16045 w 16095"/>
              <a:gd name="T101" fmla="*/ 284 h 16095"/>
              <a:gd name="T102" fmla="*/ 15997 w 16095"/>
              <a:gd name="T103" fmla="*/ 206 h 16095"/>
              <a:gd name="T104" fmla="*/ 15938 w 16095"/>
              <a:gd name="T105" fmla="*/ 138 h 16095"/>
              <a:gd name="T106" fmla="*/ 15865 w 16095"/>
              <a:gd name="T107" fmla="*/ 8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95" h="16095">
                <a:moveTo>
                  <a:pt x="12684" y="14892"/>
                </a:moveTo>
                <a:lnTo>
                  <a:pt x="8388" y="13174"/>
                </a:lnTo>
                <a:lnTo>
                  <a:pt x="8368" y="13167"/>
                </a:lnTo>
                <a:lnTo>
                  <a:pt x="8349" y="13161"/>
                </a:lnTo>
                <a:lnTo>
                  <a:pt x="8330" y="13155"/>
                </a:lnTo>
                <a:lnTo>
                  <a:pt x="8310" y="13149"/>
                </a:lnTo>
                <a:lnTo>
                  <a:pt x="8271" y="13140"/>
                </a:lnTo>
                <a:lnTo>
                  <a:pt x="8232" y="13132"/>
                </a:lnTo>
                <a:lnTo>
                  <a:pt x="8192" y="13125"/>
                </a:lnTo>
                <a:lnTo>
                  <a:pt x="8153" y="13120"/>
                </a:lnTo>
                <a:lnTo>
                  <a:pt x="8114" y="13117"/>
                </a:lnTo>
                <a:lnTo>
                  <a:pt x="8074" y="13114"/>
                </a:lnTo>
                <a:lnTo>
                  <a:pt x="14689" y="2860"/>
                </a:lnTo>
                <a:lnTo>
                  <a:pt x="12684" y="14892"/>
                </a:lnTo>
                <a:close/>
                <a:moveTo>
                  <a:pt x="5125" y="12104"/>
                </a:moveTo>
                <a:lnTo>
                  <a:pt x="5123" y="12102"/>
                </a:lnTo>
                <a:lnTo>
                  <a:pt x="5121" y="12099"/>
                </a:lnTo>
                <a:lnTo>
                  <a:pt x="14648" y="1902"/>
                </a:lnTo>
                <a:lnTo>
                  <a:pt x="6527" y="14558"/>
                </a:lnTo>
                <a:lnTo>
                  <a:pt x="5125" y="12104"/>
                </a:lnTo>
                <a:close/>
                <a:moveTo>
                  <a:pt x="1577" y="10451"/>
                </a:moveTo>
                <a:lnTo>
                  <a:pt x="13234" y="2679"/>
                </a:lnTo>
                <a:lnTo>
                  <a:pt x="4759" y="11751"/>
                </a:lnTo>
                <a:lnTo>
                  <a:pt x="4726" y="11729"/>
                </a:lnTo>
                <a:lnTo>
                  <a:pt x="4694" y="11707"/>
                </a:lnTo>
                <a:lnTo>
                  <a:pt x="4678" y="11697"/>
                </a:lnTo>
                <a:lnTo>
                  <a:pt x="4661" y="11687"/>
                </a:lnTo>
                <a:lnTo>
                  <a:pt x="4643" y="11677"/>
                </a:lnTo>
                <a:lnTo>
                  <a:pt x="4625" y="11669"/>
                </a:lnTo>
                <a:lnTo>
                  <a:pt x="1577" y="10451"/>
                </a:lnTo>
                <a:close/>
                <a:moveTo>
                  <a:pt x="15865" y="80"/>
                </a:moveTo>
                <a:lnTo>
                  <a:pt x="15850" y="70"/>
                </a:lnTo>
                <a:lnTo>
                  <a:pt x="15833" y="61"/>
                </a:lnTo>
                <a:lnTo>
                  <a:pt x="15817" y="53"/>
                </a:lnTo>
                <a:lnTo>
                  <a:pt x="15800" y="45"/>
                </a:lnTo>
                <a:lnTo>
                  <a:pt x="15784" y="38"/>
                </a:lnTo>
                <a:lnTo>
                  <a:pt x="15767" y="31"/>
                </a:lnTo>
                <a:lnTo>
                  <a:pt x="15750" y="25"/>
                </a:lnTo>
                <a:lnTo>
                  <a:pt x="15733" y="20"/>
                </a:lnTo>
                <a:lnTo>
                  <a:pt x="15716" y="15"/>
                </a:lnTo>
                <a:lnTo>
                  <a:pt x="15698" y="11"/>
                </a:lnTo>
                <a:lnTo>
                  <a:pt x="15681" y="8"/>
                </a:lnTo>
                <a:lnTo>
                  <a:pt x="15662" y="5"/>
                </a:lnTo>
                <a:lnTo>
                  <a:pt x="15645" y="3"/>
                </a:lnTo>
                <a:lnTo>
                  <a:pt x="15627" y="1"/>
                </a:lnTo>
                <a:lnTo>
                  <a:pt x="15609" y="0"/>
                </a:lnTo>
                <a:lnTo>
                  <a:pt x="15592" y="0"/>
                </a:lnTo>
                <a:lnTo>
                  <a:pt x="15574" y="0"/>
                </a:lnTo>
                <a:lnTo>
                  <a:pt x="15556" y="1"/>
                </a:lnTo>
                <a:lnTo>
                  <a:pt x="15537" y="3"/>
                </a:lnTo>
                <a:lnTo>
                  <a:pt x="15520" y="5"/>
                </a:lnTo>
                <a:lnTo>
                  <a:pt x="15501" y="8"/>
                </a:lnTo>
                <a:lnTo>
                  <a:pt x="15483" y="12"/>
                </a:lnTo>
                <a:lnTo>
                  <a:pt x="15465" y="16"/>
                </a:lnTo>
                <a:lnTo>
                  <a:pt x="15448" y="21"/>
                </a:lnTo>
                <a:lnTo>
                  <a:pt x="15430" y="26"/>
                </a:lnTo>
                <a:lnTo>
                  <a:pt x="15413" y="32"/>
                </a:lnTo>
                <a:lnTo>
                  <a:pt x="15396" y="39"/>
                </a:lnTo>
                <a:lnTo>
                  <a:pt x="15379" y="47"/>
                </a:lnTo>
                <a:lnTo>
                  <a:pt x="15362" y="55"/>
                </a:lnTo>
                <a:lnTo>
                  <a:pt x="15346" y="64"/>
                </a:lnTo>
                <a:lnTo>
                  <a:pt x="15329" y="74"/>
                </a:lnTo>
                <a:lnTo>
                  <a:pt x="15313" y="84"/>
                </a:lnTo>
                <a:lnTo>
                  <a:pt x="224" y="10144"/>
                </a:lnTo>
                <a:lnTo>
                  <a:pt x="210" y="10154"/>
                </a:lnTo>
                <a:lnTo>
                  <a:pt x="196" y="10164"/>
                </a:lnTo>
                <a:lnTo>
                  <a:pt x="182" y="10175"/>
                </a:lnTo>
                <a:lnTo>
                  <a:pt x="169" y="10186"/>
                </a:lnTo>
                <a:lnTo>
                  <a:pt x="157" y="10197"/>
                </a:lnTo>
                <a:lnTo>
                  <a:pt x="145" y="10209"/>
                </a:lnTo>
                <a:lnTo>
                  <a:pt x="133" y="10222"/>
                </a:lnTo>
                <a:lnTo>
                  <a:pt x="122" y="10234"/>
                </a:lnTo>
                <a:lnTo>
                  <a:pt x="111" y="10247"/>
                </a:lnTo>
                <a:lnTo>
                  <a:pt x="100" y="10262"/>
                </a:lnTo>
                <a:lnTo>
                  <a:pt x="91" y="10275"/>
                </a:lnTo>
                <a:lnTo>
                  <a:pt x="80" y="10289"/>
                </a:lnTo>
                <a:lnTo>
                  <a:pt x="71" y="10304"/>
                </a:lnTo>
                <a:lnTo>
                  <a:pt x="63" y="10318"/>
                </a:lnTo>
                <a:lnTo>
                  <a:pt x="55" y="10333"/>
                </a:lnTo>
                <a:lnTo>
                  <a:pt x="48" y="10348"/>
                </a:lnTo>
                <a:lnTo>
                  <a:pt x="41" y="10363"/>
                </a:lnTo>
                <a:lnTo>
                  <a:pt x="34" y="10379"/>
                </a:lnTo>
                <a:lnTo>
                  <a:pt x="29" y="10395"/>
                </a:lnTo>
                <a:lnTo>
                  <a:pt x="23" y="10411"/>
                </a:lnTo>
                <a:lnTo>
                  <a:pt x="18" y="10428"/>
                </a:lnTo>
                <a:lnTo>
                  <a:pt x="14" y="10444"/>
                </a:lnTo>
                <a:lnTo>
                  <a:pt x="10" y="10460"/>
                </a:lnTo>
                <a:lnTo>
                  <a:pt x="7" y="10477"/>
                </a:lnTo>
                <a:lnTo>
                  <a:pt x="5" y="10494"/>
                </a:lnTo>
                <a:lnTo>
                  <a:pt x="3" y="10511"/>
                </a:lnTo>
                <a:lnTo>
                  <a:pt x="1" y="10528"/>
                </a:lnTo>
                <a:lnTo>
                  <a:pt x="0" y="10545"/>
                </a:lnTo>
                <a:lnTo>
                  <a:pt x="0" y="10562"/>
                </a:lnTo>
                <a:lnTo>
                  <a:pt x="0" y="10579"/>
                </a:lnTo>
                <a:lnTo>
                  <a:pt x="1" y="10597"/>
                </a:lnTo>
                <a:lnTo>
                  <a:pt x="3" y="10614"/>
                </a:lnTo>
                <a:lnTo>
                  <a:pt x="5" y="10632"/>
                </a:lnTo>
                <a:lnTo>
                  <a:pt x="8" y="10649"/>
                </a:lnTo>
                <a:lnTo>
                  <a:pt x="11" y="10666"/>
                </a:lnTo>
                <a:lnTo>
                  <a:pt x="15" y="10682"/>
                </a:lnTo>
                <a:lnTo>
                  <a:pt x="19" y="10699"/>
                </a:lnTo>
                <a:lnTo>
                  <a:pt x="24" y="10715"/>
                </a:lnTo>
                <a:lnTo>
                  <a:pt x="29" y="10731"/>
                </a:lnTo>
                <a:lnTo>
                  <a:pt x="35" y="10747"/>
                </a:lnTo>
                <a:lnTo>
                  <a:pt x="42" y="10764"/>
                </a:lnTo>
                <a:lnTo>
                  <a:pt x="49" y="10779"/>
                </a:lnTo>
                <a:lnTo>
                  <a:pt x="56" y="10794"/>
                </a:lnTo>
                <a:lnTo>
                  <a:pt x="64" y="10809"/>
                </a:lnTo>
                <a:lnTo>
                  <a:pt x="73" y="10824"/>
                </a:lnTo>
                <a:lnTo>
                  <a:pt x="82" y="10838"/>
                </a:lnTo>
                <a:lnTo>
                  <a:pt x="92" y="10852"/>
                </a:lnTo>
                <a:lnTo>
                  <a:pt x="102" y="10865"/>
                </a:lnTo>
                <a:lnTo>
                  <a:pt x="112" y="10878"/>
                </a:lnTo>
                <a:lnTo>
                  <a:pt x="123" y="10891"/>
                </a:lnTo>
                <a:lnTo>
                  <a:pt x="134" y="10904"/>
                </a:lnTo>
                <a:lnTo>
                  <a:pt x="146" y="10916"/>
                </a:lnTo>
                <a:lnTo>
                  <a:pt x="158" y="10929"/>
                </a:lnTo>
                <a:lnTo>
                  <a:pt x="171" y="10940"/>
                </a:lnTo>
                <a:lnTo>
                  <a:pt x="183" y="10951"/>
                </a:lnTo>
                <a:lnTo>
                  <a:pt x="197" y="10961"/>
                </a:lnTo>
                <a:lnTo>
                  <a:pt x="210" y="10972"/>
                </a:lnTo>
                <a:lnTo>
                  <a:pt x="224" y="10981"/>
                </a:lnTo>
                <a:lnTo>
                  <a:pt x="239" y="10990"/>
                </a:lnTo>
                <a:lnTo>
                  <a:pt x="253" y="10999"/>
                </a:lnTo>
                <a:lnTo>
                  <a:pt x="269" y="11007"/>
                </a:lnTo>
                <a:lnTo>
                  <a:pt x="285" y="11015"/>
                </a:lnTo>
                <a:lnTo>
                  <a:pt x="300" y="11022"/>
                </a:lnTo>
                <a:lnTo>
                  <a:pt x="316" y="11029"/>
                </a:lnTo>
                <a:lnTo>
                  <a:pt x="4251" y="12603"/>
                </a:lnTo>
                <a:lnTo>
                  <a:pt x="6102" y="15842"/>
                </a:lnTo>
                <a:lnTo>
                  <a:pt x="6110" y="15856"/>
                </a:lnTo>
                <a:lnTo>
                  <a:pt x="6119" y="15870"/>
                </a:lnTo>
                <a:lnTo>
                  <a:pt x="6128" y="15884"/>
                </a:lnTo>
                <a:lnTo>
                  <a:pt x="6138" y="15897"/>
                </a:lnTo>
                <a:lnTo>
                  <a:pt x="6148" y="15910"/>
                </a:lnTo>
                <a:lnTo>
                  <a:pt x="6159" y="15922"/>
                </a:lnTo>
                <a:lnTo>
                  <a:pt x="6170" y="15934"/>
                </a:lnTo>
                <a:lnTo>
                  <a:pt x="6181" y="15946"/>
                </a:lnTo>
                <a:lnTo>
                  <a:pt x="6194" y="15957"/>
                </a:lnTo>
                <a:lnTo>
                  <a:pt x="6206" y="15968"/>
                </a:lnTo>
                <a:lnTo>
                  <a:pt x="6218" y="15979"/>
                </a:lnTo>
                <a:lnTo>
                  <a:pt x="6230" y="15989"/>
                </a:lnTo>
                <a:lnTo>
                  <a:pt x="6243" y="15999"/>
                </a:lnTo>
                <a:lnTo>
                  <a:pt x="6257" y="16008"/>
                </a:lnTo>
                <a:lnTo>
                  <a:pt x="6270" y="16018"/>
                </a:lnTo>
                <a:lnTo>
                  <a:pt x="6284" y="16026"/>
                </a:lnTo>
                <a:lnTo>
                  <a:pt x="6298" y="16034"/>
                </a:lnTo>
                <a:lnTo>
                  <a:pt x="6312" y="16041"/>
                </a:lnTo>
                <a:lnTo>
                  <a:pt x="6326" y="16048"/>
                </a:lnTo>
                <a:lnTo>
                  <a:pt x="6341" y="16055"/>
                </a:lnTo>
                <a:lnTo>
                  <a:pt x="6357" y="16061"/>
                </a:lnTo>
                <a:lnTo>
                  <a:pt x="6372" y="16067"/>
                </a:lnTo>
                <a:lnTo>
                  <a:pt x="6388" y="16072"/>
                </a:lnTo>
                <a:lnTo>
                  <a:pt x="6403" y="16076"/>
                </a:lnTo>
                <a:lnTo>
                  <a:pt x="6419" y="16081"/>
                </a:lnTo>
                <a:lnTo>
                  <a:pt x="6435" y="16084"/>
                </a:lnTo>
                <a:lnTo>
                  <a:pt x="6451" y="16087"/>
                </a:lnTo>
                <a:lnTo>
                  <a:pt x="6467" y="16090"/>
                </a:lnTo>
                <a:lnTo>
                  <a:pt x="6483" y="16092"/>
                </a:lnTo>
                <a:lnTo>
                  <a:pt x="6499" y="16093"/>
                </a:lnTo>
                <a:lnTo>
                  <a:pt x="6516" y="16094"/>
                </a:lnTo>
                <a:lnTo>
                  <a:pt x="6533" y="16095"/>
                </a:lnTo>
                <a:lnTo>
                  <a:pt x="6539" y="16095"/>
                </a:lnTo>
                <a:lnTo>
                  <a:pt x="6555" y="16095"/>
                </a:lnTo>
                <a:lnTo>
                  <a:pt x="6572" y="16094"/>
                </a:lnTo>
                <a:lnTo>
                  <a:pt x="6588" y="16093"/>
                </a:lnTo>
                <a:lnTo>
                  <a:pt x="6604" y="16091"/>
                </a:lnTo>
                <a:lnTo>
                  <a:pt x="6620" y="16088"/>
                </a:lnTo>
                <a:lnTo>
                  <a:pt x="6636" y="16085"/>
                </a:lnTo>
                <a:lnTo>
                  <a:pt x="6652" y="16082"/>
                </a:lnTo>
                <a:lnTo>
                  <a:pt x="6667" y="16078"/>
                </a:lnTo>
                <a:lnTo>
                  <a:pt x="6683" y="16074"/>
                </a:lnTo>
                <a:lnTo>
                  <a:pt x="6699" y="16069"/>
                </a:lnTo>
                <a:lnTo>
                  <a:pt x="6714" y="16063"/>
                </a:lnTo>
                <a:lnTo>
                  <a:pt x="6729" y="16058"/>
                </a:lnTo>
                <a:lnTo>
                  <a:pt x="6743" y="16051"/>
                </a:lnTo>
                <a:lnTo>
                  <a:pt x="6758" y="16045"/>
                </a:lnTo>
                <a:lnTo>
                  <a:pt x="6772" y="16037"/>
                </a:lnTo>
                <a:lnTo>
                  <a:pt x="6786" y="16030"/>
                </a:lnTo>
                <a:lnTo>
                  <a:pt x="6800" y="16022"/>
                </a:lnTo>
                <a:lnTo>
                  <a:pt x="6813" y="16013"/>
                </a:lnTo>
                <a:lnTo>
                  <a:pt x="6827" y="16003"/>
                </a:lnTo>
                <a:lnTo>
                  <a:pt x="6840" y="15994"/>
                </a:lnTo>
                <a:lnTo>
                  <a:pt x="6852" y="15984"/>
                </a:lnTo>
                <a:lnTo>
                  <a:pt x="6866" y="15974"/>
                </a:lnTo>
                <a:lnTo>
                  <a:pt x="6878" y="15963"/>
                </a:lnTo>
                <a:lnTo>
                  <a:pt x="6889" y="15952"/>
                </a:lnTo>
                <a:lnTo>
                  <a:pt x="6901" y="15941"/>
                </a:lnTo>
                <a:lnTo>
                  <a:pt x="6912" y="15929"/>
                </a:lnTo>
                <a:lnTo>
                  <a:pt x="6922" y="15917"/>
                </a:lnTo>
                <a:lnTo>
                  <a:pt x="6933" y="15904"/>
                </a:lnTo>
                <a:lnTo>
                  <a:pt x="6943" y="15891"/>
                </a:lnTo>
                <a:lnTo>
                  <a:pt x="6952" y="15878"/>
                </a:lnTo>
                <a:lnTo>
                  <a:pt x="6961" y="15864"/>
                </a:lnTo>
                <a:lnTo>
                  <a:pt x="6970" y="15851"/>
                </a:lnTo>
                <a:lnTo>
                  <a:pt x="8014" y="14108"/>
                </a:lnTo>
                <a:lnTo>
                  <a:pt x="12890" y="16059"/>
                </a:lnTo>
                <a:lnTo>
                  <a:pt x="12913" y="16067"/>
                </a:lnTo>
                <a:lnTo>
                  <a:pt x="12936" y="16074"/>
                </a:lnTo>
                <a:lnTo>
                  <a:pt x="12958" y="16081"/>
                </a:lnTo>
                <a:lnTo>
                  <a:pt x="12983" y="16086"/>
                </a:lnTo>
                <a:lnTo>
                  <a:pt x="13006" y="16090"/>
                </a:lnTo>
                <a:lnTo>
                  <a:pt x="13030" y="16093"/>
                </a:lnTo>
                <a:lnTo>
                  <a:pt x="13053" y="16094"/>
                </a:lnTo>
                <a:lnTo>
                  <a:pt x="13077" y="16095"/>
                </a:lnTo>
                <a:lnTo>
                  <a:pt x="13093" y="16095"/>
                </a:lnTo>
                <a:lnTo>
                  <a:pt x="13109" y="16094"/>
                </a:lnTo>
                <a:lnTo>
                  <a:pt x="13124" y="16093"/>
                </a:lnTo>
                <a:lnTo>
                  <a:pt x="13141" y="16091"/>
                </a:lnTo>
                <a:lnTo>
                  <a:pt x="13157" y="16089"/>
                </a:lnTo>
                <a:lnTo>
                  <a:pt x="13173" y="16086"/>
                </a:lnTo>
                <a:lnTo>
                  <a:pt x="13188" y="16083"/>
                </a:lnTo>
                <a:lnTo>
                  <a:pt x="13204" y="16079"/>
                </a:lnTo>
                <a:lnTo>
                  <a:pt x="13219" y="16075"/>
                </a:lnTo>
                <a:lnTo>
                  <a:pt x="13234" y="16070"/>
                </a:lnTo>
                <a:lnTo>
                  <a:pt x="13250" y="16064"/>
                </a:lnTo>
                <a:lnTo>
                  <a:pt x="13265" y="16059"/>
                </a:lnTo>
                <a:lnTo>
                  <a:pt x="13279" y="16052"/>
                </a:lnTo>
                <a:lnTo>
                  <a:pt x="13294" y="16046"/>
                </a:lnTo>
                <a:lnTo>
                  <a:pt x="13309" y="16038"/>
                </a:lnTo>
                <a:lnTo>
                  <a:pt x="13324" y="16031"/>
                </a:lnTo>
                <a:lnTo>
                  <a:pt x="13348" y="16016"/>
                </a:lnTo>
                <a:lnTo>
                  <a:pt x="13371" y="15999"/>
                </a:lnTo>
                <a:lnTo>
                  <a:pt x="13394" y="15982"/>
                </a:lnTo>
                <a:lnTo>
                  <a:pt x="13415" y="15964"/>
                </a:lnTo>
                <a:lnTo>
                  <a:pt x="13435" y="15945"/>
                </a:lnTo>
                <a:lnTo>
                  <a:pt x="13454" y="15924"/>
                </a:lnTo>
                <a:lnTo>
                  <a:pt x="13473" y="15903"/>
                </a:lnTo>
                <a:lnTo>
                  <a:pt x="13489" y="15881"/>
                </a:lnTo>
                <a:lnTo>
                  <a:pt x="13504" y="15858"/>
                </a:lnTo>
                <a:lnTo>
                  <a:pt x="13518" y="15833"/>
                </a:lnTo>
                <a:lnTo>
                  <a:pt x="13531" y="15808"/>
                </a:lnTo>
                <a:lnTo>
                  <a:pt x="13542" y="15783"/>
                </a:lnTo>
                <a:lnTo>
                  <a:pt x="13552" y="15757"/>
                </a:lnTo>
                <a:lnTo>
                  <a:pt x="13561" y="15730"/>
                </a:lnTo>
                <a:lnTo>
                  <a:pt x="13568" y="15703"/>
                </a:lnTo>
                <a:lnTo>
                  <a:pt x="13573" y="15675"/>
                </a:lnTo>
                <a:lnTo>
                  <a:pt x="16088" y="585"/>
                </a:lnTo>
                <a:lnTo>
                  <a:pt x="16091" y="567"/>
                </a:lnTo>
                <a:lnTo>
                  <a:pt x="16093" y="548"/>
                </a:lnTo>
                <a:lnTo>
                  <a:pt x="16094" y="530"/>
                </a:lnTo>
                <a:lnTo>
                  <a:pt x="16095" y="512"/>
                </a:lnTo>
                <a:lnTo>
                  <a:pt x="16095" y="493"/>
                </a:lnTo>
                <a:lnTo>
                  <a:pt x="16094" y="475"/>
                </a:lnTo>
                <a:lnTo>
                  <a:pt x="16093" y="457"/>
                </a:lnTo>
                <a:lnTo>
                  <a:pt x="16091" y="439"/>
                </a:lnTo>
                <a:lnTo>
                  <a:pt x="16088" y="420"/>
                </a:lnTo>
                <a:lnTo>
                  <a:pt x="16085" y="402"/>
                </a:lnTo>
                <a:lnTo>
                  <a:pt x="16081" y="385"/>
                </a:lnTo>
                <a:lnTo>
                  <a:pt x="16076" y="367"/>
                </a:lnTo>
                <a:lnTo>
                  <a:pt x="16071" y="350"/>
                </a:lnTo>
                <a:lnTo>
                  <a:pt x="16066" y="333"/>
                </a:lnTo>
                <a:lnTo>
                  <a:pt x="16059" y="317"/>
                </a:lnTo>
                <a:lnTo>
                  <a:pt x="16052" y="300"/>
                </a:lnTo>
                <a:lnTo>
                  <a:pt x="16045" y="284"/>
                </a:lnTo>
                <a:lnTo>
                  <a:pt x="16037" y="268"/>
                </a:lnTo>
                <a:lnTo>
                  <a:pt x="16028" y="251"/>
                </a:lnTo>
                <a:lnTo>
                  <a:pt x="16019" y="236"/>
                </a:lnTo>
                <a:lnTo>
                  <a:pt x="16008" y="221"/>
                </a:lnTo>
                <a:lnTo>
                  <a:pt x="15997" y="206"/>
                </a:lnTo>
                <a:lnTo>
                  <a:pt x="15987" y="192"/>
                </a:lnTo>
                <a:lnTo>
                  <a:pt x="15975" y="178"/>
                </a:lnTo>
                <a:lnTo>
                  <a:pt x="15963" y="164"/>
                </a:lnTo>
                <a:lnTo>
                  <a:pt x="15951" y="151"/>
                </a:lnTo>
                <a:lnTo>
                  <a:pt x="15938" y="138"/>
                </a:lnTo>
                <a:lnTo>
                  <a:pt x="15924" y="126"/>
                </a:lnTo>
                <a:lnTo>
                  <a:pt x="15910" y="114"/>
                </a:lnTo>
                <a:lnTo>
                  <a:pt x="15896" y="102"/>
                </a:lnTo>
                <a:lnTo>
                  <a:pt x="15881" y="92"/>
                </a:lnTo>
                <a:lnTo>
                  <a:pt x="15865" y="80"/>
                </a:lnTo>
                <a:close/>
              </a:path>
            </a:pathLst>
          </a:custGeom>
          <a:solidFill>
            <a:sysClr val="window" lastClr="FFFFFF"/>
          </a:solidFill>
          <a:ln>
            <a:noFill/>
          </a:ln>
        </p:spPr>
        <p:txBody>
          <a:bodyPr vert="horz" wrap="square" lIns="91440" tIns="45720" rIns="91440" bIns="45720" numCol="1" anchor="t" anchorCtr="0" compatLnSpc="1"/>
          <a:p>
            <a:endParaRPr lang="id-ID" b="1">
              <a:latin typeface="微软雅黑" panose="020B0503020204020204" charset="-122"/>
              <a:ea typeface="微软雅黑" panose="020B0503020204020204" charset="-122"/>
            </a:endParaRPr>
          </a:p>
        </p:txBody>
      </p:sp>
      <p:sp>
        <p:nvSpPr>
          <p:cNvPr id="46" name="TextBox 51"/>
          <p:cNvSpPr txBox="1"/>
          <p:nvPr>
            <p:custDataLst>
              <p:tags r:id="rId32"/>
            </p:custDataLst>
          </p:nvPr>
        </p:nvSpPr>
        <p:spPr>
          <a:xfrm>
            <a:off x="10373360" y="2635885"/>
            <a:ext cx="1273810" cy="890905"/>
          </a:xfrm>
          <a:prstGeom prst="rect">
            <a:avLst/>
          </a:prstGeom>
          <a:noFill/>
        </p:spPr>
        <p:txBody>
          <a:bodyPr wrap="square" lIns="90000" tIns="46800" rIns="90000" bIns="46800" rtlCol="0">
            <a:noAutofit/>
          </a:bodyPr>
          <a:p>
            <a:pPr algn="l">
              <a:lnSpc>
                <a:spcPct val="120000"/>
              </a:lnSpc>
              <a:buClrTx/>
              <a:buSzTx/>
              <a:buFontTx/>
            </a:pPr>
            <a:r>
              <a:rPr lang="zh-CN" altLang="en-US" sz="1600" b="1">
                <a:solidFill>
                  <a:srgbClr val="FF0000"/>
                </a:solidFill>
                <a:latin typeface="微软雅黑" panose="020B0503020204020204" charset="-122"/>
                <a:ea typeface="微软雅黑" panose="020B0503020204020204" charset="-122"/>
                <a:cs typeface="微软雅黑" panose="020B0503020204020204" charset="-122"/>
              </a:rPr>
              <a:t>重新修订</a:t>
            </a:r>
            <a:endParaRPr lang="zh-CN" altLang="en-US" sz="1600" b="1">
              <a:solidFill>
                <a:srgbClr val="FF0000"/>
              </a:solidFill>
              <a:latin typeface="微软雅黑" panose="020B0503020204020204" charset="-122"/>
              <a:ea typeface="微软雅黑" panose="020B0503020204020204" charset="-122"/>
              <a:cs typeface="微软雅黑" panose="020B0503020204020204" charset="-122"/>
            </a:endParaRPr>
          </a:p>
          <a:p>
            <a:pPr algn="l">
              <a:lnSpc>
                <a:spcPct val="120000"/>
              </a:lnSpc>
              <a:buClrTx/>
              <a:buSzTx/>
              <a:buFontTx/>
            </a:pPr>
            <a:r>
              <a:rPr lang="zh-CN" altLang="en-US" sz="1600" b="1">
                <a:solidFill>
                  <a:srgbClr val="FF0000"/>
                </a:solidFill>
                <a:latin typeface="微软雅黑" panose="020B0503020204020204" charset="-122"/>
                <a:ea typeface="微软雅黑" panose="020B0503020204020204" charset="-122"/>
                <a:cs typeface="微软雅黑" panose="020B0503020204020204" charset="-122"/>
              </a:rPr>
              <a:t>加严标准</a:t>
            </a:r>
            <a:endParaRPr lang="zh-CN" altLang="en-US" sz="16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8" name="TextBox 30"/>
          <p:cNvSpPr txBox="1"/>
          <p:nvPr>
            <p:custDataLst>
              <p:tags r:id="rId33"/>
            </p:custDataLst>
          </p:nvPr>
        </p:nvSpPr>
        <p:spPr>
          <a:xfrm>
            <a:off x="8934450" y="5036820"/>
            <a:ext cx="1656080" cy="1071245"/>
          </a:xfrm>
          <a:prstGeom prst="rect">
            <a:avLst/>
          </a:prstGeom>
          <a:noFill/>
        </p:spPr>
        <p:txBody>
          <a:bodyPr wrap="square" bIns="0" rtlCol="0">
            <a:noAutofit/>
          </a:bodyPr>
          <a:p>
            <a:pPr>
              <a:lnSpc>
                <a:spcPct val="120000"/>
              </a:lnSpc>
            </a:pPr>
            <a:r>
              <a:rPr lang="zh-CN" altLang="en-US" sz="1600" b="1" spc="300" smtClean="0">
                <a:latin typeface="微软雅黑" panose="020B0503020204020204" charset="-122"/>
                <a:ea typeface="微软雅黑" panose="020B0503020204020204" charset="-122"/>
                <a:sym typeface="+mn-ea"/>
              </a:rPr>
              <a:t>发布修改单，规定了标况和实况的转换。</a:t>
            </a:r>
            <a:endParaRPr lang="zh-CN" altLang="en-US" sz="1600" b="1" spc="300" smtClean="0">
              <a:solidFill>
                <a:schemeClr val="tx1"/>
              </a:solidFill>
              <a:latin typeface="微软雅黑" panose="020B0503020204020204" charset="-122"/>
              <a:ea typeface="微软雅黑" panose="020B0503020204020204" charset="-122"/>
            </a:endParaRPr>
          </a:p>
          <a:p>
            <a:pPr>
              <a:lnSpc>
                <a:spcPct val="120000"/>
              </a:lnSpc>
            </a:pPr>
            <a:endParaRPr lang="zh-CN" altLang="en-US" sz="1600" b="1" spc="300" smtClean="0">
              <a:solidFill>
                <a:schemeClr val="tx1"/>
              </a:solidFill>
              <a:latin typeface="微软雅黑" panose="020B0503020204020204" charset="-122"/>
              <a:ea typeface="微软雅黑" panose="020B0503020204020204" charset="-122"/>
            </a:endParaRPr>
          </a:p>
        </p:txBody>
      </p:sp>
      <p:sp>
        <p:nvSpPr>
          <p:cNvPr id="14" name="动作按钮: 帮助 13"/>
          <p:cNvSpPr/>
          <p:nvPr/>
        </p:nvSpPr>
        <p:spPr>
          <a:xfrm>
            <a:off x="11303000" y="2707005"/>
            <a:ext cx="665480" cy="645160"/>
          </a:xfrm>
          <a:prstGeom prst="actionButtonHelp">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动作按钮: 帮助 14"/>
          <p:cNvSpPr/>
          <p:nvPr/>
        </p:nvSpPr>
        <p:spPr>
          <a:xfrm>
            <a:off x="11303000" y="2712085"/>
            <a:ext cx="665480" cy="645160"/>
          </a:xfrm>
          <a:prstGeom prst="actionButtonHelp">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2" name="圆角矩形 70"/>
          <p:cNvSpPr/>
          <p:nvPr/>
        </p:nvSpPr>
        <p:spPr>
          <a:xfrm>
            <a:off x="521335" y="878840"/>
            <a:ext cx="3689350" cy="718185"/>
          </a:xfrm>
          <a:prstGeom prst="roundRect">
            <a:avLst/>
          </a:prstGeom>
          <a:gradFill>
            <a:gsLst>
              <a:gs pos="100000">
                <a:srgbClr val="00B0F0"/>
              </a:gs>
              <a:gs pos="0">
                <a:schemeClr val="accent1"/>
              </a:gs>
            </a:gsLst>
            <a:lin ang="8100000" scaled="0"/>
          </a:gradFill>
          <a:ln w="15875">
            <a:gradFill>
              <a:gsLst>
                <a:gs pos="100000">
                  <a:schemeClr val="bg1">
                    <a:lumMod val="85000"/>
                  </a:schemeClr>
                </a:gs>
                <a:gs pos="0">
                  <a:schemeClr val="bg1"/>
                </a:gs>
              </a:gsLst>
              <a:lin ang="8100000" scaled="0"/>
            </a:gradFill>
          </a:ln>
          <a:effectLst>
            <a:outerShdw blurRad="444500" dist="254000" dir="8100000" sx="104000" sy="104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l" eaLnBrk="1" fontAlgn="auto" hangingPunct="1">
              <a:spcBef>
                <a:spcPts val="0"/>
              </a:spcBef>
              <a:spcAft>
                <a:spcPts val="0"/>
              </a:spcAft>
            </a:pPr>
            <a:r>
              <a:rPr lang="zh-CN" altLang="en-US" sz="2600" b="1" dirty="0">
                <a:solidFill>
                  <a:schemeClr val="tx1"/>
                </a:solidFill>
                <a:latin typeface="微软雅黑" panose="020B0503020204020204" charset="-122"/>
                <a:ea typeface="微软雅黑" panose="020B0503020204020204" charset="-122"/>
                <a:sym typeface="+mn-ea"/>
              </a:rPr>
              <a:t>环境空气质量标准修订</a:t>
            </a:r>
            <a:endParaRPr lang="zh-CN" altLang="en-US" sz="2600" b="1" dirty="0">
              <a:solidFill>
                <a:schemeClr val="tx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par>
                                <p:cTn id="14" presetID="22" presetClass="entr" presetSubtype="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500"/>
                                        <p:tgtEl>
                                          <p:spTgt spid="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par>
                                <p:cTn id="27" presetID="2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22" presetClass="entr" presetSubtype="1"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22" presetClass="entr" presetSubtype="4"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p:cTn id="63" dur="500" fill="hold"/>
                                        <p:tgtEl>
                                          <p:spTgt spid="35"/>
                                        </p:tgtEl>
                                        <p:attrNameLst>
                                          <p:attrName>ppt_w</p:attrName>
                                        </p:attrNameLst>
                                      </p:cBhvr>
                                      <p:tavLst>
                                        <p:tav tm="0">
                                          <p:val>
                                            <p:fltVal val="0"/>
                                          </p:val>
                                        </p:tav>
                                        <p:tav tm="100000">
                                          <p:val>
                                            <p:strVal val="#ppt_w"/>
                                          </p:val>
                                        </p:tav>
                                      </p:tavLst>
                                    </p:anim>
                                    <p:anim calcmode="lin" valueType="num">
                                      <p:cBhvr>
                                        <p:cTn id="64" dur="500" fill="hold"/>
                                        <p:tgtEl>
                                          <p:spTgt spid="35"/>
                                        </p:tgtEl>
                                        <p:attrNameLst>
                                          <p:attrName>ppt_h</p:attrName>
                                        </p:attrNameLst>
                                      </p:cBhvr>
                                      <p:tavLst>
                                        <p:tav tm="0">
                                          <p:val>
                                            <p:fltVal val="0"/>
                                          </p:val>
                                        </p:tav>
                                        <p:tav tm="100000">
                                          <p:val>
                                            <p:strVal val="#ppt_h"/>
                                          </p:val>
                                        </p:tav>
                                      </p:tavLst>
                                    </p:anim>
                                    <p:animEffect transition="in" filter="fade">
                                      <p:cBhvr>
                                        <p:cTn id="65" dur="500"/>
                                        <p:tgtEl>
                                          <p:spTgt spid="35"/>
                                        </p:tgtEl>
                                      </p:cBhvr>
                                    </p:animEffect>
                                  </p:childTnLst>
                                </p:cTn>
                              </p:par>
                              <p:par>
                                <p:cTn id="66" presetID="22" presetClass="entr" presetSubtype="1"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up)">
                                      <p:cBhvr>
                                        <p:cTn id="68" dur="500"/>
                                        <p:tgtEl>
                                          <p:spTgt spid="18"/>
                                        </p:tgtEl>
                                      </p:cBhvr>
                                    </p:animEffect>
                                  </p:childTnLst>
                                </p:cTn>
                              </p:par>
                            </p:childTnLst>
                          </p:cTn>
                        </p:par>
                        <p:par>
                          <p:cTn id="69" fill="hold">
                            <p:stCondLst>
                              <p:cond delay="5000"/>
                            </p:stCondLst>
                            <p:childTnLst>
                              <p:par>
                                <p:cTn id="70" presetID="22" presetClass="entr" presetSubtype="8"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wipe(left)">
                                      <p:cBhvr>
                                        <p:cTn id="7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3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ctr"/>
            <a:r>
              <a:rPr lang="zh-CN" altLang="en-US" sz="4300" b="1" spc="400" dirty="0" smtClean="0">
                <a:latin typeface="微软雅黑" panose="020B0503020204020204" charset="-122"/>
                <a:sym typeface="+mn-ea"/>
              </a:rPr>
              <a:t>大气治理的历史沿革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pic>
        <p:nvPicPr>
          <p:cNvPr id="4" name="内容占位符 3"/>
          <p:cNvPicPr>
            <a:picLocks noChangeAspect="1"/>
          </p:cNvPicPr>
          <p:nvPr/>
        </p:nvPicPr>
        <p:blipFill>
          <a:blip r:embed="rId1"/>
          <a:stretch>
            <a:fillRect/>
          </a:stretch>
        </p:blipFill>
        <p:spPr>
          <a:xfrm>
            <a:off x="0" y="-92075"/>
            <a:ext cx="12192000" cy="6950075"/>
          </a:xfrm>
          <a:prstGeom prst="rect">
            <a:avLst/>
          </a:prstGeom>
          <a:noFill/>
          <a:ln w="9525">
            <a:noFill/>
          </a:ln>
        </p:spPr>
      </p:pic>
      <p:sp>
        <p:nvSpPr>
          <p:cNvPr id="5" name="椭圆 4"/>
          <p:cNvSpPr/>
          <p:nvPr/>
        </p:nvSpPr>
        <p:spPr>
          <a:xfrm>
            <a:off x="9016365" y="4966970"/>
            <a:ext cx="372745" cy="374015"/>
          </a:xfrm>
          <a:prstGeom prst="ellipse">
            <a:avLst/>
          </a:prstGeom>
          <a:noFill/>
          <a:ln w="38100">
            <a:solidFill>
              <a:srgbClr val="FF0000"/>
            </a:solidFill>
          </a:ln>
          <a:extLst>
            <a:ext uri="{909E8E84-426E-40DD-AFC4-6F175D3DCCD1}">
              <a14:hiddenFill xmlns:a14="http://schemas.microsoft.com/office/drawing/2010/main">
                <a:solidFill>
                  <a:schemeClr val="bg1">
                    <a:alpha val="9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9016365" y="6110605"/>
            <a:ext cx="372745" cy="374015"/>
          </a:xfrm>
          <a:prstGeom prst="ellipse">
            <a:avLst/>
          </a:prstGeom>
          <a:noFill/>
          <a:ln w="38100">
            <a:solidFill>
              <a:srgbClr val="FF0000"/>
            </a:solidFill>
          </a:ln>
          <a:extLst>
            <a:ext uri="{909E8E84-426E-40DD-AFC4-6F175D3DCCD1}">
              <a14:hiddenFill xmlns:a14="http://schemas.microsoft.com/office/drawing/2010/main">
                <a:solidFill>
                  <a:schemeClr val="bg1">
                    <a:alpha val="9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351790" y="4756785"/>
            <a:ext cx="4895215" cy="194627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439420" y="4696460"/>
            <a:ext cx="4747895" cy="1938020"/>
          </a:xfrm>
          <a:prstGeom prst="rect">
            <a:avLst/>
          </a:prstGeom>
          <a:noFill/>
        </p:spPr>
        <p:txBody>
          <a:bodyPr wrap="square" rtlCol="0">
            <a:spAutoFit/>
          </a:bodyPr>
          <a:p>
            <a:pPr algn="l" fontAlgn="auto">
              <a:lnSpc>
                <a:spcPct val="150000"/>
              </a:lnSpc>
              <a:spcBef>
                <a:spcPct val="0"/>
              </a:spcBef>
              <a:buClrTx/>
              <a:buSzTx/>
              <a:buFontTx/>
            </a:pPr>
            <a:r>
              <a:rPr lang="en-US" sz="2000">
                <a:latin typeface="微软雅黑" panose="020B0503020204020204" charset="-122"/>
                <a:ea typeface="微软雅黑" panose="020B0503020204020204" charset="-122"/>
                <a:cs typeface="微软雅黑" panose="020B0503020204020204" charset="-122"/>
              </a:rPr>
              <a:t>   </a:t>
            </a:r>
            <a:r>
              <a:rPr lang="en-US" sz="2000">
                <a:latin typeface="Times New Roman" panose="02020603050405020304" charset="0"/>
                <a:ea typeface="微软雅黑" panose="020B0503020204020204" charset="-122"/>
                <a:cs typeface="Times New Roman" panose="02020603050405020304" charset="0"/>
              </a:rPr>
              <a:t>   </a:t>
            </a:r>
            <a:r>
              <a:rPr sz="2000">
                <a:latin typeface="Times New Roman" panose="02020603050405020304" charset="0"/>
                <a:ea typeface="微软雅黑" panose="020B0503020204020204" charset="-122"/>
                <a:cs typeface="Times New Roman" panose="02020603050405020304" charset="0"/>
              </a:rPr>
              <a:t>2013年监测结果表明，74个重点城市PM</a:t>
            </a:r>
            <a:r>
              <a:rPr sz="2000" baseline="-25000">
                <a:latin typeface="Times New Roman" panose="02020603050405020304" charset="0"/>
                <a:ea typeface="微软雅黑" panose="020B0503020204020204" charset="-122"/>
                <a:cs typeface="Times New Roman" panose="02020603050405020304" charset="0"/>
              </a:rPr>
              <a:t>2.5</a:t>
            </a:r>
            <a:r>
              <a:rPr sz="2000">
                <a:latin typeface="Times New Roman" panose="02020603050405020304" charset="0"/>
                <a:ea typeface="微软雅黑" panose="020B0503020204020204" charset="-122"/>
                <a:cs typeface="Times New Roman" panose="02020603050405020304" charset="0"/>
              </a:rPr>
              <a:t>年均浓度72μg/</a:t>
            </a:r>
            <a:r>
              <a:rPr sz="2000">
                <a:latin typeface="Times New Roman" panose="02020603050405020304" charset="0"/>
                <a:cs typeface="Times New Roman" panose="02020603050405020304" charset="0"/>
                <a:sym typeface="+mn-ea"/>
              </a:rPr>
              <a:t>m</a:t>
            </a:r>
            <a:r>
              <a:rPr sz="2000" baseline="30000">
                <a:latin typeface="Times New Roman" panose="02020603050405020304" charset="0"/>
                <a:cs typeface="Times New Roman" panose="02020603050405020304" charset="0"/>
                <a:sym typeface="+mn-ea"/>
              </a:rPr>
              <a:t>3</a:t>
            </a:r>
            <a:r>
              <a:rPr sz="2000">
                <a:latin typeface="Times New Roman" panose="02020603050405020304" charset="0"/>
                <a:ea typeface="微软雅黑" panose="020B0503020204020204" charset="-122"/>
                <a:cs typeface="Times New Roman" panose="02020603050405020304" charset="0"/>
              </a:rPr>
              <a:t>，达标城市比例仅为4.1%；京津冀区域13个城市PM</a:t>
            </a:r>
            <a:r>
              <a:rPr sz="2000" baseline="-25000">
                <a:latin typeface="Times New Roman" panose="02020603050405020304" charset="0"/>
                <a:ea typeface="微软雅黑" panose="020B0503020204020204" charset="-122"/>
                <a:cs typeface="Times New Roman" panose="02020603050405020304" charset="0"/>
              </a:rPr>
              <a:t>2.5</a:t>
            </a:r>
            <a:r>
              <a:rPr sz="2000">
                <a:latin typeface="Times New Roman" panose="02020603050405020304" charset="0"/>
                <a:ea typeface="微软雅黑" panose="020B0503020204020204" charset="-122"/>
                <a:cs typeface="Times New Roman" panose="02020603050405020304" charset="0"/>
              </a:rPr>
              <a:t>平均浓度为106μg/m</a:t>
            </a:r>
            <a:r>
              <a:rPr sz="2000" baseline="30000">
                <a:latin typeface="Times New Roman" panose="02020603050405020304" charset="0"/>
                <a:ea typeface="微软雅黑" panose="020B0503020204020204" charset="-122"/>
                <a:cs typeface="Times New Roman" panose="02020603050405020304" charset="0"/>
              </a:rPr>
              <a:t>3</a:t>
            </a:r>
            <a:r>
              <a:rPr sz="2000">
                <a:latin typeface="Times New Roman" panose="02020603050405020304" charset="0"/>
                <a:ea typeface="微软雅黑" panose="020B0503020204020204" charset="-122"/>
                <a:cs typeface="Times New Roman" panose="02020603050405020304" charset="0"/>
              </a:rPr>
              <a:t>，没有城市达标。</a:t>
            </a:r>
            <a:endParaRPr sz="2000">
              <a:latin typeface="Times New Roman" panose="02020603050405020304" charset="0"/>
              <a:ea typeface="微软雅黑" panose="020B0503020204020204" charset="-122"/>
              <a:cs typeface="Times New Roman" panose="02020603050405020304" charset="0"/>
            </a:endParaRPr>
          </a:p>
        </p:txBody>
      </p:sp>
      <p:pic>
        <p:nvPicPr>
          <p:cNvPr id="6" name="图片 5"/>
          <p:cNvPicPr>
            <a:picLocks noChangeAspect="1"/>
          </p:cNvPicPr>
          <p:nvPr/>
        </p:nvPicPr>
        <p:blipFill>
          <a:blip r:embed="rId1"/>
          <a:stretch>
            <a:fillRect/>
          </a:stretch>
        </p:blipFill>
        <p:spPr>
          <a:xfrm>
            <a:off x="5328920" y="4515485"/>
            <a:ext cx="7042150" cy="1981835"/>
          </a:xfrm>
          <a:prstGeom prst="rect">
            <a:avLst/>
          </a:prstGeom>
        </p:spPr>
      </p:pic>
      <p:pic>
        <p:nvPicPr>
          <p:cNvPr id="8" name="图片 7"/>
          <p:cNvPicPr>
            <a:picLocks noChangeAspect="1"/>
          </p:cNvPicPr>
          <p:nvPr/>
        </p:nvPicPr>
        <p:blipFill>
          <a:blip r:embed="rId2"/>
          <a:stretch>
            <a:fillRect/>
          </a:stretch>
        </p:blipFill>
        <p:spPr>
          <a:xfrm>
            <a:off x="6036310" y="1083310"/>
            <a:ext cx="5939155" cy="3199130"/>
          </a:xfrm>
          <a:prstGeom prst="rect">
            <a:avLst/>
          </a:prstGeom>
        </p:spPr>
      </p:pic>
      <p:pic>
        <p:nvPicPr>
          <p:cNvPr id="9" name="图片 8"/>
          <p:cNvPicPr>
            <a:picLocks noChangeAspect="1"/>
          </p:cNvPicPr>
          <p:nvPr/>
        </p:nvPicPr>
        <p:blipFill>
          <a:blip r:embed="rId3"/>
          <a:stretch>
            <a:fillRect/>
          </a:stretch>
        </p:blipFill>
        <p:spPr>
          <a:xfrm>
            <a:off x="90170" y="1223645"/>
            <a:ext cx="6016625" cy="3359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solidFill>
                  <a:schemeClr val="bg1"/>
                </a:solidFill>
                <a:latin typeface="黑体" panose="02010609060101010101" charset="-122"/>
                <a:ea typeface="黑体" panose="02010609060101010101" charset="-122"/>
                <a:sym typeface="+mn-ea"/>
              </a:rPr>
              <a:t>  </a:t>
            </a:r>
            <a:r>
              <a:rPr lang="zh-CN" altLang="en-US" sz="4300" b="1" spc="400" dirty="0" smtClean="0">
                <a:latin typeface="微软雅黑" panose="020B0503020204020204" charset="-122"/>
                <a:sym typeface="+mn-ea"/>
              </a:rPr>
              <a:t>二、治理沿革</a:t>
            </a:r>
            <a:endParaRPr lang="zh-CN" altLang="en-US" sz="4300" b="1" dirty="0">
              <a:solidFill>
                <a:schemeClr val="bg1"/>
              </a:solidFill>
              <a:effectLst/>
              <a:latin typeface="黑体" panose="02010609060101010101" charset="-122"/>
              <a:ea typeface="黑体" panose="02010609060101010101" charset="-122"/>
              <a:cs typeface="Arial" panose="020B0604020202020204" pitchFamily="34" charset="0"/>
              <a:sym typeface="+mn-ea"/>
            </a:endParaRPr>
          </a:p>
        </p:txBody>
      </p:sp>
      <p:cxnSp>
        <p:nvCxnSpPr>
          <p:cNvPr id="14" name="直接连接符 13"/>
          <p:cNvCxnSpPr/>
          <p:nvPr>
            <p:custDataLst>
              <p:tags r:id="rId1"/>
            </p:custDataLst>
          </p:nvPr>
        </p:nvCxnSpPr>
        <p:spPr>
          <a:xfrm flipH="1">
            <a:off x="1133475" y="2777264"/>
            <a:ext cx="10266680" cy="3730895"/>
          </a:xfrm>
          <a:prstGeom prst="line">
            <a:avLst/>
          </a:prstGeom>
          <a:ln w="19050">
            <a:solidFill>
              <a:sysClr val="windowText" lastClr="000000">
                <a:lumMod val="50000"/>
                <a:lumOff val="50000"/>
              </a:sysClr>
            </a:solidFill>
          </a:ln>
        </p:spPr>
        <p:style>
          <a:lnRef idx="1">
            <a:srgbClr val="FA8550"/>
          </a:lnRef>
          <a:fillRef idx="0">
            <a:srgbClr val="FA8550"/>
          </a:fillRef>
          <a:effectRef idx="0">
            <a:srgbClr val="FA8550"/>
          </a:effectRef>
          <a:fontRef idx="minor">
            <a:sysClr val="windowText" lastClr="000000"/>
          </a:fontRef>
        </p:style>
      </p:cxnSp>
      <p:grpSp>
        <p:nvGrpSpPr>
          <p:cNvPr id="31" name="组合 30"/>
          <p:cNvGrpSpPr/>
          <p:nvPr>
            <p:custDataLst>
              <p:tags r:id="rId2"/>
            </p:custDataLst>
          </p:nvPr>
        </p:nvGrpSpPr>
        <p:grpSpPr>
          <a:xfrm>
            <a:off x="1271309" y="3946509"/>
            <a:ext cx="1541780" cy="2277728"/>
            <a:chOff x="523686" y="3182636"/>
            <a:chExt cx="1738115" cy="2567780"/>
          </a:xfrm>
        </p:grpSpPr>
        <p:sp>
          <p:nvSpPr>
            <p:cNvPr id="15" name="圆角矩形 14"/>
            <p:cNvSpPr/>
            <p:nvPr>
              <p:custDataLst>
                <p:tags r:id="rId3"/>
              </p:custDataLst>
            </p:nvPr>
          </p:nvSpPr>
          <p:spPr>
            <a:xfrm>
              <a:off x="523686" y="3182636"/>
              <a:ext cx="1738115" cy="2060253"/>
            </a:xfrm>
            <a:prstGeom prst="roundRect">
              <a:avLst/>
            </a:prstGeom>
            <a:solidFill>
              <a:srgbClr val="FA8550">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a:bodyPr>
            <a:p>
              <a:pPr algn="ctr">
                <a:lnSpc>
                  <a:spcPct val="120000"/>
                </a:lnSpc>
                <a:spcBef>
                  <a:spcPts val="0"/>
                </a:spcBef>
                <a:spcAft>
                  <a:spcPts val="0"/>
                </a:spcAft>
              </a:pPr>
              <a:r>
                <a:rPr lang="zh-CN" sz="2000" b="1">
                  <a:solidFill>
                    <a:schemeClr val="tx1"/>
                  </a:solidFill>
                  <a:effectLst>
                    <a:outerShdw blurRad="38100" dist="25400" dir="5400000" algn="ctr" rotWithShape="0">
                      <a:srgbClr val="6E747A">
                        <a:alpha val="43000"/>
                      </a:srgbClr>
                    </a:outerShdw>
                  </a:effectLst>
                  <a:cs typeface="仿宋_GB2312" panose="02010609030101010101" charset="-122"/>
                  <a:sym typeface="+mn-ea"/>
                </a:rPr>
                <a:t>消烟除尘构建大气环境容量（颗粒物）</a:t>
              </a:r>
              <a:endParaRPr lang="zh-CN" altLang="en-US" sz="2000" b="1" dirty="0">
                <a:solidFill>
                  <a:schemeClr val="tx1"/>
                </a:solidFill>
                <a:effectLst>
                  <a:outerShdw blurRad="38100" dist="25400" dir="5400000" algn="ctr" rotWithShape="0">
                    <a:srgbClr val="6E747A">
                      <a:alpha val="43000"/>
                    </a:srgbClr>
                  </a:outerShdw>
                </a:effectLst>
                <a:cs typeface="仿宋_GB2312" panose="02010609030101010101" charset="-122"/>
                <a:sym typeface="+mn-ea"/>
              </a:endParaRPr>
            </a:p>
          </p:txBody>
        </p:sp>
        <p:sp>
          <p:nvSpPr>
            <p:cNvPr id="19" name="泪滴形 18"/>
            <p:cNvSpPr/>
            <p:nvPr>
              <p:custDataLst>
                <p:tags r:id="rId4"/>
              </p:custDataLst>
            </p:nvPr>
          </p:nvSpPr>
          <p:spPr>
            <a:xfrm rot="8100000">
              <a:off x="1173972" y="5030124"/>
              <a:ext cx="426786" cy="426786"/>
            </a:xfrm>
            <a:prstGeom prst="teardrop">
              <a:avLst>
                <a:gd name="adj" fmla="val 125412"/>
              </a:avLst>
            </a:prstGeom>
            <a:solidFill>
              <a:srgbClr val="FA8550"/>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62500"/>
            </a:bodyPr>
            <a:p>
              <a:pPr algn="ctr"/>
              <a:endParaRPr lang="zh-CN" altLang="en-US"/>
            </a:p>
          </p:txBody>
        </p:sp>
        <p:sp>
          <p:nvSpPr>
            <p:cNvPr id="20" name="椭圆 19"/>
            <p:cNvSpPr/>
            <p:nvPr>
              <p:custDataLst>
                <p:tags r:id="rId5"/>
              </p:custDataLst>
            </p:nvPr>
          </p:nvSpPr>
          <p:spPr>
            <a:xfrm rot="8100000">
              <a:off x="1273023" y="5129176"/>
              <a:ext cx="221664" cy="221664"/>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p>
              <a:pPr algn="ctr"/>
              <a:endParaRPr lang="zh-CN" altLang="en-US"/>
            </a:p>
          </p:txBody>
        </p:sp>
        <p:sp>
          <p:nvSpPr>
            <p:cNvPr id="29" name="椭圆 28"/>
            <p:cNvSpPr/>
            <p:nvPr>
              <p:custDataLst>
                <p:tags r:id="rId6"/>
              </p:custDataLst>
            </p:nvPr>
          </p:nvSpPr>
          <p:spPr>
            <a:xfrm>
              <a:off x="1343925" y="5663536"/>
              <a:ext cx="86880" cy="86880"/>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p>
              <a:pPr algn="ctr"/>
              <a:endParaRPr lang="zh-CN" altLang="en-US"/>
            </a:p>
          </p:txBody>
        </p:sp>
      </p:grpSp>
      <p:grpSp>
        <p:nvGrpSpPr>
          <p:cNvPr id="33" name="组合 32"/>
          <p:cNvGrpSpPr/>
          <p:nvPr>
            <p:custDataLst>
              <p:tags r:id="rId7"/>
            </p:custDataLst>
          </p:nvPr>
        </p:nvGrpSpPr>
        <p:grpSpPr>
          <a:xfrm>
            <a:off x="5110225" y="2540316"/>
            <a:ext cx="1590040" cy="2277728"/>
            <a:chOff x="4851461" y="1597375"/>
            <a:chExt cx="1792520" cy="2567780"/>
          </a:xfrm>
        </p:grpSpPr>
        <p:sp>
          <p:nvSpPr>
            <p:cNvPr id="34" name="圆角矩形 33"/>
            <p:cNvSpPr/>
            <p:nvPr>
              <p:custDataLst>
                <p:tags r:id="rId8"/>
              </p:custDataLst>
            </p:nvPr>
          </p:nvSpPr>
          <p:spPr>
            <a:xfrm>
              <a:off x="4851461" y="1597375"/>
              <a:ext cx="1792520" cy="2060253"/>
            </a:xfrm>
            <a:prstGeom prst="roundRect">
              <a:avLst/>
            </a:prstGeom>
            <a:solidFill>
              <a:srgbClr val="E74D51">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lnSpcReduction="20000"/>
            </a:bodyPr>
            <a:p>
              <a:pPr algn="ctr"/>
              <a:r>
                <a:rPr lang="zh-CN" sz="2000" b="1">
                  <a:solidFill>
                    <a:schemeClr val="tx1"/>
                  </a:solidFill>
                  <a:cs typeface="仿宋_GB2312" panose="02010609030101010101" charset="-122"/>
                  <a:sym typeface="+mn-ea"/>
                </a:rPr>
                <a:t>总量控制二氧化硫排放量见顶下降（</a:t>
              </a:r>
              <a:r>
                <a:rPr lang="en-US" altLang="zh-CN" sz="2000" b="1">
                  <a:solidFill>
                    <a:schemeClr val="tx1"/>
                  </a:solidFill>
                  <a:cs typeface="仿宋_GB2312" panose="02010609030101010101" charset="-122"/>
                  <a:sym typeface="+mn-ea"/>
                </a:rPr>
                <a:t>SO</a:t>
              </a:r>
              <a:r>
                <a:rPr lang="en-US" altLang="zh-CN" sz="2000" b="1" baseline="-25000">
                  <a:solidFill>
                    <a:schemeClr val="tx1"/>
                  </a:solidFill>
                  <a:cs typeface="仿宋_GB2312" panose="02010609030101010101" charset="-122"/>
                  <a:sym typeface="+mn-ea"/>
                </a:rPr>
                <a:t>2</a:t>
              </a:r>
              <a:r>
                <a:rPr lang="zh-CN" altLang="en-US" sz="2000" b="1">
                  <a:solidFill>
                    <a:schemeClr val="tx1"/>
                  </a:solidFill>
                  <a:cs typeface="仿宋_GB2312" panose="02010609030101010101" charset="-122"/>
                  <a:sym typeface="+mn-ea"/>
                </a:rPr>
                <a:t>和烟尘</a:t>
              </a:r>
              <a:r>
                <a:rPr lang="zh-CN" sz="2000" b="1">
                  <a:solidFill>
                    <a:schemeClr val="tx1"/>
                  </a:solidFill>
                  <a:cs typeface="仿宋_GB2312" panose="02010609030101010101" charset="-122"/>
                  <a:sym typeface="+mn-ea"/>
                </a:rPr>
                <a:t>）</a:t>
              </a:r>
              <a:endParaRPr lang="zh-CN" altLang="en-US" sz="2000" b="1" dirty="0">
                <a:solidFill>
                  <a:schemeClr val="tx1"/>
                </a:solidFill>
                <a:cs typeface="仿宋_GB2312" panose="02010609030101010101" charset="-122"/>
                <a:sym typeface="+mn-ea"/>
              </a:endParaRPr>
            </a:p>
          </p:txBody>
        </p:sp>
        <p:sp>
          <p:nvSpPr>
            <p:cNvPr id="49" name="泪滴形 48"/>
            <p:cNvSpPr/>
            <p:nvPr>
              <p:custDataLst>
                <p:tags r:id="rId9"/>
              </p:custDataLst>
            </p:nvPr>
          </p:nvSpPr>
          <p:spPr>
            <a:xfrm rot="8100000">
              <a:off x="5502466" y="3444863"/>
              <a:ext cx="426786" cy="426786"/>
            </a:xfrm>
            <a:prstGeom prst="teardrop">
              <a:avLst>
                <a:gd name="adj" fmla="val 125412"/>
              </a:avLst>
            </a:prstGeom>
            <a:solidFill>
              <a:srgbClr val="E74D51"/>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0000"/>
            </a:bodyPr>
            <a:p>
              <a:pPr algn="ctr"/>
              <a:endParaRPr lang="zh-CN" altLang="en-US" sz="1400"/>
            </a:p>
          </p:txBody>
        </p:sp>
        <p:sp>
          <p:nvSpPr>
            <p:cNvPr id="50" name="椭圆 49"/>
            <p:cNvSpPr/>
            <p:nvPr>
              <p:custDataLst>
                <p:tags r:id="rId10"/>
              </p:custDataLst>
            </p:nvPr>
          </p:nvSpPr>
          <p:spPr>
            <a:xfrm rot="8100000">
              <a:off x="5601517" y="3543915"/>
              <a:ext cx="221664" cy="221664"/>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32500" lnSpcReduction="20000"/>
            </a:bodyPr>
            <a:p>
              <a:pPr algn="ctr"/>
              <a:endParaRPr lang="zh-CN" altLang="en-US" sz="1400"/>
            </a:p>
          </p:txBody>
        </p:sp>
        <p:sp>
          <p:nvSpPr>
            <p:cNvPr id="51" name="椭圆 50"/>
            <p:cNvSpPr/>
            <p:nvPr>
              <p:custDataLst>
                <p:tags r:id="rId11"/>
              </p:custDataLst>
            </p:nvPr>
          </p:nvSpPr>
          <p:spPr>
            <a:xfrm>
              <a:off x="5672419" y="4078275"/>
              <a:ext cx="86880" cy="86880"/>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p>
              <a:pPr algn="ctr"/>
              <a:endParaRPr lang="zh-CN" altLang="en-US" sz="1400"/>
            </a:p>
          </p:txBody>
        </p:sp>
      </p:grpSp>
      <p:grpSp>
        <p:nvGrpSpPr>
          <p:cNvPr id="52" name="组合 51"/>
          <p:cNvGrpSpPr/>
          <p:nvPr>
            <p:custDataLst>
              <p:tags r:id="rId12"/>
            </p:custDataLst>
          </p:nvPr>
        </p:nvGrpSpPr>
        <p:grpSpPr>
          <a:xfrm>
            <a:off x="3165046" y="3243412"/>
            <a:ext cx="1581150" cy="2277728"/>
            <a:chOff x="2658577" y="2390005"/>
            <a:chExt cx="1782499" cy="2567780"/>
          </a:xfrm>
        </p:grpSpPr>
        <p:sp>
          <p:nvSpPr>
            <p:cNvPr id="53" name="圆角矩形 52"/>
            <p:cNvSpPr/>
            <p:nvPr>
              <p:custDataLst>
                <p:tags r:id="rId13"/>
              </p:custDataLst>
            </p:nvPr>
          </p:nvSpPr>
          <p:spPr>
            <a:xfrm>
              <a:off x="2658577" y="2390005"/>
              <a:ext cx="1782499" cy="2060253"/>
            </a:xfrm>
            <a:prstGeom prst="roundRect">
              <a:avLst/>
            </a:prstGeom>
            <a:solidFill>
              <a:srgbClr val="CE8D3E">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a:bodyPr>
            <a:p>
              <a:pPr algn="ctr"/>
              <a:r>
                <a:rPr lang="zh-CN" sz="2000" b="1">
                  <a:solidFill>
                    <a:schemeClr val="tx1"/>
                  </a:solidFill>
                  <a:cs typeface="仿宋_GB2312" panose="02010609030101010101" charset="-122"/>
                  <a:sym typeface="+mn-ea"/>
                </a:rPr>
                <a:t>分区管控防治酸雨和二氧化硫（</a:t>
              </a:r>
              <a:r>
                <a:rPr lang="en-US" altLang="zh-CN" sz="2000" b="1">
                  <a:solidFill>
                    <a:schemeClr val="tx1"/>
                  </a:solidFill>
                  <a:cs typeface="仿宋_GB2312" panose="02010609030101010101" charset="-122"/>
                  <a:sym typeface="+mn-ea"/>
                </a:rPr>
                <a:t>SO</a:t>
              </a:r>
              <a:r>
                <a:rPr lang="en-US" altLang="zh-CN" sz="2000" b="1" baseline="-25000">
                  <a:solidFill>
                    <a:schemeClr val="tx1"/>
                  </a:solidFill>
                  <a:cs typeface="仿宋_GB2312" panose="02010609030101010101" charset="-122"/>
                  <a:sym typeface="+mn-ea"/>
                </a:rPr>
                <a:t>2</a:t>
              </a:r>
              <a:r>
                <a:rPr lang="zh-CN" sz="2000" b="1">
                  <a:solidFill>
                    <a:schemeClr val="tx1"/>
                  </a:solidFill>
                  <a:cs typeface="仿宋_GB2312" panose="02010609030101010101" charset="-122"/>
                  <a:sym typeface="+mn-ea"/>
                </a:rPr>
                <a:t>）</a:t>
              </a:r>
              <a:endParaRPr lang="zh-CN" altLang="en-US" sz="2000" b="1" dirty="0">
                <a:solidFill>
                  <a:schemeClr val="tx1"/>
                </a:solidFill>
                <a:cs typeface="仿宋_GB2312" panose="02010609030101010101" charset="-122"/>
                <a:sym typeface="+mn-ea"/>
              </a:endParaRPr>
            </a:p>
          </p:txBody>
        </p:sp>
        <p:sp>
          <p:nvSpPr>
            <p:cNvPr id="54" name="泪滴形 53"/>
            <p:cNvSpPr/>
            <p:nvPr>
              <p:custDataLst>
                <p:tags r:id="rId14"/>
              </p:custDataLst>
            </p:nvPr>
          </p:nvSpPr>
          <p:spPr>
            <a:xfrm rot="8100000">
              <a:off x="3338219" y="4237493"/>
              <a:ext cx="426786" cy="426786"/>
            </a:xfrm>
            <a:prstGeom prst="teardrop">
              <a:avLst>
                <a:gd name="adj" fmla="val 125412"/>
              </a:avLst>
            </a:prstGeom>
            <a:solidFill>
              <a:srgbClr val="CE8D3E"/>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0000"/>
            </a:bodyPr>
            <a:p>
              <a:pPr algn="ctr"/>
              <a:endParaRPr lang="zh-CN" altLang="en-US" sz="1400"/>
            </a:p>
          </p:txBody>
        </p:sp>
        <p:sp>
          <p:nvSpPr>
            <p:cNvPr id="55" name="椭圆 54"/>
            <p:cNvSpPr/>
            <p:nvPr>
              <p:custDataLst>
                <p:tags r:id="rId15"/>
              </p:custDataLst>
            </p:nvPr>
          </p:nvSpPr>
          <p:spPr>
            <a:xfrm rot="8100000">
              <a:off x="3437270" y="4336545"/>
              <a:ext cx="221664" cy="221664"/>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32500" lnSpcReduction="20000"/>
            </a:bodyPr>
            <a:p>
              <a:pPr algn="ctr"/>
              <a:endParaRPr lang="zh-CN" altLang="en-US" sz="1400"/>
            </a:p>
          </p:txBody>
        </p:sp>
        <p:sp>
          <p:nvSpPr>
            <p:cNvPr id="56" name="椭圆 55"/>
            <p:cNvSpPr/>
            <p:nvPr>
              <p:custDataLst>
                <p:tags r:id="rId16"/>
              </p:custDataLst>
            </p:nvPr>
          </p:nvSpPr>
          <p:spPr>
            <a:xfrm>
              <a:off x="3508172" y="4870905"/>
              <a:ext cx="86880" cy="86880"/>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p>
              <a:pPr algn="ctr"/>
              <a:endParaRPr lang="zh-CN" altLang="en-US" sz="1400"/>
            </a:p>
          </p:txBody>
        </p:sp>
      </p:grpSp>
      <p:sp>
        <p:nvSpPr>
          <p:cNvPr id="57" name="文本框 56"/>
          <p:cNvSpPr txBox="1"/>
          <p:nvPr>
            <p:custDataLst>
              <p:tags r:id="rId17"/>
            </p:custDataLst>
          </p:nvPr>
        </p:nvSpPr>
        <p:spPr>
          <a:xfrm>
            <a:off x="1616710" y="6341745"/>
            <a:ext cx="1995170" cy="327660"/>
          </a:xfrm>
          <a:prstGeom prst="rect">
            <a:avLst/>
          </a:prstGeom>
          <a:noFill/>
        </p:spPr>
        <p:txBody>
          <a:bodyPr wrap="square" rtlCol="0">
            <a:noAutofit/>
          </a:bodyPr>
          <a:p>
            <a:r>
              <a:rPr lang="en-US" sz="2000" b="1">
                <a:latin typeface="微软雅黑" panose="020B0503020204020204" charset="-122"/>
                <a:ea typeface="微软雅黑" panose="020B0503020204020204" charset="-122"/>
                <a:cs typeface="微软雅黑" panose="020B0503020204020204" charset="-122"/>
                <a:sym typeface="+mn-ea"/>
              </a:rPr>
              <a:t>1972-1990</a:t>
            </a:r>
            <a:r>
              <a:rPr lang="zh-CN" sz="2000" b="1">
                <a:latin typeface="微软雅黑" panose="020B0503020204020204" charset="-122"/>
                <a:ea typeface="微软雅黑" panose="020B0503020204020204" charset="-122"/>
                <a:cs typeface="微软雅黑" panose="020B0503020204020204" charset="-122"/>
                <a:sym typeface="+mn-ea"/>
              </a:rPr>
              <a:t>年</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58" name="文本框 57"/>
          <p:cNvSpPr txBox="1"/>
          <p:nvPr>
            <p:custDataLst>
              <p:tags r:id="rId18"/>
            </p:custDataLst>
          </p:nvPr>
        </p:nvSpPr>
        <p:spPr>
          <a:xfrm>
            <a:off x="3486785" y="5668645"/>
            <a:ext cx="1870710" cy="327660"/>
          </a:xfrm>
          <a:prstGeom prst="rect">
            <a:avLst/>
          </a:prstGeom>
          <a:noFill/>
        </p:spPr>
        <p:txBody>
          <a:bodyPr wrap="square" rtlCol="0">
            <a:noAutofit/>
          </a:bodyPr>
          <a:p>
            <a:r>
              <a:rPr lang="en-US" sz="2000" b="1">
                <a:latin typeface="微软雅黑" panose="020B0503020204020204" charset="-122"/>
                <a:ea typeface="微软雅黑" panose="020B0503020204020204" charset="-122"/>
                <a:cs typeface="微软雅黑" panose="020B0503020204020204" charset="-122"/>
                <a:sym typeface="+mn-ea"/>
              </a:rPr>
              <a:t>1991-2000</a:t>
            </a:r>
            <a:r>
              <a:rPr lang="zh-CN" sz="2000" b="1">
                <a:latin typeface="微软雅黑" panose="020B0503020204020204" charset="-122"/>
                <a:ea typeface="微软雅黑" panose="020B0503020204020204" charset="-122"/>
                <a:cs typeface="微软雅黑" panose="020B0503020204020204" charset="-122"/>
                <a:sym typeface="+mn-ea"/>
              </a:rPr>
              <a:t>年</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59" name="文本框 58"/>
          <p:cNvSpPr txBox="1"/>
          <p:nvPr>
            <p:custDataLst>
              <p:tags r:id="rId19"/>
            </p:custDataLst>
          </p:nvPr>
        </p:nvSpPr>
        <p:spPr>
          <a:xfrm>
            <a:off x="5356860" y="4995545"/>
            <a:ext cx="1832610" cy="327660"/>
          </a:xfrm>
          <a:prstGeom prst="rect">
            <a:avLst/>
          </a:prstGeom>
          <a:noFill/>
        </p:spPr>
        <p:txBody>
          <a:bodyPr wrap="square" rtlCol="0">
            <a:noAutofit/>
          </a:bodyPr>
          <a:p>
            <a:r>
              <a:rPr lang="en-US" sz="1900" b="1">
                <a:latin typeface="微软雅黑" panose="020B0503020204020204" charset="-122"/>
                <a:ea typeface="微软雅黑" panose="020B0503020204020204" charset="-122"/>
                <a:cs typeface="微软雅黑" panose="020B0503020204020204" charset="-122"/>
                <a:sym typeface="+mn-ea"/>
              </a:rPr>
              <a:t>2001-2010</a:t>
            </a:r>
            <a:r>
              <a:rPr lang="zh-CN" sz="1900" b="1">
                <a:latin typeface="微软雅黑" panose="020B0503020204020204" charset="-122"/>
                <a:ea typeface="微软雅黑" panose="020B0503020204020204" charset="-122"/>
                <a:cs typeface="微软雅黑" panose="020B0503020204020204" charset="-122"/>
                <a:sym typeface="+mn-ea"/>
              </a:rPr>
              <a:t>年</a:t>
            </a:r>
            <a:endParaRPr lang="zh-CN" altLang="en-US" sz="1500" b="1" dirty="0">
              <a:latin typeface="微软雅黑" panose="020B0503020204020204" charset="-122"/>
              <a:ea typeface="微软雅黑" panose="020B0503020204020204" charset="-122"/>
              <a:cs typeface="微软雅黑" panose="020B0503020204020204" charset="-122"/>
              <a:sym typeface="+mn-ea"/>
            </a:endParaRPr>
          </a:p>
        </p:txBody>
      </p:sp>
      <p:grpSp>
        <p:nvGrpSpPr>
          <p:cNvPr id="60" name="组合 59"/>
          <p:cNvGrpSpPr/>
          <p:nvPr>
            <p:custDataLst>
              <p:tags r:id="rId20"/>
            </p:custDataLst>
          </p:nvPr>
        </p:nvGrpSpPr>
        <p:grpSpPr>
          <a:xfrm>
            <a:off x="6786307" y="1822564"/>
            <a:ext cx="1475105" cy="2277727"/>
            <a:chOff x="2727301" y="2390005"/>
            <a:chExt cx="1662948" cy="2567780"/>
          </a:xfrm>
        </p:grpSpPr>
        <p:sp>
          <p:nvSpPr>
            <p:cNvPr id="62" name="圆角矩形 61"/>
            <p:cNvSpPr/>
            <p:nvPr>
              <p:custDataLst>
                <p:tags r:id="rId21"/>
              </p:custDataLst>
            </p:nvPr>
          </p:nvSpPr>
          <p:spPr>
            <a:xfrm>
              <a:off x="2727301" y="2390005"/>
              <a:ext cx="1662948" cy="2060253"/>
            </a:xfrm>
            <a:prstGeom prst="roundRect">
              <a:avLst/>
            </a:prstGeom>
            <a:solidFill>
              <a:srgbClr val="CE8D3E">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a:bodyPr>
            <a:p>
              <a:pPr algn="ctr"/>
              <a:r>
                <a:rPr lang="zh-CN" sz="2000" b="1">
                  <a:solidFill>
                    <a:schemeClr val="tx1"/>
                  </a:solidFill>
                  <a:cs typeface="仿宋_GB2312" panose="02010609030101010101" charset="-122"/>
                  <a:sym typeface="+mn-ea"/>
                </a:rPr>
                <a:t>攻坚克难打赢蓝天保卫战（</a:t>
              </a:r>
              <a:r>
                <a:rPr lang="en-US" altLang="zh-CN" sz="2000" b="1">
                  <a:solidFill>
                    <a:schemeClr val="tx1"/>
                  </a:solidFill>
                  <a:cs typeface="仿宋_GB2312" panose="02010609030101010101" charset="-122"/>
                  <a:sym typeface="+mn-ea"/>
                </a:rPr>
                <a:t>PM</a:t>
              </a:r>
              <a:r>
                <a:rPr lang="en-US" altLang="zh-CN" sz="2000" b="1" baseline="-25000">
                  <a:solidFill>
                    <a:schemeClr val="tx1"/>
                  </a:solidFill>
                  <a:cs typeface="仿宋_GB2312" panose="02010609030101010101" charset="-122"/>
                  <a:sym typeface="+mn-ea"/>
                </a:rPr>
                <a:t>2.5</a:t>
              </a:r>
              <a:r>
                <a:rPr lang="zh-CN" sz="2000" b="1">
                  <a:solidFill>
                    <a:schemeClr val="tx1"/>
                  </a:solidFill>
                  <a:cs typeface="仿宋_GB2312" panose="02010609030101010101" charset="-122"/>
                  <a:sym typeface="+mn-ea"/>
                </a:rPr>
                <a:t>）</a:t>
              </a:r>
              <a:endParaRPr lang="zh-CN" altLang="en-US" sz="2000" b="1" dirty="0">
                <a:solidFill>
                  <a:schemeClr val="tx1"/>
                </a:solidFill>
                <a:cs typeface="仿宋_GB2312" panose="02010609030101010101" charset="-122"/>
                <a:sym typeface="+mn-ea"/>
              </a:endParaRPr>
            </a:p>
          </p:txBody>
        </p:sp>
        <p:sp>
          <p:nvSpPr>
            <p:cNvPr id="63" name="泪滴形 62"/>
            <p:cNvSpPr/>
            <p:nvPr>
              <p:custDataLst>
                <p:tags r:id="rId22"/>
              </p:custDataLst>
            </p:nvPr>
          </p:nvSpPr>
          <p:spPr>
            <a:xfrm rot="8100000">
              <a:off x="3338219" y="4237493"/>
              <a:ext cx="426786" cy="426786"/>
            </a:xfrm>
            <a:prstGeom prst="teardrop">
              <a:avLst>
                <a:gd name="adj" fmla="val 125412"/>
              </a:avLst>
            </a:prstGeom>
            <a:solidFill>
              <a:srgbClr val="CE8D3E"/>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0000"/>
            </a:bodyPr>
            <a:p>
              <a:pPr algn="ctr"/>
              <a:endParaRPr lang="zh-CN" altLang="en-US" sz="1400"/>
            </a:p>
          </p:txBody>
        </p:sp>
        <p:sp>
          <p:nvSpPr>
            <p:cNvPr id="64" name="椭圆 63"/>
            <p:cNvSpPr/>
            <p:nvPr>
              <p:custDataLst>
                <p:tags r:id="rId23"/>
              </p:custDataLst>
            </p:nvPr>
          </p:nvSpPr>
          <p:spPr>
            <a:xfrm rot="8100000">
              <a:off x="3437270" y="4336545"/>
              <a:ext cx="221664" cy="221664"/>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32500" lnSpcReduction="20000"/>
            </a:bodyPr>
            <a:p>
              <a:pPr algn="ctr"/>
              <a:endParaRPr lang="zh-CN" altLang="en-US" sz="1400"/>
            </a:p>
          </p:txBody>
        </p:sp>
        <p:sp>
          <p:nvSpPr>
            <p:cNvPr id="65" name="椭圆 64"/>
            <p:cNvSpPr/>
            <p:nvPr>
              <p:custDataLst>
                <p:tags r:id="rId24"/>
              </p:custDataLst>
            </p:nvPr>
          </p:nvSpPr>
          <p:spPr>
            <a:xfrm>
              <a:off x="3508172" y="4870905"/>
              <a:ext cx="86880" cy="86880"/>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p>
              <a:pPr algn="ctr"/>
              <a:endParaRPr lang="zh-CN" altLang="en-US" sz="1400"/>
            </a:p>
          </p:txBody>
        </p:sp>
      </p:grpSp>
      <p:sp>
        <p:nvSpPr>
          <p:cNvPr id="66" name="文本框 65"/>
          <p:cNvSpPr txBox="1"/>
          <p:nvPr>
            <p:custDataLst>
              <p:tags r:id="rId25"/>
            </p:custDataLst>
          </p:nvPr>
        </p:nvSpPr>
        <p:spPr>
          <a:xfrm>
            <a:off x="6868160" y="4412615"/>
            <a:ext cx="1912620" cy="327660"/>
          </a:xfrm>
          <a:prstGeom prst="rect">
            <a:avLst/>
          </a:prstGeom>
          <a:noFill/>
        </p:spPr>
        <p:txBody>
          <a:bodyPr wrap="square" rtlCol="0">
            <a:noAutofit/>
          </a:bodyPr>
          <a:p>
            <a:r>
              <a:rPr lang="en-US" sz="1900" b="1">
                <a:latin typeface="微软雅黑" panose="020B0503020204020204" charset="-122"/>
                <a:ea typeface="微软雅黑" panose="020B0503020204020204" charset="-122"/>
                <a:cs typeface="微软雅黑" panose="020B0503020204020204" charset="-122"/>
                <a:sym typeface="+mn-ea"/>
              </a:rPr>
              <a:t>2011-2020</a:t>
            </a:r>
            <a:r>
              <a:rPr lang="zh-CN" sz="1900" b="1">
                <a:latin typeface="微软雅黑" panose="020B0503020204020204" charset="-122"/>
                <a:ea typeface="微软雅黑" panose="020B0503020204020204" charset="-122"/>
                <a:cs typeface="微软雅黑" panose="020B0503020204020204" charset="-122"/>
                <a:sym typeface="+mn-ea"/>
              </a:rPr>
              <a:t>年</a:t>
            </a:r>
            <a:endParaRPr lang="zh-CN" altLang="en-US" sz="1500" b="1" dirty="0">
              <a:latin typeface="微软雅黑" panose="020B0503020204020204" charset="-122"/>
              <a:ea typeface="微软雅黑" panose="020B0503020204020204" charset="-122"/>
              <a:cs typeface="微软雅黑" panose="020B0503020204020204" charset="-122"/>
              <a:sym typeface="+mn-ea"/>
            </a:endParaRPr>
          </a:p>
        </p:txBody>
      </p:sp>
      <p:grpSp>
        <p:nvGrpSpPr>
          <p:cNvPr id="67" name="组合 66"/>
          <p:cNvGrpSpPr/>
          <p:nvPr>
            <p:custDataLst>
              <p:tags r:id="rId26"/>
            </p:custDataLst>
          </p:nvPr>
        </p:nvGrpSpPr>
        <p:grpSpPr>
          <a:xfrm>
            <a:off x="8538182" y="1231640"/>
            <a:ext cx="1470025" cy="2277727"/>
            <a:chOff x="4896560" y="1597375"/>
            <a:chExt cx="1657221" cy="2567780"/>
          </a:xfrm>
        </p:grpSpPr>
        <p:sp>
          <p:nvSpPr>
            <p:cNvPr id="68" name="圆角矩形 67"/>
            <p:cNvSpPr/>
            <p:nvPr>
              <p:custDataLst>
                <p:tags r:id="rId27"/>
              </p:custDataLst>
            </p:nvPr>
          </p:nvSpPr>
          <p:spPr>
            <a:xfrm>
              <a:off x="4896560" y="1597375"/>
              <a:ext cx="1657221" cy="2060253"/>
            </a:xfrm>
            <a:prstGeom prst="roundRect">
              <a:avLst/>
            </a:prstGeom>
            <a:solidFill>
              <a:srgbClr val="E74D51">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a:bodyPr>
            <a:p>
              <a:pPr algn="ctr"/>
              <a:r>
                <a:rPr lang="zh-CN" sz="2000" b="1">
                  <a:solidFill>
                    <a:schemeClr val="tx1"/>
                  </a:solidFill>
                  <a:latin typeface="微软雅黑" panose="020B0503020204020204" charset="-122"/>
                  <a:ea typeface="微软雅黑" panose="020B0503020204020204" charset="-122"/>
                  <a:sym typeface="+mn-ea"/>
                </a:rPr>
                <a:t>深入打好攻坚战（</a:t>
              </a:r>
              <a:r>
                <a:rPr lang="en-US" altLang="zh-CN" sz="2000" b="1">
                  <a:solidFill>
                    <a:schemeClr val="tx1"/>
                  </a:solidFill>
                  <a:cs typeface="仿宋_GB2312" panose="02010609030101010101" charset="-122"/>
                  <a:sym typeface="+mn-ea"/>
                </a:rPr>
                <a:t>PM</a:t>
              </a:r>
              <a:r>
                <a:rPr lang="en-US" altLang="zh-CN" sz="2000" b="1" baseline="-25000">
                  <a:solidFill>
                    <a:schemeClr val="tx1"/>
                  </a:solidFill>
                  <a:cs typeface="仿宋_GB2312" panose="02010609030101010101" charset="-122"/>
                  <a:sym typeface="+mn-ea"/>
                </a:rPr>
                <a:t>2.5</a:t>
              </a:r>
              <a:r>
                <a:rPr lang="zh-CN" altLang="en-US" sz="2000" b="1">
                  <a:solidFill>
                    <a:schemeClr val="tx1"/>
                  </a:solidFill>
                  <a:cs typeface="仿宋_GB2312" panose="02010609030101010101" charset="-122"/>
                  <a:sym typeface="+mn-ea"/>
                </a:rPr>
                <a:t>和</a:t>
              </a:r>
              <a:r>
                <a:rPr lang="en-US" altLang="zh-CN" sz="2000" b="1">
                  <a:solidFill>
                    <a:schemeClr val="tx1"/>
                  </a:solidFill>
                  <a:cs typeface="仿宋_GB2312" panose="02010609030101010101" charset="-122"/>
                  <a:sym typeface="+mn-ea"/>
                </a:rPr>
                <a:t>O</a:t>
              </a:r>
              <a:r>
                <a:rPr lang="en-US" altLang="zh-CN" sz="2000" b="1" baseline="-25000">
                  <a:solidFill>
                    <a:schemeClr val="tx1"/>
                  </a:solidFill>
                  <a:cs typeface="仿宋_GB2312" panose="02010609030101010101" charset="-122"/>
                  <a:sym typeface="+mn-ea"/>
                </a:rPr>
                <a:t>3</a:t>
              </a:r>
              <a:r>
                <a:rPr lang="zh-CN" sz="2000" b="1">
                  <a:solidFill>
                    <a:schemeClr val="tx1"/>
                  </a:solidFill>
                  <a:latin typeface="微软雅黑" panose="020B0503020204020204" charset="-122"/>
                  <a:ea typeface="微软雅黑" panose="020B0503020204020204" charset="-122"/>
                  <a:sym typeface="+mn-ea"/>
                </a:rPr>
                <a:t>）</a:t>
              </a:r>
              <a:endParaRPr lang="zh-CN" altLang="en-US" sz="2000" b="1" dirty="0">
                <a:solidFill>
                  <a:schemeClr val="tx1"/>
                </a:solidFill>
                <a:latin typeface="微软雅黑" panose="020B0503020204020204" charset="-122"/>
                <a:ea typeface="微软雅黑" panose="020B0503020204020204" charset="-122"/>
                <a:sym typeface="+mn-ea"/>
              </a:endParaRPr>
            </a:p>
          </p:txBody>
        </p:sp>
        <p:sp>
          <p:nvSpPr>
            <p:cNvPr id="69" name="泪滴形 68"/>
            <p:cNvSpPr/>
            <p:nvPr>
              <p:custDataLst>
                <p:tags r:id="rId28"/>
              </p:custDataLst>
            </p:nvPr>
          </p:nvSpPr>
          <p:spPr>
            <a:xfrm rot="8100000">
              <a:off x="5502466" y="3444863"/>
              <a:ext cx="426786" cy="426786"/>
            </a:xfrm>
            <a:prstGeom prst="teardrop">
              <a:avLst>
                <a:gd name="adj" fmla="val 125412"/>
              </a:avLst>
            </a:prstGeom>
            <a:solidFill>
              <a:srgbClr val="E74D51"/>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0000"/>
            </a:bodyPr>
            <a:p>
              <a:pPr algn="ctr"/>
              <a:endParaRPr lang="zh-CN" altLang="en-US" sz="1400"/>
            </a:p>
          </p:txBody>
        </p:sp>
        <p:sp>
          <p:nvSpPr>
            <p:cNvPr id="70" name="椭圆 69"/>
            <p:cNvSpPr/>
            <p:nvPr>
              <p:custDataLst>
                <p:tags r:id="rId29"/>
              </p:custDataLst>
            </p:nvPr>
          </p:nvSpPr>
          <p:spPr>
            <a:xfrm rot="8100000">
              <a:off x="5601517" y="3543915"/>
              <a:ext cx="221664" cy="221664"/>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32500" lnSpcReduction="20000"/>
            </a:bodyPr>
            <a:p>
              <a:pPr algn="ctr"/>
              <a:endParaRPr lang="zh-CN" altLang="en-US" sz="1400"/>
            </a:p>
          </p:txBody>
        </p:sp>
        <p:sp>
          <p:nvSpPr>
            <p:cNvPr id="73" name="椭圆 72"/>
            <p:cNvSpPr/>
            <p:nvPr>
              <p:custDataLst>
                <p:tags r:id="rId30"/>
              </p:custDataLst>
            </p:nvPr>
          </p:nvSpPr>
          <p:spPr>
            <a:xfrm>
              <a:off x="5672419" y="4078275"/>
              <a:ext cx="86880" cy="86880"/>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p>
              <a:pPr algn="ctr"/>
              <a:endParaRPr lang="zh-CN" altLang="en-US" sz="1400"/>
            </a:p>
          </p:txBody>
        </p:sp>
      </p:grpSp>
      <p:sp>
        <p:nvSpPr>
          <p:cNvPr id="74" name="文本框 73"/>
          <p:cNvSpPr txBox="1"/>
          <p:nvPr>
            <p:custDataLst>
              <p:tags r:id="rId31"/>
            </p:custDataLst>
          </p:nvPr>
        </p:nvSpPr>
        <p:spPr>
          <a:xfrm>
            <a:off x="8615908" y="3772570"/>
            <a:ext cx="1690616" cy="327612"/>
          </a:xfrm>
          <a:prstGeom prst="rect">
            <a:avLst/>
          </a:prstGeom>
          <a:noFill/>
        </p:spPr>
        <p:txBody>
          <a:bodyPr wrap="square" rtlCol="0">
            <a:noAutofit/>
          </a:bodyPr>
          <a:p>
            <a:r>
              <a:rPr lang="en-US" sz="1900" b="1">
                <a:latin typeface="微软雅黑" panose="020B0503020204020204" charset="-122"/>
                <a:ea typeface="微软雅黑" panose="020B0503020204020204" charset="-122"/>
                <a:cs typeface="微软雅黑" panose="020B0503020204020204" charset="-122"/>
                <a:sym typeface="+mn-ea"/>
              </a:rPr>
              <a:t>2021</a:t>
            </a:r>
            <a:r>
              <a:rPr lang="zh-CN" sz="1900" b="1">
                <a:latin typeface="微软雅黑" panose="020B0503020204020204" charset="-122"/>
                <a:ea typeface="微软雅黑" panose="020B0503020204020204" charset="-122"/>
                <a:cs typeface="微软雅黑" panose="020B0503020204020204" charset="-122"/>
                <a:sym typeface="+mn-ea"/>
              </a:rPr>
              <a:t>年开始</a:t>
            </a:r>
            <a:endParaRPr lang="zh-CN" altLang="en-US" sz="1700" b="1" dirty="0">
              <a:latin typeface="微软雅黑" panose="020B0503020204020204" charset="-122"/>
              <a:ea typeface="微软雅黑" panose="020B0503020204020204" charset="-122"/>
              <a:cs typeface="微软雅黑" panose="020B0503020204020204" charset="-122"/>
              <a:sym typeface="+mn-ea"/>
            </a:endParaRPr>
          </a:p>
        </p:txBody>
      </p:sp>
      <p:sp>
        <p:nvSpPr>
          <p:cNvPr id="12" name="圆角矩形 70"/>
          <p:cNvSpPr/>
          <p:nvPr/>
        </p:nvSpPr>
        <p:spPr>
          <a:xfrm>
            <a:off x="535305" y="1052830"/>
            <a:ext cx="3689350" cy="718185"/>
          </a:xfrm>
          <a:prstGeom prst="roundRect">
            <a:avLst/>
          </a:prstGeom>
          <a:gradFill>
            <a:gsLst>
              <a:gs pos="100000">
                <a:srgbClr val="00B0F0"/>
              </a:gs>
              <a:gs pos="0">
                <a:schemeClr val="accent1"/>
              </a:gs>
            </a:gsLst>
            <a:lin ang="8100000" scaled="0"/>
          </a:gradFill>
          <a:ln w="15875">
            <a:gradFill>
              <a:gsLst>
                <a:gs pos="100000">
                  <a:schemeClr val="bg1">
                    <a:lumMod val="85000"/>
                  </a:schemeClr>
                </a:gs>
                <a:gs pos="0">
                  <a:schemeClr val="bg1"/>
                </a:gs>
              </a:gsLst>
              <a:lin ang="8100000" scaled="0"/>
            </a:gradFill>
          </a:ln>
          <a:effectLst>
            <a:outerShdw blurRad="444500" dist="254000" dir="8100000" sx="104000" sy="104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l" eaLnBrk="1" fontAlgn="auto" hangingPunct="1">
              <a:spcBef>
                <a:spcPts val="0"/>
              </a:spcBef>
              <a:spcAft>
                <a:spcPts val="0"/>
              </a:spcAft>
            </a:pPr>
            <a:r>
              <a:rPr lang="zh-CN" altLang="en-US" sz="2600" b="1" dirty="0">
                <a:solidFill>
                  <a:schemeClr val="tx1"/>
                </a:solidFill>
                <a:latin typeface="微软雅黑" panose="020B0503020204020204" charset="-122"/>
                <a:ea typeface="微软雅黑" panose="020B0503020204020204" charset="-122"/>
                <a:sym typeface="+mn-ea"/>
              </a:rPr>
              <a:t>全国大气污染治理历程</a:t>
            </a:r>
            <a:endParaRPr lang="zh-CN" altLang="en-US" sz="2600" b="1" dirty="0">
              <a:solidFill>
                <a:schemeClr val="tx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17309"/>
            <a:ext cx="12192000" cy="1028670"/>
          </a:xfrm>
        </p:spPr>
        <p:txBody>
          <a:bodyPr anchor="ctr">
            <a:normAutofit/>
          </a:bodyPr>
          <a:lstStyle/>
          <a:p>
            <a:pPr algn="ct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前</a:t>
            </a:r>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言</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374015" y="1070610"/>
            <a:ext cx="11435080" cy="150431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525780" y="1195705"/>
            <a:ext cx="11190605" cy="1291590"/>
          </a:xfrm>
          <a:prstGeom prst="rect">
            <a:avLst/>
          </a:prstGeom>
          <a:noFill/>
        </p:spPr>
        <p:txBody>
          <a:bodyPr wrap="square" rtlCol="0">
            <a:spAutoFit/>
          </a:bodyPr>
          <a:p>
            <a:r>
              <a:rPr lang="en-US" altLang="zh-CN" sz="2600">
                <a:latin typeface="+mj-ea"/>
                <a:ea typeface="+mj-ea"/>
                <a:cs typeface="+mj-ea"/>
              </a:rPr>
              <a:t>    </a:t>
            </a:r>
            <a:r>
              <a:rPr lang="zh-CN" altLang="en-US" sz="2600">
                <a:latin typeface="Times New Roman" panose="02020603050405020304" charset="0"/>
                <a:ea typeface="+mj-ea"/>
                <a:cs typeface="+mj-ea"/>
              </a:rPr>
              <a:t>我国古代的思想家认为，天地万物包括人类在内都有自己活泼的生命、生意，你中有我、我中有你，有机、和谐地交织在一起，形成了整个大自然的生命世界。这种带有生态意识的思想贯穿中国古代哲学领域。</a:t>
            </a:r>
            <a:endParaRPr lang="zh-CN" altLang="en-US" sz="2600">
              <a:latin typeface="Times New Roman" panose="02020603050405020304" charset="0"/>
              <a:ea typeface="+mj-ea"/>
              <a:cs typeface="+mj-ea"/>
            </a:endParaRPr>
          </a:p>
        </p:txBody>
      </p:sp>
      <p:pic>
        <p:nvPicPr>
          <p:cNvPr id="8" name="图片 7" descr="4d086e061d950a7b51988ec040c5eddff2d3c924"/>
          <p:cNvPicPr>
            <a:picLocks noChangeAspect="1"/>
          </p:cNvPicPr>
          <p:nvPr>
            <p:custDataLst>
              <p:tags r:id="rId1"/>
            </p:custDataLst>
          </p:nvPr>
        </p:nvPicPr>
        <p:blipFill>
          <a:blip r:embed="rId2"/>
          <a:stretch>
            <a:fillRect/>
          </a:stretch>
        </p:blipFill>
        <p:spPr>
          <a:xfrm>
            <a:off x="283845" y="2736215"/>
            <a:ext cx="4365625" cy="3630295"/>
          </a:xfrm>
          <a:prstGeom prst="rect">
            <a:avLst/>
          </a:prstGeom>
        </p:spPr>
      </p:pic>
      <p:pic>
        <p:nvPicPr>
          <p:cNvPr id="11" name="图片 10" descr="u=4113777043,4071759067&amp;fm=253&amp;fmt=auto&amp;app=138&amp;f=JPEG"/>
          <p:cNvPicPr>
            <a:picLocks noChangeAspect="1"/>
          </p:cNvPicPr>
          <p:nvPr>
            <p:custDataLst>
              <p:tags r:id="rId3"/>
            </p:custDataLst>
          </p:nvPr>
        </p:nvPicPr>
        <p:blipFill>
          <a:blip r:embed="rId4"/>
          <a:stretch>
            <a:fillRect/>
          </a:stretch>
        </p:blipFill>
        <p:spPr>
          <a:xfrm>
            <a:off x="4649470" y="2759710"/>
            <a:ext cx="3893185" cy="3613785"/>
          </a:xfrm>
          <a:prstGeom prst="rect">
            <a:avLst/>
          </a:prstGeom>
        </p:spPr>
      </p:pic>
      <p:pic>
        <p:nvPicPr>
          <p:cNvPr id="12" name="图片 11" descr="src=http___5b0988e595225.cdn.sohucs.com_images_20180304_27070907d4d641fdb3a56941976ebd96.png&amp;refer=http___5b0988e595225.cdn.sohuc"/>
          <p:cNvPicPr>
            <a:picLocks noChangeAspect="1"/>
          </p:cNvPicPr>
          <p:nvPr>
            <p:custDataLst>
              <p:tags r:id="rId5"/>
            </p:custDataLst>
          </p:nvPr>
        </p:nvPicPr>
        <p:blipFill>
          <a:blip r:embed="rId6"/>
          <a:stretch>
            <a:fillRect/>
          </a:stretch>
        </p:blipFill>
        <p:spPr>
          <a:xfrm>
            <a:off x="8542655" y="2766695"/>
            <a:ext cx="3347085" cy="3606800"/>
          </a:xfrm>
          <a:prstGeom prst="rect">
            <a:avLst/>
          </a:prstGeom>
        </p:spPr>
      </p:pic>
      <p:pic>
        <p:nvPicPr>
          <p:cNvPr id="4" name="图片 3" descr="3a7023e5c8b4a878fc5fd137f3855977"/>
          <p:cNvPicPr>
            <a:picLocks noChangeAspect="1"/>
          </p:cNvPicPr>
          <p:nvPr/>
        </p:nvPicPr>
        <p:blipFill>
          <a:blip r:embed="rId7"/>
          <a:stretch>
            <a:fillRect/>
          </a:stretch>
        </p:blipFill>
        <p:spPr>
          <a:xfrm>
            <a:off x="10756900" y="2766695"/>
            <a:ext cx="1132840" cy="981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372745" y="4710430"/>
            <a:ext cx="11281410" cy="185102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581660" y="4702175"/>
            <a:ext cx="11029315" cy="1753235"/>
          </a:xfrm>
          <a:prstGeom prst="rect">
            <a:avLst/>
          </a:prstGeom>
          <a:noFill/>
        </p:spPr>
        <p:txBody>
          <a:bodyPr wrap="square" rtlCol="0">
            <a:spAutoFit/>
          </a:bodyPr>
          <a:p>
            <a:pPr algn="l" fontAlgn="auto">
              <a:lnSpc>
                <a:spcPct val="150000"/>
              </a:lnSpc>
              <a:spcBef>
                <a:spcPct val="0"/>
              </a:spcBef>
              <a:buClrTx/>
              <a:buSzTx/>
              <a:buFontTx/>
            </a:pPr>
            <a:r>
              <a:rPr lang="en-US" altLang="zh-CN" sz="2000">
                <a:latin typeface="微软雅黑" panose="020B0503020204020204" charset="-122"/>
                <a:ea typeface="微软雅黑" panose="020B0503020204020204" charset="-122"/>
                <a:cs typeface="微软雅黑" panose="020B0503020204020204" charset="-122"/>
              </a:rPr>
              <a:t>    </a:t>
            </a:r>
            <a:r>
              <a:rPr lang="en-US" altLang="zh-CN" sz="2000">
                <a:latin typeface="Times New Roman" panose="02020603050405020304" charset="0"/>
                <a:ea typeface="微软雅黑" panose="020B0503020204020204" charset="-122"/>
                <a:cs typeface="Times New Roman" panose="02020603050405020304" charset="0"/>
              </a:rPr>
              <a:t>   </a:t>
            </a:r>
            <a:r>
              <a:rPr lang="zh-CN" sz="2400">
                <a:latin typeface="Times New Roman" panose="02020603050405020304" charset="0"/>
                <a:ea typeface="微软雅黑" panose="020B0503020204020204" charset="-122"/>
                <a:cs typeface="Times New Roman" panose="02020603050405020304" charset="0"/>
                <a:sym typeface="+mn-ea"/>
              </a:rPr>
              <a:t>我市</a:t>
            </a:r>
            <a:r>
              <a:rPr sz="2400">
                <a:latin typeface="Times New Roman" panose="02020603050405020304" charset="0"/>
                <a:ea typeface="微软雅黑" panose="020B0503020204020204" charset="-122"/>
                <a:cs typeface="Times New Roman" panose="02020603050405020304" charset="0"/>
                <a:sym typeface="+mn-ea"/>
              </a:rPr>
              <a:t>一直是</a:t>
            </a:r>
            <a:r>
              <a:rPr lang="zh-CN" sz="2400">
                <a:latin typeface="Times New Roman" panose="02020603050405020304" charset="0"/>
                <a:ea typeface="微软雅黑" panose="020B0503020204020204" charset="-122"/>
                <a:cs typeface="Times New Roman" panose="02020603050405020304" charset="0"/>
                <a:sym typeface="+mn-ea"/>
              </a:rPr>
              <a:t>北方</a:t>
            </a:r>
            <a:r>
              <a:rPr sz="2400">
                <a:latin typeface="Times New Roman" panose="02020603050405020304" charset="0"/>
                <a:ea typeface="微软雅黑" panose="020B0503020204020204" charset="-122"/>
                <a:cs typeface="Times New Roman" panose="02020603050405020304" charset="0"/>
                <a:sym typeface="+mn-ea"/>
              </a:rPr>
              <a:t>大气污染防治的主战场。</a:t>
            </a:r>
            <a:r>
              <a:rPr sz="2400">
                <a:latin typeface="Times New Roman" panose="02020603050405020304" charset="0"/>
                <a:ea typeface="微软雅黑" panose="020B0503020204020204" charset="-122"/>
                <a:cs typeface="Times New Roman" panose="02020603050405020304" charset="0"/>
              </a:rPr>
              <a:t>201</a:t>
            </a:r>
            <a:r>
              <a:rPr lang="en-US" sz="2400">
                <a:latin typeface="Times New Roman" panose="02020603050405020304" charset="0"/>
                <a:ea typeface="微软雅黑" panose="020B0503020204020204" charset="-122"/>
                <a:cs typeface="Times New Roman" panose="02020603050405020304" charset="0"/>
              </a:rPr>
              <a:t>3</a:t>
            </a:r>
            <a:r>
              <a:rPr sz="2400">
                <a:latin typeface="Times New Roman" panose="02020603050405020304" charset="0"/>
                <a:ea typeface="微软雅黑" panose="020B0503020204020204" charset="-122"/>
                <a:cs typeface="Times New Roman" panose="02020603050405020304" charset="0"/>
              </a:rPr>
              <a:t>年以来，</a:t>
            </a:r>
            <a:r>
              <a:rPr sz="2400">
                <a:latin typeface="Times New Roman" panose="02020603050405020304" charset="0"/>
                <a:ea typeface="微软雅黑" panose="020B0503020204020204" charset="-122"/>
                <a:cs typeface="Times New Roman" panose="02020603050405020304" charset="0"/>
                <a:sym typeface="+mn-ea"/>
              </a:rPr>
              <a:t>历届市委、市政府将大气污染防治摆在工作的重要位置</a:t>
            </a:r>
            <a:r>
              <a:rPr sz="2400">
                <a:latin typeface="Times New Roman" panose="02020603050405020304" charset="0"/>
                <a:ea typeface="微软雅黑" panose="020B0503020204020204" charset="-122"/>
                <a:cs typeface="Times New Roman" panose="02020603050405020304" charset="0"/>
              </a:rPr>
              <a:t>，十年雾霾治理史</a:t>
            </a:r>
            <a:r>
              <a:rPr lang="zh-CN" sz="2400">
                <a:latin typeface="Times New Roman" panose="02020603050405020304" charset="0"/>
                <a:ea typeface="微软雅黑" panose="020B0503020204020204" charset="-122"/>
                <a:cs typeface="Times New Roman" panose="02020603050405020304" charset="0"/>
              </a:rPr>
              <a:t>也是我市</a:t>
            </a:r>
            <a:r>
              <a:rPr sz="2400">
                <a:latin typeface="Times New Roman" panose="02020603050405020304" charset="0"/>
                <a:ea typeface="微软雅黑" panose="020B0503020204020204" charset="-122"/>
                <a:cs typeface="Times New Roman" panose="02020603050405020304" charset="0"/>
              </a:rPr>
              <a:t>十年</a:t>
            </a:r>
            <a:r>
              <a:rPr lang="zh-CN" sz="2400">
                <a:latin typeface="Times New Roman" panose="02020603050405020304" charset="0"/>
                <a:ea typeface="微软雅黑" panose="020B0503020204020204" charset="-122"/>
                <a:cs typeface="Times New Roman" panose="02020603050405020304" charset="0"/>
              </a:rPr>
              <a:t>经济</a:t>
            </a:r>
            <a:r>
              <a:rPr sz="2400">
                <a:latin typeface="Times New Roman" panose="02020603050405020304" charset="0"/>
                <a:ea typeface="微软雅黑" panose="020B0503020204020204" charset="-122"/>
                <a:cs typeface="Times New Roman" panose="02020603050405020304" charset="0"/>
              </a:rPr>
              <a:t>发展转型的一面镜子。</a:t>
            </a:r>
            <a:endParaRPr lang="zh-CN" altLang="en-US" sz="2400" dirty="0">
              <a:solidFill>
                <a:srgbClr val="FF0000"/>
              </a:solidFill>
              <a:latin typeface="Times New Roman" panose="02020603050405020304" charset="0"/>
              <a:ea typeface="微软雅黑" panose="020B0503020204020204" charset="-122"/>
              <a:cs typeface="Times New Roman" panose="02020603050405020304" charset="0"/>
              <a:sym typeface="+mn-ea"/>
            </a:endParaRPr>
          </a:p>
        </p:txBody>
      </p:sp>
      <p:pic>
        <p:nvPicPr>
          <p:cNvPr id="3" name="图片 2" descr="u=1368269792,2084664485&amp;fm=253&amp;fmt=auto&amp;app=138&amp;f=PNG"/>
          <p:cNvPicPr>
            <a:picLocks noChangeAspect="1"/>
          </p:cNvPicPr>
          <p:nvPr/>
        </p:nvPicPr>
        <p:blipFill>
          <a:blip r:embed="rId1"/>
          <a:stretch>
            <a:fillRect/>
          </a:stretch>
        </p:blipFill>
        <p:spPr>
          <a:xfrm>
            <a:off x="441960" y="1172210"/>
            <a:ext cx="5765800" cy="3448050"/>
          </a:xfrm>
          <a:prstGeom prst="rect">
            <a:avLst/>
          </a:prstGeom>
        </p:spPr>
      </p:pic>
      <p:pic>
        <p:nvPicPr>
          <p:cNvPr id="4" name="图片 3" descr="u=3854395326,3641555681&amp;fm=253&amp;fmt=auto&amp;app=138&amp;f=JPEG"/>
          <p:cNvPicPr>
            <a:picLocks noChangeAspect="1"/>
          </p:cNvPicPr>
          <p:nvPr/>
        </p:nvPicPr>
        <p:blipFill>
          <a:blip r:embed="rId2"/>
          <a:stretch>
            <a:fillRect/>
          </a:stretch>
        </p:blipFill>
        <p:spPr>
          <a:xfrm>
            <a:off x="6289675" y="1216025"/>
            <a:ext cx="5182235" cy="3449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52" name="矩形 51"/>
          <p:cNvSpPr/>
          <p:nvPr>
            <p:custDataLst>
              <p:tags r:id="rId1"/>
            </p:custDataLst>
          </p:nvPr>
        </p:nvSpPr>
        <p:spPr>
          <a:xfrm>
            <a:off x="1990408" y="5961686"/>
            <a:ext cx="8438514" cy="628081"/>
          </a:xfrm>
          <a:prstGeom prst="rect">
            <a:avLst/>
          </a:prstGeom>
        </p:spPr>
        <p:txBody>
          <a:bodyPr wrap="square" lIns="90000" tIns="46800" rIns="90000" bIns="46800" anchor="ctr">
            <a:normAutofit/>
          </a:bodyPr>
          <a:p>
            <a:pPr algn="ctr">
              <a:lnSpc>
                <a:spcPct val="120000"/>
              </a:lnSpc>
            </a:pPr>
            <a:r>
              <a:rPr sz="2600">
                <a:latin typeface="Times New Roman" panose="02020603050405020304" charset="0"/>
                <a:ea typeface="微软雅黑" panose="020B0503020204020204" charset="-122"/>
                <a:cs typeface="Times New Roman" panose="02020603050405020304" charset="0"/>
                <a:sym typeface="+mn-ea"/>
              </a:rPr>
              <a:t>“大气十条”</a:t>
            </a:r>
            <a:r>
              <a:rPr lang="zh-CN" sz="2600">
                <a:latin typeface="Times New Roman" panose="02020603050405020304" charset="0"/>
                <a:ea typeface="微软雅黑" panose="020B0503020204020204" charset="-122"/>
                <a:cs typeface="Times New Roman" panose="02020603050405020304" charset="0"/>
                <a:sym typeface="+mn-ea"/>
              </a:rPr>
              <a:t>阶段</a:t>
            </a:r>
            <a:r>
              <a:rPr sz="2600">
                <a:latin typeface="Times New Roman" panose="02020603050405020304" charset="0"/>
                <a:ea typeface="微软雅黑" panose="020B0503020204020204" charset="-122"/>
                <a:cs typeface="Times New Roman" panose="02020603050405020304" charset="0"/>
                <a:sym typeface="+mn-ea"/>
              </a:rPr>
              <a:t>（2013年-2017年）</a:t>
            </a:r>
            <a:endParaRPr lang="zh-CN" altLang="en-US" sz="2400" dirty="0">
              <a:solidFill>
                <a:srgbClr val="000000">
                  <a:lumMod val="50000"/>
                </a:srgbClr>
              </a:solidFill>
              <a:latin typeface="Times New Roman" panose="02020603050405020304" charset="0"/>
              <a:ea typeface="微软雅黑" panose="020B0503020204020204" charset="-122"/>
              <a:cs typeface="Times New Roman" panose="02020603050405020304" charset="0"/>
            </a:endParaRPr>
          </a:p>
        </p:txBody>
      </p:sp>
      <p:sp>
        <p:nvSpPr>
          <p:cNvPr id="3" name="圆角矩形 2"/>
          <p:cNvSpPr/>
          <p:nvPr>
            <p:custDataLst>
              <p:tags r:id="rId2"/>
            </p:custDataLst>
          </p:nvPr>
        </p:nvSpPr>
        <p:spPr>
          <a:xfrm>
            <a:off x="1295400" y="1447165"/>
            <a:ext cx="6226810" cy="781050"/>
          </a:xfrm>
          <a:prstGeom prst="roundRect">
            <a:avLst>
              <a:gd name="adj" fmla="val 50000"/>
            </a:avLst>
          </a:prstGeom>
          <a:solidFill>
            <a:srgbClr val="1F74AD">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2000" spc="150" dirty="0">
              <a:solidFill>
                <a:srgbClr val="000000"/>
              </a:solidFill>
              <a:latin typeface="微软雅黑" panose="020B0503020204020204" charset="-122"/>
              <a:ea typeface="微软雅黑" panose="020B0503020204020204" charset="-122"/>
            </a:endParaRPr>
          </a:p>
        </p:txBody>
      </p:sp>
      <p:sp>
        <p:nvSpPr>
          <p:cNvPr id="9" name="椭圆 8"/>
          <p:cNvSpPr/>
          <p:nvPr>
            <p:custDataLst>
              <p:tags r:id="rId3"/>
            </p:custDataLst>
          </p:nvPr>
        </p:nvSpPr>
        <p:spPr>
          <a:xfrm>
            <a:off x="659339" y="1283152"/>
            <a:ext cx="1109444" cy="1109444"/>
          </a:xfrm>
          <a:prstGeom prst="ellipse">
            <a:avLst/>
          </a:prstGeom>
          <a:solidFill>
            <a:srgbClr val="1F74AD"/>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000">
              <a:latin typeface="微软雅黑" panose="020B0503020204020204" charset="-122"/>
              <a:ea typeface="微软雅黑" panose="020B0503020204020204" charset="-122"/>
            </a:endParaRPr>
          </a:p>
        </p:txBody>
      </p:sp>
      <p:sp>
        <p:nvSpPr>
          <p:cNvPr id="4" name="椭圆 3"/>
          <p:cNvSpPr/>
          <p:nvPr>
            <p:custDataLst>
              <p:tags r:id="rId4"/>
            </p:custDataLst>
          </p:nvPr>
        </p:nvSpPr>
        <p:spPr>
          <a:xfrm>
            <a:off x="745341" y="1378679"/>
            <a:ext cx="918391" cy="918391"/>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000">
                <a:solidFill>
                  <a:sysClr val="window" lastClr="FFFFFF"/>
                </a:solidFill>
                <a:latin typeface="Arial" panose="020B0604020202020204" pitchFamily="34" charset="0"/>
                <a:ea typeface="微软雅黑" panose="020B0503020204020204" charset="-122"/>
                <a:cs typeface="Arial" panose="020B0604020202020204" pitchFamily="34" charset="0"/>
              </a:rPr>
              <a:t>1</a:t>
            </a:r>
            <a:endParaRPr lang="en-US" altLang="zh-CN" sz="20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3" name="圆角矩形 32"/>
          <p:cNvSpPr/>
          <p:nvPr>
            <p:custDataLst>
              <p:tags r:id="rId5"/>
            </p:custDataLst>
          </p:nvPr>
        </p:nvSpPr>
        <p:spPr>
          <a:xfrm>
            <a:off x="4876800" y="2470785"/>
            <a:ext cx="6336665" cy="781050"/>
          </a:xfrm>
          <a:prstGeom prst="roundRect">
            <a:avLst>
              <a:gd name="adj" fmla="val 50000"/>
            </a:avLst>
          </a:prstGeom>
          <a:solidFill>
            <a:srgbClr val="3498D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2000" spc="150" dirty="0">
              <a:solidFill>
                <a:srgbClr val="000000"/>
              </a:solidFill>
              <a:latin typeface="微软雅黑" panose="020B0503020204020204" charset="-122"/>
              <a:ea typeface="微软雅黑" panose="020B0503020204020204" charset="-122"/>
            </a:endParaRPr>
          </a:p>
        </p:txBody>
      </p:sp>
      <p:sp>
        <p:nvSpPr>
          <p:cNvPr id="35" name="椭圆 34"/>
          <p:cNvSpPr/>
          <p:nvPr>
            <p:custDataLst>
              <p:tags r:id="rId6"/>
            </p:custDataLst>
          </p:nvPr>
        </p:nvSpPr>
        <p:spPr>
          <a:xfrm>
            <a:off x="4231434" y="2306779"/>
            <a:ext cx="1109444" cy="1109444"/>
          </a:xfrm>
          <a:prstGeom prst="ellipse">
            <a:avLst/>
          </a:prstGeom>
          <a:solidFill>
            <a:srgbClr val="3498D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000">
              <a:latin typeface="微软雅黑" panose="020B0503020204020204" charset="-122"/>
              <a:ea typeface="微软雅黑" panose="020B0503020204020204" charset="-122"/>
            </a:endParaRPr>
          </a:p>
        </p:txBody>
      </p:sp>
      <p:sp>
        <p:nvSpPr>
          <p:cNvPr id="36" name="椭圆 35"/>
          <p:cNvSpPr/>
          <p:nvPr>
            <p:custDataLst>
              <p:tags r:id="rId7"/>
            </p:custDataLst>
          </p:nvPr>
        </p:nvSpPr>
        <p:spPr>
          <a:xfrm>
            <a:off x="4326961" y="2402306"/>
            <a:ext cx="918391" cy="918391"/>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000">
                <a:solidFill>
                  <a:sysClr val="window" lastClr="FFFFFF"/>
                </a:solidFill>
                <a:latin typeface="Arial" panose="020B0604020202020204" pitchFamily="34" charset="0"/>
                <a:ea typeface="微软雅黑" panose="020B0503020204020204" charset="-122"/>
                <a:cs typeface="Arial" panose="020B0604020202020204" pitchFamily="34" charset="0"/>
              </a:rPr>
              <a:t>2</a:t>
            </a:r>
            <a:endParaRPr lang="en-US" altLang="zh-CN" sz="20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8" name="圆角矩形 37"/>
          <p:cNvSpPr/>
          <p:nvPr>
            <p:custDataLst>
              <p:tags r:id="rId8"/>
            </p:custDataLst>
          </p:nvPr>
        </p:nvSpPr>
        <p:spPr>
          <a:xfrm>
            <a:off x="1295400" y="3494405"/>
            <a:ext cx="6226810" cy="781050"/>
          </a:xfrm>
          <a:prstGeom prst="roundRect">
            <a:avLst>
              <a:gd name="adj" fmla="val 50000"/>
            </a:avLst>
          </a:prstGeom>
          <a:solidFill>
            <a:srgbClr val="1AA3AA">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zh-CN" altLang="en-US" sz="2000" spc="150" dirty="0">
              <a:solidFill>
                <a:srgbClr val="000000"/>
              </a:solidFill>
              <a:latin typeface="微软雅黑" panose="020B0503020204020204" charset="-122"/>
              <a:ea typeface="微软雅黑" panose="020B0503020204020204" charset="-122"/>
            </a:endParaRPr>
          </a:p>
        </p:txBody>
      </p:sp>
      <p:sp>
        <p:nvSpPr>
          <p:cNvPr id="40" name="椭圆 39"/>
          <p:cNvSpPr/>
          <p:nvPr>
            <p:custDataLst>
              <p:tags r:id="rId9"/>
            </p:custDataLst>
          </p:nvPr>
        </p:nvSpPr>
        <p:spPr>
          <a:xfrm>
            <a:off x="649814" y="3330405"/>
            <a:ext cx="1109444" cy="1109444"/>
          </a:xfrm>
          <a:prstGeom prst="ellipse">
            <a:avLst/>
          </a:prstGeom>
          <a:solidFill>
            <a:srgbClr val="1AA3AA"/>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000">
              <a:latin typeface="微软雅黑" panose="020B0503020204020204" charset="-122"/>
              <a:ea typeface="微软雅黑" panose="020B0503020204020204" charset="-122"/>
            </a:endParaRPr>
          </a:p>
        </p:txBody>
      </p:sp>
      <p:sp>
        <p:nvSpPr>
          <p:cNvPr id="41" name="椭圆 40"/>
          <p:cNvSpPr/>
          <p:nvPr>
            <p:custDataLst>
              <p:tags r:id="rId10"/>
            </p:custDataLst>
          </p:nvPr>
        </p:nvSpPr>
        <p:spPr>
          <a:xfrm>
            <a:off x="745341" y="3425931"/>
            <a:ext cx="918391" cy="918391"/>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000">
                <a:solidFill>
                  <a:sysClr val="window" lastClr="FFFFFF"/>
                </a:solidFill>
                <a:latin typeface="Arial" panose="020B0604020202020204" pitchFamily="34" charset="0"/>
                <a:ea typeface="微软雅黑" panose="020B0503020204020204" charset="-122"/>
                <a:cs typeface="Arial" panose="020B0604020202020204" pitchFamily="34" charset="0"/>
              </a:rPr>
              <a:t>3</a:t>
            </a:r>
            <a:endParaRPr lang="en-US" altLang="zh-CN" sz="20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43" name="圆角矩形 42"/>
          <p:cNvSpPr/>
          <p:nvPr>
            <p:custDataLst>
              <p:tags r:id="rId11"/>
            </p:custDataLst>
          </p:nvPr>
        </p:nvSpPr>
        <p:spPr>
          <a:xfrm>
            <a:off x="4876800" y="4518025"/>
            <a:ext cx="6336030" cy="781050"/>
          </a:xfrm>
          <a:prstGeom prst="roundRect">
            <a:avLst>
              <a:gd name="adj" fmla="val 50000"/>
            </a:avLst>
          </a:prstGeom>
          <a:solidFill>
            <a:srgbClr val="69A35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zh-CN" altLang="en-US" sz="2000" spc="150" dirty="0">
              <a:solidFill>
                <a:srgbClr val="000000"/>
              </a:solidFill>
              <a:latin typeface="微软雅黑" panose="020B0503020204020204" charset="-122"/>
              <a:ea typeface="微软雅黑" panose="020B0503020204020204" charset="-122"/>
            </a:endParaRPr>
          </a:p>
        </p:txBody>
      </p:sp>
      <p:sp>
        <p:nvSpPr>
          <p:cNvPr id="45" name="椭圆 44"/>
          <p:cNvSpPr/>
          <p:nvPr>
            <p:custDataLst>
              <p:tags r:id="rId12"/>
            </p:custDataLst>
          </p:nvPr>
        </p:nvSpPr>
        <p:spPr>
          <a:xfrm>
            <a:off x="4231434" y="4354032"/>
            <a:ext cx="1109444" cy="1109444"/>
          </a:xfrm>
          <a:prstGeom prst="ellipse">
            <a:avLst/>
          </a:prstGeom>
          <a:solidFill>
            <a:srgbClr val="69A35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46" name="椭圆 45"/>
          <p:cNvSpPr/>
          <p:nvPr>
            <p:custDataLst>
              <p:tags r:id="rId13"/>
            </p:custDataLst>
          </p:nvPr>
        </p:nvSpPr>
        <p:spPr>
          <a:xfrm>
            <a:off x="4326961" y="4449558"/>
            <a:ext cx="918391" cy="918391"/>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000">
                <a:solidFill>
                  <a:sysClr val="window" lastClr="FFFFFF"/>
                </a:solidFill>
                <a:latin typeface="Arial" panose="020B0604020202020204" pitchFamily="34" charset="0"/>
                <a:ea typeface="微软雅黑" panose="020B0503020204020204" charset="-122"/>
                <a:cs typeface="Arial" panose="020B0604020202020204" pitchFamily="34" charset="0"/>
              </a:rPr>
              <a:t>4</a:t>
            </a:r>
            <a:endParaRPr lang="en-US" altLang="zh-CN" sz="20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custDataLst>
              <p:tags r:id="rId14"/>
            </p:custDataLst>
          </p:nvPr>
        </p:nvSpPr>
        <p:spPr>
          <a:xfrm>
            <a:off x="1832610" y="1577975"/>
            <a:ext cx="6072505" cy="520065"/>
          </a:xfrm>
          <a:prstGeom prst="rect">
            <a:avLst/>
          </a:prstGeom>
          <a:noFill/>
        </p:spPr>
        <p:txBody>
          <a:bodyPr wrap="square" rtlCol="0" anchor="ctr">
            <a:noAutofit/>
          </a:bodyPr>
          <a:p>
            <a:pPr>
              <a:lnSpc>
                <a:spcPct val="120000"/>
              </a:lnSpc>
            </a:pPr>
            <a:r>
              <a:rPr lang="zh-CN" altLang="en-US" sz="2000" spc="150" dirty="0">
                <a:latin typeface="Times New Roman" panose="02020603050405020304" charset="0"/>
                <a:ea typeface="微软雅黑" panose="020B0503020204020204" charset="-122"/>
                <a:cs typeface="Times New Roman" panose="02020603050405020304" charset="0"/>
              </a:rPr>
              <a:t>累计关停燃煤机组23台、装机容量533.7万千瓦</a:t>
            </a:r>
            <a:endParaRPr lang="zh-CN" altLang="en-US" sz="2000" spc="150" dirty="0">
              <a:latin typeface="Times New Roman" panose="02020603050405020304" charset="0"/>
              <a:ea typeface="微软雅黑" panose="020B0503020204020204" charset="-122"/>
              <a:cs typeface="Times New Roman" panose="02020603050405020304" charset="0"/>
            </a:endParaRPr>
          </a:p>
        </p:txBody>
      </p:sp>
      <p:sp>
        <p:nvSpPr>
          <p:cNvPr id="23" name="文本框 22"/>
          <p:cNvSpPr txBox="1"/>
          <p:nvPr>
            <p:custDataLst>
              <p:tags r:id="rId15"/>
            </p:custDataLst>
          </p:nvPr>
        </p:nvSpPr>
        <p:spPr>
          <a:xfrm>
            <a:off x="5245100" y="2601595"/>
            <a:ext cx="6581140" cy="520065"/>
          </a:xfrm>
          <a:prstGeom prst="rect">
            <a:avLst/>
          </a:prstGeom>
          <a:noFill/>
        </p:spPr>
        <p:txBody>
          <a:bodyPr wrap="square" rtlCol="0" anchor="ctr">
            <a:noAutofit/>
          </a:bodyPr>
          <a:p>
            <a:pPr>
              <a:lnSpc>
                <a:spcPct val="120000"/>
              </a:lnSpc>
            </a:pPr>
            <a:r>
              <a:rPr lang="zh-CN" altLang="en-US" sz="2000" spc="150" dirty="0">
                <a:latin typeface="Times New Roman" panose="02020603050405020304" charset="0"/>
                <a:ea typeface="微软雅黑" panose="020B0503020204020204" charset="-122"/>
                <a:cs typeface="Times New Roman" panose="02020603050405020304" charset="0"/>
              </a:rPr>
              <a:t>清理“地条钢”12家，关停电解铝违规产能53万吨</a:t>
            </a:r>
            <a:endParaRPr lang="zh-CN" altLang="en-US" sz="2000" spc="150" dirty="0">
              <a:latin typeface="Times New Roman" panose="02020603050405020304" charset="0"/>
              <a:ea typeface="微软雅黑" panose="020B0503020204020204" charset="-122"/>
              <a:cs typeface="Times New Roman" panose="02020603050405020304" charset="0"/>
            </a:endParaRPr>
          </a:p>
        </p:txBody>
      </p:sp>
      <p:sp>
        <p:nvSpPr>
          <p:cNvPr id="24" name="文本框 23"/>
          <p:cNvSpPr txBox="1"/>
          <p:nvPr>
            <p:custDataLst>
              <p:tags r:id="rId16"/>
            </p:custDataLst>
          </p:nvPr>
        </p:nvSpPr>
        <p:spPr>
          <a:xfrm>
            <a:off x="1832610" y="3625215"/>
            <a:ext cx="5577840" cy="520065"/>
          </a:xfrm>
          <a:prstGeom prst="rect">
            <a:avLst/>
          </a:prstGeom>
          <a:noFill/>
        </p:spPr>
        <p:txBody>
          <a:bodyPr wrap="square" rtlCol="0" anchor="ctr">
            <a:noAutofit/>
          </a:bodyPr>
          <a:p>
            <a:pPr>
              <a:lnSpc>
                <a:spcPct val="120000"/>
              </a:lnSpc>
            </a:pPr>
            <a:r>
              <a:rPr lang="zh-CN" altLang="en-US" sz="2000" spc="150" dirty="0">
                <a:latin typeface="Times New Roman" panose="02020603050405020304" charset="0"/>
                <a:ea typeface="微软雅黑" panose="020B0503020204020204" charset="-122"/>
                <a:cs typeface="Times New Roman" panose="02020603050405020304" charset="0"/>
              </a:rPr>
              <a:t>淘汰燃煤小锅炉1949台</a:t>
            </a:r>
            <a:endParaRPr lang="zh-CN" altLang="en-US" sz="2000" spc="150" dirty="0">
              <a:latin typeface="Times New Roman" panose="02020603050405020304" charset="0"/>
              <a:ea typeface="微软雅黑" panose="020B0503020204020204" charset="-122"/>
              <a:cs typeface="Times New Roman" panose="02020603050405020304" charset="0"/>
            </a:endParaRPr>
          </a:p>
        </p:txBody>
      </p:sp>
      <p:sp>
        <p:nvSpPr>
          <p:cNvPr id="26" name="文本框 25"/>
          <p:cNvSpPr txBox="1"/>
          <p:nvPr>
            <p:custDataLst>
              <p:tags r:id="rId17"/>
            </p:custDataLst>
          </p:nvPr>
        </p:nvSpPr>
        <p:spPr>
          <a:xfrm>
            <a:off x="5425440" y="4648835"/>
            <a:ext cx="5718810" cy="520065"/>
          </a:xfrm>
          <a:prstGeom prst="rect">
            <a:avLst/>
          </a:prstGeom>
          <a:noFill/>
        </p:spPr>
        <p:txBody>
          <a:bodyPr wrap="square" rtlCol="0" anchor="ctr">
            <a:noAutofit/>
          </a:bodyPr>
          <a:p>
            <a:pPr>
              <a:lnSpc>
                <a:spcPct val="120000"/>
              </a:lnSpc>
            </a:pPr>
            <a:r>
              <a:rPr lang="zh-CN" altLang="en-US" sz="2000" spc="150" dirty="0">
                <a:latin typeface="Times New Roman" panose="02020603050405020304" charset="0"/>
                <a:ea typeface="微软雅黑" panose="020B0503020204020204" charset="-122"/>
                <a:cs typeface="Times New Roman" panose="02020603050405020304" charset="0"/>
              </a:rPr>
              <a:t>关停小铸造企业1000多家</a:t>
            </a:r>
            <a:endParaRPr lang="zh-CN" altLang="en-US" sz="2000" spc="150" dirty="0">
              <a:latin typeface="Times New Roman" panose="02020603050405020304" charset="0"/>
              <a:ea typeface="微软雅黑" panose="020B0503020204020204" charset="-122"/>
              <a:cs typeface="Times New Roman" panose="02020603050405020304" charset="0"/>
            </a:endParaRPr>
          </a:p>
        </p:txBody>
      </p:sp>
      <p:grpSp>
        <p:nvGrpSpPr>
          <p:cNvPr id="2" name="组合 1"/>
          <p:cNvGrpSpPr/>
          <p:nvPr/>
        </p:nvGrpSpPr>
        <p:grpSpPr>
          <a:xfrm>
            <a:off x="2314575" y="5962015"/>
            <a:ext cx="7249160" cy="69405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2769870" y="5896610"/>
            <a:ext cx="6678295" cy="55499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294640" y="5942965"/>
            <a:ext cx="11831955" cy="491490"/>
          </a:xfrm>
          <a:prstGeom prst="rect">
            <a:avLst/>
          </a:prstGeom>
          <a:noFill/>
        </p:spPr>
        <p:txBody>
          <a:bodyPr wrap="square" rtlCol="0">
            <a:spAutoFit/>
          </a:bodyPr>
          <a:p>
            <a:pPr algn="ctr" fontAlgn="auto">
              <a:lnSpc>
                <a:spcPct val="100000"/>
              </a:lnSpc>
              <a:spcBef>
                <a:spcPct val="0"/>
              </a:spcBef>
              <a:buClrTx/>
              <a:buSzTx/>
              <a:buFontTx/>
            </a:pPr>
            <a:r>
              <a:rPr lang="en-US" altLang="zh-CN" sz="2600" smtClean="0">
                <a:latin typeface="Times New Roman" panose="02020603050405020304" charset="0"/>
                <a:ea typeface="微软雅黑" panose="020B0503020204020204" charset="-122"/>
                <a:cs typeface="Times New Roman" panose="02020603050405020304" charset="0"/>
                <a:sym typeface="+mn-ea"/>
              </a:rPr>
              <a:t>“</a:t>
            </a:r>
            <a:r>
              <a:rPr lang="zh-CN" altLang="en-US" sz="2600" smtClean="0">
                <a:latin typeface="Times New Roman" panose="02020603050405020304" charset="0"/>
                <a:ea typeface="微软雅黑" panose="020B0503020204020204" charset="-122"/>
                <a:cs typeface="Times New Roman" panose="02020603050405020304" charset="0"/>
                <a:sym typeface="+mn-ea"/>
              </a:rPr>
              <a:t>三年攻坚</a:t>
            </a:r>
            <a:r>
              <a:rPr lang="en-US" altLang="zh-CN" sz="2600" smtClean="0">
                <a:latin typeface="Times New Roman" panose="02020603050405020304" charset="0"/>
                <a:ea typeface="微软雅黑" panose="020B0503020204020204" charset="-122"/>
                <a:cs typeface="Times New Roman" panose="02020603050405020304" charset="0"/>
                <a:sym typeface="+mn-ea"/>
              </a:rPr>
              <a:t>”</a:t>
            </a:r>
            <a:r>
              <a:rPr lang="zh-CN" altLang="en-US" sz="2600" smtClean="0">
                <a:latin typeface="Times New Roman" panose="02020603050405020304" charset="0"/>
                <a:ea typeface="微软雅黑" panose="020B0503020204020204" charset="-122"/>
                <a:cs typeface="Times New Roman" panose="02020603050405020304" charset="0"/>
                <a:sym typeface="+mn-ea"/>
              </a:rPr>
              <a:t>阶段（</a:t>
            </a:r>
            <a:r>
              <a:rPr lang="en-US" altLang="zh-CN" sz="2600" smtClean="0">
                <a:latin typeface="Times New Roman" panose="02020603050405020304" charset="0"/>
                <a:ea typeface="微软雅黑" panose="020B0503020204020204" charset="-122"/>
                <a:cs typeface="Times New Roman" panose="02020603050405020304" charset="0"/>
                <a:sym typeface="+mn-ea"/>
              </a:rPr>
              <a:t>2018-2020</a:t>
            </a:r>
            <a:r>
              <a:rPr lang="zh-CN" altLang="en-US" sz="2600" smtClean="0">
                <a:latin typeface="Times New Roman" panose="02020603050405020304" charset="0"/>
                <a:ea typeface="微软雅黑" panose="020B0503020204020204" charset="-122"/>
                <a:cs typeface="Times New Roman" panose="02020603050405020304" charset="0"/>
                <a:sym typeface="+mn-ea"/>
              </a:rPr>
              <a:t>年）</a:t>
            </a:r>
            <a:endParaRPr lang="zh-CN" sz="2600">
              <a:solidFill>
                <a:schemeClr val="tx1"/>
              </a:solidFill>
              <a:latin typeface="Times New Roman" panose="02020603050405020304" charset="0"/>
              <a:ea typeface="微软雅黑" panose="020B0503020204020204" charset="-122"/>
              <a:cs typeface="Times New Roman" panose="02020603050405020304" charset="0"/>
            </a:endParaRPr>
          </a:p>
        </p:txBody>
      </p:sp>
      <p:sp>
        <p:nvSpPr>
          <p:cNvPr id="4" name="Freeform 5"/>
          <p:cNvSpPr/>
          <p:nvPr>
            <p:custDataLst>
              <p:tags r:id="rId1"/>
            </p:custDataLst>
          </p:nvPr>
        </p:nvSpPr>
        <p:spPr bwMode="auto">
          <a:xfrm>
            <a:off x="6354949" y="3175941"/>
            <a:ext cx="1822173" cy="1820836"/>
          </a:xfrm>
          <a:custGeom>
            <a:avLst/>
            <a:gdLst>
              <a:gd name="T0" fmla="*/ 328 w 1143"/>
              <a:gd name="T1" fmla="*/ 487 h 1143"/>
              <a:gd name="T2" fmla="*/ 276 w 1143"/>
              <a:gd name="T3" fmla="*/ 363 h 1143"/>
              <a:gd name="T4" fmla="*/ 174 w 1143"/>
              <a:gd name="T5" fmla="*/ 398 h 1143"/>
              <a:gd name="T6" fmla="*/ 0 w 1143"/>
              <a:gd name="T7" fmla="*/ 572 h 1143"/>
              <a:gd name="T8" fmla="*/ 175 w 1143"/>
              <a:gd name="T9" fmla="*/ 746 h 1143"/>
              <a:gd name="T10" fmla="*/ 211 w 1143"/>
              <a:gd name="T11" fmla="*/ 849 h 1143"/>
              <a:gd name="T12" fmla="*/ 86 w 1143"/>
              <a:gd name="T13" fmla="*/ 900 h 1143"/>
              <a:gd name="T14" fmla="*/ 246 w 1143"/>
              <a:gd name="T15" fmla="*/ 1060 h 1143"/>
              <a:gd name="T16" fmla="*/ 298 w 1143"/>
              <a:gd name="T17" fmla="*/ 936 h 1143"/>
              <a:gd name="T18" fmla="*/ 400 w 1143"/>
              <a:gd name="T19" fmla="*/ 972 h 1143"/>
              <a:gd name="T20" fmla="*/ 572 w 1143"/>
              <a:gd name="T21" fmla="*/ 1143 h 1143"/>
              <a:gd name="T22" fmla="*/ 1143 w 1143"/>
              <a:gd name="T23" fmla="*/ 572 h 1143"/>
              <a:gd name="T24" fmla="*/ 959 w 1143"/>
              <a:gd name="T25" fmla="*/ 388 h 1143"/>
              <a:gd name="T26" fmla="*/ 916 w 1143"/>
              <a:gd name="T27" fmla="*/ 345 h 1143"/>
              <a:gd name="T28" fmla="*/ 759 w 1143"/>
              <a:gd name="T29" fmla="*/ 187 h 1143"/>
              <a:gd name="T30" fmla="*/ 746 w 1143"/>
              <a:gd name="T31" fmla="*/ 175 h 1143"/>
              <a:gd name="T32" fmla="*/ 572 w 1143"/>
              <a:gd name="T33" fmla="*/ 0 h 1143"/>
              <a:gd name="T34" fmla="*/ 572 w 1143"/>
              <a:gd name="T35" fmla="*/ 0 h 1143"/>
              <a:gd name="T36" fmla="*/ 398 w 1143"/>
              <a:gd name="T37" fmla="*/ 174 h 1143"/>
              <a:gd name="T38" fmla="*/ 378 w 1143"/>
              <a:gd name="T39" fmla="*/ 194 h 1143"/>
              <a:gd name="T40" fmla="*/ 379 w 1143"/>
              <a:gd name="T41" fmla="*/ 194 h 1143"/>
              <a:gd name="T42" fmla="*/ 363 w 1143"/>
              <a:gd name="T43" fmla="*/ 276 h 1143"/>
              <a:gd name="T44" fmla="*/ 488 w 1143"/>
              <a:gd name="T45" fmla="*/ 328 h 1143"/>
              <a:gd name="T46" fmla="*/ 328 w 1143"/>
              <a:gd name="T47" fmla="*/ 487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328" y="487"/>
                </a:moveTo>
                <a:cubicBezTo>
                  <a:pt x="272" y="446"/>
                  <a:pt x="296" y="413"/>
                  <a:pt x="276" y="363"/>
                </a:cubicBezTo>
                <a:cubicBezTo>
                  <a:pt x="266" y="336"/>
                  <a:pt x="236" y="336"/>
                  <a:pt x="174" y="398"/>
                </a:cubicBezTo>
                <a:cubicBezTo>
                  <a:pt x="0" y="572"/>
                  <a:pt x="0" y="572"/>
                  <a:pt x="0" y="572"/>
                </a:cubicBezTo>
                <a:cubicBezTo>
                  <a:pt x="175" y="746"/>
                  <a:pt x="175" y="746"/>
                  <a:pt x="175" y="746"/>
                </a:cubicBezTo>
                <a:cubicBezTo>
                  <a:pt x="238" y="809"/>
                  <a:pt x="237" y="839"/>
                  <a:pt x="211" y="849"/>
                </a:cubicBezTo>
                <a:cubicBezTo>
                  <a:pt x="160" y="868"/>
                  <a:pt x="127" y="844"/>
                  <a:pt x="86" y="900"/>
                </a:cubicBezTo>
                <a:cubicBezTo>
                  <a:pt x="16" y="997"/>
                  <a:pt x="150" y="1131"/>
                  <a:pt x="246" y="1060"/>
                </a:cubicBezTo>
                <a:cubicBezTo>
                  <a:pt x="303" y="1019"/>
                  <a:pt x="279" y="986"/>
                  <a:pt x="298" y="936"/>
                </a:cubicBezTo>
                <a:cubicBezTo>
                  <a:pt x="308" y="909"/>
                  <a:pt x="338" y="909"/>
                  <a:pt x="400" y="972"/>
                </a:cubicBezTo>
                <a:cubicBezTo>
                  <a:pt x="572" y="1143"/>
                  <a:pt x="572" y="1143"/>
                  <a:pt x="572" y="1143"/>
                </a:cubicBezTo>
                <a:cubicBezTo>
                  <a:pt x="1143" y="572"/>
                  <a:pt x="1143" y="572"/>
                  <a:pt x="1143" y="572"/>
                </a:cubicBezTo>
                <a:cubicBezTo>
                  <a:pt x="959" y="388"/>
                  <a:pt x="959" y="388"/>
                  <a:pt x="959" y="388"/>
                </a:cubicBezTo>
                <a:cubicBezTo>
                  <a:pt x="916" y="345"/>
                  <a:pt x="916" y="345"/>
                  <a:pt x="916" y="345"/>
                </a:cubicBezTo>
                <a:cubicBezTo>
                  <a:pt x="759" y="187"/>
                  <a:pt x="759" y="187"/>
                  <a:pt x="759" y="187"/>
                </a:cubicBezTo>
                <a:cubicBezTo>
                  <a:pt x="755" y="183"/>
                  <a:pt x="751" y="179"/>
                  <a:pt x="746" y="175"/>
                </a:cubicBezTo>
                <a:cubicBezTo>
                  <a:pt x="572" y="0"/>
                  <a:pt x="572" y="0"/>
                  <a:pt x="572" y="0"/>
                </a:cubicBezTo>
                <a:cubicBezTo>
                  <a:pt x="572" y="0"/>
                  <a:pt x="572" y="0"/>
                  <a:pt x="572" y="0"/>
                </a:cubicBezTo>
                <a:cubicBezTo>
                  <a:pt x="398" y="174"/>
                  <a:pt x="398" y="174"/>
                  <a:pt x="398" y="174"/>
                </a:cubicBezTo>
                <a:cubicBezTo>
                  <a:pt x="378" y="194"/>
                  <a:pt x="378" y="194"/>
                  <a:pt x="378" y="194"/>
                </a:cubicBezTo>
                <a:cubicBezTo>
                  <a:pt x="379" y="194"/>
                  <a:pt x="379" y="194"/>
                  <a:pt x="379" y="194"/>
                </a:cubicBezTo>
                <a:cubicBezTo>
                  <a:pt x="336" y="243"/>
                  <a:pt x="339" y="267"/>
                  <a:pt x="363" y="276"/>
                </a:cubicBezTo>
                <a:cubicBezTo>
                  <a:pt x="413" y="295"/>
                  <a:pt x="446" y="272"/>
                  <a:pt x="488" y="328"/>
                </a:cubicBezTo>
                <a:cubicBezTo>
                  <a:pt x="559" y="425"/>
                  <a:pt x="425" y="558"/>
                  <a:pt x="328" y="487"/>
                </a:cubicBezTo>
                <a:close/>
              </a:path>
            </a:pathLst>
          </a:custGeom>
          <a:solidFill>
            <a:srgbClr val="79B6D3"/>
          </a:solidFill>
          <a:ln>
            <a:noFill/>
          </a:ln>
        </p:spPr>
        <p:txBody>
          <a:bodyPr vert="horz" wrap="square" lIns="90000" tIns="46800" rIns="90000" bIns="46800" numCol="1" anchor="t" anchorCtr="0" compatLnSpc="1">
            <a:normAutofit/>
          </a:bodyPr>
          <a:lstStyle/>
          <a:p>
            <a:pPr>
              <a:lnSpc>
                <a:spcPct val="120000"/>
              </a:lnSpc>
            </a:pPr>
            <a:endParaRPr lang="id-ID">
              <a:latin typeface="Arial" panose="020B0604020202020204" pitchFamily="34" charset="0"/>
              <a:ea typeface="微软雅黑" panose="020B0503020204020204" charset="-122"/>
              <a:sym typeface="Arial" panose="020B0604020202020204" pitchFamily="34" charset="0"/>
            </a:endParaRPr>
          </a:p>
        </p:txBody>
      </p:sp>
      <p:sp>
        <p:nvSpPr>
          <p:cNvPr id="3" name="Freeform 6"/>
          <p:cNvSpPr/>
          <p:nvPr>
            <p:custDataLst>
              <p:tags r:id="rId2"/>
            </p:custDataLst>
          </p:nvPr>
        </p:nvSpPr>
        <p:spPr bwMode="auto">
          <a:xfrm>
            <a:off x="5364733" y="1816051"/>
            <a:ext cx="1693926" cy="1692589"/>
          </a:xfrm>
          <a:custGeom>
            <a:avLst/>
            <a:gdLst>
              <a:gd name="T0" fmla="*/ 378 w 1062"/>
              <a:gd name="T1" fmla="*/ 908 h 1062"/>
              <a:gd name="T2" fmla="*/ 335 w 1062"/>
              <a:gd name="T3" fmla="*/ 852 h 1062"/>
              <a:gd name="T4" fmla="*/ 372 w 1062"/>
              <a:gd name="T5" fmla="*/ 845 h 1062"/>
              <a:gd name="T6" fmla="*/ 470 w 1062"/>
              <a:gd name="T7" fmla="*/ 791 h 1062"/>
              <a:gd name="T8" fmla="*/ 451 w 1062"/>
              <a:gd name="T9" fmla="*/ 611 h 1062"/>
              <a:gd name="T10" fmla="*/ 271 w 1062"/>
              <a:gd name="T11" fmla="*/ 592 h 1062"/>
              <a:gd name="T12" fmla="*/ 217 w 1062"/>
              <a:gd name="T13" fmla="*/ 690 h 1062"/>
              <a:gd name="T14" fmla="*/ 210 w 1062"/>
              <a:gd name="T15" fmla="*/ 727 h 1062"/>
              <a:gd name="T16" fmla="*/ 173 w 1062"/>
              <a:gd name="T17" fmla="*/ 703 h 1062"/>
              <a:gd name="T18" fmla="*/ 164 w 1062"/>
              <a:gd name="T19" fmla="*/ 694 h 1062"/>
              <a:gd name="T20" fmla="*/ 0 w 1062"/>
              <a:gd name="T21" fmla="*/ 531 h 1062"/>
              <a:gd name="T22" fmla="*/ 155 w 1062"/>
              <a:gd name="T23" fmla="*/ 376 h 1062"/>
              <a:gd name="T24" fmla="*/ 167 w 1062"/>
              <a:gd name="T25" fmla="*/ 365 h 1062"/>
              <a:gd name="T26" fmla="*/ 167 w 1062"/>
              <a:gd name="T27" fmla="*/ 365 h 1062"/>
              <a:gd name="T28" fmla="*/ 532 w 1062"/>
              <a:gd name="T29" fmla="*/ 0 h 1062"/>
              <a:gd name="T30" fmla="*/ 1062 w 1062"/>
              <a:gd name="T31" fmla="*/ 531 h 1062"/>
              <a:gd name="T32" fmla="*/ 911 w 1062"/>
              <a:gd name="T33" fmla="*/ 682 h 1062"/>
              <a:gd name="T34" fmla="*/ 857 w 1062"/>
              <a:gd name="T35" fmla="*/ 753 h 1062"/>
              <a:gd name="T36" fmla="*/ 865 w 1062"/>
              <a:gd name="T37" fmla="*/ 819 h 1062"/>
              <a:gd name="T38" fmla="*/ 886 w 1062"/>
              <a:gd name="T39" fmla="*/ 832 h 1062"/>
              <a:gd name="T40" fmla="*/ 940 w 1062"/>
              <a:gd name="T41" fmla="*/ 843 h 1062"/>
              <a:gd name="T42" fmla="*/ 986 w 1062"/>
              <a:gd name="T43" fmla="*/ 860 h 1062"/>
              <a:gd name="T44" fmla="*/ 997 w 1062"/>
              <a:gd name="T45" fmla="*/ 873 h 1062"/>
              <a:gd name="T46" fmla="*/ 982 w 1062"/>
              <a:gd name="T47" fmla="*/ 979 h 1062"/>
              <a:gd name="T48" fmla="*/ 877 w 1062"/>
              <a:gd name="T49" fmla="*/ 993 h 1062"/>
              <a:gd name="T50" fmla="*/ 864 w 1062"/>
              <a:gd name="T51" fmla="*/ 982 h 1062"/>
              <a:gd name="T52" fmla="*/ 847 w 1062"/>
              <a:gd name="T53" fmla="*/ 936 h 1062"/>
              <a:gd name="T54" fmla="*/ 836 w 1062"/>
              <a:gd name="T55" fmla="*/ 882 h 1062"/>
              <a:gd name="T56" fmla="*/ 822 w 1062"/>
              <a:gd name="T57" fmla="*/ 861 h 1062"/>
              <a:gd name="T58" fmla="*/ 686 w 1062"/>
              <a:gd name="T59" fmla="*/ 907 h 1062"/>
              <a:gd name="T60" fmla="*/ 531 w 1062"/>
              <a:gd name="T61" fmla="*/ 1062 h 1062"/>
              <a:gd name="T62" fmla="*/ 378 w 1062"/>
              <a:gd name="T63" fmla="*/ 908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2" h="1062">
                <a:moveTo>
                  <a:pt x="378" y="908"/>
                </a:moveTo>
                <a:cubicBezTo>
                  <a:pt x="346" y="876"/>
                  <a:pt x="337" y="859"/>
                  <a:pt x="335" y="852"/>
                </a:cubicBezTo>
                <a:cubicBezTo>
                  <a:pt x="348" y="848"/>
                  <a:pt x="360" y="847"/>
                  <a:pt x="372" y="845"/>
                </a:cubicBezTo>
                <a:cubicBezTo>
                  <a:pt x="402" y="842"/>
                  <a:pt x="436" y="839"/>
                  <a:pt x="470" y="791"/>
                </a:cubicBezTo>
                <a:cubicBezTo>
                  <a:pt x="510" y="737"/>
                  <a:pt x="502" y="663"/>
                  <a:pt x="451" y="611"/>
                </a:cubicBezTo>
                <a:cubicBezTo>
                  <a:pt x="399" y="560"/>
                  <a:pt x="326" y="552"/>
                  <a:pt x="271" y="592"/>
                </a:cubicBezTo>
                <a:cubicBezTo>
                  <a:pt x="223" y="627"/>
                  <a:pt x="220" y="660"/>
                  <a:pt x="217" y="690"/>
                </a:cubicBezTo>
                <a:cubicBezTo>
                  <a:pt x="216" y="703"/>
                  <a:pt x="215" y="715"/>
                  <a:pt x="210" y="727"/>
                </a:cubicBezTo>
                <a:cubicBezTo>
                  <a:pt x="205" y="726"/>
                  <a:pt x="193" y="720"/>
                  <a:pt x="173" y="703"/>
                </a:cubicBezTo>
                <a:cubicBezTo>
                  <a:pt x="164" y="694"/>
                  <a:pt x="164" y="694"/>
                  <a:pt x="164" y="694"/>
                </a:cubicBezTo>
                <a:cubicBezTo>
                  <a:pt x="0" y="531"/>
                  <a:pt x="0" y="531"/>
                  <a:pt x="0" y="531"/>
                </a:cubicBezTo>
                <a:cubicBezTo>
                  <a:pt x="155" y="376"/>
                  <a:pt x="155" y="376"/>
                  <a:pt x="155" y="376"/>
                </a:cubicBezTo>
                <a:cubicBezTo>
                  <a:pt x="159" y="372"/>
                  <a:pt x="163" y="369"/>
                  <a:pt x="167" y="365"/>
                </a:cubicBezTo>
                <a:cubicBezTo>
                  <a:pt x="167" y="365"/>
                  <a:pt x="167" y="365"/>
                  <a:pt x="167" y="365"/>
                </a:cubicBezTo>
                <a:cubicBezTo>
                  <a:pt x="532" y="0"/>
                  <a:pt x="532" y="0"/>
                  <a:pt x="532" y="0"/>
                </a:cubicBezTo>
                <a:cubicBezTo>
                  <a:pt x="1062" y="531"/>
                  <a:pt x="1062" y="531"/>
                  <a:pt x="1062" y="531"/>
                </a:cubicBezTo>
                <a:cubicBezTo>
                  <a:pt x="911" y="682"/>
                  <a:pt x="911" y="682"/>
                  <a:pt x="911" y="682"/>
                </a:cubicBezTo>
                <a:cubicBezTo>
                  <a:pt x="884" y="710"/>
                  <a:pt x="866" y="733"/>
                  <a:pt x="857" y="753"/>
                </a:cubicBezTo>
                <a:cubicBezTo>
                  <a:pt x="842" y="788"/>
                  <a:pt x="855" y="809"/>
                  <a:pt x="865" y="819"/>
                </a:cubicBezTo>
                <a:cubicBezTo>
                  <a:pt x="870" y="824"/>
                  <a:pt x="877" y="829"/>
                  <a:pt x="886" y="832"/>
                </a:cubicBezTo>
                <a:cubicBezTo>
                  <a:pt x="906" y="840"/>
                  <a:pt x="925" y="841"/>
                  <a:pt x="940" y="843"/>
                </a:cubicBezTo>
                <a:cubicBezTo>
                  <a:pt x="960" y="845"/>
                  <a:pt x="972" y="846"/>
                  <a:pt x="986" y="860"/>
                </a:cubicBezTo>
                <a:cubicBezTo>
                  <a:pt x="990" y="864"/>
                  <a:pt x="993" y="868"/>
                  <a:pt x="997" y="873"/>
                </a:cubicBezTo>
                <a:cubicBezTo>
                  <a:pt x="1025" y="912"/>
                  <a:pt x="1007" y="954"/>
                  <a:pt x="982" y="979"/>
                </a:cubicBezTo>
                <a:cubicBezTo>
                  <a:pt x="958" y="1003"/>
                  <a:pt x="916" y="1022"/>
                  <a:pt x="877" y="993"/>
                </a:cubicBezTo>
                <a:cubicBezTo>
                  <a:pt x="872" y="990"/>
                  <a:pt x="867" y="986"/>
                  <a:pt x="864" y="982"/>
                </a:cubicBezTo>
                <a:cubicBezTo>
                  <a:pt x="850" y="968"/>
                  <a:pt x="849" y="957"/>
                  <a:pt x="847" y="936"/>
                </a:cubicBezTo>
                <a:cubicBezTo>
                  <a:pt x="845" y="921"/>
                  <a:pt x="843" y="903"/>
                  <a:pt x="836" y="882"/>
                </a:cubicBezTo>
                <a:cubicBezTo>
                  <a:pt x="832" y="874"/>
                  <a:pt x="828" y="866"/>
                  <a:pt x="822" y="861"/>
                </a:cubicBezTo>
                <a:cubicBezTo>
                  <a:pt x="777" y="816"/>
                  <a:pt x="708" y="885"/>
                  <a:pt x="686" y="907"/>
                </a:cubicBezTo>
                <a:cubicBezTo>
                  <a:pt x="531" y="1062"/>
                  <a:pt x="531" y="1062"/>
                  <a:pt x="531" y="1062"/>
                </a:cubicBezTo>
                <a:lnTo>
                  <a:pt x="378" y="908"/>
                </a:lnTo>
                <a:close/>
              </a:path>
            </a:pathLst>
          </a:custGeom>
          <a:solidFill>
            <a:srgbClr val="8EAADC"/>
          </a:solidFill>
          <a:ln>
            <a:noFill/>
          </a:ln>
        </p:spPr>
        <p:txBody>
          <a:bodyPr vert="horz" wrap="square" lIns="90000" tIns="46800" rIns="90000" bIns="46800" numCol="1" anchor="t" anchorCtr="0" compatLnSpc="1">
            <a:normAutofit/>
          </a:bodyPr>
          <a:lstStyle/>
          <a:p>
            <a:pPr>
              <a:lnSpc>
                <a:spcPct val="120000"/>
              </a:lnSpc>
            </a:pPr>
            <a:endParaRPr lang="id-ID">
              <a:latin typeface="Arial" panose="020B0604020202020204" pitchFamily="34" charset="0"/>
              <a:ea typeface="微软雅黑" panose="020B0503020204020204" charset="-122"/>
              <a:sym typeface="Arial" panose="020B0604020202020204" pitchFamily="34" charset="0"/>
            </a:endParaRPr>
          </a:p>
        </p:txBody>
      </p:sp>
      <p:sp>
        <p:nvSpPr>
          <p:cNvPr id="6" name="Freeform 7"/>
          <p:cNvSpPr/>
          <p:nvPr>
            <p:custDataLst>
              <p:tags r:id="rId3"/>
            </p:custDataLst>
          </p:nvPr>
        </p:nvSpPr>
        <p:spPr bwMode="auto">
          <a:xfrm>
            <a:off x="4105869" y="3162752"/>
            <a:ext cx="1822173" cy="1822173"/>
          </a:xfrm>
          <a:custGeom>
            <a:avLst/>
            <a:gdLst>
              <a:gd name="T0" fmla="*/ 814 w 1143"/>
              <a:gd name="T1" fmla="*/ 656 h 1143"/>
              <a:gd name="T2" fmla="*/ 866 w 1143"/>
              <a:gd name="T3" fmla="*/ 781 h 1143"/>
              <a:gd name="T4" fmla="*/ 969 w 1143"/>
              <a:gd name="T5" fmla="*/ 745 h 1143"/>
              <a:gd name="T6" fmla="*/ 1143 w 1143"/>
              <a:gd name="T7" fmla="*/ 572 h 1143"/>
              <a:gd name="T8" fmla="*/ 968 w 1143"/>
              <a:gd name="T9" fmla="*/ 397 h 1143"/>
              <a:gd name="T10" fmla="*/ 932 w 1143"/>
              <a:gd name="T11" fmla="*/ 294 h 1143"/>
              <a:gd name="T12" fmla="*/ 1057 w 1143"/>
              <a:gd name="T13" fmla="*/ 243 h 1143"/>
              <a:gd name="T14" fmla="*/ 896 w 1143"/>
              <a:gd name="T15" fmla="*/ 83 h 1143"/>
              <a:gd name="T16" fmla="*/ 845 w 1143"/>
              <a:gd name="T17" fmla="*/ 207 h 1143"/>
              <a:gd name="T18" fmla="*/ 743 w 1143"/>
              <a:gd name="T19" fmla="*/ 172 h 1143"/>
              <a:gd name="T20" fmla="*/ 571 w 1143"/>
              <a:gd name="T21" fmla="*/ 0 h 1143"/>
              <a:gd name="T22" fmla="*/ 0 w 1143"/>
              <a:gd name="T23" fmla="*/ 572 h 1143"/>
              <a:gd name="T24" fmla="*/ 184 w 1143"/>
              <a:gd name="T25" fmla="*/ 755 h 1143"/>
              <a:gd name="T26" fmla="*/ 227 w 1143"/>
              <a:gd name="T27" fmla="*/ 798 h 1143"/>
              <a:gd name="T28" fmla="*/ 384 w 1143"/>
              <a:gd name="T29" fmla="*/ 956 h 1143"/>
              <a:gd name="T30" fmla="*/ 396 w 1143"/>
              <a:gd name="T31" fmla="*/ 969 h 1143"/>
              <a:gd name="T32" fmla="*/ 571 w 1143"/>
              <a:gd name="T33" fmla="*/ 1143 h 1143"/>
              <a:gd name="T34" fmla="*/ 571 w 1143"/>
              <a:gd name="T35" fmla="*/ 1143 h 1143"/>
              <a:gd name="T36" fmla="*/ 745 w 1143"/>
              <a:gd name="T37" fmla="*/ 970 h 1143"/>
              <a:gd name="T38" fmla="*/ 765 w 1143"/>
              <a:gd name="T39" fmla="*/ 949 h 1143"/>
              <a:gd name="T40" fmla="*/ 764 w 1143"/>
              <a:gd name="T41" fmla="*/ 949 h 1143"/>
              <a:gd name="T42" fmla="*/ 780 w 1143"/>
              <a:gd name="T43" fmla="*/ 867 h 1143"/>
              <a:gd name="T44" fmla="*/ 655 w 1143"/>
              <a:gd name="T45" fmla="*/ 815 h 1143"/>
              <a:gd name="T46" fmla="*/ 814 w 1143"/>
              <a:gd name="T47" fmla="*/ 656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814" y="656"/>
                </a:moveTo>
                <a:cubicBezTo>
                  <a:pt x="871" y="697"/>
                  <a:pt x="847" y="730"/>
                  <a:pt x="866" y="781"/>
                </a:cubicBezTo>
                <a:cubicBezTo>
                  <a:pt x="877" y="807"/>
                  <a:pt x="907" y="808"/>
                  <a:pt x="969" y="745"/>
                </a:cubicBezTo>
                <a:cubicBezTo>
                  <a:pt x="1143" y="572"/>
                  <a:pt x="1143" y="572"/>
                  <a:pt x="1143" y="572"/>
                </a:cubicBezTo>
                <a:cubicBezTo>
                  <a:pt x="968" y="397"/>
                  <a:pt x="968" y="397"/>
                  <a:pt x="968" y="397"/>
                </a:cubicBezTo>
                <a:cubicBezTo>
                  <a:pt x="905" y="334"/>
                  <a:pt x="905" y="304"/>
                  <a:pt x="932" y="294"/>
                </a:cubicBezTo>
                <a:cubicBezTo>
                  <a:pt x="983" y="275"/>
                  <a:pt x="1016" y="300"/>
                  <a:pt x="1057" y="243"/>
                </a:cubicBezTo>
                <a:cubicBezTo>
                  <a:pt x="1127" y="147"/>
                  <a:pt x="993" y="12"/>
                  <a:pt x="896" y="83"/>
                </a:cubicBezTo>
                <a:cubicBezTo>
                  <a:pt x="840" y="124"/>
                  <a:pt x="864" y="157"/>
                  <a:pt x="845" y="207"/>
                </a:cubicBezTo>
                <a:cubicBezTo>
                  <a:pt x="835" y="234"/>
                  <a:pt x="805" y="234"/>
                  <a:pt x="743" y="172"/>
                </a:cubicBezTo>
                <a:cubicBezTo>
                  <a:pt x="571" y="0"/>
                  <a:pt x="571" y="0"/>
                  <a:pt x="571" y="0"/>
                </a:cubicBezTo>
                <a:cubicBezTo>
                  <a:pt x="0" y="572"/>
                  <a:pt x="0" y="572"/>
                  <a:pt x="0" y="572"/>
                </a:cubicBezTo>
                <a:cubicBezTo>
                  <a:pt x="184" y="755"/>
                  <a:pt x="184" y="755"/>
                  <a:pt x="184" y="755"/>
                </a:cubicBezTo>
                <a:cubicBezTo>
                  <a:pt x="227" y="798"/>
                  <a:pt x="227" y="798"/>
                  <a:pt x="227" y="798"/>
                </a:cubicBezTo>
                <a:cubicBezTo>
                  <a:pt x="384" y="956"/>
                  <a:pt x="384" y="956"/>
                  <a:pt x="384" y="956"/>
                </a:cubicBezTo>
                <a:cubicBezTo>
                  <a:pt x="388" y="960"/>
                  <a:pt x="392" y="964"/>
                  <a:pt x="396" y="969"/>
                </a:cubicBezTo>
                <a:cubicBezTo>
                  <a:pt x="571" y="1143"/>
                  <a:pt x="571" y="1143"/>
                  <a:pt x="571" y="1143"/>
                </a:cubicBezTo>
                <a:cubicBezTo>
                  <a:pt x="571" y="1143"/>
                  <a:pt x="571" y="1143"/>
                  <a:pt x="571" y="1143"/>
                </a:cubicBezTo>
                <a:cubicBezTo>
                  <a:pt x="745" y="970"/>
                  <a:pt x="745" y="970"/>
                  <a:pt x="745" y="970"/>
                </a:cubicBezTo>
                <a:cubicBezTo>
                  <a:pt x="765" y="949"/>
                  <a:pt x="765" y="949"/>
                  <a:pt x="765" y="949"/>
                </a:cubicBezTo>
                <a:cubicBezTo>
                  <a:pt x="764" y="949"/>
                  <a:pt x="764" y="949"/>
                  <a:pt x="764" y="949"/>
                </a:cubicBezTo>
                <a:cubicBezTo>
                  <a:pt x="807" y="900"/>
                  <a:pt x="804" y="876"/>
                  <a:pt x="780" y="867"/>
                </a:cubicBezTo>
                <a:cubicBezTo>
                  <a:pt x="729" y="848"/>
                  <a:pt x="697" y="872"/>
                  <a:pt x="655" y="815"/>
                </a:cubicBezTo>
                <a:cubicBezTo>
                  <a:pt x="584" y="718"/>
                  <a:pt x="717" y="585"/>
                  <a:pt x="814" y="656"/>
                </a:cubicBezTo>
                <a:close/>
              </a:path>
            </a:pathLst>
          </a:custGeom>
          <a:solidFill>
            <a:srgbClr val="8590CA"/>
          </a:solidFill>
          <a:ln>
            <a:noFill/>
          </a:ln>
        </p:spPr>
        <p:txBody>
          <a:bodyPr vert="horz" wrap="square" lIns="90000" tIns="46800" rIns="90000" bIns="46800" numCol="1" anchor="t" anchorCtr="0" compatLnSpc="1">
            <a:normAutofit/>
          </a:bodyPr>
          <a:lstStyle/>
          <a:p>
            <a:pPr>
              <a:lnSpc>
                <a:spcPct val="120000"/>
              </a:lnSpc>
            </a:pPr>
            <a:endParaRPr lang="id-ID">
              <a:latin typeface="Arial" panose="020B0604020202020204" pitchFamily="34" charset="0"/>
              <a:ea typeface="微软雅黑" panose="020B0503020204020204" charset="-122"/>
              <a:sym typeface="Arial" panose="020B0604020202020204" pitchFamily="34" charset="0"/>
            </a:endParaRPr>
          </a:p>
        </p:txBody>
      </p:sp>
      <p:cxnSp>
        <p:nvCxnSpPr>
          <p:cNvPr id="26" name="Straight Connector 25"/>
          <p:cNvCxnSpPr/>
          <p:nvPr>
            <p:custDataLst>
              <p:tags r:id="rId4"/>
            </p:custDataLst>
          </p:nvPr>
        </p:nvCxnSpPr>
        <p:spPr>
          <a:xfrm flipH="1">
            <a:off x="2771314" y="4073782"/>
            <a:ext cx="1405018" cy="0"/>
          </a:xfrm>
          <a:prstGeom prst="line">
            <a:avLst/>
          </a:prstGeom>
          <a:ln w="25400">
            <a:solidFill>
              <a:srgbClr val="8590CA"/>
            </a:solidFill>
            <a:tailEnd type="oval"/>
          </a:ln>
        </p:spPr>
        <p:style>
          <a:lnRef idx="1">
            <a:srgbClr val="8590CA"/>
          </a:lnRef>
          <a:fillRef idx="0">
            <a:srgbClr val="8590CA"/>
          </a:fillRef>
          <a:effectRef idx="0">
            <a:srgbClr val="8590CA"/>
          </a:effectRef>
          <a:fontRef idx="minor">
            <a:sysClr val="windowText" lastClr="000000"/>
          </a:fontRef>
        </p:style>
      </p:cxnSp>
      <p:cxnSp>
        <p:nvCxnSpPr>
          <p:cNvPr id="28" name="Straight Connector 27"/>
          <p:cNvCxnSpPr>
            <a:stCxn id="4" idx="11"/>
          </p:cNvCxnSpPr>
          <p:nvPr>
            <p:custDataLst>
              <p:tags r:id="rId5"/>
            </p:custDataLst>
          </p:nvPr>
        </p:nvCxnSpPr>
        <p:spPr>
          <a:xfrm>
            <a:off x="8177122" y="4087156"/>
            <a:ext cx="1271507" cy="538"/>
          </a:xfrm>
          <a:prstGeom prst="line">
            <a:avLst/>
          </a:prstGeom>
          <a:ln w="25400">
            <a:solidFill>
              <a:srgbClr val="79B6D3"/>
            </a:solidFill>
            <a:tailEnd type="oval"/>
          </a:ln>
        </p:spPr>
        <p:style>
          <a:lnRef idx="1">
            <a:srgbClr val="8590CA"/>
          </a:lnRef>
          <a:fillRef idx="0">
            <a:srgbClr val="8590CA"/>
          </a:fillRef>
          <a:effectRef idx="0">
            <a:srgbClr val="8590CA"/>
          </a:effectRef>
          <a:fontRef idx="minor">
            <a:sysClr val="windowText" lastClr="000000"/>
          </a:fontRef>
        </p:style>
      </p:cxnSp>
      <p:cxnSp>
        <p:nvCxnSpPr>
          <p:cNvPr id="29" name="Straight Connector 28"/>
          <p:cNvCxnSpPr>
            <a:stCxn id="3" idx="12"/>
          </p:cNvCxnSpPr>
          <p:nvPr>
            <p:custDataLst>
              <p:tags r:id="rId6"/>
            </p:custDataLst>
          </p:nvPr>
        </p:nvCxnSpPr>
        <p:spPr>
          <a:xfrm flipH="1">
            <a:off x="4524110" y="2397779"/>
            <a:ext cx="1106992" cy="6675"/>
          </a:xfrm>
          <a:prstGeom prst="line">
            <a:avLst/>
          </a:prstGeom>
          <a:ln w="25400">
            <a:solidFill>
              <a:srgbClr val="8EAADC"/>
            </a:solidFill>
            <a:tailEnd type="oval"/>
          </a:ln>
        </p:spPr>
        <p:style>
          <a:lnRef idx="1">
            <a:srgbClr val="8590CA"/>
          </a:lnRef>
          <a:fillRef idx="0">
            <a:srgbClr val="8590CA"/>
          </a:fillRef>
          <a:effectRef idx="0">
            <a:srgbClr val="8590CA"/>
          </a:effectRef>
          <a:fontRef idx="minor">
            <a:sysClr val="windowText" lastClr="000000"/>
          </a:fontRef>
        </p:style>
      </p:cxnSp>
      <p:sp>
        <p:nvSpPr>
          <p:cNvPr id="9" name="文本框 8"/>
          <p:cNvSpPr txBox="1"/>
          <p:nvPr>
            <p:custDataLst>
              <p:tags r:id="rId7"/>
            </p:custDataLst>
          </p:nvPr>
        </p:nvSpPr>
        <p:spPr>
          <a:xfrm>
            <a:off x="4456532" y="3513414"/>
            <a:ext cx="1020687" cy="1020687"/>
          </a:xfrm>
          <a:prstGeom prst="rect">
            <a:avLst/>
          </a:prstGeom>
          <a:noFill/>
        </p:spPr>
        <p:txBody>
          <a:bodyPr wrap="square" lIns="90000" tIns="46800" rIns="90000" bIns="46800" rtlCol="0" anchor="ctr" anchorCtr="0">
            <a:normAutofit/>
          </a:bodyPr>
          <a:lstStyle>
            <a:defPPr>
              <a:defRPr lang="zh-CN"/>
            </a:defPPr>
            <a:lvl1pPr algn="ctr">
              <a:defRPr sz="4800">
                <a:solidFill>
                  <a:sysClr val="window" lastClr="FFFFFF"/>
                </a:solidFill>
              </a:defRPr>
            </a:lvl1pPr>
          </a:lstStyle>
          <a:p>
            <a:pPr>
              <a:lnSpc>
                <a:spcPct val="120000"/>
              </a:lnSpc>
            </a:pPr>
            <a:r>
              <a:rPr lang="en-US" altLang="zh-CN" sz="1800">
                <a:latin typeface="Arial" panose="020B0604020202020204" pitchFamily="34" charset="0"/>
                <a:ea typeface="微软雅黑" panose="020B0503020204020204" charset="-122"/>
                <a:sym typeface="Arial" panose="020B0604020202020204" pitchFamily="34" charset="0"/>
              </a:rPr>
              <a:t>3</a:t>
            </a:r>
            <a:endParaRPr lang="en-US" altLang="zh-CN" sz="1800">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8"/>
            </p:custDataLst>
          </p:nvPr>
        </p:nvSpPr>
        <p:spPr>
          <a:xfrm>
            <a:off x="6793251" y="3613575"/>
            <a:ext cx="1020687" cy="1020687"/>
          </a:xfrm>
          <a:prstGeom prst="rect">
            <a:avLst/>
          </a:prstGeom>
          <a:noFill/>
        </p:spPr>
        <p:txBody>
          <a:bodyPr wrap="square" lIns="90000" tIns="46800" rIns="90000" bIns="46800" rtlCol="0" anchor="ctr" anchorCtr="0">
            <a:normAutofit/>
          </a:bodyPr>
          <a:lstStyle>
            <a:defPPr>
              <a:defRPr lang="zh-CN"/>
            </a:defPPr>
            <a:lvl1pPr algn="ctr">
              <a:defRPr sz="4800">
                <a:solidFill>
                  <a:sysClr val="window" lastClr="FFFFFF"/>
                </a:solidFill>
              </a:defRPr>
            </a:lvl1pPr>
          </a:lstStyle>
          <a:p>
            <a:pPr>
              <a:lnSpc>
                <a:spcPct val="120000"/>
              </a:lnSpc>
            </a:pPr>
            <a:r>
              <a:rPr lang="en-US" altLang="zh-CN" sz="1800" dirty="0">
                <a:latin typeface="Arial" panose="020B0604020202020204" pitchFamily="34" charset="0"/>
                <a:ea typeface="微软雅黑" panose="020B0503020204020204" charset="-122"/>
                <a:sym typeface="Arial" panose="020B0604020202020204" pitchFamily="34" charset="0"/>
              </a:rPr>
              <a:t>2</a:t>
            </a:r>
            <a:endParaRPr lang="en-US" altLang="zh-CN" sz="1800" dirty="0">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9"/>
            </p:custDataLst>
          </p:nvPr>
        </p:nvSpPr>
        <p:spPr>
          <a:xfrm>
            <a:off x="5751432" y="2101921"/>
            <a:ext cx="1020687" cy="1020687"/>
          </a:xfrm>
          <a:prstGeom prst="rect">
            <a:avLst/>
          </a:prstGeom>
          <a:noFill/>
        </p:spPr>
        <p:txBody>
          <a:bodyPr wrap="square" lIns="90000" tIns="46800" rIns="90000" bIns="46800" rtlCol="0" anchor="ctr" anchorCtr="0">
            <a:normAutofit/>
          </a:bodyPr>
          <a:lstStyle>
            <a:defPPr>
              <a:defRPr lang="zh-CN"/>
            </a:defPPr>
            <a:lvl1pPr algn="ctr">
              <a:defRPr sz="4800">
                <a:solidFill>
                  <a:sysClr val="window" lastClr="FFFFFF"/>
                </a:solidFill>
              </a:defRPr>
            </a:lvl1pPr>
          </a:lstStyle>
          <a:p>
            <a:pPr>
              <a:lnSpc>
                <a:spcPct val="120000"/>
              </a:lnSpc>
            </a:pPr>
            <a:r>
              <a:rPr lang="en-US" altLang="zh-CN" sz="1800">
                <a:latin typeface="Arial" panose="020B0604020202020204" pitchFamily="34" charset="0"/>
                <a:ea typeface="微软雅黑" panose="020B0503020204020204" charset="-122"/>
                <a:sym typeface="Arial" panose="020B0604020202020204" pitchFamily="34" charset="0"/>
              </a:rPr>
              <a:t>1</a:t>
            </a:r>
            <a:endParaRPr lang="en-US" altLang="zh-CN" sz="1800">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10"/>
            </p:custDataLst>
          </p:nvPr>
        </p:nvSpPr>
        <p:spPr>
          <a:xfrm>
            <a:off x="470228" y="1970376"/>
            <a:ext cx="4069586" cy="868517"/>
          </a:xfrm>
          <a:prstGeom prst="rect">
            <a:avLst/>
          </a:prstGeom>
        </p:spPr>
        <p:txBody>
          <a:bodyPr wrap="square" lIns="90000" tIns="46800" rIns="90000" bIns="46800" anchor="ctr" anchorCtr="0">
            <a:noAutofit/>
          </a:bodyPr>
          <a:lstStyle>
            <a:defPPr>
              <a:defRPr lang="zh-CN"/>
            </a:defPPr>
            <a:lvl1pPr algn="r">
              <a:defRPr sz="2000">
                <a:solidFill>
                  <a:sysClr val="window" lastClr="FFFFFF"/>
                </a:solidFill>
              </a:defRPr>
            </a:lvl1pPr>
          </a:lstStyle>
          <a:p>
            <a:pPr algn="l">
              <a:lnSpc>
                <a:spcPct val="120000"/>
              </a:lnSpc>
            </a:pPr>
            <a:r>
              <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rPr>
              <a:t>对1225台工业炉窑实施深度治理，全面推进1719家涉挥发性有机物企业“一厂一策”精细化管理。</a:t>
            </a:r>
            <a:endPar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1"/>
            </p:custDataLst>
          </p:nvPr>
        </p:nvSpPr>
        <p:spPr>
          <a:xfrm>
            <a:off x="321310" y="4455160"/>
            <a:ext cx="3955415" cy="868680"/>
          </a:xfrm>
          <a:prstGeom prst="rect">
            <a:avLst/>
          </a:prstGeom>
        </p:spPr>
        <p:txBody>
          <a:bodyPr wrap="square" lIns="90000" tIns="46800" rIns="90000" bIns="46800" anchor="ctr" anchorCtr="0">
            <a:noAutofit/>
          </a:bodyPr>
          <a:lstStyle>
            <a:defPPr>
              <a:defRPr lang="zh-CN"/>
            </a:defPPr>
            <a:lvl1pPr algn="r">
              <a:defRPr sz="2000">
                <a:solidFill>
                  <a:sysClr val="window" lastClr="FFFFFF"/>
                </a:solidFill>
              </a:defRPr>
            </a:lvl1pPr>
          </a:lstStyle>
          <a:p>
            <a:pPr algn="l">
              <a:lnSpc>
                <a:spcPct val="120000"/>
              </a:lnSpc>
            </a:pPr>
            <a:r>
              <a:rPr sz="1800" spc="150">
                <a:solidFill>
                  <a:schemeClr val="tx1"/>
                </a:solidFill>
                <a:latin typeface="Arial" panose="020B0604020202020204" pitchFamily="34" charset="0"/>
                <a:ea typeface="微软雅黑" panose="020B0503020204020204" charset="-122"/>
                <a:sym typeface="Arial" panose="020B0604020202020204" pitchFamily="34" charset="0"/>
              </a:rPr>
              <a:t>压减煤炭347万吨，清洁取暖双替代66.29万户</a:t>
            </a:r>
            <a:r>
              <a:rPr lang="zh-CN" sz="1800" spc="150">
                <a:solidFill>
                  <a:schemeClr val="tx1"/>
                </a:solidFill>
                <a:latin typeface="Arial" panose="020B0604020202020204" pitchFamily="34" charset="0"/>
                <a:ea typeface="微软雅黑" panose="020B0503020204020204" charset="-122"/>
                <a:sym typeface="Arial" panose="020B0604020202020204" pitchFamily="34" charset="0"/>
              </a:rPr>
              <a:t>，</a:t>
            </a:r>
            <a:r>
              <a:rPr sz="1800" spc="150">
                <a:solidFill>
                  <a:schemeClr val="tx1"/>
                </a:solidFill>
                <a:latin typeface="Arial" panose="020B0604020202020204" pitchFamily="34" charset="0"/>
                <a:ea typeface="微软雅黑" panose="020B0503020204020204" charset="-122"/>
                <a:sym typeface="Arial" panose="020B0604020202020204" pitchFamily="34" charset="0"/>
              </a:rPr>
              <a:t>铁路运输量3509.82万吨</a:t>
            </a:r>
            <a:r>
              <a:rPr lang="zh-CN" sz="1800" spc="150">
                <a:solidFill>
                  <a:schemeClr val="tx1"/>
                </a:solidFill>
                <a:latin typeface="Arial" panose="020B0604020202020204" pitchFamily="34" charset="0"/>
                <a:ea typeface="微软雅黑" panose="020B0503020204020204" charset="-122"/>
                <a:sym typeface="Arial" panose="020B0604020202020204" pitchFamily="34" charset="0"/>
              </a:rPr>
              <a:t>、</a:t>
            </a:r>
            <a:r>
              <a:rPr sz="1800" spc="150">
                <a:solidFill>
                  <a:schemeClr val="tx1"/>
                </a:solidFill>
                <a:latin typeface="Arial" panose="020B0604020202020204" pitchFamily="34" charset="0"/>
                <a:ea typeface="微软雅黑" panose="020B0503020204020204" charset="-122"/>
                <a:sym typeface="Arial" panose="020B0604020202020204" pitchFamily="34" charset="0"/>
              </a:rPr>
              <a:t>集装箱多式联运463.44万吨，淘汰国三营运柴油货车10228辆</a:t>
            </a:r>
            <a:r>
              <a:rPr lang="zh-CN" altLang="en-US" sz="1800" spc="150">
                <a:solidFill>
                  <a:schemeClr val="tx1"/>
                </a:solidFill>
                <a:latin typeface="Arial" panose="020B0604020202020204" pitchFamily="34" charset="0"/>
                <a:ea typeface="微软雅黑" panose="020B0503020204020204" charset="-122"/>
                <a:sym typeface="Arial" panose="020B0604020202020204" pitchFamily="34" charset="0"/>
              </a:rPr>
              <a:t>。</a:t>
            </a:r>
            <a:endParaRPr lang="zh-CN" altLang="en-US" sz="1800" spc="1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2"/>
            </p:custDataLst>
          </p:nvPr>
        </p:nvSpPr>
        <p:spPr>
          <a:xfrm>
            <a:off x="8090535" y="4177665"/>
            <a:ext cx="3827780" cy="868680"/>
          </a:xfrm>
          <a:prstGeom prst="rect">
            <a:avLst/>
          </a:prstGeom>
        </p:spPr>
        <p:txBody>
          <a:bodyPr wrap="square" lIns="90000" tIns="46800" rIns="90000" bIns="46800" anchor="ctr" anchorCtr="0">
            <a:noAutofit/>
          </a:bodyPr>
          <a:lstStyle>
            <a:defPPr>
              <a:defRPr lang="zh-CN"/>
            </a:defPPr>
            <a:lvl1pPr algn="r">
              <a:defRPr sz="2000">
                <a:solidFill>
                  <a:sysClr val="window" lastClr="FFFFFF"/>
                </a:solidFill>
              </a:defRPr>
            </a:lvl1pPr>
          </a:lstStyle>
          <a:p>
            <a:pPr algn="l">
              <a:lnSpc>
                <a:spcPct val="120000"/>
              </a:lnSpc>
            </a:pPr>
            <a:r>
              <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rPr>
              <a:t>三年间共新增和更新造林78.27万亩，秸秆综合利用率达到93%，化肥利用率达到40.77%。</a:t>
            </a:r>
            <a:endPar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pic>
        <p:nvPicPr>
          <p:cNvPr id="8" name="图片 7" descr="untitled"/>
          <p:cNvPicPr>
            <a:picLocks noChangeAspect="1"/>
          </p:cNvPicPr>
          <p:nvPr/>
        </p:nvPicPr>
        <p:blipFill>
          <a:blip r:embed="rId13"/>
          <a:stretch>
            <a:fillRect/>
          </a:stretch>
        </p:blipFill>
        <p:spPr>
          <a:xfrm>
            <a:off x="8297545" y="1469390"/>
            <a:ext cx="1887855" cy="1887855"/>
          </a:xfrm>
          <a:prstGeom prst="rect">
            <a:avLst/>
          </a:prstGeom>
        </p:spPr>
      </p:pic>
      <p:pic>
        <p:nvPicPr>
          <p:cNvPr id="12" name="图片 11" descr="u=4061017265,734620012&amp;fm=253&amp;fmt=auto&amp;app=138&amp;f=JPEG"/>
          <p:cNvPicPr>
            <a:picLocks noChangeAspect="1"/>
          </p:cNvPicPr>
          <p:nvPr/>
        </p:nvPicPr>
        <p:blipFill>
          <a:blip r:embed="rId14"/>
          <a:stretch>
            <a:fillRect/>
          </a:stretch>
        </p:blipFill>
        <p:spPr>
          <a:xfrm>
            <a:off x="10018395" y="1328420"/>
            <a:ext cx="2028825" cy="2028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16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11" name="矩形 10"/>
          <p:cNvSpPr/>
          <p:nvPr>
            <p:custDataLst>
              <p:tags r:id="rId1"/>
            </p:custDataLst>
          </p:nvPr>
        </p:nvSpPr>
        <p:spPr>
          <a:xfrm>
            <a:off x="1292978" y="1048822"/>
            <a:ext cx="2609361" cy="627519"/>
          </a:xfrm>
          <a:prstGeom prst="rect">
            <a:avLst/>
          </a:prstGeom>
          <a:ln>
            <a:noFill/>
          </a:ln>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zh-CN" sz="2000">
                <a:latin typeface="微软雅黑" panose="020B0503020204020204" charset="-122"/>
                <a:ea typeface="微软雅黑" panose="020B0503020204020204" charset="-122"/>
                <a:cs typeface="微软雅黑" panose="020B0503020204020204" charset="-122"/>
                <a:sym typeface="+mn-ea"/>
              </a:rPr>
              <a:t>生态环境纳入总体布局</a:t>
            </a:r>
            <a:endParaRPr lang="zh-CN" sz="2000">
              <a:latin typeface="微软雅黑" panose="020B0503020204020204" charset="-122"/>
              <a:ea typeface="微软雅黑" panose="020B0503020204020204" charset="-122"/>
              <a:cs typeface="微软雅黑" panose="020B0503020204020204" charset="-122"/>
              <a:sym typeface="+mn-ea"/>
            </a:endParaRPr>
          </a:p>
        </p:txBody>
      </p:sp>
      <p:sp>
        <p:nvSpPr>
          <p:cNvPr id="35" name="椭圆 34"/>
          <p:cNvSpPr/>
          <p:nvPr>
            <p:custDataLst>
              <p:tags r:id="rId2"/>
            </p:custDataLst>
          </p:nvPr>
        </p:nvSpPr>
        <p:spPr>
          <a:xfrm>
            <a:off x="827752" y="1106269"/>
            <a:ext cx="512621" cy="512621"/>
          </a:xfrm>
          <a:prstGeom prst="ellipse">
            <a:avLst/>
          </a:prstGeom>
          <a:ln w="25400">
            <a:solidFill>
              <a:sysClr val="window" lastClr="FFFFFF"/>
            </a:solidFill>
          </a:ln>
          <a:effectLst>
            <a:outerShdw blurRad="63500" sx="102000" sy="102000" algn="ctr" rotWithShape="0">
              <a:prstClr val="black">
                <a:alpha val="40000"/>
              </a:prstClr>
            </a:outerShdw>
          </a:effectLst>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en-US" altLang="zh-CN" sz="2000">
                <a:solidFill>
                  <a:sysClr val="window" lastClr="FFFFFF"/>
                </a:solidFill>
                <a:sym typeface="Arial" panose="020B0604020202020204" pitchFamily="34" charset="0"/>
              </a:rPr>
              <a:t>1</a:t>
            </a:r>
            <a:endParaRPr lang="en-US" altLang="zh-CN" sz="2000">
              <a:solidFill>
                <a:sysClr val="window" lastClr="FFFFFF"/>
              </a:solidFill>
              <a:sym typeface="Arial" panose="020B0604020202020204" pitchFamily="34" charset="0"/>
            </a:endParaRPr>
          </a:p>
        </p:txBody>
      </p:sp>
      <p:sp>
        <p:nvSpPr>
          <p:cNvPr id="12" name="矩形 11"/>
          <p:cNvSpPr/>
          <p:nvPr>
            <p:custDataLst>
              <p:tags r:id="rId3"/>
            </p:custDataLst>
          </p:nvPr>
        </p:nvSpPr>
        <p:spPr>
          <a:xfrm>
            <a:off x="1279643" y="2436472"/>
            <a:ext cx="2609361" cy="627519"/>
          </a:xfrm>
          <a:prstGeom prst="rect">
            <a:avLst/>
          </a:prstGeom>
          <a:solidFill>
            <a:srgbClr val="628EE3"/>
          </a:solidFill>
          <a:ln>
            <a:noFill/>
          </a:ln>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zh-CN" altLang="en-US" sz="2000" dirty="0">
                <a:sym typeface="Arial" panose="020B0604020202020204" pitchFamily="34" charset="0"/>
              </a:rPr>
              <a:t>市环委办实体化运作</a:t>
            </a:r>
            <a:endParaRPr lang="zh-CN" altLang="en-US" sz="2000" dirty="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13" name="椭圆 12"/>
          <p:cNvSpPr/>
          <p:nvPr>
            <p:custDataLst>
              <p:tags r:id="rId4"/>
            </p:custDataLst>
          </p:nvPr>
        </p:nvSpPr>
        <p:spPr>
          <a:xfrm>
            <a:off x="827752" y="2470424"/>
            <a:ext cx="512621" cy="512621"/>
          </a:xfrm>
          <a:prstGeom prst="ellipse">
            <a:avLst/>
          </a:prstGeom>
          <a:solidFill>
            <a:srgbClr val="628EE3"/>
          </a:solidFill>
          <a:ln w="25400">
            <a:solidFill>
              <a:sysClr val="window" lastClr="FFFFFF"/>
            </a:solidFill>
          </a:ln>
          <a:effectLst>
            <a:outerShdw blurRad="63500" sx="102000" sy="102000" algn="ctr" rotWithShape="0">
              <a:prstClr val="black">
                <a:alpha val="40000"/>
              </a:prstClr>
            </a:outerShdw>
          </a:effectLst>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en-US" altLang="zh-CN" sz="2000">
                <a:solidFill>
                  <a:sysClr val="window" lastClr="FFFFFF"/>
                </a:solidFill>
                <a:sym typeface="Arial" panose="020B0604020202020204" pitchFamily="34" charset="0"/>
              </a:rPr>
              <a:t>2</a:t>
            </a:r>
            <a:endParaRPr lang="en-US" altLang="zh-CN" sz="2000">
              <a:solidFill>
                <a:sysClr val="window" lastClr="FFFFFF"/>
              </a:solidFill>
              <a:sym typeface="Arial" panose="020B0604020202020204" pitchFamily="34" charset="0"/>
            </a:endParaRPr>
          </a:p>
        </p:txBody>
      </p:sp>
      <p:sp>
        <p:nvSpPr>
          <p:cNvPr id="14" name="矩形 13"/>
          <p:cNvSpPr/>
          <p:nvPr>
            <p:custDataLst>
              <p:tags r:id="rId5"/>
            </p:custDataLst>
          </p:nvPr>
        </p:nvSpPr>
        <p:spPr>
          <a:xfrm>
            <a:off x="3867150" y="2413000"/>
            <a:ext cx="4559300" cy="627380"/>
          </a:xfrm>
          <a:prstGeom prst="rect">
            <a:avLst/>
          </a:prstGeom>
        </p:spPr>
        <p:txBody>
          <a:bodyPr wrap="square" anchor="ctr" anchorCtr="0">
            <a:noAutofit/>
          </a:bodyPr>
          <a:p>
            <a:r>
              <a:rPr lang="zh-CN" altLang="en-US" sz="2000" dirty="0">
                <a:sym typeface="Arial" panose="020B0604020202020204" pitchFamily="34" charset="0"/>
              </a:rPr>
              <a:t>建立“一考双挂”机制，常态化量化积分考核，省环委办转16市学习借鉴。</a:t>
            </a:r>
            <a:endParaRPr lang="zh-CN" altLang="en-US" sz="2000" dirty="0">
              <a:sym typeface="Arial" panose="020B0604020202020204" pitchFamily="34" charset="0"/>
            </a:endParaRPr>
          </a:p>
        </p:txBody>
      </p:sp>
      <p:sp>
        <p:nvSpPr>
          <p:cNvPr id="15" name="矩形 14"/>
          <p:cNvSpPr/>
          <p:nvPr>
            <p:custDataLst>
              <p:tags r:id="rId6"/>
            </p:custDataLst>
          </p:nvPr>
        </p:nvSpPr>
        <p:spPr>
          <a:xfrm>
            <a:off x="1270118" y="3853333"/>
            <a:ext cx="2609361" cy="627519"/>
          </a:xfrm>
          <a:prstGeom prst="rect">
            <a:avLst/>
          </a:prstGeom>
          <a:solidFill>
            <a:srgbClr val="2BC3B5"/>
          </a:solidFill>
          <a:ln>
            <a:noFill/>
          </a:ln>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zh-CN" sz="2000">
                <a:latin typeface="微软雅黑" panose="020B0503020204020204" charset="-122"/>
                <a:ea typeface="微软雅黑" panose="020B0503020204020204" charset="-122"/>
                <a:cs typeface="微软雅黑" panose="020B0503020204020204" charset="-122"/>
                <a:sym typeface="+mn-ea"/>
              </a:rPr>
              <a:t>完善考核问责机制</a:t>
            </a:r>
            <a:endParaRPr lang="zh-CN" sz="2000" dirty="0">
              <a:solidFill>
                <a:sysClr val="window" lastClr="FFFFFF"/>
              </a:solidFill>
              <a:latin typeface="微软雅黑" panose="020B0503020204020204" charset="-122"/>
              <a:ea typeface="微软雅黑" panose="020B0503020204020204" charset="-122"/>
              <a:cs typeface="微软雅黑" panose="020B0503020204020204" charset="-122"/>
              <a:sym typeface="+mn-ea"/>
            </a:endParaRPr>
          </a:p>
        </p:txBody>
      </p:sp>
      <p:sp>
        <p:nvSpPr>
          <p:cNvPr id="16" name="椭圆 15"/>
          <p:cNvSpPr/>
          <p:nvPr>
            <p:custDataLst>
              <p:tags r:id="rId7"/>
            </p:custDataLst>
          </p:nvPr>
        </p:nvSpPr>
        <p:spPr>
          <a:xfrm>
            <a:off x="827752" y="3910781"/>
            <a:ext cx="512621" cy="512621"/>
          </a:xfrm>
          <a:prstGeom prst="ellipse">
            <a:avLst/>
          </a:prstGeom>
          <a:solidFill>
            <a:srgbClr val="2BC3B5"/>
          </a:solidFill>
          <a:ln w="25400">
            <a:solidFill>
              <a:sysClr val="window" lastClr="FFFFFF"/>
            </a:solidFill>
          </a:ln>
          <a:effectLst>
            <a:outerShdw blurRad="63500" sx="102000" sy="102000" algn="ctr" rotWithShape="0">
              <a:prstClr val="black">
                <a:alpha val="40000"/>
              </a:prstClr>
            </a:outerShdw>
          </a:effectLst>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en-US" altLang="zh-CN" sz="2000">
                <a:solidFill>
                  <a:sysClr val="window" lastClr="FFFFFF"/>
                </a:solidFill>
                <a:sym typeface="Arial" panose="020B0604020202020204" pitchFamily="34" charset="0"/>
              </a:rPr>
              <a:t>3</a:t>
            </a:r>
            <a:endParaRPr lang="en-US" altLang="zh-CN" sz="2000">
              <a:solidFill>
                <a:sysClr val="window" lastClr="FFFFFF"/>
              </a:solidFill>
              <a:sym typeface="Arial" panose="020B0604020202020204" pitchFamily="34" charset="0"/>
            </a:endParaRPr>
          </a:p>
        </p:txBody>
      </p:sp>
      <p:sp>
        <p:nvSpPr>
          <p:cNvPr id="17" name="矩形 16"/>
          <p:cNvSpPr/>
          <p:nvPr>
            <p:custDataLst>
              <p:tags r:id="rId8"/>
            </p:custDataLst>
          </p:nvPr>
        </p:nvSpPr>
        <p:spPr>
          <a:xfrm>
            <a:off x="1292225" y="5322570"/>
            <a:ext cx="2602230" cy="627380"/>
          </a:xfrm>
          <a:prstGeom prst="rect">
            <a:avLst/>
          </a:prstGeom>
          <a:solidFill>
            <a:srgbClr val="92D050"/>
          </a:solidFill>
          <a:ln>
            <a:noFill/>
          </a:ln>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zh-CN" sz="2000">
                <a:latin typeface="微软雅黑" panose="020B0503020204020204" charset="-122"/>
                <a:ea typeface="微软雅黑" panose="020B0503020204020204" charset="-122"/>
                <a:cs typeface="微软雅黑" panose="020B0503020204020204" charset="-122"/>
                <a:sym typeface="+mn-ea"/>
              </a:rPr>
              <a:t>形成齐抓共管大格局</a:t>
            </a:r>
            <a:endParaRPr lang="zh-CN" sz="2000" dirty="0">
              <a:solidFill>
                <a:sysClr val="window" lastClr="FFFFFF"/>
              </a:solidFill>
              <a:latin typeface="微软雅黑" panose="020B0503020204020204" charset="-122"/>
              <a:ea typeface="微软雅黑" panose="020B0503020204020204" charset="-122"/>
              <a:cs typeface="微软雅黑" panose="020B0503020204020204" charset="-122"/>
              <a:sym typeface="+mn-ea"/>
            </a:endParaRPr>
          </a:p>
        </p:txBody>
      </p:sp>
      <p:sp>
        <p:nvSpPr>
          <p:cNvPr id="18" name="椭圆 17"/>
          <p:cNvSpPr/>
          <p:nvPr>
            <p:custDataLst>
              <p:tags r:id="rId9"/>
            </p:custDataLst>
          </p:nvPr>
        </p:nvSpPr>
        <p:spPr>
          <a:xfrm>
            <a:off x="827752" y="5379713"/>
            <a:ext cx="512621" cy="512621"/>
          </a:xfrm>
          <a:prstGeom prst="ellipse">
            <a:avLst/>
          </a:prstGeom>
          <a:solidFill>
            <a:srgbClr val="92D050"/>
          </a:solidFill>
          <a:ln w="25400">
            <a:solidFill>
              <a:sysClr val="window" lastClr="FFFFFF"/>
            </a:solidFill>
          </a:ln>
          <a:effectLst>
            <a:outerShdw blurRad="63500" sx="102000" sy="102000" algn="ctr" rotWithShape="0">
              <a:prstClr val="black">
                <a:alpha val="40000"/>
              </a:prstClr>
            </a:outerShdw>
          </a:effectLst>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en-US" altLang="zh-CN" sz="2000">
                <a:solidFill>
                  <a:sysClr val="window" lastClr="FFFFFF"/>
                </a:solidFill>
                <a:sym typeface="Arial" panose="020B0604020202020204" pitchFamily="34" charset="0"/>
              </a:rPr>
              <a:t>4</a:t>
            </a:r>
            <a:endParaRPr lang="en-US" altLang="zh-CN" sz="2000">
              <a:solidFill>
                <a:sysClr val="window" lastClr="FFFFFF"/>
              </a:solidFill>
              <a:sym typeface="Arial" panose="020B0604020202020204" pitchFamily="34" charset="0"/>
            </a:endParaRPr>
          </a:p>
        </p:txBody>
      </p:sp>
      <p:sp>
        <p:nvSpPr>
          <p:cNvPr id="19" name="矩形 18"/>
          <p:cNvSpPr/>
          <p:nvPr>
            <p:custDataLst>
              <p:tags r:id="rId10"/>
            </p:custDataLst>
          </p:nvPr>
        </p:nvSpPr>
        <p:spPr>
          <a:xfrm>
            <a:off x="3867150" y="5322570"/>
            <a:ext cx="8021955" cy="627380"/>
          </a:xfrm>
          <a:prstGeom prst="rect">
            <a:avLst/>
          </a:prstGeom>
        </p:spPr>
        <p:txBody>
          <a:bodyPr wrap="square" anchor="ctr" anchorCtr="0">
            <a:noAutofit/>
          </a:bodyPr>
          <a:p>
            <a:r>
              <a:rPr lang="zh-CN" altLang="en-US" sz="2000" dirty="0">
                <a:sym typeface="Arial" panose="020B0604020202020204" pitchFamily="34" charset="0"/>
              </a:rPr>
              <a:t>发改（能源结构调整）、工信（产业结构优化）、交通运输和交巡警（移动源管控）、住建和城管（扬尘管控、清洁取暖）、财政（资金保障）、农业农村、市场监管、商务、资规等部门全力推进措施落实。</a:t>
            </a:r>
            <a:endParaRPr lang="zh-CN" altLang="en-US" sz="2000" dirty="0">
              <a:sym typeface="Arial" panose="020B0604020202020204" pitchFamily="34" charset="0"/>
            </a:endParaRPr>
          </a:p>
        </p:txBody>
      </p:sp>
      <p:sp>
        <p:nvSpPr>
          <p:cNvPr id="20" name="矩形 19"/>
          <p:cNvSpPr/>
          <p:nvPr>
            <p:custDataLst>
              <p:tags r:id="rId11"/>
            </p:custDataLst>
          </p:nvPr>
        </p:nvSpPr>
        <p:spPr>
          <a:xfrm>
            <a:off x="3933825" y="1049020"/>
            <a:ext cx="4493260" cy="627380"/>
          </a:xfrm>
          <a:prstGeom prst="rect">
            <a:avLst/>
          </a:prstGeom>
        </p:spPr>
        <p:txBody>
          <a:bodyPr wrap="square" anchor="ctr" anchorCtr="0">
            <a:noAutofit/>
          </a:bodyPr>
          <a:p>
            <a:r>
              <a:rPr sz="2000">
                <a:latin typeface="微软雅黑" panose="020B0503020204020204" charset="-122"/>
                <a:ea typeface="微软雅黑" panose="020B0503020204020204" charset="-122"/>
                <a:cs typeface="微软雅黑" panose="020B0503020204020204" charset="-122"/>
                <a:sym typeface="+mn-ea"/>
              </a:rPr>
              <a:t>市委常委会、市政府常务会坚持</a:t>
            </a:r>
            <a:r>
              <a:rPr lang="zh-CN" sz="2000">
                <a:latin typeface="微软雅黑" panose="020B0503020204020204" charset="-122"/>
                <a:ea typeface="微软雅黑" panose="020B0503020204020204" charset="-122"/>
                <a:cs typeface="微软雅黑" panose="020B0503020204020204" charset="-122"/>
                <a:sym typeface="+mn-ea"/>
              </a:rPr>
              <a:t>定期</a:t>
            </a:r>
            <a:r>
              <a:rPr sz="2000">
                <a:latin typeface="微软雅黑" panose="020B0503020204020204" charset="-122"/>
                <a:ea typeface="微软雅黑" panose="020B0503020204020204" charset="-122"/>
                <a:cs typeface="微软雅黑" panose="020B0503020204020204" charset="-122"/>
                <a:sym typeface="+mn-ea"/>
              </a:rPr>
              <a:t>研究生态环境保护工作</a:t>
            </a:r>
            <a:r>
              <a:rPr lang="zh-CN" sz="2000">
                <a:latin typeface="微软雅黑" panose="020B0503020204020204" charset="-122"/>
                <a:ea typeface="微软雅黑" panose="020B0503020204020204" charset="-122"/>
                <a:cs typeface="微软雅黑" panose="020B0503020204020204" charset="-122"/>
                <a:sym typeface="+mn-ea"/>
              </a:rPr>
              <a:t>。</a:t>
            </a:r>
            <a:endParaRPr lang="zh-CN" sz="2000">
              <a:latin typeface="微软雅黑" panose="020B0503020204020204" charset="-122"/>
              <a:ea typeface="微软雅黑" panose="020B0503020204020204" charset="-122"/>
              <a:cs typeface="微软雅黑" panose="020B0503020204020204" charset="-122"/>
              <a:sym typeface="+mn-ea"/>
            </a:endParaRPr>
          </a:p>
        </p:txBody>
      </p:sp>
      <p:sp>
        <p:nvSpPr>
          <p:cNvPr id="21" name="矩形 20"/>
          <p:cNvSpPr/>
          <p:nvPr>
            <p:custDataLst>
              <p:tags r:id="rId12"/>
            </p:custDataLst>
          </p:nvPr>
        </p:nvSpPr>
        <p:spPr>
          <a:xfrm>
            <a:off x="3933825" y="3853180"/>
            <a:ext cx="4479290" cy="627380"/>
          </a:xfrm>
          <a:prstGeom prst="rect">
            <a:avLst/>
          </a:prstGeom>
        </p:spPr>
        <p:txBody>
          <a:bodyPr wrap="square" anchor="ctr" anchorCtr="0">
            <a:noAutofit/>
          </a:bodyPr>
          <a:p>
            <a:r>
              <a:rPr lang="zh-CN" altLang="en-US" sz="2000" dirty="0">
                <a:sym typeface="Arial" panose="020B0604020202020204" pitchFamily="34" charset="0"/>
              </a:rPr>
              <a:t>实施《聊城市环境空气质量考核县（市、区）问责办法》《聊城市环境空气质量生态补偿暂行办法》等制度。</a:t>
            </a:r>
            <a:endParaRPr lang="zh-CN" altLang="en-US" sz="2000" dirty="0">
              <a:sym typeface="Arial" panose="020B0604020202020204" pitchFamily="34" charset="0"/>
            </a:endParaRPr>
          </a:p>
        </p:txBody>
      </p:sp>
      <p:pic>
        <p:nvPicPr>
          <p:cNvPr id="22" name="图片 21" descr="u=2687144920,3963672359&amp;fm=253&amp;fmt=auto&amp;app=138&amp;f=JPEG"/>
          <p:cNvPicPr>
            <a:picLocks noChangeAspect="1"/>
          </p:cNvPicPr>
          <p:nvPr/>
        </p:nvPicPr>
        <p:blipFill>
          <a:blip r:embed="rId13"/>
          <a:stretch>
            <a:fillRect/>
          </a:stretch>
        </p:blipFill>
        <p:spPr>
          <a:xfrm>
            <a:off x="8524240" y="846455"/>
            <a:ext cx="1407795" cy="1292860"/>
          </a:xfrm>
          <a:prstGeom prst="rect">
            <a:avLst/>
          </a:prstGeom>
        </p:spPr>
      </p:pic>
      <p:pic>
        <p:nvPicPr>
          <p:cNvPr id="23" name="图片 22" descr="u=1235985288,3650876641&amp;fm=253&amp;fmt=auto&amp;app=120&amp;f=JPEG"/>
          <p:cNvPicPr>
            <a:picLocks noChangeAspect="1"/>
          </p:cNvPicPr>
          <p:nvPr/>
        </p:nvPicPr>
        <p:blipFill>
          <a:blip r:embed="rId14"/>
          <a:stretch>
            <a:fillRect/>
          </a:stretch>
        </p:blipFill>
        <p:spPr>
          <a:xfrm>
            <a:off x="9939655" y="838200"/>
            <a:ext cx="1393190" cy="1292860"/>
          </a:xfrm>
          <a:prstGeom prst="rect">
            <a:avLst/>
          </a:prstGeom>
        </p:spPr>
      </p:pic>
      <p:pic>
        <p:nvPicPr>
          <p:cNvPr id="4" name="图片 3" descr="微信图片_20220510101620"/>
          <p:cNvPicPr>
            <a:picLocks noChangeAspect="1"/>
          </p:cNvPicPr>
          <p:nvPr/>
        </p:nvPicPr>
        <p:blipFill>
          <a:blip r:embed="rId15"/>
          <a:stretch>
            <a:fillRect/>
          </a:stretch>
        </p:blipFill>
        <p:spPr>
          <a:xfrm>
            <a:off x="8601075" y="2131060"/>
            <a:ext cx="1254760" cy="1782445"/>
          </a:xfrm>
          <a:prstGeom prst="rect">
            <a:avLst/>
          </a:prstGeom>
        </p:spPr>
      </p:pic>
      <p:pic>
        <p:nvPicPr>
          <p:cNvPr id="5" name="图片 4" descr="微信图片_20220510101625"/>
          <p:cNvPicPr>
            <a:picLocks noChangeAspect="1"/>
          </p:cNvPicPr>
          <p:nvPr/>
        </p:nvPicPr>
        <p:blipFill>
          <a:blip r:embed="rId16"/>
          <a:stretch>
            <a:fillRect/>
          </a:stretch>
        </p:blipFill>
        <p:spPr>
          <a:xfrm>
            <a:off x="10006330" y="2211070"/>
            <a:ext cx="1260475" cy="1778000"/>
          </a:xfrm>
          <a:prstGeom prst="rect">
            <a:avLst/>
          </a:prstGeom>
        </p:spPr>
      </p:pic>
      <p:pic>
        <p:nvPicPr>
          <p:cNvPr id="6" name="图片 5" descr="微信图片_20220510102331"/>
          <p:cNvPicPr>
            <a:picLocks noChangeAspect="1"/>
          </p:cNvPicPr>
          <p:nvPr/>
        </p:nvPicPr>
        <p:blipFill>
          <a:blip r:embed="rId17"/>
          <a:stretch>
            <a:fillRect/>
          </a:stretch>
        </p:blipFill>
        <p:spPr>
          <a:xfrm>
            <a:off x="8601075" y="3606165"/>
            <a:ext cx="2626360" cy="1512570"/>
          </a:xfrm>
          <a:prstGeom prst="rect">
            <a:avLst/>
          </a:prstGeom>
        </p:spPr>
      </p:pic>
      <p:grpSp>
        <p:nvGrpSpPr>
          <p:cNvPr id="3" name="组合 2"/>
          <p:cNvGrpSpPr/>
          <p:nvPr/>
        </p:nvGrpSpPr>
        <p:grpSpPr>
          <a:xfrm>
            <a:off x="2314575" y="6158865"/>
            <a:ext cx="7240905" cy="56451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7" name="文本框 6"/>
          <p:cNvSpPr txBox="1"/>
          <p:nvPr/>
        </p:nvSpPr>
        <p:spPr>
          <a:xfrm>
            <a:off x="133985" y="6166485"/>
            <a:ext cx="11831955" cy="491490"/>
          </a:xfrm>
          <a:prstGeom prst="rect">
            <a:avLst/>
          </a:prstGeom>
          <a:noFill/>
        </p:spPr>
        <p:txBody>
          <a:bodyPr wrap="square" rtlCol="0">
            <a:spAutoFit/>
          </a:bodyPr>
          <a:p>
            <a:pPr algn="ctr" fontAlgn="auto">
              <a:lnSpc>
                <a:spcPct val="100000"/>
              </a:lnSpc>
              <a:spcBef>
                <a:spcPct val="0"/>
              </a:spcBef>
              <a:buClrTx/>
              <a:buSzTx/>
              <a:buFontTx/>
            </a:pPr>
            <a:r>
              <a:rPr lang="en-US" altLang="zh-CN" sz="2600" smtClean="0">
                <a:latin typeface="Times New Roman" panose="02020603050405020304" charset="0"/>
                <a:ea typeface="微软雅黑" panose="020B0503020204020204" charset="-122"/>
                <a:cs typeface="Times New Roman" panose="02020603050405020304" charset="0"/>
                <a:sym typeface="+mn-ea"/>
              </a:rPr>
              <a:t>“</a:t>
            </a:r>
            <a:r>
              <a:rPr lang="zh-CN" altLang="en-US" sz="2600" smtClean="0">
                <a:latin typeface="Times New Roman" panose="02020603050405020304" charset="0"/>
                <a:ea typeface="微软雅黑" panose="020B0503020204020204" charset="-122"/>
                <a:cs typeface="Times New Roman" panose="02020603050405020304" charset="0"/>
                <a:sym typeface="+mn-ea"/>
              </a:rPr>
              <a:t>深入打好</a:t>
            </a:r>
            <a:r>
              <a:rPr lang="en-US" altLang="zh-CN" sz="2600" smtClean="0">
                <a:latin typeface="Times New Roman" panose="02020603050405020304" charset="0"/>
                <a:ea typeface="微软雅黑" panose="020B0503020204020204" charset="-122"/>
                <a:cs typeface="Times New Roman" panose="02020603050405020304" charset="0"/>
                <a:sym typeface="+mn-ea"/>
              </a:rPr>
              <a:t>”</a:t>
            </a:r>
            <a:r>
              <a:rPr lang="zh-CN" altLang="en-US" sz="2600" smtClean="0">
                <a:latin typeface="Times New Roman" panose="02020603050405020304" charset="0"/>
                <a:ea typeface="微软雅黑" panose="020B0503020204020204" charset="-122"/>
                <a:cs typeface="Times New Roman" panose="02020603050405020304" charset="0"/>
                <a:sym typeface="+mn-ea"/>
              </a:rPr>
              <a:t>阶段（</a:t>
            </a:r>
            <a:r>
              <a:rPr lang="en-US" altLang="zh-CN" sz="2600" smtClean="0">
                <a:latin typeface="Times New Roman" panose="02020603050405020304" charset="0"/>
                <a:ea typeface="微软雅黑" panose="020B0503020204020204" charset="-122"/>
                <a:cs typeface="Times New Roman" panose="02020603050405020304" charset="0"/>
                <a:sym typeface="+mn-ea"/>
              </a:rPr>
              <a:t>2021</a:t>
            </a:r>
            <a:r>
              <a:rPr lang="zh-CN" altLang="en-US" sz="2600" smtClean="0">
                <a:latin typeface="Times New Roman" panose="02020603050405020304" charset="0"/>
                <a:ea typeface="微软雅黑" panose="020B0503020204020204" charset="-122"/>
                <a:cs typeface="Times New Roman" panose="02020603050405020304" charset="0"/>
                <a:sym typeface="+mn-ea"/>
              </a:rPr>
              <a:t>年至今）</a:t>
            </a:r>
            <a:endParaRPr lang="zh-CN" sz="2600">
              <a:solidFill>
                <a:schemeClr val="tx1"/>
              </a:solidFill>
              <a:latin typeface="Times New Roman" panose="02020603050405020304" charset="0"/>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aphicFrame>
        <p:nvGraphicFramePr>
          <p:cNvPr id="3" name="图表 2"/>
          <p:cNvGraphicFramePr/>
          <p:nvPr/>
        </p:nvGraphicFramePr>
        <p:xfrm>
          <a:off x="337185" y="1160145"/>
          <a:ext cx="5671820" cy="223837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4" name="图表 3"/>
          <p:cNvGraphicFramePr/>
          <p:nvPr/>
        </p:nvGraphicFramePr>
        <p:xfrm>
          <a:off x="6274435" y="1161415"/>
          <a:ext cx="5671820" cy="223710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p:cNvGraphicFramePr/>
          <p:nvPr/>
        </p:nvGraphicFramePr>
        <p:xfrm>
          <a:off x="342265" y="3748405"/>
          <a:ext cx="5661660" cy="22383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图表 6"/>
          <p:cNvGraphicFramePr/>
          <p:nvPr/>
        </p:nvGraphicFramePr>
        <p:xfrm>
          <a:off x="6284595" y="3749675"/>
          <a:ext cx="5661660" cy="2237105"/>
        </p:xfrm>
        <a:graphic>
          <a:graphicData uri="http://schemas.openxmlformats.org/drawingml/2006/chart">
            <c:chart xmlns:c="http://schemas.openxmlformats.org/drawingml/2006/chart" xmlns:r="http://schemas.openxmlformats.org/officeDocument/2006/relationships" r:id="rId4"/>
          </a:graphicData>
        </a:graphic>
      </p:graphicFrame>
      <p:sp>
        <p:nvSpPr>
          <p:cNvPr id="100" name="文本框 99"/>
          <p:cNvSpPr txBox="1"/>
          <p:nvPr/>
        </p:nvSpPr>
        <p:spPr>
          <a:xfrm>
            <a:off x="175260" y="6229985"/>
            <a:ext cx="11869420" cy="398780"/>
          </a:xfrm>
          <a:prstGeom prst="rect">
            <a:avLst/>
          </a:prstGeom>
          <a:noFill/>
          <a:ln w="9525">
            <a:noFill/>
          </a:ln>
        </p:spPr>
        <p:txBody>
          <a:bodyPr wrap="square">
            <a:spAutoFit/>
          </a:bodyPr>
          <a:p>
            <a:pPr indent="0" algn="ctr"/>
            <a:r>
              <a:rPr lang="en-US" sz="2000" b="0">
                <a:latin typeface="Times New Roman" panose="02020603050405020304" charset="0"/>
                <a:ea typeface="微软雅黑" panose="020B0503020204020204" charset="-122"/>
                <a:cs typeface="Times New Roman" panose="02020603050405020304" charset="0"/>
              </a:rPr>
              <a:t>2013</a:t>
            </a:r>
            <a:r>
              <a:rPr lang="zh-CN" sz="2000" b="0">
                <a:latin typeface="Times New Roman" panose="02020603050405020304" charset="0"/>
                <a:ea typeface="微软雅黑" panose="020B0503020204020204" charset="-122"/>
                <a:cs typeface="Times New Roman" panose="02020603050405020304" charset="0"/>
              </a:rPr>
              <a:t>年</a:t>
            </a:r>
            <a:r>
              <a:rPr lang="en-US" sz="2000" b="0">
                <a:latin typeface="Times New Roman" panose="02020603050405020304" charset="0"/>
                <a:ea typeface="微软雅黑" panose="020B0503020204020204" charset="-122"/>
                <a:cs typeface="Times New Roman" panose="02020603050405020304" charset="0"/>
              </a:rPr>
              <a:t>-2021</a:t>
            </a:r>
            <a:r>
              <a:rPr lang="zh-CN" sz="2000" b="0">
                <a:latin typeface="Times New Roman" panose="02020603050405020304" charset="0"/>
                <a:ea typeface="微软雅黑" panose="020B0503020204020204" charset="-122"/>
                <a:cs typeface="Times New Roman" panose="02020603050405020304" charset="0"/>
              </a:rPr>
              <a:t>年，全市环境空气质量综合指数改善</a:t>
            </a:r>
            <a:r>
              <a:rPr lang="en-US" sz="2000" b="0">
                <a:latin typeface="Times New Roman" panose="02020603050405020304" charset="0"/>
                <a:ea typeface="微软雅黑" panose="020B0503020204020204" charset="-122"/>
                <a:cs typeface="Times New Roman" panose="02020603050405020304" charset="0"/>
              </a:rPr>
              <a:t>57.3%</a:t>
            </a:r>
            <a:r>
              <a:rPr lang="zh-CN" altLang="en-US" sz="2000" b="0">
                <a:latin typeface="Times New Roman" panose="02020603050405020304" charset="0"/>
                <a:ea typeface="微软雅黑" panose="020B0503020204020204" charset="-122"/>
                <a:cs typeface="Times New Roman" panose="02020603050405020304" charset="0"/>
              </a:rPr>
              <a:t>。</a:t>
            </a:r>
            <a:endParaRPr lang="zh-CN" altLang="en-US" sz="2000" b="0">
              <a:latin typeface="Times New Roman" panose="02020603050405020304" charset="0"/>
              <a:ea typeface="微软雅黑" panose="020B0503020204020204" charset="-122"/>
              <a:cs typeface="Times New Roman" panose="02020603050405020304" charset="0"/>
            </a:endParaRPr>
          </a:p>
        </p:txBody>
      </p:sp>
      <p:grpSp>
        <p:nvGrpSpPr>
          <p:cNvPr id="2" name="组合 1"/>
          <p:cNvGrpSpPr/>
          <p:nvPr/>
        </p:nvGrpSpPr>
        <p:grpSpPr>
          <a:xfrm>
            <a:off x="2314575" y="6125845"/>
            <a:ext cx="7249160" cy="57277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aphicFrame>
        <p:nvGraphicFramePr>
          <p:cNvPr id="7" name="图表 6"/>
          <p:cNvGraphicFramePr/>
          <p:nvPr/>
        </p:nvGraphicFramePr>
        <p:xfrm>
          <a:off x="419100" y="940435"/>
          <a:ext cx="5564505" cy="243205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8" name="图表 7"/>
          <p:cNvGraphicFramePr/>
          <p:nvPr/>
        </p:nvGraphicFramePr>
        <p:xfrm>
          <a:off x="6132830" y="970915"/>
          <a:ext cx="5655310" cy="240411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图表 8"/>
          <p:cNvGraphicFramePr/>
          <p:nvPr/>
        </p:nvGraphicFramePr>
        <p:xfrm>
          <a:off x="419100" y="3582035"/>
          <a:ext cx="5564505" cy="238061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图表 2"/>
          <p:cNvGraphicFramePr/>
          <p:nvPr/>
        </p:nvGraphicFramePr>
        <p:xfrm>
          <a:off x="6142355" y="3579495"/>
          <a:ext cx="5655310" cy="2390775"/>
        </p:xfrm>
        <a:graphic>
          <a:graphicData uri="http://schemas.openxmlformats.org/drawingml/2006/chart">
            <c:chart xmlns:c="http://schemas.openxmlformats.org/drawingml/2006/chart" xmlns:r="http://schemas.openxmlformats.org/officeDocument/2006/relationships" r:id="rId4"/>
          </a:graphicData>
        </a:graphic>
      </p:graphicFrame>
      <p:sp>
        <p:nvSpPr>
          <p:cNvPr id="100" name="文本框 99"/>
          <p:cNvSpPr txBox="1"/>
          <p:nvPr/>
        </p:nvSpPr>
        <p:spPr>
          <a:xfrm>
            <a:off x="175260" y="6285230"/>
            <a:ext cx="11869420" cy="398780"/>
          </a:xfrm>
          <a:prstGeom prst="rect">
            <a:avLst/>
          </a:prstGeom>
          <a:noFill/>
          <a:ln w="9525">
            <a:noFill/>
          </a:ln>
        </p:spPr>
        <p:txBody>
          <a:bodyPr wrap="square">
            <a:spAutoFit/>
          </a:bodyPr>
          <a:p>
            <a:pPr indent="0" algn="ctr"/>
            <a:r>
              <a:rPr lang="en-US" sz="2000" b="0">
                <a:latin typeface="Times New Roman" panose="02020603050405020304" charset="0"/>
                <a:ea typeface="微软雅黑" panose="020B0503020204020204" charset="-122"/>
                <a:cs typeface="Times New Roman" panose="02020603050405020304" charset="0"/>
              </a:rPr>
              <a:t>2013</a:t>
            </a:r>
            <a:r>
              <a:rPr lang="zh-CN" sz="2000" b="0">
                <a:latin typeface="Times New Roman" panose="02020603050405020304" charset="0"/>
                <a:ea typeface="微软雅黑" panose="020B0503020204020204" charset="-122"/>
                <a:cs typeface="Times New Roman" panose="02020603050405020304" charset="0"/>
              </a:rPr>
              <a:t>年</a:t>
            </a:r>
            <a:r>
              <a:rPr lang="en-US" sz="2000" b="0">
                <a:latin typeface="Times New Roman" panose="02020603050405020304" charset="0"/>
                <a:ea typeface="微软雅黑" panose="020B0503020204020204" charset="-122"/>
                <a:cs typeface="Times New Roman" panose="02020603050405020304" charset="0"/>
              </a:rPr>
              <a:t>-2021</a:t>
            </a:r>
            <a:r>
              <a:rPr lang="zh-CN" sz="2000" b="0">
                <a:latin typeface="Times New Roman" panose="02020603050405020304" charset="0"/>
                <a:ea typeface="微软雅黑" panose="020B0503020204020204" charset="-122"/>
                <a:cs typeface="Times New Roman" panose="02020603050405020304" charset="0"/>
              </a:rPr>
              <a:t>年，全市</a:t>
            </a:r>
            <a:r>
              <a:rPr lang="en-US" sz="2000" b="0">
                <a:latin typeface="Times New Roman" panose="02020603050405020304" charset="0"/>
                <a:ea typeface="微软雅黑" panose="020B0503020204020204" charset="-122"/>
                <a:cs typeface="Times New Roman" panose="02020603050405020304" charset="0"/>
              </a:rPr>
              <a:t>PM</a:t>
            </a:r>
            <a:r>
              <a:rPr lang="en-US" sz="2000" b="0" baseline="-25000">
                <a:latin typeface="Times New Roman" panose="02020603050405020304" charset="0"/>
                <a:ea typeface="微软雅黑" panose="020B0503020204020204" charset="-122"/>
                <a:cs typeface="Times New Roman" panose="02020603050405020304" charset="0"/>
              </a:rPr>
              <a:t>2.5</a:t>
            </a:r>
            <a:r>
              <a:rPr lang="zh-CN" sz="2000" b="0">
                <a:latin typeface="Times New Roman" panose="02020603050405020304" charset="0"/>
                <a:ea typeface="微软雅黑" panose="020B0503020204020204" charset="-122"/>
                <a:cs typeface="Times New Roman" panose="02020603050405020304" charset="0"/>
              </a:rPr>
              <a:t>改善</a:t>
            </a:r>
            <a:r>
              <a:rPr lang="en-US" sz="2000" b="0">
                <a:latin typeface="Times New Roman" panose="02020603050405020304" charset="0"/>
                <a:ea typeface="微软雅黑" panose="020B0503020204020204" charset="-122"/>
                <a:cs typeface="Times New Roman" panose="02020603050405020304" charset="0"/>
              </a:rPr>
              <a:t>65.2%</a:t>
            </a:r>
            <a:r>
              <a:rPr lang="zh-CN" sz="2000" b="0">
                <a:latin typeface="Times New Roman" panose="02020603050405020304" charset="0"/>
                <a:ea typeface="微软雅黑" panose="020B0503020204020204" charset="-122"/>
                <a:cs typeface="Times New Roman" panose="02020603050405020304" charset="0"/>
              </a:rPr>
              <a:t>，优良天数增加</a:t>
            </a:r>
            <a:r>
              <a:rPr lang="en-US" sz="2000" b="0">
                <a:latin typeface="Times New Roman" panose="02020603050405020304" charset="0"/>
                <a:ea typeface="微软雅黑" panose="020B0503020204020204" charset="-122"/>
                <a:cs typeface="Times New Roman" panose="02020603050405020304" charset="0"/>
              </a:rPr>
              <a:t>174</a:t>
            </a:r>
            <a:r>
              <a:rPr lang="zh-CN" sz="2000" b="0">
                <a:latin typeface="Times New Roman" panose="02020603050405020304" charset="0"/>
                <a:ea typeface="微软雅黑" panose="020B0503020204020204" charset="-122"/>
                <a:cs typeface="Times New Roman" panose="02020603050405020304" charset="0"/>
              </a:rPr>
              <a:t>天，重污染天数减少</a:t>
            </a:r>
            <a:r>
              <a:rPr lang="en-US" sz="2000" b="0">
                <a:latin typeface="Times New Roman" panose="02020603050405020304" charset="0"/>
                <a:ea typeface="微软雅黑" panose="020B0503020204020204" charset="-122"/>
                <a:cs typeface="Times New Roman" panose="02020603050405020304" charset="0"/>
              </a:rPr>
              <a:t>93</a:t>
            </a:r>
            <a:r>
              <a:rPr lang="zh-CN" sz="2000" b="0">
                <a:latin typeface="Times New Roman" panose="02020603050405020304" charset="0"/>
                <a:ea typeface="微软雅黑" panose="020B0503020204020204" charset="-122"/>
                <a:cs typeface="Times New Roman" panose="02020603050405020304" charset="0"/>
              </a:rPr>
              <a:t>天。</a:t>
            </a:r>
            <a:endParaRPr lang="zh-CN" altLang="en-US" sz="2000">
              <a:latin typeface="Times New Roman" panose="02020603050405020304" charset="0"/>
              <a:ea typeface="微软雅黑" panose="020B0503020204020204" charset="-122"/>
              <a:cs typeface="Times New Roman" panose="02020603050405020304" charset="0"/>
            </a:endParaRPr>
          </a:p>
        </p:txBody>
      </p:sp>
      <p:grpSp>
        <p:nvGrpSpPr>
          <p:cNvPr id="2" name="组合 1"/>
          <p:cNvGrpSpPr/>
          <p:nvPr/>
        </p:nvGrpSpPr>
        <p:grpSpPr>
          <a:xfrm>
            <a:off x="1200785" y="6142355"/>
            <a:ext cx="9570085" cy="63373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100" name="文本框 99"/>
          <p:cNvSpPr txBox="1"/>
          <p:nvPr/>
        </p:nvSpPr>
        <p:spPr>
          <a:xfrm>
            <a:off x="252730" y="6054090"/>
            <a:ext cx="11869420" cy="398780"/>
          </a:xfrm>
          <a:prstGeom prst="rect">
            <a:avLst/>
          </a:prstGeom>
          <a:noFill/>
          <a:ln w="9525">
            <a:noFill/>
          </a:ln>
        </p:spPr>
        <p:txBody>
          <a:bodyPr wrap="square">
            <a:spAutoFit/>
          </a:bodyPr>
          <a:p>
            <a:pPr indent="0" algn="ctr"/>
            <a:r>
              <a:rPr lang="zh-CN" altLang="en-US" sz="2000" dirty="0">
                <a:latin typeface="Times New Roman" panose="02020603050405020304" charset="0"/>
                <a:ea typeface="微软雅黑" panose="020B0503020204020204" charset="-122"/>
                <a:cs typeface="Times New Roman" panose="02020603050405020304" charset="0"/>
                <a:sym typeface="+mn-ea"/>
              </a:rPr>
              <a:t>2021年，优良率增加幅度全省第3，臭氧浓度改善全省第1，空气质量创有监测记录以来最好水平。</a:t>
            </a:r>
            <a:endParaRPr lang="zh-CN" altLang="en-US" sz="2000">
              <a:latin typeface="Times New Roman" panose="02020603050405020304" charset="0"/>
              <a:ea typeface="微软雅黑" panose="020B0503020204020204" charset="-122"/>
              <a:cs typeface="Times New Roman" panose="02020603050405020304" charset="0"/>
            </a:endParaRPr>
          </a:p>
        </p:txBody>
      </p:sp>
      <p:pic>
        <p:nvPicPr>
          <p:cNvPr id="2" name="图片 1"/>
          <p:cNvPicPr>
            <a:picLocks noChangeAspect="1"/>
          </p:cNvPicPr>
          <p:nvPr/>
        </p:nvPicPr>
        <p:blipFill>
          <a:blip r:embed="rId1"/>
          <a:stretch>
            <a:fillRect/>
          </a:stretch>
        </p:blipFill>
        <p:spPr>
          <a:xfrm>
            <a:off x="381635" y="1597660"/>
            <a:ext cx="5599430" cy="3876675"/>
          </a:xfrm>
          <a:prstGeom prst="rect">
            <a:avLst/>
          </a:prstGeom>
        </p:spPr>
      </p:pic>
      <p:pic>
        <p:nvPicPr>
          <p:cNvPr id="6" name="图片 5"/>
          <p:cNvPicPr>
            <a:picLocks noChangeAspect="1"/>
          </p:cNvPicPr>
          <p:nvPr/>
        </p:nvPicPr>
        <p:blipFill>
          <a:blip r:embed="rId2"/>
          <a:stretch>
            <a:fillRect/>
          </a:stretch>
        </p:blipFill>
        <p:spPr>
          <a:xfrm>
            <a:off x="5991860" y="1589405"/>
            <a:ext cx="5915660" cy="3876675"/>
          </a:xfrm>
          <a:prstGeom prst="rect">
            <a:avLst/>
          </a:prstGeom>
        </p:spPr>
      </p:pic>
      <p:grpSp>
        <p:nvGrpSpPr>
          <p:cNvPr id="3" name="组合 2"/>
          <p:cNvGrpSpPr/>
          <p:nvPr/>
        </p:nvGrpSpPr>
        <p:grpSpPr>
          <a:xfrm>
            <a:off x="454660" y="5906135"/>
            <a:ext cx="11343005" cy="69405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100" name="文本框 99"/>
          <p:cNvSpPr txBox="1"/>
          <p:nvPr/>
        </p:nvSpPr>
        <p:spPr>
          <a:xfrm>
            <a:off x="491490" y="1369060"/>
            <a:ext cx="11506835" cy="4615815"/>
          </a:xfrm>
          <a:prstGeom prst="rect">
            <a:avLst/>
          </a:prstGeom>
          <a:noFill/>
          <a:ln w="9525">
            <a:noFill/>
          </a:ln>
        </p:spPr>
        <p:txBody>
          <a:bodyPr wrap="square">
            <a:spAutoFit/>
          </a:bodyPr>
          <a:p>
            <a:pPr indent="0" algn="l" fontAlgn="auto">
              <a:lnSpc>
                <a:spcPct val="150000"/>
              </a:lnSpc>
            </a:pPr>
            <a:r>
              <a:rPr lang="en-US" sz="2800" dirty="0">
                <a:latin typeface="微软雅黑" panose="020B0503020204020204" charset="-122"/>
                <a:ea typeface="微软雅黑" panose="020B0503020204020204" charset="-122"/>
                <a:cs typeface="微软雅黑" panose="020B0503020204020204" charset="-122"/>
                <a:sym typeface="+mn-ea"/>
              </a:rPr>
              <a:t>   </a:t>
            </a:r>
            <a:r>
              <a:rPr lang="en-US" sz="2800" dirty="0">
                <a:latin typeface="Times New Roman" panose="02020603050405020304" charset="0"/>
                <a:ea typeface="微软雅黑" panose="020B0503020204020204" charset="-122"/>
                <a:cs typeface="Times New Roman" panose="02020603050405020304" charset="0"/>
                <a:sym typeface="+mn-ea"/>
              </a:rPr>
              <a:t>    </a:t>
            </a:r>
            <a:r>
              <a:rPr sz="2800" dirty="0">
                <a:latin typeface="Times New Roman" panose="02020603050405020304" charset="0"/>
                <a:ea typeface="微软雅黑" panose="020B0503020204020204" charset="-122"/>
                <a:cs typeface="Times New Roman" panose="02020603050405020304" charset="0"/>
                <a:sym typeface="+mn-ea"/>
              </a:rPr>
              <a:t>1-7月份，我市综合指数、PM</a:t>
            </a:r>
            <a:r>
              <a:rPr sz="2800" baseline="-25000" dirty="0">
                <a:latin typeface="Times New Roman" panose="02020603050405020304" charset="0"/>
                <a:ea typeface="微软雅黑" panose="020B0503020204020204" charset="-122"/>
                <a:cs typeface="Times New Roman" panose="02020603050405020304" charset="0"/>
                <a:sym typeface="+mn-ea"/>
              </a:rPr>
              <a:t>2.5</a:t>
            </a:r>
            <a:r>
              <a:rPr sz="2800" dirty="0">
                <a:latin typeface="Times New Roman" panose="02020603050405020304" charset="0"/>
                <a:ea typeface="微软雅黑" panose="020B0503020204020204" charset="-122"/>
                <a:cs typeface="Times New Roman" panose="02020603050405020304" charset="0"/>
                <a:sym typeface="+mn-ea"/>
              </a:rPr>
              <a:t>、PM</a:t>
            </a:r>
            <a:r>
              <a:rPr sz="2800" baseline="-25000" dirty="0">
                <a:latin typeface="Times New Roman" panose="02020603050405020304" charset="0"/>
                <a:ea typeface="微软雅黑" panose="020B0503020204020204" charset="-122"/>
                <a:cs typeface="Times New Roman" panose="02020603050405020304" charset="0"/>
                <a:sym typeface="+mn-ea"/>
              </a:rPr>
              <a:t>10</a:t>
            </a:r>
            <a:r>
              <a:rPr sz="2800" dirty="0">
                <a:latin typeface="Times New Roman" panose="02020603050405020304" charset="0"/>
                <a:ea typeface="微软雅黑" panose="020B0503020204020204" charset="-122"/>
                <a:cs typeface="Times New Roman" panose="02020603050405020304" charset="0"/>
                <a:sym typeface="+mn-ea"/>
              </a:rPr>
              <a:t>、SO</a:t>
            </a:r>
            <a:r>
              <a:rPr sz="2800" baseline="-25000" dirty="0">
                <a:latin typeface="Times New Roman" panose="02020603050405020304" charset="0"/>
                <a:ea typeface="微软雅黑" panose="020B0503020204020204" charset="-122"/>
                <a:cs typeface="Times New Roman" panose="02020603050405020304" charset="0"/>
                <a:sym typeface="+mn-ea"/>
              </a:rPr>
              <a:t>2</a:t>
            </a:r>
            <a:r>
              <a:rPr sz="2800" dirty="0">
                <a:latin typeface="Times New Roman" panose="02020603050405020304" charset="0"/>
                <a:ea typeface="微软雅黑" panose="020B0503020204020204" charset="-122"/>
                <a:cs typeface="Times New Roman" panose="02020603050405020304" charset="0"/>
                <a:sym typeface="+mn-ea"/>
              </a:rPr>
              <a:t>、NO</a:t>
            </a:r>
            <a:r>
              <a:rPr sz="2800" baseline="-25000" dirty="0">
                <a:latin typeface="Times New Roman" panose="02020603050405020304" charset="0"/>
                <a:ea typeface="微软雅黑" panose="020B0503020204020204" charset="-122"/>
                <a:cs typeface="Times New Roman" panose="02020603050405020304" charset="0"/>
                <a:sym typeface="+mn-ea"/>
              </a:rPr>
              <a:t>2</a:t>
            </a:r>
            <a:r>
              <a:rPr sz="2800" dirty="0">
                <a:latin typeface="Times New Roman" panose="02020603050405020304" charset="0"/>
                <a:ea typeface="微软雅黑" panose="020B0503020204020204" charset="-122"/>
                <a:cs typeface="Times New Roman" panose="02020603050405020304" charset="0"/>
                <a:sym typeface="+mn-ea"/>
              </a:rPr>
              <a:t>、CO、O</a:t>
            </a:r>
            <a:r>
              <a:rPr sz="2800" baseline="-25000" dirty="0">
                <a:latin typeface="Times New Roman" panose="02020603050405020304" charset="0"/>
                <a:ea typeface="微软雅黑" panose="020B0503020204020204" charset="-122"/>
                <a:cs typeface="Times New Roman" panose="02020603050405020304" charset="0"/>
                <a:sym typeface="+mn-ea"/>
              </a:rPr>
              <a:t>3</a:t>
            </a:r>
            <a:r>
              <a:rPr sz="2800" dirty="0">
                <a:latin typeface="Times New Roman" panose="02020603050405020304" charset="0"/>
                <a:ea typeface="微软雅黑" panose="020B0503020204020204" charset="-122"/>
                <a:cs typeface="Times New Roman" panose="02020603050405020304" charset="0"/>
                <a:sym typeface="+mn-ea"/>
              </a:rPr>
              <a:t>分别为4.64、42微克/立方米、80微克/立方米、13微克/立方米、25微克/立方米、1.2毫克/立方米、186微克/立方米，分别列全省第14、12、15、12、10、11、9位。同比分别改善5.3%、6.7%、7.0%、7.1%、16.7%、0、-5.7%，改善幅度列分别列全省第10、9、15、8、5、14、6位。优良天数138天（同比增加6天），列全省第9位。综合指数列168城市第144位（同比提升9位）</a:t>
            </a:r>
            <a:r>
              <a:rPr lang="zh-CN" altLang="en-US" sz="2800" dirty="0">
                <a:latin typeface="Times New Roman" panose="02020603050405020304" charset="0"/>
                <a:ea typeface="微软雅黑" panose="020B0503020204020204" charset="-122"/>
                <a:cs typeface="Times New Roman" panose="02020603050405020304" charset="0"/>
                <a:sym typeface="+mn-ea"/>
              </a:rPr>
              <a:t>。</a:t>
            </a:r>
            <a:endParaRPr lang="en-US" altLang="zh-CN" sz="2800" dirty="0">
              <a:latin typeface="Times New Roman" panose="02020603050405020304" charset="0"/>
              <a:ea typeface="微软雅黑" panose="020B0503020204020204" charset="-122"/>
              <a:cs typeface="Times New Roman" panose="02020603050405020304" charset="0"/>
              <a:sym typeface="+mn-ea"/>
            </a:endParaRPr>
          </a:p>
        </p:txBody>
      </p:sp>
      <p:grpSp>
        <p:nvGrpSpPr>
          <p:cNvPr id="3" name="组合 2"/>
          <p:cNvGrpSpPr/>
          <p:nvPr/>
        </p:nvGrpSpPr>
        <p:grpSpPr>
          <a:xfrm>
            <a:off x="348615" y="1111250"/>
            <a:ext cx="11506835" cy="537781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058795" y="966470"/>
            <a:ext cx="5885180" cy="5554345"/>
          </a:xfrm>
          <a:prstGeom prst="ellipse">
            <a:avLst/>
          </a:prstGeom>
          <a:noFill/>
          <a:ln w="76200">
            <a:solidFill>
              <a:srgbClr val="4472C4"/>
            </a:solidFill>
          </a:ln>
          <a:extLst>
            <a:ext uri="{909E8E84-426E-40DD-AFC4-6F175D3DCCD1}">
              <a14:hiddenFill xmlns:a14="http://schemas.microsoft.com/office/drawing/2010/main">
                <a:solidFill>
                  <a:schemeClr val="bg1">
                    <a:alpha val="9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spc="400" dirty="0" smtClean="0">
                <a:latin typeface="微软雅黑" panose="020B0503020204020204" charset="-122"/>
                <a:sym typeface="+mn-ea"/>
              </a:rPr>
              <a:t>   </a:t>
            </a:r>
            <a:r>
              <a:rPr lang="zh-CN" altLang="en-US" sz="4300" b="1" spc="400" dirty="0" smtClean="0">
                <a:latin typeface="微软雅黑" panose="020B0503020204020204" charset="-122"/>
                <a:sym typeface="+mn-ea"/>
              </a:rPr>
              <a:t>二、治理沿革</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100" name="文本框 99"/>
          <p:cNvSpPr txBox="1"/>
          <p:nvPr/>
        </p:nvSpPr>
        <p:spPr>
          <a:xfrm>
            <a:off x="4123055" y="2797810"/>
            <a:ext cx="4112895" cy="1383665"/>
          </a:xfrm>
          <a:prstGeom prst="rect">
            <a:avLst/>
          </a:prstGeom>
          <a:noFill/>
          <a:ln w="9525">
            <a:noFill/>
          </a:ln>
        </p:spPr>
        <p:txBody>
          <a:bodyPr wrap="square">
            <a:spAutoFit/>
            <a:scene3d>
              <a:camera prst="orthographicFront"/>
              <a:lightRig rig="threePt" dir="t"/>
            </a:scene3d>
          </a:bodyPr>
          <a:p>
            <a:pPr indent="0" algn="ctr" fontAlgn="auto">
              <a:lnSpc>
                <a:spcPct val="150000"/>
              </a:lnSpc>
            </a:pPr>
            <a:r>
              <a:rPr lang="zh-CN" altLang="en-US" sz="2800" dirty="0">
                <a:solidFill>
                  <a:srgbClr val="00B050"/>
                </a:solidFill>
                <a:effectLst>
                  <a:outerShdw blurRad="38100" dist="25400" dir="5400000" algn="ctr" rotWithShape="0">
                    <a:srgbClr val="6E747A">
                      <a:alpha val="43000"/>
                    </a:srgbClr>
                  </a:outerShdw>
                </a:effectLst>
                <a:latin typeface="方正隶书_GBK" panose="02000000000000000000" charset="-122"/>
                <a:ea typeface="方正隶书_GBK" panose="02000000000000000000" charset="-122"/>
                <a:cs typeface="Times New Roman" panose="02020603050405020304" charset="0"/>
                <a:sym typeface="+mn-ea"/>
              </a:rPr>
              <a:t>每一个岁月静好的背后，都有人在为你默默守候。</a:t>
            </a:r>
            <a:endParaRPr lang="zh-CN" altLang="en-US" sz="2800" dirty="0">
              <a:solidFill>
                <a:srgbClr val="00B050"/>
              </a:solidFill>
              <a:effectLst>
                <a:outerShdw blurRad="38100" dist="25400" dir="5400000" algn="ctr" rotWithShape="0">
                  <a:srgbClr val="6E747A">
                    <a:alpha val="43000"/>
                  </a:srgbClr>
                </a:outerShdw>
              </a:effectLst>
              <a:latin typeface="方正隶书_GBK" panose="02000000000000000000" charset="-122"/>
              <a:ea typeface="方正隶书_GBK" panose="02000000000000000000" charset="-122"/>
              <a:cs typeface="Times New Roman" panose="02020603050405020304" charset="0"/>
              <a:sym typeface="+mn-ea"/>
            </a:endParaRPr>
          </a:p>
        </p:txBody>
      </p:sp>
      <p:pic>
        <p:nvPicPr>
          <p:cNvPr id="19" name="图片 18" descr="加油站油气回收设施专项执法检查1"/>
          <p:cNvPicPr>
            <a:picLocks noChangeAspect="1"/>
          </p:cNvPicPr>
          <p:nvPr/>
        </p:nvPicPr>
        <p:blipFill>
          <a:blip r:embed="rId1"/>
          <a:stretch>
            <a:fillRect/>
          </a:stretch>
        </p:blipFill>
        <p:spPr>
          <a:xfrm>
            <a:off x="5059045" y="860425"/>
            <a:ext cx="1884680" cy="1338580"/>
          </a:xfrm>
          <a:prstGeom prst="rect">
            <a:avLst/>
          </a:prstGeom>
        </p:spPr>
      </p:pic>
      <p:pic>
        <p:nvPicPr>
          <p:cNvPr id="17" name="图片 16" descr="烟庄街道办事处巡查人员利用无人机对秸秆焚烧情况开展巡查"/>
          <p:cNvPicPr>
            <a:picLocks noChangeAspect="1"/>
          </p:cNvPicPr>
          <p:nvPr/>
        </p:nvPicPr>
        <p:blipFill>
          <a:blip r:embed="rId2"/>
          <a:stretch>
            <a:fillRect/>
          </a:stretch>
        </p:blipFill>
        <p:spPr>
          <a:xfrm>
            <a:off x="4050665" y="5356860"/>
            <a:ext cx="1884680" cy="1424940"/>
          </a:xfrm>
          <a:prstGeom prst="rect">
            <a:avLst/>
          </a:prstGeom>
        </p:spPr>
      </p:pic>
      <p:pic>
        <p:nvPicPr>
          <p:cNvPr id="18" name="图片 17" descr="聊城市生态环境局高唐县分局联合县交警大队开展重型柴油货车抽测监督检查。图为对重型柴油货车尾气进行抽测。拍摄者：张奇三"/>
          <p:cNvPicPr>
            <a:picLocks noChangeAspect="1"/>
          </p:cNvPicPr>
          <p:nvPr/>
        </p:nvPicPr>
        <p:blipFill>
          <a:blip r:embed="rId3"/>
          <a:stretch>
            <a:fillRect/>
          </a:stretch>
        </p:blipFill>
        <p:spPr>
          <a:xfrm>
            <a:off x="6117590" y="5356860"/>
            <a:ext cx="1686560" cy="1424940"/>
          </a:xfrm>
          <a:prstGeom prst="rect">
            <a:avLst/>
          </a:prstGeom>
        </p:spPr>
      </p:pic>
      <p:pic>
        <p:nvPicPr>
          <p:cNvPr id="3" name="图片 2" descr="夜查企业3"/>
          <p:cNvPicPr>
            <a:picLocks noChangeAspect="1"/>
          </p:cNvPicPr>
          <p:nvPr/>
        </p:nvPicPr>
        <p:blipFill>
          <a:blip r:embed="rId4"/>
          <a:stretch>
            <a:fillRect/>
          </a:stretch>
        </p:blipFill>
        <p:spPr>
          <a:xfrm>
            <a:off x="1957705" y="2465705"/>
            <a:ext cx="1884680" cy="1412875"/>
          </a:xfrm>
          <a:prstGeom prst="rect">
            <a:avLst/>
          </a:prstGeom>
        </p:spPr>
      </p:pic>
      <p:pic>
        <p:nvPicPr>
          <p:cNvPr id="5" name="图片 4"/>
          <p:cNvPicPr>
            <a:picLocks noChangeAspect="1"/>
          </p:cNvPicPr>
          <p:nvPr/>
        </p:nvPicPr>
        <p:blipFill>
          <a:blip r:embed="rId5"/>
          <a:stretch>
            <a:fillRect/>
          </a:stretch>
        </p:blipFill>
        <p:spPr>
          <a:xfrm>
            <a:off x="8006080" y="2378710"/>
            <a:ext cx="1884680" cy="1426845"/>
          </a:xfrm>
          <a:prstGeom prst="rect">
            <a:avLst/>
          </a:prstGeom>
        </p:spPr>
      </p:pic>
      <p:pic>
        <p:nvPicPr>
          <p:cNvPr id="6" name="图片 5"/>
          <p:cNvPicPr>
            <a:picLocks noChangeAspect="1"/>
          </p:cNvPicPr>
          <p:nvPr/>
        </p:nvPicPr>
        <p:blipFill>
          <a:blip r:embed="rId6"/>
          <a:stretch>
            <a:fillRect/>
          </a:stretch>
        </p:blipFill>
        <p:spPr>
          <a:xfrm>
            <a:off x="7241540" y="860425"/>
            <a:ext cx="1702435" cy="1346835"/>
          </a:xfrm>
          <a:prstGeom prst="rect">
            <a:avLst/>
          </a:prstGeom>
        </p:spPr>
      </p:pic>
      <p:pic>
        <p:nvPicPr>
          <p:cNvPr id="7" name="图片 6" descr="阳谷县监控中心监测人员对工业企业外排废气进行采样监测。拍摄者谭涛"/>
          <p:cNvPicPr>
            <a:picLocks noChangeAspect="1"/>
          </p:cNvPicPr>
          <p:nvPr/>
        </p:nvPicPr>
        <p:blipFill>
          <a:blip r:embed="rId7"/>
          <a:stretch>
            <a:fillRect/>
          </a:stretch>
        </p:blipFill>
        <p:spPr>
          <a:xfrm>
            <a:off x="3058795" y="966470"/>
            <a:ext cx="1702435" cy="1412240"/>
          </a:xfrm>
          <a:prstGeom prst="rect">
            <a:avLst/>
          </a:prstGeom>
        </p:spPr>
      </p:pic>
      <p:pic>
        <p:nvPicPr>
          <p:cNvPr id="9" name="图片 8" descr="b7003af33a87e950b17f2b61ce275c4bfbf2b47f"/>
          <p:cNvPicPr>
            <a:picLocks noChangeAspect="1"/>
          </p:cNvPicPr>
          <p:nvPr/>
        </p:nvPicPr>
        <p:blipFill>
          <a:blip r:embed="rId8"/>
          <a:stretch>
            <a:fillRect/>
          </a:stretch>
        </p:blipFill>
        <p:spPr>
          <a:xfrm>
            <a:off x="8006080" y="4014470"/>
            <a:ext cx="1884680" cy="1413510"/>
          </a:xfrm>
          <a:prstGeom prst="rect">
            <a:avLst/>
          </a:prstGeom>
        </p:spPr>
      </p:pic>
      <p:pic>
        <p:nvPicPr>
          <p:cNvPr id="11" name="图片 10" descr="执法人员持续开展夜查行动。拍摄者刘宪富"/>
          <p:cNvPicPr>
            <a:picLocks noChangeAspect="1"/>
          </p:cNvPicPr>
          <p:nvPr/>
        </p:nvPicPr>
        <p:blipFill>
          <a:blip r:embed="rId9"/>
          <a:stretch>
            <a:fillRect/>
          </a:stretch>
        </p:blipFill>
        <p:spPr>
          <a:xfrm>
            <a:off x="1957705" y="4104005"/>
            <a:ext cx="1884680" cy="1478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3409607" y="1364979"/>
            <a:ext cx="8782420" cy="1872000"/>
          </a:xfrm>
          <a:custGeom>
            <a:avLst/>
            <a:gdLst/>
            <a:ahLst/>
            <a:cxnLst/>
            <a:rect l="l" t="t" r="r" b="b"/>
            <a:pathLst>
              <a:path w="6586815" h="1404000">
                <a:moveTo>
                  <a:pt x="810600" y="0"/>
                </a:moveTo>
                <a:lnTo>
                  <a:pt x="6586815" y="0"/>
                </a:lnTo>
                <a:lnTo>
                  <a:pt x="6586815" y="1404000"/>
                </a:lnTo>
                <a:lnTo>
                  <a:pt x="0" y="1404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矩形 6"/>
          <p:cNvSpPr/>
          <p:nvPr/>
        </p:nvSpPr>
        <p:spPr>
          <a:xfrm>
            <a:off x="0" y="3909053"/>
            <a:ext cx="5712357" cy="1872000"/>
          </a:xfrm>
          <a:custGeom>
            <a:avLst/>
            <a:gdLst/>
            <a:ahLst/>
            <a:cxnLst/>
            <a:rect l="l" t="t" r="r" b="b"/>
            <a:pathLst>
              <a:path w="4284268" h="1404000">
                <a:moveTo>
                  <a:pt x="0" y="0"/>
                </a:moveTo>
                <a:lnTo>
                  <a:pt x="4284268" y="0"/>
                </a:lnTo>
                <a:lnTo>
                  <a:pt x="3473668" y="1404000"/>
                </a:lnTo>
                <a:lnTo>
                  <a:pt x="0" y="1404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矩形 7"/>
          <p:cNvSpPr/>
          <p:nvPr/>
        </p:nvSpPr>
        <p:spPr>
          <a:xfrm>
            <a:off x="0" y="1989475"/>
            <a:ext cx="10613237" cy="3024000"/>
          </a:xfrm>
          <a:custGeom>
            <a:avLst/>
            <a:gdLst/>
            <a:ahLst/>
            <a:cxnLst/>
            <a:rect l="l" t="t" r="r" b="b"/>
            <a:pathLst>
              <a:path w="7959928" h="2268000">
                <a:moveTo>
                  <a:pt x="0" y="0"/>
                </a:moveTo>
                <a:lnTo>
                  <a:pt x="7959928" y="0"/>
                </a:lnTo>
                <a:lnTo>
                  <a:pt x="6650498" y="2268000"/>
                </a:lnTo>
                <a:lnTo>
                  <a:pt x="0" y="226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TextBox 11"/>
          <p:cNvSpPr txBox="1"/>
          <p:nvPr/>
        </p:nvSpPr>
        <p:spPr>
          <a:xfrm>
            <a:off x="2382520" y="3019425"/>
            <a:ext cx="9558020" cy="783590"/>
          </a:xfrm>
          <a:prstGeom prst="rect">
            <a:avLst/>
          </a:prstGeom>
          <a:noFill/>
        </p:spPr>
        <p:txBody>
          <a:bodyPr wrap="square" rtlCol="0">
            <a:spAutoFit/>
          </a:bodyPr>
          <a:lstStyle/>
          <a:p>
            <a:pPr marL="0" lvl="1" algn="l"/>
            <a:r>
              <a:rPr lang="zh-CN" altLang="en-US" sz="4500" b="1" spc="400" dirty="0" smtClean="0">
                <a:solidFill>
                  <a:schemeClr val="bg1"/>
                </a:solidFill>
                <a:latin typeface="微软雅黑" panose="020B0503020204020204" charset="-122"/>
              </a:rPr>
              <a:t>三、</a:t>
            </a:r>
            <a:r>
              <a:rPr lang="zh-CN" altLang="en-US" sz="4500" b="1" dirty="0">
                <a:solidFill>
                  <a:schemeClr val="bg1"/>
                </a:solidFill>
                <a:latin typeface="微软雅黑" panose="020B0503020204020204" charset="-122"/>
                <a:ea typeface="微软雅黑" panose="020B0503020204020204" charset="-122"/>
                <a:sym typeface="+mn-ea"/>
              </a:rPr>
              <a:t>制约</a:t>
            </a:r>
            <a:r>
              <a:rPr lang="zh-CN" altLang="en-US" sz="4500" b="1" dirty="0">
                <a:solidFill>
                  <a:schemeClr val="bg1"/>
                </a:solidFill>
                <a:latin typeface="微软雅黑" panose="020B0503020204020204" charset="-122"/>
                <a:ea typeface="微软雅黑" panose="020B0503020204020204" charset="-122"/>
                <a:sym typeface="+mn-ea"/>
              </a:rPr>
              <a:t>瓶颈</a:t>
            </a:r>
            <a:endParaRPr lang="zh-CN" altLang="en-US" sz="4500" b="1" spc="400" dirty="0" smtClean="0">
              <a:solidFill>
                <a:schemeClr val="bg1"/>
              </a:solidFill>
              <a:latin typeface="微软雅黑" panose="020B0503020204020204" charset="-122"/>
              <a:ea typeface="微软雅黑" panose="020B0503020204020204" charset="-122"/>
              <a:sym typeface="+mn-ea"/>
            </a:endParaRPr>
          </a:p>
        </p:txBody>
      </p:sp>
      <p:grpSp>
        <p:nvGrpSpPr>
          <p:cNvPr id="2" name="组合 2"/>
          <p:cNvGrpSpPr/>
          <p:nvPr/>
        </p:nvGrpSpPr>
        <p:grpSpPr>
          <a:xfrm>
            <a:off x="501507" y="2560188"/>
            <a:ext cx="1737795" cy="1737795"/>
            <a:chOff x="838788" y="0"/>
            <a:chExt cx="1303346" cy="1303346"/>
          </a:xfrm>
        </p:grpSpPr>
        <p:sp>
          <p:nvSpPr>
            <p:cNvPr id="21" name="椭圆 20"/>
            <p:cNvSpPr/>
            <p:nvPr/>
          </p:nvSpPr>
          <p:spPr>
            <a:xfrm>
              <a:off x="838788" y="0"/>
              <a:ext cx="1303346" cy="1303346"/>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539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endParaRPr>
            </a:p>
          </p:txBody>
        </p:sp>
        <p:sp>
          <p:nvSpPr>
            <p:cNvPr id="23" name="椭圆 22"/>
            <p:cNvSpPr/>
            <p:nvPr/>
          </p:nvSpPr>
          <p:spPr bwMode="auto">
            <a:xfrm>
              <a:off x="984343" y="145555"/>
              <a:ext cx="1012237" cy="1012237"/>
            </a:xfrm>
            <a:prstGeom prst="ellipse">
              <a:avLst/>
            </a:prstGeom>
            <a:solidFill>
              <a:schemeClr val="accent1"/>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28" tIns="45713" rIns="91428" bIns="45713" numCol="1" spcCol="0" rtlCol="0" fromWordArt="0" anchor="ctr" anchorCtr="0" forceAA="0" compatLnSpc="1">
              <a:noAutofit/>
            </a:bodyPr>
            <a:lstStyle/>
            <a:p>
              <a:pPr algn="ctr" defTabSz="914400"/>
              <a:endParaRPr lang="en-US" sz="2800" b="1"/>
            </a:p>
          </p:txBody>
        </p:sp>
        <p:sp>
          <p:nvSpPr>
            <p:cNvPr id="26" name="KSO_Shape"/>
            <p:cNvSpPr/>
            <p:nvPr/>
          </p:nvSpPr>
          <p:spPr bwMode="auto">
            <a:xfrm>
              <a:off x="1265110" y="370570"/>
              <a:ext cx="450703" cy="562207"/>
            </a:xfrm>
            <a:custGeom>
              <a:avLst/>
              <a:gdLst>
                <a:gd name="T0" fmla="*/ 514718 w 1827213"/>
                <a:gd name="T1" fmla="*/ 1478193 h 2278063"/>
                <a:gd name="T2" fmla="*/ 586089 w 1827213"/>
                <a:gd name="T3" fmla="*/ 1702087 h 2278063"/>
                <a:gd name="T4" fmla="*/ 651357 w 1827213"/>
                <a:gd name="T5" fmla="*/ 1785483 h 2278063"/>
                <a:gd name="T6" fmla="*/ 656399 w 1827213"/>
                <a:gd name="T7" fmla="*/ 1379658 h 2278063"/>
                <a:gd name="T8" fmla="*/ 633847 w 1827213"/>
                <a:gd name="T9" fmla="*/ 1256954 h 2278063"/>
                <a:gd name="T10" fmla="*/ 688768 w 1827213"/>
                <a:gd name="T11" fmla="*/ 1207023 h 2278063"/>
                <a:gd name="T12" fmla="*/ 886960 w 1827213"/>
                <a:gd name="T13" fmla="*/ 1239691 h 2278063"/>
                <a:gd name="T14" fmla="*/ 882450 w 1827213"/>
                <a:gd name="T15" fmla="*/ 1367972 h 2278063"/>
                <a:gd name="T16" fmla="*/ 858572 w 1827213"/>
                <a:gd name="T17" fmla="*/ 1798498 h 2278063"/>
                <a:gd name="T18" fmla="*/ 927555 w 1827213"/>
                <a:gd name="T19" fmla="*/ 1725194 h 2278063"/>
                <a:gd name="T20" fmla="*/ 996272 w 1827213"/>
                <a:gd name="T21" fmla="*/ 1552825 h 2278063"/>
                <a:gd name="T22" fmla="*/ 1043764 w 1827213"/>
                <a:gd name="T23" fmla="*/ 1169840 h 2278063"/>
                <a:gd name="T24" fmla="*/ 1334023 w 1827213"/>
                <a:gd name="T25" fmla="*/ 1122564 h 2278063"/>
                <a:gd name="T26" fmla="*/ 1468540 w 1827213"/>
                <a:gd name="T27" fmla="*/ 1208351 h 2278063"/>
                <a:gd name="T28" fmla="*/ 1526910 w 1827213"/>
                <a:gd name="T29" fmla="*/ 1358942 h 2278063"/>
                <a:gd name="T30" fmla="*/ 1495602 w 1827213"/>
                <a:gd name="T31" fmla="*/ 1765298 h 2278063"/>
                <a:gd name="T32" fmla="*/ 1386822 w 1827213"/>
                <a:gd name="T33" fmla="*/ 1826650 h 2278063"/>
                <a:gd name="T34" fmla="*/ 1112747 w 1827213"/>
                <a:gd name="T35" fmla="*/ 1885612 h 2278063"/>
                <a:gd name="T36" fmla="*/ 666746 w 1827213"/>
                <a:gd name="T37" fmla="*/ 1903141 h 2278063"/>
                <a:gd name="T38" fmla="*/ 246216 w 1827213"/>
                <a:gd name="T39" fmla="*/ 1855334 h 2278063"/>
                <a:gd name="T40" fmla="*/ 76412 w 1827213"/>
                <a:gd name="T41" fmla="*/ 1795842 h 2278063"/>
                <a:gd name="T42" fmla="*/ 4511 w 1827213"/>
                <a:gd name="T43" fmla="*/ 1724397 h 2278063"/>
                <a:gd name="T44" fmla="*/ 20164 w 1827213"/>
                <a:gd name="T45" fmla="*/ 1272093 h 2278063"/>
                <a:gd name="T46" fmla="*/ 123638 w 1827213"/>
                <a:gd name="T47" fmla="*/ 1152045 h 2278063"/>
                <a:gd name="T48" fmla="*/ 321035 w 1827213"/>
                <a:gd name="T49" fmla="*/ 1109285 h 2278063"/>
                <a:gd name="T50" fmla="*/ 489230 w 1827213"/>
                <a:gd name="T51" fmla="*/ 331401 h 2278063"/>
                <a:gd name="T52" fmla="*/ 406631 w 1827213"/>
                <a:gd name="T53" fmla="*/ 492717 h 2278063"/>
                <a:gd name="T54" fmla="*/ 415129 w 1827213"/>
                <a:gd name="T55" fmla="*/ 657222 h 2278063"/>
                <a:gd name="T56" fmla="*/ 469045 w 1827213"/>
                <a:gd name="T57" fmla="*/ 789304 h 2278063"/>
                <a:gd name="T58" fmla="*/ 552175 w 1827213"/>
                <a:gd name="T59" fmla="*/ 897202 h 2278063"/>
                <a:gd name="T60" fmla="*/ 648320 w 1827213"/>
                <a:gd name="T61" fmla="*/ 973209 h 2278063"/>
                <a:gd name="T62" fmla="*/ 743403 w 1827213"/>
                <a:gd name="T63" fmla="*/ 1008023 h 2278063"/>
                <a:gd name="T64" fmla="*/ 833704 w 1827213"/>
                <a:gd name="T65" fmla="*/ 994735 h 2278063"/>
                <a:gd name="T66" fmla="*/ 931442 w 1827213"/>
                <a:gd name="T67" fmla="*/ 936800 h 2278063"/>
                <a:gd name="T68" fmla="*/ 1022541 w 1827213"/>
                <a:gd name="T69" fmla="*/ 842722 h 2278063"/>
                <a:gd name="T70" fmla="*/ 1091595 w 1827213"/>
                <a:gd name="T71" fmla="*/ 720472 h 2278063"/>
                <a:gd name="T72" fmla="*/ 1123732 w 1827213"/>
                <a:gd name="T73" fmla="*/ 579089 h 2278063"/>
                <a:gd name="T74" fmla="*/ 971281 w 1827213"/>
                <a:gd name="T75" fmla="*/ 515307 h 2278063"/>
                <a:gd name="T76" fmla="*/ 728264 w 1827213"/>
                <a:gd name="T77" fmla="*/ 457371 h 2278063"/>
                <a:gd name="T78" fmla="*/ 608481 w 1827213"/>
                <a:gd name="T79" fmla="*/ 387211 h 2278063"/>
                <a:gd name="T80" fmla="*/ 538365 w 1827213"/>
                <a:gd name="T81" fmla="*/ 319177 h 2278063"/>
                <a:gd name="T82" fmla="*/ 845655 w 1827213"/>
                <a:gd name="T83" fmla="*/ 8505 h 2278063"/>
                <a:gd name="T84" fmla="*/ 984295 w 1827213"/>
                <a:gd name="T85" fmla="*/ 67237 h 2278063"/>
                <a:gd name="T86" fmla="*/ 1099297 w 1827213"/>
                <a:gd name="T87" fmla="*/ 172743 h 2278063"/>
                <a:gd name="T88" fmla="*/ 1181631 w 1827213"/>
                <a:gd name="T89" fmla="*/ 315456 h 2278063"/>
                <a:gd name="T90" fmla="*/ 1223594 w 1827213"/>
                <a:gd name="T91" fmla="*/ 485276 h 2278063"/>
                <a:gd name="T92" fmla="*/ 1214830 w 1827213"/>
                <a:gd name="T93" fmla="*/ 671307 h 2278063"/>
                <a:gd name="T94" fmla="*/ 1150025 w 1827213"/>
                <a:gd name="T95" fmla="*/ 837672 h 2278063"/>
                <a:gd name="T96" fmla="*/ 1046178 w 1827213"/>
                <a:gd name="T97" fmla="*/ 971614 h 2278063"/>
                <a:gd name="T98" fmla="*/ 922678 w 1827213"/>
                <a:gd name="T99" fmla="*/ 1064896 h 2278063"/>
                <a:gd name="T100" fmla="*/ 798911 w 1827213"/>
                <a:gd name="T101" fmla="*/ 1109809 h 2278063"/>
                <a:gd name="T102" fmla="*/ 682050 w 1827213"/>
                <a:gd name="T103" fmla="*/ 1098913 h 2278063"/>
                <a:gd name="T104" fmla="*/ 555628 w 1827213"/>
                <a:gd name="T105" fmla="*/ 1034600 h 2278063"/>
                <a:gd name="T106" fmla="*/ 437705 w 1827213"/>
                <a:gd name="T107" fmla="*/ 924309 h 2278063"/>
                <a:gd name="T108" fmla="*/ 346607 w 1827213"/>
                <a:gd name="T109" fmla="*/ 777079 h 2278063"/>
                <a:gd name="T110" fmla="*/ 301721 w 1827213"/>
                <a:gd name="T111" fmla="*/ 600349 h 2278063"/>
                <a:gd name="T112" fmla="*/ 314470 w 1827213"/>
                <a:gd name="T113" fmla="*/ 417507 h 2278063"/>
                <a:gd name="T114" fmla="*/ 373166 w 1827213"/>
                <a:gd name="T115" fmla="*/ 256723 h 2278063"/>
                <a:gd name="T116" fmla="*/ 468780 w 1827213"/>
                <a:gd name="T117" fmla="*/ 127299 h 2278063"/>
                <a:gd name="T118" fmla="*/ 593874 w 1827213"/>
                <a:gd name="T119" fmla="*/ 38801 h 2278063"/>
                <a:gd name="T120" fmla="*/ 739950 w 1827213"/>
                <a:gd name="T121" fmla="*/ 797 h 22780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27213" h="2278063">
                  <a:moveTo>
                    <a:pt x="575845" y="1312863"/>
                  </a:moveTo>
                  <a:lnTo>
                    <a:pt x="576797" y="1356693"/>
                  </a:lnTo>
                  <a:lnTo>
                    <a:pt x="578385" y="1398934"/>
                  </a:lnTo>
                  <a:lnTo>
                    <a:pt x="580289" y="1440540"/>
                  </a:lnTo>
                  <a:lnTo>
                    <a:pt x="582829" y="1481511"/>
                  </a:lnTo>
                  <a:lnTo>
                    <a:pt x="585368" y="1520894"/>
                  </a:lnTo>
                  <a:lnTo>
                    <a:pt x="588543" y="1559007"/>
                  </a:lnTo>
                  <a:lnTo>
                    <a:pt x="592035" y="1596801"/>
                  </a:lnTo>
                  <a:lnTo>
                    <a:pt x="595844" y="1633008"/>
                  </a:lnTo>
                  <a:lnTo>
                    <a:pt x="600288" y="1668580"/>
                  </a:lnTo>
                  <a:lnTo>
                    <a:pt x="605050" y="1702246"/>
                  </a:lnTo>
                  <a:lnTo>
                    <a:pt x="610129" y="1735595"/>
                  </a:lnTo>
                  <a:lnTo>
                    <a:pt x="615843" y="1767673"/>
                  </a:lnTo>
                  <a:lnTo>
                    <a:pt x="621875" y="1798480"/>
                  </a:lnTo>
                  <a:lnTo>
                    <a:pt x="628224" y="1828653"/>
                  </a:lnTo>
                  <a:lnTo>
                    <a:pt x="635207" y="1856920"/>
                  </a:lnTo>
                  <a:lnTo>
                    <a:pt x="642509" y="1884551"/>
                  </a:lnTo>
                  <a:lnTo>
                    <a:pt x="650445" y="1910912"/>
                  </a:lnTo>
                  <a:lnTo>
                    <a:pt x="658698" y="1936321"/>
                  </a:lnTo>
                  <a:lnTo>
                    <a:pt x="667269" y="1960459"/>
                  </a:lnTo>
                  <a:lnTo>
                    <a:pt x="676475" y="1983326"/>
                  </a:lnTo>
                  <a:lnTo>
                    <a:pt x="681237" y="1994442"/>
                  </a:lnTo>
                  <a:lnTo>
                    <a:pt x="685999" y="2004923"/>
                  </a:lnTo>
                  <a:lnTo>
                    <a:pt x="691078" y="2015404"/>
                  </a:lnTo>
                  <a:lnTo>
                    <a:pt x="696157" y="2025885"/>
                  </a:lnTo>
                  <a:lnTo>
                    <a:pt x="701236" y="2035413"/>
                  </a:lnTo>
                  <a:lnTo>
                    <a:pt x="706632" y="2044941"/>
                  </a:lnTo>
                  <a:lnTo>
                    <a:pt x="711712" y="2054152"/>
                  </a:lnTo>
                  <a:lnTo>
                    <a:pt x="717743" y="2063045"/>
                  </a:lnTo>
                  <a:lnTo>
                    <a:pt x="723140" y="2071620"/>
                  </a:lnTo>
                  <a:lnTo>
                    <a:pt x="728854" y="2080196"/>
                  </a:lnTo>
                  <a:lnTo>
                    <a:pt x="734885" y="2088136"/>
                  </a:lnTo>
                  <a:lnTo>
                    <a:pt x="740599" y="2095758"/>
                  </a:lnTo>
                  <a:lnTo>
                    <a:pt x="746630" y="2103063"/>
                  </a:lnTo>
                  <a:lnTo>
                    <a:pt x="752979" y="2110050"/>
                  </a:lnTo>
                  <a:lnTo>
                    <a:pt x="759646" y="2116720"/>
                  </a:lnTo>
                  <a:lnTo>
                    <a:pt x="765995" y="2123390"/>
                  </a:lnTo>
                  <a:lnTo>
                    <a:pt x="772661" y="2129742"/>
                  </a:lnTo>
                  <a:lnTo>
                    <a:pt x="779327" y="2135141"/>
                  </a:lnTo>
                  <a:lnTo>
                    <a:pt x="785994" y="2140858"/>
                  </a:lnTo>
                  <a:lnTo>
                    <a:pt x="792977" y="2145940"/>
                  </a:lnTo>
                  <a:lnTo>
                    <a:pt x="799961" y="2150704"/>
                  </a:lnTo>
                  <a:lnTo>
                    <a:pt x="807262" y="2155468"/>
                  </a:lnTo>
                  <a:lnTo>
                    <a:pt x="814564" y="2159597"/>
                  </a:lnTo>
                  <a:lnTo>
                    <a:pt x="821865" y="2163408"/>
                  </a:lnTo>
                  <a:lnTo>
                    <a:pt x="821865" y="1665086"/>
                  </a:lnTo>
                  <a:lnTo>
                    <a:pt x="815199" y="1664134"/>
                  </a:lnTo>
                  <a:lnTo>
                    <a:pt x="808850" y="1662228"/>
                  </a:lnTo>
                  <a:lnTo>
                    <a:pt x="802501" y="1659687"/>
                  </a:lnTo>
                  <a:lnTo>
                    <a:pt x="796469" y="1657146"/>
                  </a:lnTo>
                  <a:lnTo>
                    <a:pt x="790755" y="1653970"/>
                  </a:lnTo>
                  <a:lnTo>
                    <a:pt x="785359" y="1649841"/>
                  </a:lnTo>
                  <a:lnTo>
                    <a:pt x="780280" y="1645713"/>
                  </a:lnTo>
                  <a:lnTo>
                    <a:pt x="775835" y="1641266"/>
                  </a:lnTo>
                  <a:lnTo>
                    <a:pt x="771391" y="1635867"/>
                  </a:lnTo>
                  <a:lnTo>
                    <a:pt x="767899" y="1630785"/>
                  </a:lnTo>
                  <a:lnTo>
                    <a:pt x="764725" y="1625068"/>
                  </a:lnTo>
                  <a:lnTo>
                    <a:pt x="762185" y="1619034"/>
                  </a:lnTo>
                  <a:lnTo>
                    <a:pt x="759963" y="1612682"/>
                  </a:lnTo>
                  <a:lnTo>
                    <a:pt x="758059" y="1606012"/>
                  </a:lnTo>
                  <a:lnTo>
                    <a:pt x="757424" y="1599342"/>
                  </a:lnTo>
                  <a:lnTo>
                    <a:pt x="757106" y="1592355"/>
                  </a:lnTo>
                  <a:lnTo>
                    <a:pt x="757106" y="1518353"/>
                  </a:lnTo>
                  <a:lnTo>
                    <a:pt x="757424" y="1510731"/>
                  </a:lnTo>
                  <a:lnTo>
                    <a:pt x="758376" y="1503108"/>
                  </a:lnTo>
                  <a:lnTo>
                    <a:pt x="760281" y="1496121"/>
                  </a:lnTo>
                  <a:lnTo>
                    <a:pt x="762820" y="1489134"/>
                  </a:lnTo>
                  <a:lnTo>
                    <a:pt x="765995" y="1482464"/>
                  </a:lnTo>
                  <a:lnTo>
                    <a:pt x="769804" y="1476429"/>
                  </a:lnTo>
                  <a:lnTo>
                    <a:pt x="774248" y="1470395"/>
                  </a:lnTo>
                  <a:lnTo>
                    <a:pt x="778692" y="1465313"/>
                  </a:lnTo>
                  <a:lnTo>
                    <a:pt x="784089" y="1460232"/>
                  </a:lnTo>
                  <a:lnTo>
                    <a:pt x="789803" y="1455785"/>
                  </a:lnTo>
                  <a:lnTo>
                    <a:pt x="795834" y="1452291"/>
                  </a:lnTo>
                  <a:lnTo>
                    <a:pt x="802501" y="1449433"/>
                  </a:lnTo>
                  <a:lnTo>
                    <a:pt x="809485" y="1446892"/>
                  </a:lnTo>
                  <a:lnTo>
                    <a:pt x="816786" y="1444987"/>
                  </a:lnTo>
                  <a:lnTo>
                    <a:pt x="824087" y="1443399"/>
                  </a:lnTo>
                  <a:lnTo>
                    <a:pt x="831706" y="1443081"/>
                  </a:lnTo>
                  <a:lnTo>
                    <a:pt x="995190" y="1443081"/>
                  </a:lnTo>
                  <a:lnTo>
                    <a:pt x="1002809" y="1443399"/>
                  </a:lnTo>
                  <a:lnTo>
                    <a:pt x="1010745" y="1444987"/>
                  </a:lnTo>
                  <a:lnTo>
                    <a:pt x="1017728" y="1446892"/>
                  </a:lnTo>
                  <a:lnTo>
                    <a:pt x="1024395" y="1449433"/>
                  </a:lnTo>
                  <a:lnTo>
                    <a:pt x="1031061" y="1452291"/>
                  </a:lnTo>
                  <a:lnTo>
                    <a:pt x="1037093" y="1455785"/>
                  </a:lnTo>
                  <a:lnTo>
                    <a:pt x="1043124" y="1460232"/>
                  </a:lnTo>
                  <a:lnTo>
                    <a:pt x="1048521" y="1465313"/>
                  </a:lnTo>
                  <a:lnTo>
                    <a:pt x="1053282" y="1470395"/>
                  </a:lnTo>
                  <a:lnTo>
                    <a:pt x="1057727" y="1476429"/>
                  </a:lnTo>
                  <a:lnTo>
                    <a:pt x="1061218" y="1482464"/>
                  </a:lnTo>
                  <a:lnTo>
                    <a:pt x="1064393" y="1489134"/>
                  </a:lnTo>
                  <a:lnTo>
                    <a:pt x="1066932" y="1496121"/>
                  </a:lnTo>
                  <a:lnTo>
                    <a:pt x="1068837" y="1503108"/>
                  </a:lnTo>
                  <a:lnTo>
                    <a:pt x="1070107" y="1510731"/>
                  </a:lnTo>
                  <a:lnTo>
                    <a:pt x="1070424" y="1518353"/>
                  </a:lnTo>
                  <a:lnTo>
                    <a:pt x="1070424" y="1592355"/>
                  </a:lnTo>
                  <a:lnTo>
                    <a:pt x="1070107" y="1599342"/>
                  </a:lnTo>
                  <a:lnTo>
                    <a:pt x="1068837" y="1606012"/>
                  </a:lnTo>
                  <a:lnTo>
                    <a:pt x="1067567" y="1612682"/>
                  </a:lnTo>
                  <a:lnTo>
                    <a:pt x="1065345" y="1619034"/>
                  </a:lnTo>
                  <a:lnTo>
                    <a:pt x="1062806" y="1625068"/>
                  </a:lnTo>
                  <a:lnTo>
                    <a:pt x="1059314" y="1630785"/>
                  </a:lnTo>
                  <a:lnTo>
                    <a:pt x="1055822" y="1635867"/>
                  </a:lnTo>
                  <a:lnTo>
                    <a:pt x="1051378" y="1641266"/>
                  </a:lnTo>
                  <a:lnTo>
                    <a:pt x="1046933" y="1645713"/>
                  </a:lnTo>
                  <a:lnTo>
                    <a:pt x="1041854" y="1649841"/>
                  </a:lnTo>
                  <a:lnTo>
                    <a:pt x="1036458" y="1653970"/>
                  </a:lnTo>
                  <a:lnTo>
                    <a:pt x="1031061" y="1657146"/>
                  </a:lnTo>
                  <a:lnTo>
                    <a:pt x="1024712" y="1659687"/>
                  </a:lnTo>
                  <a:lnTo>
                    <a:pt x="1018681" y="1662228"/>
                  </a:lnTo>
                  <a:lnTo>
                    <a:pt x="1012014" y="1664134"/>
                  </a:lnTo>
                  <a:lnTo>
                    <a:pt x="1005348" y="1665086"/>
                  </a:lnTo>
                  <a:lnTo>
                    <a:pt x="1005348" y="2163408"/>
                  </a:lnTo>
                  <a:lnTo>
                    <a:pt x="1012649" y="2159597"/>
                  </a:lnTo>
                  <a:lnTo>
                    <a:pt x="1019951" y="2155468"/>
                  </a:lnTo>
                  <a:lnTo>
                    <a:pt x="1027252" y="2150704"/>
                  </a:lnTo>
                  <a:lnTo>
                    <a:pt x="1034236" y="2145940"/>
                  </a:lnTo>
                  <a:lnTo>
                    <a:pt x="1041219" y="2140858"/>
                  </a:lnTo>
                  <a:lnTo>
                    <a:pt x="1048203" y="2135141"/>
                  </a:lnTo>
                  <a:lnTo>
                    <a:pt x="1054552" y="2129742"/>
                  </a:lnTo>
                  <a:lnTo>
                    <a:pt x="1061218" y="2123390"/>
                  </a:lnTo>
                  <a:lnTo>
                    <a:pt x="1067885" y="2116720"/>
                  </a:lnTo>
                  <a:lnTo>
                    <a:pt x="1073916" y="2110050"/>
                  </a:lnTo>
                  <a:lnTo>
                    <a:pt x="1080265" y="2103063"/>
                  </a:lnTo>
                  <a:lnTo>
                    <a:pt x="1086297" y="2095758"/>
                  </a:lnTo>
                  <a:lnTo>
                    <a:pt x="1092646" y="2088136"/>
                  </a:lnTo>
                  <a:lnTo>
                    <a:pt x="1098360" y="2080196"/>
                  </a:lnTo>
                  <a:lnTo>
                    <a:pt x="1104391" y="2071620"/>
                  </a:lnTo>
                  <a:lnTo>
                    <a:pt x="1109788" y="2063045"/>
                  </a:lnTo>
                  <a:lnTo>
                    <a:pt x="1115184" y="2054152"/>
                  </a:lnTo>
                  <a:lnTo>
                    <a:pt x="1120581" y="2044941"/>
                  </a:lnTo>
                  <a:lnTo>
                    <a:pt x="1125977" y="2035413"/>
                  </a:lnTo>
                  <a:lnTo>
                    <a:pt x="1131374" y="2025885"/>
                  </a:lnTo>
                  <a:lnTo>
                    <a:pt x="1136453" y="2015404"/>
                  </a:lnTo>
                  <a:lnTo>
                    <a:pt x="1140897" y="2004923"/>
                  </a:lnTo>
                  <a:lnTo>
                    <a:pt x="1146294" y="1994442"/>
                  </a:lnTo>
                  <a:lnTo>
                    <a:pt x="1150738" y="1983326"/>
                  </a:lnTo>
                  <a:lnTo>
                    <a:pt x="1159944" y="1960459"/>
                  </a:lnTo>
                  <a:lnTo>
                    <a:pt x="1168832" y="1936321"/>
                  </a:lnTo>
                  <a:lnTo>
                    <a:pt x="1176768" y="1910912"/>
                  </a:lnTo>
                  <a:lnTo>
                    <a:pt x="1184387" y="1884551"/>
                  </a:lnTo>
                  <a:lnTo>
                    <a:pt x="1192006" y="1856920"/>
                  </a:lnTo>
                  <a:lnTo>
                    <a:pt x="1198990" y="1828653"/>
                  </a:lnTo>
                  <a:lnTo>
                    <a:pt x="1205338" y="1798480"/>
                  </a:lnTo>
                  <a:lnTo>
                    <a:pt x="1211370" y="1767673"/>
                  </a:lnTo>
                  <a:lnTo>
                    <a:pt x="1216766" y="1735595"/>
                  </a:lnTo>
                  <a:lnTo>
                    <a:pt x="1222163" y="1702246"/>
                  </a:lnTo>
                  <a:lnTo>
                    <a:pt x="1226925" y="1668580"/>
                  </a:lnTo>
                  <a:lnTo>
                    <a:pt x="1231369" y="1633008"/>
                  </a:lnTo>
                  <a:lnTo>
                    <a:pt x="1235496" y="1596801"/>
                  </a:lnTo>
                  <a:lnTo>
                    <a:pt x="1238670" y="1559007"/>
                  </a:lnTo>
                  <a:lnTo>
                    <a:pt x="1241845" y="1520894"/>
                  </a:lnTo>
                  <a:lnTo>
                    <a:pt x="1244702" y="1481511"/>
                  </a:lnTo>
                  <a:lnTo>
                    <a:pt x="1246606" y="1440540"/>
                  </a:lnTo>
                  <a:lnTo>
                    <a:pt x="1248828" y="1398934"/>
                  </a:lnTo>
                  <a:lnTo>
                    <a:pt x="1250416" y="1356693"/>
                  </a:lnTo>
                  <a:lnTo>
                    <a:pt x="1251368" y="1312863"/>
                  </a:lnTo>
                  <a:lnTo>
                    <a:pt x="1306921" y="1316357"/>
                  </a:lnTo>
                  <a:lnTo>
                    <a:pt x="1358029" y="1319850"/>
                  </a:lnTo>
                  <a:lnTo>
                    <a:pt x="1403424" y="1323344"/>
                  </a:lnTo>
                  <a:lnTo>
                    <a:pt x="1442787" y="1326520"/>
                  </a:lnTo>
                  <a:lnTo>
                    <a:pt x="1498975" y="1331284"/>
                  </a:lnTo>
                  <a:lnTo>
                    <a:pt x="1519291" y="1333190"/>
                  </a:lnTo>
                  <a:lnTo>
                    <a:pt x="1534846" y="1333507"/>
                  </a:lnTo>
                  <a:lnTo>
                    <a:pt x="1550719" y="1334460"/>
                  </a:lnTo>
                  <a:lnTo>
                    <a:pt x="1566273" y="1336683"/>
                  </a:lnTo>
                  <a:lnTo>
                    <a:pt x="1581193" y="1339224"/>
                  </a:lnTo>
                  <a:lnTo>
                    <a:pt x="1596113" y="1342400"/>
                  </a:lnTo>
                  <a:lnTo>
                    <a:pt x="1610716" y="1346847"/>
                  </a:lnTo>
                  <a:lnTo>
                    <a:pt x="1625318" y="1351611"/>
                  </a:lnTo>
                  <a:lnTo>
                    <a:pt x="1639286" y="1357010"/>
                  </a:lnTo>
                  <a:lnTo>
                    <a:pt x="1652618" y="1363362"/>
                  </a:lnTo>
                  <a:lnTo>
                    <a:pt x="1666268" y="1370350"/>
                  </a:lnTo>
                  <a:lnTo>
                    <a:pt x="1678966" y="1377654"/>
                  </a:lnTo>
                  <a:lnTo>
                    <a:pt x="1691664" y="1385594"/>
                  </a:lnTo>
                  <a:lnTo>
                    <a:pt x="1703727" y="1394170"/>
                  </a:lnTo>
                  <a:lnTo>
                    <a:pt x="1715472" y="1403380"/>
                  </a:lnTo>
                  <a:lnTo>
                    <a:pt x="1726266" y="1412908"/>
                  </a:lnTo>
                  <a:lnTo>
                    <a:pt x="1737376" y="1423072"/>
                  </a:lnTo>
                  <a:lnTo>
                    <a:pt x="1747534" y="1434188"/>
                  </a:lnTo>
                  <a:lnTo>
                    <a:pt x="1757058" y="1444987"/>
                  </a:lnTo>
                  <a:lnTo>
                    <a:pt x="1765946" y="1456738"/>
                  </a:lnTo>
                  <a:lnTo>
                    <a:pt x="1774835" y="1468807"/>
                  </a:lnTo>
                  <a:lnTo>
                    <a:pt x="1782771" y="1481511"/>
                  </a:lnTo>
                  <a:lnTo>
                    <a:pt x="1790072" y="1494215"/>
                  </a:lnTo>
                  <a:lnTo>
                    <a:pt x="1797056" y="1507555"/>
                  </a:lnTo>
                  <a:lnTo>
                    <a:pt x="1803087" y="1521212"/>
                  </a:lnTo>
                  <a:lnTo>
                    <a:pt x="1808801" y="1535186"/>
                  </a:lnTo>
                  <a:lnTo>
                    <a:pt x="1813245" y="1549478"/>
                  </a:lnTo>
                  <a:lnTo>
                    <a:pt x="1817690" y="1564088"/>
                  </a:lnTo>
                  <a:lnTo>
                    <a:pt x="1821182" y="1579016"/>
                  </a:lnTo>
                  <a:lnTo>
                    <a:pt x="1824039" y="1593943"/>
                  </a:lnTo>
                  <a:lnTo>
                    <a:pt x="1825626" y="1609506"/>
                  </a:lnTo>
                  <a:lnTo>
                    <a:pt x="1826896" y="1625068"/>
                  </a:lnTo>
                  <a:lnTo>
                    <a:pt x="1827213" y="1641266"/>
                  </a:lnTo>
                  <a:lnTo>
                    <a:pt x="1827213" y="2031602"/>
                  </a:lnTo>
                  <a:lnTo>
                    <a:pt x="1826896" y="2039225"/>
                  </a:lnTo>
                  <a:lnTo>
                    <a:pt x="1826261" y="2047165"/>
                  </a:lnTo>
                  <a:lnTo>
                    <a:pt x="1824356" y="2054787"/>
                  </a:lnTo>
                  <a:lnTo>
                    <a:pt x="1822134" y="2062092"/>
                  </a:lnTo>
                  <a:lnTo>
                    <a:pt x="1819277" y="2069397"/>
                  </a:lnTo>
                  <a:lnTo>
                    <a:pt x="1815468" y="2076702"/>
                  </a:lnTo>
                  <a:lnTo>
                    <a:pt x="1811658" y="2084007"/>
                  </a:lnTo>
                  <a:lnTo>
                    <a:pt x="1806897" y="2090994"/>
                  </a:lnTo>
                  <a:lnTo>
                    <a:pt x="1801817" y="2097664"/>
                  </a:lnTo>
                  <a:lnTo>
                    <a:pt x="1795469" y="2104334"/>
                  </a:lnTo>
                  <a:lnTo>
                    <a:pt x="1789437" y="2111003"/>
                  </a:lnTo>
                  <a:lnTo>
                    <a:pt x="1782453" y="2117355"/>
                  </a:lnTo>
                  <a:lnTo>
                    <a:pt x="1774835" y="2123707"/>
                  </a:lnTo>
                  <a:lnTo>
                    <a:pt x="1766899" y="2129742"/>
                  </a:lnTo>
                  <a:lnTo>
                    <a:pt x="1758010" y="2135776"/>
                  </a:lnTo>
                  <a:lnTo>
                    <a:pt x="1748804" y="2141811"/>
                  </a:lnTo>
                  <a:lnTo>
                    <a:pt x="1739281" y="2147528"/>
                  </a:lnTo>
                  <a:lnTo>
                    <a:pt x="1729123" y="2152927"/>
                  </a:lnTo>
                  <a:lnTo>
                    <a:pt x="1718647" y="2158644"/>
                  </a:lnTo>
                  <a:lnTo>
                    <a:pt x="1707854" y="2164043"/>
                  </a:lnTo>
                  <a:lnTo>
                    <a:pt x="1696426" y="2169442"/>
                  </a:lnTo>
                  <a:lnTo>
                    <a:pt x="1684363" y="2174524"/>
                  </a:lnTo>
                  <a:lnTo>
                    <a:pt x="1671982" y="2179288"/>
                  </a:lnTo>
                  <a:lnTo>
                    <a:pt x="1659285" y="2184370"/>
                  </a:lnTo>
                  <a:lnTo>
                    <a:pt x="1646269" y="2189134"/>
                  </a:lnTo>
                  <a:lnTo>
                    <a:pt x="1632619" y="2193580"/>
                  </a:lnTo>
                  <a:lnTo>
                    <a:pt x="1618334" y="2198027"/>
                  </a:lnTo>
                  <a:lnTo>
                    <a:pt x="1604367" y="2202473"/>
                  </a:lnTo>
                  <a:lnTo>
                    <a:pt x="1589129" y="2206602"/>
                  </a:lnTo>
                  <a:lnTo>
                    <a:pt x="1574209" y="2210413"/>
                  </a:lnTo>
                  <a:lnTo>
                    <a:pt x="1543100" y="2218671"/>
                  </a:lnTo>
                  <a:lnTo>
                    <a:pt x="1510720" y="2225976"/>
                  </a:lnTo>
                  <a:lnTo>
                    <a:pt x="1477071" y="2232646"/>
                  </a:lnTo>
                  <a:lnTo>
                    <a:pt x="1442152" y="2238998"/>
                  </a:lnTo>
                  <a:lnTo>
                    <a:pt x="1405964" y="2244715"/>
                  </a:lnTo>
                  <a:lnTo>
                    <a:pt x="1369140" y="2250432"/>
                  </a:lnTo>
                  <a:lnTo>
                    <a:pt x="1331364" y="2254878"/>
                  </a:lnTo>
                  <a:lnTo>
                    <a:pt x="1292636" y="2259324"/>
                  </a:lnTo>
                  <a:lnTo>
                    <a:pt x="1253590" y="2263453"/>
                  </a:lnTo>
                  <a:lnTo>
                    <a:pt x="1213592" y="2266629"/>
                  </a:lnTo>
                  <a:lnTo>
                    <a:pt x="1173277" y="2269488"/>
                  </a:lnTo>
                  <a:lnTo>
                    <a:pt x="1132326" y="2272029"/>
                  </a:lnTo>
                  <a:lnTo>
                    <a:pt x="1091058" y="2274252"/>
                  </a:lnTo>
                  <a:lnTo>
                    <a:pt x="1049473" y="2275840"/>
                  </a:lnTo>
                  <a:lnTo>
                    <a:pt x="1007570" y="2276793"/>
                  </a:lnTo>
                  <a:lnTo>
                    <a:pt x="965667" y="2277746"/>
                  </a:lnTo>
                  <a:lnTo>
                    <a:pt x="923765" y="2278063"/>
                  </a:lnTo>
                  <a:lnTo>
                    <a:pt x="881862" y="2277746"/>
                  </a:lnTo>
                  <a:lnTo>
                    <a:pt x="839959" y="2276793"/>
                  </a:lnTo>
                  <a:lnTo>
                    <a:pt x="797739" y="2275840"/>
                  </a:lnTo>
                  <a:lnTo>
                    <a:pt x="755836" y="2274252"/>
                  </a:lnTo>
                  <a:lnTo>
                    <a:pt x="714251" y="2272029"/>
                  </a:lnTo>
                  <a:lnTo>
                    <a:pt x="672666" y="2269488"/>
                  </a:lnTo>
                  <a:lnTo>
                    <a:pt x="631715" y="2266629"/>
                  </a:lnTo>
                  <a:lnTo>
                    <a:pt x="591082" y="2263453"/>
                  </a:lnTo>
                  <a:lnTo>
                    <a:pt x="551084" y="2259324"/>
                  </a:lnTo>
                  <a:lnTo>
                    <a:pt x="511721" y="2254878"/>
                  </a:lnTo>
                  <a:lnTo>
                    <a:pt x="472993" y="2250432"/>
                  </a:lnTo>
                  <a:lnTo>
                    <a:pt x="435217" y="2244715"/>
                  </a:lnTo>
                  <a:lnTo>
                    <a:pt x="398393" y="2238998"/>
                  </a:lnTo>
                  <a:lnTo>
                    <a:pt x="362522" y="2232646"/>
                  </a:lnTo>
                  <a:lnTo>
                    <a:pt x="327603" y="2225976"/>
                  </a:lnTo>
                  <a:lnTo>
                    <a:pt x="294589" y="2218671"/>
                  </a:lnTo>
                  <a:lnTo>
                    <a:pt x="262210" y="2210413"/>
                  </a:lnTo>
                  <a:lnTo>
                    <a:pt x="231417" y="2202473"/>
                  </a:lnTo>
                  <a:lnTo>
                    <a:pt x="216497" y="2198027"/>
                  </a:lnTo>
                  <a:lnTo>
                    <a:pt x="202212" y="2193580"/>
                  </a:lnTo>
                  <a:lnTo>
                    <a:pt x="188245" y="2189134"/>
                  </a:lnTo>
                  <a:lnTo>
                    <a:pt x="174595" y="2184370"/>
                  </a:lnTo>
                  <a:lnTo>
                    <a:pt x="161262" y="2179288"/>
                  </a:lnTo>
                  <a:lnTo>
                    <a:pt x="148247" y="2174524"/>
                  </a:lnTo>
                  <a:lnTo>
                    <a:pt x="135866" y="2169442"/>
                  </a:lnTo>
                  <a:lnTo>
                    <a:pt x="124438" y="2164043"/>
                  </a:lnTo>
                  <a:lnTo>
                    <a:pt x="112693" y="2158644"/>
                  </a:lnTo>
                  <a:lnTo>
                    <a:pt x="101900" y="2152927"/>
                  </a:lnTo>
                  <a:lnTo>
                    <a:pt x="91424" y="2147528"/>
                  </a:lnTo>
                  <a:lnTo>
                    <a:pt x="81266" y="2141811"/>
                  </a:lnTo>
                  <a:lnTo>
                    <a:pt x="71743" y="2135776"/>
                  </a:lnTo>
                  <a:lnTo>
                    <a:pt x="63172" y="2129742"/>
                  </a:lnTo>
                  <a:lnTo>
                    <a:pt x="54601" y="2123707"/>
                  </a:lnTo>
                  <a:lnTo>
                    <a:pt x="46664" y="2117355"/>
                  </a:lnTo>
                  <a:lnTo>
                    <a:pt x="39681" y="2111003"/>
                  </a:lnTo>
                  <a:lnTo>
                    <a:pt x="33014" y="2104334"/>
                  </a:lnTo>
                  <a:lnTo>
                    <a:pt x="26665" y="2097664"/>
                  </a:lnTo>
                  <a:lnTo>
                    <a:pt x="21269" y="2090994"/>
                  </a:lnTo>
                  <a:lnTo>
                    <a:pt x="16507" y="2084007"/>
                  </a:lnTo>
                  <a:lnTo>
                    <a:pt x="12063" y="2076702"/>
                  </a:lnTo>
                  <a:lnTo>
                    <a:pt x="8571" y="2069397"/>
                  </a:lnTo>
                  <a:lnTo>
                    <a:pt x="5397" y="2062092"/>
                  </a:lnTo>
                  <a:lnTo>
                    <a:pt x="2857" y="2054787"/>
                  </a:lnTo>
                  <a:lnTo>
                    <a:pt x="1270" y="2047165"/>
                  </a:lnTo>
                  <a:lnTo>
                    <a:pt x="317" y="2039225"/>
                  </a:lnTo>
                  <a:lnTo>
                    <a:pt x="0" y="2031602"/>
                  </a:lnTo>
                  <a:lnTo>
                    <a:pt x="0" y="1641266"/>
                  </a:lnTo>
                  <a:lnTo>
                    <a:pt x="317" y="1625068"/>
                  </a:lnTo>
                  <a:lnTo>
                    <a:pt x="1587" y="1609506"/>
                  </a:lnTo>
                  <a:lnTo>
                    <a:pt x="3492" y="1593943"/>
                  </a:lnTo>
                  <a:lnTo>
                    <a:pt x="6349" y="1579016"/>
                  </a:lnTo>
                  <a:lnTo>
                    <a:pt x="9523" y="1564088"/>
                  </a:lnTo>
                  <a:lnTo>
                    <a:pt x="13968" y="1549478"/>
                  </a:lnTo>
                  <a:lnTo>
                    <a:pt x="18729" y="1535186"/>
                  </a:lnTo>
                  <a:lnTo>
                    <a:pt x="24126" y="1521212"/>
                  </a:lnTo>
                  <a:lnTo>
                    <a:pt x="30475" y="1507555"/>
                  </a:lnTo>
                  <a:lnTo>
                    <a:pt x="37141" y="1494215"/>
                  </a:lnTo>
                  <a:lnTo>
                    <a:pt x="44442" y="1481511"/>
                  </a:lnTo>
                  <a:lnTo>
                    <a:pt x="52696" y="1468807"/>
                  </a:lnTo>
                  <a:lnTo>
                    <a:pt x="60949" y="1456738"/>
                  </a:lnTo>
                  <a:lnTo>
                    <a:pt x="70155" y="1444987"/>
                  </a:lnTo>
                  <a:lnTo>
                    <a:pt x="79996" y="1434188"/>
                  </a:lnTo>
                  <a:lnTo>
                    <a:pt x="90154" y="1423072"/>
                  </a:lnTo>
                  <a:lnTo>
                    <a:pt x="100630" y="1412908"/>
                  </a:lnTo>
                  <a:lnTo>
                    <a:pt x="112058" y="1403380"/>
                  </a:lnTo>
                  <a:lnTo>
                    <a:pt x="123486" y="1394170"/>
                  </a:lnTo>
                  <a:lnTo>
                    <a:pt x="135549" y="1385594"/>
                  </a:lnTo>
                  <a:lnTo>
                    <a:pt x="147929" y="1377654"/>
                  </a:lnTo>
                  <a:lnTo>
                    <a:pt x="161262" y="1370350"/>
                  </a:lnTo>
                  <a:lnTo>
                    <a:pt x="174277" y="1363362"/>
                  </a:lnTo>
                  <a:lnTo>
                    <a:pt x="188245" y="1357010"/>
                  </a:lnTo>
                  <a:lnTo>
                    <a:pt x="201895" y="1351611"/>
                  </a:lnTo>
                  <a:lnTo>
                    <a:pt x="216180" y="1346847"/>
                  </a:lnTo>
                  <a:lnTo>
                    <a:pt x="230782" y="1342400"/>
                  </a:lnTo>
                  <a:lnTo>
                    <a:pt x="245702" y="1339224"/>
                  </a:lnTo>
                  <a:lnTo>
                    <a:pt x="260940" y="1336683"/>
                  </a:lnTo>
                  <a:lnTo>
                    <a:pt x="276177" y="1334460"/>
                  </a:lnTo>
                  <a:lnTo>
                    <a:pt x="292049" y="1333507"/>
                  </a:lnTo>
                  <a:lnTo>
                    <a:pt x="307922" y="1333190"/>
                  </a:lnTo>
                  <a:lnTo>
                    <a:pt x="327921" y="1331284"/>
                  </a:lnTo>
                  <a:lnTo>
                    <a:pt x="384108" y="1326520"/>
                  </a:lnTo>
                  <a:lnTo>
                    <a:pt x="423472" y="1323344"/>
                  </a:lnTo>
                  <a:lnTo>
                    <a:pt x="469501" y="1319850"/>
                  </a:lnTo>
                  <a:lnTo>
                    <a:pt x="520610" y="1316357"/>
                  </a:lnTo>
                  <a:lnTo>
                    <a:pt x="575845" y="1312863"/>
                  </a:lnTo>
                  <a:close/>
                  <a:moveTo>
                    <a:pt x="622209" y="377550"/>
                  </a:moveTo>
                  <a:lnTo>
                    <a:pt x="617124" y="378504"/>
                  </a:lnTo>
                  <a:lnTo>
                    <a:pt x="612358" y="379457"/>
                  </a:lnTo>
                  <a:lnTo>
                    <a:pt x="607591" y="381364"/>
                  </a:lnTo>
                  <a:lnTo>
                    <a:pt x="602825" y="383589"/>
                  </a:lnTo>
                  <a:lnTo>
                    <a:pt x="598376" y="386131"/>
                  </a:lnTo>
                  <a:lnTo>
                    <a:pt x="593609" y="388991"/>
                  </a:lnTo>
                  <a:lnTo>
                    <a:pt x="589796" y="392487"/>
                  </a:lnTo>
                  <a:lnTo>
                    <a:pt x="585347" y="396301"/>
                  </a:lnTo>
                  <a:lnTo>
                    <a:pt x="580898" y="400750"/>
                  </a:lnTo>
                  <a:lnTo>
                    <a:pt x="577085" y="404882"/>
                  </a:lnTo>
                  <a:lnTo>
                    <a:pt x="568823" y="414733"/>
                  </a:lnTo>
                  <a:lnTo>
                    <a:pt x="560879" y="425221"/>
                  </a:lnTo>
                  <a:lnTo>
                    <a:pt x="544354" y="447785"/>
                  </a:lnTo>
                  <a:lnTo>
                    <a:pt x="533232" y="463675"/>
                  </a:lnTo>
                  <a:lnTo>
                    <a:pt x="521475" y="480837"/>
                  </a:lnTo>
                  <a:lnTo>
                    <a:pt x="509717" y="498316"/>
                  </a:lnTo>
                  <a:lnTo>
                    <a:pt x="498913" y="516748"/>
                  </a:lnTo>
                  <a:lnTo>
                    <a:pt x="495100" y="534545"/>
                  </a:lnTo>
                  <a:lnTo>
                    <a:pt x="491604" y="552342"/>
                  </a:lnTo>
                  <a:lnTo>
                    <a:pt x="488744" y="570457"/>
                  </a:lnTo>
                  <a:lnTo>
                    <a:pt x="486520" y="589208"/>
                  </a:lnTo>
                  <a:lnTo>
                    <a:pt x="484613" y="608276"/>
                  </a:lnTo>
                  <a:lnTo>
                    <a:pt x="483342" y="626708"/>
                  </a:lnTo>
                  <a:lnTo>
                    <a:pt x="482389" y="646094"/>
                  </a:lnTo>
                  <a:lnTo>
                    <a:pt x="482071" y="665163"/>
                  </a:lnTo>
                  <a:lnTo>
                    <a:pt x="482071" y="678828"/>
                  </a:lnTo>
                  <a:lnTo>
                    <a:pt x="482706" y="692494"/>
                  </a:lnTo>
                  <a:lnTo>
                    <a:pt x="483978" y="706159"/>
                  </a:lnTo>
                  <a:lnTo>
                    <a:pt x="484931" y="719825"/>
                  </a:lnTo>
                  <a:lnTo>
                    <a:pt x="486838" y="733173"/>
                  </a:lnTo>
                  <a:lnTo>
                    <a:pt x="488744" y="746520"/>
                  </a:lnTo>
                  <a:lnTo>
                    <a:pt x="491286" y="759550"/>
                  </a:lnTo>
                  <a:lnTo>
                    <a:pt x="493829" y="772580"/>
                  </a:lnTo>
                  <a:lnTo>
                    <a:pt x="496688" y="785928"/>
                  </a:lnTo>
                  <a:lnTo>
                    <a:pt x="499866" y="798958"/>
                  </a:lnTo>
                  <a:lnTo>
                    <a:pt x="503679" y="811670"/>
                  </a:lnTo>
                  <a:lnTo>
                    <a:pt x="507811" y="824382"/>
                  </a:lnTo>
                  <a:lnTo>
                    <a:pt x="511624" y="836776"/>
                  </a:lnTo>
                  <a:lnTo>
                    <a:pt x="516390" y="849171"/>
                  </a:lnTo>
                  <a:lnTo>
                    <a:pt x="521157" y="861565"/>
                  </a:lnTo>
                  <a:lnTo>
                    <a:pt x="525924" y="873642"/>
                  </a:lnTo>
                  <a:lnTo>
                    <a:pt x="531326" y="885718"/>
                  </a:lnTo>
                  <a:lnTo>
                    <a:pt x="536728" y="897795"/>
                  </a:lnTo>
                  <a:lnTo>
                    <a:pt x="542766" y="909553"/>
                  </a:lnTo>
                  <a:lnTo>
                    <a:pt x="548485" y="921312"/>
                  </a:lnTo>
                  <a:lnTo>
                    <a:pt x="554841" y="932435"/>
                  </a:lnTo>
                  <a:lnTo>
                    <a:pt x="561196" y="943876"/>
                  </a:lnTo>
                  <a:lnTo>
                    <a:pt x="567870" y="954681"/>
                  </a:lnTo>
                  <a:lnTo>
                    <a:pt x="574861" y="965805"/>
                  </a:lnTo>
                  <a:lnTo>
                    <a:pt x="581852" y="976610"/>
                  </a:lnTo>
                  <a:lnTo>
                    <a:pt x="589160" y="987097"/>
                  </a:lnTo>
                  <a:lnTo>
                    <a:pt x="596151" y="997267"/>
                  </a:lnTo>
                  <a:lnTo>
                    <a:pt x="604096" y="1007755"/>
                  </a:lnTo>
                  <a:lnTo>
                    <a:pt x="611722" y="1017607"/>
                  </a:lnTo>
                  <a:lnTo>
                    <a:pt x="619349" y="1027458"/>
                  </a:lnTo>
                  <a:lnTo>
                    <a:pt x="627293" y="1036675"/>
                  </a:lnTo>
                  <a:lnTo>
                    <a:pt x="635237" y="1046209"/>
                  </a:lnTo>
                  <a:lnTo>
                    <a:pt x="643817" y="1055425"/>
                  </a:lnTo>
                  <a:lnTo>
                    <a:pt x="652079" y="1064642"/>
                  </a:lnTo>
                  <a:lnTo>
                    <a:pt x="660659" y="1072904"/>
                  </a:lnTo>
                  <a:lnTo>
                    <a:pt x="668921" y="1081803"/>
                  </a:lnTo>
                  <a:lnTo>
                    <a:pt x="677501" y="1089748"/>
                  </a:lnTo>
                  <a:lnTo>
                    <a:pt x="686399" y="1097693"/>
                  </a:lnTo>
                  <a:lnTo>
                    <a:pt x="695297" y="1105320"/>
                  </a:lnTo>
                  <a:lnTo>
                    <a:pt x="703876" y="1112948"/>
                  </a:lnTo>
                  <a:lnTo>
                    <a:pt x="712774" y="1120257"/>
                  </a:lnTo>
                  <a:lnTo>
                    <a:pt x="721672" y="1127249"/>
                  </a:lnTo>
                  <a:lnTo>
                    <a:pt x="730569" y="1134240"/>
                  </a:lnTo>
                  <a:lnTo>
                    <a:pt x="739785" y="1140279"/>
                  </a:lnTo>
                  <a:lnTo>
                    <a:pt x="748682" y="1146635"/>
                  </a:lnTo>
                  <a:lnTo>
                    <a:pt x="757898" y="1152673"/>
                  </a:lnTo>
                  <a:lnTo>
                    <a:pt x="767113" y="1158393"/>
                  </a:lnTo>
                  <a:lnTo>
                    <a:pt x="775693" y="1163796"/>
                  </a:lnTo>
                  <a:lnTo>
                    <a:pt x="784909" y="1168881"/>
                  </a:lnTo>
                  <a:lnTo>
                    <a:pt x="794124" y="1173648"/>
                  </a:lnTo>
                  <a:lnTo>
                    <a:pt x="803022" y="1178097"/>
                  </a:lnTo>
                  <a:lnTo>
                    <a:pt x="811919" y="1182229"/>
                  </a:lnTo>
                  <a:lnTo>
                    <a:pt x="821135" y="1186042"/>
                  </a:lnTo>
                  <a:lnTo>
                    <a:pt x="829714" y="1189538"/>
                  </a:lnTo>
                  <a:lnTo>
                    <a:pt x="838612" y="1193034"/>
                  </a:lnTo>
                  <a:lnTo>
                    <a:pt x="847192" y="1195894"/>
                  </a:lnTo>
                  <a:lnTo>
                    <a:pt x="856090" y="1198437"/>
                  </a:lnTo>
                  <a:lnTo>
                    <a:pt x="864352" y="1200661"/>
                  </a:lnTo>
                  <a:lnTo>
                    <a:pt x="872932" y="1202568"/>
                  </a:lnTo>
                  <a:lnTo>
                    <a:pt x="881194" y="1204157"/>
                  </a:lnTo>
                  <a:lnTo>
                    <a:pt x="889456" y="1205428"/>
                  </a:lnTo>
                  <a:lnTo>
                    <a:pt x="897718" y="1206382"/>
                  </a:lnTo>
                  <a:lnTo>
                    <a:pt x="905662" y="1206700"/>
                  </a:lnTo>
                  <a:lnTo>
                    <a:pt x="913607" y="1207017"/>
                  </a:lnTo>
                  <a:lnTo>
                    <a:pt x="921551" y="1206700"/>
                  </a:lnTo>
                  <a:lnTo>
                    <a:pt x="929495" y="1206382"/>
                  </a:lnTo>
                  <a:lnTo>
                    <a:pt x="937757" y="1205428"/>
                  </a:lnTo>
                  <a:lnTo>
                    <a:pt x="945702" y="1204157"/>
                  </a:lnTo>
                  <a:lnTo>
                    <a:pt x="954281" y="1202568"/>
                  </a:lnTo>
                  <a:lnTo>
                    <a:pt x="962861" y="1200661"/>
                  </a:lnTo>
                  <a:lnTo>
                    <a:pt x="971441" y="1198437"/>
                  </a:lnTo>
                  <a:lnTo>
                    <a:pt x="980021" y="1195894"/>
                  </a:lnTo>
                  <a:lnTo>
                    <a:pt x="988919" y="1193034"/>
                  </a:lnTo>
                  <a:lnTo>
                    <a:pt x="997499" y="1189538"/>
                  </a:lnTo>
                  <a:lnTo>
                    <a:pt x="1006396" y="1186042"/>
                  </a:lnTo>
                  <a:lnTo>
                    <a:pt x="1015294" y="1182229"/>
                  </a:lnTo>
                  <a:lnTo>
                    <a:pt x="1024192" y="1178097"/>
                  </a:lnTo>
                  <a:lnTo>
                    <a:pt x="1033407" y="1173648"/>
                  </a:lnTo>
                  <a:lnTo>
                    <a:pt x="1042305" y="1168881"/>
                  </a:lnTo>
                  <a:lnTo>
                    <a:pt x="1051202" y="1163796"/>
                  </a:lnTo>
                  <a:lnTo>
                    <a:pt x="1060418" y="1158393"/>
                  </a:lnTo>
                  <a:lnTo>
                    <a:pt x="1069315" y="1152673"/>
                  </a:lnTo>
                  <a:lnTo>
                    <a:pt x="1078531" y="1146635"/>
                  </a:lnTo>
                  <a:lnTo>
                    <a:pt x="1087746" y="1140279"/>
                  </a:lnTo>
                  <a:lnTo>
                    <a:pt x="1096326" y="1134240"/>
                  </a:lnTo>
                  <a:lnTo>
                    <a:pt x="1105541" y="1127249"/>
                  </a:lnTo>
                  <a:lnTo>
                    <a:pt x="1114439" y="1120257"/>
                  </a:lnTo>
                  <a:lnTo>
                    <a:pt x="1123337" y="1112948"/>
                  </a:lnTo>
                  <a:lnTo>
                    <a:pt x="1132234" y="1105320"/>
                  </a:lnTo>
                  <a:lnTo>
                    <a:pt x="1140814" y="1097693"/>
                  </a:lnTo>
                  <a:lnTo>
                    <a:pt x="1149712" y="1089748"/>
                  </a:lnTo>
                  <a:lnTo>
                    <a:pt x="1158292" y="1081803"/>
                  </a:lnTo>
                  <a:lnTo>
                    <a:pt x="1166872" y="1072904"/>
                  </a:lnTo>
                  <a:lnTo>
                    <a:pt x="1175134" y="1064642"/>
                  </a:lnTo>
                  <a:lnTo>
                    <a:pt x="1183714" y="1055425"/>
                  </a:lnTo>
                  <a:lnTo>
                    <a:pt x="1191976" y="1046209"/>
                  </a:lnTo>
                  <a:lnTo>
                    <a:pt x="1199920" y="1036675"/>
                  </a:lnTo>
                  <a:lnTo>
                    <a:pt x="1208182" y="1027458"/>
                  </a:lnTo>
                  <a:lnTo>
                    <a:pt x="1215809" y="1017607"/>
                  </a:lnTo>
                  <a:lnTo>
                    <a:pt x="1223435" y="1007755"/>
                  </a:lnTo>
                  <a:lnTo>
                    <a:pt x="1231062" y="997267"/>
                  </a:lnTo>
                  <a:lnTo>
                    <a:pt x="1238370" y="987097"/>
                  </a:lnTo>
                  <a:lnTo>
                    <a:pt x="1245679" y="976610"/>
                  </a:lnTo>
                  <a:lnTo>
                    <a:pt x="1252670" y="965805"/>
                  </a:lnTo>
                  <a:lnTo>
                    <a:pt x="1259343" y="954681"/>
                  </a:lnTo>
                  <a:lnTo>
                    <a:pt x="1266017" y="943876"/>
                  </a:lnTo>
                  <a:lnTo>
                    <a:pt x="1272690" y="932435"/>
                  </a:lnTo>
                  <a:lnTo>
                    <a:pt x="1278728" y="921312"/>
                  </a:lnTo>
                  <a:lnTo>
                    <a:pt x="1284765" y="909553"/>
                  </a:lnTo>
                  <a:lnTo>
                    <a:pt x="1290485" y="897795"/>
                  </a:lnTo>
                  <a:lnTo>
                    <a:pt x="1295887" y="885718"/>
                  </a:lnTo>
                  <a:lnTo>
                    <a:pt x="1300972" y="873642"/>
                  </a:lnTo>
                  <a:lnTo>
                    <a:pt x="1306056" y="861565"/>
                  </a:lnTo>
                  <a:lnTo>
                    <a:pt x="1310823" y="849171"/>
                  </a:lnTo>
                  <a:lnTo>
                    <a:pt x="1315271" y="836776"/>
                  </a:lnTo>
                  <a:lnTo>
                    <a:pt x="1319720" y="824382"/>
                  </a:lnTo>
                  <a:lnTo>
                    <a:pt x="1323534" y="811670"/>
                  </a:lnTo>
                  <a:lnTo>
                    <a:pt x="1327347" y="798958"/>
                  </a:lnTo>
                  <a:lnTo>
                    <a:pt x="1330525" y="785928"/>
                  </a:lnTo>
                  <a:lnTo>
                    <a:pt x="1333385" y="772580"/>
                  </a:lnTo>
                  <a:lnTo>
                    <a:pt x="1335927" y="759550"/>
                  </a:lnTo>
                  <a:lnTo>
                    <a:pt x="1338787" y="746520"/>
                  </a:lnTo>
                  <a:lnTo>
                    <a:pt x="1340376" y="733173"/>
                  </a:lnTo>
                  <a:lnTo>
                    <a:pt x="1342282" y="719825"/>
                  </a:lnTo>
                  <a:lnTo>
                    <a:pt x="1343236" y="706159"/>
                  </a:lnTo>
                  <a:lnTo>
                    <a:pt x="1344507" y="692494"/>
                  </a:lnTo>
                  <a:lnTo>
                    <a:pt x="1345142" y="678828"/>
                  </a:lnTo>
                  <a:lnTo>
                    <a:pt x="1345142" y="665163"/>
                  </a:lnTo>
                  <a:lnTo>
                    <a:pt x="1345142" y="657218"/>
                  </a:lnTo>
                  <a:lnTo>
                    <a:pt x="1344824" y="648637"/>
                  </a:lnTo>
                  <a:lnTo>
                    <a:pt x="1343871" y="632111"/>
                  </a:lnTo>
                  <a:lnTo>
                    <a:pt x="1322262" y="631158"/>
                  </a:lnTo>
                  <a:lnTo>
                    <a:pt x="1300336" y="630204"/>
                  </a:lnTo>
                  <a:lnTo>
                    <a:pt x="1278092" y="628615"/>
                  </a:lnTo>
                  <a:lnTo>
                    <a:pt x="1255530" y="626708"/>
                  </a:lnTo>
                  <a:lnTo>
                    <a:pt x="1232333" y="624484"/>
                  </a:lnTo>
                  <a:lnTo>
                    <a:pt x="1209135" y="621941"/>
                  </a:lnTo>
                  <a:lnTo>
                    <a:pt x="1185302" y="619399"/>
                  </a:lnTo>
                  <a:lnTo>
                    <a:pt x="1162105" y="616221"/>
                  </a:lnTo>
                  <a:lnTo>
                    <a:pt x="1138272" y="613043"/>
                  </a:lnTo>
                  <a:lnTo>
                    <a:pt x="1114757" y="608911"/>
                  </a:lnTo>
                  <a:lnTo>
                    <a:pt x="1091242" y="604780"/>
                  </a:lnTo>
                  <a:lnTo>
                    <a:pt x="1067726" y="600649"/>
                  </a:lnTo>
                  <a:lnTo>
                    <a:pt x="1044211" y="595881"/>
                  </a:lnTo>
                  <a:lnTo>
                    <a:pt x="1021332" y="590797"/>
                  </a:lnTo>
                  <a:lnTo>
                    <a:pt x="998770" y="585712"/>
                  </a:lnTo>
                  <a:lnTo>
                    <a:pt x="975890" y="579673"/>
                  </a:lnTo>
                  <a:lnTo>
                    <a:pt x="954281" y="573953"/>
                  </a:lnTo>
                  <a:lnTo>
                    <a:pt x="932673" y="567279"/>
                  </a:lnTo>
                  <a:lnTo>
                    <a:pt x="911382" y="560605"/>
                  </a:lnTo>
                  <a:lnTo>
                    <a:pt x="891362" y="553931"/>
                  </a:lnTo>
                  <a:lnTo>
                    <a:pt x="871343" y="546940"/>
                  </a:lnTo>
                  <a:lnTo>
                    <a:pt x="852276" y="539312"/>
                  </a:lnTo>
                  <a:lnTo>
                    <a:pt x="834163" y="531685"/>
                  </a:lnTo>
                  <a:lnTo>
                    <a:pt x="817004" y="523104"/>
                  </a:lnTo>
                  <a:lnTo>
                    <a:pt x="800162" y="514842"/>
                  </a:lnTo>
                  <a:lnTo>
                    <a:pt x="784909" y="505943"/>
                  </a:lnTo>
                  <a:lnTo>
                    <a:pt x="770291" y="497045"/>
                  </a:lnTo>
                  <a:lnTo>
                    <a:pt x="763300" y="492595"/>
                  </a:lnTo>
                  <a:lnTo>
                    <a:pt x="756945" y="487828"/>
                  </a:lnTo>
                  <a:lnTo>
                    <a:pt x="750271" y="483061"/>
                  </a:lnTo>
                  <a:lnTo>
                    <a:pt x="744551" y="478294"/>
                  </a:lnTo>
                  <a:lnTo>
                    <a:pt x="738514" y="473209"/>
                  </a:lnTo>
                  <a:lnTo>
                    <a:pt x="733112" y="468124"/>
                  </a:lnTo>
                  <a:lnTo>
                    <a:pt x="728027" y="463040"/>
                  </a:lnTo>
                  <a:lnTo>
                    <a:pt x="723261" y="457955"/>
                  </a:lnTo>
                  <a:lnTo>
                    <a:pt x="718812" y="452870"/>
                  </a:lnTo>
                  <a:lnTo>
                    <a:pt x="714363" y="447785"/>
                  </a:lnTo>
                  <a:lnTo>
                    <a:pt x="706419" y="436662"/>
                  </a:lnTo>
                  <a:lnTo>
                    <a:pt x="698474" y="426810"/>
                  </a:lnTo>
                  <a:lnTo>
                    <a:pt x="690848" y="418229"/>
                  </a:lnTo>
                  <a:lnTo>
                    <a:pt x="683221" y="409966"/>
                  </a:lnTo>
                  <a:lnTo>
                    <a:pt x="676230" y="403610"/>
                  </a:lnTo>
                  <a:lnTo>
                    <a:pt x="669239" y="397254"/>
                  </a:lnTo>
                  <a:lnTo>
                    <a:pt x="662566" y="392169"/>
                  </a:lnTo>
                  <a:lnTo>
                    <a:pt x="656210" y="387720"/>
                  </a:lnTo>
                  <a:lnTo>
                    <a:pt x="649855" y="384542"/>
                  </a:lnTo>
                  <a:lnTo>
                    <a:pt x="644135" y="381682"/>
                  </a:lnTo>
                  <a:lnTo>
                    <a:pt x="638097" y="379775"/>
                  </a:lnTo>
                  <a:lnTo>
                    <a:pt x="632695" y="378504"/>
                  </a:lnTo>
                  <a:lnTo>
                    <a:pt x="627293" y="377550"/>
                  </a:lnTo>
                  <a:lnTo>
                    <a:pt x="622209" y="377550"/>
                  </a:lnTo>
                  <a:close/>
                  <a:moveTo>
                    <a:pt x="899307" y="0"/>
                  </a:moveTo>
                  <a:lnTo>
                    <a:pt x="913607" y="0"/>
                  </a:lnTo>
                  <a:lnTo>
                    <a:pt x="927906" y="0"/>
                  </a:lnTo>
                  <a:lnTo>
                    <a:pt x="942206" y="953"/>
                  </a:lnTo>
                  <a:lnTo>
                    <a:pt x="956188" y="1907"/>
                  </a:lnTo>
                  <a:lnTo>
                    <a:pt x="970170" y="3496"/>
                  </a:lnTo>
                  <a:lnTo>
                    <a:pt x="984152" y="5403"/>
                  </a:lnTo>
                  <a:lnTo>
                    <a:pt x="997816" y="7627"/>
                  </a:lnTo>
                  <a:lnTo>
                    <a:pt x="1011798" y="10170"/>
                  </a:lnTo>
                  <a:lnTo>
                    <a:pt x="1025145" y="13666"/>
                  </a:lnTo>
                  <a:lnTo>
                    <a:pt x="1038809" y="17161"/>
                  </a:lnTo>
                  <a:lnTo>
                    <a:pt x="1052156" y="20975"/>
                  </a:lnTo>
                  <a:lnTo>
                    <a:pt x="1065502" y="25107"/>
                  </a:lnTo>
                  <a:lnTo>
                    <a:pt x="1078531" y="29874"/>
                  </a:lnTo>
                  <a:lnTo>
                    <a:pt x="1091242" y="34958"/>
                  </a:lnTo>
                  <a:lnTo>
                    <a:pt x="1103953" y="40679"/>
                  </a:lnTo>
                  <a:lnTo>
                    <a:pt x="1116981" y="46399"/>
                  </a:lnTo>
                  <a:lnTo>
                    <a:pt x="1129374" y="52120"/>
                  </a:lnTo>
                  <a:lnTo>
                    <a:pt x="1141767" y="58794"/>
                  </a:lnTo>
                  <a:lnTo>
                    <a:pt x="1154161" y="65785"/>
                  </a:lnTo>
                  <a:lnTo>
                    <a:pt x="1166236" y="73095"/>
                  </a:lnTo>
                  <a:lnTo>
                    <a:pt x="1177676" y="80404"/>
                  </a:lnTo>
                  <a:lnTo>
                    <a:pt x="1189751" y="88349"/>
                  </a:lnTo>
                  <a:lnTo>
                    <a:pt x="1201191" y="96294"/>
                  </a:lnTo>
                  <a:lnTo>
                    <a:pt x="1212313" y="105193"/>
                  </a:lnTo>
                  <a:lnTo>
                    <a:pt x="1223753" y="113774"/>
                  </a:lnTo>
                  <a:lnTo>
                    <a:pt x="1234557" y="122990"/>
                  </a:lnTo>
                  <a:lnTo>
                    <a:pt x="1245361" y="132524"/>
                  </a:lnTo>
                  <a:lnTo>
                    <a:pt x="1256166" y="142058"/>
                  </a:lnTo>
                  <a:lnTo>
                    <a:pt x="1266334" y="152228"/>
                  </a:lnTo>
                  <a:lnTo>
                    <a:pt x="1276503" y="162398"/>
                  </a:lnTo>
                  <a:lnTo>
                    <a:pt x="1286354" y="172885"/>
                  </a:lnTo>
                  <a:lnTo>
                    <a:pt x="1296205" y="184008"/>
                  </a:lnTo>
                  <a:lnTo>
                    <a:pt x="1305738" y="195131"/>
                  </a:lnTo>
                  <a:lnTo>
                    <a:pt x="1315271" y="206572"/>
                  </a:lnTo>
                  <a:lnTo>
                    <a:pt x="1324169" y="218331"/>
                  </a:lnTo>
                  <a:lnTo>
                    <a:pt x="1333067" y="230407"/>
                  </a:lnTo>
                  <a:lnTo>
                    <a:pt x="1341647" y="242166"/>
                  </a:lnTo>
                  <a:lnTo>
                    <a:pt x="1349909" y="254561"/>
                  </a:lnTo>
                  <a:lnTo>
                    <a:pt x="1358489" y="267591"/>
                  </a:lnTo>
                  <a:lnTo>
                    <a:pt x="1366115" y="280303"/>
                  </a:lnTo>
                  <a:lnTo>
                    <a:pt x="1373742" y="293650"/>
                  </a:lnTo>
                  <a:lnTo>
                    <a:pt x="1381050" y="306998"/>
                  </a:lnTo>
                  <a:lnTo>
                    <a:pt x="1388359" y="320664"/>
                  </a:lnTo>
                  <a:lnTo>
                    <a:pt x="1394715" y="334329"/>
                  </a:lnTo>
                  <a:lnTo>
                    <a:pt x="1401388" y="348313"/>
                  </a:lnTo>
                  <a:lnTo>
                    <a:pt x="1407426" y="362614"/>
                  </a:lnTo>
                  <a:lnTo>
                    <a:pt x="1413781" y="377233"/>
                  </a:lnTo>
                  <a:lnTo>
                    <a:pt x="1419501" y="391852"/>
                  </a:lnTo>
                  <a:lnTo>
                    <a:pt x="1424585" y="406471"/>
                  </a:lnTo>
                  <a:lnTo>
                    <a:pt x="1429988" y="421407"/>
                  </a:lnTo>
                  <a:lnTo>
                    <a:pt x="1435072" y="436662"/>
                  </a:lnTo>
                  <a:lnTo>
                    <a:pt x="1439203" y="451917"/>
                  </a:lnTo>
                  <a:lnTo>
                    <a:pt x="1443652" y="467807"/>
                  </a:lnTo>
                  <a:lnTo>
                    <a:pt x="1447465" y="483379"/>
                  </a:lnTo>
                  <a:lnTo>
                    <a:pt x="1450961" y="499269"/>
                  </a:lnTo>
                  <a:lnTo>
                    <a:pt x="1454138" y="515159"/>
                  </a:lnTo>
                  <a:lnTo>
                    <a:pt x="1457316" y="531367"/>
                  </a:lnTo>
                  <a:lnTo>
                    <a:pt x="1459858" y="547575"/>
                  </a:lnTo>
                  <a:lnTo>
                    <a:pt x="1462400" y="564101"/>
                  </a:lnTo>
                  <a:lnTo>
                    <a:pt x="1463989" y="580309"/>
                  </a:lnTo>
                  <a:lnTo>
                    <a:pt x="1465578" y="597153"/>
                  </a:lnTo>
                  <a:lnTo>
                    <a:pt x="1467167" y="613996"/>
                  </a:lnTo>
                  <a:lnTo>
                    <a:pt x="1467803" y="631158"/>
                  </a:lnTo>
                  <a:lnTo>
                    <a:pt x="1468438" y="648001"/>
                  </a:lnTo>
                  <a:lnTo>
                    <a:pt x="1468438" y="665163"/>
                  </a:lnTo>
                  <a:lnTo>
                    <a:pt x="1468438" y="682960"/>
                  </a:lnTo>
                  <a:lnTo>
                    <a:pt x="1467803" y="700439"/>
                  </a:lnTo>
                  <a:lnTo>
                    <a:pt x="1466214" y="717918"/>
                  </a:lnTo>
                  <a:lnTo>
                    <a:pt x="1464943" y="735079"/>
                  </a:lnTo>
                  <a:lnTo>
                    <a:pt x="1462718" y="752241"/>
                  </a:lnTo>
                  <a:lnTo>
                    <a:pt x="1460176" y="769402"/>
                  </a:lnTo>
                  <a:lnTo>
                    <a:pt x="1457316" y="786246"/>
                  </a:lnTo>
                  <a:lnTo>
                    <a:pt x="1453503" y="802771"/>
                  </a:lnTo>
                  <a:lnTo>
                    <a:pt x="1450007" y="819297"/>
                  </a:lnTo>
                  <a:lnTo>
                    <a:pt x="1445558" y="835505"/>
                  </a:lnTo>
                  <a:lnTo>
                    <a:pt x="1441110" y="851395"/>
                  </a:lnTo>
                  <a:lnTo>
                    <a:pt x="1436025" y="867603"/>
                  </a:lnTo>
                  <a:lnTo>
                    <a:pt x="1430623" y="883176"/>
                  </a:lnTo>
                  <a:lnTo>
                    <a:pt x="1425221" y="899066"/>
                  </a:lnTo>
                  <a:lnTo>
                    <a:pt x="1418865" y="914320"/>
                  </a:lnTo>
                  <a:lnTo>
                    <a:pt x="1412828" y="929257"/>
                  </a:lnTo>
                  <a:lnTo>
                    <a:pt x="1405837" y="944194"/>
                  </a:lnTo>
                  <a:lnTo>
                    <a:pt x="1398846" y="958813"/>
                  </a:lnTo>
                  <a:lnTo>
                    <a:pt x="1391537" y="973432"/>
                  </a:lnTo>
                  <a:lnTo>
                    <a:pt x="1383910" y="987415"/>
                  </a:lnTo>
                  <a:lnTo>
                    <a:pt x="1375966" y="1001716"/>
                  </a:lnTo>
                  <a:lnTo>
                    <a:pt x="1367704" y="1015700"/>
                  </a:lnTo>
                  <a:lnTo>
                    <a:pt x="1359124" y="1029047"/>
                  </a:lnTo>
                  <a:lnTo>
                    <a:pt x="1350544" y="1042713"/>
                  </a:lnTo>
                  <a:lnTo>
                    <a:pt x="1341647" y="1055425"/>
                  </a:lnTo>
                  <a:lnTo>
                    <a:pt x="1332431" y="1068455"/>
                  </a:lnTo>
                  <a:lnTo>
                    <a:pt x="1322898" y="1080850"/>
                  </a:lnTo>
                  <a:lnTo>
                    <a:pt x="1313365" y="1093244"/>
                  </a:lnTo>
                  <a:lnTo>
                    <a:pt x="1303514" y="1105320"/>
                  </a:lnTo>
                  <a:lnTo>
                    <a:pt x="1293345" y="1117397"/>
                  </a:lnTo>
                  <a:lnTo>
                    <a:pt x="1283176" y="1128838"/>
                  </a:lnTo>
                  <a:lnTo>
                    <a:pt x="1273008" y="1139961"/>
                  </a:lnTo>
                  <a:lnTo>
                    <a:pt x="1262521" y="1151084"/>
                  </a:lnTo>
                  <a:lnTo>
                    <a:pt x="1251717" y="1161889"/>
                  </a:lnTo>
                  <a:lnTo>
                    <a:pt x="1240913" y="1172059"/>
                  </a:lnTo>
                  <a:lnTo>
                    <a:pt x="1229791" y="1182229"/>
                  </a:lnTo>
                  <a:lnTo>
                    <a:pt x="1218986" y="1192081"/>
                  </a:lnTo>
                  <a:lnTo>
                    <a:pt x="1207546" y="1201615"/>
                  </a:lnTo>
                  <a:lnTo>
                    <a:pt x="1196424" y="1211149"/>
                  </a:lnTo>
                  <a:lnTo>
                    <a:pt x="1184985" y="1220047"/>
                  </a:lnTo>
                  <a:lnTo>
                    <a:pt x="1173863" y="1228628"/>
                  </a:lnTo>
                  <a:lnTo>
                    <a:pt x="1162105" y="1237209"/>
                  </a:lnTo>
                  <a:lnTo>
                    <a:pt x="1150665" y="1244836"/>
                  </a:lnTo>
                  <a:lnTo>
                    <a:pt x="1139225" y="1252463"/>
                  </a:lnTo>
                  <a:lnTo>
                    <a:pt x="1127468" y="1259773"/>
                  </a:lnTo>
                  <a:lnTo>
                    <a:pt x="1115710" y="1267082"/>
                  </a:lnTo>
                  <a:lnTo>
                    <a:pt x="1103953" y="1273438"/>
                  </a:lnTo>
                  <a:lnTo>
                    <a:pt x="1092513" y="1279794"/>
                  </a:lnTo>
                  <a:lnTo>
                    <a:pt x="1080755" y="1285515"/>
                  </a:lnTo>
                  <a:lnTo>
                    <a:pt x="1068997" y="1291553"/>
                  </a:lnTo>
                  <a:lnTo>
                    <a:pt x="1057240" y="1296638"/>
                  </a:lnTo>
                  <a:lnTo>
                    <a:pt x="1045800" y="1301723"/>
                  </a:lnTo>
                  <a:lnTo>
                    <a:pt x="1034360" y="1306172"/>
                  </a:lnTo>
                  <a:lnTo>
                    <a:pt x="1022603" y="1309986"/>
                  </a:lnTo>
                  <a:lnTo>
                    <a:pt x="1011481" y="1314117"/>
                  </a:lnTo>
                  <a:lnTo>
                    <a:pt x="1000041" y="1317295"/>
                  </a:lnTo>
                  <a:lnTo>
                    <a:pt x="988919" y="1320155"/>
                  </a:lnTo>
                  <a:lnTo>
                    <a:pt x="977797" y="1323016"/>
                  </a:lnTo>
                  <a:lnTo>
                    <a:pt x="966675" y="1325240"/>
                  </a:lnTo>
                  <a:lnTo>
                    <a:pt x="955870" y="1327147"/>
                  </a:lnTo>
                  <a:lnTo>
                    <a:pt x="945066" y="1328736"/>
                  </a:lnTo>
                  <a:lnTo>
                    <a:pt x="934580" y="1329372"/>
                  </a:lnTo>
                  <a:lnTo>
                    <a:pt x="923775" y="1330007"/>
                  </a:lnTo>
                  <a:lnTo>
                    <a:pt x="913607" y="1330325"/>
                  </a:lnTo>
                  <a:lnTo>
                    <a:pt x="903438" y="1330007"/>
                  </a:lnTo>
                  <a:lnTo>
                    <a:pt x="892951" y="1329372"/>
                  </a:lnTo>
                  <a:lnTo>
                    <a:pt x="882147" y="1328736"/>
                  </a:lnTo>
                  <a:lnTo>
                    <a:pt x="871343" y="1327147"/>
                  </a:lnTo>
                  <a:lnTo>
                    <a:pt x="860539" y="1325240"/>
                  </a:lnTo>
                  <a:lnTo>
                    <a:pt x="849416" y="1323016"/>
                  </a:lnTo>
                  <a:lnTo>
                    <a:pt x="838612" y="1320155"/>
                  </a:lnTo>
                  <a:lnTo>
                    <a:pt x="827172" y="1317295"/>
                  </a:lnTo>
                  <a:lnTo>
                    <a:pt x="816050" y="1314117"/>
                  </a:lnTo>
                  <a:lnTo>
                    <a:pt x="804293" y="1309986"/>
                  </a:lnTo>
                  <a:lnTo>
                    <a:pt x="792853" y="1306172"/>
                  </a:lnTo>
                  <a:lnTo>
                    <a:pt x="781095" y="1301723"/>
                  </a:lnTo>
                  <a:lnTo>
                    <a:pt x="769973" y="1296638"/>
                  </a:lnTo>
                  <a:lnTo>
                    <a:pt x="758216" y="1291553"/>
                  </a:lnTo>
                  <a:lnTo>
                    <a:pt x="746458" y="1285515"/>
                  </a:lnTo>
                  <a:lnTo>
                    <a:pt x="735018" y="1279794"/>
                  </a:lnTo>
                  <a:lnTo>
                    <a:pt x="723261" y="1273438"/>
                  </a:lnTo>
                  <a:lnTo>
                    <a:pt x="711503" y="1267082"/>
                  </a:lnTo>
                  <a:lnTo>
                    <a:pt x="699745" y="1259773"/>
                  </a:lnTo>
                  <a:lnTo>
                    <a:pt x="688306" y="1252463"/>
                  </a:lnTo>
                  <a:lnTo>
                    <a:pt x="676548" y="1244836"/>
                  </a:lnTo>
                  <a:lnTo>
                    <a:pt x="664790" y="1237209"/>
                  </a:lnTo>
                  <a:lnTo>
                    <a:pt x="653668" y="1228628"/>
                  </a:lnTo>
                  <a:lnTo>
                    <a:pt x="642228" y="1220047"/>
                  </a:lnTo>
                  <a:lnTo>
                    <a:pt x="630471" y="1211149"/>
                  </a:lnTo>
                  <a:lnTo>
                    <a:pt x="619667" y="1201615"/>
                  </a:lnTo>
                  <a:lnTo>
                    <a:pt x="608227" y="1192081"/>
                  </a:lnTo>
                  <a:lnTo>
                    <a:pt x="597422" y="1182229"/>
                  </a:lnTo>
                  <a:lnTo>
                    <a:pt x="586300" y="1172059"/>
                  </a:lnTo>
                  <a:lnTo>
                    <a:pt x="575496" y="1161889"/>
                  </a:lnTo>
                  <a:lnTo>
                    <a:pt x="565010" y="1151084"/>
                  </a:lnTo>
                  <a:lnTo>
                    <a:pt x="554205" y="1139961"/>
                  </a:lnTo>
                  <a:lnTo>
                    <a:pt x="543719" y="1128838"/>
                  </a:lnTo>
                  <a:lnTo>
                    <a:pt x="533868" y="1117397"/>
                  </a:lnTo>
                  <a:lnTo>
                    <a:pt x="523699" y="1105320"/>
                  </a:lnTo>
                  <a:lnTo>
                    <a:pt x="513848" y="1093244"/>
                  </a:lnTo>
                  <a:lnTo>
                    <a:pt x="504315" y="1080850"/>
                  </a:lnTo>
                  <a:lnTo>
                    <a:pt x="494782" y="1068455"/>
                  </a:lnTo>
                  <a:lnTo>
                    <a:pt x="485884" y="1055425"/>
                  </a:lnTo>
                  <a:lnTo>
                    <a:pt x="476669" y="1042713"/>
                  </a:lnTo>
                  <a:lnTo>
                    <a:pt x="467771" y="1029047"/>
                  </a:lnTo>
                  <a:lnTo>
                    <a:pt x="459509" y="1015700"/>
                  </a:lnTo>
                  <a:lnTo>
                    <a:pt x="451565" y="1001716"/>
                  </a:lnTo>
                  <a:lnTo>
                    <a:pt x="443303" y="987415"/>
                  </a:lnTo>
                  <a:lnTo>
                    <a:pt x="435676" y="973432"/>
                  </a:lnTo>
                  <a:lnTo>
                    <a:pt x="428367" y="958813"/>
                  </a:lnTo>
                  <a:lnTo>
                    <a:pt x="421694" y="944194"/>
                  </a:lnTo>
                  <a:lnTo>
                    <a:pt x="414703" y="929257"/>
                  </a:lnTo>
                  <a:lnTo>
                    <a:pt x="408348" y="914320"/>
                  </a:lnTo>
                  <a:lnTo>
                    <a:pt x="402310" y="899066"/>
                  </a:lnTo>
                  <a:lnTo>
                    <a:pt x="396272" y="883176"/>
                  </a:lnTo>
                  <a:lnTo>
                    <a:pt x="391188" y="867603"/>
                  </a:lnTo>
                  <a:lnTo>
                    <a:pt x="386104" y="851395"/>
                  </a:lnTo>
                  <a:lnTo>
                    <a:pt x="381655" y="835505"/>
                  </a:lnTo>
                  <a:lnTo>
                    <a:pt x="377524" y="819297"/>
                  </a:lnTo>
                  <a:lnTo>
                    <a:pt x="373710" y="802771"/>
                  </a:lnTo>
                  <a:lnTo>
                    <a:pt x="370215" y="786246"/>
                  </a:lnTo>
                  <a:lnTo>
                    <a:pt x="367355" y="769402"/>
                  </a:lnTo>
                  <a:lnTo>
                    <a:pt x="364813" y="752241"/>
                  </a:lnTo>
                  <a:lnTo>
                    <a:pt x="362588" y="735079"/>
                  </a:lnTo>
                  <a:lnTo>
                    <a:pt x="360999" y="717918"/>
                  </a:lnTo>
                  <a:lnTo>
                    <a:pt x="359411" y="700439"/>
                  </a:lnTo>
                  <a:lnTo>
                    <a:pt x="358775" y="682960"/>
                  </a:lnTo>
                  <a:lnTo>
                    <a:pt x="358775" y="665163"/>
                  </a:lnTo>
                  <a:lnTo>
                    <a:pt x="358775" y="648001"/>
                  </a:lnTo>
                  <a:lnTo>
                    <a:pt x="359411" y="631158"/>
                  </a:lnTo>
                  <a:lnTo>
                    <a:pt x="360364" y="613996"/>
                  </a:lnTo>
                  <a:lnTo>
                    <a:pt x="361635" y="597153"/>
                  </a:lnTo>
                  <a:lnTo>
                    <a:pt x="363224" y="580309"/>
                  </a:lnTo>
                  <a:lnTo>
                    <a:pt x="365130" y="564101"/>
                  </a:lnTo>
                  <a:lnTo>
                    <a:pt x="367673" y="547575"/>
                  </a:lnTo>
                  <a:lnTo>
                    <a:pt x="370215" y="531367"/>
                  </a:lnTo>
                  <a:lnTo>
                    <a:pt x="373075" y="515159"/>
                  </a:lnTo>
                  <a:lnTo>
                    <a:pt x="376253" y="499269"/>
                  </a:lnTo>
                  <a:lnTo>
                    <a:pt x="380066" y="483379"/>
                  </a:lnTo>
                  <a:lnTo>
                    <a:pt x="383561" y="467807"/>
                  </a:lnTo>
                  <a:lnTo>
                    <a:pt x="388010" y="451917"/>
                  </a:lnTo>
                  <a:lnTo>
                    <a:pt x="392459" y="436662"/>
                  </a:lnTo>
                  <a:lnTo>
                    <a:pt x="397226" y="421407"/>
                  </a:lnTo>
                  <a:lnTo>
                    <a:pt x="402310" y="406471"/>
                  </a:lnTo>
                  <a:lnTo>
                    <a:pt x="407712" y="391852"/>
                  </a:lnTo>
                  <a:lnTo>
                    <a:pt x="413432" y="377233"/>
                  </a:lnTo>
                  <a:lnTo>
                    <a:pt x="419470" y="362614"/>
                  </a:lnTo>
                  <a:lnTo>
                    <a:pt x="425825" y="348313"/>
                  </a:lnTo>
                  <a:lnTo>
                    <a:pt x="432498" y="334329"/>
                  </a:lnTo>
                  <a:lnTo>
                    <a:pt x="439172" y="320664"/>
                  </a:lnTo>
                  <a:lnTo>
                    <a:pt x="446480" y="306998"/>
                  </a:lnTo>
                  <a:lnTo>
                    <a:pt x="453789" y="293650"/>
                  </a:lnTo>
                  <a:lnTo>
                    <a:pt x="461416" y="280303"/>
                  </a:lnTo>
                  <a:lnTo>
                    <a:pt x="469042" y="267591"/>
                  </a:lnTo>
                  <a:lnTo>
                    <a:pt x="477304" y="254561"/>
                  </a:lnTo>
                  <a:lnTo>
                    <a:pt x="485884" y="242166"/>
                  </a:lnTo>
                  <a:lnTo>
                    <a:pt x="494146" y="230407"/>
                  </a:lnTo>
                  <a:lnTo>
                    <a:pt x="503044" y="218331"/>
                  </a:lnTo>
                  <a:lnTo>
                    <a:pt x="511942" y="206572"/>
                  </a:lnTo>
                  <a:lnTo>
                    <a:pt x="521475" y="195131"/>
                  </a:lnTo>
                  <a:lnTo>
                    <a:pt x="531008" y="184008"/>
                  </a:lnTo>
                  <a:lnTo>
                    <a:pt x="540859" y="172885"/>
                  </a:lnTo>
                  <a:lnTo>
                    <a:pt x="550710" y="162398"/>
                  </a:lnTo>
                  <a:lnTo>
                    <a:pt x="560879" y="152228"/>
                  </a:lnTo>
                  <a:lnTo>
                    <a:pt x="571047" y="142058"/>
                  </a:lnTo>
                  <a:lnTo>
                    <a:pt x="581852" y="132524"/>
                  </a:lnTo>
                  <a:lnTo>
                    <a:pt x="592656" y="122990"/>
                  </a:lnTo>
                  <a:lnTo>
                    <a:pt x="603460" y="113774"/>
                  </a:lnTo>
                  <a:lnTo>
                    <a:pt x="614900" y="105193"/>
                  </a:lnTo>
                  <a:lnTo>
                    <a:pt x="626340" y="96294"/>
                  </a:lnTo>
                  <a:lnTo>
                    <a:pt x="637462" y="88349"/>
                  </a:lnTo>
                  <a:lnTo>
                    <a:pt x="649219" y="80404"/>
                  </a:lnTo>
                  <a:lnTo>
                    <a:pt x="661295" y="73095"/>
                  </a:lnTo>
                  <a:lnTo>
                    <a:pt x="673370" y="65785"/>
                  </a:lnTo>
                  <a:lnTo>
                    <a:pt x="685763" y="58794"/>
                  </a:lnTo>
                  <a:lnTo>
                    <a:pt x="697839" y="52120"/>
                  </a:lnTo>
                  <a:lnTo>
                    <a:pt x="710550" y="46399"/>
                  </a:lnTo>
                  <a:lnTo>
                    <a:pt x="722943" y="40679"/>
                  </a:lnTo>
                  <a:lnTo>
                    <a:pt x="735971" y="34958"/>
                  </a:lnTo>
                  <a:lnTo>
                    <a:pt x="748682" y="29874"/>
                  </a:lnTo>
                  <a:lnTo>
                    <a:pt x="762029" y="25107"/>
                  </a:lnTo>
                  <a:lnTo>
                    <a:pt x="775058" y="20975"/>
                  </a:lnTo>
                  <a:lnTo>
                    <a:pt x="788404" y="17161"/>
                  </a:lnTo>
                  <a:lnTo>
                    <a:pt x="802068" y="13666"/>
                  </a:lnTo>
                  <a:lnTo>
                    <a:pt x="815415" y="10170"/>
                  </a:lnTo>
                  <a:lnTo>
                    <a:pt x="829397" y="7627"/>
                  </a:lnTo>
                  <a:lnTo>
                    <a:pt x="842743" y="5403"/>
                  </a:lnTo>
                  <a:lnTo>
                    <a:pt x="857043" y="3496"/>
                  </a:lnTo>
                  <a:lnTo>
                    <a:pt x="871025" y="1907"/>
                  </a:lnTo>
                  <a:lnTo>
                    <a:pt x="885325" y="953"/>
                  </a:lnTo>
                  <a:lnTo>
                    <a:pt x="8993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right)">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ct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前</a:t>
            </a:r>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言</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301625" y="1062355"/>
            <a:ext cx="11584940" cy="124650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533400" y="988060"/>
            <a:ext cx="11247755" cy="1291590"/>
          </a:xfrm>
          <a:prstGeom prst="rect">
            <a:avLst/>
          </a:prstGeom>
          <a:noFill/>
        </p:spPr>
        <p:txBody>
          <a:bodyPr wrap="square" rtlCol="0">
            <a:spAutoFit/>
          </a:bodyPr>
          <a:p>
            <a:pPr fontAlgn="auto">
              <a:lnSpc>
                <a:spcPct val="150000"/>
              </a:lnSpc>
            </a:pPr>
            <a:r>
              <a:rPr lang="en-US" altLang="zh-CN" sz="2600">
                <a:latin typeface="+mj-ea"/>
                <a:ea typeface="+mj-ea"/>
                <a:cs typeface="+mj-ea"/>
              </a:rPr>
              <a:t>    </a:t>
            </a:r>
            <a:r>
              <a:rPr lang="zh-CN" altLang="en-US" sz="2600">
                <a:latin typeface="+mj-ea"/>
                <a:ea typeface="+mj-ea"/>
                <a:cs typeface="+mj-ea"/>
              </a:rPr>
              <a:t>在中国文明史中，生生不息包含着对生态之美的追求与赞美，既流露出对美好生态环境的热爱，也从一个侧面展示出当时大气环境质量有多好。</a:t>
            </a:r>
            <a:endParaRPr lang="zh-CN" altLang="en-US" sz="2600">
              <a:latin typeface="+mj-ea"/>
              <a:ea typeface="+mj-ea"/>
              <a:cs typeface="+mj-ea"/>
            </a:endParaRPr>
          </a:p>
        </p:txBody>
      </p:sp>
      <p:pic>
        <p:nvPicPr>
          <p:cNvPr id="6" name="图片 5" descr="C:/Users/Administrator/AppData/Local/Temp/picturecompress_20220507115302/output_1.jpgoutput_1"/>
          <p:cNvPicPr>
            <a:picLocks noChangeAspect="1"/>
          </p:cNvPicPr>
          <p:nvPr/>
        </p:nvPicPr>
        <p:blipFill>
          <a:blip r:embed="rId1"/>
          <a:stretch>
            <a:fillRect/>
          </a:stretch>
        </p:blipFill>
        <p:spPr>
          <a:xfrm>
            <a:off x="1079500" y="2417445"/>
            <a:ext cx="3462655" cy="3462655"/>
          </a:xfrm>
          <a:prstGeom prst="rect">
            <a:avLst/>
          </a:prstGeom>
        </p:spPr>
      </p:pic>
      <p:sp>
        <p:nvSpPr>
          <p:cNvPr id="3" name="文本框 2"/>
          <p:cNvSpPr txBox="1"/>
          <p:nvPr/>
        </p:nvSpPr>
        <p:spPr>
          <a:xfrm>
            <a:off x="479425" y="5859780"/>
            <a:ext cx="4591685" cy="1014730"/>
          </a:xfrm>
          <a:prstGeom prst="rect">
            <a:avLst/>
          </a:prstGeom>
          <a:noFill/>
        </p:spPr>
        <p:txBody>
          <a:bodyPr wrap="square" rtlCol="0">
            <a:spAutoFit/>
          </a:bodyPr>
          <a:p>
            <a:pPr algn="ctr"/>
            <a:r>
              <a:rPr lang="zh-CN" altLang="en-US" sz="2000">
                <a:latin typeface="+mj-ea"/>
                <a:ea typeface="+mj-ea"/>
                <a:cs typeface="+mj-ea"/>
                <a:sym typeface="+mn-ea"/>
              </a:rPr>
              <a:t>杜甫作《绝句》：</a:t>
            </a:r>
            <a:endParaRPr lang="zh-CN" altLang="en-US" sz="2000">
              <a:latin typeface="+mj-ea"/>
              <a:ea typeface="+mj-ea"/>
              <a:cs typeface="+mj-ea"/>
              <a:sym typeface="+mn-ea"/>
            </a:endParaRPr>
          </a:p>
          <a:p>
            <a:pPr algn="ctr"/>
            <a:r>
              <a:rPr lang="zh-CN" altLang="en-US" sz="2000">
                <a:latin typeface="+mj-ea"/>
                <a:ea typeface="+mj-ea"/>
                <a:cs typeface="+mj-ea"/>
                <a:sym typeface="+mn-ea"/>
              </a:rPr>
              <a:t>“两个黄鹂鸣翠柳，一行白鹭上青天，</a:t>
            </a:r>
            <a:r>
              <a:rPr lang="en-US" altLang="zh-CN" sz="2000">
                <a:latin typeface="+mj-ea"/>
                <a:ea typeface="+mj-ea"/>
                <a:cs typeface="+mj-ea"/>
                <a:sym typeface="+mn-ea"/>
              </a:rPr>
              <a:t>    </a:t>
            </a:r>
            <a:r>
              <a:rPr lang="zh-CN" altLang="en-US" sz="2000">
                <a:solidFill>
                  <a:srgbClr val="FF0000"/>
                </a:solidFill>
                <a:latin typeface="+mj-ea"/>
                <a:ea typeface="+mj-ea"/>
                <a:cs typeface="+mj-ea"/>
                <a:sym typeface="+mn-ea"/>
              </a:rPr>
              <a:t>窗含西岭千秋雪</a:t>
            </a:r>
            <a:r>
              <a:rPr lang="zh-CN" altLang="en-US" sz="2000">
                <a:latin typeface="+mj-ea"/>
                <a:ea typeface="+mj-ea"/>
                <a:cs typeface="+mj-ea"/>
                <a:sym typeface="+mn-ea"/>
              </a:rPr>
              <a:t>，门泊东吴万里船”。</a:t>
            </a:r>
            <a:endParaRPr lang="zh-CN" altLang="en-US" sz="2000">
              <a:latin typeface="+mj-ea"/>
              <a:ea typeface="+mj-ea"/>
              <a:cs typeface="+mj-ea"/>
              <a:sym typeface="+mn-ea"/>
            </a:endParaRPr>
          </a:p>
        </p:txBody>
      </p:sp>
      <p:pic>
        <p:nvPicPr>
          <p:cNvPr id="4" name="图片 3" descr="src=http___txcdn-mpres.51vv.com_v_block_674efb3d1b68f6c5e51a3d12e340edf4.jpg&amp;refer=http___txcdn-mpres.51vv"/>
          <p:cNvPicPr>
            <a:picLocks noChangeAspect="1"/>
          </p:cNvPicPr>
          <p:nvPr/>
        </p:nvPicPr>
        <p:blipFill>
          <a:blip r:embed="rId2"/>
          <a:stretch>
            <a:fillRect/>
          </a:stretch>
        </p:blipFill>
        <p:spPr>
          <a:xfrm>
            <a:off x="7134860" y="2417445"/>
            <a:ext cx="3716655" cy="3395345"/>
          </a:xfrm>
          <a:prstGeom prst="rect">
            <a:avLst/>
          </a:prstGeom>
        </p:spPr>
      </p:pic>
      <p:sp>
        <p:nvSpPr>
          <p:cNvPr id="7" name="文本框 6"/>
          <p:cNvSpPr txBox="1"/>
          <p:nvPr/>
        </p:nvSpPr>
        <p:spPr>
          <a:xfrm>
            <a:off x="6637655" y="5950585"/>
            <a:ext cx="4958080" cy="706755"/>
          </a:xfrm>
          <a:prstGeom prst="rect">
            <a:avLst/>
          </a:prstGeom>
          <a:noFill/>
        </p:spPr>
        <p:txBody>
          <a:bodyPr wrap="square" rtlCol="0">
            <a:spAutoFit/>
          </a:bodyPr>
          <a:p>
            <a:pPr algn="ctr"/>
            <a:r>
              <a:rPr lang="zh-CN" altLang="en-US" sz="2000">
                <a:latin typeface="+mj-ea"/>
                <a:ea typeface="+mj-ea"/>
                <a:cs typeface="+mj-ea"/>
                <a:sym typeface="+mn-ea"/>
              </a:rPr>
              <a:t>朱熹作《观书有感》：</a:t>
            </a:r>
            <a:endParaRPr lang="zh-CN" altLang="en-US" sz="2000">
              <a:latin typeface="+mj-ea"/>
              <a:ea typeface="+mj-ea"/>
              <a:cs typeface="+mj-ea"/>
              <a:sym typeface="+mn-ea"/>
            </a:endParaRPr>
          </a:p>
          <a:p>
            <a:pPr algn="ctr"/>
            <a:r>
              <a:rPr lang="zh-CN" altLang="en-US" sz="2000">
                <a:latin typeface="+mj-ea"/>
                <a:ea typeface="+mj-ea"/>
                <a:cs typeface="+mj-ea"/>
                <a:sym typeface="+mn-ea"/>
              </a:rPr>
              <a:t>“半亩方塘一鉴开，天光云影共徘徊</a:t>
            </a:r>
            <a:r>
              <a:rPr lang="en-US" altLang="zh-CN" sz="2000">
                <a:latin typeface="+mj-ea"/>
                <a:ea typeface="+mj-ea"/>
                <a:cs typeface="+mj-ea"/>
                <a:sym typeface="+mn-ea"/>
              </a:rPr>
              <a:t>“</a:t>
            </a:r>
            <a:r>
              <a:rPr lang="zh-CN" altLang="en-US" sz="2000">
                <a:latin typeface="+mj-ea"/>
                <a:ea typeface="+mj-ea"/>
                <a:cs typeface="+mj-ea"/>
                <a:sym typeface="+mn-ea"/>
              </a:rPr>
              <a:t>。</a:t>
            </a:r>
            <a:endParaRPr lang="zh-CN" altLang="en-US" sz="2000">
              <a:latin typeface="+mj-ea"/>
              <a:ea typeface="+mj-ea"/>
              <a:cs typeface="+mj-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三、</a:t>
            </a:r>
            <a:r>
              <a:rPr lang="zh-CN" altLang="en-US" sz="4300" b="1" dirty="0">
                <a:latin typeface="微软雅黑" panose="020B0503020204020204" charset="-122"/>
                <a:ea typeface="微软雅黑" panose="020B0503020204020204" charset="-122"/>
                <a:sym typeface="+mn-ea"/>
              </a:rPr>
              <a:t>制约瓶颈</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7372350" y="4780280"/>
            <a:ext cx="4428490" cy="185166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7442835" y="4874895"/>
            <a:ext cx="4280535" cy="1553210"/>
          </a:xfrm>
          <a:prstGeom prst="rect">
            <a:avLst/>
          </a:prstGeom>
          <a:noFill/>
        </p:spPr>
        <p:txBody>
          <a:bodyPr wrap="square" rtlCol="0">
            <a:spAutoFit/>
          </a:bodyPr>
          <a:p>
            <a:pPr algn="l" fontAlgn="auto">
              <a:lnSpc>
                <a:spcPct val="125000"/>
              </a:lnSpc>
              <a:spcBef>
                <a:spcPts val="0"/>
              </a:spcBef>
              <a:spcAft>
                <a:spcPts val="0"/>
              </a:spcAft>
              <a:buClrTx/>
              <a:buSzTx/>
              <a:buFontTx/>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400">
                <a:latin typeface="微软雅黑" panose="020B0503020204020204" charset="-122"/>
                <a:ea typeface="微软雅黑" panose="020B0503020204020204" charset="-122"/>
                <a:cs typeface="微软雅黑" panose="020B0503020204020204" charset="-122"/>
              </a:rPr>
              <a:t>虽然全市大气环境质量持续改善，但大气污染根源性、趋势性压力尚未根本缓解。</a:t>
            </a:r>
            <a:endParaRPr lang="en-US" altLang="zh-CN" sz="240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1"/>
            </p:custDataLst>
          </p:nvPr>
        </p:nvPicPr>
        <p:blipFill>
          <a:blip r:embed="rId2"/>
          <a:stretch>
            <a:fillRect/>
          </a:stretch>
        </p:blipFill>
        <p:spPr>
          <a:xfrm>
            <a:off x="7437755" y="1306830"/>
            <a:ext cx="4284980" cy="3408045"/>
          </a:xfrm>
          <a:prstGeom prst="rect">
            <a:avLst/>
          </a:prstGeom>
        </p:spPr>
      </p:pic>
      <p:pic>
        <p:nvPicPr>
          <p:cNvPr id="3" name="图片 2"/>
          <p:cNvPicPr>
            <a:picLocks noChangeAspect="1"/>
          </p:cNvPicPr>
          <p:nvPr/>
        </p:nvPicPr>
        <p:blipFill>
          <a:blip r:embed="rId3"/>
          <a:stretch>
            <a:fillRect/>
          </a:stretch>
        </p:blipFill>
        <p:spPr>
          <a:xfrm>
            <a:off x="271780" y="1053465"/>
            <a:ext cx="3786505" cy="5836285"/>
          </a:xfrm>
          <a:prstGeom prst="rect">
            <a:avLst/>
          </a:prstGeom>
        </p:spPr>
      </p:pic>
      <p:pic>
        <p:nvPicPr>
          <p:cNvPr id="7" name="图片 6" descr="微信图片_20220511095052"/>
          <p:cNvPicPr>
            <a:picLocks noChangeAspect="1"/>
          </p:cNvPicPr>
          <p:nvPr/>
        </p:nvPicPr>
        <p:blipFill>
          <a:blip r:embed="rId4"/>
          <a:stretch>
            <a:fillRect/>
          </a:stretch>
        </p:blipFill>
        <p:spPr>
          <a:xfrm>
            <a:off x="4123690" y="1053465"/>
            <a:ext cx="3071495" cy="5809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三、</a:t>
            </a:r>
            <a:r>
              <a:rPr lang="zh-CN" altLang="en-US" sz="4300" b="1" dirty="0">
                <a:latin typeface="微软雅黑" panose="020B0503020204020204" charset="-122"/>
                <a:ea typeface="微软雅黑" panose="020B0503020204020204" charset="-122"/>
                <a:sym typeface="+mn-ea"/>
              </a:rPr>
              <a:t>制约瓶颈</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894080" y="1287145"/>
            <a:ext cx="5555615" cy="526732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7" name="文本框 6"/>
          <p:cNvSpPr txBox="1"/>
          <p:nvPr/>
        </p:nvSpPr>
        <p:spPr>
          <a:xfrm>
            <a:off x="962025" y="1254125"/>
            <a:ext cx="5374640" cy="4579620"/>
          </a:xfrm>
          <a:prstGeom prst="rect">
            <a:avLst/>
          </a:prstGeom>
          <a:noFill/>
        </p:spPr>
        <p:txBody>
          <a:bodyPr wrap="square" rtlCol="0">
            <a:spAutoFit/>
          </a:bodyPr>
          <a:p>
            <a:pPr fontAlgn="auto">
              <a:lnSpc>
                <a:spcPts val="5000"/>
              </a:lnSpc>
              <a:spcBef>
                <a:spcPts val="0"/>
              </a:spcBef>
              <a:spcAft>
                <a:spcPts val="0"/>
              </a:spcAft>
              <a:buClrTx/>
              <a:buSzTx/>
              <a:buFontTx/>
            </a:pPr>
            <a:r>
              <a:rPr lang="en-US" sz="2800">
                <a:latin typeface="微软雅黑" panose="020B0503020204020204" charset="-122"/>
                <a:ea typeface="微软雅黑" panose="020B0503020204020204" charset="-122"/>
                <a:cs typeface="微软雅黑" panose="020B0503020204020204" charset="-122"/>
              </a:rPr>
              <a:t>  </a:t>
            </a:r>
            <a:r>
              <a:rPr lang="en-US" sz="2600">
                <a:latin typeface="微软雅黑" panose="020B0503020204020204" charset="-122"/>
                <a:ea typeface="微软雅黑" panose="020B0503020204020204" charset="-122"/>
                <a:cs typeface="微软雅黑" panose="020B0503020204020204" charset="-122"/>
              </a:rPr>
              <a:t>  </a:t>
            </a:r>
            <a:r>
              <a:rPr sz="2400" b="1">
                <a:latin typeface="Times New Roman" panose="02020603050405020304" charset="0"/>
                <a:ea typeface="微软雅黑" panose="020B0503020204020204" charset="-122"/>
                <a:cs typeface="Times New Roman" panose="02020603050405020304" charset="0"/>
              </a:rPr>
              <a:t>一是产业结构偏重。</a:t>
            </a:r>
            <a:r>
              <a:rPr sz="2400">
                <a:latin typeface="Times New Roman" panose="02020603050405020304" charset="0"/>
                <a:ea typeface="微软雅黑" panose="020B0503020204020204" charset="-122"/>
                <a:cs typeface="Times New Roman" panose="02020603050405020304" charset="0"/>
              </a:rPr>
              <a:t>全市工业企业以煤电、建材、化工、工业涂装等行业为主，</a:t>
            </a:r>
            <a:r>
              <a:rPr lang="zh-CN" sz="2400">
                <a:latin typeface="Times New Roman" panose="02020603050405020304" charset="0"/>
                <a:ea typeface="微软雅黑" panose="020B0503020204020204" charset="-122"/>
                <a:cs typeface="Times New Roman" panose="02020603050405020304" charset="0"/>
              </a:rPr>
              <a:t>年</a:t>
            </a:r>
            <a:r>
              <a:rPr sz="2400">
                <a:latin typeface="Times New Roman" panose="02020603050405020304" charset="0"/>
                <a:ea typeface="微软雅黑" panose="020B0503020204020204" charset="-122"/>
                <a:cs typeface="Times New Roman" panose="02020603050405020304" charset="0"/>
              </a:rPr>
              <a:t>煤炭消费</a:t>
            </a:r>
            <a:r>
              <a:rPr lang="zh-CN" sz="2400">
                <a:latin typeface="Times New Roman" panose="02020603050405020304" charset="0"/>
                <a:ea typeface="微软雅黑" panose="020B0503020204020204" charset="-122"/>
                <a:cs typeface="Times New Roman" panose="02020603050405020304" charset="0"/>
              </a:rPr>
              <a:t>大</a:t>
            </a:r>
            <a:r>
              <a:rPr sz="2400">
                <a:latin typeface="Times New Roman" panose="02020603050405020304" charset="0"/>
                <a:ea typeface="微软雅黑" panose="020B0503020204020204" charset="-122"/>
                <a:cs typeface="Times New Roman" panose="02020603050405020304" charset="0"/>
              </a:rPr>
              <a:t>。我市</a:t>
            </a:r>
            <a:r>
              <a:rPr lang="zh-CN" sz="2400">
                <a:latin typeface="Times New Roman" panose="02020603050405020304" charset="0"/>
                <a:ea typeface="微软雅黑" panose="020B0503020204020204" charset="-122"/>
                <a:cs typeface="Times New Roman" panose="02020603050405020304" charset="0"/>
              </a:rPr>
              <a:t>火电</a:t>
            </a:r>
            <a:r>
              <a:rPr sz="2400">
                <a:latin typeface="Times New Roman" panose="02020603050405020304" charset="0"/>
                <a:ea typeface="微软雅黑" panose="020B0503020204020204" charset="-122"/>
                <a:cs typeface="Times New Roman" panose="02020603050405020304" charset="0"/>
              </a:rPr>
              <a:t>总装机容量在全省居第2位。</a:t>
            </a:r>
            <a:r>
              <a:rPr lang="en-US" sz="2400">
                <a:latin typeface="Times New Roman" panose="02020603050405020304" charset="0"/>
                <a:ea typeface="微软雅黑" panose="020B0503020204020204" charset="-122"/>
                <a:cs typeface="Times New Roman" panose="02020603050405020304" charset="0"/>
                <a:sym typeface="+mn-ea"/>
              </a:rPr>
              <a:t> </a:t>
            </a:r>
            <a:endParaRPr lang="en-US" sz="2400">
              <a:latin typeface="Times New Roman" panose="02020603050405020304" charset="0"/>
              <a:ea typeface="微软雅黑" panose="020B0503020204020204" charset="-122"/>
              <a:cs typeface="Times New Roman" panose="02020603050405020304" charset="0"/>
              <a:sym typeface="+mn-ea"/>
            </a:endParaRPr>
          </a:p>
          <a:p>
            <a:pPr fontAlgn="auto">
              <a:lnSpc>
                <a:spcPts val="5000"/>
              </a:lnSpc>
              <a:spcBef>
                <a:spcPts val="0"/>
              </a:spcBef>
              <a:spcAft>
                <a:spcPts val="0"/>
              </a:spcAft>
              <a:buClrTx/>
              <a:buSzTx/>
              <a:buFontTx/>
            </a:pPr>
            <a:r>
              <a:rPr lang="en-US" sz="2400" b="1">
                <a:latin typeface="Times New Roman" panose="02020603050405020304" charset="0"/>
                <a:ea typeface="微软雅黑" panose="020B0503020204020204" charset="-122"/>
                <a:cs typeface="Times New Roman" panose="02020603050405020304" charset="0"/>
                <a:sym typeface="+mn-ea"/>
              </a:rPr>
              <a:t>        </a:t>
            </a:r>
            <a:r>
              <a:rPr sz="2400" b="1">
                <a:latin typeface="Times New Roman" panose="02020603050405020304" charset="0"/>
                <a:ea typeface="微软雅黑" panose="020B0503020204020204" charset="-122"/>
                <a:cs typeface="Times New Roman" panose="02020603050405020304" charset="0"/>
                <a:sym typeface="+mn-ea"/>
              </a:rPr>
              <a:t>二是工业布局不合理。</a:t>
            </a:r>
            <a:r>
              <a:rPr sz="2400">
                <a:latin typeface="Times New Roman" panose="02020603050405020304" charset="0"/>
                <a:ea typeface="微软雅黑" panose="020B0503020204020204" charset="-122"/>
                <a:cs typeface="Times New Roman" panose="02020603050405020304" charset="0"/>
                <a:sym typeface="+mn-ea"/>
              </a:rPr>
              <a:t>主城区周边分布大量工业企业</a:t>
            </a:r>
            <a:r>
              <a:rPr lang="zh-CN" sz="2400">
                <a:latin typeface="Times New Roman" panose="02020603050405020304" charset="0"/>
                <a:ea typeface="微软雅黑" panose="020B0503020204020204" charset="-122"/>
                <a:cs typeface="Times New Roman" panose="02020603050405020304" charset="0"/>
                <a:sym typeface="+mn-ea"/>
              </a:rPr>
              <a:t>聚集区</a:t>
            </a:r>
            <a:r>
              <a:rPr sz="2400">
                <a:latin typeface="Times New Roman" panose="02020603050405020304" charset="0"/>
                <a:ea typeface="微软雅黑" panose="020B0503020204020204" charset="-122"/>
                <a:cs typeface="Times New Roman" panose="02020603050405020304" charset="0"/>
                <a:sym typeface="+mn-ea"/>
              </a:rPr>
              <a:t>，对城区环境空气质量改善造成巨大压力。</a:t>
            </a:r>
            <a:endParaRPr sz="2400">
              <a:latin typeface="Times New Roman" panose="02020603050405020304" charset="0"/>
              <a:ea typeface="微软雅黑" panose="020B0503020204020204" charset="-122"/>
              <a:cs typeface="Times New Roman" panose="02020603050405020304" charset="0"/>
            </a:endParaRPr>
          </a:p>
        </p:txBody>
      </p:sp>
      <p:pic>
        <p:nvPicPr>
          <p:cNvPr id="101" name="图片 100"/>
          <p:cNvPicPr/>
          <p:nvPr/>
        </p:nvPicPr>
        <p:blipFill>
          <a:blip r:embed="rId1"/>
          <a:stretch>
            <a:fillRect/>
          </a:stretch>
        </p:blipFill>
        <p:spPr>
          <a:xfrm>
            <a:off x="7720965" y="1352550"/>
            <a:ext cx="2957830" cy="2385695"/>
          </a:xfrm>
          <a:prstGeom prst="rect">
            <a:avLst/>
          </a:prstGeom>
          <a:noFill/>
          <a:ln w="9525">
            <a:noFill/>
          </a:ln>
        </p:spPr>
      </p:pic>
      <p:pic>
        <p:nvPicPr>
          <p:cNvPr id="102" name="图片 101"/>
          <p:cNvPicPr/>
          <p:nvPr/>
        </p:nvPicPr>
        <p:blipFill>
          <a:blip r:embed="rId2"/>
          <a:srcRect b="11706"/>
          <a:stretch>
            <a:fillRect/>
          </a:stretch>
        </p:blipFill>
        <p:spPr>
          <a:xfrm>
            <a:off x="7720965" y="3936365"/>
            <a:ext cx="3059430" cy="25387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三、</a:t>
            </a:r>
            <a:r>
              <a:rPr lang="zh-CN" altLang="en-US" sz="4300" b="1" dirty="0">
                <a:latin typeface="微软雅黑" panose="020B0503020204020204" charset="-122"/>
                <a:ea typeface="微软雅黑" panose="020B0503020204020204" charset="-122"/>
                <a:sym typeface="+mn-ea"/>
              </a:rPr>
              <a:t>制约瓶颈</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477520" y="914400"/>
            <a:ext cx="5553710" cy="559625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7" name="文本框 6"/>
          <p:cNvSpPr txBox="1"/>
          <p:nvPr/>
        </p:nvSpPr>
        <p:spPr>
          <a:xfrm>
            <a:off x="539115" y="999490"/>
            <a:ext cx="5382260" cy="5220970"/>
          </a:xfrm>
          <a:prstGeom prst="rect">
            <a:avLst/>
          </a:prstGeom>
          <a:noFill/>
        </p:spPr>
        <p:txBody>
          <a:bodyPr wrap="square" rtlCol="0">
            <a:spAutoFit/>
          </a:bodyPr>
          <a:p>
            <a:pPr fontAlgn="auto">
              <a:lnSpc>
                <a:spcPts val="5000"/>
              </a:lnSpc>
              <a:spcBef>
                <a:spcPts val="0"/>
              </a:spcBef>
              <a:spcAft>
                <a:spcPts val="0"/>
              </a:spcAft>
              <a:buClrTx/>
              <a:buSzTx/>
              <a:buFontTx/>
            </a:pPr>
            <a:r>
              <a:rPr lang="en-US" sz="2800">
                <a:latin typeface="微软雅黑" panose="020B0503020204020204" charset="-122"/>
                <a:ea typeface="微软雅黑" panose="020B0503020204020204" charset="-122"/>
                <a:cs typeface="微软雅黑" panose="020B0503020204020204" charset="-122"/>
              </a:rPr>
              <a:t>    </a:t>
            </a:r>
            <a:r>
              <a:rPr sz="2400" b="1">
                <a:latin typeface="Times New Roman" panose="02020603050405020304" charset="0"/>
                <a:ea typeface="微软雅黑" panose="020B0503020204020204" charset="-122"/>
                <a:cs typeface="Times New Roman" panose="02020603050405020304" charset="0"/>
              </a:rPr>
              <a:t>三是移动源排放占比加大。</a:t>
            </a:r>
            <a:r>
              <a:rPr sz="2400">
                <a:latin typeface="Times New Roman" panose="02020603050405020304" charset="0"/>
                <a:ea typeface="微软雅黑" panose="020B0503020204020204" charset="-122"/>
                <a:cs typeface="Times New Roman" panose="02020603050405020304" charset="0"/>
              </a:rPr>
              <a:t>据统计，我市2021年机动车保有量同比增长超过10%</a:t>
            </a:r>
            <a:r>
              <a:rPr lang="zh-CN" sz="2400">
                <a:latin typeface="Times New Roman" panose="02020603050405020304" charset="0"/>
                <a:ea typeface="微软雅黑" panose="020B0503020204020204" charset="-122"/>
                <a:cs typeface="Times New Roman" panose="02020603050405020304" charset="0"/>
              </a:rPr>
              <a:t>。</a:t>
            </a:r>
            <a:r>
              <a:rPr sz="2400">
                <a:latin typeface="Times New Roman" panose="02020603050405020304" charset="0"/>
                <a:ea typeface="微软雅黑" panose="020B0503020204020204" charset="-122"/>
                <a:cs typeface="Times New Roman" panose="02020603050405020304" charset="0"/>
              </a:rPr>
              <a:t>截至2021年底累计排查登记非道路移动机械35429台，汽</a:t>
            </a:r>
            <a:r>
              <a:rPr sz="2400">
                <a:latin typeface="Times New Roman" panose="02020603050405020304" charset="0"/>
                <a:ea typeface="微软雅黑" panose="020B0503020204020204" charset="-122"/>
                <a:cs typeface="Times New Roman" panose="02020603050405020304" charset="0"/>
                <a:sym typeface="+mn-ea"/>
              </a:rPr>
              <a:t>柴</a:t>
            </a:r>
            <a:r>
              <a:rPr sz="2400">
                <a:latin typeface="Times New Roman" panose="02020603050405020304" charset="0"/>
                <a:ea typeface="微软雅黑" panose="020B0503020204020204" charset="-122"/>
                <a:cs typeface="Times New Roman" panose="02020603050405020304" charset="0"/>
              </a:rPr>
              <a:t>油销售量</a:t>
            </a:r>
            <a:r>
              <a:rPr lang="zh-CN" sz="2400">
                <a:latin typeface="Times New Roman" panose="02020603050405020304" charset="0"/>
                <a:ea typeface="微软雅黑" panose="020B0503020204020204" charset="-122"/>
                <a:cs typeface="Times New Roman" panose="02020603050405020304" charset="0"/>
              </a:rPr>
              <a:t>大，</a:t>
            </a:r>
            <a:r>
              <a:rPr sz="2400">
                <a:latin typeface="Times New Roman" panose="02020603050405020304" charset="0"/>
                <a:ea typeface="微软雅黑" panose="020B0503020204020204" charset="-122"/>
                <a:cs typeface="Times New Roman" panose="02020603050405020304" charset="0"/>
              </a:rPr>
              <a:t>燃油排放污染问题日益突出。</a:t>
            </a:r>
            <a:endParaRPr sz="2400">
              <a:latin typeface="Times New Roman" panose="02020603050405020304" charset="0"/>
              <a:ea typeface="微软雅黑" panose="020B0503020204020204" charset="-122"/>
              <a:cs typeface="Times New Roman" panose="02020603050405020304" charset="0"/>
            </a:endParaRPr>
          </a:p>
          <a:p>
            <a:pPr fontAlgn="auto">
              <a:lnSpc>
                <a:spcPts val="5000"/>
              </a:lnSpc>
              <a:spcBef>
                <a:spcPts val="0"/>
              </a:spcBef>
              <a:spcAft>
                <a:spcPts val="0"/>
              </a:spcAft>
              <a:buClrTx/>
              <a:buSzTx/>
              <a:buFontTx/>
            </a:pPr>
            <a:r>
              <a:rPr sz="2400">
                <a:latin typeface="Times New Roman" panose="02020603050405020304" charset="0"/>
                <a:ea typeface="微软雅黑" panose="020B0503020204020204" charset="-122"/>
                <a:cs typeface="Times New Roman" panose="02020603050405020304" charset="0"/>
              </a:rPr>
              <a:t> </a:t>
            </a:r>
            <a:r>
              <a:rPr lang="en-US" sz="2400">
                <a:latin typeface="Times New Roman" panose="02020603050405020304" charset="0"/>
                <a:ea typeface="微软雅黑" panose="020B0503020204020204" charset="-122"/>
                <a:cs typeface="Times New Roman" panose="02020603050405020304" charset="0"/>
              </a:rPr>
              <a:t>        </a:t>
            </a:r>
            <a:r>
              <a:rPr lang="zh-CN" altLang="en-US" sz="2400" b="1">
                <a:latin typeface="微软雅黑" panose="020B0503020204020204" charset="-122"/>
                <a:ea typeface="微软雅黑" panose="020B0503020204020204" charset="-122"/>
                <a:cs typeface="微软雅黑" panose="020B0503020204020204" charset="-122"/>
                <a:sym typeface="+mn-ea"/>
              </a:rPr>
              <a:t>四</a:t>
            </a:r>
            <a:r>
              <a:rPr sz="2400" b="1">
                <a:latin typeface="Times New Roman" panose="02020603050405020304" charset="0"/>
                <a:ea typeface="微软雅黑" panose="020B0503020204020204" charset="-122"/>
                <a:cs typeface="Times New Roman" panose="02020603050405020304" charset="0"/>
                <a:sym typeface="+mn-ea"/>
              </a:rPr>
              <a:t>是治理效果不均衡。</a:t>
            </a:r>
            <a:r>
              <a:rPr sz="2400">
                <a:latin typeface="Times New Roman" panose="02020603050405020304" charset="0"/>
                <a:ea typeface="微软雅黑" panose="020B0503020204020204" charset="-122"/>
                <a:cs typeface="Times New Roman" panose="02020603050405020304" charset="0"/>
                <a:sym typeface="+mn-ea"/>
              </a:rPr>
              <a:t>各县（市、区）大气污染区域特征明显，</a:t>
            </a:r>
            <a:r>
              <a:rPr lang="zh-CN" sz="2400">
                <a:latin typeface="Times New Roman" panose="02020603050405020304" charset="0"/>
                <a:ea typeface="微软雅黑" panose="020B0503020204020204" charset="-122"/>
                <a:cs typeface="Times New Roman" panose="02020603050405020304" charset="0"/>
                <a:sym typeface="+mn-ea"/>
              </a:rPr>
              <a:t>主城区</a:t>
            </a:r>
            <a:r>
              <a:rPr sz="2400">
                <a:latin typeface="Times New Roman" panose="02020603050405020304" charset="0"/>
                <a:ea typeface="微软雅黑" panose="020B0503020204020204" charset="-122"/>
                <a:cs typeface="Times New Roman" panose="02020603050405020304" charset="0"/>
                <a:sym typeface="+mn-ea"/>
              </a:rPr>
              <a:t>空气质量总体上好于周边各县（市、区）。</a:t>
            </a:r>
            <a:endParaRPr sz="2400">
              <a:latin typeface="Times New Roman" panose="02020603050405020304" charset="0"/>
              <a:ea typeface="微软雅黑" panose="020B0503020204020204" charset="-122"/>
              <a:cs typeface="Times New Roman" panose="02020603050405020304" charset="0"/>
            </a:endParaRPr>
          </a:p>
        </p:txBody>
      </p:sp>
      <p:pic>
        <p:nvPicPr>
          <p:cNvPr id="6" name="图片 5"/>
          <p:cNvPicPr>
            <a:picLocks noChangeAspect="1"/>
          </p:cNvPicPr>
          <p:nvPr/>
        </p:nvPicPr>
        <p:blipFill>
          <a:blip r:embed="rId1"/>
          <a:srcRect t="11332"/>
          <a:stretch>
            <a:fillRect/>
          </a:stretch>
        </p:blipFill>
        <p:spPr>
          <a:xfrm>
            <a:off x="6136640" y="1333500"/>
            <a:ext cx="5506085" cy="5177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3409607" y="1364979"/>
            <a:ext cx="8782420" cy="1872000"/>
          </a:xfrm>
          <a:custGeom>
            <a:avLst/>
            <a:gdLst/>
            <a:ahLst/>
            <a:cxnLst/>
            <a:rect l="l" t="t" r="r" b="b"/>
            <a:pathLst>
              <a:path w="6586815" h="1404000">
                <a:moveTo>
                  <a:pt x="810600" y="0"/>
                </a:moveTo>
                <a:lnTo>
                  <a:pt x="6586815" y="0"/>
                </a:lnTo>
                <a:lnTo>
                  <a:pt x="6586815" y="1404000"/>
                </a:lnTo>
                <a:lnTo>
                  <a:pt x="0" y="1404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矩形 6"/>
          <p:cNvSpPr/>
          <p:nvPr/>
        </p:nvSpPr>
        <p:spPr>
          <a:xfrm>
            <a:off x="0" y="3909053"/>
            <a:ext cx="5712357" cy="1872000"/>
          </a:xfrm>
          <a:custGeom>
            <a:avLst/>
            <a:gdLst/>
            <a:ahLst/>
            <a:cxnLst/>
            <a:rect l="l" t="t" r="r" b="b"/>
            <a:pathLst>
              <a:path w="4284268" h="1404000">
                <a:moveTo>
                  <a:pt x="0" y="0"/>
                </a:moveTo>
                <a:lnTo>
                  <a:pt x="4284268" y="0"/>
                </a:lnTo>
                <a:lnTo>
                  <a:pt x="3473668" y="1404000"/>
                </a:lnTo>
                <a:lnTo>
                  <a:pt x="0" y="1404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矩形 7"/>
          <p:cNvSpPr/>
          <p:nvPr/>
        </p:nvSpPr>
        <p:spPr>
          <a:xfrm>
            <a:off x="0" y="1989475"/>
            <a:ext cx="10613237" cy="3024000"/>
          </a:xfrm>
          <a:custGeom>
            <a:avLst/>
            <a:gdLst/>
            <a:ahLst/>
            <a:cxnLst/>
            <a:rect l="l" t="t" r="r" b="b"/>
            <a:pathLst>
              <a:path w="7959928" h="2268000">
                <a:moveTo>
                  <a:pt x="0" y="0"/>
                </a:moveTo>
                <a:lnTo>
                  <a:pt x="7959928" y="0"/>
                </a:lnTo>
                <a:lnTo>
                  <a:pt x="6650498" y="2268000"/>
                </a:lnTo>
                <a:lnTo>
                  <a:pt x="0" y="226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TextBox 11"/>
          <p:cNvSpPr txBox="1"/>
          <p:nvPr/>
        </p:nvSpPr>
        <p:spPr>
          <a:xfrm>
            <a:off x="2382520" y="3019425"/>
            <a:ext cx="9558020" cy="783590"/>
          </a:xfrm>
          <a:prstGeom prst="rect">
            <a:avLst/>
          </a:prstGeom>
          <a:noFill/>
        </p:spPr>
        <p:txBody>
          <a:bodyPr wrap="square" rtlCol="0">
            <a:spAutoFit/>
          </a:bodyPr>
          <a:lstStyle/>
          <a:p>
            <a:pPr marL="0" lvl="1" algn="l"/>
            <a:r>
              <a:rPr lang="zh-CN" altLang="en-US" sz="4500" b="1" spc="400" dirty="0" smtClean="0">
                <a:solidFill>
                  <a:schemeClr val="bg1"/>
                </a:solidFill>
                <a:latin typeface="微软雅黑" panose="020B0503020204020204" charset="-122"/>
              </a:rPr>
              <a:t>四、改善</a:t>
            </a:r>
            <a:r>
              <a:rPr lang="zh-CN" altLang="en-US" sz="4500" b="1" dirty="0">
                <a:solidFill>
                  <a:schemeClr val="bg1"/>
                </a:solidFill>
                <a:latin typeface="微软雅黑" panose="020B0503020204020204" charset="-122"/>
                <a:ea typeface="微软雅黑" panose="020B0503020204020204" charset="-122"/>
                <a:sym typeface="+mn-ea"/>
              </a:rPr>
              <a:t>路径</a:t>
            </a:r>
            <a:endParaRPr lang="zh-CN" altLang="en-US" sz="4500" b="1" spc="400" dirty="0" smtClean="0">
              <a:solidFill>
                <a:schemeClr val="bg1"/>
              </a:solidFill>
              <a:latin typeface="微软雅黑" panose="020B0503020204020204" charset="-122"/>
              <a:ea typeface="微软雅黑" panose="020B0503020204020204" charset="-122"/>
              <a:sym typeface="+mn-ea"/>
            </a:endParaRPr>
          </a:p>
        </p:txBody>
      </p:sp>
      <p:grpSp>
        <p:nvGrpSpPr>
          <p:cNvPr id="2" name="组合 2"/>
          <p:cNvGrpSpPr/>
          <p:nvPr/>
        </p:nvGrpSpPr>
        <p:grpSpPr>
          <a:xfrm>
            <a:off x="501507" y="2560188"/>
            <a:ext cx="1737795" cy="1737795"/>
            <a:chOff x="838788" y="0"/>
            <a:chExt cx="1303346" cy="1303346"/>
          </a:xfrm>
        </p:grpSpPr>
        <p:sp>
          <p:nvSpPr>
            <p:cNvPr id="21" name="椭圆 20"/>
            <p:cNvSpPr/>
            <p:nvPr/>
          </p:nvSpPr>
          <p:spPr>
            <a:xfrm>
              <a:off x="838788" y="0"/>
              <a:ext cx="1303346" cy="1303346"/>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539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endParaRPr>
            </a:p>
          </p:txBody>
        </p:sp>
        <p:sp>
          <p:nvSpPr>
            <p:cNvPr id="23" name="椭圆 22"/>
            <p:cNvSpPr/>
            <p:nvPr/>
          </p:nvSpPr>
          <p:spPr bwMode="auto">
            <a:xfrm>
              <a:off x="984343" y="145555"/>
              <a:ext cx="1012237" cy="1012237"/>
            </a:xfrm>
            <a:prstGeom prst="ellipse">
              <a:avLst/>
            </a:prstGeom>
            <a:solidFill>
              <a:schemeClr val="accent1"/>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28" tIns="45713" rIns="91428" bIns="45713" numCol="1" spcCol="0" rtlCol="0" fromWordArt="0" anchor="ctr" anchorCtr="0" forceAA="0" compatLnSpc="1">
              <a:noAutofit/>
            </a:bodyPr>
            <a:lstStyle/>
            <a:p>
              <a:pPr algn="ctr" defTabSz="914400"/>
              <a:endParaRPr lang="en-US" sz="2800" b="1"/>
            </a:p>
          </p:txBody>
        </p:sp>
        <p:sp>
          <p:nvSpPr>
            <p:cNvPr id="26" name="KSO_Shape"/>
            <p:cNvSpPr/>
            <p:nvPr/>
          </p:nvSpPr>
          <p:spPr bwMode="auto">
            <a:xfrm>
              <a:off x="1265110" y="370570"/>
              <a:ext cx="450703" cy="562207"/>
            </a:xfrm>
            <a:custGeom>
              <a:avLst/>
              <a:gdLst>
                <a:gd name="T0" fmla="*/ 514718 w 1827213"/>
                <a:gd name="T1" fmla="*/ 1478193 h 2278063"/>
                <a:gd name="T2" fmla="*/ 586089 w 1827213"/>
                <a:gd name="T3" fmla="*/ 1702087 h 2278063"/>
                <a:gd name="T4" fmla="*/ 651357 w 1827213"/>
                <a:gd name="T5" fmla="*/ 1785483 h 2278063"/>
                <a:gd name="T6" fmla="*/ 656399 w 1827213"/>
                <a:gd name="T7" fmla="*/ 1379658 h 2278063"/>
                <a:gd name="T8" fmla="*/ 633847 w 1827213"/>
                <a:gd name="T9" fmla="*/ 1256954 h 2278063"/>
                <a:gd name="T10" fmla="*/ 688768 w 1827213"/>
                <a:gd name="T11" fmla="*/ 1207023 h 2278063"/>
                <a:gd name="T12" fmla="*/ 886960 w 1827213"/>
                <a:gd name="T13" fmla="*/ 1239691 h 2278063"/>
                <a:gd name="T14" fmla="*/ 882450 w 1827213"/>
                <a:gd name="T15" fmla="*/ 1367972 h 2278063"/>
                <a:gd name="T16" fmla="*/ 858572 w 1827213"/>
                <a:gd name="T17" fmla="*/ 1798498 h 2278063"/>
                <a:gd name="T18" fmla="*/ 927555 w 1827213"/>
                <a:gd name="T19" fmla="*/ 1725194 h 2278063"/>
                <a:gd name="T20" fmla="*/ 996272 w 1827213"/>
                <a:gd name="T21" fmla="*/ 1552825 h 2278063"/>
                <a:gd name="T22" fmla="*/ 1043764 w 1827213"/>
                <a:gd name="T23" fmla="*/ 1169840 h 2278063"/>
                <a:gd name="T24" fmla="*/ 1334023 w 1827213"/>
                <a:gd name="T25" fmla="*/ 1122564 h 2278063"/>
                <a:gd name="T26" fmla="*/ 1468540 w 1827213"/>
                <a:gd name="T27" fmla="*/ 1208351 h 2278063"/>
                <a:gd name="T28" fmla="*/ 1526910 w 1827213"/>
                <a:gd name="T29" fmla="*/ 1358942 h 2278063"/>
                <a:gd name="T30" fmla="*/ 1495602 w 1827213"/>
                <a:gd name="T31" fmla="*/ 1765298 h 2278063"/>
                <a:gd name="T32" fmla="*/ 1386822 w 1827213"/>
                <a:gd name="T33" fmla="*/ 1826650 h 2278063"/>
                <a:gd name="T34" fmla="*/ 1112747 w 1827213"/>
                <a:gd name="T35" fmla="*/ 1885612 h 2278063"/>
                <a:gd name="T36" fmla="*/ 666746 w 1827213"/>
                <a:gd name="T37" fmla="*/ 1903141 h 2278063"/>
                <a:gd name="T38" fmla="*/ 246216 w 1827213"/>
                <a:gd name="T39" fmla="*/ 1855334 h 2278063"/>
                <a:gd name="T40" fmla="*/ 76412 w 1827213"/>
                <a:gd name="T41" fmla="*/ 1795842 h 2278063"/>
                <a:gd name="T42" fmla="*/ 4511 w 1827213"/>
                <a:gd name="T43" fmla="*/ 1724397 h 2278063"/>
                <a:gd name="T44" fmla="*/ 20164 w 1827213"/>
                <a:gd name="T45" fmla="*/ 1272093 h 2278063"/>
                <a:gd name="T46" fmla="*/ 123638 w 1827213"/>
                <a:gd name="T47" fmla="*/ 1152045 h 2278063"/>
                <a:gd name="T48" fmla="*/ 321035 w 1827213"/>
                <a:gd name="T49" fmla="*/ 1109285 h 2278063"/>
                <a:gd name="T50" fmla="*/ 489230 w 1827213"/>
                <a:gd name="T51" fmla="*/ 331401 h 2278063"/>
                <a:gd name="T52" fmla="*/ 406631 w 1827213"/>
                <a:gd name="T53" fmla="*/ 492717 h 2278063"/>
                <a:gd name="T54" fmla="*/ 415129 w 1827213"/>
                <a:gd name="T55" fmla="*/ 657222 h 2278063"/>
                <a:gd name="T56" fmla="*/ 469045 w 1827213"/>
                <a:gd name="T57" fmla="*/ 789304 h 2278063"/>
                <a:gd name="T58" fmla="*/ 552175 w 1827213"/>
                <a:gd name="T59" fmla="*/ 897202 h 2278063"/>
                <a:gd name="T60" fmla="*/ 648320 w 1827213"/>
                <a:gd name="T61" fmla="*/ 973209 h 2278063"/>
                <a:gd name="T62" fmla="*/ 743403 w 1827213"/>
                <a:gd name="T63" fmla="*/ 1008023 h 2278063"/>
                <a:gd name="T64" fmla="*/ 833704 w 1827213"/>
                <a:gd name="T65" fmla="*/ 994735 h 2278063"/>
                <a:gd name="T66" fmla="*/ 931442 w 1827213"/>
                <a:gd name="T67" fmla="*/ 936800 h 2278063"/>
                <a:gd name="T68" fmla="*/ 1022541 w 1827213"/>
                <a:gd name="T69" fmla="*/ 842722 h 2278063"/>
                <a:gd name="T70" fmla="*/ 1091595 w 1827213"/>
                <a:gd name="T71" fmla="*/ 720472 h 2278063"/>
                <a:gd name="T72" fmla="*/ 1123732 w 1827213"/>
                <a:gd name="T73" fmla="*/ 579089 h 2278063"/>
                <a:gd name="T74" fmla="*/ 971281 w 1827213"/>
                <a:gd name="T75" fmla="*/ 515307 h 2278063"/>
                <a:gd name="T76" fmla="*/ 728264 w 1827213"/>
                <a:gd name="T77" fmla="*/ 457371 h 2278063"/>
                <a:gd name="T78" fmla="*/ 608481 w 1827213"/>
                <a:gd name="T79" fmla="*/ 387211 h 2278063"/>
                <a:gd name="T80" fmla="*/ 538365 w 1827213"/>
                <a:gd name="T81" fmla="*/ 319177 h 2278063"/>
                <a:gd name="T82" fmla="*/ 845655 w 1827213"/>
                <a:gd name="T83" fmla="*/ 8505 h 2278063"/>
                <a:gd name="T84" fmla="*/ 984295 w 1827213"/>
                <a:gd name="T85" fmla="*/ 67237 h 2278063"/>
                <a:gd name="T86" fmla="*/ 1099297 w 1827213"/>
                <a:gd name="T87" fmla="*/ 172743 h 2278063"/>
                <a:gd name="T88" fmla="*/ 1181631 w 1827213"/>
                <a:gd name="T89" fmla="*/ 315456 h 2278063"/>
                <a:gd name="T90" fmla="*/ 1223594 w 1827213"/>
                <a:gd name="T91" fmla="*/ 485276 h 2278063"/>
                <a:gd name="T92" fmla="*/ 1214830 w 1827213"/>
                <a:gd name="T93" fmla="*/ 671307 h 2278063"/>
                <a:gd name="T94" fmla="*/ 1150025 w 1827213"/>
                <a:gd name="T95" fmla="*/ 837672 h 2278063"/>
                <a:gd name="T96" fmla="*/ 1046178 w 1827213"/>
                <a:gd name="T97" fmla="*/ 971614 h 2278063"/>
                <a:gd name="T98" fmla="*/ 922678 w 1827213"/>
                <a:gd name="T99" fmla="*/ 1064896 h 2278063"/>
                <a:gd name="T100" fmla="*/ 798911 w 1827213"/>
                <a:gd name="T101" fmla="*/ 1109809 h 2278063"/>
                <a:gd name="T102" fmla="*/ 682050 w 1827213"/>
                <a:gd name="T103" fmla="*/ 1098913 h 2278063"/>
                <a:gd name="T104" fmla="*/ 555628 w 1827213"/>
                <a:gd name="T105" fmla="*/ 1034600 h 2278063"/>
                <a:gd name="T106" fmla="*/ 437705 w 1827213"/>
                <a:gd name="T107" fmla="*/ 924309 h 2278063"/>
                <a:gd name="T108" fmla="*/ 346607 w 1827213"/>
                <a:gd name="T109" fmla="*/ 777079 h 2278063"/>
                <a:gd name="T110" fmla="*/ 301721 w 1827213"/>
                <a:gd name="T111" fmla="*/ 600349 h 2278063"/>
                <a:gd name="T112" fmla="*/ 314470 w 1827213"/>
                <a:gd name="T113" fmla="*/ 417507 h 2278063"/>
                <a:gd name="T114" fmla="*/ 373166 w 1827213"/>
                <a:gd name="T115" fmla="*/ 256723 h 2278063"/>
                <a:gd name="T116" fmla="*/ 468780 w 1827213"/>
                <a:gd name="T117" fmla="*/ 127299 h 2278063"/>
                <a:gd name="T118" fmla="*/ 593874 w 1827213"/>
                <a:gd name="T119" fmla="*/ 38801 h 2278063"/>
                <a:gd name="T120" fmla="*/ 739950 w 1827213"/>
                <a:gd name="T121" fmla="*/ 797 h 22780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27213" h="2278063">
                  <a:moveTo>
                    <a:pt x="575845" y="1312863"/>
                  </a:moveTo>
                  <a:lnTo>
                    <a:pt x="576797" y="1356693"/>
                  </a:lnTo>
                  <a:lnTo>
                    <a:pt x="578385" y="1398934"/>
                  </a:lnTo>
                  <a:lnTo>
                    <a:pt x="580289" y="1440540"/>
                  </a:lnTo>
                  <a:lnTo>
                    <a:pt x="582829" y="1481511"/>
                  </a:lnTo>
                  <a:lnTo>
                    <a:pt x="585368" y="1520894"/>
                  </a:lnTo>
                  <a:lnTo>
                    <a:pt x="588543" y="1559007"/>
                  </a:lnTo>
                  <a:lnTo>
                    <a:pt x="592035" y="1596801"/>
                  </a:lnTo>
                  <a:lnTo>
                    <a:pt x="595844" y="1633008"/>
                  </a:lnTo>
                  <a:lnTo>
                    <a:pt x="600288" y="1668580"/>
                  </a:lnTo>
                  <a:lnTo>
                    <a:pt x="605050" y="1702246"/>
                  </a:lnTo>
                  <a:lnTo>
                    <a:pt x="610129" y="1735595"/>
                  </a:lnTo>
                  <a:lnTo>
                    <a:pt x="615843" y="1767673"/>
                  </a:lnTo>
                  <a:lnTo>
                    <a:pt x="621875" y="1798480"/>
                  </a:lnTo>
                  <a:lnTo>
                    <a:pt x="628224" y="1828653"/>
                  </a:lnTo>
                  <a:lnTo>
                    <a:pt x="635207" y="1856920"/>
                  </a:lnTo>
                  <a:lnTo>
                    <a:pt x="642509" y="1884551"/>
                  </a:lnTo>
                  <a:lnTo>
                    <a:pt x="650445" y="1910912"/>
                  </a:lnTo>
                  <a:lnTo>
                    <a:pt x="658698" y="1936321"/>
                  </a:lnTo>
                  <a:lnTo>
                    <a:pt x="667269" y="1960459"/>
                  </a:lnTo>
                  <a:lnTo>
                    <a:pt x="676475" y="1983326"/>
                  </a:lnTo>
                  <a:lnTo>
                    <a:pt x="681237" y="1994442"/>
                  </a:lnTo>
                  <a:lnTo>
                    <a:pt x="685999" y="2004923"/>
                  </a:lnTo>
                  <a:lnTo>
                    <a:pt x="691078" y="2015404"/>
                  </a:lnTo>
                  <a:lnTo>
                    <a:pt x="696157" y="2025885"/>
                  </a:lnTo>
                  <a:lnTo>
                    <a:pt x="701236" y="2035413"/>
                  </a:lnTo>
                  <a:lnTo>
                    <a:pt x="706632" y="2044941"/>
                  </a:lnTo>
                  <a:lnTo>
                    <a:pt x="711712" y="2054152"/>
                  </a:lnTo>
                  <a:lnTo>
                    <a:pt x="717743" y="2063045"/>
                  </a:lnTo>
                  <a:lnTo>
                    <a:pt x="723140" y="2071620"/>
                  </a:lnTo>
                  <a:lnTo>
                    <a:pt x="728854" y="2080196"/>
                  </a:lnTo>
                  <a:lnTo>
                    <a:pt x="734885" y="2088136"/>
                  </a:lnTo>
                  <a:lnTo>
                    <a:pt x="740599" y="2095758"/>
                  </a:lnTo>
                  <a:lnTo>
                    <a:pt x="746630" y="2103063"/>
                  </a:lnTo>
                  <a:lnTo>
                    <a:pt x="752979" y="2110050"/>
                  </a:lnTo>
                  <a:lnTo>
                    <a:pt x="759646" y="2116720"/>
                  </a:lnTo>
                  <a:lnTo>
                    <a:pt x="765995" y="2123390"/>
                  </a:lnTo>
                  <a:lnTo>
                    <a:pt x="772661" y="2129742"/>
                  </a:lnTo>
                  <a:lnTo>
                    <a:pt x="779327" y="2135141"/>
                  </a:lnTo>
                  <a:lnTo>
                    <a:pt x="785994" y="2140858"/>
                  </a:lnTo>
                  <a:lnTo>
                    <a:pt x="792977" y="2145940"/>
                  </a:lnTo>
                  <a:lnTo>
                    <a:pt x="799961" y="2150704"/>
                  </a:lnTo>
                  <a:lnTo>
                    <a:pt x="807262" y="2155468"/>
                  </a:lnTo>
                  <a:lnTo>
                    <a:pt x="814564" y="2159597"/>
                  </a:lnTo>
                  <a:lnTo>
                    <a:pt x="821865" y="2163408"/>
                  </a:lnTo>
                  <a:lnTo>
                    <a:pt x="821865" y="1665086"/>
                  </a:lnTo>
                  <a:lnTo>
                    <a:pt x="815199" y="1664134"/>
                  </a:lnTo>
                  <a:lnTo>
                    <a:pt x="808850" y="1662228"/>
                  </a:lnTo>
                  <a:lnTo>
                    <a:pt x="802501" y="1659687"/>
                  </a:lnTo>
                  <a:lnTo>
                    <a:pt x="796469" y="1657146"/>
                  </a:lnTo>
                  <a:lnTo>
                    <a:pt x="790755" y="1653970"/>
                  </a:lnTo>
                  <a:lnTo>
                    <a:pt x="785359" y="1649841"/>
                  </a:lnTo>
                  <a:lnTo>
                    <a:pt x="780280" y="1645713"/>
                  </a:lnTo>
                  <a:lnTo>
                    <a:pt x="775835" y="1641266"/>
                  </a:lnTo>
                  <a:lnTo>
                    <a:pt x="771391" y="1635867"/>
                  </a:lnTo>
                  <a:lnTo>
                    <a:pt x="767899" y="1630785"/>
                  </a:lnTo>
                  <a:lnTo>
                    <a:pt x="764725" y="1625068"/>
                  </a:lnTo>
                  <a:lnTo>
                    <a:pt x="762185" y="1619034"/>
                  </a:lnTo>
                  <a:lnTo>
                    <a:pt x="759963" y="1612682"/>
                  </a:lnTo>
                  <a:lnTo>
                    <a:pt x="758059" y="1606012"/>
                  </a:lnTo>
                  <a:lnTo>
                    <a:pt x="757424" y="1599342"/>
                  </a:lnTo>
                  <a:lnTo>
                    <a:pt x="757106" y="1592355"/>
                  </a:lnTo>
                  <a:lnTo>
                    <a:pt x="757106" y="1518353"/>
                  </a:lnTo>
                  <a:lnTo>
                    <a:pt x="757424" y="1510731"/>
                  </a:lnTo>
                  <a:lnTo>
                    <a:pt x="758376" y="1503108"/>
                  </a:lnTo>
                  <a:lnTo>
                    <a:pt x="760281" y="1496121"/>
                  </a:lnTo>
                  <a:lnTo>
                    <a:pt x="762820" y="1489134"/>
                  </a:lnTo>
                  <a:lnTo>
                    <a:pt x="765995" y="1482464"/>
                  </a:lnTo>
                  <a:lnTo>
                    <a:pt x="769804" y="1476429"/>
                  </a:lnTo>
                  <a:lnTo>
                    <a:pt x="774248" y="1470395"/>
                  </a:lnTo>
                  <a:lnTo>
                    <a:pt x="778692" y="1465313"/>
                  </a:lnTo>
                  <a:lnTo>
                    <a:pt x="784089" y="1460232"/>
                  </a:lnTo>
                  <a:lnTo>
                    <a:pt x="789803" y="1455785"/>
                  </a:lnTo>
                  <a:lnTo>
                    <a:pt x="795834" y="1452291"/>
                  </a:lnTo>
                  <a:lnTo>
                    <a:pt x="802501" y="1449433"/>
                  </a:lnTo>
                  <a:lnTo>
                    <a:pt x="809485" y="1446892"/>
                  </a:lnTo>
                  <a:lnTo>
                    <a:pt x="816786" y="1444987"/>
                  </a:lnTo>
                  <a:lnTo>
                    <a:pt x="824087" y="1443399"/>
                  </a:lnTo>
                  <a:lnTo>
                    <a:pt x="831706" y="1443081"/>
                  </a:lnTo>
                  <a:lnTo>
                    <a:pt x="995190" y="1443081"/>
                  </a:lnTo>
                  <a:lnTo>
                    <a:pt x="1002809" y="1443399"/>
                  </a:lnTo>
                  <a:lnTo>
                    <a:pt x="1010745" y="1444987"/>
                  </a:lnTo>
                  <a:lnTo>
                    <a:pt x="1017728" y="1446892"/>
                  </a:lnTo>
                  <a:lnTo>
                    <a:pt x="1024395" y="1449433"/>
                  </a:lnTo>
                  <a:lnTo>
                    <a:pt x="1031061" y="1452291"/>
                  </a:lnTo>
                  <a:lnTo>
                    <a:pt x="1037093" y="1455785"/>
                  </a:lnTo>
                  <a:lnTo>
                    <a:pt x="1043124" y="1460232"/>
                  </a:lnTo>
                  <a:lnTo>
                    <a:pt x="1048521" y="1465313"/>
                  </a:lnTo>
                  <a:lnTo>
                    <a:pt x="1053282" y="1470395"/>
                  </a:lnTo>
                  <a:lnTo>
                    <a:pt x="1057727" y="1476429"/>
                  </a:lnTo>
                  <a:lnTo>
                    <a:pt x="1061218" y="1482464"/>
                  </a:lnTo>
                  <a:lnTo>
                    <a:pt x="1064393" y="1489134"/>
                  </a:lnTo>
                  <a:lnTo>
                    <a:pt x="1066932" y="1496121"/>
                  </a:lnTo>
                  <a:lnTo>
                    <a:pt x="1068837" y="1503108"/>
                  </a:lnTo>
                  <a:lnTo>
                    <a:pt x="1070107" y="1510731"/>
                  </a:lnTo>
                  <a:lnTo>
                    <a:pt x="1070424" y="1518353"/>
                  </a:lnTo>
                  <a:lnTo>
                    <a:pt x="1070424" y="1592355"/>
                  </a:lnTo>
                  <a:lnTo>
                    <a:pt x="1070107" y="1599342"/>
                  </a:lnTo>
                  <a:lnTo>
                    <a:pt x="1068837" y="1606012"/>
                  </a:lnTo>
                  <a:lnTo>
                    <a:pt x="1067567" y="1612682"/>
                  </a:lnTo>
                  <a:lnTo>
                    <a:pt x="1065345" y="1619034"/>
                  </a:lnTo>
                  <a:lnTo>
                    <a:pt x="1062806" y="1625068"/>
                  </a:lnTo>
                  <a:lnTo>
                    <a:pt x="1059314" y="1630785"/>
                  </a:lnTo>
                  <a:lnTo>
                    <a:pt x="1055822" y="1635867"/>
                  </a:lnTo>
                  <a:lnTo>
                    <a:pt x="1051378" y="1641266"/>
                  </a:lnTo>
                  <a:lnTo>
                    <a:pt x="1046933" y="1645713"/>
                  </a:lnTo>
                  <a:lnTo>
                    <a:pt x="1041854" y="1649841"/>
                  </a:lnTo>
                  <a:lnTo>
                    <a:pt x="1036458" y="1653970"/>
                  </a:lnTo>
                  <a:lnTo>
                    <a:pt x="1031061" y="1657146"/>
                  </a:lnTo>
                  <a:lnTo>
                    <a:pt x="1024712" y="1659687"/>
                  </a:lnTo>
                  <a:lnTo>
                    <a:pt x="1018681" y="1662228"/>
                  </a:lnTo>
                  <a:lnTo>
                    <a:pt x="1012014" y="1664134"/>
                  </a:lnTo>
                  <a:lnTo>
                    <a:pt x="1005348" y="1665086"/>
                  </a:lnTo>
                  <a:lnTo>
                    <a:pt x="1005348" y="2163408"/>
                  </a:lnTo>
                  <a:lnTo>
                    <a:pt x="1012649" y="2159597"/>
                  </a:lnTo>
                  <a:lnTo>
                    <a:pt x="1019951" y="2155468"/>
                  </a:lnTo>
                  <a:lnTo>
                    <a:pt x="1027252" y="2150704"/>
                  </a:lnTo>
                  <a:lnTo>
                    <a:pt x="1034236" y="2145940"/>
                  </a:lnTo>
                  <a:lnTo>
                    <a:pt x="1041219" y="2140858"/>
                  </a:lnTo>
                  <a:lnTo>
                    <a:pt x="1048203" y="2135141"/>
                  </a:lnTo>
                  <a:lnTo>
                    <a:pt x="1054552" y="2129742"/>
                  </a:lnTo>
                  <a:lnTo>
                    <a:pt x="1061218" y="2123390"/>
                  </a:lnTo>
                  <a:lnTo>
                    <a:pt x="1067885" y="2116720"/>
                  </a:lnTo>
                  <a:lnTo>
                    <a:pt x="1073916" y="2110050"/>
                  </a:lnTo>
                  <a:lnTo>
                    <a:pt x="1080265" y="2103063"/>
                  </a:lnTo>
                  <a:lnTo>
                    <a:pt x="1086297" y="2095758"/>
                  </a:lnTo>
                  <a:lnTo>
                    <a:pt x="1092646" y="2088136"/>
                  </a:lnTo>
                  <a:lnTo>
                    <a:pt x="1098360" y="2080196"/>
                  </a:lnTo>
                  <a:lnTo>
                    <a:pt x="1104391" y="2071620"/>
                  </a:lnTo>
                  <a:lnTo>
                    <a:pt x="1109788" y="2063045"/>
                  </a:lnTo>
                  <a:lnTo>
                    <a:pt x="1115184" y="2054152"/>
                  </a:lnTo>
                  <a:lnTo>
                    <a:pt x="1120581" y="2044941"/>
                  </a:lnTo>
                  <a:lnTo>
                    <a:pt x="1125977" y="2035413"/>
                  </a:lnTo>
                  <a:lnTo>
                    <a:pt x="1131374" y="2025885"/>
                  </a:lnTo>
                  <a:lnTo>
                    <a:pt x="1136453" y="2015404"/>
                  </a:lnTo>
                  <a:lnTo>
                    <a:pt x="1140897" y="2004923"/>
                  </a:lnTo>
                  <a:lnTo>
                    <a:pt x="1146294" y="1994442"/>
                  </a:lnTo>
                  <a:lnTo>
                    <a:pt x="1150738" y="1983326"/>
                  </a:lnTo>
                  <a:lnTo>
                    <a:pt x="1159944" y="1960459"/>
                  </a:lnTo>
                  <a:lnTo>
                    <a:pt x="1168832" y="1936321"/>
                  </a:lnTo>
                  <a:lnTo>
                    <a:pt x="1176768" y="1910912"/>
                  </a:lnTo>
                  <a:lnTo>
                    <a:pt x="1184387" y="1884551"/>
                  </a:lnTo>
                  <a:lnTo>
                    <a:pt x="1192006" y="1856920"/>
                  </a:lnTo>
                  <a:lnTo>
                    <a:pt x="1198990" y="1828653"/>
                  </a:lnTo>
                  <a:lnTo>
                    <a:pt x="1205338" y="1798480"/>
                  </a:lnTo>
                  <a:lnTo>
                    <a:pt x="1211370" y="1767673"/>
                  </a:lnTo>
                  <a:lnTo>
                    <a:pt x="1216766" y="1735595"/>
                  </a:lnTo>
                  <a:lnTo>
                    <a:pt x="1222163" y="1702246"/>
                  </a:lnTo>
                  <a:lnTo>
                    <a:pt x="1226925" y="1668580"/>
                  </a:lnTo>
                  <a:lnTo>
                    <a:pt x="1231369" y="1633008"/>
                  </a:lnTo>
                  <a:lnTo>
                    <a:pt x="1235496" y="1596801"/>
                  </a:lnTo>
                  <a:lnTo>
                    <a:pt x="1238670" y="1559007"/>
                  </a:lnTo>
                  <a:lnTo>
                    <a:pt x="1241845" y="1520894"/>
                  </a:lnTo>
                  <a:lnTo>
                    <a:pt x="1244702" y="1481511"/>
                  </a:lnTo>
                  <a:lnTo>
                    <a:pt x="1246606" y="1440540"/>
                  </a:lnTo>
                  <a:lnTo>
                    <a:pt x="1248828" y="1398934"/>
                  </a:lnTo>
                  <a:lnTo>
                    <a:pt x="1250416" y="1356693"/>
                  </a:lnTo>
                  <a:lnTo>
                    <a:pt x="1251368" y="1312863"/>
                  </a:lnTo>
                  <a:lnTo>
                    <a:pt x="1306921" y="1316357"/>
                  </a:lnTo>
                  <a:lnTo>
                    <a:pt x="1358029" y="1319850"/>
                  </a:lnTo>
                  <a:lnTo>
                    <a:pt x="1403424" y="1323344"/>
                  </a:lnTo>
                  <a:lnTo>
                    <a:pt x="1442787" y="1326520"/>
                  </a:lnTo>
                  <a:lnTo>
                    <a:pt x="1498975" y="1331284"/>
                  </a:lnTo>
                  <a:lnTo>
                    <a:pt x="1519291" y="1333190"/>
                  </a:lnTo>
                  <a:lnTo>
                    <a:pt x="1534846" y="1333507"/>
                  </a:lnTo>
                  <a:lnTo>
                    <a:pt x="1550719" y="1334460"/>
                  </a:lnTo>
                  <a:lnTo>
                    <a:pt x="1566273" y="1336683"/>
                  </a:lnTo>
                  <a:lnTo>
                    <a:pt x="1581193" y="1339224"/>
                  </a:lnTo>
                  <a:lnTo>
                    <a:pt x="1596113" y="1342400"/>
                  </a:lnTo>
                  <a:lnTo>
                    <a:pt x="1610716" y="1346847"/>
                  </a:lnTo>
                  <a:lnTo>
                    <a:pt x="1625318" y="1351611"/>
                  </a:lnTo>
                  <a:lnTo>
                    <a:pt x="1639286" y="1357010"/>
                  </a:lnTo>
                  <a:lnTo>
                    <a:pt x="1652618" y="1363362"/>
                  </a:lnTo>
                  <a:lnTo>
                    <a:pt x="1666268" y="1370350"/>
                  </a:lnTo>
                  <a:lnTo>
                    <a:pt x="1678966" y="1377654"/>
                  </a:lnTo>
                  <a:lnTo>
                    <a:pt x="1691664" y="1385594"/>
                  </a:lnTo>
                  <a:lnTo>
                    <a:pt x="1703727" y="1394170"/>
                  </a:lnTo>
                  <a:lnTo>
                    <a:pt x="1715472" y="1403380"/>
                  </a:lnTo>
                  <a:lnTo>
                    <a:pt x="1726266" y="1412908"/>
                  </a:lnTo>
                  <a:lnTo>
                    <a:pt x="1737376" y="1423072"/>
                  </a:lnTo>
                  <a:lnTo>
                    <a:pt x="1747534" y="1434188"/>
                  </a:lnTo>
                  <a:lnTo>
                    <a:pt x="1757058" y="1444987"/>
                  </a:lnTo>
                  <a:lnTo>
                    <a:pt x="1765946" y="1456738"/>
                  </a:lnTo>
                  <a:lnTo>
                    <a:pt x="1774835" y="1468807"/>
                  </a:lnTo>
                  <a:lnTo>
                    <a:pt x="1782771" y="1481511"/>
                  </a:lnTo>
                  <a:lnTo>
                    <a:pt x="1790072" y="1494215"/>
                  </a:lnTo>
                  <a:lnTo>
                    <a:pt x="1797056" y="1507555"/>
                  </a:lnTo>
                  <a:lnTo>
                    <a:pt x="1803087" y="1521212"/>
                  </a:lnTo>
                  <a:lnTo>
                    <a:pt x="1808801" y="1535186"/>
                  </a:lnTo>
                  <a:lnTo>
                    <a:pt x="1813245" y="1549478"/>
                  </a:lnTo>
                  <a:lnTo>
                    <a:pt x="1817690" y="1564088"/>
                  </a:lnTo>
                  <a:lnTo>
                    <a:pt x="1821182" y="1579016"/>
                  </a:lnTo>
                  <a:lnTo>
                    <a:pt x="1824039" y="1593943"/>
                  </a:lnTo>
                  <a:lnTo>
                    <a:pt x="1825626" y="1609506"/>
                  </a:lnTo>
                  <a:lnTo>
                    <a:pt x="1826896" y="1625068"/>
                  </a:lnTo>
                  <a:lnTo>
                    <a:pt x="1827213" y="1641266"/>
                  </a:lnTo>
                  <a:lnTo>
                    <a:pt x="1827213" y="2031602"/>
                  </a:lnTo>
                  <a:lnTo>
                    <a:pt x="1826896" y="2039225"/>
                  </a:lnTo>
                  <a:lnTo>
                    <a:pt x="1826261" y="2047165"/>
                  </a:lnTo>
                  <a:lnTo>
                    <a:pt x="1824356" y="2054787"/>
                  </a:lnTo>
                  <a:lnTo>
                    <a:pt x="1822134" y="2062092"/>
                  </a:lnTo>
                  <a:lnTo>
                    <a:pt x="1819277" y="2069397"/>
                  </a:lnTo>
                  <a:lnTo>
                    <a:pt x="1815468" y="2076702"/>
                  </a:lnTo>
                  <a:lnTo>
                    <a:pt x="1811658" y="2084007"/>
                  </a:lnTo>
                  <a:lnTo>
                    <a:pt x="1806897" y="2090994"/>
                  </a:lnTo>
                  <a:lnTo>
                    <a:pt x="1801817" y="2097664"/>
                  </a:lnTo>
                  <a:lnTo>
                    <a:pt x="1795469" y="2104334"/>
                  </a:lnTo>
                  <a:lnTo>
                    <a:pt x="1789437" y="2111003"/>
                  </a:lnTo>
                  <a:lnTo>
                    <a:pt x="1782453" y="2117355"/>
                  </a:lnTo>
                  <a:lnTo>
                    <a:pt x="1774835" y="2123707"/>
                  </a:lnTo>
                  <a:lnTo>
                    <a:pt x="1766899" y="2129742"/>
                  </a:lnTo>
                  <a:lnTo>
                    <a:pt x="1758010" y="2135776"/>
                  </a:lnTo>
                  <a:lnTo>
                    <a:pt x="1748804" y="2141811"/>
                  </a:lnTo>
                  <a:lnTo>
                    <a:pt x="1739281" y="2147528"/>
                  </a:lnTo>
                  <a:lnTo>
                    <a:pt x="1729123" y="2152927"/>
                  </a:lnTo>
                  <a:lnTo>
                    <a:pt x="1718647" y="2158644"/>
                  </a:lnTo>
                  <a:lnTo>
                    <a:pt x="1707854" y="2164043"/>
                  </a:lnTo>
                  <a:lnTo>
                    <a:pt x="1696426" y="2169442"/>
                  </a:lnTo>
                  <a:lnTo>
                    <a:pt x="1684363" y="2174524"/>
                  </a:lnTo>
                  <a:lnTo>
                    <a:pt x="1671982" y="2179288"/>
                  </a:lnTo>
                  <a:lnTo>
                    <a:pt x="1659285" y="2184370"/>
                  </a:lnTo>
                  <a:lnTo>
                    <a:pt x="1646269" y="2189134"/>
                  </a:lnTo>
                  <a:lnTo>
                    <a:pt x="1632619" y="2193580"/>
                  </a:lnTo>
                  <a:lnTo>
                    <a:pt x="1618334" y="2198027"/>
                  </a:lnTo>
                  <a:lnTo>
                    <a:pt x="1604367" y="2202473"/>
                  </a:lnTo>
                  <a:lnTo>
                    <a:pt x="1589129" y="2206602"/>
                  </a:lnTo>
                  <a:lnTo>
                    <a:pt x="1574209" y="2210413"/>
                  </a:lnTo>
                  <a:lnTo>
                    <a:pt x="1543100" y="2218671"/>
                  </a:lnTo>
                  <a:lnTo>
                    <a:pt x="1510720" y="2225976"/>
                  </a:lnTo>
                  <a:lnTo>
                    <a:pt x="1477071" y="2232646"/>
                  </a:lnTo>
                  <a:lnTo>
                    <a:pt x="1442152" y="2238998"/>
                  </a:lnTo>
                  <a:lnTo>
                    <a:pt x="1405964" y="2244715"/>
                  </a:lnTo>
                  <a:lnTo>
                    <a:pt x="1369140" y="2250432"/>
                  </a:lnTo>
                  <a:lnTo>
                    <a:pt x="1331364" y="2254878"/>
                  </a:lnTo>
                  <a:lnTo>
                    <a:pt x="1292636" y="2259324"/>
                  </a:lnTo>
                  <a:lnTo>
                    <a:pt x="1253590" y="2263453"/>
                  </a:lnTo>
                  <a:lnTo>
                    <a:pt x="1213592" y="2266629"/>
                  </a:lnTo>
                  <a:lnTo>
                    <a:pt x="1173277" y="2269488"/>
                  </a:lnTo>
                  <a:lnTo>
                    <a:pt x="1132326" y="2272029"/>
                  </a:lnTo>
                  <a:lnTo>
                    <a:pt x="1091058" y="2274252"/>
                  </a:lnTo>
                  <a:lnTo>
                    <a:pt x="1049473" y="2275840"/>
                  </a:lnTo>
                  <a:lnTo>
                    <a:pt x="1007570" y="2276793"/>
                  </a:lnTo>
                  <a:lnTo>
                    <a:pt x="965667" y="2277746"/>
                  </a:lnTo>
                  <a:lnTo>
                    <a:pt x="923765" y="2278063"/>
                  </a:lnTo>
                  <a:lnTo>
                    <a:pt x="881862" y="2277746"/>
                  </a:lnTo>
                  <a:lnTo>
                    <a:pt x="839959" y="2276793"/>
                  </a:lnTo>
                  <a:lnTo>
                    <a:pt x="797739" y="2275840"/>
                  </a:lnTo>
                  <a:lnTo>
                    <a:pt x="755836" y="2274252"/>
                  </a:lnTo>
                  <a:lnTo>
                    <a:pt x="714251" y="2272029"/>
                  </a:lnTo>
                  <a:lnTo>
                    <a:pt x="672666" y="2269488"/>
                  </a:lnTo>
                  <a:lnTo>
                    <a:pt x="631715" y="2266629"/>
                  </a:lnTo>
                  <a:lnTo>
                    <a:pt x="591082" y="2263453"/>
                  </a:lnTo>
                  <a:lnTo>
                    <a:pt x="551084" y="2259324"/>
                  </a:lnTo>
                  <a:lnTo>
                    <a:pt x="511721" y="2254878"/>
                  </a:lnTo>
                  <a:lnTo>
                    <a:pt x="472993" y="2250432"/>
                  </a:lnTo>
                  <a:lnTo>
                    <a:pt x="435217" y="2244715"/>
                  </a:lnTo>
                  <a:lnTo>
                    <a:pt x="398393" y="2238998"/>
                  </a:lnTo>
                  <a:lnTo>
                    <a:pt x="362522" y="2232646"/>
                  </a:lnTo>
                  <a:lnTo>
                    <a:pt x="327603" y="2225976"/>
                  </a:lnTo>
                  <a:lnTo>
                    <a:pt x="294589" y="2218671"/>
                  </a:lnTo>
                  <a:lnTo>
                    <a:pt x="262210" y="2210413"/>
                  </a:lnTo>
                  <a:lnTo>
                    <a:pt x="231417" y="2202473"/>
                  </a:lnTo>
                  <a:lnTo>
                    <a:pt x="216497" y="2198027"/>
                  </a:lnTo>
                  <a:lnTo>
                    <a:pt x="202212" y="2193580"/>
                  </a:lnTo>
                  <a:lnTo>
                    <a:pt x="188245" y="2189134"/>
                  </a:lnTo>
                  <a:lnTo>
                    <a:pt x="174595" y="2184370"/>
                  </a:lnTo>
                  <a:lnTo>
                    <a:pt x="161262" y="2179288"/>
                  </a:lnTo>
                  <a:lnTo>
                    <a:pt x="148247" y="2174524"/>
                  </a:lnTo>
                  <a:lnTo>
                    <a:pt x="135866" y="2169442"/>
                  </a:lnTo>
                  <a:lnTo>
                    <a:pt x="124438" y="2164043"/>
                  </a:lnTo>
                  <a:lnTo>
                    <a:pt x="112693" y="2158644"/>
                  </a:lnTo>
                  <a:lnTo>
                    <a:pt x="101900" y="2152927"/>
                  </a:lnTo>
                  <a:lnTo>
                    <a:pt x="91424" y="2147528"/>
                  </a:lnTo>
                  <a:lnTo>
                    <a:pt x="81266" y="2141811"/>
                  </a:lnTo>
                  <a:lnTo>
                    <a:pt x="71743" y="2135776"/>
                  </a:lnTo>
                  <a:lnTo>
                    <a:pt x="63172" y="2129742"/>
                  </a:lnTo>
                  <a:lnTo>
                    <a:pt x="54601" y="2123707"/>
                  </a:lnTo>
                  <a:lnTo>
                    <a:pt x="46664" y="2117355"/>
                  </a:lnTo>
                  <a:lnTo>
                    <a:pt x="39681" y="2111003"/>
                  </a:lnTo>
                  <a:lnTo>
                    <a:pt x="33014" y="2104334"/>
                  </a:lnTo>
                  <a:lnTo>
                    <a:pt x="26665" y="2097664"/>
                  </a:lnTo>
                  <a:lnTo>
                    <a:pt x="21269" y="2090994"/>
                  </a:lnTo>
                  <a:lnTo>
                    <a:pt x="16507" y="2084007"/>
                  </a:lnTo>
                  <a:lnTo>
                    <a:pt x="12063" y="2076702"/>
                  </a:lnTo>
                  <a:lnTo>
                    <a:pt x="8571" y="2069397"/>
                  </a:lnTo>
                  <a:lnTo>
                    <a:pt x="5397" y="2062092"/>
                  </a:lnTo>
                  <a:lnTo>
                    <a:pt x="2857" y="2054787"/>
                  </a:lnTo>
                  <a:lnTo>
                    <a:pt x="1270" y="2047165"/>
                  </a:lnTo>
                  <a:lnTo>
                    <a:pt x="317" y="2039225"/>
                  </a:lnTo>
                  <a:lnTo>
                    <a:pt x="0" y="2031602"/>
                  </a:lnTo>
                  <a:lnTo>
                    <a:pt x="0" y="1641266"/>
                  </a:lnTo>
                  <a:lnTo>
                    <a:pt x="317" y="1625068"/>
                  </a:lnTo>
                  <a:lnTo>
                    <a:pt x="1587" y="1609506"/>
                  </a:lnTo>
                  <a:lnTo>
                    <a:pt x="3492" y="1593943"/>
                  </a:lnTo>
                  <a:lnTo>
                    <a:pt x="6349" y="1579016"/>
                  </a:lnTo>
                  <a:lnTo>
                    <a:pt x="9523" y="1564088"/>
                  </a:lnTo>
                  <a:lnTo>
                    <a:pt x="13968" y="1549478"/>
                  </a:lnTo>
                  <a:lnTo>
                    <a:pt x="18729" y="1535186"/>
                  </a:lnTo>
                  <a:lnTo>
                    <a:pt x="24126" y="1521212"/>
                  </a:lnTo>
                  <a:lnTo>
                    <a:pt x="30475" y="1507555"/>
                  </a:lnTo>
                  <a:lnTo>
                    <a:pt x="37141" y="1494215"/>
                  </a:lnTo>
                  <a:lnTo>
                    <a:pt x="44442" y="1481511"/>
                  </a:lnTo>
                  <a:lnTo>
                    <a:pt x="52696" y="1468807"/>
                  </a:lnTo>
                  <a:lnTo>
                    <a:pt x="60949" y="1456738"/>
                  </a:lnTo>
                  <a:lnTo>
                    <a:pt x="70155" y="1444987"/>
                  </a:lnTo>
                  <a:lnTo>
                    <a:pt x="79996" y="1434188"/>
                  </a:lnTo>
                  <a:lnTo>
                    <a:pt x="90154" y="1423072"/>
                  </a:lnTo>
                  <a:lnTo>
                    <a:pt x="100630" y="1412908"/>
                  </a:lnTo>
                  <a:lnTo>
                    <a:pt x="112058" y="1403380"/>
                  </a:lnTo>
                  <a:lnTo>
                    <a:pt x="123486" y="1394170"/>
                  </a:lnTo>
                  <a:lnTo>
                    <a:pt x="135549" y="1385594"/>
                  </a:lnTo>
                  <a:lnTo>
                    <a:pt x="147929" y="1377654"/>
                  </a:lnTo>
                  <a:lnTo>
                    <a:pt x="161262" y="1370350"/>
                  </a:lnTo>
                  <a:lnTo>
                    <a:pt x="174277" y="1363362"/>
                  </a:lnTo>
                  <a:lnTo>
                    <a:pt x="188245" y="1357010"/>
                  </a:lnTo>
                  <a:lnTo>
                    <a:pt x="201895" y="1351611"/>
                  </a:lnTo>
                  <a:lnTo>
                    <a:pt x="216180" y="1346847"/>
                  </a:lnTo>
                  <a:lnTo>
                    <a:pt x="230782" y="1342400"/>
                  </a:lnTo>
                  <a:lnTo>
                    <a:pt x="245702" y="1339224"/>
                  </a:lnTo>
                  <a:lnTo>
                    <a:pt x="260940" y="1336683"/>
                  </a:lnTo>
                  <a:lnTo>
                    <a:pt x="276177" y="1334460"/>
                  </a:lnTo>
                  <a:lnTo>
                    <a:pt x="292049" y="1333507"/>
                  </a:lnTo>
                  <a:lnTo>
                    <a:pt x="307922" y="1333190"/>
                  </a:lnTo>
                  <a:lnTo>
                    <a:pt x="327921" y="1331284"/>
                  </a:lnTo>
                  <a:lnTo>
                    <a:pt x="384108" y="1326520"/>
                  </a:lnTo>
                  <a:lnTo>
                    <a:pt x="423472" y="1323344"/>
                  </a:lnTo>
                  <a:lnTo>
                    <a:pt x="469501" y="1319850"/>
                  </a:lnTo>
                  <a:lnTo>
                    <a:pt x="520610" y="1316357"/>
                  </a:lnTo>
                  <a:lnTo>
                    <a:pt x="575845" y="1312863"/>
                  </a:lnTo>
                  <a:close/>
                  <a:moveTo>
                    <a:pt x="622209" y="377550"/>
                  </a:moveTo>
                  <a:lnTo>
                    <a:pt x="617124" y="378504"/>
                  </a:lnTo>
                  <a:lnTo>
                    <a:pt x="612358" y="379457"/>
                  </a:lnTo>
                  <a:lnTo>
                    <a:pt x="607591" y="381364"/>
                  </a:lnTo>
                  <a:lnTo>
                    <a:pt x="602825" y="383589"/>
                  </a:lnTo>
                  <a:lnTo>
                    <a:pt x="598376" y="386131"/>
                  </a:lnTo>
                  <a:lnTo>
                    <a:pt x="593609" y="388991"/>
                  </a:lnTo>
                  <a:lnTo>
                    <a:pt x="589796" y="392487"/>
                  </a:lnTo>
                  <a:lnTo>
                    <a:pt x="585347" y="396301"/>
                  </a:lnTo>
                  <a:lnTo>
                    <a:pt x="580898" y="400750"/>
                  </a:lnTo>
                  <a:lnTo>
                    <a:pt x="577085" y="404882"/>
                  </a:lnTo>
                  <a:lnTo>
                    <a:pt x="568823" y="414733"/>
                  </a:lnTo>
                  <a:lnTo>
                    <a:pt x="560879" y="425221"/>
                  </a:lnTo>
                  <a:lnTo>
                    <a:pt x="544354" y="447785"/>
                  </a:lnTo>
                  <a:lnTo>
                    <a:pt x="533232" y="463675"/>
                  </a:lnTo>
                  <a:lnTo>
                    <a:pt x="521475" y="480837"/>
                  </a:lnTo>
                  <a:lnTo>
                    <a:pt x="509717" y="498316"/>
                  </a:lnTo>
                  <a:lnTo>
                    <a:pt x="498913" y="516748"/>
                  </a:lnTo>
                  <a:lnTo>
                    <a:pt x="495100" y="534545"/>
                  </a:lnTo>
                  <a:lnTo>
                    <a:pt x="491604" y="552342"/>
                  </a:lnTo>
                  <a:lnTo>
                    <a:pt x="488744" y="570457"/>
                  </a:lnTo>
                  <a:lnTo>
                    <a:pt x="486520" y="589208"/>
                  </a:lnTo>
                  <a:lnTo>
                    <a:pt x="484613" y="608276"/>
                  </a:lnTo>
                  <a:lnTo>
                    <a:pt x="483342" y="626708"/>
                  </a:lnTo>
                  <a:lnTo>
                    <a:pt x="482389" y="646094"/>
                  </a:lnTo>
                  <a:lnTo>
                    <a:pt x="482071" y="665163"/>
                  </a:lnTo>
                  <a:lnTo>
                    <a:pt x="482071" y="678828"/>
                  </a:lnTo>
                  <a:lnTo>
                    <a:pt x="482706" y="692494"/>
                  </a:lnTo>
                  <a:lnTo>
                    <a:pt x="483978" y="706159"/>
                  </a:lnTo>
                  <a:lnTo>
                    <a:pt x="484931" y="719825"/>
                  </a:lnTo>
                  <a:lnTo>
                    <a:pt x="486838" y="733173"/>
                  </a:lnTo>
                  <a:lnTo>
                    <a:pt x="488744" y="746520"/>
                  </a:lnTo>
                  <a:lnTo>
                    <a:pt x="491286" y="759550"/>
                  </a:lnTo>
                  <a:lnTo>
                    <a:pt x="493829" y="772580"/>
                  </a:lnTo>
                  <a:lnTo>
                    <a:pt x="496688" y="785928"/>
                  </a:lnTo>
                  <a:lnTo>
                    <a:pt x="499866" y="798958"/>
                  </a:lnTo>
                  <a:lnTo>
                    <a:pt x="503679" y="811670"/>
                  </a:lnTo>
                  <a:lnTo>
                    <a:pt x="507811" y="824382"/>
                  </a:lnTo>
                  <a:lnTo>
                    <a:pt x="511624" y="836776"/>
                  </a:lnTo>
                  <a:lnTo>
                    <a:pt x="516390" y="849171"/>
                  </a:lnTo>
                  <a:lnTo>
                    <a:pt x="521157" y="861565"/>
                  </a:lnTo>
                  <a:lnTo>
                    <a:pt x="525924" y="873642"/>
                  </a:lnTo>
                  <a:lnTo>
                    <a:pt x="531326" y="885718"/>
                  </a:lnTo>
                  <a:lnTo>
                    <a:pt x="536728" y="897795"/>
                  </a:lnTo>
                  <a:lnTo>
                    <a:pt x="542766" y="909553"/>
                  </a:lnTo>
                  <a:lnTo>
                    <a:pt x="548485" y="921312"/>
                  </a:lnTo>
                  <a:lnTo>
                    <a:pt x="554841" y="932435"/>
                  </a:lnTo>
                  <a:lnTo>
                    <a:pt x="561196" y="943876"/>
                  </a:lnTo>
                  <a:lnTo>
                    <a:pt x="567870" y="954681"/>
                  </a:lnTo>
                  <a:lnTo>
                    <a:pt x="574861" y="965805"/>
                  </a:lnTo>
                  <a:lnTo>
                    <a:pt x="581852" y="976610"/>
                  </a:lnTo>
                  <a:lnTo>
                    <a:pt x="589160" y="987097"/>
                  </a:lnTo>
                  <a:lnTo>
                    <a:pt x="596151" y="997267"/>
                  </a:lnTo>
                  <a:lnTo>
                    <a:pt x="604096" y="1007755"/>
                  </a:lnTo>
                  <a:lnTo>
                    <a:pt x="611722" y="1017607"/>
                  </a:lnTo>
                  <a:lnTo>
                    <a:pt x="619349" y="1027458"/>
                  </a:lnTo>
                  <a:lnTo>
                    <a:pt x="627293" y="1036675"/>
                  </a:lnTo>
                  <a:lnTo>
                    <a:pt x="635237" y="1046209"/>
                  </a:lnTo>
                  <a:lnTo>
                    <a:pt x="643817" y="1055425"/>
                  </a:lnTo>
                  <a:lnTo>
                    <a:pt x="652079" y="1064642"/>
                  </a:lnTo>
                  <a:lnTo>
                    <a:pt x="660659" y="1072904"/>
                  </a:lnTo>
                  <a:lnTo>
                    <a:pt x="668921" y="1081803"/>
                  </a:lnTo>
                  <a:lnTo>
                    <a:pt x="677501" y="1089748"/>
                  </a:lnTo>
                  <a:lnTo>
                    <a:pt x="686399" y="1097693"/>
                  </a:lnTo>
                  <a:lnTo>
                    <a:pt x="695297" y="1105320"/>
                  </a:lnTo>
                  <a:lnTo>
                    <a:pt x="703876" y="1112948"/>
                  </a:lnTo>
                  <a:lnTo>
                    <a:pt x="712774" y="1120257"/>
                  </a:lnTo>
                  <a:lnTo>
                    <a:pt x="721672" y="1127249"/>
                  </a:lnTo>
                  <a:lnTo>
                    <a:pt x="730569" y="1134240"/>
                  </a:lnTo>
                  <a:lnTo>
                    <a:pt x="739785" y="1140279"/>
                  </a:lnTo>
                  <a:lnTo>
                    <a:pt x="748682" y="1146635"/>
                  </a:lnTo>
                  <a:lnTo>
                    <a:pt x="757898" y="1152673"/>
                  </a:lnTo>
                  <a:lnTo>
                    <a:pt x="767113" y="1158393"/>
                  </a:lnTo>
                  <a:lnTo>
                    <a:pt x="775693" y="1163796"/>
                  </a:lnTo>
                  <a:lnTo>
                    <a:pt x="784909" y="1168881"/>
                  </a:lnTo>
                  <a:lnTo>
                    <a:pt x="794124" y="1173648"/>
                  </a:lnTo>
                  <a:lnTo>
                    <a:pt x="803022" y="1178097"/>
                  </a:lnTo>
                  <a:lnTo>
                    <a:pt x="811919" y="1182229"/>
                  </a:lnTo>
                  <a:lnTo>
                    <a:pt x="821135" y="1186042"/>
                  </a:lnTo>
                  <a:lnTo>
                    <a:pt x="829714" y="1189538"/>
                  </a:lnTo>
                  <a:lnTo>
                    <a:pt x="838612" y="1193034"/>
                  </a:lnTo>
                  <a:lnTo>
                    <a:pt x="847192" y="1195894"/>
                  </a:lnTo>
                  <a:lnTo>
                    <a:pt x="856090" y="1198437"/>
                  </a:lnTo>
                  <a:lnTo>
                    <a:pt x="864352" y="1200661"/>
                  </a:lnTo>
                  <a:lnTo>
                    <a:pt x="872932" y="1202568"/>
                  </a:lnTo>
                  <a:lnTo>
                    <a:pt x="881194" y="1204157"/>
                  </a:lnTo>
                  <a:lnTo>
                    <a:pt x="889456" y="1205428"/>
                  </a:lnTo>
                  <a:lnTo>
                    <a:pt x="897718" y="1206382"/>
                  </a:lnTo>
                  <a:lnTo>
                    <a:pt x="905662" y="1206700"/>
                  </a:lnTo>
                  <a:lnTo>
                    <a:pt x="913607" y="1207017"/>
                  </a:lnTo>
                  <a:lnTo>
                    <a:pt x="921551" y="1206700"/>
                  </a:lnTo>
                  <a:lnTo>
                    <a:pt x="929495" y="1206382"/>
                  </a:lnTo>
                  <a:lnTo>
                    <a:pt x="937757" y="1205428"/>
                  </a:lnTo>
                  <a:lnTo>
                    <a:pt x="945702" y="1204157"/>
                  </a:lnTo>
                  <a:lnTo>
                    <a:pt x="954281" y="1202568"/>
                  </a:lnTo>
                  <a:lnTo>
                    <a:pt x="962861" y="1200661"/>
                  </a:lnTo>
                  <a:lnTo>
                    <a:pt x="971441" y="1198437"/>
                  </a:lnTo>
                  <a:lnTo>
                    <a:pt x="980021" y="1195894"/>
                  </a:lnTo>
                  <a:lnTo>
                    <a:pt x="988919" y="1193034"/>
                  </a:lnTo>
                  <a:lnTo>
                    <a:pt x="997499" y="1189538"/>
                  </a:lnTo>
                  <a:lnTo>
                    <a:pt x="1006396" y="1186042"/>
                  </a:lnTo>
                  <a:lnTo>
                    <a:pt x="1015294" y="1182229"/>
                  </a:lnTo>
                  <a:lnTo>
                    <a:pt x="1024192" y="1178097"/>
                  </a:lnTo>
                  <a:lnTo>
                    <a:pt x="1033407" y="1173648"/>
                  </a:lnTo>
                  <a:lnTo>
                    <a:pt x="1042305" y="1168881"/>
                  </a:lnTo>
                  <a:lnTo>
                    <a:pt x="1051202" y="1163796"/>
                  </a:lnTo>
                  <a:lnTo>
                    <a:pt x="1060418" y="1158393"/>
                  </a:lnTo>
                  <a:lnTo>
                    <a:pt x="1069315" y="1152673"/>
                  </a:lnTo>
                  <a:lnTo>
                    <a:pt x="1078531" y="1146635"/>
                  </a:lnTo>
                  <a:lnTo>
                    <a:pt x="1087746" y="1140279"/>
                  </a:lnTo>
                  <a:lnTo>
                    <a:pt x="1096326" y="1134240"/>
                  </a:lnTo>
                  <a:lnTo>
                    <a:pt x="1105541" y="1127249"/>
                  </a:lnTo>
                  <a:lnTo>
                    <a:pt x="1114439" y="1120257"/>
                  </a:lnTo>
                  <a:lnTo>
                    <a:pt x="1123337" y="1112948"/>
                  </a:lnTo>
                  <a:lnTo>
                    <a:pt x="1132234" y="1105320"/>
                  </a:lnTo>
                  <a:lnTo>
                    <a:pt x="1140814" y="1097693"/>
                  </a:lnTo>
                  <a:lnTo>
                    <a:pt x="1149712" y="1089748"/>
                  </a:lnTo>
                  <a:lnTo>
                    <a:pt x="1158292" y="1081803"/>
                  </a:lnTo>
                  <a:lnTo>
                    <a:pt x="1166872" y="1072904"/>
                  </a:lnTo>
                  <a:lnTo>
                    <a:pt x="1175134" y="1064642"/>
                  </a:lnTo>
                  <a:lnTo>
                    <a:pt x="1183714" y="1055425"/>
                  </a:lnTo>
                  <a:lnTo>
                    <a:pt x="1191976" y="1046209"/>
                  </a:lnTo>
                  <a:lnTo>
                    <a:pt x="1199920" y="1036675"/>
                  </a:lnTo>
                  <a:lnTo>
                    <a:pt x="1208182" y="1027458"/>
                  </a:lnTo>
                  <a:lnTo>
                    <a:pt x="1215809" y="1017607"/>
                  </a:lnTo>
                  <a:lnTo>
                    <a:pt x="1223435" y="1007755"/>
                  </a:lnTo>
                  <a:lnTo>
                    <a:pt x="1231062" y="997267"/>
                  </a:lnTo>
                  <a:lnTo>
                    <a:pt x="1238370" y="987097"/>
                  </a:lnTo>
                  <a:lnTo>
                    <a:pt x="1245679" y="976610"/>
                  </a:lnTo>
                  <a:lnTo>
                    <a:pt x="1252670" y="965805"/>
                  </a:lnTo>
                  <a:lnTo>
                    <a:pt x="1259343" y="954681"/>
                  </a:lnTo>
                  <a:lnTo>
                    <a:pt x="1266017" y="943876"/>
                  </a:lnTo>
                  <a:lnTo>
                    <a:pt x="1272690" y="932435"/>
                  </a:lnTo>
                  <a:lnTo>
                    <a:pt x="1278728" y="921312"/>
                  </a:lnTo>
                  <a:lnTo>
                    <a:pt x="1284765" y="909553"/>
                  </a:lnTo>
                  <a:lnTo>
                    <a:pt x="1290485" y="897795"/>
                  </a:lnTo>
                  <a:lnTo>
                    <a:pt x="1295887" y="885718"/>
                  </a:lnTo>
                  <a:lnTo>
                    <a:pt x="1300972" y="873642"/>
                  </a:lnTo>
                  <a:lnTo>
                    <a:pt x="1306056" y="861565"/>
                  </a:lnTo>
                  <a:lnTo>
                    <a:pt x="1310823" y="849171"/>
                  </a:lnTo>
                  <a:lnTo>
                    <a:pt x="1315271" y="836776"/>
                  </a:lnTo>
                  <a:lnTo>
                    <a:pt x="1319720" y="824382"/>
                  </a:lnTo>
                  <a:lnTo>
                    <a:pt x="1323534" y="811670"/>
                  </a:lnTo>
                  <a:lnTo>
                    <a:pt x="1327347" y="798958"/>
                  </a:lnTo>
                  <a:lnTo>
                    <a:pt x="1330525" y="785928"/>
                  </a:lnTo>
                  <a:lnTo>
                    <a:pt x="1333385" y="772580"/>
                  </a:lnTo>
                  <a:lnTo>
                    <a:pt x="1335927" y="759550"/>
                  </a:lnTo>
                  <a:lnTo>
                    <a:pt x="1338787" y="746520"/>
                  </a:lnTo>
                  <a:lnTo>
                    <a:pt x="1340376" y="733173"/>
                  </a:lnTo>
                  <a:lnTo>
                    <a:pt x="1342282" y="719825"/>
                  </a:lnTo>
                  <a:lnTo>
                    <a:pt x="1343236" y="706159"/>
                  </a:lnTo>
                  <a:lnTo>
                    <a:pt x="1344507" y="692494"/>
                  </a:lnTo>
                  <a:lnTo>
                    <a:pt x="1345142" y="678828"/>
                  </a:lnTo>
                  <a:lnTo>
                    <a:pt x="1345142" y="665163"/>
                  </a:lnTo>
                  <a:lnTo>
                    <a:pt x="1345142" y="657218"/>
                  </a:lnTo>
                  <a:lnTo>
                    <a:pt x="1344824" y="648637"/>
                  </a:lnTo>
                  <a:lnTo>
                    <a:pt x="1343871" y="632111"/>
                  </a:lnTo>
                  <a:lnTo>
                    <a:pt x="1322262" y="631158"/>
                  </a:lnTo>
                  <a:lnTo>
                    <a:pt x="1300336" y="630204"/>
                  </a:lnTo>
                  <a:lnTo>
                    <a:pt x="1278092" y="628615"/>
                  </a:lnTo>
                  <a:lnTo>
                    <a:pt x="1255530" y="626708"/>
                  </a:lnTo>
                  <a:lnTo>
                    <a:pt x="1232333" y="624484"/>
                  </a:lnTo>
                  <a:lnTo>
                    <a:pt x="1209135" y="621941"/>
                  </a:lnTo>
                  <a:lnTo>
                    <a:pt x="1185302" y="619399"/>
                  </a:lnTo>
                  <a:lnTo>
                    <a:pt x="1162105" y="616221"/>
                  </a:lnTo>
                  <a:lnTo>
                    <a:pt x="1138272" y="613043"/>
                  </a:lnTo>
                  <a:lnTo>
                    <a:pt x="1114757" y="608911"/>
                  </a:lnTo>
                  <a:lnTo>
                    <a:pt x="1091242" y="604780"/>
                  </a:lnTo>
                  <a:lnTo>
                    <a:pt x="1067726" y="600649"/>
                  </a:lnTo>
                  <a:lnTo>
                    <a:pt x="1044211" y="595881"/>
                  </a:lnTo>
                  <a:lnTo>
                    <a:pt x="1021332" y="590797"/>
                  </a:lnTo>
                  <a:lnTo>
                    <a:pt x="998770" y="585712"/>
                  </a:lnTo>
                  <a:lnTo>
                    <a:pt x="975890" y="579673"/>
                  </a:lnTo>
                  <a:lnTo>
                    <a:pt x="954281" y="573953"/>
                  </a:lnTo>
                  <a:lnTo>
                    <a:pt x="932673" y="567279"/>
                  </a:lnTo>
                  <a:lnTo>
                    <a:pt x="911382" y="560605"/>
                  </a:lnTo>
                  <a:lnTo>
                    <a:pt x="891362" y="553931"/>
                  </a:lnTo>
                  <a:lnTo>
                    <a:pt x="871343" y="546940"/>
                  </a:lnTo>
                  <a:lnTo>
                    <a:pt x="852276" y="539312"/>
                  </a:lnTo>
                  <a:lnTo>
                    <a:pt x="834163" y="531685"/>
                  </a:lnTo>
                  <a:lnTo>
                    <a:pt x="817004" y="523104"/>
                  </a:lnTo>
                  <a:lnTo>
                    <a:pt x="800162" y="514842"/>
                  </a:lnTo>
                  <a:lnTo>
                    <a:pt x="784909" y="505943"/>
                  </a:lnTo>
                  <a:lnTo>
                    <a:pt x="770291" y="497045"/>
                  </a:lnTo>
                  <a:lnTo>
                    <a:pt x="763300" y="492595"/>
                  </a:lnTo>
                  <a:lnTo>
                    <a:pt x="756945" y="487828"/>
                  </a:lnTo>
                  <a:lnTo>
                    <a:pt x="750271" y="483061"/>
                  </a:lnTo>
                  <a:lnTo>
                    <a:pt x="744551" y="478294"/>
                  </a:lnTo>
                  <a:lnTo>
                    <a:pt x="738514" y="473209"/>
                  </a:lnTo>
                  <a:lnTo>
                    <a:pt x="733112" y="468124"/>
                  </a:lnTo>
                  <a:lnTo>
                    <a:pt x="728027" y="463040"/>
                  </a:lnTo>
                  <a:lnTo>
                    <a:pt x="723261" y="457955"/>
                  </a:lnTo>
                  <a:lnTo>
                    <a:pt x="718812" y="452870"/>
                  </a:lnTo>
                  <a:lnTo>
                    <a:pt x="714363" y="447785"/>
                  </a:lnTo>
                  <a:lnTo>
                    <a:pt x="706419" y="436662"/>
                  </a:lnTo>
                  <a:lnTo>
                    <a:pt x="698474" y="426810"/>
                  </a:lnTo>
                  <a:lnTo>
                    <a:pt x="690848" y="418229"/>
                  </a:lnTo>
                  <a:lnTo>
                    <a:pt x="683221" y="409966"/>
                  </a:lnTo>
                  <a:lnTo>
                    <a:pt x="676230" y="403610"/>
                  </a:lnTo>
                  <a:lnTo>
                    <a:pt x="669239" y="397254"/>
                  </a:lnTo>
                  <a:lnTo>
                    <a:pt x="662566" y="392169"/>
                  </a:lnTo>
                  <a:lnTo>
                    <a:pt x="656210" y="387720"/>
                  </a:lnTo>
                  <a:lnTo>
                    <a:pt x="649855" y="384542"/>
                  </a:lnTo>
                  <a:lnTo>
                    <a:pt x="644135" y="381682"/>
                  </a:lnTo>
                  <a:lnTo>
                    <a:pt x="638097" y="379775"/>
                  </a:lnTo>
                  <a:lnTo>
                    <a:pt x="632695" y="378504"/>
                  </a:lnTo>
                  <a:lnTo>
                    <a:pt x="627293" y="377550"/>
                  </a:lnTo>
                  <a:lnTo>
                    <a:pt x="622209" y="377550"/>
                  </a:lnTo>
                  <a:close/>
                  <a:moveTo>
                    <a:pt x="899307" y="0"/>
                  </a:moveTo>
                  <a:lnTo>
                    <a:pt x="913607" y="0"/>
                  </a:lnTo>
                  <a:lnTo>
                    <a:pt x="927906" y="0"/>
                  </a:lnTo>
                  <a:lnTo>
                    <a:pt x="942206" y="953"/>
                  </a:lnTo>
                  <a:lnTo>
                    <a:pt x="956188" y="1907"/>
                  </a:lnTo>
                  <a:lnTo>
                    <a:pt x="970170" y="3496"/>
                  </a:lnTo>
                  <a:lnTo>
                    <a:pt x="984152" y="5403"/>
                  </a:lnTo>
                  <a:lnTo>
                    <a:pt x="997816" y="7627"/>
                  </a:lnTo>
                  <a:lnTo>
                    <a:pt x="1011798" y="10170"/>
                  </a:lnTo>
                  <a:lnTo>
                    <a:pt x="1025145" y="13666"/>
                  </a:lnTo>
                  <a:lnTo>
                    <a:pt x="1038809" y="17161"/>
                  </a:lnTo>
                  <a:lnTo>
                    <a:pt x="1052156" y="20975"/>
                  </a:lnTo>
                  <a:lnTo>
                    <a:pt x="1065502" y="25107"/>
                  </a:lnTo>
                  <a:lnTo>
                    <a:pt x="1078531" y="29874"/>
                  </a:lnTo>
                  <a:lnTo>
                    <a:pt x="1091242" y="34958"/>
                  </a:lnTo>
                  <a:lnTo>
                    <a:pt x="1103953" y="40679"/>
                  </a:lnTo>
                  <a:lnTo>
                    <a:pt x="1116981" y="46399"/>
                  </a:lnTo>
                  <a:lnTo>
                    <a:pt x="1129374" y="52120"/>
                  </a:lnTo>
                  <a:lnTo>
                    <a:pt x="1141767" y="58794"/>
                  </a:lnTo>
                  <a:lnTo>
                    <a:pt x="1154161" y="65785"/>
                  </a:lnTo>
                  <a:lnTo>
                    <a:pt x="1166236" y="73095"/>
                  </a:lnTo>
                  <a:lnTo>
                    <a:pt x="1177676" y="80404"/>
                  </a:lnTo>
                  <a:lnTo>
                    <a:pt x="1189751" y="88349"/>
                  </a:lnTo>
                  <a:lnTo>
                    <a:pt x="1201191" y="96294"/>
                  </a:lnTo>
                  <a:lnTo>
                    <a:pt x="1212313" y="105193"/>
                  </a:lnTo>
                  <a:lnTo>
                    <a:pt x="1223753" y="113774"/>
                  </a:lnTo>
                  <a:lnTo>
                    <a:pt x="1234557" y="122990"/>
                  </a:lnTo>
                  <a:lnTo>
                    <a:pt x="1245361" y="132524"/>
                  </a:lnTo>
                  <a:lnTo>
                    <a:pt x="1256166" y="142058"/>
                  </a:lnTo>
                  <a:lnTo>
                    <a:pt x="1266334" y="152228"/>
                  </a:lnTo>
                  <a:lnTo>
                    <a:pt x="1276503" y="162398"/>
                  </a:lnTo>
                  <a:lnTo>
                    <a:pt x="1286354" y="172885"/>
                  </a:lnTo>
                  <a:lnTo>
                    <a:pt x="1296205" y="184008"/>
                  </a:lnTo>
                  <a:lnTo>
                    <a:pt x="1305738" y="195131"/>
                  </a:lnTo>
                  <a:lnTo>
                    <a:pt x="1315271" y="206572"/>
                  </a:lnTo>
                  <a:lnTo>
                    <a:pt x="1324169" y="218331"/>
                  </a:lnTo>
                  <a:lnTo>
                    <a:pt x="1333067" y="230407"/>
                  </a:lnTo>
                  <a:lnTo>
                    <a:pt x="1341647" y="242166"/>
                  </a:lnTo>
                  <a:lnTo>
                    <a:pt x="1349909" y="254561"/>
                  </a:lnTo>
                  <a:lnTo>
                    <a:pt x="1358489" y="267591"/>
                  </a:lnTo>
                  <a:lnTo>
                    <a:pt x="1366115" y="280303"/>
                  </a:lnTo>
                  <a:lnTo>
                    <a:pt x="1373742" y="293650"/>
                  </a:lnTo>
                  <a:lnTo>
                    <a:pt x="1381050" y="306998"/>
                  </a:lnTo>
                  <a:lnTo>
                    <a:pt x="1388359" y="320664"/>
                  </a:lnTo>
                  <a:lnTo>
                    <a:pt x="1394715" y="334329"/>
                  </a:lnTo>
                  <a:lnTo>
                    <a:pt x="1401388" y="348313"/>
                  </a:lnTo>
                  <a:lnTo>
                    <a:pt x="1407426" y="362614"/>
                  </a:lnTo>
                  <a:lnTo>
                    <a:pt x="1413781" y="377233"/>
                  </a:lnTo>
                  <a:lnTo>
                    <a:pt x="1419501" y="391852"/>
                  </a:lnTo>
                  <a:lnTo>
                    <a:pt x="1424585" y="406471"/>
                  </a:lnTo>
                  <a:lnTo>
                    <a:pt x="1429988" y="421407"/>
                  </a:lnTo>
                  <a:lnTo>
                    <a:pt x="1435072" y="436662"/>
                  </a:lnTo>
                  <a:lnTo>
                    <a:pt x="1439203" y="451917"/>
                  </a:lnTo>
                  <a:lnTo>
                    <a:pt x="1443652" y="467807"/>
                  </a:lnTo>
                  <a:lnTo>
                    <a:pt x="1447465" y="483379"/>
                  </a:lnTo>
                  <a:lnTo>
                    <a:pt x="1450961" y="499269"/>
                  </a:lnTo>
                  <a:lnTo>
                    <a:pt x="1454138" y="515159"/>
                  </a:lnTo>
                  <a:lnTo>
                    <a:pt x="1457316" y="531367"/>
                  </a:lnTo>
                  <a:lnTo>
                    <a:pt x="1459858" y="547575"/>
                  </a:lnTo>
                  <a:lnTo>
                    <a:pt x="1462400" y="564101"/>
                  </a:lnTo>
                  <a:lnTo>
                    <a:pt x="1463989" y="580309"/>
                  </a:lnTo>
                  <a:lnTo>
                    <a:pt x="1465578" y="597153"/>
                  </a:lnTo>
                  <a:lnTo>
                    <a:pt x="1467167" y="613996"/>
                  </a:lnTo>
                  <a:lnTo>
                    <a:pt x="1467803" y="631158"/>
                  </a:lnTo>
                  <a:lnTo>
                    <a:pt x="1468438" y="648001"/>
                  </a:lnTo>
                  <a:lnTo>
                    <a:pt x="1468438" y="665163"/>
                  </a:lnTo>
                  <a:lnTo>
                    <a:pt x="1468438" y="682960"/>
                  </a:lnTo>
                  <a:lnTo>
                    <a:pt x="1467803" y="700439"/>
                  </a:lnTo>
                  <a:lnTo>
                    <a:pt x="1466214" y="717918"/>
                  </a:lnTo>
                  <a:lnTo>
                    <a:pt x="1464943" y="735079"/>
                  </a:lnTo>
                  <a:lnTo>
                    <a:pt x="1462718" y="752241"/>
                  </a:lnTo>
                  <a:lnTo>
                    <a:pt x="1460176" y="769402"/>
                  </a:lnTo>
                  <a:lnTo>
                    <a:pt x="1457316" y="786246"/>
                  </a:lnTo>
                  <a:lnTo>
                    <a:pt x="1453503" y="802771"/>
                  </a:lnTo>
                  <a:lnTo>
                    <a:pt x="1450007" y="819297"/>
                  </a:lnTo>
                  <a:lnTo>
                    <a:pt x="1445558" y="835505"/>
                  </a:lnTo>
                  <a:lnTo>
                    <a:pt x="1441110" y="851395"/>
                  </a:lnTo>
                  <a:lnTo>
                    <a:pt x="1436025" y="867603"/>
                  </a:lnTo>
                  <a:lnTo>
                    <a:pt x="1430623" y="883176"/>
                  </a:lnTo>
                  <a:lnTo>
                    <a:pt x="1425221" y="899066"/>
                  </a:lnTo>
                  <a:lnTo>
                    <a:pt x="1418865" y="914320"/>
                  </a:lnTo>
                  <a:lnTo>
                    <a:pt x="1412828" y="929257"/>
                  </a:lnTo>
                  <a:lnTo>
                    <a:pt x="1405837" y="944194"/>
                  </a:lnTo>
                  <a:lnTo>
                    <a:pt x="1398846" y="958813"/>
                  </a:lnTo>
                  <a:lnTo>
                    <a:pt x="1391537" y="973432"/>
                  </a:lnTo>
                  <a:lnTo>
                    <a:pt x="1383910" y="987415"/>
                  </a:lnTo>
                  <a:lnTo>
                    <a:pt x="1375966" y="1001716"/>
                  </a:lnTo>
                  <a:lnTo>
                    <a:pt x="1367704" y="1015700"/>
                  </a:lnTo>
                  <a:lnTo>
                    <a:pt x="1359124" y="1029047"/>
                  </a:lnTo>
                  <a:lnTo>
                    <a:pt x="1350544" y="1042713"/>
                  </a:lnTo>
                  <a:lnTo>
                    <a:pt x="1341647" y="1055425"/>
                  </a:lnTo>
                  <a:lnTo>
                    <a:pt x="1332431" y="1068455"/>
                  </a:lnTo>
                  <a:lnTo>
                    <a:pt x="1322898" y="1080850"/>
                  </a:lnTo>
                  <a:lnTo>
                    <a:pt x="1313365" y="1093244"/>
                  </a:lnTo>
                  <a:lnTo>
                    <a:pt x="1303514" y="1105320"/>
                  </a:lnTo>
                  <a:lnTo>
                    <a:pt x="1293345" y="1117397"/>
                  </a:lnTo>
                  <a:lnTo>
                    <a:pt x="1283176" y="1128838"/>
                  </a:lnTo>
                  <a:lnTo>
                    <a:pt x="1273008" y="1139961"/>
                  </a:lnTo>
                  <a:lnTo>
                    <a:pt x="1262521" y="1151084"/>
                  </a:lnTo>
                  <a:lnTo>
                    <a:pt x="1251717" y="1161889"/>
                  </a:lnTo>
                  <a:lnTo>
                    <a:pt x="1240913" y="1172059"/>
                  </a:lnTo>
                  <a:lnTo>
                    <a:pt x="1229791" y="1182229"/>
                  </a:lnTo>
                  <a:lnTo>
                    <a:pt x="1218986" y="1192081"/>
                  </a:lnTo>
                  <a:lnTo>
                    <a:pt x="1207546" y="1201615"/>
                  </a:lnTo>
                  <a:lnTo>
                    <a:pt x="1196424" y="1211149"/>
                  </a:lnTo>
                  <a:lnTo>
                    <a:pt x="1184985" y="1220047"/>
                  </a:lnTo>
                  <a:lnTo>
                    <a:pt x="1173863" y="1228628"/>
                  </a:lnTo>
                  <a:lnTo>
                    <a:pt x="1162105" y="1237209"/>
                  </a:lnTo>
                  <a:lnTo>
                    <a:pt x="1150665" y="1244836"/>
                  </a:lnTo>
                  <a:lnTo>
                    <a:pt x="1139225" y="1252463"/>
                  </a:lnTo>
                  <a:lnTo>
                    <a:pt x="1127468" y="1259773"/>
                  </a:lnTo>
                  <a:lnTo>
                    <a:pt x="1115710" y="1267082"/>
                  </a:lnTo>
                  <a:lnTo>
                    <a:pt x="1103953" y="1273438"/>
                  </a:lnTo>
                  <a:lnTo>
                    <a:pt x="1092513" y="1279794"/>
                  </a:lnTo>
                  <a:lnTo>
                    <a:pt x="1080755" y="1285515"/>
                  </a:lnTo>
                  <a:lnTo>
                    <a:pt x="1068997" y="1291553"/>
                  </a:lnTo>
                  <a:lnTo>
                    <a:pt x="1057240" y="1296638"/>
                  </a:lnTo>
                  <a:lnTo>
                    <a:pt x="1045800" y="1301723"/>
                  </a:lnTo>
                  <a:lnTo>
                    <a:pt x="1034360" y="1306172"/>
                  </a:lnTo>
                  <a:lnTo>
                    <a:pt x="1022603" y="1309986"/>
                  </a:lnTo>
                  <a:lnTo>
                    <a:pt x="1011481" y="1314117"/>
                  </a:lnTo>
                  <a:lnTo>
                    <a:pt x="1000041" y="1317295"/>
                  </a:lnTo>
                  <a:lnTo>
                    <a:pt x="988919" y="1320155"/>
                  </a:lnTo>
                  <a:lnTo>
                    <a:pt x="977797" y="1323016"/>
                  </a:lnTo>
                  <a:lnTo>
                    <a:pt x="966675" y="1325240"/>
                  </a:lnTo>
                  <a:lnTo>
                    <a:pt x="955870" y="1327147"/>
                  </a:lnTo>
                  <a:lnTo>
                    <a:pt x="945066" y="1328736"/>
                  </a:lnTo>
                  <a:lnTo>
                    <a:pt x="934580" y="1329372"/>
                  </a:lnTo>
                  <a:lnTo>
                    <a:pt x="923775" y="1330007"/>
                  </a:lnTo>
                  <a:lnTo>
                    <a:pt x="913607" y="1330325"/>
                  </a:lnTo>
                  <a:lnTo>
                    <a:pt x="903438" y="1330007"/>
                  </a:lnTo>
                  <a:lnTo>
                    <a:pt x="892951" y="1329372"/>
                  </a:lnTo>
                  <a:lnTo>
                    <a:pt x="882147" y="1328736"/>
                  </a:lnTo>
                  <a:lnTo>
                    <a:pt x="871343" y="1327147"/>
                  </a:lnTo>
                  <a:lnTo>
                    <a:pt x="860539" y="1325240"/>
                  </a:lnTo>
                  <a:lnTo>
                    <a:pt x="849416" y="1323016"/>
                  </a:lnTo>
                  <a:lnTo>
                    <a:pt x="838612" y="1320155"/>
                  </a:lnTo>
                  <a:lnTo>
                    <a:pt x="827172" y="1317295"/>
                  </a:lnTo>
                  <a:lnTo>
                    <a:pt x="816050" y="1314117"/>
                  </a:lnTo>
                  <a:lnTo>
                    <a:pt x="804293" y="1309986"/>
                  </a:lnTo>
                  <a:lnTo>
                    <a:pt x="792853" y="1306172"/>
                  </a:lnTo>
                  <a:lnTo>
                    <a:pt x="781095" y="1301723"/>
                  </a:lnTo>
                  <a:lnTo>
                    <a:pt x="769973" y="1296638"/>
                  </a:lnTo>
                  <a:lnTo>
                    <a:pt x="758216" y="1291553"/>
                  </a:lnTo>
                  <a:lnTo>
                    <a:pt x="746458" y="1285515"/>
                  </a:lnTo>
                  <a:lnTo>
                    <a:pt x="735018" y="1279794"/>
                  </a:lnTo>
                  <a:lnTo>
                    <a:pt x="723261" y="1273438"/>
                  </a:lnTo>
                  <a:lnTo>
                    <a:pt x="711503" y="1267082"/>
                  </a:lnTo>
                  <a:lnTo>
                    <a:pt x="699745" y="1259773"/>
                  </a:lnTo>
                  <a:lnTo>
                    <a:pt x="688306" y="1252463"/>
                  </a:lnTo>
                  <a:lnTo>
                    <a:pt x="676548" y="1244836"/>
                  </a:lnTo>
                  <a:lnTo>
                    <a:pt x="664790" y="1237209"/>
                  </a:lnTo>
                  <a:lnTo>
                    <a:pt x="653668" y="1228628"/>
                  </a:lnTo>
                  <a:lnTo>
                    <a:pt x="642228" y="1220047"/>
                  </a:lnTo>
                  <a:lnTo>
                    <a:pt x="630471" y="1211149"/>
                  </a:lnTo>
                  <a:lnTo>
                    <a:pt x="619667" y="1201615"/>
                  </a:lnTo>
                  <a:lnTo>
                    <a:pt x="608227" y="1192081"/>
                  </a:lnTo>
                  <a:lnTo>
                    <a:pt x="597422" y="1182229"/>
                  </a:lnTo>
                  <a:lnTo>
                    <a:pt x="586300" y="1172059"/>
                  </a:lnTo>
                  <a:lnTo>
                    <a:pt x="575496" y="1161889"/>
                  </a:lnTo>
                  <a:lnTo>
                    <a:pt x="565010" y="1151084"/>
                  </a:lnTo>
                  <a:lnTo>
                    <a:pt x="554205" y="1139961"/>
                  </a:lnTo>
                  <a:lnTo>
                    <a:pt x="543719" y="1128838"/>
                  </a:lnTo>
                  <a:lnTo>
                    <a:pt x="533868" y="1117397"/>
                  </a:lnTo>
                  <a:lnTo>
                    <a:pt x="523699" y="1105320"/>
                  </a:lnTo>
                  <a:lnTo>
                    <a:pt x="513848" y="1093244"/>
                  </a:lnTo>
                  <a:lnTo>
                    <a:pt x="504315" y="1080850"/>
                  </a:lnTo>
                  <a:lnTo>
                    <a:pt x="494782" y="1068455"/>
                  </a:lnTo>
                  <a:lnTo>
                    <a:pt x="485884" y="1055425"/>
                  </a:lnTo>
                  <a:lnTo>
                    <a:pt x="476669" y="1042713"/>
                  </a:lnTo>
                  <a:lnTo>
                    <a:pt x="467771" y="1029047"/>
                  </a:lnTo>
                  <a:lnTo>
                    <a:pt x="459509" y="1015700"/>
                  </a:lnTo>
                  <a:lnTo>
                    <a:pt x="451565" y="1001716"/>
                  </a:lnTo>
                  <a:lnTo>
                    <a:pt x="443303" y="987415"/>
                  </a:lnTo>
                  <a:lnTo>
                    <a:pt x="435676" y="973432"/>
                  </a:lnTo>
                  <a:lnTo>
                    <a:pt x="428367" y="958813"/>
                  </a:lnTo>
                  <a:lnTo>
                    <a:pt x="421694" y="944194"/>
                  </a:lnTo>
                  <a:lnTo>
                    <a:pt x="414703" y="929257"/>
                  </a:lnTo>
                  <a:lnTo>
                    <a:pt x="408348" y="914320"/>
                  </a:lnTo>
                  <a:lnTo>
                    <a:pt x="402310" y="899066"/>
                  </a:lnTo>
                  <a:lnTo>
                    <a:pt x="396272" y="883176"/>
                  </a:lnTo>
                  <a:lnTo>
                    <a:pt x="391188" y="867603"/>
                  </a:lnTo>
                  <a:lnTo>
                    <a:pt x="386104" y="851395"/>
                  </a:lnTo>
                  <a:lnTo>
                    <a:pt x="381655" y="835505"/>
                  </a:lnTo>
                  <a:lnTo>
                    <a:pt x="377524" y="819297"/>
                  </a:lnTo>
                  <a:lnTo>
                    <a:pt x="373710" y="802771"/>
                  </a:lnTo>
                  <a:lnTo>
                    <a:pt x="370215" y="786246"/>
                  </a:lnTo>
                  <a:lnTo>
                    <a:pt x="367355" y="769402"/>
                  </a:lnTo>
                  <a:lnTo>
                    <a:pt x="364813" y="752241"/>
                  </a:lnTo>
                  <a:lnTo>
                    <a:pt x="362588" y="735079"/>
                  </a:lnTo>
                  <a:lnTo>
                    <a:pt x="360999" y="717918"/>
                  </a:lnTo>
                  <a:lnTo>
                    <a:pt x="359411" y="700439"/>
                  </a:lnTo>
                  <a:lnTo>
                    <a:pt x="358775" y="682960"/>
                  </a:lnTo>
                  <a:lnTo>
                    <a:pt x="358775" y="665163"/>
                  </a:lnTo>
                  <a:lnTo>
                    <a:pt x="358775" y="648001"/>
                  </a:lnTo>
                  <a:lnTo>
                    <a:pt x="359411" y="631158"/>
                  </a:lnTo>
                  <a:lnTo>
                    <a:pt x="360364" y="613996"/>
                  </a:lnTo>
                  <a:lnTo>
                    <a:pt x="361635" y="597153"/>
                  </a:lnTo>
                  <a:lnTo>
                    <a:pt x="363224" y="580309"/>
                  </a:lnTo>
                  <a:lnTo>
                    <a:pt x="365130" y="564101"/>
                  </a:lnTo>
                  <a:lnTo>
                    <a:pt x="367673" y="547575"/>
                  </a:lnTo>
                  <a:lnTo>
                    <a:pt x="370215" y="531367"/>
                  </a:lnTo>
                  <a:lnTo>
                    <a:pt x="373075" y="515159"/>
                  </a:lnTo>
                  <a:lnTo>
                    <a:pt x="376253" y="499269"/>
                  </a:lnTo>
                  <a:lnTo>
                    <a:pt x="380066" y="483379"/>
                  </a:lnTo>
                  <a:lnTo>
                    <a:pt x="383561" y="467807"/>
                  </a:lnTo>
                  <a:lnTo>
                    <a:pt x="388010" y="451917"/>
                  </a:lnTo>
                  <a:lnTo>
                    <a:pt x="392459" y="436662"/>
                  </a:lnTo>
                  <a:lnTo>
                    <a:pt x="397226" y="421407"/>
                  </a:lnTo>
                  <a:lnTo>
                    <a:pt x="402310" y="406471"/>
                  </a:lnTo>
                  <a:lnTo>
                    <a:pt x="407712" y="391852"/>
                  </a:lnTo>
                  <a:lnTo>
                    <a:pt x="413432" y="377233"/>
                  </a:lnTo>
                  <a:lnTo>
                    <a:pt x="419470" y="362614"/>
                  </a:lnTo>
                  <a:lnTo>
                    <a:pt x="425825" y="348313"/>
                  </a:lnTo>
                  <a:lnTo>
                    <a:pt x="432498" y="334329"/>
                  </a:lnTo>
                  <a:lnTo>
                    <a:pt x="439172" y="320664"/>
                  </a:lnTo>
                  <a:lnTo>
                    <a:pt x="446480" y="306998"/>
                  </a:lnTo>
                  <a:lnTo>
                    <a:pt x="453789" y="293650"/>
                  </a:lnTo>
                  <a:lnTo>
                    <a:pt x="461416" y="280303"/>
                  </a:lnTo>
                  <a:lnTo>
                    <a:pt x="469042" y="267591"/>
                  </a:lnTo>
                  <a:lnTo>
                    <a:pt x="477304" y="254561"/>
                  </a:lnTo>
                  <a:lnTo>
                    <a:pt x="485884" y="242166"/>
                  </a:lnTo>
                  <a:lnTo>
                    <a:pt x="494146" y="230407"/>
                  </a:lnTo>
                  <a:lnTo>
                    <a:pt x="503044" y="218331"/>
                  </a:lnTo>
                  <a:lnTo>
                    <a:pt x="511942" y="206572"/>
                  </a:lnTo>
                  <a:lnTo>
                    <a:pt x="521475" y="195131"/>
                  </a:lnTo>
                  <a:lnTo>
                    <a:pt x="531008" y="184008"/>
                  </a:lnTo>
                  <a:lnTo>
                    <a:pt x="540859" y="172885"/>
                  </a:lnTo>
                  <a:lnTo>
                    <a:pt x="550710" y="162398"/>
                  </a:lnTo>
                  <a:lnTo>
                    <a:pt x="560879" y="152228"/>
                  </a:lnTo>
                  <a:lnTo>
                    <a:pt x="571047" y="142058"/>
                  </a:lnTo>
                  <a:lnTo>
                    <a:pt x="581852" y="132524"/>
                  </a:lnTo>
                  <a:lnTo>
                    <a:pt x="592656" y="122990"/>
                  </a:lnTo>
                  <a:lnTo>
                    <a:pt x="603460" y="113774"/>
                  </a:lnTo>
                  <a:lnTo>
                    <a:pt x="614900" y="105193"/>
                  </a:lnTo>
                  <a:lnTo>
                    <a:pt x="626340" y="96294"/>
                  </a:lnTo>
                  <a:lnTo>
                    <a:pt x="637462" y="88349"/>
                  </a:lnTo>
                  <a:lnTo>
                    <a:pt x="649219" y="80404"/>
                  </a:lnTo>
                  <a:lnTo>
                    <a:pt x="661295" y="73095"/>
                  </a:lnTo>
                  <a:lnTo>
                    <a:pt x="673370" y="65785"/>
                  </a:lnTo>
                  <a:lnTo>
                    <a:pt x="685763" y="58794"/>
                  </a:lnTo>
                  <a:lnTo>
                    <a:pt x="697839" y="52120"/>
                  </a:lnTo>
                  <a:lnTo>
                    <a:pt x="710550" y="46399"/>
                  </a:lnTo>
                  <a:lnTo>
                    <a:pt x="722943" y="40679"/>
                  </a:lnTo>
                  <a:lnTo>
                    <a:pt x="735971" y="34958"/>
                  </a:lnTo>
                  <a:lnTo>
                    <a:pt x="748682" y="29874"/>
                  </a:lnTo>
                  <a:lnTo>
                    <a:pt x="762029" y="25107"/>
                  </a:lnTo>
                  <a:lnTo>
                    <a:pt x="775058" y="20975"/>
                  </a:lnTo>
                  <a:lnTo>
                    <a:pt x="788404" y="17161"/>
                  </a:lnTo>
                  <a:lnTo>
                    <a:pt x="802068" y="13666"/>
                  </a:lnTo>
                  <a:lnTo>
                    <a:pt x="815415" y="10170"/>
                  </a:lnTo>
                  <a:lnTo>
                    <a:pt x="829397" y="7627"/>
                  </a:lnTo>
                  <a:lnTo>
                    <a:pt x="842743" y="5403"/>
                  </a:lnTo>
                  <a:lnTo>
                    <a:pt x="857043" y="3496"/>
                  </a:lnTo>
                  <a:lnTo>
                    <a:pt x="871025" y="1907"/>
                  </a:lnTo>
                  <a:lnTo>
                    <a:pt x="885325" y="953"/>
                  </a:lnTo>
                  <a:lnTo>
                    <a:pt x="8993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right)">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344170" y="1234440"/>
            <a:ext cx="5086350" cy="517080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251460" y="1393190"/>
            <a:ext cx="5074285" cy="521970"/>
          </a:xfrm>
          <a:prstGeom prst="rect">
            <a:avLst/>
          </a:prstGeom>
          <a:noFill/>
        </p:spPr>
        <p:txBody>
          <a:bodyPr wrap="square" rtlCol="0">
            <a:spAutoFit/>
          </a:bodyPr>
          <a:p>
            <a:pPr algn="l" fontAlgn="auto">
              <a:lnSpc>
                <a:spcPct val="100000"/>
              </a:lnSpc>
              <a:spcBef>
                <a:spcPct val="0"/>
              </a:spcBef>
              <a:buClrTx/>
              <a:buSzTx/>
              <a:buFontTx/>
            </a:pPr>
            <a:r>
              <a:rPr lang="en-US" altLang="zh-CN" sz="2800">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 name="图片 2" descr="W020200922862153409241"/>
          <p:cNvPicPr>
            <a:picLocks noChangeAspect="1"/>
          </p:cNvPicPr>
          <p:nvPr/>
        </p:nvPicPr>
        <p:blipFill>
          <a:blip r:embed="rId1"/>
          <a:stretch>
            <a:fillRect/>
          </a:stretch>
        </p:blipFill>
        <p:spPr>
          <a:xfrm>
            <a:off x="5523230" y="1393190"/>
            <a:ext cx="6548120" cy="4251960"/>
          </a:xfrm>
          <a:prstGeom prst="rect">
            <a:avLst/>
          </a:prstGeom>
        </p:spPr>
      </p:pic>
      <p:sp>
        <p:nvSpPr>
          <p:cNvPr id="4" name="文本框 3"/>
          <p:cNvSpPr txBox="1"/>
          <p:nvPr/>
        </p:nvSpPr>
        <p:spPr>
          <a:xfrm>
            <a:off x="447675" y="1124585"/>
            <a:ext cx="4982845" cy="5618480"/>
          </a:xfrm>
          <a:prstGeom prst="rect">
            <a:avLst/>
          </a:prstGeom>
          <a:noFill/>
        </p:spPr>
        <p:txBody>
          <a:bodyPr wrap="square" rtlCol="0">
            <a:spAutoFit/>
          </a:bodyPr>
          <a:p>
            <a:pPr algn="l" fontAlgn="auto">
              <a:lnSpc>
                <a:spcPct val="150000"/>
              </a:lnSpc>
              <a:spcBef>
                <a:spcPct val="0"/>
              </a:spcBef>
              <a:buClrTx/>
              <a:buSzTx/>
              <a:buFontTx/>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400">
                <a:latin typeface="微软雅黑" panose="020B0503020204020204" charset="-122"/>
                <a:ea typeface="微软雅黑" panose="020B0503020204020204" charset="-122"/>
                <a:cs typeface="微软雅黑" panose="020B0503020204020204" charset="-122"/>
              </a:rPr>
              <a:t>   </a:t>
            </a:r>
            <a:r>
              <a:rPr lang="en-US" altLang="zh-CN" sz="2400">
                <a:latin typeface="Times New Roman" panose="02020603050405020304" charset="0"/>
                <a:ea typeface="微软雅黑" panose="020B0503020204020204" charset="-122"/>
                <a:cs typeface="Times New Roman" panose="02020603050405020304" charset="0"/>
              </a:rPr>
              <a:t>2020年9月22日</a:t>
            </a:r>
            <a:r>
              <a:rPr lang="zh-CN" altLang="en-US" sz="2400">
                <a:latin typeface="Times New Roman" panose="02020603050405020304" charset="0"/>
                <a:ea typeface="微软雅黑" panose="020B0503020204020204" charset="-122"/>
                <a:cs typeface="Times New Roman" panose="02020603050405020304" charset="0"/>
              </a:rPr>
              <a:t>，习近平总书记在第七十五届联合国大会一般性辩论上指出，中国将采取更加有力的政策和措施，二氧化碳排放力争于2030年前达到峰值，努力争取2060年前实现碳中和。</a:t>
            </a:r>
            <a:endParaRPr lang="zh-CN" altLang="en-US" sz="2400">
              <a:latin typeface="Times New Roman" panose="02020603050405020304" charset="0"/>
              <a:ea typeface="微软雅黑" panose="020B0503020204020204" charset="-122"/>
              <a:cs typeface="Times New Roman" panose="02020603050405020304" charset="0"/>
            </a:endParaRPr>
          </a:p>
          <a:p>
            <a:pPr algn="l" fontAlgn="auto">
              <a:lnSpc>
                <a:spcPct val="150000"/>
              </a:lnSpc>
              <a:spcBef>
                <a:spcPct val="0"/>
              </a:spcBef>
              <a:buClrTx/>
              <a:buSzTx/>
              <a:buFontTx/>
            </a:pPr>
            <a:r>
              <a:rPr lang="en-US" altLang="zh-CN" sz="2400">
                <a:latin typeface="Times New Roman" panose="02020603050405020304" charset="0"/>
                <a:ea typeface="微软雅黑" panose="020B0503020204020204" charset="-122"/>
                <a:cs typeface="Times New Roman" panose="02020603050405020304" charset="0"/>
              </a:rPr>
              <a:t>        2021</a:t>
            </a:r>
            <a:r>
              <a:rPr lang="zh-CN" altLang="en-US" sz="2400">
                <a:latin typeface="Times New Roman" panose="02020603050405020304" charset="0"/>
                <a:ea typeface="微软雅黑" panose="020B0503020204020204" charset="-122"/>
                <a:cs typeface="Times New Roman" panose="02020603050405020304" charset="0"/>
              </a:rPr>
              <a:t>年</a:t>
            </a:r>
            <a:r>
              <a:rPr lang="en-US" altLang="zh-CN" sz="2400">
                <a:latin typeface="Times New Roman" panose="02020603050405020304" charset="0"/>
                <a:ea typeface="微软雅黑" panose="020B0503020204020204" charset="-122"/>
                <a:cs typeface="Times New Roman" panose="02020603050405020304" charset="0"/>
              </a:rPr>
              <a:t>4</a:t>
            </a:r>
            <a:r>
              <a:rPr lang="zh-CN" altLang="en-US" sz="2400">
                <a:latin typeface="Times New Roman" panose="02020603050405020304" charset="0"/>
                <a:ea typeface="微软雅黑" panose="020B0503020204020204" charset="-122"/>
                <a:cs typeface="Times New Roman" panose="02020603050405020304" charset="0"/>
              </a:rPr>
              <a:t>月</a:t>
            </a:r>
            <a:r>
              <a:rPr lang="en-US" altLang="zh-CN" sz="2400">
                <a:latin typeface="Times New Roman" panose="02020603050405020304" charset="0"/>
                <a:ea typeface="微软雅黑" panose="020B0503020204020204" charset="-122"/>
                <a:cs typeface="Times New Roman" panose="02020603050405020304" charset="0"/>
              </a:rPr>
              <a:t>22</a:t>
            </a:r>
            <a:r>
              <a:rPr lang="zh-CN" altLang="en-US" sz="2400">
                <a:latin typeface="Times New Roman" panose="02020603050405020304" charset="0"/>
                <a:ea typeface="微软雅黑" panose="020B0503020204020204" charset="-122"/>
                <a:cs typeface="Times New Roman" panose="02020603050405020304" charset="0"/>
              </a:rPr>
              <a:t>日，</a:t>
            </a:r>
            <a:r>
              <a:rPr lang="zh-CN" altLang="en-US" sz="2400">
                <a:latin typeface="Times New Roman" panose="02020603050405020304" charset="0"/>
                <a:ea typeface="微软雅黑" panose="020B0503020204020204" charset="-122"/>
                <a:cs typeface="Times New Roman" panose="02020603050405020304" charset="0"/>
                <a:sym typeface="+mn-ea"/>
              </a:rPr>
              <a:t>习近平总书记</a:t>
            </a:r>
            <a:r>
              <a:rPr lang="zh-CN" altLang="en-US" sz="2400">
                <a:latin typeface="Times New Roman" panose="02020603050405020304" charset="0"/>
                <a:ea typeface="微软雅黑" panose="020B0503020204020204" charset="-122"/>
                <a:cs typeface="Times New Roman" panose="02020603050405020304" charset="0"/>
              </a:rPr>
              <a:t>出席领导人气候峰会，又一次重申了这个目标。</a:t>
            </a:r>
            <a:endParaRPr lang="zh-CN" altLang="en-US" sz="2400">
              <a:latin typeface="Times New Roman" panose="02020603050405020304" charset="0"/>
              <a:ea typeface="微软雅黑" panose="020B0503020204020204" charset="-122"/>
              <a:cs typeface="Times New Roman" panose="02020603050405020304" charset="0"/>
            </a:endParaRPr>
          </a:p>
          <a:p>
            <a:pPr algn="l" fontAlgn="auto">
              <a:lnSpc>
                <a:spcPts val="3500"/>
              </a:lnSpc>
              <a:spcBef>
                <a:spcPct val="0"/>
              </a:spcBef>
              <a:buClrTx/>
              <a:buSzTx/>
              <a:buFontTx/>
            </a:pPr>
            <a:r>
              <a:rPr lang="en-US" altLang="zh-CN" sz="2600">
                <a:latin typeface="微软雅黑" panose="020B0503020204020204" charset="-122"/>
                <a:ea typeface="微软雅黑" panose="020B0503020204020204" charset="-122"/>
                <a:cs typeface="微软雅黑" panose="020B0503020204020204" charset="-122"/>
              </a:rPr>
              <a:t>     </a:t>
            </a:r>
            <a:endParaRPr lang="zh-CN" altLang="en-US" sz="26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pic>
        <p:nvPicPr>
          <p:cNvPr id="3" name="图片 2" descr="u=3143126429,3387219665&amp;fm=253&amp;fmt=auto&amp;app=138&amp;f=JPEG"/>
          <p:cNvPicPr>
            <a:picLocks noChangeAspect="1"/>
          </p:cNvPicPr>
          <p:nvPr/>
        </p:nvPicPr>
        <p:blipFill>
          <a:blip r:embed="rId1"/>
          <a:stretch>
            <a:fillRect/>
          </a:stretch>
        </p:blipFill>
        <p:spPr>
          <a:xfrm>
            <a:off x="190500" y="1621790"/>
            <a:ext cx="6115685" cy="4702175"/>
          </a:xfrm>
          <a:prstGeom prst="rect">
            <a:avLst/>
          </a:prstGeom>
        </p:spPr>
      </p:pic>
      <p:grpSp>
        <p:nvGrpSpPr>
          <p:cNvPr id="4" name="组合 3"/>
          <p:cNvGrpSpPr/>
          <p:nvPr/>
        </p:nvGrpSpPr>
        <p:grpSpPr>
          <a:xfrm>
            <a:off x="6392545" y="1358900"/>
            <a:ext cx="5474335" cy="510286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6510020" y="1433195"/>
            <a:ext cx="5230495" cy="5028565"/>
          </a:xfrm>
          <a:prstGeom prst="rect">
            <a:avLst/>
          </a:prstGeom>
          <a:noFill/>
        </p:spPr>
        <p:txBody>
          <a:bodyPr wrap="square" rtlCol="0">
            <a:spAutoFit/>
          </a:bodyPr>
          <a:p>
            <a:pPr algn="l" fontAlgn="auto">
              <a:lnSpc>
                <a:spcPts val="3500"/>
              </a:lnSpc>
              <a:spcBef>
                <a:spcPct val="0"/>
              </a:spcBef>
              <a:buClrTx/>
              <a:buSzTx/>
              <a:buFontTx/>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600">
                <a:latin typeface="微软雅黑" panose="020B0503020204020204" charset="-122"/>
                <a:ea typeface="微软雅黑" panose="020B0503020204020204" charset="-122"/>
                <a:cs typeface="微软雅黑" panose="020B0503020204020204" charset="-122"/>
              </a:rPr>
              <a:t> </a:t>
            </a:r>
            <a:r>
              <a:rPr sz="2600">
                <a:latin typeface="微软雅黑" panose="020B0503020204020204" charset="-122"/>
                <a:ea typeface="微软雅黑" panose="020B0503020204020204" charset="-122"/>
                <a:cs typeface="微软雅黑" panose="020B0503020204020204" charset="-122"/>
              </a:rPr>
              <a:t>“十四五”时期，</a:t>
            </a:r>
            <a:r>
              <a:rPr lang="zh-CN" sz="2600">
                <a:latin typeface="微软雅黑" panose="020B0503020204020204" charset="-122"/>
                <a:ea typeface="微软雅黑" panose="020B0503020204020204" charset="-122"/>
                <a:cs typeface="微软雅黑" panose="020B0503020204020204" charset="-122"/>
              </a:rPr>
              <a:t>减污降碳协同的新思路必然带来更多的新政策、新技术，而</a:t>
            </a:r>
            <a:r>
              <a:rPr sz="2600">
                <a:latin typeface="微软雅黑" panose="020B0503020204020204" charset="-122"/>
                <a:ea typeface="微软雅黑" panose="020B0503020204020204" charset="-122"/>
                <a:cs typeface="微软雅黑" panose="020B0503020204020204" charset="-122"/>
              </a:rPr>
              <a:t>对于</a:t>
            </a:r>
            <a:r>
              <a:rPr lang="zh-CN" sz="2600">
                <a:latin typeface="微软雅黑" panose="020B0503020204020204" charset="-122"/>
                <a:ea typeface="微软雅黑" panose="020B0503020204020204" charset="-122"/>
                <a:cs typeface="微软雅黑" panose="020B0503020204020204" charset="-122"/>
              </a:rPr>
              <a:t>我市</a:t>
            </a:r>
            <a:r>
              <a:rPr sz="2600">
                <a:latin typeface="微软雅黑" panose="020B0503020204020204" charset="-122"/>
                <a:ea typeface="微软雅黑" panose="020B0503020204020204" charset="-122"/>
                <a:cs typeface="微软雅黑" panose="020B0503020204020204" charset="-122"/>
              </a:rPr>
              <a:t>而言，</a:t>
            </a:r>
            <a:r>
              <a:rPr sz="2600">
                <a:latin typeface="微软雅黑" panose="020B0503020204020204" charset="-122"/>
                <a:ea typeface="微软雅黑" panose="020B0503020204020204" charset="-122"/>
                <a:cs typeface="微软雅黑" panose="020B0503020204020204" charset="-122"/>
                <a:sym typeface="+mn-ea"/>
              </a:rPr>
              <a:t>全市产业结构</a:t>
            </a:r>
            <a:r>
              <a:rPr lang="zh-CN" sz="2600">
                <a:latin typeface="微软雅黑" panose="020B0503020204020204" charset="-122"/>
                <a:ea typeface="微软雅黑" panose="020B0503020204020204" charset="-122"/>
                <a:cs typeface="微软雅黑" panose="020B0503020204020204" charset="-122"/>
                <a:sym typeface="+mn-ea"/>
              </a:rPr>
              <a:t>偏重</a:t>
            </a:r>
            <a:r>
              <a:rPr sz="2600">
                <a:latin typeface="微软雅黑" panose="020B0503020204020204" charset="-122"/>
                <a:ea typeface="微软雅黑" panose="020B0503020204020204" charset="-122"/>
                <a:cs typeface="微软雅黑" panose="020B0503020204020204" charset="-122"/>
                <a:sym typeface="+mn-ea"/>
              </a:rPr>
              <a:t>、能源结构偏</a:t>
            </a:r>
            <a:r>
              <a:rPr lang="zh-CN" sz="2600">
                <a:latin typeface="微软雅黑" panose="020B0503020204020204" charset="-122"/>
                <a:ea typeface="微软雅黑" panose="020B0503020204020204" charset="-122"/>
                <a:cs typeface="微软雅黑" panose="020B0503020204020204" charset="-122"/>
                <a:sym typeface="+mn-ea"/>
              </a:rPr>
              <a:t>煤的现状</a:t>
            </a:r>
            <a:r>
              <a:rPr sz="2600">
                <a:latin typeface="微软雅黑" panose="020B0503020204020204" charset="-122"/>
                <a:ea typeface="微软雅黑" panose="020B0503020204020204" charset="-122"/>
                <a:cs typeface="微软雅黑" panose="020B0503020204020204" charset="-122"/>
                <a:sym typeface="+mn-ea"/>
              </a:rPr>
              <a:t>，这就是我们的工作空间，更是我们的潜在优势，</a:t>
            </a:r>
            <a:r>
              <a:rPr sz="2600">
                <a:latin typeface="微软雅黑" panose="020B0503020204020204" charset="-122"/>
                <a:ea typeface="微软雅黑" panose="020B0503020204020204" charset="-122"/>
                <a:cs typeface="微软雅黑" panose="020B0503020204020204" charset="-122"/>
              </a:rPr>
              <a:t>是一个大有可为的黄金发展期。要坚决锚定</a:t>
            </a:r>
            <a:r>
              <a:rPr lang="zh-CN" sz="2600">
                <a:latin typeface="微软雅黑" panose="020B0503020204020204" charset="-122"/>
                <a:ea typeface="微软雅黑" panose="020B0503020204020204" charset="-122"/>
                <a:cs typeface="微软雅黑" panose="020B0503020204020204" charset="-122"/>
              </a:rPr>
              <a:t>工作</a:t>
            </a:r>
            <a:r>
              <a:rPr sz="2600">
                <a:latin typeface="微软雅黑" panose="020B0503020204020204" charset="-122"/>
                <a:ea typeface="微软雅黑" panose="020B0503020204020204" charset="-122"/>
                <a:cs typeface="微软雅黑" panose="020B0503020204020204" charset="-122"/>
              </a:rPr>
              <a:t>目标，抓住“窗口期” ，用好“机遇期” ，跑出“加速度”，统筹高水平保护和高质量发展，推动大气环境质量持续改善。</a:t>
            </a:r>
            <a:endParaRPr sz="26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7" name="矩形 6"/>
          <p:cNvSpPr/>
          <p:nvPr>
            <p:custDataLst>
              <p:tags r:id="rId1"/>
            </p:custDataLst>
          </p:nvPr>
        </p:nvSpPr>
        <p:spPr>
          <a:xfrm>
            <a:off x="4968240" y="2009018"/>
            <a:ext cx="891284" cy="834393"/>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9" name="矩形 8"/>
          <p:cNvSpPr/>
          <p:nvPr>
            <p:custDataLst>
              <p:tags r:id="rId2"/>
            </p:custDataLst>
          </p:nvPr>
        </p:nvSpPr>
        <p:spPr>
          <a:xfrm>
            <a:off x="5941495" y="1488440"/>
            <a:ext cx="5823014" cy="1670010"/>
          </a:xfrm>
          <a:prstGeom prst="rect">
            <a:avLst/>
          </a:prstGeom>
          <a:solidFill>
            <a:srgbClr val="FFFFFF">
              <a:lumMod val="95000"/>
              <a:alpha val="50000"/>
            </a:srgbClr>
          </a:solidFill>
          <a:ln w="38100">
            <a:solidFill>
              <a:schemeClr val="accent1"/>
            </a:solid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3"/>
            </p:custDataLst>
          </p:nvPr>
        </p:nvSpPr>
        <p:spPr>
          <a:xfrm>
            <a:off x="5958623" y="1488440"/>
            <a:ext cx="5805274" cy="147670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algn="l" fontAlgn="auto">
              <a:lnSpc>
                <a:spcPct val="150000"/>
              </a:lnSpc>
              <a:spcBef>
                <a:spcPct val="0"/>
              </a:spcBef>
              <a:buClrTx/>
              <a:buSzTx/>
              <a:buFontTx/>
            </a:pPr>
            <a:r>
              <a:rPr lang="en-US" sz="2600">
                <a:solidFill>
                  <a:schemeClr val="tx1"/>
                </a:solidFill>
                <a:latin typeface="Times New Roman" panose="02020603050405020304" charset="0"/>
                <a:ea typeface="微软雅黑" panose="020B0503020204020204" charset="-122"/>
                <a:cs typeface="Times New Roman" panose="02020603050405020304" charset="0"/>
                <a:sym typeface="+mn-ea"/>
              </a:rPr>
              <a:t>      </a:t>
            </a:r>
            <a:r>
              <a:rPr sz="2400">
                <a:solidFill>
                  <a:schemeClr val="tx1"/>
                </a:solidFill>
                <a:latin typeface="Times New Roman" panose="02020603050405020304" charset="0"/>
                <a:ea typeface="微软雅黑" panose="020B0503020204020204" charset="-122"/>
                <a:cs typeface="Times New Roman" panose="02020603050405020304" charset="0"/>
                <a:sym typeface="+mn-ea"/>
              </a:rPr>
              <a:t>“十四五”期间，PM</a:t>
            </a:r>
            <a:r>
              <a:rPr sz="2400" baseline="-25000">
                <a:solidFill>
                  <a:schemeClr val="tx1"/>
                </a:solidFill>
                <a:latin typeface="Times New Roman" panose="02020603050405020304" charset="0"/>
                <a:ea typeface="微软雅黑" panose="020B0503020204020204" charset="-122"/>
                <a:cs typeface="Times New Roman" panose="02020603050405020304" charset="0"/>
                <a:sym typeface="+mn-ea"/>
              </a:rPr>
              <a:t>2.5</a:t>
            </a:r>
            <a:r>
              <a:rPr sz="2400">
                <a:solidFill>
                  <a:schemeClr val="tx1"/>
                </a:solidFill>
                <a:latin typeface="Times New Roman" panose="02020603050405020304" charset="0"/>
                <a:ea typeface="微软雅黑" panose="020B0503020204020204" charset="-122"/>
                <a:cs typeface="Times New Roman" panose="02020603050405020304" charset="0"/>
                <a:sym typeface="+mn-ea"/>
              </a:rPr>
              <a:t>浓度总体下降，臭氧浓度上升趋势基本遏制，基本消除重度及以上污染天气。</a:t>
            </a:r>
            <a:endParaRPr sz="2400">
              <a:solidFill>
                <a:schemeClr val="tx1"/>
              </a:solidFill>
              <a:latin typeface="Times New Roman" panose="02020603050405020304" charset="0"/>
              <a:ea typeface="微软雅黑" panose="020B0503020204020204" charset="-122"/>
              <a:cs typeface="Times New Roman" panose="02020603050405020304" charset="0"/>
              <a:sym typeface="+mn-ea"/>
            </a:endParaRPr>
          </a:p>
        </p:txBody>
      </p:sp>
      <p:sp>
        <p:nvSpPr>
          <p:cNvPr id="14" name="矩形 13"/>
          <p:cNvSpPr/>
          <p:nvPr>
            <p:custDataLst>
              <p:tags r:id="rId4"/>
            </p:custDataLst>
          </p:nvPr>
        </p:nvSpPr>
        <p:spPr>
          <a:xfrm>
            <a:off x="4968240" y="4557466"/>
            <a:ext cx="891284" cy="834393"/>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 name="矩形 15"/>
          <p:cNvSpPr/>
          <p:nvPr>
            <p:custDataLst>
              <p:tags r:id="rId5"/>
            </p:custDataLst>
          </p:nvPr>
        </p:nvSpPr>
        <p:spPr>
          <a:xfrm>
            <a:off x="5950671" y="4088885"/>
            <a:ext cx="5814450" cy="1705490"/>
          </a:xfrm>
          <a:prstGeom prst="rect">
            <a:avLst/>
          </a:prstGeom>
          <a:solidFill>
            <a:srgbClr val="FFFFFF">
              <a:lumMod val="95000"/>
              <a:alpha val="50000"/>
            </a:srgbClr>
          </a:solidFill>
          <a:ln w="38100">
            <a:solidFill>
              <a:srgbClr val="92D050"/>
            </a:solid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6"/>
            </p:custDataLst>
          </p:nvPr>
        </p:nvSpPr>
        <p:spPr>
          <a:xfrm>
            <a:off x="5973305" y="4347644"/>
            <a:ext cx="5841366" cy="1156161"/>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fontAlgn="auto">
              <a:lnSpc>
                <a:spcPct val="150000"/>
              </a:lnSpc>
              <a:buClrTx/>
              <a:buSzTx/>
              <a:buFontTx/>
            </a:pPr>
            <a:r>
              <a:rPr lang="en-US" sz="2600">
                <a:solidFill>
                  <a:schemeClr val="tx1"/>
                </a:solidFill>
                <a:latin typeface="Times New Roman" panose="02020603050405020304" charset="0"/>
                <a:ea typeface="微软雅黑" panose="020B0503020204020204" charset="-122"/>
                <a:cs typeface="Times New Roman" panose="02020603050405020304" charset="0"/>
                <a:sym typeface="+mn-ea"/>
              </a:rPr>
              <a:t>      </a:t>
            </a:r>
            <a:r>
              <a:rPr sz="2400">
                <a:solidFill>
                  <a:schemeClr val="tx1"/>
                </a:solidFill>
                <a:latin typeface="Times New Roman" panose="02020603050405020304" charset="0"/>
                <a:ea typeface="微软雅黑" panose="020B0503020204020204" charset="-122"/>
                <a:cs typeface="Times New Roman" panose="02020603050405020304" charset="0"/>
                <a:sym typeface="+mn-ea"/>
              </a:rPr>
              <a:t>今年主要任务是打好</a:t>
            </a:r>
            <a:r>
              <a:rPr lang="zh-CN" sz="2400">
                <a:solidFill>
                  <a:schemeClr val="tx1"/>
                </a:solidFill>
                <a:latin typeface="Times New Roman" panose="02020603050405020304" charset="0"/>
                <a:ea typeface="微软雅黑" panose="020B0503020204020204" charset="-122"/>
                <a:cs typeface="Times New Roman" panose="02020603050405020304" charset="0"/>
                <a:sym typeface="+mn-ea"/>
              </a:rPr>
              <a:t>环境空气质量大改善攻坚战，</a:t>
            </a:r>
            <a:r>
              <a:rPr sz="2400">
                <a:solidFill>
                  <a:schemeClr val="tx1"/>
                </a:solidFill>
                <a:latin typeface="Times New Roman" panose="02020603050405020304" charset="0"/>
                <a:ea typeface="微软雅黑" panose="020B0503020204020204" charset="-122"/>
                <a:cs typeface="Times New Roman" panose="02020603050405020304" charset="0"/>
                <a:sym typeface="+mn-ea"/>
              </a:rPr>
              <a:t>力争稳定实现“双退出”。</a:t>
            </a:r>
            <a:endParaRPr lang="zh-CN" altLang="en-US" sz="2400" spc="100" dirty="0">
              <a:solidFill>
                <a:schemeClr val="tx1"/>
              </a:solidFill>
              <a:uFillTx/>
              <a:latin typeface="Times New Roman" panose="02020603050405020304" charset="0"/>
              <a:ea typeface="微软雅黑" panose="020B0503020204020204" charset="-122"/>
              <a:cs typeface="Times New Roman" panose="02020603050405020304" charset="0"/>
              <a:sym typeface="+mn-ea"/>
            </a:endParaRPr>
          </a:p>
        </p:txBody>
      </p:sp>
      <p:sp>
        <p:nvSpPr>
          <p:cNvPr id="20" name="文本框 19"/>
          <p:cNvSpPr txBox="1"/>
          <p:nvPr>
            <p:custDataLst>
              <p:tags r:id="rId7"/>
            </p:custDataLst>
          </p:nvPr>
        </p:nvSpPr>
        <p:spPr>
          <a:xfrm>
            <a:off x="5175003" y="4634544"/>
            <a:ext cx="477758" cy="680850"/>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2" name="文本框 21"/>
          <p:cNvSpPr txBox="1"/>
          <p:nvPr>
            <p:custDataLst>
              <p:tags r:id="rId8"/>
            </p:custDataLst>
          </p:nvPr>
        </p:nvSpPr>
        <p:spPr>
          <a:xfrm>
            <a:off x="5175003" y="2086096"/>
            <a:ext cx="477758" cy="680850"/>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
        <p:nvSpPr>
          <p:cNvPr id="32" name="椭圆 31"/>
          <p:cNvSpPr/>
          <p:nvPr/>
        </p:nvSpPr>
        <p:spPr>
          <a:xfrm>
            <a:off x="819150" y="1936750"/>
            <a:ext cx="3340735" cy="3433445"/>
          </a:xfrm>
          <a:prstGeom prst="ellipse">
            <a:avLst/>
          </a:prstGeom>
          <a:noFill/>
          <a:ln w="28575">
            <a:solidFill>
              <a:srgbClr val="7F9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Oval 83"/>
          <p:cNvSpPr>
            <a:spLocks noChangeAspect="1"/>
          </p:cNvSpPr>
          <p:nvPr/>
        </p:nvSpPr>
        <p:spPr>
          <a:xfrm>
            <a:off x="3220720" y="2042160"/>
            <a:ext cx="615950" cy="633730"/>
          </a:xfrm>
          <a:prstGeom prst="ellipse">
            <a:avLst/>
          </a:prstGeom>
          <a:solidFill>
            <a:srgbClr val="F8841D"/>
          </a:solidFill>
          <a:ln w="57150" cap="flat" cmpd="sng" algn="ctr">
            <a:solidFill>
              <a:srgbClr val="F4F4F4"/>
            </a:solidFill>
            <a:prstDash val="solid"/>
          </a:ln>
          <a:effectLst/>
        </p:spPr>
        <p:txBody>
          <a:bodyPr spcFirstLastPara="0" vert="horz" wrap="square" lIns="0" tIns="0" rIns="0" bIns="0" numCol="1" spcCol="1270" anchor="ctr" anchorCtr="0">
            <a:noAutofit/>
          </a:bodyPr>
          <a:p>
            <a:pPr algn="ctr" defTabSz="1185545">
              <a:lnSpc>
                <a:spcPct val="90000"/>
              </a:lnSpc>
              <a:spcBef>
                <a:spcPct val="0"/>
              </a:spcBef>
              <a:spcAft>
                <a:spcPct val="35000"/>
              </a:spcAft>
            </a:pPr>
            <a:endParaRPr lang="en-US" sz="1865" b="1" kern="0" dirty="0">
              <a:solidFill>
                <a:schemeClr val="bg1"/>
              </a:solidFill>
              <a:latin typeface="Calibri" panose="020F0502020204030204"/>
              <a:cs typeface="Arial" panose="020B0604020202020204" pitchFamily="34" charset="0"/>
            </a:endParaRPr>
          </a:p>
        </p:txBody>
      </p:sp>
      <p:grpSp>
        <p:nvGrpSpPr>
          <p:cNvPr id="36" name="组合 35"/>
          <p:cNvGrpSpPr/>
          <p:nvPr/>
        </p:nvGrpSpPr>
        <p:grpSpPr>
          <a:xfrm>
            <a:off x="1187450" y="2355850"/>
            <a:ext cx="2529205" cy="2595245"/>
            <a:chOff x="4962095" y="2615460"/>
            <a:chExt cx="2306638" cy="2303463"/>
          </a:xfrm>
        </p:grpSpPr>
        <p:sp>
          <p:nvSpPr>
            <p:cNvPr id="37" name="Oval 5"/>
            <p:cNvSpPr>
              <a:spLocks noChangeArrowheads="1"/>
            </p:cNvSpPr>
            <p:nvPr/>
          </p:nvSpPr>
          <p:spPr bwMode="auto">
            <a:xfrm>
              <a:off x="4962095" y="2615460"/>
              <a:ext cx="2306638" cy="2303463"/>
            </a:xfrm>
            <a:prstGeom prst="ellipse">
              <a:avLst/>
            </a:prstGeom>
            <a:solidFill>
              <a:srgbClr val="5EC6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8" name="Oval 6"/>
            <p:cNvSpPr>
              <a:spLocks noChangeArrowheads="1"/>
            </p:cNvSpPr>
            <p:nvPr/>
          </p:nvSpPr>
          <p:spPr bwMode="auto">
            <a:xfrm>
              <a:off x="5192283" y="2844060"/>
              <a:ext cx="1843088" cy="1846263"/>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9" name="Oval 7"/>
            <p:cNvSpPr>
              <a:spLocks noChangeArrowheads="1"/>
            </p:cNvSpPr>
            <p:nvPr/>
          </p:nvSpPr>
          <p:spPr bwMode="auto">
            <a:xfrm>
              <a:off x="5422470" y="3077422"/>
              <a:ext cx="1382713" cy="1379538"/>
            </a:xfrm>
            <a:prstGeom prst="ellipse">
              <a:avLst/>
            </a:prstGeom>
            <a:solidFill>
              <a:srgbClr val="5EC6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0" name="Oval 8"/>
            <p:cNvSpPr>
              <a:spLocks noChangeArrowheads="1"/>
            </p:cNvSpPr>
            <p:nvPr/>
          </p:nvSpPr>
          <p:spPr bwMode="auto">
            <a:xfrm>
              <a:off x="5655833" y="3307610"/>
              <a:ext cx="919163" cy="919163"/>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Oval 9"/>
            <p:cNvSpPr>
              <a:spLocks noChangeArrowheads="1"/>
            </p:cNvSpPr>
            <p:nvPr/>
          </p:nvSpPr>
          <p:spPr bwMode="auto">
            <a:xfrm>
              <a:off x="5886020" y="3537797"/>
              <a:ext cx="458788" cy="458788"/>
            </a:xfrm>
            <a:prstGeom prst="ellipse">
              <a:avLst/>
            </a:prstGeom>
            <a:solidFill>
              <a:srgbClr val="5EC6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42" name="Freeform 10"/>
          <p:cNvSpPr/>
          <p:nvPr/>
        </p:nvSpPr>
        <p:spPr bwMode="auto">
          <a:xfrm>
            <a:off x="2324735" y="3654425"/>
            <a:ext cx="799465" cy="824230"/>
          </a:xfrm>
          <a:custGeom>
            <a:avLst/>
            <a:gdLst>
              <a:gd name="T0" fmla="*/ 0 w 517"/>
              <a:gd name="T1" fmla="*/ 0 h 519"/>
              <a:gd name="T2" fmla="*/ 517 w 517"/>
              <a:gd name="T3" fmla="*/ 519 h 519"/>
              <a:gd name="T4" fmla="*/ 0 w 517"/>
              <a:gd name="T5" fmla="*/ 0 h 519"/>
            </a:gdLst>
            <a:ahLst/>
            <a:cxnLst>
              <a:cxn ang="0">
                <a:pos x="T0" y="T1"/>
              </a:cxn>
              <a:cxn ang="0">
                <a:pos x="T2" y="T3"/>
              </a:cxn>
              <a:cxn ang="0">
                <a:pos x="T4" y="T5"/>
              </a:cxn>
            </a:cxnLst>
            <a:rect l="0" t="0" r="r" b="b"/>
            <a:pathLst>
              <a:path w="517" h="519">
                <a:moveTo>
                  <a:pt x="0" y="0"/>
                </a:moveTo>
                <a:lnTo>
                  <a:pt x="517" y="51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3" name="Freeform 12"/>
          <p:cNvSpPr/>
          <p:nvPr/>
        </p:nvSpPr>
        <p:spPr bwMode="auto">
          <a:xfrm>
            <a:off x="2356485" y="3654425"/>
            <a:ext cx="969010" cy="579755"/>
          </a:xfrm>
          <a:custGeom>
            <a:avLst/>
            <a:gdLst>
              <a:gd name="T0" fmla="*/ 0 w 627"/>
              <a:gd name="T1" fmla="*/ 0 h 365"/>
              <a:gd name="T2" fmla="*/ 627 w 627"/>
              <a:gd name="T3" fmla="*/ 365 h 365"/>
              <a:gd name="T4" fmla="*/ 0 w 627"/>
              <a:gd name="T5" fmla="*/ 0 h 365"/>
            </a:gdLst>
            <a:ahLst/>
            <a:cxnLst>
              <a:cxn ang="0">
                <a:pos x="T0" y="T1"/>
              </a:cxn>
              <a:cxn ang="0">
                <a:pos x="T2" y="T3"/>
              </a:cxn>
              <a:cxn ang="0">
                <a:pos x="T4" y="T5"/>
              </a:cxn>
            </a:cxnLst>
            <a:rect l="0" t="0" r="r" b="b"/>
            <a:pathLst>
              <a:path w="627" h="365">
                <a:moveTo>
                  <a:pt x="0" y="0"/>
                </a:moveTo>
                <a:lnTo>
                  <a:pt x="627" y="36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nvGrpSpPr>
          <p:cNvPr id="44" name="组合 43"/>
          <p:cNvGrpSpPr/>
          <p:nvPr/>
        </p:nvGrpSpPr>
        <p:grpSpPr>
          <a:xfrm>
            <a:off x="2350135" y="3654425"/>
            <a:ext cx="1102995" cy="922020"/>
            <a:chOff x="6097158" y="3767985"/>
            <a:chExt cx="1012825" cy="823913"/>
          </a:xfrm>
        </p:grpSpPr>
        <p:sp>
          <p:nvSpPr>
            <p:cNvPr id="45" name="Line 11"/>
            <p:cNvSpPr>
              <a:spLocks noChangeShapeType="1"/>
            </p:cNvSpPr>
            <p:nvPr/>
          </p:nvSpPr>
          <p:spPr bwMode="auto">
            <a:xfrm>
              <a:off x="6097158" y="3767985"/>
              <a:ext cx="820738" cy="823913"/>
            </a:xfrm>
            <a:prstGeom prst="line">
              <a:avLst/>
            </a:prstGeom>
            <a:noFill/>
            <a:ln w="38100" cap="flat">
              <a:solidFill>
                <a:schemeClr val="tx1">
                  <a:lumMod val="50000"/>
                  <a:alpha val="24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zh-CN" altLang="en-US"/>
            </a:p>
          </p:txBody>
        </p:sp>
        <p:sp>
          <p:nvSpPr>
            <p:cNvPr id="46" name="Line 13"/>
            <p:cNvSpPr>
              <a:spLocks noChangeShapeType="1"/>
            </p:cNvSpPr>
            <p:nvPr/>
          </p:nvSpPr>
          <p:spPr bwMode="auto">
            <a:xfrm>
              <a:off x="6114620" y="3767985"/>
              <a:ext cx="995363" cy="579438"/>
            </a:xfrm>
            <a:prstGeom prst="line">
              <a:avLst/>
            </a:prstGeom>
            <a:noFill/>
            <a:ln w="38100" cap="flat">
              <a:solidFill>
                <a:schemeClr val="tx1">
                  <a:lumMod val="50000"/>
                  <a:alpha val="24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zh-CN" altLang="en-US"/>
            </a:p>
          </p:txBody>
        </p:sp>
      </p:grpSp>
      <p:sp>
        <p:nvSpPr>
          <p:cNvPr id="47" name="Line 14"/>
          <p:cNvSpPr>
            <a:spLocks noChangeShapeType="1"/>
          </p:cNvSpPr>
          <p:nvPr/>
        </p:nvSpPr>
        <p:spPr bwMode="auto">
          <a:xfrm flipV="1">
            <a:off x="2339975" y="2860675"/>
            <a:ext cx="772795" cy="793750"/>
          </a:xfrm>
          <a:prstGeom prst="line">
            <a:avLst/>
          </a:prstGeom>
          <a:noFill/>
          <a:ln w="68263" cap="rnd">
            <a:solidFill>
              <a:srgbClr val="3D516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zh-CN" altLang="en-US"/>
          </a:p>
        </p:txBody>
      </p:sp>
      <p:sp>
        <p:nvSpPr>
          <p:cNvPr id="48" name="Freeform 15"/>
          <p:cNvSpPr/>
          <p:nvPr/>
        </p:nvSpPr>
        <p:spPr bwMode="auto">
          <a:xfrm>
            <a:off x="3064510" y="2371090"/>
            <a:ext cx="525780" cy="539750"/>
          </a:xfrm>
          <a:custGeom>
            <a:avLst/>
            <a:gdLst>
              <a:gd name="T0" fmla="*/ 0 w 378"/>
              <a:gd name="T1" fmla="*/ 361 h 377"/>
              <a:gd name="T2" fmla="*/ 53 w 378"/>
              <a:gd name="T3" fmla="*/ 157 h 377"/>
              <a:gd name="T4" fmla="*/ 207 w 378"/>
              <a:gd name="T5" fmla="*/ 0 h 377"/>
              <a:gd name="T6" fmla="*/ 207 w 378"/>
              <a:gd name="T7" fmla="*/ 173 h 377"/>
              <a:gd name="T8" fmla="*/ 378 w 378"/>
              <a:gd name="T9" fmla="*/ 173 h 377"/>
              <a:gd name="T10" fmla="*/ 224 w 378"/>
              <a:gd name="T11" fmla="*/ 328 h 377"/>
              <a:gd name="T12" fmla="*/ 19 w 378"/>
              <a:gd name="T13" fmla="*/ 377 h 377"/>
              <a:gd name="T14" fmla="*/ 0 w 378"/>
              <a:gd name="T15" fmla="*/ 361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8" h="377">
                <a:moveTo>
                  <a:pt x="0" y="361"/>
                </a:moveTo>
                <a:lnTo>
                  <a:pt x="53" y="157"/>
                </a:lnTo>
                <a:lnTo>
                  <a:pt x="207" y="0"/>
                </a:lnTo>
                <a:lnTo>
                  <a:pt x="207" y="173"/>
                </a:lnTo>
                <a:lnTo>
                  <a:pt x="378" y="173"/>
                </a:lnTo>
                <a:lnTo>
                  <a:pt x="224" y="328"/>
                </a:lnTo>
                <a:lnTo>
                  <a:pt x="19" y="377"/>
                </a:lnTo>
                <a:lnTo>
                  <a:pt x="0" y="361"/>
                </a:lnTo>
                <a:close/>
              </a:path>
            </a:pathLst>
          </a:custGeom>
          <a:solidFill>
            <a:srgbClr val="3D51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9" name="Line 16"/>
          <p:cNvSpPr>
            <a:spLocks noChangeShapeType="1"/>
          </p:cNvSpPr>
          <p:nvPr/>
        </p:nvSpPr>
        <p:spPr bwMode="auto">
          <a:xfrm flipV="1">
            <a:off x="2268220" y="2425700"/>
            <a:ext cx="120650" cy="1228725"/>
          </a:xfrm>
          <a:prstGeom prst="line">
            <a:avLst/>
          </a:prstGeom>
          <a:noFill/>
          <a:ln w="68263" cap="rnd">
            <a:solidFill>
              <a:srgbClr val="3D516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zh-CN" altLang="en-US"/>
          </a:p>
        </p:txBody>
      </p:sp>
      <p:sp>
        <p:nvSpPr>
          <p:cNvPr id="50" name="Freeform 17"/>
          <p:cNvSpPr/>
          <p:nvPr/>
        </p:nvSpPr>
        <p:spPr bwMode="auto">
          <a:xfrm>
            <a:off x="2249805" y="1785620"/>
            <a:ext cx="411480" cy="655955"/>
          </a:xfrm>
          <a:custGeom>
            <a:avLst/>
            <a:gdLst>
              <a:gd name="T0" fmla="*/ 91 w 266"/>
              <a:gd name="T1" fmla="*/ 410 h 413"/>
              <a:gd name="T2" fmla="*/ 0 w 266"/>
              <a:gd name="T3" fmla="*/ 218 h 413"/>
              <a:gd name="T4" fmla="*/ 24 w 266"/>
              <a:gd name="T5" fmla="*/ 0 h 413"/>
              <a:gd name="T6" fmla="*/ 131 w 266"/>
              <a:gd name="T7" fmla="*/ 133 h 413"/>
              <a:gd name="T8" fmla="*/ 266 w 266"/>
              <a:gd name="T9" fmla="*/ 26 h 413"/>
              <a:gd name="T10" fmla="*/ 243 w 266"/>
              <a:gd name="T11" fmla="*/ 244 h 413"/>
              <a:gd name="T12" fmla="*/ 117 w 266"/>
              <a:gd name="T13" fmla="*/ 413 h 413"/>
              <a:gd name="T14" fmla="*/ 91 w 266"/>
              <a:gd name="T15" fmla="*/ 410 h 4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413">
                <a:moveTo>
                  <a:pt x="91" y="410"/>
                </a:moveTo>
                <a:lnTo>
                  <a:pt x="0" y="218"/>
                </a:lnTo>
                <a:lnTo>
                  <a:pt x="24" y="0"/>
                </a:lnTo>
                <a:lnTo>
                  <a:pt x="131" y="133"/>
                </a:lnTo>
                <a:lnTo>
                  <a:pt x="266" y="26"/>
                </a:lnTo>
                <a:lnTo>
                  <a:pt x="243" y="244"/>
                </a:lnTo>
                <a:lnTo>
                  <a:pt x="117" y="413"/>
                </a:lnTo>
                <a:lnTo>
                  <a:pt x="91" y="410"/>
                </a:lnTo>
                <a:close/>
              </a:path>
            </a:pathLst>
          </a:custGeom>
          <a:solidFill>
            <a:srgbClr val="3D51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1" name="Oval 82"/>
          <p:cNvSpPr>
            <a:spLocks noChangeAspect="1"/>
          </p:cNvSpPr>
          <p:nvPr/>
        </p:nvSpPr>
        <p:spPr>
          <a:xfrm>
            <a:off x="763270" y="4576445"/>
            <a:ext cx="615950" cy="633730"/>
          </a:xfrm>
          <a:prstGeom prst="ellipse">
            <a:avLst/>
          </a:prstGeom>
          <a:solidFill>
            <a:srgbClr val="9BBB40"/>
          </a:solidFill>
          <a:ln w="57150" cap="flat" cmpd="sng" algn="ctr">
            <a:solidFill>
              <a:srgbClr val="F4F4F4"/>
            </a:solidFill>
            <a:prstDash val="solid"/>
          </a:ln>
          <a:effectLst/>
        </p:spPr>
        <p:txBody>
          <a:bodyPr spcFirstLastPara="0" vert="horz" wrap="square" lIns="0" tIns="0" rIns="0" bIns="0" numCol="1" spcCol="1270" anchor="ctr" anchorCtr="0">
            <a:noAutofit/>
          </a:bodyPr>
          <a:p>
            <a:pPr algn="ctr" defTabSz="1185545">
              <a:lnSpc>
                <a:spcPct val="90000"/>
              </a:lnSpc>
              <a:spcBef>
                <a:spcPct val="0"/>
              </a:spcBef>
              <a:spcAft>
                <a:spcPct val="35000"/>
              </a:spcAft>
            </a:pPr>
            <a:endParaRPr lang="en-US" sz="1865" b="1" kern="0" dirty="0">
              <a:solidFill>
                <a:schemeClr val="bg1"/>
              </a:solidFill>
              <a:latin typeface="Calibri" panose="020F0502020204030204"/>
              <a:cs typeface="Arial" panose="020B0604020202020204" pitchFamily="34" charset="0"/>
            </a:endParaRPr>
          </a:p>
        </p:txBody>
      </p:sp>
      <p:sp>
        <p:nvSpPr>
          <p:cNvPr id="52" name="Oval 84"/>
          <p:cNvSpPr>
            <a:spLocks noChangeAspect="1"/>
          </p:cNvSpPr>
          <p:nvPr/>
        </p:nvSpPr>
        <p:spPr>
          <a:xfrm>
            <a:off x="3752850" y="3339465"/>
            <a:ext cx="615950" cy="633730"/>
          </a:xfrm>
          <a:prstGeom prst="ellipse">
            <a:avLst/>
          </a:prstGeom>
          <a:solidFill>
            <a:srgbClr val="F26D64"/>
          </a:solidFill>
          <a:ln w="57150" cap="flat" cmpd="sng" algn="ctr">
            <a:solidFill>
              <a:srgbClr val="F4F4F4"/>
            </a:solidFill>
            <a:prstDash val="solid"/>
          </a:ln>
          <a:effectLst/>
        </p:spPr>
        <p:txBody>
          <a:bodyPr spcFirstLastPara="0" vert="horz" wrap="square" lIns="0" tIns="0" rIns="0" bIns="0" numCol="1" spcCol="1270" anchor="ctr" anchorCtr="0">
            <a:noAutofit/>
          </a:bodyPr>
          <a:p>
            <a:pPr algn="ctr" defTabSz="1185545">
              <a:lnSpc>
                <a:spcPct val="90000"/>
              </a:lnSpc>
              <a:spcBef>
                <a:spcPct val="0"/>
              </a:spcBef>
              <a:spcAft>
                <a:spcPct val="35000"/>
              </a:spcAft>
            </a:pPr>
            <a:endParaRPr lang="en-US" sz="1865" b="1" kern="0" dirty="0">
              <a:solidFill>
                <a:schemeClr val="bg1"/>
              </a:solidFill>
              <a:latin typeface="Calibri" panose="020F0502020204030204"/>
              <a:cs typeface="Arial" panose="020B0604020202020204" pitchFamily="34" charset="0"/>
            </a:endParaRPr>
          </a:p>
        </p:txBody>
      </p:sp>
      <p:sp>
        <p:nvSpPr>
          <p:cNvPr id="53" name="Oval 85"/>
          <p:cNvSpPr>
            <a:spLocks noChangeAspect="1"/>
          </p:cNvSpPr>
          <p:nvPr/>
        </p:nvSpPr>
        <p:spPr>
          <a:xfrm>
            <a:off x="763270" y="2042160"/>
            <a:ext cx="615950" cy="633730"/>
          </a:xfrm>
          <a:prstGeom prst="ellipse">
            <a:avLst/>
          </a:prstGeom>
          <a:solidFill>
            <a:srgbClr val="5EC6D3"/>
          </a:solidFill>
          <a:ln w="57150" cap="flat" cmpd="sng" algn="ctr">
            <a:solidFill>
              <a:srgbClr val="F4F4F4"/>
            </a:solidFill>
            <a:prstDash val="solid"/>
          </a:ln>
          <a:effectLst/>
        </p:spPr>
        <p:txBody>
          <a:bodyPr spcFirstLastPara="0" vert="horz" wrap="square" lIns="0" tIns="0" rIns="0" bIns="0" numCol="1" spcCol="1270" anchor="ctr" anchorCtr="0">
            <a:noAutofit/>
          </a:bodyPr>
          <a:p>
            <a:pPr algn="ctr" defTabSz="1185545">
              <a:lnSpc>
                <a:spcPct val="90000"/>
              </a:lnSpc>
              <a:spcBef>
                <a:spcPct val="0"/>
              </a:spcBef>
              <a:spcAft>
                <a:spcPct val="35000"/>
              </a:spcAft>
            </a:pPr>
            <a:endParaRPr lang="en-US" sz="1870" b="1" kern="0" dirty="0">
              <a:solidFill>
                <a:schemeClr val="bg1"/>
              </a:solidFill>
              <a:latin typeface="Calibri" panose="020F0502020204030204"/>
              <a:cs typeface="Arial" panose="020B0604020202020204" pitchFamily="34" charset="0"/>
            </a:endParaRPr>
          </a:p>
        </p:txBody>
      </p:sp>
      <p:sp>
        <p:nvSpPr>
          <p:cNvPr id="54" name="Oval 86"/>
          <p:cNvSpPr>
            <a:spLocks noChangeAspect="1"/>
          </p:cNvSpPr>
          <p:nvPr/>
        </p:nvSpPr>
        <p:spPr>
          <a:xfrm>
            <a:off x="221615" y="3339465"/>
            <a:ext cx="615950" cy="633730"/>
          </a:xfrm>
          <a:prstGeom prst="ellipse">
            <a:avLst/>
          </a:prstGeom>
          <a:solidFill>
            <a:srgbClr val="936CAF"/>
          </a:solidFill>
          <a:ln w="57150" cap="flat" cmpd="sng" algn="ctr">
            <a:solidFill>
              <a:srgbClr val="F4F4F4"/>
            </a:solidFill>
            <a:prstDash val="solid"/>
          </a:ln>
          <a:effectLst/>
        </p:spPr>
        <p:txBody>
          <a:bodyPr spcFirstLastPara="0" vert="horz" wrap="square" lIns="0" tIns="0" rIns="0" bIns="0" numCol="1" spcCol="1270" anchor="ctr" anchorCtr="0">
            <a:noAutofit/>
          </a:bodyPr>
          <a:p>
            <a:pPr algn="ctr" defTabSz="1185545">
              <a:lnSpc>
                <a:spcPct val="90000"/>
              </a:lnSpc>
              <a:spcBef>
                <a:spcPct val="0"/>
              </a:spcBef>
              <a:spcAft>
                <a:spcPct val="35000"/>
              </a:spcAft>
            </a:pPr>
            <a:endParaRPr lang="en-US" sz="1865" b="1" kern="0" dirty="0">
              <a:solidFill>
                <a:schemeClr val="bg1"/>
              </a:solidFill>
              <a:latin typeface="Calibri" panose="020F0502020204030204"/>
              <a:cs typeface="Arial" panose="020B0604020202020204" pitchFamily="34" charset="0"/>
            </a:endParaRPr>
          </a:p>
        </p:txBody>
      </p:sp>
      <p:sp>
        <p:nvSpPr>
          <p:cNvPr id="55" name="Oval 82"/>
          <p:cNvSpPr>
            <a:spLocks noChangeAspect="1"/>
          </p:cNvSpPr>
          <p:nvPr/>
        </p:nvSpPr>
        <p:spPr>
          <a:xfrm>
            <a:off x="3220720" y="4576445"/>
            <a:ext cx="615950" cy="633730"/>
          </a:xfrm>
          <a:prstGeom prst="ellipse">
            <a:avLst/>
          </a:prstGeom>
          <a:solidFill>
            <a:srgbClr val="3C4E56"/>
          </a:solidFill>
          <a:ln w="57150" cap="flat" cmpd="sng" algn="ctr">
            <a:solidFill>
              <a:srgbClr val="F4F4F4"/>
            </a:solidFill>
            <a:prstDash val="solid"/>
          </a:ln>
          <a:effectLst/>
        </p:spPr>
        <p:txBody>
          <a:bodyPr spcFirstLastPara="0" vert="horz" wrap="square" lIns="0" tIns="0" rIns="0" bIns="0" numCol="1" spcCol="1270" anchor="ctr" anchorCtr="0">
            <a:noAutofit/>
          </a:bodyPr>
          <a:p>
            <a:pPr algn="ctr" defTabSz="1185545">
              <a:lnSpc>
                <a:spcPct val="90000"/>
              </a:lnSpc>
              <a:spcBef>
                <a:spcPct val="0"/>
              </a:spcBef>
              <a:spcAft>
                <a:spcPct val="35000"/>
              </a:spcAft>
            </a:pPr>
            <a:endParaRPr lang="en-US" sz="1865" b="1" kern="0" dirty="0">
              <a:solidFill>
                <a:schemeClr val="bg1"/>
              </a:solidFill>
              <a:latin typeface="Calibri" panose="020F0502020204030204"/>
              <a:cs typeface="Arial" panose="020B0604020202020204" pitchFamily="34" charset="0"/>
            </a:endParaRPr>
          </a:p>
        </p:txBody>
      </p:sp>
      <p:cxnSp>
        <p:nvCxnSpPr>
          <p:cNvPr id="87" name="肘形连接符 17"/>
          <p:cNvCxnSpPr>
            <a:cxnSpLocks noChangeShapeType="1"/>
          </p:cNvCxnSpPr>
          <p:nvPr>
            <p:custDataLst>
              <p:tags r:id="rId9"/>
            </p:custDataLst>
          </p:nvPr>
        </p:nvCxnSpPr>
        <p:spPr bwMode="auto">
          <a:xfrm flipV="1">
            <a:off x="4284980" y="2265045"/>
            <a:ext cx="657225" cy="1409700"/>
          </a:xfrm>
          <a:prstGeom prst="bentConnector3">
            <a:avLst>
              <a:gd name="adj1" fmla="val 50000"/>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5" name="肘形连接符 19"/>
          <p:cNvCxnSpPr>
            <a:cxnSpLocks noChangeShapeType="1"/>
          </p:cNvCxnSpPr>
          <p:nvPr>
            <p:custDataLst>
              <p:tags r:id="rId10"/>
            </p:custDataLst>
          </p:nvPr>
        </p:nvCxnSpPr>
        <p:spPr bwMode="auto">
          <a:xfrm>
            <a:off x="4284980" y="3674745"/>
            <a:ext cx="657225" cy="1401763"/>
          </a:xfrm>
          <a:prstGeom prst="bentConnector3">
            <a:avLst>
              <a:gd name="adj1" fmla="val 50000"/>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2" name="任意多边形: 形状 45"/>
          <p:cNvSpPr/>
          <p:nvPr>
            <p:custDataLst>
              <p:tags r:id="rId1"/>
            </p:custDataLst>
          </p:nvPr>
        </p:nvSpPr>
        <p:spPr>
          <a:xfrm>
            <a:off x="223837" y="1064553"/>
            <a:ext cx="5161915" cy="877570"/>
          </a:xfrm>
          <a:custGeom>
            <a:avLst/>
            <a:gdLst>
              <a:gd name="connsiteX0" fmla="*/ 671330 w 5781864"/>
              <a:gd name="connsiteY0" fmla="*/ 0 h 1072244"/>
              <a:gd name="connsiteX1" fmla="*/ 5245742 w 5781864"/>
              <a:gd name="connsiteY1" fmla="*/ 0 h 1072244"/>
              <a:gd name="connsiteX2" fmla="*/ 5781864 w 5781864"/>
              <a:gd name="connsiteY2" fmla="*/ 536122 h 1072244"/>
              <a:gd name="connsiteX3" fmla="*/ 5245742 w 5781864"/>
              <a:gd name="connsiteY3" fmla="*/ 1072244 h 1072244"/>
              <a:gd name="connsiteX4" fmla="*/ 11317 w 5781864"/>
              <a:gd name="connsiteY4" fmla="*/ 1072244 h 1072244"/>
              <a:gd name="connsiteX5" fmla="*/ 0 w 5781864"/>
              <a:gd name="connsiteY5" fmla="*/ 1071103 h 1072244"/>
              <a:gd name="connsiteX6" fmla="*/ 0 w 5781864"/>
              <a:gd name="connsiteY6" fmla="*/ 641937 h 1072244"/>
              <a:gd name="connsiteX7" fmla="*/ 671330 w 5781864"/>
              <a:gd name="connsiteY7" fmla="*/ 641937 h 107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81864" h="1072244">
                <a:moveTo>
                  <a:pt x="671330" y="0"/>
                </a:moveTo>
                <a:lnTo>
                  <a:pt x="5245742" y="0"/>
                </a:lnTo>
                <a:cubicBezTo>
                  <a:pt x="5541834" y="0"/>
                  <a:pt x="5781864" y="240030"/>
                  <a:pt x="5781864" y="536122"/>
                </a:cubicBezTo>
                <a:cubicBezTo>
                  <a:pt x="5781864" y="832214"/>
                  <a:pt x="5541834" y="1072244"/>
                  <a:pt x="5245742" y="1072244"/>
                </a:cubicBezTo>
                <a:lnTo>
                  <a:pt x="11317" y="1072244"/>
                </a:lnTo>
                <a:lnTo>
                  <a:pt x="0" y="1071103"/>
                </a:lnTo>
                <a:lnTo>
                  <a:pt x="0" y="641937"/>
                </a:lnTo>
                <a:lnTo>
                  <a:pt x="671330" y="641937"/>
                </a:lnTo>
                <a:close/>
              </a:path>
            </a:pathLst>
          </a:cu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p>
            <a:pPr algn="ctr"/>
            <a:endParaRPr lang="zh-CN" altLang="en-US"/>
          </a:p>
        </p:txBody>
      </p:sp>
      <p:sp>
        <p:nvSpPr>
          <p:cNvPr id="3" name="AutoShape 3"/>
          <p:cNvSpPr>
            <a:spLocks noChangeAspect="1" noChangeArrowheads="1" noTextEdit="1"/>
          </p:cNvSpPr>
          <p:nvPr>
            <p:custDataLst>
              <p:tags r:id="rId2"/>
            </p:custDataLst>
          </p:nvPr>
        </p:nvSpPr>
        <p:spPr bwMode="auto">
          <a:xfrm>
            <a:off x="457517" y="1011213"/>
            <a:ext cx="26892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4" name="Freeform 6"/>
          <p:cNvSpPr/>
          <p:nvPr>
            <p:custDataLst>
              <p:tags r:id="rId3"/>
            </p:custDataLst>
          </p:nvPr>
        </p:nvSpPr>
        <p:spPr bwMode="auto">
          <a:xfrm>
            <a:off x="223837" y="1259498"/>
            <a:ext cx="770255" cy="733425"/>
          </a:xfrm>
          <a:custGeom>
            <a:avLst/>
            <a:gdLst>
              <a:gd name="T0" fmla="*/ 478 w 478"/>
              <a:gd name="T1" fmla="*/ 397 h 497"/>
              <a:gd name="T2" fmla="*/ 0 w 478"/>
              <a:gd name="T3" fmla="*/ 497 h 497"/>
              <a:gd name="T4" fmla="*/ 0 w 478"/>
              <a:gd name="T5" fmla="*/ 18 h 497"/>
              <a:gd name="T6" fmla="*/ 416 w 478"/>
              <a:gd name="T7" fmla="*/ 0 h 497"/>
              <a:gd name="T8" fmla="*/ 478 w 478"/>
              <a:gd name="T9" fmla="*/ 397 h 497"/>
            </a:gdLst>
            <a:ahLst/>
            <a:cxnLst>
              <a:cxn ang="0">
                <a:pos x="T0" y="T1"/>
              </a:cxn>
              <a:cxn ang="0">
                <a:pos x="T2" y="T3"/>
              </a:cxn>
              <a:cxn ang="0">
                <a:pos x="T4" y="T5"/>
              </a:cxn>
              <a:cxn ang="0">
                <a:pos x="T6" y="T7"/>
              </a:cxn>
              <a:cxn ang="0">
                <a:pos x="T8" y="T9"/>
              </a:cxn>
            </a:cxnLst>
            <a:rect l="0" t="0" r="r" b="b"/>
            <a:pathLst>
              <a:path w="478" h="497">
                <a:moveTo>
                  <a:pt x="478" y="397"/>
                </a:moveTo>
                <a:lnTo>
                  <a:pt x="0" y="497"/>
                </a:lnTo>
                <a:lnTo>
                  <a:pt x="0" y="18"/>
                </a:lnTo>
                <a:lnTo>
                  <a:pt x="416" y="0"/>
                </a:lnTo>
                <a:lnTo>
                  <a:pt x="478" y="397"/>
                </a:lnTo>
                <a:close/>
              </a:path>
            </a:pathLst>
          </a:custGeom>
          <a:solidFill>
            <a:schemeClr val="accent2"/>
          </a:solidFill>
          <a:ln>
            <a:noFill/>
          </a:ln>
        </p:spPr>
        <p:txBody>
          <a:bodyPr vert="horz" wrap="square" lIns="91440" tIns="45720" rIns="91440" bIns="45720" numCol="1" anchor="t" anchorCtr="0" compatLnSpc="1"/>
          <a:p>
            <a:endParaRPr lang="zh-CN" altLang="en-US"/>
          </a:p>
        </p:txBody>
      </p:sp>
      <p:sp>
        <p:nvSpPr>
          <p:cNvPr id="5" name="Rectangle 7"/>
          <p:cNvSpPr>
            <a:spLocks noChangeArrowheads="1"/>
          </p:cNvSpPr>
          <p:nvPr>
            <p:custDataLst>
              <p:tags r:id="rId4"/>
            </p:custDataLst>
          </p:nvPr>
        </p:nvSpPr>
        <p:spPr bwMode="auto">
          <a:xfrm>
            <a:off x="382587" y="1064553"/>
            <a:ext cx="628650" cy="744855"/>
          </a:xfrm>
          <a:prstGeom prst="rect">
            <a:avLst/>
          </a:prstGeom>
          <a:solidFill>
            <a:srgbClr val="0AD0DA"/>
          </a:solidFill>
          <a:ln>
            <a:noFill/>
          </a:ln>
        </p:spPr>
        <p:txBody>
          <a:bodyPr vert="horz" wrap="square" lIns="91440" tIns="45720" rIns="91440" bIns="45720" numCol="1" anchor="t" anchorCtr="0" compatLnSpc="1"/>
          <a:p>
            <a:endParaRPr lang="zh-CN" altLang="en-US"/>
          </a:p>
        </p:txBody>
      </p:sp>
      <p:sp>
        <p:nvSpPr>
          <p:cNvPr id="6" name="文本框 5"/>
          <p:cNvSpPr txBox="1"/>
          <p:nvPr>
            <p:custDataLst>
              <p:tags r:id="rId5"/>
            </p:custDataLst>
          </p:nvPr>
        </p:nvSpPr>
        <p:spPr>
          <a:xfrm>
            <a:off x="1279208" y="1161073"/>
            <a:ext cx="3980180" cy="831850"/>
          </a:xfrm>
          <a:prstGeom prst="rect">
            <a:avLst/>
          </a:prstGeom>
          <a:noFill/>
        </p:spPr>
        <p:txBody>
          <a:bodyPr wrap="square">
            <a:normAutofit/>
          </a:bodyPr>
          <a:p>
            <a:pPr fontAlgn="auto">
              <a:lnSpc>
                <a:spcPct val="120000"/>
              </a:lnSpc>
            </a:pPr>
            <a:r>
              <a:rPr lang="zh-CN" altLang="en-US" sz="2800" b="1" spc="100" dirty="0">
                <a:solidFill>
                  <a:srgbClr val="000000">
                    <a:lumMod val="85000"/>
                    <a:lumOff val="15000"/>
                  </a:srgbClr>
                </a:solidFill>
                <a:uFillTx/>
                <a:latin typeface="Arial" panose="020B0604020202020204" pitchFamily="34" charset="0"/>
                <a:ea typeface="微软雅黑" panose="020B0503020204020204" charset="-122"/>
                <a:sym typeface="+mn-ea"/>
              </a:rPr>
              <a:t>“</a:t>
            </a:r>
            <a:r>
              <a:rPr lang="zh-CN" altLang="en-US" sz="2800" b="1" spc="100" dirty="0">
                <a:solidFill>
                  <a:srgbClr val="000000">
                    <a:lumMod val="85000"/>
                    <a:lumOff val="15000"/>
                  </a:srgbClr>
                </a:solidFill>
                <a:uFillTx/>
                <a:latin typeface="Arial" panose="020B0604020202020204" pitchFamily="34" charset="0"/>
                <a:ea typeface="微软雅黑" panose="020B0503020204020204" charset="-122"/>
                <a:sym typeface="+mn-ea"/>
              </a:rPr>
              <a:t>治本</a:t>
            </a:r>
            <a:r>
              <a:rPr lang="zh-CN" altLang="en-US" sz="2800" b="1" spc="100" dirty="0">
                <a:solidFill>
                  <a:srgbClr val="000000">
                    <a:lumMod val="85000"/>
                    <a:lumOff val="15000"/>
                  </a:srgbClr>
                </a:solidFill>
                <a:uFillTx/>
                <a:latin typeface="Arial" panose="020B0604020202020204" pitchFamily="34" charset="0"/>
                <a:ea typeface="微软雅黑" panose="020B0503020204020204" charset="-122"/>
                <a:sym typeface="+mn-ea"/>
              </a:rPr>
              <a:t>”</a:t>
            </a:r>
            <a:endParaRPr lang="zh-CN" altLang="en-US" sz="2800" b="1" spc="100" dirty="0">
              <a:solidFill>
                <a:srgbClr val="000000">
                  <a:lumMod val="85000"/>
                  <a:lumOff val="15000"/>
                </a:srgbClr>
              </a:solidFill>
              <a:uFillTx/>
              <a:latin typeface="Arial" panose="020B0604020202020204" pitchFamily="34" charset="0"/>
              <a:ea typeface="微软雅黑" panose="020B0503020204020204" charset="-122"/>
              <a:sym typeface="+mn-ea"/>
            </a:endParaRPr>
          </a:p>
        </p:txBody>
      </p:sp>
      <p:sp>
        <p:nvSpPr>
          <p:cNvPr id="7" name="Object 1107"/>
          <p:cNvSpPr txBox="1"/>
          <p:nvPr>
            <p:custDataLst>
              <p:tags r:id="rId6"/>
            </p:custDataLst>
          </p:nvPr>
        </p:nvSpPr>
        <p:spPr>
          <a:xfrm>
            <a:off x="446722" y="1192823"/>
            <a:ext cx="534035" cy="489585"/>
          </a:xfrm>
          <a:prstGeom prst="rect">
            <a:avLst/>
          </a:prstGeom>
        </p:spPr>
        <p:txBody>
          <a:bodyPr vert="horz" lIns="0" tIns="0" rIns="0" bIns="0" rtlCol="0" anchor="ctr" anchorCtr="0">
            <a:normAutofit fontScale="90000" lnSpcReduction="20000"/>
          </a:bodyPr>
          <a:p>
            <a:pPr algn="ctr" defTabSz="457200">
              <a:lnSpc>
                <a:spcPct val="130000"/>
              </a:lnSpc>
            </a:pPr>
            <a:r>
              <a:rPr lang="en-US" altLang="zh-CN" sz="3200" b="1" spc="150" dirty="0">
                <a:solidFill>
                  <a:srgbClr val="FFFFFF"/>
                </a:solidFill>
                <a:latin typeface="微软雅黑" panose="020B0503020204020204" charset="-122"/>
                <a:ea typeface="微软雅黑" panose="020B0503020204020204" charset="-122"/>
              </a:rPr>
              <a:t>1</a:t>
            </a:r>
            <a:endParaRPr lang="en-US" altLang="zh-CN" sz="3200" b="1" spc="150" dirty="0">
              <a:solidFill>
                <a:srgbClr val="FFFFFF"/>
              </a:solidFill>
              <a:latin typeface="微软雅黑" panose="020B0503020204020204" charset="-122"/>
              <a:ea typeface="微软雅黑" panose="020B0503020204020204" charset="-122"/>
            </a:endParaRPr>
          </a:p>
        </p:txBody>
      </p:sp>
      <p:sp>
        <p:nvSpPr>
          <p:cNvPr id="19458" name="Freeform 2"/>
          <p:cNvSpPr/>
          <p:nvPr>
            <p:custDataLst>
              <p:tags r:id="rId7"/>
            </p:custDataLst>
          </p:nvPr>
        </p:nvSpPr>
        <p:spPr bwMode="auto">
          <a:xfrm>
            <a:off x="4250896" y="3445286"/>
            <a:ext cx="733910" cy="1168942"/>
          </a:xfrm>
          <a:custGeom>
            <a:avLst/>
            <a:gdLst>
              <a:gd name="T0" fmla="*/ 113 w 113"/>
              <a:gd name="T1" fmla="*/ 19 h 180"/>
              <a:gd name="T2" fmla="*/ 109 w 113"/>
              <a:gd name="T3" fmla="*/ 10 h 180"/>
              <a:gd name="T4" fmla="*/ 105 w 113"/>
              <a:gd name="T5" fmla="*/ 0 h 180"/>
              <a:gd name="T6" fmla="*/ 8 w 113"/>
              <a:gd name="T7" fmla="*/ 149 h 180"/>
              <a:gd name="T8" fmla="*/ 0 w 113"/>
              <a:gd name="T9" fmla="*/ 150 h 180"/>
              <a:gd name="T10" fmla="*/ 20 w 113"/>
              <a:gd name="T11" fmla="*/ 180 h 180"/>
              <a:gd name="T12" fmla="*/ 35 w 113"/>
              <a:gd name="T13" fmla="*/ 147 h 180"/>
              <a:gd name="T14" fmla="*/ 28 w 113"/>
              <a:gd name="T15" fmla="*/ 148 h 180"/>
              <a:gd name="T16" fmla="*/ 113 w 113"/>
              <a:gd name="T17" fmla="*/ 1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80">
                <a:moveTo>
                  <a:pt x="113" y="19"/>
                </a:moveTo>
                <a:cubicBezTo>
                  <a:pt x="109" y="10"/>
                  <a:pt x="109" y="10"/>
                  <a:pt x="109" y="10"/>
                </a:cubicBezTo>
                <a:cubicBezTo>
                  <a:pt x="105" y="0"/>
                  <a:pt x="105" y="0"/>
                  <a:pt x="105" y="0"/>
                </a:cubicBezTo>
                <a:cubicBezTo>
                  <a:pt x="104" y="1"/>
                  <a:pt x="8" y="41"/>
                  <a:pt x="8" y="149"/>
                </a:cubicBezTo>
                <a:cubicBezTo>
                  <a:pt x="0" y="150"/>
                  <a:pt x="0" y="150"/>
                  <a:pt x="0" y="150"/>
                </a:cubicBezTo>
                <a:cubicBezTo>
                  <a:pt x="20" y="180"/>
                  <a:pt x="20" y="180"/>
                  <a:pt x="20" y="180"/>
                </a:cubicBezTo>
                <a:cubicBezTo>
                  <a:pt x="35" y="147"/>
                  <a:pt x="35" y="147"/>
                  <a:pt x="35" y="147"/>
                </a:cubicBezTo>
                <a:cubicBezTo>
                  <a:pt x="28" y="148"/>
                  <a:pt x="28" y="148"/>
                  <a:pt x="28" y="148"/>
                </a:cubicBezTo>
                <a:cubicBezTo>
                  <a:pt x="29" y="54"/>
                  <a:pt x="109" y="20"/>
                  <a:pt x="113" y="19"/>
                </a:cubicBezTo>
                <a:close/>
              </a:path>
            </a:pathLst>
          </a:custGeom>
          <a:solidFill>
            <a:srgbClr val="FB8500"/>
          </a:solidFill>
          <a:ln>
            <a:noFill/>
          </a:ln>
        </p:spPr>
        <p:txBody>
          <a:bodyPr vert="horz" wrap="square" lIns="90000" tIns="46800" rIns="90000" bIns="46800" anchor="ctr" anchorCtr="0">
            <a:normAutofit/>
          </a:bodyPr>
          <a:lstStyle/>
          <a:p>
            <a:endParaRPr lang="zh-CN" altLang="en-US" sz="1270"/>
          </a:p>
        </p:txBody>
      </p:sp>
      <p:sp>
        <p:nvSpPr>
          <p:cNvPr id="19459" name="Freeform 3"/>
          <p:cNvSpPr/>
          <p:nvPr>
            <p:custDataLst>
              <p:tags r:id="rId8"/>
            </p:custDataLst>
          </p:nvPr>
        </p:nvSpPr>
        <p:spPr bwMode="auto">
          <a:xfrm>
            <a:off x="5165872" y="2484050"/>
            <a:ext cx="473178" cy="896027"/>
          </a:xfrm>
          <a:custGeom>
            <a:avLst/>
            <a:gdLst>
              <a:gd name="T0" fmla="*/ 62 w 73"/>
              <a:gd name="T1" fmla="*/ 34 h 138"/>
              <a:gd name="T2" fmla="*/ 73 w 73"/>
              <a:gd name="T3" fmla="*/ 0 h 138"/>
              <a:gd name="T4" fmla="*/ 38 w 73"/>
              <a:gd name="T5" fmla="*/ 7 h 138"/>
              <a:gd name="T6" fmla="*/ 43 w 73"/>
              <a:gd name="T7" fmla="*/ 13 h 138"/>
              <a:gd name="T8" fmla="*/ 10 w 73"/>
              <a:gd name="T9" fmla="*/ 138 h 138"/>
              <a:gd name="T10" fmla="*/ 30 w 73"/>
              <a:gd name="T11" fmla="*/ 135 h 138"/>
              <a:gd name="T12" fmla="*/ 56 w 73"/>
              <a:gd name="T13" fmla="*/ 28 h 138"/>
              <a:gd name="T14" fmla="*/ 62 w 73"/>
              <a:gd name="T15" fmla="*/ 34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138">
                <a:moveTo>
                  <a:pt x="62" y="34"/>
                </a:moveTo>
                <a:cubicBezTo>
                  <a:pt x="73" y="0"/>
                  <a:pt x="73" y="0"/>
                  <a:pt x="73" y="0"/>
                </a:cubicBezTo>
                <a:cubicBezTo>
                  <a:pt x="38" y="7"/>
                  <a:pt x="38" y="7"/>
                  <a:pt x="38" y="7"/>
                </a:cubicBezTo>
                <a:cubicBezTo>
                  <a:pt x="43" y="13"/>
                  <a:pt x="43" y="13"/>
                  <a:pt x="43" y="13"/>
                </a:cubicBezTo>
                <a:cubicBezTo>
                  <a:pt x="0" y="63"/>
                  <a:pt x="9" y="135"/>
                  <a:pt x="10" y="138"/>
                </a:cubicBezTo>
                <a:cubicBezTo>
                  <a:pt x="30" y="135"/>
                  <a:pt x="30" y="135"/>
                  <a:pt x="30" y="135"/>
                </a:cubicBezTo>
                <a:cubicBezTo>
                  <a:pt x="29" y="135"/>
                  <a:pt x="21" y="71"/>
                  <a:pt x="56" y="28"/>
                </a:cubicBezTo>
                <a:lnTo>
                  <a:pt x="62" y="34"/>
                </a:lnTo>
                <a:close/>
              </a:path>
            </a:pathLst>
          </a:custGeom>
          <a:solidFill>
            <a:srgbClr val="FB8500"/>
          </a:solidFill>
          <a:ln>
            <a:noFill/>
          </a:ln>
        </p:spPr>
        <p:txBody>
          <a:bodyPr vert="horz" wrap="square" lIns="90000" tIns="46800" rIns="90000" bIns="46800" anchor="ctr" anchorCtr="0">
            <a:normAutofit/>
          </a:bodyPr>
          <a:lstStyle/>
          <a:p>
            <a:endParaRPr lang="zh-CN" altLang="en-US" sz="1270"/>
          </a:p>
        </p:txBody>
      </p:sp>
      <p:sp>
        <p:nvSpPr>
          <p:cNvPr id="19466" name="Freeform 10"/>
          <p:cNvSpPr/>
          <p:nvPr>
            <p:custDataLst>
              <p:tags r:id="rId9"/>
            </p:custDataLst>
          </p:nvPr>
        </p:nvSpPr>
        <p:spPr bwMode="auto">
          <a:xfrm>
            <a:off x="4598541" y="3732693"/>
            <a:ext cx="1634399" cy="1763073"/>
          </a:xfrm>
          <a:custGeom>
            <a:avLst/>
            <a:gdLst>
              <a:gd name="T0" fmla="*/ 220 w 252"/>
              <a:gd name="T1" fmla="*/ 136 h 272"/>
              <a:gd name="T2" fmla="*/ 217 w 252"/>
              <a:gd name="T3" fmla="*/ 112 h 272"/>
              <a:gd name="T4" fmla="*/ 252 w 252"/>
              <a:gd name="T5" fmla="*/ 82 h 272"/>
              <a:gd name="T6" fmla="*/ 238 w 252"/>
              <a:gd name="T7" fmla="*/ 58 h 272"/>
              <a:gd name="T8" fmla="*/ 195 w 252"/>
              <a:gd name="T9" fmla="*/ 73 h 272"/>
              <a:gd name="T10" fmla="*/ 151 w 252"/>
              <a:gd name="T11" fmla="*/ 45 h 272"/>
              <a:gd name="T12" fmla="*/ 143 w 252"/>
              <a:gd name="T13" fmla="*/ 0 h 272"/>
              <a:gd name="T14" fmla="*/ 115 w 252"/>
              <a:gd name="T15" fmla="*/ 0 h 272"/>
              <a:gd name="T16" fmla="*/ 106 w 252"/>
              <a:gd name="T17" fmla="*/ 44 h 272"/>
              <a:gd name="T18" fmla="*/ 60 w 252"/>
              <a:gd name="T19" fmla="*/ 69 h 272"/>
              <a:gd name="T20" fmla="*/ 17 w 252"/>
              <a:gd name="T21" fmla="*/ 53 h 272"/>
              <a:gd name="T22" fmla="*/ 3 w 252"/>
              <a:gd name="T23" fmla="*/ 78 h 272"/>
              <a:gd name="T24" fmla="*/ 37 w 252"/>
              <a:gd name="T25" fmla="*/ 107 h 272"/>
              <a:gd name="T26" fmla="*/ 32 w 252"/>
              <a:gd name="T27" fmla="*/ 136 h 272"/>
              <a:gd name="T28" fmla="*/ 35 w 252"/>
              <a:gd name="T29" fmla="*/ 159 h 272"/>
              <a:gd name="T30" fmla="*/ 0 w 252"/>
              <a:gd name="T31" fmla="*/ 189 h 272"/>
              <a:gd name="T32" fmla="*/ 14 w 252"/>
              <a:gd name="T33" fmla="*/ 214 h 272"/>
              <a:gd name="T34" fmla="*/ 56 w 252"/>
              <a:gd name="T35" fmla="*/ 199 h 272"/>
              <a:gd name="T36" fmla="*/ 101 w 252"/>
              <a:gd name="T37" fmla="*/ 227 h 272"/>
              <a:gd name="T38" fmla="*/ 109 w 252"/>
              <a:gd name="T39" fmla="*/ 272 h 272"/>
              <a:gd name="T40" fmla="*/ 137 w 252"/>
              <a:gd name="T41" fmla="*/ 272 h 272"/>
              <a:gd name="T42" fmla="*/ 146 w 252"/>
              <a:gd name="T43" fmla="*/ 228 h 272"/>
              <a:gd name="T44" fmla="*/ 192 w 252"/>
              <a:gd name="T45" fmla="*/ 203 h 272"/>
              <a:gd name="T46" fmla="*/ 235 w 252"/>
              <a:gd name="T47" fmla="*/ 219 h 272"/>
              <a:gd name="T48" fmla="*/ 249 w 252"/>
              <a:gd name="T49" fmla="*/ 194 h 272"/>
              <a:gd name="T50" fmla="*/ 215 w 252"/>
              <a:gd name="T51" fmla="*/ 165 h 272"/>
              <a:gd name="T52" fmla="*/ 220 w 252"/>
              <a:gd name="T53"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2" h="272">
                <a:moveTo>
                  <a:pt x="220" y="136"/>
                </a:moveTo>
                <a:cubicBezTo>
                  <a:pt x="220" y="128"/>
                  <a:pt x="219" y="120"/>
                  <a:pt x="217" y="112"/>
                </a:cubicBezTo>
                <a:cubicBezTo>
                  <a:pt x="252" y="82"/>
                  <a:pt x="252" y="82"/>
                  <a:pt x="252" y="82"/>
                </a:cubicBezTo>
                <a:cubicBezTo>
                  <a:pt x="238" y="58"/>
                  <a:pt x="238" y="58"/>
                  <a:pt x="238" y="58"/>
                </a:cubicBezTo>
                <a:cubicBezTo>
                  <a:pt x="195" y="73"/>
                  <a:pt x="195" y="73"/>
                  <a:pt x="195" y="73"/>
                </a:cubicBezTo>
                <a:cubicBezTo>
                  <a:pt x="184" y="60"/>
                  <a:pt x="168" y="50"/>
                  <a:pt x="151" y="45"/>
                </a:cubicBezTo>
                <a:cubicBezTo>
                  <a:pt x="143" y="0"/>
                  <a:pt x="143" y="0"/>
                  <a:pt x="143" y="0"/>
                </a:cubicBezTo>
                <a:cubicBezTo>
                  <a:pt x="115" y="0"/>
                  <a:pt x="115" y="0"/>
                  <a:pt x="115" y="0"/>
                </a:cubicBezTo>
                <a:cubicBezTo>
                  <a:pt x="106" y="44"/>
                  <a:pt x="106" y="44"/>
                  <a:pt x="106" y="44"/>
                </a:cubicBezTo>
                <a:cubicBezTo>
                  <a:pt x="89" y="48"/>
                  <a:pt x="73" y="57"/>
                  <a:pt x="60" y="69"/>
                </a:cubicBezTo>
                <a:cubicBezTo>
                  <a:pt x="17" y="53"/>
                  <a:pt x="17" y="53"/>
                  <a:pt x="17" y="53"/>
                </a:cubicBezTo>
                <a:cubicBezTo>
                  <a:pt x="3" y="78"/>
                  <a:pt x="3" y="78"/>
                  <a:pt x="3" y="78"/>
                </a:cubicBezTo>
                <a:cubicBezTo>
                  <a:pt x="37" y="107"/>
                  <a:pt x="37" y="107"/>
                  <a:pt x="37" y="107"/>
                </a:cubicBezTo>
                <a:cubicBezTo>
                  <a:pt x="34" y="116"/>
                  <a:pt x="32" y="126"/>
                  <a:pt x="32" y="136"/>
                </a:cubicBezTo>
                <a:cubicBezTo>
                  <a:pt x="32" y="144"/>
                  <a:pt x="33" y="152"/>
                  <a:pt x="35" y="159"/>
                </a:cubicBezTo>
                <a:cubicBezTo>
                  <a:pt x="0" y="189"/>
                  <a:pt x="0" y="189"/>
                  <a:pt x="0" y="189"/>
                </a:cubicBezTo>
                <a:cubicBezTo>
                  <a:pt x="14" y="214"/>
                  <a:pt x="14" y="214"/>
                  <a:pt x="14" y="214"/>
                </a:cubicBezTo>
                <a:cubicBezTo>
                  <a:pt x="56" y="199"/>
                  <a:pt x="56" y="199"/>
                  <a:pt x="56" y="199"/>
                </a:cubicBezTo>
                <a:cubicBezTo>
                  <a:pt x="68" y="212"/>
                  <a:pt x="83" y="222"/>
                  <a:pt x="101" y="227"/>
                </a:cubicBezTo>
                <a:cubicBezTo>
                  <a:pt x="109" y="272"/>
                  <a:pt x="109" y="272"/>
                  <a:pt x="109" y="272"/>
                </a:cubicBezTo>
                <a:cubicBezTo>
                  <a:pt x="137" y="272"/>
                  <a:pt x="137" y="272"/>
                  <a:pt x="137" y="272"/>
                </a:cubicBezTo>
                <a:cubicBezTo>
                  <a:pt x="146" y="228"/>
                  <a:pt x="146" y="228"/>
                  <a:pt x="146" y="228"/>
                </a:cubicBezTo>
                <a:cubicBezTo>
                  <a:pt x="163" y="224"/>
                  <a:pt x="179" y="215"/>
                  <a:pt x="192" y="203"/>
                </a:cubicBezTo>
                <a:cubicBezTo>
                  <a:pt x="235" y="219"/>
                  <a:pt x="235" y="219"/>
                  <a:pt x="235" y="219"/>
                </a:cubicBezTo>
                <a:cubicBezTo>
                  <a:pt x="249" y="194"/>
                  <a:pt x="249" y="194"/>
                  <a:pt x="249" y="194"/>
                </a:cubicBezTo>
                <a:cubicBezTo>
                  <a:pt x="215" y="165"/>
                  <a:pt x="215" y="165"/>
                  <a:pt x="215" y="165"/>
                </a:cubicBezTo>
                <a:cubicBezTo>
                  <a:pt x="218" y="156"/>
                  <a:pt x="220" y="146"/>
                  <a:pt x="220" y="136"/>
                </a:cubicBezTo>
                <a:close/>
              </a:path>
            </a:pathLst>
          </a:custGeom>
          <a:solidFill>
            <a:srgbClr val="43312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anchor="ctr" anchorCtr="0">
            <a:normAutofit/>
          </a:bodyPr>
          <a:lstStyle/>
          <a:p>
            <a:endParaRPr lang="zh-CN" altLang="en-US" sz="1270"/>
          </a:p>
        </p:txBody>
      </p:sp>
      <p:sp>
        <p:nvSpPr>
          <p:cNvPr id="19467" name="Oval 11"/>
          <p:cNvSpPr>
            <a:spLocks noChangeArrowheads="1"/>
          </p:cNvSpPr>
          <p:nvPr>
            <p:custDataLst>
              <p:tags r:id="rId10"/>
            </p:custDataLst>
          </p:nvPr>
        </p:nvSpPr>
        <p:spPr bwMode="auto">
          <a:xfrm>
            <a:off x="4979980" y="4179499"/>
            <a:ext cx="871519" cy="869461"/>
          </a:xfrm>
          <a:prstGeom prst="ellipse">
            <a:avLst/>
          </a:prstGeom>
          <a:solidFill>
            <a:srgbClr val="FB8500"/>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anchor="ctr" anchorCtr="0">
            <a:normAutofit/>
          </a:bodyPr>
          <a:lstStyle/>
          <a:p>
            <a:endParaRPr lang="zh-CN" altLang="en-US" sz="1270"/>
          </a:p>
        </p:txBody>
      </p:sp>
      <p:sp>
        <p:nvSpPr>
          <p:cNvPr id="19468" name="Freeform 12"/>
          <p:cNvSpPr>
            <a:spLocks noEditPoints="1"/>
          </p:cNvSpPr>
          <p:nvPr>
            <p:custDataLst>
              <p:tags r:id="rId11"/>
            </p:custDataLst>
          </p:nvPr>
        </p:nvSpPr>
        <p:spPr bwMode="auto">
          <a:xfrm>
            <a:off x="5279339" y="4457244"/>
            <a:ext cx="272802" cy="313971"/>
          </a:xfrm>
          <a:custGeom>
            <a:avLst/>
            <a:gdLst>
              <a:gd name="T0" fmla="*/ 39 w 42"/>
              <a:gd name="T1" fmla="*/ 0 h 48"/>
              <a:gd name="T2" fmla="*/ 3 w 42"/>
              <a:gd name="T3" fmla="*/ 0 h 48"/>
              <a:gd name="T4" fmla="*/ 0 w 42"/>
              <a:gd name="T5" fmla="*/ 3 h 48"/>
              <a:gd name="T6" fmla="*/ 0 w 42"/>
              <a:gd name="T7" fmla="*/ 45 h 48"/>
              <a:gd name="T8" fmla="*/ 3 w 42"/>
              <a:gd name="T9" fmla="*/ 48 h 48"/>
              <a:gd name="T10" fmla="*/ 39 w 42"/>
              <a:gd name="T11" fmla="*/ 48 h 48"/>
              <a:gd name="T12" fmla="*/ 42 w 42"/>
              <a:gd name="T13" fmla="*/ 45 h 48"/>
              <a:gd name="T14" fmla="*/ 42 w 42"/>
              <a:gd name="T15" fmla="*/ 3 h 48"/>
              <a:gd name="T16" fmla="*/ 39 w 42"/>
              <a:gd name="T17" fmla="*/ 0 h 48"/>
              <a:gd name="T18" fmla="*/ 6 w 42"/>
              <a:gd name="T19" fmla="*/ 3 h 48"/>
              <a:gd name="T20" fmla="*/ 9 w 42"/>
              <a:gd name="T21" fmla="*/ 6 h 48"/>
              <a:gd name="T22" fmla="*/ 6 w 42"/>
              <a:gd name="T23" fmla="*/ 9 h 48"/>
              <a:gd name="T24" fmla="*/ 3 w 42"/>
              <a:gd name="T25" fmla="*/ 6 h 48"/>
              <a:gd name="T26" fmla="*/ 6 w 42"/>
              <a:gd name="T27" fmla="*/ 3 h 48"/>
              <a:gd name="T28" fmla="*/ 39 w 42"/>
              <a:gd name="T29" fmla="*/ 45 h 48"/>
              <a:gd name="T30" fmla="*/ 3 w 42"/>
              <a:gd name="T31" fmla="*/ 45 h 48"/>
              <a:gd name="T32" fmla="*/ 3 w 42"/>
              <a:gd name="T33" fmla="*/ 12 h 48"/>
              <a:gd name="T34" fmla="*/ 39 w 42"/>
              <a:gd name="T35" fmla="*/ 12 h 48"/>
              <a:gd name="T36" fmla="*/ 39 w 42"/>
              <a:gd name="T37" fmla="*/ 45 h 48"/>
              <a:gd name="T38" fmla="*/ 36 w 42"/>
              <a:gd name="T39" fmla="*/ 9 h 48"/>
              <a:gd name="T40" fmla="*/ 33 w 42"/>
              <a:gd name="T41" fmla="*/ 6 h 48"/>
              <a:gd name="T42" fmla="*/ 36 w 42"/>
              <a:gd name="T43" fmla="*/ 3 h 48"/>
              <a:gd name="T44" fmla="*/ 39 w 42"/>
              <a:gd name="T45" fmla="*/ 6 h 48"/>
              <a:gd name="T46" fmla="*/ 36 w 42"/>
              <a:gd name="T47" fmla="*/ 9 h 48"/>
              <a:gd name="T48" fmla="*/ 6 w 42"/>
              <a:gd name="T49" fmla="*/ 20 h 48"/>
              <a:gd name="T50" fmla="*/ 8 w 42"/>
              <a:gd name="T51" fmla="*/ 18 h 48"/>
              <a:gd name="T52" fmla="*/ 34 w 42"/>
              <a:gd name="T53" fmla="*/ 18 h 48"/>
              <a:gd name="T54" fmla="*/ 36 w 42"/>
              <a:gd name="T55" fmla="*/ 20 h 48"/>
              <a:gd name="T56" fmla="*/ 34 w 42"/>
              <a:gd name="T57" fmla="*/ 21 h 48"/>
              <a:gd name="T58" fmla="*/ 8 w 42"/>
              <a:gd name="T59" fmla="*/ 21 h 48"/>
              <a:gd name="T60" fmla="*/ 6 w 42"/>
              <a:gd name="T61" fmla="*/ 20 h 48"/>
              <a:gd name="T62" fmla="*/ 6 w 42"/>
              <a:gd name="T63" fmla="*/ 28 h 48"/>
              <a:gd name="T64" fmla="*/ 8 w 42"/>
              <a:gd name="T65" fmla="*/ 27 h 48"/>
              <a:gd name="T66" fmla="*/ 34 w 42"/>
              <a:gd name="T67" fmla="*/ 27 h 48"/>
              <a:gd name="T68" fmla="*/ 36 w 42"/>
              <a:gd name="T69" fmla="*/ 28 h 48"/>
              <a:gd name="T70" fmla="*/ 34 w 42"/>
              <a:gd name="T71" fmla="*/ 30 h 48"/>
              <a:gd name="T72" fmla="*/ 8 w 42"/>
              <a:gd name="T73" fmla="*/ 30 h 48"/>
              <a:gd name="T74" fmla="*/ 6 w 42"/>
              <a:gd name="T75" fmla="*/ 28 h 48"/>
              <a:gd name="T76" fmla="*/ 6 w 42"/>
              <a:gd name="T77" fmla="*/ 37 h 48"/>
              <a:gd name="T78" fmla="*/ 8 w 42"/>
              <a:gd name="T79" fmla="*/ 36 h 48"/>
              <a:gd name="T80" fmla="*/ 34 w 42"/>
              <a:gd name="T81" fmla="*/ 36 h 48"/>
              <a:gd name="T82" fmla="*/ 36 w 42"/>
              <a:gd name="T83" fmla="*/ 37 h 48"/>
              <a:gd name="T84" fmla="*/ 34 w 42"/>
              <a:gd name="T85" fmla="*/ 39 h 48"/>
              <a:gd name="T86" fmla="*/ 8 w 42"/>
              <a:gd name="T87" fmla="*/ 39 h 48"/>
              <a:gd name="T88" fmla="*/ 6 w 42"/>
              <a:gd name="T8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 h="48">
                <a:moveTo>
                  <a:pt x="39" y="0"/>
                </a:moveTo>
                <a:cubicBezTo>
                  <a:pt x="3" y="0"/>
                  <a:pt x="3" y="0"/>
                  <a:pt x="3" y="0"/>
                </a:cubicBezTo>
                <a:cubicBezTo>
                  <a:pt x="1" y="0"/>
                  <a:pt x="0" y="1"/>
                  <a:pt x="0" y="3"/>
                </a:cubicBezTo>
                <a:cubicBezTo>
                  <a:pt x="0" y="45"/>
                  <a:pt x="0" y="45"/>
                  <a:pt x="0" y="45"/>
                </a:cubicBezTo>
                <a:cubicBezTo>
                  <a:pt x="0" y="47"/>
                  <a:pt x="1" y="48"/>
                  <a:pt x="3" y="48"/>
                </a:cubicBezTo>
                <a:cubicBezTo>
                  <a:pt x="39" y="48"/>
                  <a:pt x="39" y="48"/>
                  <a:pt x="39" y="48"/>
                </a:cubicBezTo>
                <a:cubicBezTo>
                  <a:pt x="41" y="48"/>
                  <a:pt x="42" y="47"/>
                  <a:pt x="42" y="45"/>
                </a:cubicBezTo>
                <a:cubicBezTo>
                  <a:pt x="42" y="3"/>
                  <a:pt x="42" y="3"/>
                  <a:pt x="42" y="3"/>
                </a:cubicBezTo>
                <a:cubicBezTo>
                  <a:pt x="42" y="1"/>
                  <a:pt x="41" y="0"/>
                  <a:pt x="39" y="0"/>
                </a:cubicBezTo>
                <a:close/>
                <a:moveTo>
                  <a:pt x="6" y="3"/>
                </a:moveTo>
                <a:cubicBezTo>
                  <a:pt x="8" y="3"/>
                  <a:pt x="9" y="4"/>
                  <a:pt x="9" y="6"/>
                </a:cubicBezTo>
                <a:cubicBezTo>
                  <a:pt x="9" y="8"/>
                  <a:pt x="8" y="9"/>
                  <a:pt x="6" y="9"/>
                </a:cubicBezTo>
                <a:cubicBezTo>
                  <a:pt x="4" y="9"/>
                  <a:pt x="3" y="8"/>
                  <a:pt x="3" y="6"/>
                </a:cubicBezTo>
                <a:cubicBezTo>
                  <a:pt x="3" y="4"/>
                  <a:pt x="4" y="3"/>
                  <a:pt x="6" y="3"/>
                </a:cubicBezTo>
                <a:close/>
                <a:moveTo>
                  <a:pt x="39" y="45"/>
                </a:moveTo>
                <a:cubicBezTo>
                  <a:pt x="3" y="45"/>
                  <a:pt x="3" y="45"/>
                  <a:pt x="3" y="45"/>
                </a:cubicBezTo>
                <a:cubicBezTo>
                  <a:pt x="3" y="12"/>
                  <a:pt x="3" y="12"/>
                  <a:pt x="3" y="12"/>
                </a:cubicBezTo>
                <a:cubicBezTo>
                  <a:pt x="39" y="12"/>
                  <a:pt x="39" y="12"/>
                  <a:pt x="39" y="12"/>
                </a:cubicBezTo>
                <a:lnTo>
                  <a:pt x="39" y="45"/>
                </a:lnTo>
                <a:close/>
                <a:moveTo>
                  <a:pt x="36" y="9"/>
                </a:moveTo>
                <a:cubicBezTo>
                  <a:pt x="34" y="9"/>
                  <a:pt x="33" y="8"/>
                  <a:pt x="33" y="6"/>
                </a:cubicBezTo>
                <a:cubicBezTo>
                  <a:pt x="33" y="4"/>
                  <a:pt x="34" y="3"/>
                  <a:pt x="36" y="3"/>
                </a:cubicBezTo>
                <a:cubicBezTo>
                  <a:pt x="38" y="3"/>
                  <a:pt x="39" y="4"/>
                  <a:pt x="39" y="6"/>
                </a:cubicBezTo>
                <a:cubicBezTo>
                  <a:pt x="39" y="8"/>
                  <a:pt x="38" y="9"/>
                  <a:pt x="36" y="9"/>
                </a:cubicBezTo>
                <a:close/>
                <a:moveTo>
                  <a:pt x="6" y="20"/>
                </a:moveTo>
                <a:cubicBezTo>
                  <a:pt x="6" y="19"/>
                  <a:pt x="7" y="18"/>
                  <a:pt x="8" y="18"/>
                </a:cubicBezTo>
                <a:cubicBezTo>
                  <a:pt x="34" y="18"/>
                  <a:pt x="34" y="18"/>
                  <a:pt x="34" y="18"/>
                </a:cubicBezTo>
                <a:cubicBezTo>
                  <a:pt x="35" y="18"/>
                  <a:pt x="36" y="19"/>
                  <a:pt x="36" y="20"/>
                </a:cubicBezTo>
                <a:cubicBezTo>
                  <a:pt x="36" y="20"/>
                  <a:pt x="35" y="21"/>
                  <a:pt x="34" y="21"/>
                </a:cubicBezTo>
                <a:cubicBezTo>
                  <a:pt x="8" y="21"/>
                  <a:pt x="8" y="21"/>
                  <a:pt x="8" y="21"/>
                </a:cubicBezTo>
                <a:cubicBezTo>
                  <a:pt x="7" y="21"/>
                  <a:pt x="6" y="20"/>
                  <a:pt x="6" y="20"/>
                </a:cubicBezTo>
                <a:close/>
                <a:moveTo>
                  <a:pt x="6" y="28"/>
                </a:moveTo>
                <a:cubicBezTo>
                  <a:pt x="6" y="28"/>
                  <a:pt x="7" y="27"/>
                  <a:pt x="8" y="27"/>
                </a:cubicBezTo>
                <a:cubicBezTo>
                  <a:pt x="34" y="27"/>
                  <a:pt x="34" y="27"/>
                  <a:pt x="34" y="27"/>
                </a:cubicBezTo>
                <a:cubicBezTo>
                  <a:pt x="35" y="27"/>
                  <a:pt x="36" y="28"/>
                  <a:pt x="36" y="28"/>
                </a:cubicBezTo>
                <a:cubicBezTo>
                  <a:pt x="36" y="29"/>
                  <a:pt x="35" y="30"/>
                  <a:pt x="34" y="30"/>
                </a:cubicBezTo>
                <a:cubicBezTo>
                  <a:pt x="8" y="30"/>
                  <a:pt x="8" y="30"/>
                  <a:pt x="8" y="30"/>
                </a:cubicBezTo>
                <a:cubicBezTo>
                  <a:pt x="7" y="30"/>
                  <a:pt x="6" y="29"/>
                  <a:pt x="6" y="28"/>
                </a:cubicBezTo>
                <a:close/>
                <a:moveTo>
                  <a:pt x="6" y="37"/>
                </a:moveTo>
                <a:cubicBezTo>
                  <a:pt x="6" y="37"/>
                  <a:pt x="7" y="36"/>
                  <a:pt x="8" y="36"/>
                </a:cubicBezTo>
                <a:cubicBezTo>
                  <a:pt x="34" y="36"/>
                  <a:pt x="34" y="36"/>
                  <a:pt x="34" y="36"/>
                </a:cubicBezTo>
                <a:cubicBezTo>
                  <a:pt x="35" y="36"/>
                  <a:pt x="36" y="37"/>
                  <a:pt x="36" y="37"/>
                </a:cubicBezTo>
                <a:cubicBezTo>
                  <a:pt x="36" y="38"/>
                  <a:pt x="35" y="39"/>
                  <a:pt x="34" y="39"/>
                </a:cubicBezTo>
                <a:cubicBezTo>
                  <a:pt x="8" y="39"/>
                  <a:pt x="8" y="39"/>
                  <a:pt x="8" y="39"/>
                </a:cubicBezTo>
                <a:cubicBezTo>
                  <a:pt x="7" y="39"/>
                  <a:pt x="6" y="38"/>
                  <a:pt x="6" y="37"/>
                </a:cubicBezTo>
                <a:close/>
              </a:path>
            </a:pathLst>
          </a:custGeom>
          <a:solidFill>
            <a:srgbClr val="FFFFFF"/>
          </a:solidFill>
          <a:ln>
            <a:noFill/>
          </a:ln>
        </p:spPr>
        <p:txBody>
          <a:bodyPr vert="horz" wrap="square" lIns="90000" tIns="46800" rIns="90000" bIns="46800" anchor="ctr" anchorCtr="0">
            <a:normAutofit lnSpcReduction="10000"/>
          </a:bodyPr>
          <a:lstStyle/>
          <a:p>
            <a:endParaRPr lang="zh-CN" altLang="en-US" sz="1270"/>
          </a:p>
        </p:txBody>
      </p:sp>
      <p:sp>
        <p:nvSpPr>
          <p:cNvPr id="19470" name="Freeform 14"/>
          <p:cNvSpPr/>
          <p:nvPr>
            <p:custDataLst>
              <p:tags r:id="rId12"/>
            </p:custDataLst>
          </p:nvPr>
        </p:nvSpPr>
        <p:spPr bwMode="auto">
          <a:xfrm>
            <a:off x="5622151" y="2394691"/>
            <a:ext cx="1750280" cy="1753413"/>
          </a:xfrm>
          <a:custGeom>
            <a:avLst/>
            <a:gdLst>
              <a:gd name="T0" fmla="*/ 225 w 270"/>
              <a:gd name="T1" fmla="*/ 108 h 270"/>
              <a:gd name="T2" fmla="*/ 215 w 270"/>
              <a:gd name="T3" fmla="*/ 86 h 270"/>
              <a:gd name="T4" fmla="*/ 240 w 270"/>
              <a:gd name="T5" fmla="*/ 47 h 270"/>
              <a:gd name="T6" fmla="*/ 220 w 270"/>
              <a:gd name="T7" fmla="*/ 28 h 270"/>
              <a:gd name="T8" fmla="*/ 183 w 270"/>
              <a:gd name="T9" fmla="*/ 54 h 270"/>
              <a:gd name="T10" fmla="*/ 134 w 270"/>
              <a:gd name="T11" fmla="*/ 41 h 270"/>
              <a:gd name="T12" fmla="*/ 113 w 270"/>
              <a:gd name="T13" fmla="*/ 0 h 270"/>
              <a:gd name="T14" fmla="*/ 86 w 270"/>
              <a:gd name="T15" fmla="*/ 8 h 270"/>
              <a:gd name="T16" fmla="*/ 90 w 270"/>
              <a:gd name="T17" fmla="*/ 53 h 270"/>
              <a:gd name="T18" fmla="*/ 53 w 270"/>
              <a:gd name="T19" fmla="*/ 90 h 270"/>
              <a:gd name="T20" fmla="*/ 7 w 270"/>
              <a:gd name="T21" fmla="*/ 87 h 270"/>
              <a:gd name="T22" fmla="*/ 0 w 270"/>
              <a:gd name="T23" fmla="*/ 114 h 270"/>
              <a:gd name="T24" fmla="*/ 41 w 270"/>
              <a:gd name="T25" fmla="*/ 133 h 270"/>
              <a:gd name="T26" fmla="*/ 45 w 270"/>
              <a:gd name="T27" fmla="*/ 162 h 270"/>
              <a:gd name="T28" fmla="*/ 55 w 270"/>
              <a:gd name="T29" fmla="*/ 184 h 270"/>
              <a:gd name="T30" fmla="*/ 29 w 270"/>
              <a:gd name="T31" fmla="*/ 222 h 270"/>
              <a:gd name="T32" fmla="*/ 50 w 270"/>
              <a:gd name="T33" fmla="*/ 242 h 270"/>
              <a:gd name="T34" fmla="*/ 86 w 270"/>
              <a:gd name="T35" fmla="*/ 215 h 270"/>
              <a:gd name="T36" fmla="*/ 137 w 270"/>
              <a:gd name="T37" fmla="*/ 229 h 270"/>
              <a:gd name="T38" fmla="*/ 158 w 270"/>
              <a:gd name="T39" fmla="*/ 270 h 270"/>
              <a:gd name="T40" fmla="*/ 185 w 270"/>
              <a:gd name="T41" fmla="*/ 262 h 270"/>
              <a:gd name="T42" fmla="*/ 180 w 270"/>
              <a:gd name="T43" fmla="*/ 218 h 270"/>
              <a:gd name="T44" fmla="*/ 217 w 270"/>
              <a:gd name="T45" fmla="*/ 181 h 270"/>
              <a:gd name="T46" fmla="*/ 264 w 270"/>
              <a:gd name="T47" fmla="*/ 183 h 270"/>
              <a:gd name="T48" fmla="*/ 270 w 270"/>
              <a:gd name="T49" fmla="*/ 156 h 270"/>
              <a:gd name="T50" fmla="*/ 229 w 270"/>
              <a:gd name="T51" fmla="*/ 137 h 270"/>
              <a:gd name="T52" fmla="*/ 225 w 270"/>
              <a:gd name="T53" fmla="*/ 108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0" h="270">
                <a:moveTo>
                  <a:pt x="225" y="108"/>
                </a:moveTo>
                <a:cubicBezTo>
                  <a:pt x="223" y="100"/>
                  <a:pt x="220" y="93"/>
                  <a:pt x="215" y="86"/>
                </a:cubicBezTo>
                <a:cubicBezTo>
                  <a:pt x="240" y="47"/>
                  <a:pt x="240" y="47"/>
                  <a:pt x="240" y="47"/>
                </a:cubicBezTo>
                <a:cubicBezTo>
                  <a:pt x="220" y="28"/>
                  <a:pt x="220" y="28"/>
                  <a:pt x="220" y="28"/>
                </a:cubicBezTo>
                <a:cubicBezTo>
                  <a:pt x="183" y="54"/>
                  <a:pt x="183" y="54"/>
                  <a:pt x="183" y="54"/>
                </a:cubicBezTo>
                <a:cubicBezTo>
                  <a:pt x="169" y="46"/>
                  <a:pt x="151" y="41"/>
                  <a:pt x="134" y="41"/>
                </a:cubicBezTo>
                <a:cubicBezTo>
                  <a:pt x="113" y="0"/>
                  <a:pt x="113" y="0"/>
                  <a:pt x="113" y="0"/>
                </a:cubicBezTo>
                <a:cubicBezTo>
                  <a:pt x="86" y="8"/>
                  <a:pt x="86" y="8"/>
                  <a:pt x="86" y="8"/>
                </a:cubicBezTo>
                <a:cubicBezTo>
                  <a:pt x="90" y="53"/>
                  <a:pt x="90" y="53"/>
                  <a:pt x="90" y="53"/>
                </a:cubicBezTo>
                <a:cubicBezTo>
                  <a:pt x="74" y="61"/>
                  <a:pt x="61" y="74"/>
                  <a:pt x="53" y="90"/>
                </a:cubicBezTo>
                <a:cubicBezTo>
                  <a:pt x="7" y="87"/>
                  <a:pt x="7" y="87"/>
                  <a:pt x="7" y="87"/>
                </a:cubicBezTo>
                <a:cubicBezTo>
                  <a:pt x="0" y="114"/>
                  <a:pt x="0" y="114"/>
                  <a:pt x="0" y="114"/>
                </a:cubicBezTo>
                <a:cubicBezTo>
                  <a:pt x="41" y="133"/>
                  <a:pt x="41" y="133"/>
                  <a:pt x="41" y="133"/>
                </a:cubicBezTo>
                <a:cubicBezTo>
                  <a:pt x="41" y="143"/>
                  <a:pt x="42" y="152"/>
                  <a:pt x="45" y="162"/>
                </a:cubicBezTo>
                <a:cubicBezTo>
                  <a:pt x="47" y="170"/>
                  <a:pt x="51" y="177"/>
                  <a:pt x="55" y="184"/>
                </a:cubicBezTo>
                <a:cubicBezTo>
                  <a:pt x="29" y="222"/>
                  <a:pt x="29" y="222"/>
                  <a:pt x="29" y="222"/>
                </a:cubicBezTo>
                <a:cubicBezTo>
                  <a:pt x="50" y="242"/>
                  <a:pt x="50" y="242"/>
                  <a:pt x="50" y="242"/>
                </a:cubicBezTo>
                <a:cubicBezTo>
                  <a:pt x="86" y="215"/>
                  <a:pt x="86" y="215"/>
                  <a:pt x="86" y="215"/>
                </a:cubicBezTo>
                <a:cubicBezTo>
                  <a:pt x="101" y="225"/>
                  <a:pt x="119" y="229"/>
                  <a:pt x="137" y="229"/>
                </a:cubicBezTo>
                <a:cubicBezTo>
                  <a:pt x="158" y="270"/>
                  <a:pt x="158" y="270"/>
                  <a:pt x="158" y="270"/>
                </a:cubicBezTo>
                <a:cubicBezTo>
                  <a:pt x="185" y="262"/>
                  <a:pt x="185" y="262"/>
                  <a:pt x="185" y="262"/>
                </a:cubicBezTo>
                <a:cubicBezTo>
                  <a:pt x="180" y="218"/>
                  <a:pt x="180" y="218"/>
                  <a:pt x="180" y="218"/>
                </a:cubicBezTo>
                <a:cubicBezTo>
                  <a:pt x="196" y="209"/>
                  <a:pt x="209" y="196"/>
                  <a:pt x="217" y="181"/>
                </a:cubicBezTo>
                <a:cubicBezTo>
                  <a:pt x="264" y="183"/>
                  <a:pt x="264" y="183"/>
                  <a:pt x="264" y="183"/>
                </a:cubicBezTo>
                <a:cubicBezTo>
                  <a:pt x="270" y="156"/>
                  <a:pt x="270" y="156"/>
                  <a:pt x="270" y="156"/>
                </a:cubicBezTo>
                <a:cubicBezTo>
                  <a:pt x="229" y="137"/>
                  <a:pt x="229" y="137"/>
                  <a:pt x="229" y="137"/>
                </a:cubicBezTo>
                <a:cubicBezTo>
                  <a:pt x="229" y="128"/>
                  <a:pt x="228" y="118"/>
                  <a:pt x="225" y="108"/>
                </a:cubicBezTo>
                <a:close/>
              </a:path>
            </a:pathLst>
          </a:custGeom>
          <a:solidFill>
            <a:srgbClr val="43312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anchor="ctr" anchorCtr="0">
            <a:normAutofit/>
          </a:bodyPr>
          <a:lstStyle/>
          <a:p>
            <a:endParaRPr lang="zh-CN" altLang="en-US" sz="1270"/>
          </a:p>
        </p:txBody>
      </p:sp>
      <p:sp>
        <p:nvSpPr>
          <p:cNvPr id="19471" name="Freeform 15"/>
          <p:cNvSpPr/>
          <p:nvPr>
            <p:custDataLst>
              <p:tags r:id="rId13"/>
            </p:custDataLst>
          </p:nvPr>
        </p:nvSpPr>
        <p:spPr bwMode="auto">
          <a:xfrm>
            <a:off x="6008419" y="2785948"/>
            <a:ext cx="975329" cy="970897"/>
          </a:xfrm>
          <a:custGeom>
            <a:avLst/>
            <a:gdLst>
              <a:gd name="T0" fmla="*/ 139 w 150"/>
              <a:gd name="T1" fmla="*/ 56 h 150"/>
              <a:gd name="T2" fmla="*/ 94 w 150"/>
              <a:gd name="T3" fmla="*/ 139 h 150"/>
              <a:gd name="T4" fmla="*/ 11 w 150"/>
              <a:gd name="T5" fmla="*/ 94 h 150"/>
              <a:gd name="T6" fmla="*/ 56 w 150"/>
              <a:gd name="T7" fmla="*/ 11 h 150"/>
              <a:gd name="T8" fmla="*/ 139 w 150"/>
              <a:gd name="T9" fmla="*/ 56 h 150"/>
            </a:gdLst>
            <a:ahLst/>
            <a:cxnLst>
              <a:cxn ang="0">
                <a:pos x="T0" y="T1"/>
              </a:cxn>
              <a:cxn ang="0">
                <a:pos x="T2" y="T3"/>
              </a:cxn>
              <a:cxn ang="0">
                <a:pos x="T4" y="T5"/>
              </a:cxn>
              <a:cxn ang="0">
                <a:pos x="T6" y="T7"/>
              </a:cxn>
              <a:cxn ang="0">
                <a:pos x="T8" y="T9"/>
              </a:cxn>
            </a:cxnLst>
            <a:rect l="0" t="0" r="r" b="b"/>
            <a:pathLst>
              <a:path w="150" h="150">
                <a:moveTo>
                  <a:pt x="139" y="56"/>
                </a:moveTo>
                <a:cubicBezTo>
                  <a:pt x="150" y="91"/>
                  <a:pt x="130" y="129"/>
                  <a:pt x="94" y="139"/>
                </a:cubicBezTo>
                <a:cubicBezTo>
                  <a:pt x="59" y="150"/>
                  <a:pt x="22" y="130"/>
                  <a:pt x="11" y="94"/>
                </a:cubicBezTo>
                <a:cubicBezTo>
                  <a:pt x="0" y="59"/>
                  <a:pt x="21" y="22"/>
                  <a:pt x="56" y="11"/>
                </a:cubicBezTo>
                <a:cubicBezTo>
                  <a:pt x="91" y="0"/>
                  <a:pt x="129" y="21"/>
                  <a:pt x="139" y="56"/>
                </a:cubicBezTo>
                <a:close/>
              </a:path>
            </a:pathLst>
          </a:custGeom>
          <a:solidFill>
            <a:srgbClr val="FB8500"/>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anchor="ctr" anchorCtr="0">
            <a:normAutofit/>
          </a:bodyPr>
          <a:lstStyle/>
          <a:p>
            <a:endParaRPr lang="zh-CN" altLang="en-US" sz="1270"/>
          </a:p>
        </p:txBody>
      </p:sp>
      <p:sp>
        <p:nvSpPr>
          <p:cNvPr id="19472" name="Freeform 16"/>
          <p:cNvSpPr>
            <a:spLocks noEditPoints="1"/>
          </p:cNvSpPr>
          <p:nvPr>
            <p:custDataLst>
              <p:tags r:id="rId14"/>
            </p:custDataLst>
          </p:nvPr>
        </p:nvSpPr>
        <p:spPr bwMode="auto">
          <a:xfrm>
            <a:off x="6341576" y="3114411"/>
            <a:ext cx="311429" cy="311557"/>
          </a:xfrm>
          <a:custGeom>
            <a:avLst/>
            <a:gdLst>
              <a:gd name="T0" fmla="*/ 23 w 48"/>
              <a:gd name="T1" fmla="*/ 25 h 48"/>
              <a:gd name="T2" fmla="*/ 35 w 48"/>
              <a:gd name="T3" fmla="*/ 46 h 48"/>
              <a:gd name="T4" fmla="*/ 24 w 48"/>
              <a:gd name="T5" fmla="*/ 48 h 48"/>
              <a:gd name="T6" fmla="*/ 0 w 48"/>
              <a:gd name="T7" fmla="*/ 24 h 48"/>
              <a:gd name="T8" fmla="*/ 23 w 48"/>
              <a:gd name="T9" fmla="*/ 0 h 48"/>
              <a:gd name="T10" fmla="*/ 23 w 48"/>
              <a:gd name="T11" fmla="*/ 24 h 48"/>
              <a:gd name="T12" fmla="*/ 23 w 48"/>
              <a:gd name="T13" fmla="*/ 25 h 48"/>
              <a:gd name="T14" fmla="*/ 48 w 48"/>
              <a:gd name="T15" fmla="*/ 23 h 48"/>
              <a:gd name="T16" fmla="*/ 26 w 48"/>
              <a:gd name="T17" fmla="*/ 23 h 48"/>
              <a:gd name="T18" fmla="*/ 26 w 48"/>
              <a:gd name="T19" fmla="*/ 0 h 48"/>
              <a:gd name="T20" fmla="*/ 48 w 48"/>
              <a:gd name="T21" fmla="*/ 23 h 48"/>
              <a:gd name="T22" fmla="*/ 29 w 48"/>
              <a:gd name="T23" fmla="*/ 20 h 48"/>
              <a:gd name="T24" fmla="*/ 45 w 48"/>
              <a:gd name="T25" fmla="*/ 20 h 48"/>
              <a:gd name="T26" fmla="*/ 29 w 48"/>
              <a:gd name="T27" fmla="*/ 4 h 48"/>
              <a:gd name="T28" fmla="*/ 29 w 48"/>
              <a:gd name="T29" fmla="*/ 20 h 48"/>
              <a:gd name="T30" fmla="*/ 37 w 48"/>
              <a:gd name="T31" fmla="*/ 44 h 48"/>
              <a:gd name="T32" fmla="*/ 48 w 48"/>
              <a:gd name="T33" fmla="*/ 26 h 48"/>
              <a:gd name="T34" fmla="*/ 27 w 48"/>
              <a:gd name="T35" fmla="*/ 26 h 48"/>
              <a:gd name="T36" fmla="*/ 37 w 48"/>
              <a:gd name="T3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48">
                <a:moveTo>
                  <a:pt x="23" y="25"/>
                </a:moveTo>
                <a:cubicBezTo>
                  <a:pt x="35" y="46"/>
                  <a:pt x="35" y="46"/>
                  <a:pt x="35" y="46"/>
                </a:cubicBezTo>
                <a:cubicBezTo>
                  <a:pt x="32" y="47"/>
                  <a:pt x="28" y="48"/>
                  <a:pt x="24" y="48"/>
                </a:cubicBezTo>
                <a:cubicBezTo>
                  <a:pt x="11" y="48"/>
                  <a:pt x="0" y="37"/>
                  <a:pt x="0" y="24"/>
                </a:cubicBezTo>
                <a:cubicBezTo>
                  <a:pt x="0" y="11"/>
                  <a:pt x="10" y="1"/>
                  <a:pt x="23" y="0"/>
                </a:cubicBezTo>
                <a:cubicBezTo>
                  <a:pt x="23" y="24"/>
                  <a:pt x="23" y="24"/>
                  <a:pt x="23" y="24"/>
                </a:cubicBezTo>
                <a:cubicBezTo>
                  <a:pt x="23" y="24"/>
                  <a:pt x="23" y="25"/>
                  <a:pt x="23" y="25"/>
                </a:cubicBezTo>
                <a:close/>
                <a:moveTo>
                  <a:pt x="48" y="23"/>
                </a:moveTo>
                <a:cubicBezTo>
                  <a:pt x="26" y="23"/>
                  <a:pt x="26" y="23"/>
                  <a:pt x="26" y="23"/>
                </a:cubicBezTo>
                <a:cubicBezTo>
                  <a:pt x="26" y="0"/>
                  <a:pt x="26" y="0"/>
                  <a:pt x="26" y="0"/>
                </a:cubicBezTo>
                <a:cubicBezTo>
                  <a:pt x="38" y="1"/>
                  <a:pt x="47" y="11"/>
                  <a:pt x="48" y="23"/>
                </a:cubicBezTo>
                <a:close/>
                <a:moveTo>
                  <a:pt x="29" y="20"/>
                </a:moveTo>
                <a:cubicBezTo>
                  <a:pt x="45" y="20"/>
                  <a:pt x="45" y="20"/>
                  <a:pt x="45" y="20"/>
                </a:cubicBezTo>
                <a:cubicBezTo>
                  <a:pt x="43" y="12"/>
                  <a:pt x="37" y="5"/>
                  <a:pt x="29" y="4"/>
                </a:cubicBezTo>
                <a:lnTo>
                  <a:pt x="29" y="20"/>
                </a:lnTo>
                <a:close/>
                <a:moveTo>
                  <a:pt x="37" y="44"/>
                </a:moveTo>
                <a:cubicBezTo>
                  <a:pt x="44" y="40"/>
                  <a:pt x="48" y="33"/>
                  <a:pt x="48" y="26"/>
                </a:cubicBezTo>
                <a:cubicBezTo>
                  <a:pt x="27" y="26"/>
                  <a:pt x="27" y="26"/>
                  <a:pt x="27" y="26"/>
                </a:cubicBezTo>
                <a:lnTo>
                  <a:pt x="37" y="44"/>
                </a:lnTo>
                <a:close/>
              </a:path>
            </a:pathLst>
          </a:custGeom>
          <a:solidFill>
            <a:srgbClr val="FFFFFF"/>
          </a:solidFill>
          <a:ln>
            <a:noFill/>
          </a:ln>
        </p:spPr>
        <p:txBody>
          <a:bodyPr vert="horz" wrap="square" lIns="90000" tIns="46800" rIns="90000" bIns="46800" anchor="ctr" anchorCtr="0">
            <a:normAutofit lnSpcReduction="10000"/>
          </a:bodyPr>
          <a:lstStyle/>
          <a:p>
            <a:endParaRPr lang="zh-CN" altLang="en-US" sz="1270"/>
          </a:p>
        </p:txBody>
      </p:sp>
      <p:sp>
        <p:nvSpPr>
          <p:cNvPr id="8" name="文本框 7"/>
          <p:cNvSpPr txBox="1"/>
          <p:nvPr>
            <p:custDataLst>
              <p:tags r:id="rId15"/>
            </p:custDataLst>
          </p:nvPr>
        </p:nvSpPr>
        <p:spPr>
          <a:xfrm>
            <a:off x="8436610" y="2544445"/>
            <a:ext cx="2405380" cy="535305"/>
          </a:xfrm>
          <a:prstGeom prst="rect">
            <a:avLst/>
          </a:prstGeom>
          <a:solidFill>
            <a:srgbClr val="FB8500"/>
          </a:solidFill>
          <a:ln>
            <a:noFill/>
          </a:ln>
          <a:effectLst/>
        </p:spPr>
        <p:txBody>
          <a:bodyPr vert="horz" wrap="square" lIns="90000" tIns="46800" rIns="90000" bIns="46800" anchor="ctr" anchorCtr="0">
            <a:normAutofit/>
          </a:bodyPr>
          <a:lstStyle>
            <a:defPPr>
              <a:defRPr lang="zh-CN"/>
            </a:defPPr>
            <a:lvl1pPr algn="ctr">
              <a:defRPr>
                <a:solidFill>
                  <a:srgbClr val="FFFFFF"/>
                </a:solidFill>
                <a:latin typeface="+mn-ea"/>
              </a:defRPr>
            </a:lvl1pPr>
          </a:lstStyle>
          <a:p>
            <a:r>
              <a:rPr lang="zh-CN" altLang="en-US" dirty="0">
                <a:latin typeface="Arial" panose="020B0604020202020204" pitchFamily="34" charset="0"/>
                <a:ea typeface="黑体" panose="02010609060101010101" charset="-122"/>
                <a:cs typeface="+mn-ea"/>
              </a:rPr>
              <a:t>强化系统统筹</a:t>
            </a:r>
            <a:endParaRPr lang="zh-CN" altLang="en-US" dirty="0">
              <a:latin typeface="Arial" panose="020B0604020202020204" pitchFamily="34" charset="0"/>
              <a:ea typeface="黑体" panose="02010609060101010101" charset="-122"/>
              <a:cs typeface="+mn-ea"/>
            </a:endParaRPr>
          </a:p>
        </p:txBody>
      </p:sp>
      <p:sp>
        <p:nvSpPr>
          <p:cNvPr id="11" name="文本框 10"/>
          <p:cNvSpPr txBox="1"/>
          <p:nvPr>
            <p:custDataLst>
              <p:tags r:id="rId16"/>
            </p:custDataLst>
          </p:nvPr>
        </p:nvSpPr>
        <p:spPr>
          <a:xfrm>
            <a:off x="1430020" y="2576830"/>
            <a:ext cx="2204085" cy="535305"/>
          </a:xfrm>
          <a:prstGeom prst="rect">
            <a:avLst/>
          </a:prstGeom>
          <a:solidFill>
            <a:srgbClr val="FB8500"/>
          </a:solidFill>
          <a:ln>
            <a:noFill/>
          </a:ln>
          <a:effectLst/>
        </p:spPr>
        <p:txBody>
          <a:bodyPr vert="horz" wrap="square" lIns="90000" tIns="46800" rIns="90000" bIns="46800" anchor="ctr" anchorCtr="0">
            <a:normAutofit/>
          </a:bodyPr>
          <a:lstStyle>
            <a:defPPr>
              <a:defRPr lang="zh-CN"/>
            </a:defPPr>
            <a:lvl1pPr algn="ctr">
              <a:defRPr>
                <a:solidFill>
                  <a:srgbClr val="FFFFFF"/>
                </a:solidFill>
                <a:latin typeface="+mn-ea"/>
              </a:defRPr>
            </a:lvl1pPr>
          </a:lstStyle>
          <a:p>
            <a:r>
              <a:rPr lang="zh-CN" altLang="en-US" dirty="0">
                <a:latin typeface="Arial" panose="020B0604020202020204" pitchFamily="34" charset="0"/>
                <a:ea typeface="黑体" panose="02010609060101010101" charset="-122"/>
                <a:cs typeface="+mn-ea"/>
              </a:rPr>
              <a:t>抓好“</a:t>
            </a:r>
            <a:r>
              <a:rPr lang="zh-CN" altLang="en-US" dirty="0">
                <a:latin typeface="Arial" panose="020B0604020202020204" pitchFamily="34" charset="0"/>
                <a:ea typeface="黑体" panose="02010609060101010101" charset="-122"/>
                <a:cs typeface="+mn-ea"/>
                <a:sym typeface="+mn-ea"/>
              </a:rPr>
              <a:t>四减四增</a:t>
            </a:r>
            <a:r>
              <a:rPr lang="zh-CN" altLang="en-US" dirty="0">
                <a:latin typeface="Arial" panose="020B0604020202020204" pitchFamily="34" charset="0"/>
                <a:ea typeface="黑体" panose="02010609060101010101" charset="-122"/>
                <a:cs typeface="+mn-ea"/>
              </a:rPr>
              <a:t>”</a:t>
            </a:r>
            <a:endParaRPr lang="zh-CN" altLang="en-US" dirty="0">
              <a:latin typeface="Arial" panose="020B0604020202020204" pitchFamily="34" charset="0"/>
              <a:ea typeface="黑体" panose="02010609060101010101" charset="-122"/>
              <a:cs typeface="+mn-ea"/>
            </a:endParaRPr>
          </a:p>
        </p:txBody>
      </p:sp>
      <p:sp>
        <p:nvSpPr>
          <p:cNvPr id="136" name="圆角矩形 135"/>
          <p:cNvSpPr/>
          <p:nvPr>
            <p:custDataLst>
              <p:tags r:id="rId17"/>
            </p:custDataLst>
          </p:nvPr>
        </p:nvSpPr>
        <p:spPr>
          <a:xfrm>
            <a:off x="7263765" y="3373755"/>
            <a:ext cx="491490" cy="495300"/>
          </a:xfrm>
          <a:prstGeom prst="roundRect">
            <a:avLst>
              <a:gd name="adj" fmla="val 50000"/>
            </a:avLst>
          </a:prstGeom>
          <a:solidFill>
            <a:srgbClr val="1F74AD"/>
          </a:solidFill>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auto">
              <a:lnSpc>
                <a:spcPct val="120000"/>
              </a:lnSpc>
            </a:pPr>
            <a:endParaRPr lang="zh-CN" altLang="en-US" sz="1350" dirty="0">
              <a:solidFill>
                <a:srgbClr val="4D576B"/>
              </a:solidFill>
              <a:latin typeface="Arial" panose="020B0604020202020204" pitchFamily="34" charset="0"/>
              <a:ea typeface="微软雅黑" panose="020B0503020204020204" charset="-122"/>
              <a:sym typeface="Arial" panose="020B0604020202020204" pitchFamily="34" charset="0"/>
            </a:endParaRPr>
          </a:p>
        </p:txBody>
      </p:sp>
      <p:sp>
        <p:nvSpPr>
          <p:cNvPr id="166" name="Freeform 63"/>
          <p:cNvSpPr>
            <a:spLocks noEditPoints="1"/>
          </p:cNvSpPr>
          <p:nvPr>
            <p:custDataLst>
              <p:tags r:id="rId18"/>
            </p:custDataLst>
          </p:nvPr>
        </p:nvSpPr>
        <p:spPr bwMode="auto">
          <a:xfrm>
            <a:off x="7390130" y="3504565"/>
            <a:ext cx="231775" cy="227330"/>
          </a:xfrm>
          <a:custGeom>
            <a:avLst/>
            <a:gdLst>
              <a:gd name="T0" fmla="*/ 38 w 59"/>
              <a:gd name="T1" fmla="*/ 34 h 58"/>
              <a:gd name="T2" fmla="*/ 36 w 59"/>
              <a:gd name="T3" fmla="*/ 7 h 58"/>
              <a:gd name="T4" fmla="*/ 8 w 59"/>
              <a:gd name="T5" fmla="*/ 7 h 58"/>
              <a:gd name="T6" fmla="*/ 8 w 59"/>
              <a:gd name="T7" fmla="*/ 35 h 58"/>
              <a:gd name="T8" fmla="*/ 34 w 59"/>
              <a:gd name="T9" fmla="*/ 37 h 58"/>
              <a:gd name="T10" fmla="*/ 38 w 59"/>
              <a:gd name="T11" fmla="*/ 40 h 58"/>
              <a:gd name="T12" fmla="*/ 38 w 59"/>
              <a:gd name="T13" fmla="*/ 44 h 58"/>
              <a:gd name="T14" fmla="*/ 51 w 59"/>
              <a:gd name="T15" fmla="*/ 57 h 58"/>
              <a:gd name="T16" fmla="*/ 55 w 59"/>
              <a:gd name="T17" fmla="*/ 57 h 58"/>
              <a:gd name="T18" fmla="*/ 58 w 59"/>
              <a:gd name="T19" fmla="*/ 55 h 58"/>
              <a:gd name="T20" fmla="*/ 58 w 59"/>
              <a:gd name="T21" fmla="*/ 50 h 58"/>
              <a:gd name="T22" fmla="*/ 44 w 59"/>
              <a:gd name="T23" fmla="*/ 37 h 58"/>
              <a:gd name="T24" fmla="*/ 41 w 59"/>
              <a:gd name="T25" fmla="*/ 37 h 58"/>
              <a:gd name="T26" fmla="*/ 38 w 59"/>
              <a:gd name="T27" fmla="*/ 34 h 58"/>
              <a:gd name="T28" fmla="*/ 33 w 59"/>
              <a:gd name="T29" fmla="*/ 32 h 58"/>
              <a:gd name="T30" fmla="*/ 33 w 59"/>
              <a:gd name="T31" fmla="*/ 11 h 58"/>
              <a:gd name="T32" fmla="*/ 11 w 59"/>
              <a:gd name="T33" fmla="*/ 11 h 58"/>
              <a:gd name="T34" fmla="*/ 11 w 59"/>
              <a:gd name="T35" fmla="*/ 32 h 58"/>
              <a:gd name="T36" fmla="*/ 33 w 59"/>
              <a:gd name="T37" fmla="*/ 32 h 58"/>
              <a:gd name="T38" fmla="*/ 33 w 59"/>
              <a:gd name="T39" fmla="*/ 32 h 58"/>
              <a:gd name="T40" fmla="*/ 28 w 59"/>
              <a:gd name="T41" fmla="*/ 11 h 58"/>
              <a:gd name="T42" fmla="*/ 14 w 59"/>
              <a:gd name="T43" fmla="*/ 13 h 58"/>
              <a:gd name="T44" fmla="*/ 14 w 59"/>
              <a:gd name="T45" fmla="*/ 29 h 58"/>
              <a:gd name="T46" fmla="*/ 15 w 59"/>
              <a:gd name="T47" fmla="*/ 31 h 58"/>
              <a:gd name="T48" fmla="*/ 16 w 59"/>
              <a:gd name="T49" fmla="*/ 14 h 58"/>
              <a:gd name="T50" fmla="*/ 28 w 59"/>
              <a:gd name="T51" fmla="*/ 11 h 58"/>
              <a:gd name="T52" fmla="*/ 28 w 59"/>
              <a:gd name="T53" fmla="*/ 1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9" h="58">
                <a:moveTo>
                  <a:pt x="38" y="34"/>
                </a:moveTo>
                <a:cubicBezTo>
                  <a:pt x="44" y="26"/>
                  <a:pt x="43" y="14"/>
                  <a:pt x="36" y="7"/>
                </a:cubicBezTo>
                <a:cubicBezTo>
                  <a:pt x="28" y="0"/>
                  <a:pt x="16" y="0"/>
                  <a:pt x="8" y="7"/>
                </a:cubicBezTo>
                <a:cubicBezTo>
                  <a:pt x="0" y="15"/>
                  <a:pt x="0" y="28"/>
                  <a:pt x="8" y="35"/>
                </a:cubicBezTo>
                <a:cubicBezTo>
                  <a:pt x="15" y="42"/>
                  <a:pt x="27" y="43"/>
                  <a:pt x="34" y="37"/>
                </a:cubicBezTo>
                <a:cubicBezTo>
                  <a:pt x="38" y="40"/>
                  <a:pt x="38" y="40"/>
                  <a:pt x="38" y="40"/>
                </a:cubicBezTo>
                <a:cubicBezTo>
                  <a:pt x="37" y="41"/>
                  <a:pt x="37" y="43"/>
                  <a:pt x="38" y="44"/>
                </a:cubicBezTo>
                <a:cubicBezTo>
                  <a:pt x="51" y="57"/>
                  <a:pt x="51" y="57"/>
                  <a:pt x="51" y="57"/>
                </a:cubicBezTo>
                <a:cubicBezTo>
                  <a:pt x="52" y="58"/>
                  <a:pt x="54" y="58"/>
                  <a:pt x="55" y="57"/>
                </a:cubicBezTo>
                <a:cubicBezTo>
                  <a:pt x="58" y="55"/>
                  <a:pt x="58" y="55"/>
                  <a:pt x="58" y="55"/>
                </a:cubicBezTo>
                <a:cubicBezTo>
                  <a:pt x="59" y="53"/>
                  <a:pt x="59" y="51"/>
                  <a:pt x="58" y="50"/>
                </a:cubicBezTo>
                <a:cubicBezTo>
                  <a:pt x="44" y="37"/>
                  <a:pt x="44" y="37"/>
                  <a:pt x="44" y="37"/>
                </a:cubicBezTo>
                <a:cubicBezTo>
                  <a:pt x="44" y="36"/>
                  <a:pt x="42" y="36"/>
                  <a:pt x="41" y="37"/>
                </a:cubicBezTo>
                <a:cubicBezTo>
                  <a:pt x="38" y="34"/>
                  <a:pt x="38" y="34"/>
                  <a:pt x="38" y="34"/>
                </a:cubicBezTo>
                <a:close/>
                <a:moveTo>
                  <a:pt x="33" y="32"/>
                </a:moveTo>
                <a:cubicBezTo>
                  <a:pt x="38" y="26"/>
                  <a:pt x="38" y="17"/>
                  <a:pt x="33" y="11"/>
                </a:cubicBezTo>
                <a:cubicBezTo>
                  <a:pt x="27" y="5"/>
                  <a:pt x="17" y="5"/>
                  <a:pt x="11" y="11"/>
                </a:cubicBezTo>
                <a:cubicBezTo>
                  <a:pt x="6" y="17"/>
                  <a:pt x="6" y="26"/>
                  <a:pt x="11" y="32"/>
                </a:cubicBezTo>
                <a:cubicBezTo>
                  <a:pt x="17" y="38"/>
                  <a:pt x="27" y="38"/>
                  <a:pt x="33" y="32"/>
                </a:cubicBezTo>
                <a:cubicBezTo>
                  <a:pt x="33" y="32"/>
                  <a:pt x="33" y="32"/>
                  <a:pt x="33" y="32"/>
                </a:cubicBezTo>
                <a:close/>
                <a:moveTo>
                  <a:pt x="28" y="11"/>
                </a:moveTo>
                <a:cubicBezTo>
                  <a:pt x="23" y="9"/>
                  <a:pt x="18" y="9"/>
                  <a:pt x="14" y="13"/>
                </a:cubicBezTo>
                <a:cubicBezTo>
                  <a:pt x="9" y="18"/>
                  <a:pt x="9" y="25"/>
                  <a:pt x="14" y="29"/>
                </a:cubicBezTo>
                <a:cubicBezTo>
                  <a:pt x="14" y="30"/>
                  <a:pt x="15" y="30"/>
                  <a:pt x="15" y="31"/>
                </a:cubicBezTo>
                <a:cubicBezTo>
                  <a:pt x="12" y="26"/>
                  <a:pt x="12" y="19"/>
                  <a:pt x="16" y="14"/>
                </a:cubicBezTo>
                <a:cubicBezTo>
                  <a:pt x="19" y="11"/>
                  <a:pt x="24" y="10"/>
                  <a:pt x="28" y="11"/>
                </a:cubicBezTo>
                <a:cubicBezTo>
                  <a:pt x="28" y="11"/>
                  <a:pt x="28" y="11"/>
                  <a:pt x="28" y="11"/>
                </a:cubicBezTo>
                <a:close/>
              </a:path>
            </a:pathLst>
          </a:custGeom>
          <a:solidFill>
            <a:sysClr val="window" lastClr="FFFFFF"/>
          </a:solidFill>
          <a:ln>
            <a:noFill/>
          </a:ln>
        </p:spPr>
        <p:txBody>
          <a:bodyPr vert="horz" wrap="square" lIns="68580" tIns="34290" rIns="68580" bIns="34290" numCol="1" anchor="t" anchorCtr="0" compatLnSpc="1">
            <a:normAutofit fontScale="57500" lnSpcReduction="20000"/>
          </a:bodyPr>
          <a:p>
            <a:pPr fontAlgn="auto">
              <a:lnSpc>
                <a:spcPct val="140000"/>
              </a:lnSpc>
            </a:pPr>
            <a:endParaRPr lang="zh-CN" altLang="en-US" sz="1350">
              <a:solidFill>
                <a:srgbClr val="4D576B"/>
              </a:solidFill>
              <a:latin typeface="Arial" panose="020B0604020202020204" pitchFamily="34" charset="0"/>
              <a:ea typeface="微软雅黑" panose="020B0503020204020204" charset="-122"/>
              <a:sym typeface="Arial" panose="020B0604020202020204" pitchFamily="34" charset="0"/>
            </a:endParaRPr>
          </a:p>
        </p:txBody>
      </p:sp>
      <p:sp>
        <p:nvSpPr>
          <p:cNvPr id="175" name="文本框 174"/>
          <p:cNvSpPr txBox="1"/>
          <p:nvPr>
            <p:custDataLst>
              <p:tags r:id="rId19"/>
            </p:custDataLst>
          </p:nvPr>
        </p:nvSpPr>
        <p:spPr>
          <a:xfrm>
            <a:off x="7780020" y="3285490"/>
            <a:ext cx="4222750" cy="743585"/>
          </a:xfrm>
          <a:prstGeom prst="rect">
            <a:avLst/>
          </a:prstGeom>
          <a:noFill/>
        </p:spPr>
        <p:txBody>
          <a:bodyPr wrap="square" rtlCol="0" anchor="ctr" anchorCtr="0">
            <a:noAutofit/>
          </a:bodyPr>
          <a:p>
            <a:pPr fontAlgn="auto">
              <a:lnSpc>
                <a:spcPct val="120000"/>
              </a:lnSpc>
            </a:pPr>
            <a:r>
              <a:rPr lang="zh-CN" altLang="en-US" spc="150">
                <a:uFillTx/>
                <a:latin typeface="Arial" panose="020B0604020202020204" pitchFamily="34" charset="0"/>
                <a:ea typeface="微软雅黑" panose="020B0503020204020204" charset="-122"/>
                <a:sym typeface="Arial" panose="020B0604020202020204" pitchFamily="34" charset="0"/>
              </a:rPr>
              <a:t>“三线一单”贯穿规划环评、项目环评、排污许可和事中事后监管全过程。</a:t>
            </a:r>
            <a:endParaRPr lang="zh-CN" altLang="en-US" spc="150">
              <a:uFillTx/>
              <a:latin typeface="Arial" panose="020B0604020202020204" pitchFamily="34" charset="0"/>
              <a:ea typeface="微软雅黑" panose="020B0503020204020204" charset="-122"/>
              <a:sym typeface="Arial" panose="020B0604020202020204" pitchFamily="34" charset="0"/>
            </a:endParaRPr>
          </a:p>
        </p:txBody>
      </p:sp>
      <p:sp>
        <p:nvSpPr>
          <p:cNvPr id="144" name="圆角矩形 143"/>
          <p:cNvSpPr/>
          <p:nvPr>
            <p:custDataLst>
              <p:tags r:id="rId20"/>
            </p:custDataLst>
          </p:nvPr>
        </p:nvSpPr>
        <p:spPr>
          <a:xfrm>
            <a:off x="7263765" y="4341495"/>
            <a:ext cx="491490" cy="495300"/>
          </a:xfrm>
          <a:prstGeom prst="roundRect">
            <a:avLst>
              <a:gd name="adj" fmla="val 50000"/>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auto">
              <a:lnSpc>
                <a:spcPct val="120000"/>
              </a:lnSpc>
            </a:pPr>
            <a:endParaRPr lang="zh-CN" altLang="en-US" sz="1350">
              <a:solidFill>
                <a:srgbClr val="4D576B"/>
              </a:solidFill>
              <a:latin typeface="Arial" panose="020B0604020202020204" pitchFamily="34" charset="0"/>
              <a:ea typeface="微软雅黑" panose="020B0503020204020204" charset="-122"/>
              <a:sym typeface="Arial" panose="020B0604020202020204" pitchFamily="34" charset="0"/>
            </a:endParaRPr>
          </a:p>
        </p:txBody>
      </p:sp>
      <p:sp>
        <p:nvSpPr>
          <p:cNvPr id="176" name="文本框 175"/>
          <p:cNvSpPr txBox="1"/>
          <p:nvPr>
            <p:custDataLst>
              <p:tags r:id="rId21"/>
            </p:custDataLst>
          </p:nvPr>
        </p:nvSpPr>
        <p:spPr>
          <a:xfrm>
            <a:off x="7755255" y="4394200"/>
            <a:ext cx="4191000" cy="600075"/>
          </a:xfrm>
          <a:prstGeom prst="rect">
            <a:avLst/>
          </a:prstGeom>
          <a:noFill/>
        </p:spPr>
        <p:txBody>
          <a:bodyPr wrap="square" rtlCol="0" anchor="ctr" anchorCtr="0">
            <a:noAutofit/>
          </a:bodyPr>
          <a:p>
            <a:pPr fontAlgn="auto">
              <a:lnSpc>
                <a:spcPct val="120000"/>
              </a:lnSpc>
            </a:pPr>
            <a:r>
              <a:rPr lang="zh-CN" altLang="en-US" spc="150">
                <a:uFillTx/>
                <a:latin typeface="Arial" panose="020B0604020202020204" pitchFamily="34" charset="0"/>
                <a:ea typeface="微软雅黑" panose="020B0503020204020204" charset="-122"/>
                <a:sym typeface="Arial" panose="020B0604020202020204" pitchFamily="34" charset="0"/>
              </a:rPr>
              <a:t>完善多元共治“聊城模式”健全生态产品价值实现机制，打响生态建设品牌。</a:t>
            </a:r>
            <a:endParaRPr lang="zh-CN" altLang="en-US" spc="150">
              <a:uFillTx/>
              <a:latin typeface="Arial" panose="020B0604020202020204" pitchFamily="34" charset="0"/>
              <a:ea typeface="微软雅黑" panose="020B0503020204020204" charset="-122"/>
              <a:sym typeface="Arial" panose="020B0604020202020204" pitchFamily="34" charset="0"/>
            </a:endParaRPr>
          </a:p>
        </p:txBody>
      </p:sp>
      <p:sp>
        <p:nvSpPr>
          <p:cNvPr id="140" name="圆角矩形 139"/>
          <p:cNvSpPr/>
          <p:nvPr>
            <p:custDataLst>
              <p:tags r:id="rId22"/>
            </p:custDataLst>
          </p:nvPr>
        </p:nvSpPr>
        <p:spPr>
          <a:xfrm rot="8707077">
            <a:off x="7263765" y="5461635"/>
            <a:ext cx="491490" cy="495300"/>
          </a:xfrm>
          <a:prstGeom prst="roundRect">
            <a:avLst>
              <a:gd name="adj" fmla="val 50000"/>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auto">
              <a:lnSpc>
                <a:spcPct val="120000"/>
              </a:lnSpc>
            </a:pPr>
            <a:endParaRPr lang="zh-CN" altLang="en-US" sz="1350" dirty="0">
              <a:solidFill>
                <a:srgbClr val="4D576B"/>
              </a:solidFill>
              <a:latin typeface="Arial" panose="020B0604020202020204" pitchFamily="34" charset="0"/>
              <a:ea typeface="微软雅黑" panose="020B0503020204020204" charset="-122"/>
              <a:sym typeface="Arial" panose="020B0604020202020204" pitchFamily="34" charset="0"/>
            </a:endParaRPr>
          </a:p>
        </p:txBody>
      </p:sp>
      <p:sp>
        <p:nvSpPr>
          <p:cNvPr id="162" name="Freeform 64"/>
          <p:cNvSpPr>
            <a:spLocks noEditPoints="1"/>
          </p:cNvSpPr>
          <p:nvPr>
            <p:custDataLst>
              <p:tags r:id="rId23"/>
            </p:custDataLst>
          </p:nvPr>
        </p:nvSpPr>
        <p:spPr bwMode="auto">
          <a:xfrm>
            <a:off x="7414895" y="5560695"/>
            <a:ext cx="207645" cy="248285"/>
          </a:xfrm>
          <a:custGeom>
            <a:avLst/>
            <a:gdLst>
              <a:gd name="T0" fmla="*/ 34 w 53"/>
              <a:gd name="T1" fmla="*/ 54 h 63"/>
              <a:gd name="T2" fmla="*/ 35 w 53"/>
              <a:gd name="T3" fmla="*/ 56 h 63"/>
              <a:gd name="T4" fmla="*/ 19 w 53"/>
              <a:gd name="T5" fmla="*/ 57 h 63"/>
              <a:gd name="T6" fmla="*/ 18 w 53"/>
              <a:gd name="T7" fmla="*/ 55 h 63"/>
              <a:gd name="T8" fmla="*/ 19 w 53"/>
              <a:gd name="T9" fmla="*/ 54 h 63"/>
              <a:gd name="T10" fmla="*/ 32 w 53"/>
              <a:gd name="T11" fmla="*/ 61 h 63"/>
              <a:gd name="T12" fmla="*/ 23 w 53"/>
              <a:gd name="T13" fmla="*/ 63 h 63"/>
              <a:gd name="T14" fmla="*/ 21 w 53"/>
              <a:gd name="T15" fmla="*/ 59 h 63"/>
              <a:gd name="T16" fmla="*/ 26 w 53"/>
              <a:gd name="T17" fmla="*/ 15 h 63"/>
              <a:gd name="T18" fmla="*/ 33 w 53"/>
              <a:gd name="T19" fmla="*/ 52 h 63"/>
              <a:gd name="T20" fmla="*/ 12 w 53"/>
              <a:gd name="T21" fmla="*/ 29 h 63"/>
              <a:gd name="T22" fmla="*/ 26 w 53"/>
              <a:gd name="T23" fmla="*/ 15 h 63"/>
              <a:gd name="T24" fmla="*/ 29 w 53"/>
              <a:gd name="T25" fmla="*/ 17 h 63"/>
              <a:gd name="T26" fmla="*/ 32 w 53"/>
              <a:gd name="T27" fmla="*/ 19 h 63"/>
              <a:gd name="T28" fmla="*/ 29 w 53"/>
              <a:gd name="T29" fmla="*/ 18 h 63"/>
              <a:gd name="T30" fmla="*/ 20 w 53"/>
              <a:gd name="T31" fmla="*/ 22 h 63"/>
              <a:gd name="T32" fmla="*/ 17 w 53"/>
              <a:gd name="T33" fmla="*/ 29 h 63"/>
              <a:gd name="T34" fmla="*/ 16 w 53"/>
              <a:gd name="T35" fmla="*/ 34 h 63"/>
              <a:gd name="T36" fmla="*/ 15 w 53"/>
              <a:gd name="T37" fmla="*/ 31 h 63"/>
              <a:gd name="T38" fmla="*/ 15 w 53"/>
              <a:gd name="T39" fmla="*/ 25 h 63"/>
              <a:gd name="T40" fmla="*/ 19 w 53"/>
              <a:gd name="T41" fmla="*/ 20 h 63"/>
              <a:gd name="T42" fmla="*/ 26 w 53"/>
              <a:gd name="T43" fmla="*/ 17 h 63"/>
              <a:gd name="T44" fmla="*/ 28 w 53"/>
              <a:gd name="T45" fmla="*/ 17 h 63"/>
              <a:gd name="T46" fmla="*/ 28 w 53"/>
              <a:gd name="T47" fmla="*/ 0 h 63"/>
              <a:gd name="T48" fmla="*/ 27 w 53"/>
              <a:gd name="T49" fmla="*/ 10 h 63"/>
              <a:gd name="T50" fmla="*/ 25 w 53"/>
              <a:gd name="T51" fmla="*/ 0 h 63"/>
              <a:gd name="T52" fmla="*/ 47 w 53"/>
              <a:gd name="T53" fmla="*/ 10 h 63"/>
              <a:gd name="T54" fmla="*/ 38 w 53"/>
              <a:gd name="T55" fmla="*/ 14 h 63"/>
              <a:gd name="T56" fmla="*/ 14 w 53"/>
              <a:gd name="T57" fmla="*/ 42 h 63"/>
              <a:gd name="T58" fmla="*/ 6 w 53"/>
              <a:gd name="T59" fmla="*/ 45 h 63"/>
              <a:gd name="T60" fmla="*/ 14 w 53"/>
              <a:gd name="T61" fmla="*/ 42 h 63"/>
              <a:gd name="T62" fmla="*/ 9 w 53"/>
              <a:gd name="T63" fmla="*/ 7 h 63"/>
              <a:gd name="T64" fmla="*/ 13 w 53"/>
              <a:gd name="T65" fmla="*/ 16 h 63"/>
              <a:gd name="T66" fmla="*/ 9 w 53"/>
              <a:gd name="T67" fmla="*/ 7 h 63"/>
              <a:gd name="T68" fmla="*/ 44 w 53"/>
              <a:gd name="T69" fmla="*/ 47 h 63"/>
              <a:gd name="T70" fmla="*/ 42 w 53"/>
              <a:gd name="T71" fmla="*/ 40 h 63"/>
              <a:gd name="T72" fmla="*/ 39 w 53"/>
              <a:gd name="T73" fmla="*/ 42 h 63"/>
              <a:gd name="T74" fmla="*/ 53 w 53"/>
              <a:gd name="T75" fmla="*/ 29 h 63"/>
              <a:gd name="T76" fmla="*/ 45 w 53"/>
              <a:gd name="T77" fmla="*/ 29 h 63"/>
              <a:gd name="T78" fmla="*/ 53 w 53"/>
              <a:gd name="T79" fmla="*/ 26 h 63"/>
              <a:gd name="T80" fmla="*/ 0 w 53"/>
              <a:gd name="T81" fmla="*/ 29 h 63"/>
              <a:gd name="T82" fmla="*/ 8 w 53"/>
              <a:gd name="T83" fmla="*/ 26 h 63"/>
              <a:gd name="T84" fmla="*/ 8 w 53"/>
              <a:gd name="T85"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63">
                <a:moveTo>
                  <a:pt x="19" y="54"/>
                </a:moveTo>
                <a:cubicBezTo>
                  <a:pt x="34" y="54"/>
                  <a:pt x="34" y="54"/>
                  <a:pt x="34" y="54"/>
                </a:cubicBezTo>
                <a:cubicBezTo>
                  <a:pt x="34" y="54"/>
                  <a:pt x="35" y="54"/>
                  <a:pt x="35" y="55"/>
                </a:cubicBezTo>
                <a:cubicBezTo>
                  <a:pt x="35" y="56"/>
                  <a:pt x="35" y="56"/>
                  <a:pt x="35" y="56"/>
                </a:cubicBezTo>
                <a:cubicBezTo>
                  <a:pt x="35" y="57"/>
                  <a:pt x="34" y="57"/>
                  <a:pt x="34" y="57"/>
                </a:cubicBezTo>
                <a:cubicBezTo>
                  <a:pt x="19" y="57"/>
                  <a:pt x="19" y="57"/>
                  <a:pt x="19" y="57"/>
                </a:cubicBezTo>
                <a:cubicBezTo>
                  <a:pt x="19" y="57"/>
                  <a:pt x="18" y="57"/>
                  <a:pt x="18" y="56"/>
                </a:cubicBezTo>
                <a:cubicBezTo>
                  <a:pt x="18" y="55"/>
                  <a:pt x="18" y="55"/>
                  <a:pt x="18" y="55"/>
                </a:cubicBezTo>
                <a:cubicBezTo>
                  <a:pt x="18" y="54"/>
                  <a:pt x="19" y="54"/>
                  <a:pt x="19" y="54"/>
                </a:cubicBezTo>
                <a:cubicBezTo>
                  <a:pt x="19" y="54"/>
                  <a:pt x="19" y="54"/>
                  <a:pt x="19" y="54"/>
                </a:cubicBezTo>
                <a:close/>
                <a:moveTo>
                  <a:pt x="32" y="59"/>
                </a:moveTo>
                <a:cubicBezTo>
                  <a:pt x="32" y="61"/>
                  <a:pt x="32" y="61"/>
                  <a:pt x="32" y="61"/>
                </a:cubicBezTo>
                <a:cubicBezTo>
                  <a:pt x="32" y="62"/>
                  <a:pt x="31" y="63"/>
                  <a:pt x="30" y="63"/>
                </a:cubicBezTo>
                <a:cubicBezTo>
                  <a:pt x="23" y="63"/>
                  <a:pt x="23" y="63"/>
                  <a:pt x="23" y="63"/>
                </a:cubicBezTo>
                <a:cubicBezTo>
                  <a:pt x="22" y="63"/>
                  <a:pt x="21" y="62"/>
                  <a:pt x="21" y="61"/>
                </a:cubicBezTo>
                <a:cubicBezTo>
                  <a:pt x="21" y="59"/>
                  <a:pt x="21" y="59"/>
                  <a:pt x="21" y="59"/>
                </a:cubicBezTo>
                <a:cubicBezTo>
                  <a:pt x="32" y="59"/>
                  <a:pt x="32" y="59"/>
                  <a:pt x="32" y="59"/>
                </a:cubicBezTo>
                <a:close/>
                <a:moveTo>
                  <a:pt x="26" y="15"/>
                </a:moveTo>
                <a:cubicBezTo>
                  <a:pt x="34" y="15"/>
                  <a:pt x="40" y="21"/>
                  <a:pt x="40" y="29"/>
                </a:cubicBezTo>
                <a:cubicBezTo>
                  <a:pt x="40" y="37"/>
                  <a:pt x="33" y="39"/>
                  <a:pt x="33" y="52"/>
                </a:cubicBezTo>
                <a:cubicBezTo>
                  <a:pt x="20" y="52"/>
                  <a:pt x="20" y="52"/>
                  <a:pt x="20" y="52"/>
                </a:cubicBezTo>
                <a:cubicBezTo>
                  <a:pt x="20" y="39"/>
                  <a:pt x="12" y="37"/>
                  <a:pt x="12" y="29"/>
                </a:cubicBezTo>
                <a:cubicBezTo>
                  <a:pt x="12" y="21"/>
                  <a:pt x="19" y="15"/>
                  <a:pt x="26" y="15"/>
                </a:cubicBezTo>
                <a:cubicBezTo>
                  <a:pt x="26" y="15"/>
                  <a:pt x="26" y="15"/>
                  <a:pt x="26" y="15"/>
                </a:cubicBezTo>
                <a:close/>
                <a:moveTo>
                  <a:pt x="28" y="17"/>
                </a:moveTo>
                <a:cubicBezTo>
                  <a:pt x="29" y="17"/>
                  <a:pt x="29" y="17"/>
                  <a:pt x="29" y="17"/>
                </a:cubicBezTo>
                <a:cubicBezTo>
                  <a:pt x="31" y="18"/>
                  <a:pt x="32" y="19"/>
                  <a:pt x="34" y="20"/>
                </a:cubicBezTo>
                <a:cubicBezTo>
                  <a:pt x="33" y="19"/>
                  <a:pt x="33" y="19"/>
                  <a:pt x="32" y="19"/>
                </a:cubicBezTo>
                <a:cubicBezTo>
                  <a:pt x="31" y="19"/>
                  <a:pt x="31" y="19"/>
                  <a:pt x="31" y="19"/>
                </a:cubicBezTo>
                <a:cubicBezTo>
                  <a:pt x="30" y="19"/>
                  <a:pt x="30" y="19"/>
                  <a:pt x="29" y="18"/>
                </a:cubicBezTo>
                <a:cubicBezTo>
                  <a:pt x="28" y="19"/>
                  <a:pt x="27" y="19"/>
                  <a:pt x="26" y="19"/>
                </a:cubicBezTo>
                <a:cubicBezTo>
                  <a:pt x="24" y="20"/>
                  <a:pt x="22" y="21"/>
                  <a:pt x="20" y="22"/>
                </a:cubicBezTo>
                <a:cubicBezTo>
                  <a:pt x="19" y="23"/>
                  <a:pt x="19" y="23"/>
                  <a:pt x="19" y="23"/>
                </a:cubicBezTo>
                <a:cubicBezTo>
                  <a:pt x="18" y="25"/>
                  <a:pt x="17" y="27"/>
                  <a:pt x="17" y="29"/>
                </a:cubicBezTo>
                <a:cubicBezTo>
                  <a:pt x="16" y="30"/>
                  <a:pt x="16" y="30"/>
                  <a:pt x="16" y="30"/>
                </a:cubicBezTo>
                <a:cubicBezTo>
                  <a:pt x="16" y="31"/>
                  <a:pt x="16" y="33"/>
                  <a:pt x="16" y="34"/>
                </a:cubicBezTo>
                <a:cubicBezTo>
                  <a:pt x="16" y="33"/>
                  <a:pt x="16" y="33"/>
                  <a:pt x="15" y="32"/>
                </a:cubicBezTo>
                <a:cubicBezTo>
                  <a:pt x="15" y="31"/>
                  <a:pt x="15" y="31"/>
                  <a:pt x="15" y="31"/>
                </a:cubicBezTo>
                <a:cubicBezTo>
                  <a:pt x="15" y="29"/>
                  <a:pt x="15" y="28"/>
                  <a:pt x="15" y="26"/>
                </a:cubicBezTo>
                <a:cubicBezTo>
                  <a:pt x="15" y="25"/>
                  <a:pt x="15" y="25"/>
                  <a:pt x="15" y="25"/>
                </a:cubicBezTo>
                <a:cubicBezTo>
                  <a:pt x="16" y="24"/>
                  <a:pt x="17" y="22"/>
                  <a:pt x="18" y="21"/>
                </a:cubicBezTo>
                <a:cubicBezTo>
                  <a:pt x="19" y="20"/>
                  <a:pt x="19" y="20"/>
                  <a:pt x="19" y="20"/>
                </a:cubicBezTo>
                <a:cubicBezTo>
                  <a:pt x="20" y="19"/>
                  <a:pt x="22" y="18"/>
                  <a:pt x="24" y="17"/>
                </a:cubicBezTo>
                <a:cubicBezTo>
                  <a:pt x="25" y="17"/>
                  <a:pt x="25" y="17"/>
                  <a:pt x="26" y="17"/>
                </a:cubicBezTo>
                <a:cubicBezTo>
                  <a:pt x="27" y="17"/>
                  <a:pt x="28" y="17"/>
                  <a:pt x="28" y="17"/>
                </a:cubicBezTo>
                <a:cubicBezTo>
                  <a:pt x="28" y="17"/>
                  <a:pt x="28" y="17"/>
                  <a:pt x="28" y="17"/>
                </a:cubicBezTo>
                <a:close/>
                <a:moveTo>
                  <a:pt x="25" y="0"/>
                </a:moveTo>
                <a:cubicBezTo>
                  <a:pt x="28" y="0"/>
                  <a:pt x="28" y="0"/>
                  <a:pt x="28" y="0"/>
                </a:cubicBezTo>
                <a:cubicBezTo>
                  <a:pt x="28" y="10"/>
                  <a:pt x="28" y="10"/>
                  <a:pt x="28" y="10"/>
                </a:cubicBezTo>
                <a:cubicBezTo>
                  <a:pt x="28" y="10"/>
                  <a:pt x="27" y="10"/>
                  <a:pt x="27" y="10"/>
                </a:cubicBezTo>
                <a:cubicBezTo>
                  <a:pt x="26" y="10"/>
                  <a:pt x="25" y="10"/>
                  <a:pt x="25" y="10"/>
                </a:cubicBezTo>
                <a:cubicBezTo>
                  <a:pt x="25" y="0"/>
                  <a:pt x="25" y="0"/>
                  <a:pt x="25" y="0"/>
                </a:cubicBezTo>
                <a:close/>
                <a:moveTo>
                  <a:pt x="44" y="7"/>
                </a:moveTo>
                <a:cubicBezTo>
                  <a:pt x="47" y="10"/>
                  <a:pt x="47" y="10"/>
                  <a:pt x="47" y="10"/>
                </a:cubicBezTo>
                <a:cubicBezTo>
                  <a:pt x="40" y="16"/>
                  <a:pt x="40" y="16"/>
                  <a:pt x="40" y="16"/>
                </a:cubicBezTo>
                <a:cubicBezTo>
                  <a:pt x="40" y="15"/>
                  <a:pt x="39" y="14"/>
                  <a:pt x="38" y="14"/>
                </a:cubicBezTo>
                <a:cubicBezTo>
                  <a:pt x="44" y="7"/>
                  <a:pt x="44" y="7"/>
                  <a:pt x="44" y="7"/>
                </a:cubicBezTo>
                <a:close/>
                <a:moveTo>
                  <a:pt x="14" y="42"/>
                </a:moveTo>
                <a:cubicBezTo>
                  <a:pt x="9" y="47"/>
                  <a:pt x="9" y="47"/>
                  <a:pt x="9" y="47"/>
                </a:cubicBezTo>
                <a:cubicBezTo>
                  <a:pt x="6" y="45"/>
                  <a:pt x="6" y="45"/>
                  <a:pt x="6" y="45"/>
                </a:cubicBezTo>
                <a:cubicBezTo>
                  <a:pt x="11" y="40"/>
                  <a:pt x="11" y="40"/>
                  <a:pt x="11" y="40"/>
                </a:cubicBezTo>
                <a:cubicBezTo>
                  <a:pt x="12" y="41"/>
                  <a:pt x="13" y="42"/>
                  <a:pt x="14" y="42"/>
                </a:cubicBezTo>
                <a:cubicBezTo>
                  <a:pt x="14" y="42"/>
                  <a:pt x="14" y="42"/>
                  <a:pt x="14" y="42"/>
                </a:cubicBezTo>
                <a:close/>
                <a:moveTo>
                  <a:pt x="9" y="7"/>
                </a:moveTo>
                <a:cubicBezTo>
                  <a:pt x="6" y="10"/>
                  <a:pt x="6" y="10"/>
                  <a:pt x="6" y="10"/>
                </a:cubicBezTo>
                <a:cubicBezTo>
                  <a:pt x="13" y="16"/>
                  <a:pt x="13" y="16"/>
                  <a:pt x="13" y="16"/>
                </a:cubicBezTo>
                <a:cubicBezTo>
                  <a:pt x="14" y="15"/>
                  <a:pt x="14" y="14"/>
                  <a:pt x="15" y="14"/>
                </a:cubicBezTo>
                <a:cubicBezTo>
                  <a:pt x="9" y="7"/>
                  <a:pt x="9" y="7"/>
                  <a:pt x="9" y="7"/>
                </a:cubicBezTo>
                <a:close/>
                <a:moveTo>
                  <a:pt x="39" y="42"/>
                </a:moveTo>
                <a:cubicBezTo>
                  <a:pt x="44" y="47"/>
                  <a:pt x="44" y="47"/>
                  <a:pt x="44" y="47"/>
                </a:cubicBezTo>
                <a:cubicBezTo>
                  <a:pt x="47" y="45"/>
                  <a:pt x="47" y="45"/>
                  <a:pt x="47" y="45"/>
                </a:cubicBezTo>
                <a:cubicBezTo>
                  <a:pt x="42" y="40"/>
                  <a:pt x="42" y="40"/>
                  <a:pt x="42" y="40"/>
                </a:cubicBezTo>
                <a:cubicBezTo>
                  <a:pt x="41" y="41"/>
                  <a:pt x="40" y="42"/>
                  <a:pt x="39" y="42"/>
                </a:cubicBezTo>
                <a:cubicBezTo>
                  <a:pt x="39" y="42"/>
                  <a:pt x="39" y="42"/>
                  <a:pt x="39" y="42"/>
                </a:cubicBezTo>
                <a:close/>
                <a:moveTo>
                  <a:pt x="53" y="26"/>
                </a:moveTo>
                <a:cubicBezTo>
                  <a:pt x="53" y="29"/>
                  <a:pt x="53" y="29"/>
                  <a:pt x="53" y="29"/>
                </a:cubicBezTo>
                <a:cubicBezTo>
                  <a:pt x="45" y="29"/>
                  <a:pt x="45" y="29"/>
                  <a:pt x="45" y="29"/>
                </a:cubicBezTo>
                <a:cubicBezTo>
                  <a:pt x="45" y="29"/>
                  <a:pt x="45" y="29"/>
                  <a:pt x="45" y="29"/>
                </a:cubicBezTo>
                <a:cubicBezTo>
                  <a:pt x="45" y="28"/>
                  <a:pt x="45" y="27"/>
                  <a:pt x="45" y="26"/>
                </a:cubicBezTo>
                <a:cubicBezTo>
                  <a:pt x="53" y="26"/>
                  <a:pt x="53" y="26"/>
                  <a:pt x="53" y="26"/>
                </a:cubicBezTo>
                <a:close/>
                <a:moveTo>
                  <a:pt x="8" y="29"/>
                </a:moveTo>
                <a:cubicBezTo>
                  <a:pt x="0" y="29"/>
                  <a:pt x="0" y="29"/>
                  <a:pt x="0" y="29"/>
                </a:cubicBezTo>
                <a:cubicBezTo>
                  <a:pt x="0" y="26"/>
                  <a:pt x="0" y="26"/>
                  <a:pt x="0" y="26"/>
                </a:cubicBezTo>
                <a:cubicBezTo>
                  <a:pt x="8" y="26"/>
                  <a:pt x="8" y="26"/>
                  <a:pt x="8" y="26"/>
                </a:cubicBezTo>
                <a:cubicBezTo>
                  <a:pt x="8" y="27"/>
                  <a:pt x="8" y="28"/>
                  <a:pt x="8" y="29"/>
                </a:cubicBezTo>
                <a:cubicBezTo>
                  <a:pt x="8" y="29"/>
                  <a:pt x="8" y="29"/>
                  <a:pt x="8" y="29"/>
                </a:cubicBezTo>
                <a:cubicBezTo>
                  <a:pt x="8" y="29"/>
                  <a:pt x="8" y="29"/>
                  <a:pt x="8" y="29"/>
                </a:cubicBezTo>
                <a:close/>
              </a:path>
            </a:pathLst>
          </a:custGeom>
          <a:solidFill>
            <a:sysClr val="window" lastClr="FFFFFF"/>
          </a:solidFill>
          <a:ln>
            <a:noFill/>
          </a:ln>
        </p:spPr>
        <p:txBody>
          <a:bodyPr vert="horz" wrap="square" lIns="68580" tIns="34290" rIns="68580" bIns="34290" numCol="1" anchor="t" anchorCtr="0" compatLnSpc="1">
            <a:normAutofit fontScale="75000" lnSpcReduction="20000"/>
          </a:bodyPr>
          <a:p>
            <a:pPr fontAlgn="auto">
              <a:lnSpc>
                <a:spcPct val="130000"/>
              </a:lnSpc>
            </a:pPr>
            <a:endParaRPr lang="zh-CN" altLang="en-US" sz="1350">
              <a:solidFill>
                <a:srgbClr val="4D576B"/>
              </a:solidFill>
              <a:latin typeface="Arial" panose="020B0604020202020204" pitchFamily="34" charset="0"/>
              <a:ea typeface="微软雅黑" panose="020B0503020204020204" charset="-122"/>
              <a:sym typeface="Arial" panose="020B0604020202020204" pitchFamily="34" charset="0"/>
            </a:endParaRPr>
          </a:p>
        </p:txBody>
      </p:sp>
      <p:sp>
        <p:nvSpPr>
          <p:cNvPr id="177" name="文本框 176"/>
          <p:cNvSpPr txBox="1"/>
          <p:nvPr>
            <p:custDataLst>
              <p:tags r:id="rId24"/>
            </p:custDataLst>
          </p:nvPr>
        </p:nvSpPr>
        <p:spPr>
          <a:xfrm>
            <a:off x="7790815" y="5428615"/>
            <a:ext cx="4156075" cy="654685"/>
          </a:xfrm>
          <a:prstGeom prst="rect">
            <a:avLst/>
          </a:prstGeom>
          <a:noFill/>
        </p:spPr>
        <p:txBody>
          <a:bodyPr wrap="square" rtlCol="0" anchor="ctr" anchorCtr="0">
            <a:noAutofit/>
          </a:bodyPr>
          <a:p>
            <a:pPr fontAlgn="auto">
              <a:lnSpc>
                <a:spcPct val="120000"/>
              </a:lnSpc>
            </a:pPr>
            <a:r>
              <a:rPr lang="zh-CN" altLang="en-US" spc="150">
                <a:uFillTx/>
                <a:latin typeface="Arial" panose="020B0604020202020204" pitchFamily="34" charset="0"/>
                <a:ea typeface="微软雅黑" panose="020B0503020204020204" charset="-122"/>
                <a:sym typeface="Arial" panose="020B0604020202020204" pitchFamily="34" charset="0"/>
              </a:rPr>
              <a:t>完善绿色发展环境政策（绿色信贷、绿色债券、</a:t>
            </a:r>
            <a:r>
              <a:rPr lang="en-US" altLang="zh-CN" spc="150">
                <a:uFillTx/>
                <a:latin typeface="Arial" panose="020B0604020202020204" pitchFamily="34" charset="0"/>
                <a:ea typeface="微软雅黑" panose="020B0503020204020204" charset="-122"/>
                <a:sym typeface="Arial" panose="020B0604020202020204" pitchFamily="34" charset="0"/>
              </a:rPr>
              <a:t>EOD</a:t>
            </a:r>
            <a:r>
              <a:rPr lang="zh-CN" altLang="en-US" spc="150">
                <a:uFillTx/>
                <a:latin typeface="Arial" panose="020B0604020202020204" pitchFamily="34" charset="0"/>
                <a:ea typeface="微软雅黑" panose="020B0503020204020204" charset="-122"/>
                <a:sym typeface="Arial" panose="020B0604020202020204" pitchFamily="34" charset="0"/>
              </a:rPr>
              <a:t>）</a:t>
            </a:r>
            <a:endParaRPr lang="zh-CN" altLang="en-US" spc="150">
              <a:uFillTx/>
              <a:latin typeface="Arial" panose="020B0604020202020204" pitchFamily="34" charset="0"/>
              <a:ea typeface="微软雅黑" panose="020B0503020204020204" charset="-122"/>
              <a:sym typeface="Arial" panose="020B0604020202020204" pitchFamily="34" charset="0"/>
            </a:endParaRPr>
          </a:p>
        </p:txBody>
      </p:sp>
      <p:sp>
        <p:nvSpPr>
          <p:cNvPr id="143" name="repairing-service_75668"/>
          <p:cNvSpPr>
            <a:spLocks noChangeAspect="1"/>
          </p:cNvSpPr>
          <p:nvPr>
            <p:custDataLst>
              <p:tags r:id="rId25"/>
            </p:custDataLst>
          </p:nvPr>
        </p:nvSpPr>
        <p:spPr bwMode="auto">
          <a:xfrm>
            <a:off x="7392382" y="4472305"/>
            <a:ext cx="234256" cy="23368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88862 h 440259"/>
              <a:gd name="T43" fmla="*/ 88862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89" h="3086">
                <a:moveTo>
                  <a:pt x="3076" y="1373"/>
                </a:moveTo>
                <a:cubicBezTo>
                  <a:pt x="3072" y="1330"/>
                  <a:pt x="3021" y="1297"/>
                  <a:pt x="2977" y="1297"/>
                </a:cubicBezTo>
                <a:cubicBezTo>
                  <a:pt x="2836" y="1297"/>
                  <a:pt x="2711" y="1215"/>
                  <a:pt x="2658" y="1086"/>
                </a:cubicBezTo>
                <a:cubicBezTo>
                  <a:pt x="2604" y="955"/>
                  <a:pt x="2639" y="802"/>
                  <a:pt x="2744" y="705"/>
                </a:cubicBezTo>
                <a:cubicBezTo>
                  <a:pt x="2777" y="675"/>
                  <a:pt x="2781" y="624"/>
                  <a:pt x="2754" y="589"/>
                </a:cubicBezTo>
                <a:cubicBezTo>
                  <a:pt x="2681" y="497"/>
                  <a:pt x="2599" y="414"/>
                  <a:pt x="2509" y="342"/>
                </a:cubicBezTo>
                <a:cubicBezTo>
                  <a:pt x="2474" y="314"/>
                  <a:pt x="2423" y="318"/>
                  <a:pt x="2392" y="352"/>
                </a:cubicBezTo>
                <a:cubicBezTo>
                  <a:pt x="2300" y="453"/>
                  <a:pt x="2135" y="491"/>
                  <a:pt x="2008" y="438"/>
                </a:cubicBezTo>
                <a:cubicBezTo>
                  <a:pt x="1875" y="382"/>
                  <a:pt x="1791" y="248"/>
                  <a:pt x="1800" y="103"/>
                </a:cubicBezTo>
                <a:cubicBezTo>
                  <a:pt x="1802" y="58"/>
                  <a:pt x="1769" y="19"/>
                  <a:pt x="1724" y="13"/>
                </a:cubicBezTo>
                <a:cubicBezTo>
                  <a:pt x="1609" y="0"/>
                  <a:pt x="1493" y="0"/>
                  <a:pt x="1377" y="12"/>
                </a:cubicBezTo>
                <a:cubicBezTo>
                  <a:pt x="1332" y="17"/>
                  <a:pt x="1299" y="56"/>
                  <a:pt x="1301" y="101"/>
                </a:cubicBezTo>
                <a:cubicBezTo>
                  <a:pt x="1306" y="244"/>
                  <a:pt x="1221" y="376"/>
                  <a:pt x="1090" y="429"/>
                </a:cubicBezTo>
                <a:cubicBezTo>
                  <a:pt x="964" y="481"/>
                  <a:pt x="800" y="443"/>
                  <a:pt x="708" y="343"/>
                </a:cubicBezTo>
                <a:cubicBezTo>
                  <a:pt x="678" y="309"/>
                  <a:pt x="627" y="305"/>
                  <a:pt x="592" y="333"/>
                </a:cubicBezTo>
                <a:cubicBezTo>
                  <a:pt x="499" y="405"/>
                  <a:pt x="415" y="488"/>
                  <a:pt x="342" y="579"/>
                </a:cubicBezTo>
                <a:cubicBezTo>
                  <a:pt x="314" y="615"/>
                  <a:pt x="318" y="666"/>
                  <a:pt x="352" y="696"/>
                </a:cubicBezTo>
                <a:cubicBezTo>
                  <a:pt x="459" y="794"/>
                  <a:pt x="494" y="948"/>
                  <a:pt x="438" y="1081"/>
                </a:cubicBezTo>
                <a:cubicBezTo>
                  <a:pt x="385" y="1208"/>
                  <a:pt x="253" y="1290"/>
                  <a:pt x="102" y="1290"/>
                </a:cubicBezTo>
                <a:cubicBezTo>
                  <a:pt x="54" y="1288"/>
                  <a:pt x="19" y="1321"/>
                  <a:pt x="13" y="1365"/>
                </a:cubicBezTo>
                <a:cubicBezTo>
                  <a:pt x="0" y="1481"/>
                  <a:pt x="0" y="1599"/>
                  <a:pt x="13" y="1716"/>
                </a:cubicBezTo>
                <a:cubicBezTo>
                  <a:pt x="18" y="1759"/>
                  <a:pt x="70" y="1792"/>
                  <a:pt x="114" y="1792"/>
                </a:cubicBezTo>
                <a:cubicBezTo>
                  <a:pt x="248" y="1788"/>
                  <a:pt x="377" y="1871"/>
                  <a:pt x="431" y="2003"/>
                </a:cubicBezTo>
                <a:cubicBezTo>
                  <a:pt x="485" y="2134"/>
                  <a:pt x="450" y="2287"/>
                  <a:pt x="345" y="2384"/>
                </a:cubicBezTo>
                <a:cubicBezTo>
                  <a:pt x="312" y="2414"/>
                  <a:pt x="308" y="2465"/>
                  <a:pt x="335" y="2500"/>
                </a:cubicBezTo>
                <a:cubicBezTo>
                  <a:pt x="407" y="2591"/>
                  <a:pt x="489" y="2674"/>
                  <a:pt x="579" y="2747"/>
                </a:cubicBezTo>
                <a:cubicBezTo>
                  <a:pt x="615" y="2775"/>
                  <a:pt x="666" y="2771"/>
                  <a:pt x="697" y="2738"/>
                </a:cubicBezTo>
                <a:cubicBezTo>
                  <a:pt x="789" y="2636"/>
                  <a:pt x="954" y="2598"/>
                  <a:pt x="1081" y="2651"/>
                </a:cubicBezTo>
                <a:cubicBezTo>
                  <a:pt x="1214" y="2707"/>
                  <a:pt x="1298" y="2841"/>
                  <a:pt x="1289" y="2986"/>
                </a:cubicBezTo>
                <a:cubicBezTo>
                  <a:pt x="1287" y="3031"/>
                  <a:pt x="1320" y="3071"/>
                  <a:pt x="1365" y="3076"/>
                </a:cubicBezTo>
                <a:cubicBezTo>
                  <a:pt x="1424" y="3083"/>
                  <a:pt x="1483" y="3086"/>
                  <a:pt x="1543" y="3086"/>
                </a:cubicBezTo>
                <a:cubicBezTo>
                  <a:pt x="1599" y="3086"/>
                  <a:pt x="1656" y="3083"/>
                  <a:pt x="1712" y="3077"/>
                </a:cubicBezTo>
                <a:cubicBezTo>
                  <a:pt x="1757" y="3072"/>
                  <a:pt x="1790" y="3033"/>
                  <a:pt x="1788" y="2988"/>
                </a:cubicBezTo>
                <a:cubicBezTo>
                  <a:pt x="1783" y="2846"/>
                  <a:pt x="1868" y="2713"/>
                  <a:pt x="1999" y="2660"/>
                </a:cubicBezTo>
                <a:cubicBezTo>
                  <a:pt x="2126" y="2608"/>
                  <a:pt x="2289" y="2646"/>
                  <a:pt x="2381" y="2747"/>
                </a:cubicBezTo>
                <a:cubicBezTo>
                  <a:pt x="2411" y="2780"/>
                  <a:pt x="2462" y="2784"/>
                  <a:pt x="2497" y="2756"/>
                </a:cubicBezTo>
                <a:cubicBezTo>
                  <a:pt x="2589" y="2684"/>
                  <a:pt x="2673" y="2601"/>
                  <a:pt x="2747" y="2510"/>
                </a:cubicBezTo>
                <a:cubicBezTo>
                  <a:pt x="2775" y="2474"/>
                  <a:pt x="2771" y="2423"/>
                  <a:pt x="2737" y="2393"/>
                </a:cubicBezTo>
                <a:cubicBezTo>
                  <a:pt x="2630" y="2295"/>
                  <a:pt x="2595" y="2141"/>
                  <a:pt x="2651" y="2008"/>
                </a:cubicBezTo>
                <a:cubicBezTo>
                  <a:pt x="2703" y="1883"/>
                  <a:pt x="2830" y="1799"/>
                  <a:pt x="2966" y="1799"/>
                </a:cubicBezTo>
                <a:lnTo>
                  <a:pt x="2985" y="1800"/>
                </a:lnTo>
                <a:cubicBezTo>
                  <a:pt x="3030" y="1803"/>
                  <a:pt x="3070" y="1769"/>
                  <a:pt x="3076" y="1724"/>
                </a:cubicBezTo>
                <a:cubicBezTo>
                  <a:pt x="3089" y="1608"/>
                  <a:pt x="3089" y="1490"/>
                  <a:pt x="3076" y="1373"/>
                </a:cubicBezTo>
                <a:close/>
                <a:moveTo>
                  <a:pt x="1545" y="2433"/>
                </a:moveTo>
                <a:cubicBezTo>
                  <a:pt x="1054" y="2433"/>
                  <a:pt x="656" y="2035"/>
                  <a:pt x="656" y="1545"/>
                </a:cubicBezTo>
                <a:cubicBezTo>
                  <a:pt x="656" y="1054"/>
                  <a:pt x="1054" y="656"/>
                  <a:pt x="1545" y="656"/>
                </a:cubicBezTo>
                <a:cubicBezTo>
                  <a:pt x="2035" y="656"/>
                  <a:pt x="2433" y="1054"/>
                  <a:pt x="2433" y="1545"/>
                </a:cubicBezTo>
                <a:cubicBezTo>
                  <a:pt x="2433" y="1711"/>
                  <a:pt x="2387" y="1867"/>
                  <a:pt x="2308" y="2000"/>
                </a:cubicBezTo>
                <a:lnTo>
                  <a:pt x="1918" y="1611"/>
                </a:lnTo>
                <a:cubicBezTo>
                  <a:pt x="1947" y="1545"/>
                  <a:pt x="1961" y="1473"/>
                  <a:pt x="1961" y="1398"/>
                </a:cubicBezTo>
                <a:cubicBezTo>
                  <a:pt x="1961" y="1253"/>
                  <a:pt x="1905" y="1116"/>
                  <a:pt x="1802" y="1013"/>
                </a:cubicBezTo>
                <a:cubicBezTo>
                  <a:pt x="1699" y="910"/>
                  <a:pt x="1562" y="854"/>
                  <a:pt x="1417" y="854"/>
                </a:cubicBezTo>
                <a:cubicBezTo>
                  <a:pt x="1368" y="854"/>
                  <a:pt x="1320" y="860"/>
                  <a:pt x="1273" y="873"/>
                </a:cubicBezTo>
                <a:cubicBezTo>
                  <a:pt x="1253" y="878"/>
                  <a:pt x="1236" y="895"/>
                  <a:pt x="1230" y="916"/>
                </a:cubicBezTo>
                <a:cubicBezTo>
                  <a:pt x="1225" y="937"/>
                  <a:pt x="1231" y="958"/>
                  <a:pt x="1247" y="975"/>
                </a:cubicBezTo>
                <a:cubicBezTo>
                  <a:pt x="1247" y="975"/>
                  <a:pt x="1440" y="1168"/>
                  <a:pt x="1504" y="1232"/>
                </a:cubicBezTo>
                <a:cubicBezTo>
                  <a:pt x="1511" y="1239"/>
                  <a:pt x="1511" y="1255"/>
                  <a:pt x="1510" y="1261"/>
                </a:cubicBezTo>
                <a:lnTo>
                  <a:pt x="1509" y="1265"/>
                </a:lnTo>
                <a:cubicBezTo>
                  <a:pt x="1503" y="1336"/>
                  <a:pt x="1490" y="1421"/>
                  <a:pt x="1480" y="1453"/>
                </a:cubicBezTo>
                <a:cubicBezTo>
                  <a:pt x="1478" y="1455"/>
                  <a:pt x="1477" y="1456"/>
                  <a:pt x="1476" y="1457"/>
                </a:cubicBezTo>
                <a:cubicBezTo>
                  <a:pt x="1474" y="1459"/>
                  <a:pt x="1473" y="1460"/>
                  <a:pt x="1471" y="1462"/>
                </a:cubicBezTo>
                <a:cubicBezTo>
                  <a:pt x="1438" y="1472"/>
                  <a:pt x="1352" y="1485"/>
                  <a:pt x="1280" y="1491"/>
                </a:cubicBezTo>
                <a:lnTo>
                  <a:pt x="1280" y="1491"/>
                </a:lnTo>
                <a:lnTo>
                  <a:pt x="1277" y="1492"/>
                </a:lnTo>
                <a:cubicBezTo>
                  <a:pt x="1277" y="1492"/>
                  <a:pt x="1276" y="1492"/>
                  <a:pt x="1274" y="1492"/>
                </a:cubicBezTo>
                <a:cubicBezTo>
                  <a:pt x="1266" y="1492"/>
                  <a:pt x="1255" y="1490"/>
                  <a:pt x="1245" y="1479"/>
                </a:cubicBezTo>
                <a:cubicBezTo>
                  <a:pt x="1178" y="1412"/>
                  <a:pt x="993" y="1229"/>
                  <a:pt x="993" y="1229"/>
                </a:cubicBezTo>
                <a:cubicBezTo>
                  <a:pt x="977" y="1213"/>
                  <a:pt x="960" y="1209"/>
                  <a:pt x="948" y="1209"/>
                </a:cubicBezTo>
                <a:cubicBezTo>
                  <a:pt x="922" y="1209"/>
                  <a:pt x="898" y="1228"/>
                  <a:pt x="891" y="1256"/>
                </a:cubicBezTo>
                <a:cubicBezTo>
                  <a:pt x="840" y="1444"/>
                  <a:pt x="894" y="1646"/>
                  <a:pt x="1031" y="1784"/>
                </a:cubicBezTo>
                <a:cubicBezTo>
                  <a:pt x="1134" y="1886"/>
                  <a:pt x="1271" y="1943"/>
                  <a:pt x="1417" y="1943"/>
                </a:cubicBezTo>
                <a:cubicBezTo>
                  <a:pt x="1491" y="1943"/>
                  <a:pt x="1563" y="1928"/>
                  <a:pt x="1629" y="1900"/>
                </a:cubicBezTo>
                <a:lnTo>
                  <a:pt x="2023" y="2293"/>
                </a:lnTo>
                <a:cubicBezTo>
                  <a:pt x="1885" y="2382"/>
                  <a:pt x="1721" y="2433"/>
                  <a:pt x="1545" y="2433"/>
                </a:cubicBezTo>
                <a:close/>
              </a:path>
            </a:pathLst>
          </a:custGeom>
          <a:solidFill>
            <a:sysClr val="window" lastClr="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圆角矩形 12"/>
          <p:cNvSpPr/>
          <p:nvPr>
            <p:custDataLst>
              <p:tags r:id="rId26"/>
            </p:custDataLst>
          </p:nvPr>
        </p:nvSpPr>
        <p:spPr>
          <a:xfrm>
            <a:off x="309245" y="3416935"/>
            <a:ext cx="491490" cy="495300"/>
          </a:xfrm>
          <a:prstGeom prst="roundRect">
            <a:avLst>
              <a:gd name="adj" fmla="val 50000"/>
            </a:avLst>
          </a:prstGeom>
          <a:solidFill>
            <a:srgbClr val="1F74AD"/>
          </a:solidFill>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auto">
              <a:lnSpc>
                <a:spcPct val="120000"/>
              </a:lnSpc>
            </a:pPr>
            <a:endParaRPr lang="zh-CN" altLang="en-US" sz="1350" dirty="0">
              <a:solidFill>
                <a:srgbClr val="4D576B"/>
              </a:solidFill>
              <a:latin typeface="Arial" panose="020B0604020202020204" pitchFamily="34" charset="0"/>
              <a:ea typeface="微软雅黑" panose="020B0503020204020204" charset="-122"/>
              <a:sym typeface="Arial" panose="020B0604020202020204" pitchFamily="34" charset="0"/>
            </a:endParaRPr>
          </a:p>
        </p:txBody>
      </p:sp>
      <p:sp>
        <p:nvSpPr>
          <p:cNvPr id="17" name="Freeform 63"/>
          <p:cNvSpPr>
            <a:spLocks noEditPoints="1"/>
          </p:cNvSpPr>
          <p:nvPr>
            <p:custDataLst>
              <p:tags r:id="rId27"/>
            </p:custDataLst>
          </p:nvPr>
        </p:nvSpPr>
        <p:spPr bwMode="auto">
          <a:xfrm>
            <a:off x="435610" y="3547745"/>
            <a:ext cx="231775" cy="227330"/>
          </a:xfrm>
          <a:custGeom>
            <a:avLst/>
            <a:gdLst>
              <a:gd name="T0" fmla="*/ 38 w 59"/>
              <a:gd name="T1" fmla="*/ 34 h 58"/>
              <a:gd name="T2" fmla="*/ 36 w 59"/>
              <a:gd name="T3" fmla="*/ 7 h 58"/>
              <a:gd name="T4" fmla="*/ 8 w 59"/>
              <a:gd name="T5" fmla="*/ 7 h 58"/>
              <a:gd name="T6" fmla="*/ 8 w 59"/>
              <a:gd name="T7" fmla="*/ 35 h 58"/>
              <a:gd name="T8" fmla="*/ 34 w 59"/>
              <a:gd name="T9" fmla="*/ 37 h 58"/>
              <a:gd name="T10" fmla="*/ 38 w 59"/>
              <a:gd name="T11" fmla="*/ 40 h 58"/>
              <a:gd name="T12" fmla="*/ 38 w 59"/>
              <a:gd name="T13" fmla="*/ 44 h 58"/>
              <a:gd name="T14" fmla="*/ 51 w 59"/>
              <a:gd name="T15" fmla="*/ 57 h 58"/>
              <a:gd name="T16" fmla="*/ 55 w 59"/>
              <a:gd name="T17" fmla="*/ 57 h 58"/>
              <a:gd name="T18" fmla="*/ 58 w 59"/>
              <a:gd name="T19" fmla="*/ 55 h 58"/>
              <a:gd name="T20" fmla="*/ 58 w 59"/>
              <a:gd name="T21" fmla="*/ 50 h 58"/>
              <a:gd name="T22" fmla="*/ 44 w 59"/>
              <a:gd name="T23" fmla="*/ 37 h 58"/>
              <a:gd name="T24" fmla="*/ 41 w 59"/>
              <a:gd name="T25" fmla="*/ 37 h 58"/>
              <a:gd name="T26" fmla="*/ 38 w 59"/>
              <a:gd name="T27" fmla="*/ 34 h 58"/>
              <a:gd name="T28" fmla="*/ 33 w 59"/>
              <a:gd name="T29" fmla="*/ 32 h 58"/>
              <a:gd name="T30" fmla="*/ 33 w 59"/>
              <a:gd name="T31" fmla="*/ 11 h 58"/>
              <a:gd name="T32" fmla="*/ 11 w 59"/>
              <a:gd name="T33" fmla="*/ 11 h 58"/>
              <a:gd name="T34" fmla="*/ 11 w 59"/>
              <a:gd name="T35" fmla="*/ 32 h 58"/>
              <a:gd name="T36" fmla="*/ 33 w 59"/>
              <a:gd name="T37" fmla="*/ 32 h 58"/>
              <a:gd name="T38" fmla="*/ 33 w 59"/>
              <a:gd name="T39" fmla="*/ 32 h 58"/>
              <a:gd name="T40" fmla="*/ 28 w 59"/>
              <a:gd name="T41" fmla="*/ 11 h 58"/>
              <a:gd name="T42" fmla="*/ 14 w 59"/>
              <a:gd name="T43" fmla="*/ 13 h 58"/>
              <a:gd name="T44" fmla="*/ 14 w 59"/>
              <a:gd name="T45" fmla="*/ 29 h 58"/>
              <a:gd name="T46" fmla="*/ 15 w 59"/>
              <a:gd name="T47" fmla="*/ 31 h 58"/>
              <a:gd name="T48" fmla="*/ 16 w 59"/>
              <a:gd name="T49" fmla="*/ 14 h 58"/>
              <a:gd name="T50" fmla="*/ 28 w 59"/>
              <a:gd name="T51" fmla="*/ 11 h 58"/>
              <a:gd name="T52" fmla="*/ 28 w 59"/>
              <a:gd name="T53" fmla="*/ 1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9" h="58">
                <a:moveTo>
                  <a:pt x="38" y="34"/>
                </a:moveTo>
                <a:cubicBezTo>
                  <a:pt x="44" y="26"/>
                  <a:pt x="43" y="14"/>
                  <a:pt x="36" y="7"/>
                </a:cubicBezTo>
                <a:cubicBezTo>
                  <a:pt x="28" y="0"/>
                  <a:pt x="16" y="0"/>
                  <a:pt x="8" y="7"/>
                </a:cubicBezTo>
                <a:cubicBezTo>
                  <a:pt x="0" y="15"/>
                  <a:pt x="0" y="28"/>
                  <a:pt x="8" y="35"/>
                </a:cubicBezTo>
                <a:cubicBezTo>
                  <a:pt x="15" y="42"/>
                  <a:pt x="27" y="43"/>
                  <a:pt x="34" y="37"/>
                </a:cubicBezTo>
                <a:cubicBezTo>
                  <a:pt x="38" y="40"/>
                  <a:pt x="38" y="40"/>
                  <a:pt x="38" y="40"/>
                </a:cubicBezTo>
                <a:cubicBezTo>
                  <a:pt x="37" y="41"/>
                  <a:pt x="37" y="43"/>
                  <a:pt x="38" y="44"/>
                </a:cubicBezTo>
                <a:cubicBezTo>
                  <a:pt x="51" y="57"/>
                  <a:pt x="51" y="57"/>
                  <a:pt x="51" y="57"/>
                </a:cubicBezTo>
                <a:cubicBezTo>
                  <a:pt x="52" y="58"/>
                  <a:pt x="54" y="58"/>
                  <a:pt x="55" y="57"/>
                </a:cubicBezTo>
                <a:cubicBezTo>
                  <a:pt x="58" y="55"/>
                  <a:pt x="58" y="55"/>
                  <a:pt x="58" y="55"/>
                </a:cubicBezTo>
                <a:cubicBezTo>
                  <a:pt x="59" y="53"/>
                  <a:pt x="59" y="51"/>
                  <a:pt x="58" y="50"/>
                </a:cubicBezTo>
                <a:cubicBezTo>
                  <a:pt x="44" y="37"/>
                  <a:pt x="44" y="37"/>
                  <a:pt x="44" y="37"/>
                </a:cubicBezTo>
                <a:cubicBezTo>
                  <a:pt x="44" y="36"/>
                  <a:pt x="42" y="36"/>
                  <a:pt x="41" y="37"/>
                </a:cubicBezTo>
                <a:cubicBezTo>
                  <a:pt x="38" y="34"/>
                  <a:pt x="38" y="34"/>
                  <a:pt x="38" y="34"/>
                </a:cubicBezTo>
                <a:close/>
                <a:moveTo>
                  <a:pt x="33" y="32"/>
                </a:moveTo>
                <a:cubicBezTo>
                  <a:pt x="38" y="26"/>
                  <a:pt x="38" y="17"/>
                  <a:pt x="33" y="11"/>
                </a:cubicBezTo>
                <a:cubicBezTo>
                  <a:pt x="27" y="5"/>
                  <a:pt x="17" y="5"/>
                  <a:pt x="11" y="11"/>
                </a:cubicBezTo>
                <a:cubicBezTo>
                  <a:pt x="6" y="17"/>
                  <a:pt x="6" y="26"/>
                  <a:pt x="11" y="32"/>
                </a:cubicBezTo>
                <a:cubicBezTo>
                  <a:pt x="17" y="38"/>
                  <a:pt x="27" y="38"/>
                  <a:pt x="33" y="32"/>
                </a:cubicBezTo>
                <a:cubicBezTo>
                  <a:pt x="33" y="32"/>
                  <a:pt x="33" y="32"/>
                  <a:pt x="33" y="32"/>
                </a:cubicBezTo>
                <a:close/>
                <a:moveTo>
                  <a:pt x="28" y="11"/>
                </a:moveTo>
                <a:cubicBezTo>
                  <a:pt x="23" y="9"/>
                  <a:pt x="18" y="9"/>
                  <a:pt x="14" y="13"/>
                </a:cubicBezTo>
                <a:cubicBezTo>
                  <a:pt x="9" y="18"/>
                  <a:pt x="9" y="25"/>
                  <a:pt x="14" y="29"/>
                </a:cubicBezTo>
                <a:cubicBezTo>
                  <a:pt x="14" y="30"/>
                  <a:pt x="15" y="30"/>
                  <a:pt x="15" y="31"/>
                </a:cubicBezTo>
                <a:cubicBezTo>
                  <a:pt x="12" y="26"/>
                  <a:pt x="12" y="19"/>
                  <a:pt x="16" y="14"/>
                </a:cubicBezTo>
                <a:cubicBezTo>
                  <a:pt x="19" y="11"/>
                  <a:pt x="24" y="10"/>
                  <a:pt x="28" y="11"/>
                </a:cubicBezTo>
                <a:cubicBezTo>
                  <a:pt x="28" y="11"/>
                  <a:pt x="28" y="11"/>
                  <a:pt x="28" y="11"/>
                </a:cubicBezTo>
                <a:close/>
              </a:path>
            </a:pathLst>
          </a:custGeom>
          <a:solidFill>
            <a:sysClr val="window" lastClr="FFFFFF"/>
          </a:solidFill>
          <a:ln>
            <a:noFill/>
          </a:ln>
        </p:spPr>
        <p:txBody>
          <a:bodyPr vert="horz" wrap="square" lIns="68580" tIns="34290" rIns="68580" bIns="34290" numCol="1" anchor="t" anchorCtr="0" compatLnSpc="1">
            <a:normAutofit fontScale="57500" lnSpcReduction="20000"/>
          </a:bodyPr>
          <a:p>
            <a:pPr fontAlgn="auto">
              <a:lnSpc>
                <a:spcPct val="140000"/>
              </a:lnSpc>
            </a:pPr>
            <a:endParaRPr lang="zh-CN" altLang="en-US" sz="1350">
              <a:solidFill>
                <a:srgbClr val="4D576B"/>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28"/>
            </p:custDataLst>
          </p:nvPr>
        </p:nvSpPr>
        <p:spPr>
          <a:xfrm>
            <a:off x="825500" y="3320415"/>
            <a:ext cx="4401185" cy="743585"/>
          </a:xfrm>
          <a:prstGeom prst="rect">
            <a:avLst/>
          </a:prstGeom>
          <a:noFill/>
        </p:spPr>
        <p:txBody>
          <a:bodyPr wrap="square" rtlCol="0" anchor="ctr" anchorCtr="0">
            <a:noAutofit/>
          </a:bodyPr>
          <a:p>
            <a:pPr fontAlgn="auto">
              <a:lnSpc>
                <a:spcPct val="120000"/>
              </a:lnSpc>
            </a:pPr>
            <a:r>
              <a:rPr spc="150">
                <a:uFillTx/>
                <a:latin typeface="Arial" panose="020B0604020202020204" pitchFamily="34" charset="0"/>
                <a:ea typeface="微软雅黑" panose="020B0503020204020204" charset="-122"/>
                <a:sym typeface="Arial" panose="020B0604020202020204" pitchFamily="34" charset="0"/>
              </a:rPr>
              <a:t>调整产业结构，减少过剩和落后产业，增加新的增长动能。</a:t>
            </a:r>
            <a:endParaRPr spc="150">
              <a:uFillTx/>
              <a:latin typeface="Arial" panose="020B0604020202020204" pitchFamily="34" charset="0"/>
              <a:ea typeface="微软雅黑" panose="020B0503020204020204" charset="-122"/>
              <a:sym typeface="Arial" panose="020B0604020202020204" pitchFamily="34" charset="0"/>
            </a:endParaRPr>
          </a:p>
        </p:txBody>
      </p:sp>
      <p:sp>
        <p:nvSpPr>
          <p:cNvPr id="19" name="圆角矩形 18"/>
          <p:cNvSpPr/>
          <p:nvPr>
            <p:custDataLst>
              <p:tags r:id="rId29"/>
            </p:custDataLst>
          </p:nvPr>
        </p:nvSpPr>
        <p:spPr>
          <a:xfrm>
            <a:off x="309245" y="4384675"/>
            <a:ext cx="491490" cy="495300"/>
          </a:xfrm>
          <a:prstGeom prst="roundRect">
            <a:avLst>
              <a:gd name="adj" fmla="val 50000"/>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auto">
              <a:lnSpc>
                <a:spcPct val="120000"/>
              </a:lnSpc>
            </a:pPr>
            <a:endParaRPr lang="zh-CN" altLang="en-US" sz="1350">
              <a:solidFill>
                <a:srgbClr val="4D576B"/>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30"/>
            </p:custDataLst>
          </p:nvPr>
        </p:nvSpPr>
        <p:spPr>
          <a:xfrm>
            <a:off x="825500" y="4383405"/>
            <a:ext cx="3551555" cy="600075"/>
          </a:xfrm>
          <a:prstGeom prst="rect">
            <a:avLst/>
          </a:prstGeom>
          <a:noFill/>
        </p:spPr>
        <p:txBody>
          <a:bodyPr wrap="square" rtlCol="0" anchor="ctr" anchorCtr="0">
            <a:noAutofit/>
          </a:bodyPr>
          <a:p>
            <a:pPr fontAlgn="auto">
              <a:lnSpc>
                <a:spcPct val="120000"/>
              </a:lnSpc>
            </a:pPr>
            <a:r>
              <a:rPr spc="150">
                <a:uFillTx/>
                <a:latin typeface="Arial" panose="020B0604020202020204" pitchFamily="34" charset="0"/>
                <a:ea typeface="微软雅黑" panose="020B0503020204020204" charset="-122"/>
                <a:sym typeface="Arial" panose="020B0604020202020204" pitchFamily="34" charset="0"/>
              </a:rPr>
              <a:t>严控化石能源消费，持续压减煤炭使用，壮大清洁能源规模</a:t>
            </a:r>
            <a:r>
              <a:rPr lang="zh-CN" spc="150">
                <a:uFillTx/>
                <a:latin typeface="Arial" panose="020B0604020202020204" pitchFamily="34" charset="0"/>
                <a:ea typeface="微软雅黑" panose="020B0503020204020204" charset="-122"/>
                <a:sym typeface="Arial" panose="020B0604020202020204" pitchFamily="34" charset="0"/>
              </a:rPr>
              <a:t>。</a:t>
            </a:r>
            <a:endParaRPr lang="zh-CN" spc="150">
              <a:uFillTx/>
              <a:latin typeface="Arial" panose="020B0604020202020204" pitchFamily="34" charset="0"/>
              <a:ea typeface="微软雅黑" panose="020B0503020204020204" charset="-122"/>
              <a:sym typeface="Arial" panose="020B0604020202020204" pitchFamily="34" charset="0"/>
            </a:endParaRPr>
          </a:p>
        </p:txBody>
      </p:sp>
      <p:sp>
        <p:nvSpPr>
          <p:cNvPr id="21" name="圆角矩形 20"/>
          <p:cNvSpPr/>
          <p:nvPr>
            <p:custDataLst>
              <p:tags r:id="rId31"/>
            </p:custDataLst>
          </p:nvPr>
        </p:nvSpPr>
        <p:spPr>
          <a:xfrm rot="8707077">
            <a:off x="309245" y="5307330"/>
            <a:ext cx="491490" cy="495300"/>
          </a:xfrm>
          <a:prstGeom prst="roundRect">
            <a:avLst>
              <a:gd name="adj" fmla="val 50000"/>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auto">
              <a:lnSpc>
                <a:spcPct val="120000"/>
              </a:lnSpc>
            </a:pPr>
            <a:endParaRPr lang="zh-CN" altLang="en-US" sz="1350" dirty="0">
              <a:solidFill>
                <a:srgbClr val="4D576B"/>
              </a:solidFill>
              <a:latin typeface="Arial" panose="020B0604020202020204" pitchFamily="34" charset="0"/>
              <a:ea typeface="微软雅黑" panose="020B0503020204020204" charset="-122"/>
              <a:sym typeface="Arial" panose="020B0604020202020204" pitchFamily="34" charset="0"/>
            </a:endParaRPr>
          </a:p>
        </p:txBody>
      </p:sp>
      <p:sp>
        <p:nvSpPr>
          <p:cNvPr id="23" name="Freeform 64"/>
          <p:cNvSpPr>
            <a:spLocks noEditPoints="1"/>
          </p:cNvSpPr>
          <p:nvPr>
            <p:custDataLst>
              <p:tags r:id="rId32"/>
            </p:custDataLst>
          </p:nvPr>
        </p:nvSpPr>
        <p:spPr bwMode="auto">
          <a:xfrm>
            <a:off x="460375" y="5431155"/>
            <a:ext cx="207645" cy="248285"/>
          </a:xfrm>
          <a:custGeom>
            <a:avLst/>
            <a:gdLst>
              <a:gd name="T0" fmla="*/ 34 w 53"/>
              <a:gd name="T1" fmla="*/ 54 h 63"/>
              <a:gd name="T2" fmla="*/ 35 w 53"/>
              <a:gd name="T3" fmla="*/ 56 h 63"/>
              <a:gd name="T4" fmla="*/ 19 w 53"/>
              <a:gd name="T5" fmla="*/ 57 h 63"/>
              <a:gd name="T6" fmla="*/ 18 w 53"/>
              <a:gd name="T7" fmla="*/ 55 h 63"/>
              <a:gd name="T8" fmla="*/ 19 w 53"/>
              <a:gd name="T9" fmla="*/ 54 h 63"/>
              <a:gd name="T10" fmla="*/ 32 w 53"/>
              <a:gd name="T11" fmla="*/ 61 h 63"/>
              <a:gd name="T12" fmla="*/ 23 w 53"/>
              <a:gd name="T13" fmla="*/ 63 h 63"/>
              <a:gd name="T14" fmla="*/ 21 w 53"/>
              <a:gd name="T15" fmla="*/ 59 h 63"/>
              <a:gd name="T16" fmla="*/ 26 w 53"/>
              <a:gd name="T17" fmla="*/ 15 h 63"/>
              <a:gd name="T18" fmla="*/ 33 w 53"/>
              <a:gd name="T19" fmla="*/ 52 h 63"/>
              <a:gd name="T20" fmla="*/ 12 w 53"/>
              <a:gd name="T21" fmla="*/ 29 h 63"/>
              <a:gd name="T22" fmla="*/ 26 w 53"/>
              <a:gd name="T23" fmla="*/ 15 h 63"/>
              <a:gd name="T24" fmla="*/ 29 w 53"/>
              <a:gd name="T25" fmla="*/ 17 h 63"/>
              <a:gd name="T26" fmla="*/ 32 w 53"/>
              <a:gd name="T27" fmla="*/ 19 h 63"/>
              <a:gd name="T28" fmla="*/ 29 w 53"/>
              <a:gd name="T29" fmla="*/ 18 h 63"/>
              <a:gd name="T30" fmla="*/ 20 w 53"/>
              <a:gd name="T31" fmla="*/ 22 h 63"/>
              <a:gd name="T32" fmla="*/ 17 w 53"/>
              <a:gd name="T33" fmla="*/ 29 h 63"/>
              <a:gd name="T34" fmla="*/ 16 w 53"/>
              <a:gd name="T35" fmla="*/ 34 h 63"/>
              <a:gd name="T36" fmla="*/ 15 w 53"/>
              <a:gd name="T37" fmla="*/ 31 h 63"/>
              <a:gd name="T38" fmla="*/ 15 w 53"/>
              <a:gd name="T39" fmla="*/ 25 h 63"/>
              <a:gd name="T40" fmla="*/ 19 w 53"/>
              <a:gd name="T41" fmla="*/ 20 h 63"/>
              <a:gd name="T42" fmla="*/ 26 w 53"/>
              <a:gd name="T43" fmla="*/ 17 h 63"/>
              <a:gd name="T44" fmla="*/ 28 w 53"/>
              <a:gd name="T45" fmla="*/ 17 h 63"/>
              <a:gd name="T46" fmla="*/ 28 w 53"/>
              <a:gd name="T47" fmla="*/ 0 h 63"/>
              <a:gd name="T48" fmla="*/ 27 w 53"/>
              <a:gd name="T49" fmla="*/ 10 h 63"/>
              <a:gd name="T50" fmla="*/ 25 w 53"/>
              <a:gd name="T51" fmla="*/ 0 h 63"/>
              <a:gd name="T52" fmla="*/ 47 w 53"/>
              <a:gd name="T53" fmla="*/ 10 h 63"/>
              <a:gd name="T54" fmla="*/ 38 w 53"/>
              <a:gd name="T55" fmla="*/ 14 h 63"/>
              <a:gd name="T56" fmla="*/ 14 w 53"/>
              <a:gd name="T57" fmla="*/ 42 h 63"/>
              <a:gd name="T58" fmla="*/ 6 w 53"/>
              <a:gd name="T59" fmla="*/ 45 h 63"/>
              <a:gd name="T60" fmla="*/ 14 w 53"/>
              <a:gd name="T61" fmla="*/ 42 h 63"/>
              <a:gd name="T62" fmla="*/ 9 w 53"/>
              <a:gd name="T63" fmla="*/ 7 h 63"/>
              <a:gd name="T64" fmla="*/ 13 w 53"/>
              <a:gd name="T65" fmla="*/ 16 h 63"/>
              <a:gd name="T66" fmla="*/ 9 w 53"/>
              <a:gd name="T67" fmla="*/ 7 h 63"/>
              <a:gd name="T68" fmla="*/ 44 w 53"/>
              <a:gd name="T69" fmla="*/ 47 h 63"/>
              <a:gd name="T70" fmla="*/ 42 w 53"/>
              <a:gd name="T71" fmla="*/ 40 h 63"/>
              <a:gd name="T72" fmla="*/ 39 w 53"/>
              <a:gd name="T73" fmla="*/ 42 h 63"/>
              <a:gd name="T74" fmla="*/ 53 w 53"/>
              <a:gd name="T75" fmla="*/ 29 h 63"/>
              <a:gd name="T76" fmla="*/ 45 w 53"/>
              <a:gd name="T77" fmla="*/ 29 h 63"/>
              <a:gd name="T78" fmla="*/ 53 w 53"/>
              <a:gd name="T79" fmla="*/ 26 h 63"/>
              <a:gd name="T80" fmla="*/ 0 w 53"/>
              <a:gd name="T81" fmla="*/ 29 h 63"/>
              <a:gd name="T82" fmla="*/ 8 w 53"/>
              <a:gd name="T83" fmla="*/ 26 h 63"/>
              <a:gd name="T84" fmla="*/ 8 w 53"/>
              <a:gd name="T85"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63">
                <a:moveTo>
                  <a:pt x="19" y="54"/>
                </a:moveTo>
                <a:cubicBezTo>
                  <a:pt x="34" y="54"/>
                  <a:pt x="34" y="54"/>
                  <a:pt x="34" y="54"/>
                </a:cubicBezTo>
                <a:cubicBezTo>
                  <a:pt x="34" y="54"/>
                  <a:pt x="35" y="54"/>
                  <a:pt x="35" y="55"/>
                </a:cubicBezTo>
                <a:cubicBezTo>
                  <a:pt x="35" y="56"/>
                  <a:pt x="35" y="56"/>
                  <a:pt x="35" y="56"/>
                </a:cubicBezTo>
                <a:cubicBezTo>
                  <a:pt x="35" y="57"/>
                  <a:pt x="34" y="57"/>
                  <a:pt x="34" y="57"/>
                </a:cubicBezTo>
                <a:cubicBezTo>
                  <a:pt x="19" y="57"/>
                  <a:pt x="19" y="57"/>
                  <a:pt x="19" y="57"/>
                </a:cubicBezTo>
                <a:cubicBezTo>
                  <a:pt x="19" y="57"/>
                  <a:pt x="18" y="57"/>
                  <a:pt x="18" y="56"/>
                </a:cubicBezTo>
                <a:cubicBezTo>
                  <a:pt x="18" y="55"/>
                  <a:pt x="18" y="55"/>
                  <a:pt x="18" y="55"/>
                </a:cubicBezTo>
                <a:cubicBezTo>
                  <a:pt x="18" y="54"/>
                  <a:pt x="19" y="54"/>
                  <a:pt x="19" y="54"/>
                </a:cubicBezTo>
                <a:cubicBezTo>
                  <a:pt x="19" y="54"/>
                  <a:pt x="19" y="54"/>
                  <a:pt x="19" y="54"/>
                </a:cubicBezTo>
                <a:close/>
                <a:moveTo>
                  <a:pt x="32" y="59"/>
                </a:moveTo>
                <a:cubicBezTo>
                  <a:pt x="32" y="61"/>
                  <a:pt x="32" y="61"/>
                  <a:pt x="32" y="61"/>
                </a:cubicBezTo>
                <a:cubicBezTo>
                  <a:pt x="32" y="62"/>
                  <a:pt x="31" y="63"/>
                  <a:pt x="30" y="63"/>
                </a:cubicBezTo>
                <a:cubicBezTo>
                  <a:pt x="23" y="63"/>
                  <a:pt x="23" y="63"/>
                  <a:pt x="23" y="63"/>
                </a:cubicBezTo>
                <a:cubicBezTo>
                  <a:pt x="22" y="63"/>
                  <a:pt x="21" y="62"/>
                  <a:pt x="21" y="61"/>
                </a:cubicBezTo>
                <a:cubicBezTo>
                  <a:pt x="21" y="59"/>
                  <a:pt x="21" y="59"/>
                  <a:pt x="21" y="59"/>
                </a:cubicBezTo>
                <a:cubicBezTo>
                  <a:pt x="32" y="59"/>
                  <a:pt x="32" y="59"/>
                  <a:pt x="32" y="59"/>
                </a:cubicBezTo>
                <a:close/>
                <a:moveTo>
                  <a:pt x="26" y="15"/>
                </a:moveTo>
                <a:cubicBezTo>
                  <a:pt x="34" y="15"/>
                  <a:pt x="40" y="21"/>
                  <a:pt x="40" y="29"/>
                </a:cubicBezTo>
                <a:cubicBezTo>
                  <a:pt x="40" y="37"/>
                  <a:pt x="33" y="39"/>
                  <a:pt x="33" y="52"/>
                </a:cubicBezTo>
                <a:cubicBezTo>
                  <a:pt x="20" y="52"/>
                  <a:pt x="20" y="52"/>
                  <a:pt x="20" y="52"/>
                </a:cubicBezTo>
                <a:cubicBezTo>
                  <a:pt x="20" y="39"/>
                  <a:pt x="12" y="37"/>
                  <a:pt x="12" y="29"/>
                </a:cubicBezTo>
                <a:cubicBezTo>
                  <a:pt x="12" y="21"/>
                  <a:pt x="19" y="15"/>
                  <a:pt x="26" y="15"/>
                </a:cubicBezTo>
                <a:cubicBezTo>
                  <a:pt x="26" y="15"/>
                  <a:pt x="26" y="15"/>
                  <a:pt x="26" y="15"/>
                </a:cubicBezTo>
                <a:close/>
                <a:moveTo>
                  <a:pt x="28" y="17"/>
                </a:moveTo>
                <a:cubicBezTo>
                  <a:pt x="29" y="17"/>
                  <a:pt x="29" y="17"/>
                  <a:pt x="29" y="17"/>
                </a:cubicBezTo>
                <a:cubicBezTo>
                  <a:pt x="31" y="18"/>
                  <a:pt x="32" y="19"/>
                  <a:pt x="34" y="20"/>
                </a:cubicBezTo>
                <a:cubicBezTo>
                  <a:pt x="33" y="19"/>
                  <a:pt x="33" y="19"/>
                  <a:pt x="32" y="19"/>
                </a:cubicBezTo>
                <a:cubicBezTo>
                  <a:pt x="31" y="19"/>
                  <a:pt x="31" y="19"/>
                  <a:pt x="31" y="19"/>
                </a:cubicBezTo>
                <a:cubicBezTo>
                  <a:pt x="30" y="19"/>
                  <a:pt x="30" y="19"/>
                  <a:pt x="29" y="18"/>
                </a:cubicBezTo>
                <a:cubicBezTo>
                  <a:pt x="28" y="19"/>
                  <a:pt x="27" y="19"/>
                  <a:pt x="26" y="19"/>
                </a:cubicBezTo>
                <a:cubicBezTo>
                  <a:pt x="24" y="20"/>
                  <a:pt x="22" y="21"/>
                  <a:pt x="20" y="22"/>
                </a:cubicBezTo>
                <a:cubicBezTo>
                  <a:pt x="19" y="23"/>
                  <a:pt x="19" y="23"/>
                  <a:pt x="19" y="23"/>
                </a:cubicBezTo>
                <a:cubicBezTo>
                  <a:pt x="18" y="25"/>
                  <a:pt x="17" y="27"/>
                  <a:pt x="17" y="29"/>
                </a:cubicBezTo>
                <a:cubicBezTo>
                  <a:pt x="16" y="30"/>
                  <a:pt x="16" y="30"/>
                  <a:pt x="16" y="30"/>
                </a:cubicBezTo>
                <a:cubicBezTo>
                  <a:pt x="16" y="31"/>
                  <a:pt x="16" y="33"/>
                  <a:pt x="16" y="34"/>
                </a:cubicBezTo>
                <a:cubicBezTo>
                  <a:pt x="16" y="33"/>
                  <a:pt x="16" y="33"/>
                  <a:pt x="15" y="32"/>
                </a:cubicBezTo>
                <a:cubicBezTo>
                  <a:pt x="15" y="31"/>
                  <a:pt x="15" y="31"/>
                  <a:pt x="15" y="31"/>
                </a:cubicBezTo>
                <a:cubicBezTo>
                  <a:pt x="15" y="29"/>
                  <a:pt x="15" y="28"/>
                  <a:pt x="15" y="26"/>
                </a:cubicBezTo>
                <a:cubicBezTo>
                  <a:pt x="15" y="25"/>
                  <a:pt x="15" y="25"/>
                  <a:pt x="15" y="25"/>
                </a:cubicBezTo>
                <a:cubicBezTo>
                  <a:pt x="16" y="24"/>
                  <a:pt x="17" y="22"/>
                  <a:pt x="18" y="21"/>
                </a:cubicBezTo>
                <a:cubicBezTo>
                  <a:pt x="19" y="20"/>
                  <a:pt x="19" y="20"/>
                  <a:pt x="19" y="20"/>
                </a:cubicBezTo>
                <a:cubicBezTo>
                  <a:pt x="20" y="19"/>
                  <a:pt x="22" y="18"/>
                  <a:pt x="24" y="17"/>
                </a:cubicBezTo>
                <a:cubicBezTo>
                  <a:pt x="25" y="17"/>
                  <a:pt x="25" y="17"/>
                  <a:pt x="26" y="17"/>
                </a:cubicBezTo>
                <a:cubicBezTo>
                  <a:pt x="27" y="17"/>
                  <a:pt x="28" y="17"/>
                  <a:pt x="28" y="17"/>
                </a:cubicBezTo>
                <a:cubicBezTo>
                  <a:pt x="28" y="17"/>
                  <a:pt x="28" y="17"/>
                  <a:pt x="28" y="17"/>
                </a:cubicBezTo>
                <a:close/>
                <a:moveTo>
                  <a:pt x="25" y="0"/>
                </a:moveTo>
                <a:cubicBezTo>
                  <a:pt x="28" y="0"/>
                  <a:pt x="28" y="0"/>
                  <a:pt x="28" y="0"/>
                </a:cubicBezTo>
                <a:cubicBezTo>
                  <a:pt x="28" y="10"/>
                  <a:pt x="28" y="10"/>
                  <a:pt x="28" y="10"/>
                </a:cubicBezTo>
                <a:cubicBezTo>
                  <a:pt x="28" y="10"/>
                  <a:pt x="27" y="10"/>
                  <a:pt x="27" y="10"/>
                </a:cubicBezTo>
                <a:cubicBezTo>
                  <a:pt x="26" y="10"/>
                  <a:pt x="25" y="10"/>
                  <a:pt x="25" y="10"/>
                </a:cubicBezTo>
                <a:cubicBezTo>
                  <a:pt x="25" y="0"/>
                  <a:pt x="25" y="0"/>
                  <a:pt x="25" y="0"/>
                </a:cubicBezTo>
                <a:close/>
                <a:moveTo>
                  <a:pt x="44" y="7"/>
                </a:moveTo>
                <a:cubicBezTo>
                  <a:pt x="47" y="10"/>
                  <a:pt x="47" y="10"/>
                  <a:pt x="47" y="10"/>
                </a:cubicBezTo>
                <a:cubicBezTo>
                  <a:pt x="40" y="16"/>
                  <a:pt x="40" y="16"/>
                  <a:pt x="40" y="16"/>
                </a:cubicBezTo>
                <a:cubicBezTo>
                  <a:pt x="40" y="15"/>
                  <a:pt x="39" y="14"/>
                  <a:pt x="38" y="14"/>
                </a:cubicBezTo>
                <a:cubicBezTo>
                  <a:pt x="44" y="7"/>
                  <a:pt x="44" y="7"/>
                  <a:pt x="44" y="7"/>
                </a:cubicBezTo>
                <a:close/>
                <a:moveTo>
                  <a:pt x="14" y="42"/>
                </a:moveTo>
                <a:cubicBezTo>
                  <a:pt x="9" y="47"/>
                  <a:pt x="9" y="47"/>
                  <a:pt x="9" y="47"/>
                </a:cubicBezTo>
                <a:cubicBezTo>
                  <a:pt x="6" y="45"/>
                  <a:pt x="6" y="45"/>
                  <a:pt x="6" y="45"/>
                </a:cubicBezTo>
                <a:cubicBezTo>
                  <a:pt x="11" y="40"/>
                  <a:pt x="11" y="40"/>
                  <a:pt x="11" y="40"/>
                </a:cubicBezTo>
                <a:cubicBezTo>
                  <a:pt x="12" y="41"/>
                  <a:pt x="13" y="42"/>
                  <a:pt x="14" y="42"/>
                </a:cubicBezTo>
                <a:cubicBezTo>
                  <a:pt x="14" y="42"/>
                  <a:pt x="14" y="42"/>
                  <a:pt x="14" y="42"/>
                </a:cubicBezTo>
                <a:close/>
                <a:moveTo>
                  <a:pt x="9" y="7"/>
                </a:moveTo>
                <a:cubicBezTo>
                  <a:pt x="6" y="10"/>
                  <a:pt x="6" y="10"/>
                  <a:pt x="6" y="10"/>
                </a:cubicBezTo>
                <a:cubicBezTo>
                  <a:pt x="13" y="16"/>
                  <a:pt x="13" y="16"/>
                  <a:pt x="13" y="16"/>
                </a:cubicBezTo>
                <a:cubicBezTo>
                  <a:pt x="14" y="15"/>
                  <a:pt x="14" y="14"/>
                  <a:pt x="15" y="14"/>
                </a:cubicBezTo>
                <a:cubicBezTo>
                  <a:pt x="9" y="7"/>
                  <a:pt x="9" y="7"/>
                  <a:pt x="9" y="7"/>
                </a:cubicBezTo>
                <a:close/>
                <a:moveTo>
                  <a:pt x="39" y="42"/>
                </a:moveTo>
                <a:cubicBezTo>
                  <a:pt x="44" y="47"/>
                  <a:pt x="44" y="47"/>
                  <a:pt x="44" y="47"/>
                </a:cubicBezTo>
                <a:cubicBezTo>
                  <a:pt x="47" y="45"/>
                  <a:pt x="47" y="45"/>
                  <a:pt x="47" y="45"/>
                </a:cubicBezTo>
                <a:cubicBezTo>
                  <a:pt x="42" y="40"/>
                  <a:pt x="42" y="40"/>
                  <a:pt x="42" y="40"/>
                </a:cubicBezTo>
                <a:cubicBezTo>
                  <a:pt x="41" y="41"/>
                  <a:pt x="40" y="42"/>
                  <a:pt x="39" y="42"/>
                </a:cubicBezTo>
                <a:cubicBezTo>
                  <a:pt x="39" y="42"/>
                  <a:pt x="39" y="42"/>
                  <a:pt x="39" y="42"/>
                </a:cubicBezTo>
                <a:close/>
                <a:moveTo>
                  <a:pt x="53" y="26"/>
                </a:moveTo>
                <a:cubicBezTo>
                  <a:pt x="53" y="29"/>
                  <a:pt x="53" y="29"/>
                  <a:pt x="53" y="29"/>
                </a:cubicBezTo>
                <a:cubicBezTo>
                  <a:pt x="45" y="29"/>
                  <a:pt x="45" y="29"/>
                  <a:pt x="45" y="29"/>
                </a:cubicBezTo>
                <a:cubicBezTo>
                  <a:pt x="45" y="29"/>
                  <a:pt x="45" y="29"/>
                  <a:pt x="45" y="29"/>
                </a:cubicBezTo>
                <a:cubicBezTo>
                  <a:pt x="45" y="28"/>
                  <a:pt x="45" y="27"/>
                  <a:pt x="45" y="26"/>
                </a:cubicBezTo>
                <a:cubicBezTo>
                  <a:pt x="53" y="26"/>
                  <a:pt x="53" y="26"/>
                  <a:pt x="53" y="26"/>
                </a:cubicBezTo>
                <a:close/>
                <a:moveTo>
                  <a:pt x="8" y="29"/>
                </a:moveTo>
                <a:cubicBezTo>
                  <a:pt x="0" y="29"/>
                  <a:pt x="0" y="29"/>
                  <a:pt x="0" y="29"/>
                </a:cubicBezTo>
                <a:cubicBezTo>
                  <a:pt x="0" y="26"/>
                  <a:pt x="0" y="26"/>
                  <a:pt x="0" y="26"/>
                </a:cubicBezTo>
                <a:cubicBezTo>
                  <a:pt x="8" y="26"/>
                  <a:pt x="8" y="26"/>
                  <a:pt x="8" y="26"/>
                </a:cubicBezTo>
                <a:cubicBezTo>
                  <a:pt x="8" y="27"/>
                  <a:pt x="8" y="28"/>
                  <a:pt x="8" y="29"/>
                </a:cubicBezTo>
                <a:cubicBezTo>
                  <a:pt x="8" y="29"/>
                  <a:pt x="8" y="29"/>
                  <a:pt x="8" y="29"/>
                </a:cubicBezTo>
                <a:cubicBezTo>
                  <a:pt x="8" y="29"/>
                  <a:pt x="8" y="29"/>
                  <a:pt x="8" y="29"/>
                </a:cubicBezTo>
                <a:close/>
              </a:path>
            </a:pathLst>
          </a:custGeom>
          <a:solidFill>
            <a:sysClr val="window" lastClr="FFFFFF"/>
          </a:solidFill>
          <a:ln>
            <a:noFill/>
          </a:ln>
        </p:spPr>
        <p:txBody>
          <a:bodyPr vert="horz" wrap="square" lIns="68580" tIns="34290" rIns="68580" bIns="34290" numCol="1" anchor="t" anchorCtr="0" compatLnSpc="1">
            <a:normAutofit fontScale="75000" lnSpcReduction="20000"/>
          </a:bodyPr>
          <a:p>
            <a:pPr fontAlgn="auto">
              <a:lnSpc>
                <a:spcPct val="130000"/>
              </a:lnSpc>
            </a:pPr>
            <a:endParaRPr lang="zh-CN" altLang="en-US" sz="1350">
              <a:solidFill>
                <a:srgbClr val="4D576B"/>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33"/>
            </p:custDataLst>
          </p:nvPr>
        </p:nvSpPr>
        <p:spPr>
          <a:xfrm>
            <a:off x="800735" y="5227955"/>
            <a:ext cx="3772535" cy="654685"/>
          </a:xfrm>
          <a:prstGeom prst="rect">
            <a:avLst/>
          </a:prstGeom>
          <a:noFill/>
        </p:spPr>
        <p:txBody>
          <a:bodyPr wrap="square" rtlCol="0" anchor="ctr" anchorCtr="0">
            <a:noAutofit/>
          </a:bodyPr>
          <a:p>
            <a:pPr fontAlgn="auto">
              <a:lnSpc>
                <a:spcPct val="120000"/>
              </a:lnSpc>
            </a:pPr>
            <a:r>
              <a:rPr lang="zh-CN" altLang="en-US" spc="150">
                <a:uFillTx/>
                <a:latin typeface="Arial" panose="020B0604020202020204" pitchFamily="34" charset="0"/>
                <a:ea typeface="微软雅黑" panose="020B0503020204020204" charset="-122"/>
                <a:sym typeface="Arial" panose="020B0604020202020204" pitchFamily="34" charset="0"/>
              </a:rPr>
              <a:t>优化运输结构，减少公路货物运输量，减少移动源污染排放。</a:t>
            </a:r>
            <a:endParaRPr lang="zh-CN" altLang="en-US" spc="150">
              <a:uFillTx/>
              <a:latin typeface="Arial" panose="020B0604020202020204" pitchFamily="34" charset="0"/>
              <a:ea typeface="微软雅黑" panose="020B0503020204020204" charset="-122"/>
              <a:sym typeface="Arial" panose="020B0604020202020204" pitchFamily="34" charset="0"/>
            </a:endParaRPr>
          </a:p>
        </p:txBody>
      </p:sp>
      <p:sp>
        <p:nvSpPr>
          <p:cNvPr id="35" name="repairing-service_75668"/>
          <p:cNvSpPr>
            <a:spLocks noChangeAspect="1"/>
          </p:cNvSpPr>
          <p:nvPr>
            <p:custDataLst>
              <p:tags r:id="rId34"/>
            </p:custDataLst>
          </p:nvPr>
        </p:nvSpPr>
        <p:spPr bwMode="auto">
          <a:xfrm>
            <a:off x="437862" y="4515485"/>
            <a:ext cx="234256" cy="23368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88862 h 440259"/>
              <a:gd name="T43" fmla="*/ 88862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89" h="3086">
                <a:moveTo>
                  <a:pt x="3076" y="1373"/>
                </a:moveTo>
                <a:cubicBezTo>
                  <a:pt x="3072" y="1330"/>
                  <a:pt x="3021" y="1297"/>
                  <a:pt x="2977" y="1297"/>
                </a:cubicBezTo>
                <a:cubicBezTo>
                  <a:pt x="2836" y="1297"/>
                  <a:pt x="2711" y="1215"/>
                  <a:pt x="2658" y="1086"/>
                </a:cubicBezTo>
                <a:cubicBezTo>
                  <a:pt x="2604" y="955"/>
                  <a:pt x="2639" y="802"/>
                  <a:pt x="2744" y="705"/>
                </a:cubicBezTo>
                <a:cubicBezTo>
                  <a:pt x="2777" y="675"/>
                  <a:pt x="2781" y="624"/>
                  <a:pt x="2754" y="589"/>
                </a:cubicBezTo>
                <a:cubicBezTo>
                  <a:pt x="2681" y="497"/>
                  <a:pt x="2599" y="414"/>
                  <a:pt x="2509" y="342"/>
                </a:cubicBezTo>
                <a:cubicBezTo>
                  <a:pt x="2474" y="314"/>
                  <a:pt x="2423" y="318"/>
                  <a:pt x="2392" y="352"/>
                </a:cubicBezTo>
                <a:cubicBezTo>
                  <a:pt x="2300" y="453"/>
                  <a:pt x="2135" y="491"/>
                  <a:pt x="2008" y="438"/>
                </a:cubicBezTo>
                <a:cubicBezTo>
                  <a:pt x="1875" y="382"/>
                  <a:pt x="1791" y="248"/>
                  <a:pt x="1800" y="103"/>
                </a:cubicBezTo>
                <a:cubicBezTo>
                  <a:pt x="1802" y="58"/>
                  <a:pt x="1769" y="19"/>
                  <a:pt x="1724" y="13"/>
                </a:cubicBezTo>
                <a:cubicBezTo>
                  <a:pt x="1609" y="0"/>
                  <a:pt x="1493" y="0"/>
                  <a:pt x="1377" y="12"/>
                </a:cubicBezTo>
                <a:cubicBezTo>
                  <a:pt x="1332" y="17"/>
                  <a:pt x="1299" y="56"/>
                  <a:pt x="1301" y="101"/>
                </a:cubicBezTo>
                <a:cubicBezTo>
                  <a:pt x="1306" y="244"/>
                  <a:pt x="1221" y="376"/>
                  <a:pt x="1090" y="429"/>
                </a:cubicBezTo>
                <a:cubicBezTo>
                  <a:pt x="964" y="481"/>
                  <a:pt x="800" y="443"/>
                  <a:pt x="708" y="343"/>
                </a:cubicBezTo>
                <a:cubicBezTo>
                  <a:pt x="678" y="309"/>
                  <a:pt x="627" y="305"/>
                  <a:pt x="592" y="333"/>
                </a:cubicBezTo>
                <a:cubicBezTo>
                  <a:pt x="499" y="405"/>
                  <a:pt x="415" y="488"/>
                  <a:pt x="342" y="579"/>
                </a:cubicBezTo>
                <a:cubicBezTo>
                  <a:pt x="314" y="615"/>
                  <a:pt x="318" y="666"/>
                  <a:pt x="352" y="696"/>
                </a:cubicBezTo>
                <a:cubicBezTo>
                  <a:pt x="459" y="794"/>
                  <a:pt x="494" y="948"/>
                  <a:pt x="438" y="1081"/>
                </a:cubicBezTo>
                <a:cubicBezTo>
                  <a:pt x="385" y="1208"/>
                  <a:pt x="253" y="1290"/>
                  <a:pt x="102" y="1290"/>
                </a:cubicBezTo>
                <a:cubicBezTo>
                  <a:pt x="54" y="1288"/>
                  <a:pt x="19" y="1321"/>
                  <a:pt x="13" y="1365"/>
                </a:cubicBezTo>
                <a:cubicBezTo>
                  <a:pt x="0" y="1481"/>
                  <a:pt x="0" y="1599"/>
                  <a:pt x="13" y="1716"/>
                </a:cubicBezTo>
                <a:cubicBezTo>
                  <a:pt x="18" y="1759"/>
                  <a:pt x="70" y="1792"/>
                  <a:pt x="114" y="1792"/>
                </a:cubicBezTo>
                <a:cubicBezTo>
                  <a:pt x="248" y="1788"/>
                  <a:pt x="377" y="1871"/>
                  <a:pt x="431" y="2003"/>
                </a:cubicBezTo>
                <a:cubicBezTo>
                  <a:pt x="485" y="2134"/>
                  <a:pt x="450" y="2287"/>
                  <a:pt x="345" y="2384"/>
                </a:cubicBezTo>
                <a:cubicBezTo>
                  <a:pt x="312" y="2414"/>
                  <a:pt x="308" y="2465"/>
                  <a:pt x="335" y="2500"/>
                </a:cubicBezTo>
                <a:cubicBezTo>
                  <a:pt x="407" y="2591"/>
                  <a:pt x="489" y="2674"/>
                  <a:pt x="579" y="2747"/>
                </a:cubicBezTo>
                <a:cubicBezTo>
                  <a:pt x="615" y="2775"/>
                  <a:pt x="666" y="2771"/>
                  <a:pt x="697" y="2738"/>
                </a:cubicBezTo>
                <a:cubicBezTo>
                  <a:pt x="789" y="2636"/>
                  <a:pt x="954" y="2598"/>
                  <a:pt x="1081" y="2651"/>
                </a:cubicBezTo>
                <a:cubicBezTo>
                  <a:pt x="1214" y="2707"/>
                  <a:pt x="1298" y="2841"/>
                  <a:pt x="1289" y="2986"/>
                </a:cubicBezTo>
                <a:cubicBezTo>
                  <a:pt x="1287" y="3031"/>
                  <a:pt x="1320" y="3071"/>
                  <a:pt x="1365" y="3076"/>
                </a:cubicBezTo>
                <a:cubicBezTo>
                  <a:pt x="1424" y="3083"/>
                  <a:pt x="1483" y="3086"/>
                  <a:pt x="1543" y="3086"/>
                </a:cubicBezTo>
                <a:cubicBezTo>
                  <a:pt x="1599" y="3086"/>
                  <a:pt x="1656" y="3083"/>
                  <a:pt x="1712" y="3077"/>
                </a:cubicBezTo>
                <a:cubicBezTo>
                  <a:pt x="1757" y="3072"/>
                  <a:pt x="1790" y="3033"/>
                  <a:pt x="1788" y="2988"/>
                </a:cubicBezTo>
                <a:cubicBezTo>
                  <a:pt x="1783" y="2846"/>
                  <a:pt x="1868" y="2713"/>
                  <a:pt x="1999" y="2660"/>
                </a:cubicBezTo>
                <a:cubicBezTo>
                  <a:pt x="2126" y="2608"/>
                  <a:pt x="2289" y="2646"/>
                  <a:pt x="2381" y="2747"/>
                </a:cubicBezTo>
                <a:cubicBezTo>
                  <a:pt x="2411" y="2780"/>
                  <a:pt x="2462" y="2784"/>
                  <a:pt x="2497" y="2756"/>
                </a:cubicBezTo>
                <a:cubicBezTo>
                  <a:pt x="2589" y="2684"/>
                  <a:pt x="2673" y="2601"/>
                  <a:pt x="2747" y="2510"/>
                </a:cubicBezTo>
                <a:cubicBezTo>
                  <a:pt x="2775" y="2474"/>
                  <a:pt x="2771" y="2423"/>
                  <a:pt x="2737" y="2393"/>
                </a:cubicBezTo>
                <a:cubicBezTo>
                  <a:pt x="2630" y="2295"/>
                  <a:pt x="2595" y="2141"/>
                  <a:pt x="2651" y="2008"/>
                </a:cubicBezTo>
                <a:cubicBezTo>
                  <a:pt x="2703" y="1883"/>
                  <a:pt x="2830" y="1799"/>
                  <a:pt x="2966" y="1799"/>
                </a:cubicBezTo>
                <a:lnTo>
                  <a:pt x="2985" y="1800"/>
                </a:lnTo>
                <a:cubicBezTo>
                  <a:pt x="3030" y="1803"/>
                  <a:pt x="3070" y="1769"/>
                  <a:pt x="3076" y="1724"/>
                </a:cubicBezTo>
                <a:cubicBezTo>
                  <a:pt x="3089" y="1608"/>
                  <a:pt x="3089" y="1490"/>
                  <a:pt x="3076" y="1373"/>
                </a:cubicBezTo>
                <a:close/>
                <a:moveTo>
                  <a:pt x="1545" y="2433"/>
                </a:moveTo>
                <a:cubicBezTo>
                  <a:pt x="1054" y="2433"/>
                  <a:pt x="656" y="2035"/>
                  <a:pt x="656" y="1545"/>
                </a:cubicBezTo>
                <a:cubicBezTo>
                  <a:pt x="656" y="1054"/>
                  <a:pt x="1054" y="656"/>
                  <a:pt x="1545" y="656"/>
                </a:cubicBezTo>
                <a:cubicBezTo>
                  <a:pt x="2035" y="656"/>
                  <a:pt x="2433" y="1054"/>
                  <a:pt x="2433" y="1545"/>
                </a:cubicBezTo>
                <a:cubicBezTo>
                  <a:pt x="2433" y="1711"/>
                  <a:pt x="2387" y="1867"/>
                  <a:pt x="2308" y="2000"/>
                </a:cubicBezTo>
                <a:lnTo>
                  <a:pt x="1918" y="1611"/>
                </a:lnTo>
                <a:cubicBezTo>
                  <a:pt x="1947" y="1545"/>
                  <a:pt x="1961" y="1473"/>
                  <a:pt x="1961" y="1398"/>
                </a:cubicBezTo>
                <a:cubicBezTo>
                  <a:pt x="1961" y="1253"/>
                  <a:pt x="1905" y="1116"/>
                  <a:pt x="1802" y="1013"/>
                </a:cubicBezTo>
                <a:cubicBezTo>
                  <a:pt x="1699" y="910"/>
                  <a:pt x="1562" y="854"/>
                  <a:pt x="1417" y="854"/>
                </a:cubicBezTo>
                <a:cubicBezTo>
                  <a:pt x="1368" y="854"/>
                  <a:pt x="1320" y="860"/>
                  <a:pt x="1273" y="873"/>
                </a:cubicBezTo>
                <a:cubicBezTo>
                  <a:pt x="1253" y="878"/>
                  <a:pt x="1236" y="895"/>
                  <a:pt x="1230" y="916"/>
                </a:cubicBezTo>
                <a:cubicBezTo>
                  <a:pt x="1225" y="937"/>
                  <a:pt x="1231" y="958"/>
                  <a:pt x="1247" y="975"/>
                </a:cubicBezTo>
                <a:cubicBezTo>
                  <a:pt x="1247" y="975"/>
                  <a:pt x="1440" y="1168"/>
                  <a:pt x="1504" y="1232"/>
                </a:cubicBezTo>
                <a:cubicBezTo>
                  <a:pt x="1511" y="1239"/>
                  <a:pt x="1511" y="1255"/>
                  <a:pt x="1510" y="1261"/>
                </a:cubicBezTo>
                <a:lnTo>
                  <a:pt x="1509" y="1265"/>
                </a:lnTo>
                <a:cubicBezTo>
                  <a:pt x="1503" y="1336"/>
                  <a:pt x="1490" y="1421"/>
                  <a:pt x="1480" y="1453"/>
                </a:cubicBezTo>
                <a:cubicBezTo>
                  <a:pt x="1478" y="1455"/>
                  <a:pt x="1477" y="1456"/>
                  <a:pt x="1476" y="1457"/>
                </a:cubicBezTo>
                <a:cubicBezTo>
                  <a:pt x="1474" y="1459"/>
                  <a:pt x="1473" y="1460"/>
                  <a:pt x="1471" y="1462"/>
                </a:cubicBezTo>
                <a:cubicBezTo>
                  <a:pt x="1438" y="1472"/>
                  <a:pt x="1352" y="1485"/>
                  <a:pt x="1280" y="1491"/>
                </a:cubicBezTo>
                <a:lnTo>
                  <a:pt x="1280" y="1491"/>
                </a:lnTo>
                <a:lnTo>
                  <a:pt x="1277" y="1492"/>
                </a:lnTo>
                <a:cubicBezTo>
                  <a:pt x="1277" y="1492"/>
                  <a:pt x="1276" y="1492"/>
                  <a:pt x="1274" y="1492"/>
                </a:cubicBezTo>
                <a:cubicBezTo>
                  <a:pt x="1266" y="1492"/>
                  <a:pt x="1255" y="1490"/>
                  <a:pt x="1245" y="1479"/>
                </a:cubicBezTo>
                <a:cubicBezTo>
                  <a:pt x="1178" y="1412"/>
                  <a:pt x="993" y="1229"/>
                  <a:pt x="993" y="1229"/>
                </a:cubicBezTo>
                <a:cubicBezTo>
                  <a:pt x="977" y="1213"/>
                  <a:pt x="960" y="1209"/>
                  <a:pt x="948" y="1209"/>
                </a:cubicBezTo>
                <a:cubicBezTo>
                  <a:pt x="922" y="1209"/>
                  <a:pt x="898" y="1228"/>
                  <a:pt x="891" y="1256"/>
                </a:cubicBezTo>
                <a:cubicBezTo>
                  <a:pt x="840" y="1444"/>
                  <a:pt x="894" y="1646"/>
                  <a:pt x="1031" y="1784"/>
                </a:cubicBezTo>
                <a:cubicBezTo>
                  <a:pt x="1134" y="1886"/>
                  <a:pt x="1271" y="1943"/>
                  <a:pt x="1417" y="1943"/>
                </a:cubicBezTo>
                <a:cubicBezTo>
                  <a:pt x="1491" y="1943"/>
                  <a:pt x="1563" y="1928"/>
                  <a:pt x="1629" y="1900"/>
                </a:cubicBezTo>
                <a:lnTo>
                  <a:pt x="2023" y="2293"/>
                </a:lnTo>
                <a:cubicBezTo>
                  <a:pt x="1885" y="2382"/>
                  <a:pt x="1721" y="2433"/>
                  <a:pt x="1545" y="2433"/>
                </a:cubicBezTo>
                <a:close/>
              </a:path>
            </a:pathLst>
          </a:custGeom>
          <a:solidFill>
            <a:sysClr val="window" lastClr="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圆角矩形 8"/>
          <p:cNvSpPr/>
          <p:nvPr>
            <p:custDataLst>
              <p:tags r:id="rId35"/>
            </p:custDataLst>
          </p:nvPr>
        </p:nvSpPr>
        <p:spPr>
          <a:xfrm rot="8707077">
            <a:off x="311150" y="6072505"/>
            <a:ext cx="491490" cy="495300"/>
          </a:xfrm>
          <a:prstGeom prst="roundRect">
            <a:avLst>
              <a:gd name="adj" fmla="val 50000"/>
            </a:avLst>
          </a:prstGeom>
          <a:solidFill>
            <a:srgbClr val="92D050"/>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auto">
              <a:lnSpc>
                <a:spcPct val="120000"/>
              </a:lnSpc>
            </a:pPr>
            <a:endParaRPr lang="zh-CN" altLang="en-US" sz="1350" dirty="0">
              <a:solidFill>
                <a:srgbClr val="4D576B"/>
              </a:solidFill>
              <a:latin typeface="Arial" panose="020B0604020202020204" pitchFamily="34" charset="0"/>
              <a:ea typeface="微软雅黑" panose="020B0503020204020204" charset="-122"/>
              <a:sym typeface="Arial" panose="020B0604020202020204" pitchFamily="34" charset="0"/>
            </a:endParaRPr>
          </a:p>
        </p:txBody>
      </p:sp>
      <p:sp>
        <p:nvSpPr>
          <p:cNvPr id="119" name="Freeform 148"/>
          <p:cNvSpPr>
            <a:spLocks noEditPoints="1"/>
          </p:cNvSpPr>
          <p:nvPr>
            <p:custDataLst>
              <p:tags r:id="rId36"/>
            </p:custDataLst>
          </p:nvPr>
        </p:nvSpPr>
        <p:spPr bwMode="auto">
          <a:xfrm>
            <a:off x="471170" y="6195060"/>
            <a:ext cx="172085" cy="250190"/>
          </a:xfrm>
          <a:custGeom>
            <a:avLst/>
            <a:gdLst>
              <a:gd name="T0" fmla="*/ 83 w 97"/>
              <a:gd name="T1" fmla="*/ 44 h 123"/>
              <a:gd name="T2" fmla="*/ 83 w 97"/>
              <a:gd name="T3" fmla="*/ 35 h 123"/>
              <a:gd name="T4" fmla="*/ 48 w 97"/>
              <a:gd name="T5" fmla="*/ 0 h 123"/>
              <a:gd name="T6" fmla="*/ 14 w 97"/>
              <a:gd name="T7" fmla="*/ 35 h 123"/>
              <a:gd name="T8" fmla="*/ 14 w 97"/>
              <a:gd name="T9" fmla="*/ 44 h 123"/>
              <a:gd name="T10" fmla="*/ 0 w 97"/>
              <a:gd name="T11" fmla="*/ 64 h 123"/>
              <a:gd name="T12" fmla="*/ 0 w 97"/>
              <a:gd name="T13" fmla="*/ 103 h 123"/>
              <a:gd name="T14" fmla="*/ 21 w 97"/>
              <a:gd name="T15" fmla="*/ 123 h 123"/>
              <a:gd name="T16" fmla="*/ 76 w 97"/>
              <a:gd name="T17" fmla="*/ 123 h 123"/>
              <a:gd name="T18" fmla="*/ 97 w 97"/>
              <a:gd name="T19" fmla="*/ 103 h 123"/>
              <a:gd name="T20" fmla="*/ 97 w 97"/>
              <a:gd name="T21" fmla="*/ 64 h 123"/>
              <a:gd name="T22" fmla="*/ 83 w 97"/>
              <a:gd name="T23" fmla="*/ 44 h 123"/>
              <a:gd name="T24" fmla="*/ 48 w 97"/>
              <a:gd name="T25" fmla="*/ 14 h 123"/>
              <a:gd name="T26" fmla="*/ 69 w 97"/>
              <a:gd name="T27" fmla="*/ 35 h 123"/>
              <a:gd name="T28" fmla="*/ 69 w 97"/>
              <a:gd name="T29" fmla="*/ 43 h 123"/>
              <a:gd name="T30" fmla="*/ 28 w 97"/>
              <a:gd name="T31" fmla="*/ 43 h 123"/>
              <a:gd name="T32" fmla="*/ 28 w 97"/>
              <a:gd name="T33" fmla="*/ 35 h 123"/>
              <a:gd name="T34" fmla="*/ 48 w 97"/>
              <a:gd name="T35" fmla="*/ 14 h 123"/>
              <a:gd name="T36" fmla="*/ 55 w 97"/>
              <a:gd name="T37" fmla="*/ 87 h 123"/>
              <a:gd name="T38" fmla="*/ 55 w 97"/>
              <a:gd name="T39" fmla="*/ 95 h 123"/>
              <a:gd name="T40" fmla="*/ 48 w 97"/>
              <a:gd name="T41" fmla="*/ 102 h 123"/>
              <a:gd name="T42" fmla="*/ 42 w 97"/>
              <a:gd name="T43" fmla="*/ 95 h 123"/>
              <a:gd name="T44" fmla="*/ 42 w 97"/>
              <a:gd name="T45" fmla="*/ 87 h 123"/>
              <a:gd name="T46" fmla="*/ 36 w 97"/>
              <a:gd name="T47" fmla="*/ 77 h 123"/>
              <a:gd name="T48" fmla="*/ 48 w 97"/>
              <a:gd name="T49" fmla="*/ 65 h 123"/>
              <a:gd name="T50" fmla="*/ 61 w 97"/>
              <a:gd name="T51" fmla="*/ 77 h 123"/>
              <a:gd name="T52" fmla="*/ 55 w 97"/>
              <a:gd name="T53" fmla="*/ 8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123">
                <a:moveTo>
                  <a:pt x="83" y="44"/>
                </a:moveTo>
                <a:cubicBezTo>
                  <a:pt x="83" y="35"/>
                  <a:pt x="83" y="35"/>
                  <a:pt x="83" y="35"/>
                </a:cubicBezTo>
                <a:cubicBezTo>
                  <a:pt x="83" y="16"/>
                  <a:pt x="67" y="0"/>
                  <a:pt x="48" y="0"/>
                </a:cubicBezTo>
                <a:cubicBezTo>
                  <a:pt x="29" y="0"/>
                  <a:pt x="14" y="16"/>
                  <a:pt x="14" y="35"/>
                </a:cubicBezTo>
                <a:cubicBezTo>
                  <a:pt x="14" y="44"/>
                  <a:pt x="14" y="44"/>
                  <a:pt x="14" y="44"/>
                </a:cubicBezTo>
                <a:cubicBezTo>
                  <a:pt x="6" y="47"/>
                  <a:pt x="0" y="55"/>
                  <a:pt x="0" y="64"/>
                </a:cubicBezTo>
                <a:cubicBezTo>
                  <a:pt x="0" y="103"/>
                  <a:pt x="0" y="103"/>
                  <a:pt x="0" y="103"/>
                </a:cubicBezTo>
                <a:cubicBezTo>
                  <a:pt x="0" y="114"/>
                  <a:pt x="9" y="123"/>
                  <a:pt x="21" y="123"/>
                </a:cubicBezTo>
                <a:cubicBezTo>
                  <a:pt x="76" y="123"/>
                  <a:pt x="76" y="123"/>
                  <a:pt x="76" y="123"/>
                </a:cubicBezTo>
                <a:cubicBezTo>
                  <a:pt x="88" y="123"/>
                  <a:pt x="97" y="114"/>
                  <a:pt x="97" y="103"/>
                </a:cubicBezTo>
                <a:cubicBezTo>
                  <a:pt x="97" y="64"/>
                  <a:pt x="97" y="64"/>
                  <a:pt x="97" y="64"/>
                </a:cubicBezTo>
                <a:cubicBezTo>
                  <a:pt x="97" y="55"/>
                  <a:pt x="91" y="47"/>
                  <a:pt x="83" y="44"/>
                </a:cubicBezTo>
                <a:close/>
                <a:moveTo>
                  <a:pt x="48" y="14"/>
                </a:moveTo>
                <a:cubicBezTo>
                  <a:pt x="60" y="14"/>
                  <a:pt x="69" y="23"/>
                  <a:pt x="69" y="35"/>
                </a:cubicBezTo>
                <a:cubicBezTo>
                  <a:pt x="69" y="43"/>
                  <a:pt x="69" y="43"/>
                  <a:pt x="69" y="43"/>
                </a:cubicBezTo>
                <a:cubicBezTo>
                  <a:pt x="28" y="43"/>
                  <a:pt x="28" y="43"/>
                  <a:pt x="28" y="43"/>
                </a:cubicBezTo>
                <a:cubicBezTo>
                  <a:pt x="28" y="35"/>
                  <a:pt x="28" y="35"/>
                  <a:pt x="28" y="35"/>
                </a:cubicBezTo>
                <a:cubicBezTo>
                  <a:pt x="28" y="23"/>
                  <a:pt x="37" y="14"/>
                  <a:pt x="48" y="14"/>
                </a:cubicBezTo>
                <a:close/>
                <a:moveTo>
                  <a:pt x="55" y="87"/>
                </a:moveTo>
                <a:cubicBezTo>
                  <a:pt x="55" y="95"/>
                  <a:pt x="55" y="95"/>
                  <a:pt x="55" y="95"/>
                </a:cubicBezTo>
                <a:cubicBezTo>
                  <a:pt x="55" y="99"/>
                  <a:pt x="52" y="102"/>
                  <a:pt x="48" y="102"/>
                </a:cubicBezTo>
                <a:cubicBezTo>
                  <a:pt x="45" y="102"/>
                  <a:pt x="42" y="99"/>
                  <a:pt x="42" y="95"/>
                </a:cubicBezTo>
                <a:cubicBezTo>
                  <a:pt x="42" y="87"/>
                  <a:pt x="42" y="87"/>
                  <a:pt x="42" y="87"/>
                </a:cubicBezTo>
                <a:cubicBezTo>
                  <a:pt x="38" y="85"/>
                  <a:pt x="36" y="81"/>
                  <a:pt x="36" y="77"/>
                </a:cubicBezTo>
                <a:cubicBezTo>
                  <a:pt x="36" y="70"/>
                  <a:pt x="42" y="65"/>
                  <a:pt x="48" y="65"/>
                </a:cubicBezTo>
                <a:cubicBezTo>
                  <a:pt x="55" y="65"/>
                  <a:pt x="61" y="70"/>
                  <a:pt x="61" y="77"/>
                </a:cubicBezTo>
                <a:cubicBezTo>
                  <a:pt x="61" y="81"/>
                  <a:pt x="58" y="85"/>
                  <a:pt x="55" y="87"/>
                </a:cubicBezTo>
                <a:close/>
              </a:path>
            </a:pathLst>
          </a:custGeom>
          <a:solidFill>
            <a:schemeClr val="bg1"/>
          </a:solidFill>
          <a:ln>
            <a:noFill/>
          </a:ln>
        </p:spPr>
        <p:txBody>
          <a:bodyPr/>
          <a:p>
            <a:pPr eaLnBrk="1" hangingPunct="1">
              <a:lnSpc>
                <a:spcPct val="120000"/>
              </a:lnSpc>
            </a:pPr>
            <a:endParaRPr lang="id-ID" sz="180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37"/>
            </p:custDataLst>
          </p:nvPr>
        </p:nvSpPr>
        <p:spPr>
          <a:xfrm>
            <a:off x="812165" y="6040120"/>
            <a:ext cx="3772535" cy="654685"/>
          </a:xfrm>
          <a:prstGeom prst="rect">
            <a:avLst/>
          </a:prstGeom>
          <a:noFill/>
        </p:spPr>
        <p:txBody>
          <a:bodyPr wrap="square" rtlCol="0" anchor="ctr" anchorCtr="0">
            <a:noAutofit/>
          </a:bodyPr>
          <a:p>
            <a:pPr fontAlgn="auto">
              <a:lnSpc>
                <a:spcPct val="120000"/>
              </a:lnSpc>
            </a:pPr>
            <a:r>
              <a:rPr lang="zh-CN" altLang="en-US" spc="150">
                <a:uFillTx/>
                <a:latin typeface="Arial" panose="020B0604020202020204" pitchFamily="34" charset="0"/>
                <a:ea typeface="微软雅黑" panose="020B0503020204020204" charset="-122"/>
                <a:sym typeface="Arial" panose="020B0604020202020204" pitchFamily="34" charset="0"/>
              </a:rPr>
              <a:t>减少化肥使用量，强化农药使用管理，提高绿色生态用地质量。</a:t>
            </a:r>
            <a:endParaRPr lang="zh-CN" altLang="en-US" spc="150">
              <a:uFillTx/>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38"/>
            </p:custDataLst>
          </p:nvPr>
        </p:nvSpPr>
        <p:spPr>
          <a:xfrm>
            <a:off x="7790815" y="5778500"/>
            <a:ext cx="3772535" cy="654685"/>
          </a:xfrm>
          <a:prstGeom prst="rect">
            <a:avLst/>
          </a:prstGeom>
          <a:noFill/>
        </p:spPr>
        <p:txBody>
          <a:bodyPr wrap="square" rtlCol="0" anchor="ctr" anchorCtr="0">
            <a:noAutofit/>
          </a:bodyPr>
          <a:p>
            <a:pPr fontAlgn="auto">
              <a:lnSpc>
                <a:spcPct val="120000"/>
              </a:lnSpc>
            </a:pPr>
            <a:endParaRPr lang="zh-CN" altLang="en-US" spc="150">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cxnSp>
        <p:nvCxnSpPr>
          <p:cNvPr id="14" name="直接连接符 13"/>
          <p:cNvCxnSpPr/>
          <p:nvPr>
            <p:custDataLst>
              <p:tags r:id="rId1"/>
            </p:custDataLst>
          </p:nvPr>
        </p:nvCxnSpPr>
        <p:spPr>
          <a:xfrm>
            <a:off x="1058965" y="1768608"/>
            <a:ext cx="0" cy="5170108"/>
          </a:xfrm>
          <a:prstGeom prst="line">
            <a:avLst/>
          </a:prstGeom>
          <a:ln w="25400">
            <a:solidFill>
              <a:sysClr val="window" lastClr="FFFFFF">
                <a:lumMod val="75000"/>
              </a:sysClr>
            </a:solidFill>
          </a:ln>
          <a:effectLst>
            <a:outerShdw blurRad="177800" dist="12700" algn="l" rotWithShape="0">
              <a:prstClr val="black">
                <a:alpha val="40000"/>
              </a:prstClr>
            </a:outerShdw>
          </a:effectLst>
        </p:spPr>
        <p:style>
          <a:lnRef idx="1">
            <a:srgbClr val="47B6E7"/>
          </a:lnRef>
          <a:fillRef idx="0">
            <a:srgbClr val="47B6E7"/>
          </a:fillRef>
          <a:effectRef idx="0">
            <a:srgbClr val="47B6E7"/>
          </a:effectRef>
          <a:fontRef idx="minor">
            <a:sysClr val="windowText" lastClr="000000"/>
          </a:fontRef>
        </p:style>
      </p:cxnSp>
      <p:sp>
        <p:nvSpPr>
          <p:cNvPr id="16" name="矩形 15"/>
          <p:cNvSpPr/>
          <p:nvPr>
            <p:custDataLst>
              <p:tags r:id="rId2"/>
            </p:custDataLst>
          </p:nvPr>
        </p:nvSpPr>
        <p:spPr>
          <a:xfrm>
            <a:off x="1303655" y="2211705"/>
            <a:ext cx="3073400" cy="672465"/>
          </a:xfrm>
          <a:prstGeom prst="rect">
            <a:avLst/>
          </a:prstGeom>
          <a:ln>
            <a:noFill/>
          </a:ln>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zh-CN" altLang="en-US" dirty="0">
                <a:solidFill>
                  <a:sysClr val="window" lastClr="FFFFFF"/>
                </a:solidFill>
                <a:latin typeface="Arial" panose="020B0604020202020204" pitchFamily="34" charset="0"/>
                <a:ea typeface="黑体" panose="02010609060101010101" charset="-122"/>
                <a:cs typeface="+mn-ea"/>
                <a:sym typeface="Arial" panose="020B0604020202020204" pitchFamily="34" charset="0"/>
              </a:rPr>
              <a:t>找准症结</a:t>
            </a:r>
            <a:endParaRPr lang="zh-CN" altLang="en-US" dirty="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22" name="椭圆 21"/>
          <p:cNvSpPr/>
          <p:nvPr>
            <p:custDataLst>
              <p:tags r:id="rId3"/>
            </p:custDataLst>
          </p:nvPr>
        </p:nvSpPr>
        <p:spPr>
          <a:xfrm>
            <a:off x="795126" y="2272964"/>
            <a:ext cx="549374" cy="549374"/>
          </a:xfrm>
          <a:prstGeom prst="ellipse">
            <a:avLst/>
          </a:prstGeom>
          <a:ln w="25400">
            <a:solidFill>
              <a:sysClr val="window" lastClr="FFFFFF"/>
            </a:solidFill>
          </a:ln>
          <a:effectLst>
            <a:outerShdw blurRad="63500" sx="102000" sy="102000" algn="ctr" rotWithShape="0">
              <a:prstClr val="black">
                <a:alpha val="40000"/>
              </a:prstClr>
            </a:outerShdw>
          </a:effectLst>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en-US" altLang="zh-CN">
                <a:solidFill>
                  <a:sysClr val="window" lastClr="FFFFFF"/>
                </a:solidFill>
                <a:sym typeface="Arial" panose="020B0604020202020204" pitchFamily="34" charset="0"/>
              </a:rPr>
              <a:t>01</a:t>
            </a:r>
            <a:endParaRPr lang="zh-CN" altLang="en-US">
              <a:solidFill>
                <a:sysClr val="window" lastClr="FFFFFF"/>
              </a:solidFill>
              <a:sym typeface="Arial" panose="020B0604020202020204" pitchFamily="34" charset="0"/>
            </a:endParaRPr>
          </a:p>
        </p:txBody>
      </p:sp>
      <p:sp>
        <p:nvSpPr>
          <p:cNvPr id="27" name="矩形 26"/>
          <p:cNvSpPr/>
          <p:nvPr>
            <p:custDataLst>
              <p:tags r:id="rId4"/>
            </p:custDataLst>
          </p:nvPr>
        </p:nvSpPr>
        <p:spPr>
          <a:xfrm>
            <a:off x="4377690" y="2211705"/>
            <a:ext cx="7307580" cy="672465"/>
          </a:xfrm>
          <a:prstGeom prst="rect">
            <a:avLst/>
          </a:prstGeom>
        </p:spPr>
        <p:txBody>
          <a:bodyPr wrap="square" anchor="ctr" anchorCtr="0">
            <a:noAutofit/>
          </a:bodyPr>
          <a:p>
            <a:r>
              <a:rPr lang="zh-CN" altLang="en-US" sz="2000" dirty="0">
                <a:sym typeface="Arial" panose="020B0604020202020204" pitchFamily="34" charset="0"/>
              </a:rPr>
              <a:t>污染物排放是大气污染的根源，各县（</a:t>
            </a:r>
            <a:r>
              <a:rPr lang="zh-CN" altLang="en-US" sz="2000" dirty="0">
                <a:sym typeface="Arial" panose="020B0604020202020204" pitchFamily="34" charset="0"/>
              </a:rPr>
              <a:t>市、区</a:t>
            </a:r>
            <a:r>
              <a:rPr lang="zh-CN" altLang="en-US" sz="2000" dirty="0">
                <a:sym typeface="Arial" panose="020B0604020202020204" pitchFamily="34" charset="0"/>
              </a:rPr>
              <a:t>）、市属开发区从短板弱项入手，才能事半功倍。</a:t>
            </a:r>
            <a:endParaRPr lang="zh-CN" altLang="en-US" sz="2000" dirty="0">
              <a:sym typeface="Arial" panose="020B0604020202020204" pitchFamily="34" charset="0"/>
            </a:endParaRPr>
          </a:p>
        </p:txBody>
      </p:sp>
      <p:sp>
        <p:nvSpPr>
          <p:cNvPr id="24" name="矩形 23"/>
          <p:cNvSpPr/>
          <p:nvPr>
            <p:custDataLst>
              <p:tags r:id="rId5"/>
            </p:custDataLst>
          </p:nvPr>
        </p:nvSpPr>
        <p:spPr>
          <a:xfrm>
            <a:off x="1303655" y="3585845"/>
            <a:ext cx="3073400" cy="672465"/>
          </a:xfrm>
          <a:prstGeom prst="rect">
            <a:avLst/>
          </a:prstGeom>
          <a:solidFill>
            <a:srgbClr val="628EE3"/>
          </a:solidFill>
          <a:ln>
            <a:noFill/>
          </a:ln>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zh-CN" altLang="en-US" dirty="0">
                <a:solidFill>
                  <a:sysClr val="window" lastClr="FFFFFF"/>
                </a:solidFill>
                <a:latin typeface="Arial" panose="020B0604020202020204" pitchFamily="34" charset="0"/>
                <a:ea typeface="黑体" panose="02010609060101010101" charset="-122"/>
                <a:cs typeface="+mn-ea"/>
                <a:sym typeface="Arial" panose="020B0604020202020204" pitchFamily="34" charset="0"/>
              </a:rPr>
              <a:t>精准施策</a:t>
            </a:r>
            <a:endParaRPr lang="zh-CN" altLang="en-US" dirty="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25" name="椭圆 24"/>
          <p:cNvSpPr/>
          <p:nvPr>
            <p:custDataLst>
              <p:tags r:id="rId6"/>
            </p:custDataLst>
          </p:nvPr>
        </p:nvSpPr>
        <p:spPr>
          <a:xfrm>
            <a:off x="795126" y="3647668"/>
            <a:ext cx="549374" cy="549374"/>
          </a:xfrm>
          <a:prstGeom prst="ellipse">
            <a:avLst/>
          </a:prstGeom>
          <a:solidFill>
            <a:srgbClr val="628EE3"/>
          </a:solidFill>
          <a:ln w="25400">
            <a:solidFill>
              <a:sysClr val="window" lastClr="FFFFFF"/>
            </a:solidFill>
          </a:ln>
          <a:effectLst>
            <a:outerShdw blurRad="63500" sx="102000" sy="102000" algn="ctr" rotWithShape="0">
              <a:prstClr val="black">
                <a:alpha val="40000"/>
              </a:prstClr>
            </a:outerShdw>
          </a:effectLst>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en-US" altLang="zh-CN">
                <a:solidFill>
                  <a:sysClr val="window" lastClr="FFFFFF"/>
                </a:solidFill>
                <a:sym typeface="Arial" panose="020B0604020202020204" pitchFamily="34" charset="0"/>
              </a:rPr>
              <a:t>02</a:t>
            </a:r>
            <a:endParaRPr lang="zh-CN" altLang="en-US">
              <a:solidFill>
                <a:sysClr val="window" lastClr="FFFFFF"/>
              </a:solidFill>
              <a:sym typeface="Arial" panose="020B0604020202020204" pitchFamily="34" charset="0"/>
            </a:endParaRPr>
          </a:p>
        </p:txBody>
      </p:sp>
      <p:sp>
        <p:nvSpPr>
          <p:cNvPr id="28" name="矩形 27"/>
          <p:cNvSpPr/>
          <p:nvPr>
            <p:custDataLst>
              <p:tags r:id="rId7"/>
            </p:custDataLst>
          </p:nvPr>
        </p:nvSpPr>
        <p:spPr>
          <a:xfrm>
            <a:off x="4377690" y="3636645"/>
            <a:ext cx="7547610" cy="672465"/>
          </a:xfrm>
          <a:prstGeom prst="rect">
            <a:avLst/>
          </a:prstGeom>
        </p:spPr>
        <p:txBody>
          <a:bodyPr wrap="square" anchor="ctr" anchorCtr="0">
            <a:noAutofit/>
          </a:bodyPr>
          <a:p>
            <a:r>
              <a:rPr lang="zh-CN" altLang="en-US" sz="2000" dirty="0">
                <a:sym typeface="Arial" panose="020B0604020202020204" pitchFamily="34" charset="0"/>
              </a:rPr>
              <a:t>各县（市、区）、市属开发区</a:t>
            </a:r>
            <a:r>
              <a:rPr lang="zh-CN" altLang="en-US" sz="2000" dirty="0">
                <a:sym typeface="Arial" panose="020B0604020202020204" pitchFamily="34" charset="0"/>
              </a:rPr>
              <a:t>根据各自污染物特点，明确日常管控重点。</a:t>
            </a:r>
            <a:endParaRPr lang="zh-CN" altLang="en-US" sz="2000" dirty="0">
              <a:sym typeface="Arial" panose="020B0604020202020204" pitchFamily="34" charset="0"/>
            </a:endParaRPr>
          </a:p>
        </p:txBody>
      </p:sp>
      <p:sp>
        <p:nvSpPr>
          <p:cNvPr id="26" name="矩形 25"/>
          <p:cNvSpPr/>
          <p:nvPr>
            <p:custDataLst>
              <p:tags r:id="rId8"/>
            </p:custDataLst>
          </p:nvPr>
        </p:nvSpPr>
        <p:spPr>
          <a:xfrm>
            <a:off x="1293495" y="5059680"/>
            <a:ext cx="3100705" cy="672465"/>
          </a:xfrm>
          <a:prstGeom prst="rect">
            <a:avLst/>
          </a:prstGeom>
          <a:solidFill>
            <a:srgbClr val="2BC3B5"/>
          </a:solidFill>
          <a:ln>
            <a:noFill/>
          </a:ln>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zh-CN" altLang="en-US" dirty="0">
                <a:solidFill>
                  <a:sysClr val="window" lastClr="FFFFFF"/>
                </a:solidFill>
                <a:latin typeface="Arial" panose="020B0604020202020204" pitchFamily="34" charset="0"/>
                <a:ea typeface="黑体" panose="02010609060101010101" charset="-122"/>
                <a:cs typeface="+mn-ea"/>
                <a:sym typeface="Arial" panose="020B0604020202020204" pitchFamily="34" charset="0"/>
              </a:rPr>
              <a:t>提高能力</a:t>
            </a:r>
            <a:endParaRPr lang="zh-CN" altLang="en-US" dirty="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29" name="椭圆 28"/>
          <p:cNvSpPr/>
          <p:nvPr>
            <p:custDataLst>
              <p:tags r:id="rId9"/>
            </p:custDataLst>
          </p:nvPr>
        </p:nvSpPr>
        <p:spPr>
          <a:xfrm>
            <a:off x="795126" y="5121432"/>
            <a:ext cx="549374" cy="549374"/>
          </a:xfrm>
          <a:prstGeom prst="ellipse">
            <a:avLst/>
          </a:prstGeom>
          <a:solidFill>
            <a:srgbClr val="2BC3B5"/>
          </a:solidFill>
          <a:ln w="25400">
            <a:solidFill>
              <a:sysClr val="window" lastClr="FFFFFF"/>
            </a:solidFill>
          </a:ln>
          <a:effectLst>
            <a:outerShdw blurRad="63500" sx="102000" sy="102000" algn="ctr" rotWithShape="0">
              <a:prstClr val="black">
                <a:alpha val="40000"/>
              </a:prstClr>
            </a:outerShdw>
          </a:effectLst>
        </p:spPr>
        <p:style>
          <a:lnRef idx="2">
            <a:srgbClr val="47B6E7">
              <a:shade val="50000"/>
            </a:srgbClr>
          </a:lnRef>
          <a:fillRef idx="1">
            <a:srgbClr val="47B6E7"/>
          </a:fillRef>
          <a:effectRef idx="0">
            <a:srgbClr val="47B6E7"/>
          </a:effectRef>
          <a:fontRef idx="minor">
            <a:sysClr val="window" lastClr="FFFFFF"/>
          </a:fontRef>
        </p:style>
        <p:txBody>
          <a:bodyPr lIns="0" tIns="0" rIns="0" bIns="0" rtlCol="0" anchor="ctr">
            <a:normAutofit/>
          </a:bodyPr>
          <a:p>
            <a:pPr algn="ctr"/>
            <a:r>
              <a:rPr lang="en-US" altLang="zh-CN">
                <a:solidFill>
                  <a:sysClr val="window" lastClr="FFFFFF"/>
                </a:solidFill>
                <a:sym typeface="Arial" panose="020B0604020202020204" pitchFamily="34" charset="0"/>
              </a:rPr>
              <a:t>03</a:t>
            </a:r>
            <a:endParaRPr lang="zh-CN" altLang="en-US">
              <a:solidFill>
                <a:sysClr val="window" lastClr="FFFFFF"/>
              </a:solidFill>
              <a:sym typeface="Arial" panose="020B0604020202020204" pitchFamily="34" charset="0"/>
            </a:endParaRPr>
          </a:p>
        </p:txBody>
      </p:sp>
      <p:sp>
        <p:nvSpPr>
          <p:cNvPr id="30" name="矩形 29"/>
          <p:cNvSpPr/>
          <p:nvPr>
            <p:custDataLst>
              <p:tags r:id="rId10"/>
            </p:custDataLst>
          </p:nvPr>
        </p:nvSpPr>
        <p:spPr>
          <a:xfrm>
            <a:off x="4376420" y="5061585"/>
            <a:ext cx="7463155" cy="672465"/>
          </a:xfrm>
          <a:prstGeom prst="rect">
            <a:avLst/>
          </a:prstGeom>
        </p:spPr>
        <p:txBody>
          <a:bodyPr wrap="square" anchor="ctr" anchorCtr="0">
            <a:noAutofit/>
          </a:bodyPr>
          <a:p>
            <a:r>
              <a:rPr lang="zh-CN" altLang="en-US" sz="2000" dirty="0">
                <a:sym typeface="Arial" panose="020B0604020202020204" pitchFamily="34" charset="0"/>
              </a:rPr>
              <a:t>打造智能化监控预警和数据分析平台，研发信息化、高效化的监管执法工具，用科技的手段化解基层治理人力、物力不足等难题。</a:t>
            </a:r>
            <a:endParaRPr lang="zh-CN" altLang="en-US" sz="2000" dirty="0">
              <a:sym typeface="Arial" panose="020B0604020202020204" pitchFamily="34" charset="0"/>
            </a:endParaRPr>
          </a:p>
        </p:txBody>
      </p:sp>
      <p:sp>
        <p:nvSpPr>
          <p:cNvPr id="2" name="任意多边形: 形状 45"/>
          <p:cNvSpPr/>
          <p:nvPr>
            <p:custDataLst>
              <p:tags r:id="rId11"/>
            </p:custDataLst>
          </p:nvPr>
        </p:nvSpPr>
        <p:spPr>
          <a:xfrm>
            <a:off x="223202" y="871513"/>
            <a:ext cx="5161915" cy="877570"/>
          </a:xfrm>
          <a:custGeom>
            <a:avLst/>
            <a:gdLst>
              <a:gd name="connsiteX0" fmla="*/ 671330 w 5781864"/>
              <a:gd name="connsiteY0" fmla="*/ 0 h 1072244"/>
              <a:gd name="connsiteX1" fmla="*/ 5245742 w 5781864"/>
              <a:gd name="connsiteY1" fmla="*/ 0 h 1072244"/>
              <a:gd name="connsiteX2" fmla="*/ 5781864 w 5781864"/>
              <a:gd name="connsiteY2" fmla="*/ 536122 h 1072244"/>
              <a:gd name="connsiteX3" fmla="*/ 5245742 w 5781864"/>
              <a:gd name="connsiteY3" fmla="*/ 1072244 h 1072244"/>
              <a:gd name="connsiteX4" fmla="*/ 11317 w 5781864"/>
              <a:gd name="connsiteY4" fmla="*/ 1072244 h 1072244"/>
              <a:gd name="connsiteX5" fmla="*/ 0 w 5781864"/>
              <a:gd name="connsiteY5" fmla="*/ 1071103 h 1072244"/>
              <a:gd name="connsiteX6" fmla="*/ 0 w 5781864"/>
              <a:gd name="connsiteY6" fmla="*/ 641937 h 1072244"/>
              <a:gd name="connsiteX7" fmla="*/ 671330 w 5781864"/>
              <a:gd name="connsiteY7" fmla="*/ 641937 h 107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81864" h="1072244">
                <a:moveTo>
                  <a:pt x="671330" y="0"/>
                </a:moveTo>
                <a:lnTo>
                  <a:pt x="5245742" y="0"/>
                </a:lnTo>
                <a:cubicBezTo>
                  <a:pt x="5541834" y="0"/>
                  <a:pt x="5781864" y="240030"/>
                  <a:pt x="5781864" y="536122"/>
                </a:cubicBezTo>
                <a:cubicBezTo>
                  <a:pt x="5781864" y="832214"/>
                  <a:pt x="5541834" y="1072244"/>
                  <a:pt x="5245742" y="1072244"/>
                </a:cubicBezTo>
                <a:lnTo>
                  <a:pt x="11317" y="1072244"/>
                </a:lnTo>
                <a:lnTo>
                  <a:pt x="0" y="1071103"/>
                </a:lnTo>
                <a:lnTo>
                  <a:pt x="0" y="641937"/>
                </a:lnTo>
                <a:lnTo>
                  <a:pt x="671330" y="641937"/>
                </a:lnTo>
                <a:close/>
              </a:path>
            </a:pathLst>
          </a:cu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p>
            <a:pPr algn="ctr"/>
            <a:endParaRPr lang="zh-CN" altLang="en-US"/>
          </a:p>
        </p:txBody>
      </p:sp>
      <p:sp>
        <p:nvSpPr>
          <p:cNvPr id="3" name="AutoShape 3"/>
          <p:cNvSpPr>
            <a:spLocks noChangeAspect="1" noChangeArrowheads="1" noTextEdit="1"/>
          </p:cNvSpPr>
          <p:nvPr>
            <p:custDataLst>
              <p:tags r:id="rId12"/>
            </p:custDataLst>
          </p:nvPr>
        </p:nvSpPr>
        <p:spPr bwMode="auto">
          <a:xfrm>
            <a:off x="456882" y="818173"/>
            <a:ext cx="26892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4" name="Freeform 6"/>
          <p:cNvSpPr/>
          <p:nvPr>
            <p:custDataLst>
              <p:tags r:id="rId13"/>
            </p:custDataLst>
          </p:nvPr>
        </p:nvSpPr>
        <p:spPr bwMode="auto">
          <a:xfrm>
            <a:off x="223202" y="1066458"/>
            <a:ext cx="770255" cy="733425"/>
          </a:xfrm>
          <a:custGeom>
            <a:avLst/>
            <a:gdLst>
              <a:gd name="T0" fmla="*/ 478 w 478"/>
              <a:gd name="T1" fmla="*/ 397 h 497"/>
              <a:gd name="T2" fmla="*/ 0 w 478"/>
              <a:gd name="T3" fmla="*/ 497 h 497"/>
              <a:gd name="T4" fmla="*/ 0 w 478"/>
              <a:gd name="T5" fmla="*/ 18 h 497"/>
              <a:gd name="T6" fmla="*/ 416 w 478"/>
              <a:gd name="T7" fmla="*/ 0 h 497"/>
              <a:gd name="T8" fmla="*/ 478 w 478"/>
              <a:gd name="T9" fmla="*/ 397 h 497"/>
            </a:gdLst>
            <a:ahLst/>
            <a:cxnLst>
              <a:cxn ang="0">
                <a:pos x="T0" y="T1"/>
              </a:cxn>
              <a:cxn ang="0">
                <a:pos x="T2" y="T3"/>
              </a:cxn>
              <a:cxn ang="0">
                <a:pos x="T4" y="T5"/>
              </a:cxn>
              <a:cxn ang="0">
                <a:pos x="T6" y="T7"/>
              </a:cxn>
              <a:cxn ang="0">
                <a:pos x="T8" y="T9"/>
              </a:cxn>
            </a:cxnLst>
            <a:rect l="0" t="0" r="r" b="b"/>
            <a:pathLst>
              <a:path w="478" h="497">
                <a:moveTo>
                  <a:pt x="478" y="397"/>
                </a:moveTo>
                <a:lnTo>
                  <a:pt x="0" y="497"/>
                </a:lnTo>
                <a:lnTo>
                  <a:pt x="0" y="18"/>
                </a:lnTo>
                <a:lnTo>
                  <a:pt x="416" y="0"/>
                </a:lnTo>
                <a:lnTo>
                  <a:pt x="478" y="397"/>
                </a:lnTo>
                <a:close/>
              </a:path>
            </a:pathLst>
          </a:custGeom>
          <a:solidFill>
            <a:schemeClr val="accent2"/>
          </a:solidFill>
          <a:ln>
            <a:noFill/>
          </a:ln>
        </p:spPr>
        <p:txBody>
          <a:bodyPr vert="horz" wrap="square" lIns="91440" tIns="45720" rIns="91440" bIns="45720" numCol="1" anchor="t" anchorCtr="0" compatLnSpc="1"/>
          <a:p>
            <a:endParaRPr lang="zh-CN" altLang="en-US"/>
          </a:p>
        </p:txBody>
      </p:sp>
      <p:sp>
        <p:nvSpPr>
          <p:cNvPr id="5" name="Rectangle 7"/>
          <p:cNvSpPr>
            <a:spLocks noChangeArrowheads="1"/>
          </p:cNvSpPr>
          <p:nvPr>
            <p:custDataLst>
              <p:tags r:id="rId14"/>
            </p:custDataLst>
          </p:nvPr>
        </p:nvSpPr>
        <p:spPr bwMode="auto">
          <a:xfrm>
            <a:off x="381952" y="871513"/>
            <a:ext cx="628650" cy="744855"/>
          </a:xfrm>
          <a:prstGeom prst="rect">
            <a:avLst/>
          </a:prstGeom>
          <a:solidFill>
            <a:srgbClr val="0AD0DA"/>
          </a:solidFill>
          <a:ln>
            <a:noFill/>
          </a:ln>
        </p:spPr>
        <p:txBody>
          <a:bodyPr vert="horz" wrap="square" lIns="91440" tIns="45720" rIns="91440" bIns="45720" numCol="1" anchor="t" anchorCtr="0" compatLnSpc="1"/>
          <a:p>
            <a:endParaRPr lang="zh-CN" altLang="en-US"/>
          </a:p>
        </p:txBody>
      </p:sp>
      <p:sp>
        <p:nvSpPr>
          <p:cNvPr id="6" name="文本框 5"/>
          <p:cNvSpPr txBox="1"/>
          <p:nvPr>
            <p:custDataLst>
              <p:tags r:id="rId15"/>
            </p:custDataLst>
          </p:nvPr>
        </p:nvSpPr>
        <p:spPr>
          <a:xfrm>
            <a:off x="1278573" y="968033"/>
            <a:ext cx="3980180" cy="831850"/>
          </a:xfrm>
          <a:prstGeom prst="rect">
            <a:avLst/>
          </a:prstGeom>
          <a:noFill/>
        </p:spPr>
        <p:txBody>
          <a:bodyPr wrap="square">
            <a:normAutofit/>
          </a:bodyPr>
          <a:p>
            <a:pPr fontAlgn="auto">
              <a:lnSpc>
                <a:spcPct val="120000"/>
              </a:lnSpc>
            </a:pPr>
            <a:r>
              <a:rPr lang="zh-CN" altLang="en-US" sz="2800" b="1" spc="100" dirty="0">
                <a:solidFill>
                  <a:srgbClr val="000000">
                    <a:lumMod val="85000"/>
                    <a:lumOff val="15000"/>
                  </a:srgbClr>
                </a:solidFill>
                <a:uFillTx/>
                <a:latin typeface="Arial" panose="020B0604020202020204" pitchFamily="34" charset="0"/>
                <a:ea typeface="微软雅黑" panose="020B0503020204020204" charset="-122"/>
                <a:sym typeface="+mn-ea"/>
              </a:rPr>
              <a:t>“治标”</a:t>
            </a:r>
            <a:endParaRPr lang="zh-CN" altLang="en-US" sz="2800" b="1" spc="15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endParaRPr>
          </a:p>
        </p:txBody>
      </p:sp>
      <p:sp>
        <p:nvSpPr>
          <p:cNvPr id="7" name="Object 1107"/>
          <p:cNvSpPr txBox="1"/>
          <p:nvPr>
            <p:custDataLst>
              <p:tags r:id="rId16"/>
            </p:custDataLst>
          </p:nvPr>
        </p:nvSpPr>
        <p:spPr>
          <a:xfrm>
            <a:off x="446087" y="999783"/>
            <a:ext cx="534035" cy="489585"/>
          </a:xfrm>
          <a:prstGeom prst="rect">
            <a:avLst/>
          </a:prstGeom>
        </p:spPr>
        <p:txBody>
          <a:bodyPr vert="horz" lIns="0" tIns="0" rIns="0" bIns="0" rtlCol="0" anchor="ctr" anchorCtr="0">
            <a:normAutofit fontScale="90000" lnSpcReduction="20000"/>
          </a:bodyPr>
          <a:p>
            <a:pPr algn="ctr" defTabSz="457200">
              <a:lnSpc>
                <a:spcPct val="130000"/>
              </a:lnSpc>
            </a:pPr>
            <a:r>
              <a:rPr lang="en-US" altLang="zh-CN" sz="3200" b="1" spc="150" dirty="0">
                <a:solidFill>
                  <a:srgbClr val="FFFFFF"/>
                </a:solidFill>
                <a:latin typeface="微软雅黑" panose="020B0503020204020204" charset="-122"/>
                <a:ea typeface="微软雅黑" panose="020B0503020204020204" charset="-122"/>
              </a:rPr>
              <a:t>2</a:t>
            </a:r>
            <a:endParaRPr lang="en-US" altLang="zh-CN" sz="3200" b="1" spc="150" dirty="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3" name="AutoShape 3"/>
          <p:cNvSpPr>
            <a:spLocks noChangeAspect="1" noChangeArrowheads="1" noTextEdit="1"/>
          </p:cNvSpPr>
          <p:nvPr>
            <p:custDataLst>
              <p:tags r:id="rId1"/>
            </p:custDataLst>
          </p:nvPr>
        </p:nvSpPr>
        <p:spPr bwMode="auto">
          <a:xfrm>
            <a:off x="457517" y="1011213"/>
            <a:ext cx="26892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00" name="文本框 99"/>
          <p:cNvSpPr txBox="1"/>
          <p:nvPr/>
        </p:nvSpPr>
        <p:spPr>
          <a:xfrm>
            <a:off x="346710" y="4728845"/>
            <a:ext cx="5742940" cy="1938020"/>
          </a:xfrm>
          <a:prstGeom prst="rect">
            <a:avLst/>
          </a:prstGeom>
          <a:noFill/>
          <a:ln w="9525">
            <a:noFill/>
          </a:ln>
        </p:spPr>
        <p:txBody>
          <a:bodyPr wrap="square">
            <a:spAutoFit/>
          </a:bodyPr>
          <a:p>
            <a:pPr indent="0" fontAlgn="auto">
              <a:lnSpc>
                <a:spcPct val="150000"/>
              </a:lnSpc>
            </a:pPr>
            <a:r>
              <a:rPr lang="en-US" sz="2000" b="0"/>
              <a:t>       </a:t>
            </a:r>
            <a:r>
              <a:rPr lang="en-US" sz="2000" b="0">
                <a:latin typeface="Times New Roman" panose="02020603050405020304" charset="0"/>
                <a:cs typeface="Times New Roman" panose="02020603050405020304" charset="0"/>
              </a:rPr>
              <a:t> </a:t>
            </a:r>
            <a:r>
              <a:rPr sz="2000" b="0">
                <a:latin typeface="Times New Roman" panose="02020603050405020304" charset="0"/>
                <a:cs typeface="Times New Roman" panose="02020603050405020304" charset="0"/>
              </a:rPr>
              <a:t>细颗粒物（PM</a:t>
            </a:r>
            <a:r>
              <a:rPr sz="2000" b="0" baseline="-25000">
                <a:latin typeface="Times New Roman" panose="02020603050405020304" charset="0"/>
                <a:cs typeface="Times New Roman" panose="02020603050405020304" charset="0"/>
              </a:rPr>
              <a:t>2.5</a:t>
            </a:r>
            <a:r>
              <a:rPr sz="2000" b="0">
                <a:latin typeface="Times New Roman" panose="02020603050405020304" charset="0"/>
                <a:cs typeface="Times New Roman" panose="02020603050405020304" charset="0"/>
              </a:rPr>
              <a:t>）浓度最好的是冠县和东阿县，为40μg/m</a:t>
            </a:r>
            <a:r>
              <a:rPr sz="2000" b="0" baseline="30000">
                <a:latin typeface="Times New Roman" panose="02020603050405020304" charset="0"/>
                <a:cs typeface="Times New Roman" panose="02020603050405020304" charset="0"/>
              </a:rPr>
              <a:t>3</a:t>
            </a:r>
            <a:r>
              <a:rPr sz="2000" b="0">
                <a:latin typeface="Times New Roman" panose="02020603050405020304" charset="0"/>
                <a:cs typeface="Times New Roman" panose="02020603050405020304" charset="0"/>
              </a:rPr>
              <a:t>；最差的是莘县，为45μg/m</a:t>
            </a:r>
            <a:r>
              <a:rPr sz="2000" b="0" baseline="30000">
                <a:latin typeface="Times New Roman" panose="02020603050405020304" charset="0"/>
                <a:cs typeface="Times New Roman" panose="02020603050405020304" charset="0"/>
              </a:rPr>
              <a:t>3</a:t>
            </a:r>
            <a:r>
              <a:rPr sz="2000" b="0">
                <a:latin typeface="Times New Roman" panose="02020603050405020304" charset="0"/>
                <a:cs typeface="Times New Roman" panose="02020603050405020304" charset="0"/>
              </a:rPr>
              <a:t>。11县（市、区）均同比改善，</a:t>
            </a:r>
            <a:r>
              <a:rPr sz="2000">
                <a:latin typeface="Times New Roman" panose="02020603050405020304" charset="0"/>
                <a:cs typeface="Times New Roman" panose="02020603050405020304" charset="0"/>
                <a:sym typeface="+mn-ea"/>
              </a:rPr>
              <a:t>莘县</a:t>
            </a:r>
            <a:r>
              <a:rPr sz="2000" b="0">
                <a:latin typeface="Times New Roman" panose="02020603050405020304" charset="0"/>
                <a:cs typeface="Times New Roman" panose="02020603050405020304" charset="0"/>
              </a:rPr>
              <a:t>改善幅度最大，为11.8%</a:t>
            </a:r>
            <a:r>
              <a:rPr lang="zh-CN" sz="1600" b="0">
                <a:latin typeface="Times New Roman" panose="02020603050405020304" charset="0"/>
                <a:cs typeface="Times New Roman" panose="02020603050405020304" charset="0"/>
              </a:rPr>
              <a:t>。</a:t>
            </a:r>
            <a:endParaRPr lang="zh-CN" altLang="en-US">
              <a:latin typeface="Times New Roman" panose="02020603050405020304" charset="0"/>
              <a:cs typeface="Times New Roman" panose="02020603050405020304" charset="0"/>
            </a:endParaRPr>
          </a:p>
        </p:txBody>
      </p:sp>
      <p:sp>
        <p:nvSpPr>
          <p:cNvPr id="13" name="文本框 12"/>
          <p:cNvSpPr txBox="1"/>
          <p:nvPr/>
        </p:nvSpPr>
        <p:spPr>
          <a:xfrm>
            <a:off x="6494145" y="4735830"/>
            <a:ext cx="5434330" cy="1938020"/>
          </a:xfrm>
          <a:prstGeom prst="rect">
            <a:avLst/>
          </a:prstGeom>
          <a:noFill/>
          <a:ln w="9525">
            <a:noFill/>
          </a:ln>
        </p:spPr>
        <p:txBody>
          <a:bodyPr wrap="square">
            <a:spAutoFit/>
          </a:bodyPr>
          <a:p>
            <a:pPr marL="0" indent="0" algn="l" fontAlgn="auto">
              <a:lnSpc>
                <a:spcPct val="150000"/>
              </a:lnSpc>
            </a:pPr>
            <a:r>
              <a:rPr lang="en-US" sz="2000" b="0"/>
              <a:t>       </a:t>
            </a:r>
            <a:r>
              <a:rPr lang="en-US" sz="2000" b="0">
                <a:latin typeface="Times New Roman" panose="02020603050405020304" charset="0"/>
                <a:cs typeface="Times New Roman" panose="02020603050405020304" charset="0"/>
              </a:rPr>
              <a:t> </a:t>
            </a:r>
            <a:r>
              <a:rPr sz="2000" b="0">
                <a:latin typeface="Times New Roman" panose="02020603050405020304" charset="0"/>
                <a:cs typeface="Times New Roman" panose="02020603050405020304" charset="0"/>
              </a:rPr>
              <a:t>可吸入颗粒物（PM</a:t>
            </a:r>
            <a:r>
              <a:rPr sz="2000" b="0" baseline="-25000">
                <a:latin typeface="Times New Roman" panose="02020603050405020304" charset="0"/>
                <a:cs typeface="Times New Roman" panose="02020603050405020304" charset="0"/>
              </a:rPr>
              <a:t>10</a:t>
            </a:r>
            <a:r>
              <a:rPr sz="2000" b="0">
                <a:latin typeface="Times New Roman" panose="02020603050405020304" charset="0"/>
                <a:cs typeface="Times New Roman" panose="02020603050405020304" charset="0"/>
              </a:rPr>
              <a:t>）浓度最好的是度假区，为76μg/m</a:t>
            </a:r>
            <a:r>
              <a:rPr sz="2000" b="0" baseline="30000">
                <a:latin typeface="Times New Roman" panose="02020603050405020304" charset="0"/>
                <a:cs typeface="Times New Roman" panose="02020603050405020304" charset="0"/>
              </a:rPr>
              <a:t>3</a:t>
            </a:r>
            <a:r>
              <a:rPr sz="2000" b="0">
                <a:latin typeface="Times New Roman" panose="02020603050405020304" charset="0"/>
                <a:cs typeface="Times New Roman" panose="02020603050405020304" charset="0"/>
              </a:rPr>
              <a:t>；最差的是经开区和莘县，为84μg/m</a:t>
            </a:r>
            <a:r>
              <a:rPr sz="2000" b="0" baseline="30000">
                <a:latin typeface="Times New Roman" panose="02020603050405020304" charset="0"/>
                <a:cs typeface="Times New Roman" panose="02020603050405020304" charset="0"/>
              </a:rPr>
              <a:t>3</a:t>
            </a:r>
            <a:r>
              <a:rPr sz="2000" b="0">
                <a:latin typeface="Times New Roman" panose="02020603050405020304" charset="0"/>
                <a:cs typeface="Times New Roman" panose="02020603050405020304" charset="0"/>
              </a:rPr>
              <a:t>。11县（市、区）均同比改善，</a:t>
            </a:r>
            <a:r>
              <a:rPr sz="2000">
                <a:latin typeface="Times New Roman" panose="02020603050405020304" charset="0"/>
                <a:cs typeface="Times New Roman" panose="02020603050405020304" charset="0"/>
                <a:sym typeface="+mn-ea"/>
              </a:rPr>
              <a:t>茌平区</a:t>
            </a:r>
            <a:r>
              <a:rPr sz="2000" b="0">
                <a:latin typeface="Times New Roman" panose="02020603050405020304" charset="0"/>
                <a:cs typeface="Times New Roman" panose="02020603050405020304" charset="0"/>
              </a:rPr>
              <a:t>改善幅度最大，为11.5%</a:t>
            </a:r>
            <a:r>
              <a:rPr lang="zh-CN" sz="2000" b="0">
                <a:latin typeface="Times New Roman" panose="02020603050405020304" charset="0"/>
                <a:cs typeface="Times New Roman" panose="02020603050405020304" charset="0"/>
              </a:rPr>
              <a:t>。</a:t>
            </a:r>
            <a:endParaRPr lang="zh-CN" sz="2000" b="0">
              <a:latin typeface="Times New Roman" panose="02020603050405020304" charset="0"/>
              <a:cs typeface="Times New Roman" panose="02020603050405020304" charset="0"/>
            </a:endParaRPr>
          </a:p>
        </p:txBody>
      </p:sp>
      <p:pic>
        <p:nvPicPr>
          <p:cNvPr id="4" name="图片 4" descr="图片4"/>
          <p:cNvPicPr>
            <a:picLocks noChangeAspect="1"/>
          </p:cNvPicPr>
          <p:nvPr/>
        </p:nvPicPr>
        <p:blipFill>
          <a:blip r:embed="rId2"/>
          <a:stretch>
            <a:fillRect/>
          </a:stretch>
        </p:blipFill>
        <p:spPr>
          <a:xfrm>
            <a:off x="281305" y="1217930"/>
            <a:ext cx="5808980" cy="2963545"/>
          </a:xfrm>
          <a:prstGeom prst="rect">
            <a:avLst/>
          </a:prstGeom>
        </p:spPr>
      </p:pic>
      <p:pic>
        <p:nvPicPr>
          <p:cNvPr id="5" name="图片 5" descr="图片3"/>
          <p:cNvPicPr>
            <a:picLocks noChangeAspect="1"/>
          </p:cNvPicPr>
          <p:nvPr/>
        </p:nvPicPr>
        <p:blipFill>
          <a:blip r:embed="rId3"/>
          <a:stretch>
            <a:fillRect/>
          </a:stretch>
        </p:blipFill>
        <p:spPr>
          <a:xfrm>
            <a:off x="6411595" y="1226185"/>
            <a:ext cx="5434330" cy="2964180"/>
          </a:xfrm>
          <a:prstGeom prst="rect">
            <a:avLst/>
          </a:prstGeom>
        </p:spPr>
      </p:pic>
      <p:grpSp>
        <p:nvGrpSpPr>
          <p:cNvPr id="2" name="组合 1"/>
          <p:cNvGrpSpPr/>
          <p:nvPr/>
        </p:nvGrpSpPr>
        <p:grpSpPr>
          <a:xfrm>
            <a:off x="300990" y="4691380"/>
            <a:ext cx="5798820" cy="193675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6" name="组合 5"/>
          <p:cNvGrpSpPr/>
          <p:nvPr/>
        </p:nvGrpSpPr>
        <p:grpSpPr>
          <a:xfrm>
            <a:off x="6365240" y="4730115"/>
            <a:ext cx="5563235" cy="1936750"/>
            <a:chOff x="971" y="2025"/>
            <a:chExt cx="9738" cy="5698"/>
          </a:xfrm>
        </p:grpSpPr>
        <p:sp>
          <p:nvSpPr>
            <p:cNvPr id="7" name="圆角矩形 6"/>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8"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9"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ct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前</a:t>
            </a:r>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言</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355600" y="1544955"/>
            <a:ext cx="6052820" cy="464693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495300" y="2070100"/>
            <a:ext cx="5993765" cy="3138170"/>
          </a:xfrm>
          <a:prstGeom prst="rect">
            <a:avLst/>
          </a:prstGeom>
          <a:noFill/>
        </p:spPr>
        <p:txBody>
          <a:bodyPr wrap="square" rtlCol="0">
            <a:spAutoFit/>
          </a:bodyPr>
          <a:p>
            <a:pPr fontAlgn="auto">
              <a:lnSpc>
                <a:spcPct val="150000"/>
              </a:lnSpc>
            </a:pPr>
            <a:r>
              <a:rPr lang="en-US" altLang="zh-CN" sz="2800">
                <a:latin typeface="+mj-ea"/>
                <a:ea typeface="+mj-ea"/>
                <a:cs typeface="+mj-ea"/>
              </a:rPr>
              <a:t>    </a:t>
            </a:r>
            <a:r>
              <a:rPr lang="zh-CN" altLang="en-US" sz="2600">
                <a:latin typeface="+mj-ea"/>
                <a:ea typeface="+mj-ea"/>
                <a:cs typeface="+mj-ea"/>
              </a:rPr>
              <a:t>近代进入工业文明以来，随着大量污染物的排放，大气环境质量明显恶化，</a:t>
            </a:r>
            <a:r>
              <a:rPr lang="zh-CN" altLang="en-US" sz="2600">
                <a:latin typeface="+mj-ea"/>
                <a:ea typeface="+mj-ea"/>
                <a:cs typeface="+mj-ea"/>
                <a:sym typeface="+mn-ea"/>
              </a:rPr>
              <a:t>欧美等发达国家曾一度出现伦敦烟雾事件、洛杉矶光化学污染事件等严重大气污染灾害，对人类健康产生了严重威胁</a:t>
            </a:r>
            <a:r>
              <a:rPr lang="zh-CN" altLang="en-US" sz="2600">
                <a:latin typeface="+mj-ea"/>
                <a:ea typeface="+mj-ea"/>
                <a:cs typeface="+mj-ea"/>
              </a:rPr>
              <a:t>。</a:t>
            </a:r>
            <a:endParaRPr lang="zh-CN" altLang="en-US" sz="2600">
              <a:latin typeface="+mj-ea"/>
              <a:ea typeface="+mj-ea"/>
              <a:cs typeface="+mj-ea"/>
            </a:endParaRPr>
          </a:p>
        </p:txBody>
      </p:sp>
      <p:sp>
        <p:nvSpPr>
          <p:cNvPr id="16" name="文本框 15"/>
          <p:cNvSpPr txBox="1"/>
          <p:nvPr/>
        </p:nvSpPr>
        <p:spPr>
          <a:xfrm>
            <a:off x="6694170" y="4810760"/>
            <a:ext cx="5211445" cy="1322070"/>
          </a:xfrm>
          <a:prstGeom prst="rect">
            <a:avLst/>
          </a:prstGeom>
          <a:noFill/>
        </p:spPr>
        <p:txBody>
          <a:bodyPr wrap="square" rtlCol="0" anchor="t">
            <a:spAutoFit/>
          </a:bodyPr>
          <a:p>
            <a:r>
              <a:rPr lang="en-US" altLang="en-US" sz="2000">
                <a:latin typeface="微软雅黑" panose="020B0503020204020204" charset="-122"/>
                <a:ea typeface="微软雅黑" panose="020B0503020204020204" charset="-122"/>
                <a:cs typeface="微软雅黑" panose="020B0503020204020204" charset="-122"/>
                <a:sym typeface="+mn-ea"/>
              </a:rPr>
              <a:t>    </a:t>
            </a:r>
            <a:r>
              <a:rPr lang="en-US" altLang="zh-CN" sz="2000">
                <a:latin typeface="Times New Roman" panose="02020603050405020304" charset="0"/>
                <a:ea typeface="微软雅黑" panose="020B0503020204020204" charset="-122"/>
                <a:cs typeface="Times New Roman" panose="02020603050405020304" charset="0"/>
                <a:sym typeface="+mn-ea"/>
              </a:rPr>
              <a:t>1952</a:t>
            </a:r>
            <a:r>
              <a:rPr lang="zh-CN" altLang="en-US" sz="2000">
                <a:latin typeface="Times New Roman" panose="02020603050405020304" charset="0"/>
                <a:ea typeface="微软雅黑" panose="020B0503020204020204" charset="-122"/>
                <a:cs typeface="Times New Roman" panose="02020603050405020304" charset="0"/>
                <a:sym typeface="+mn-ea"/>
              </a:rPr>
              <a:t>年</a:t>
            </a:r>
            <a:r>
              <a:rPr lang="en-US" altLang="zh-CN" sz="2000">
                <a:latin typeface="Times New Roman" panose="02020603050405020304" charset="0"/>
                <a:ea typeface="微软雅黑" panose="020B0503020204020204" charset="-122"/>
                <a:cs typeface="Times New Roman" panose="02020603050405020304" charset="0"/>
                <a:sym typeface="+mn-ea"/>
              </a:rPr>
              <a:t>12</a:t>
            </a:r>
            <a:r>
              <a:rPr lang="zh-CN" altLang="en-US" sz="2000">
                <a:latin typeface="Times New Roman" panose="02020603050405020304" charset="0"/>
                <a:ea typeface="微软雅黑" panose="020B0503020204020204" charset="-122"/>
                <a:cs typeface="Times New Roman" panose="02020603050405020304" charset="0"/>
                <a:sym typeface="+mn-ea"/>
              </a:rPr>
              <a:t>月，伦敦爆发烟雾事件，仅</a:t>
            </a:r>
            <a:r>
              <a:rPr lang="en-US" altLang="zh-CN" sz="2000">
                <a:latin typeface="Times New Roman" panose="02020603050405020304" charset="0"/>
                <a:ea typeface="微软雅黑" panose="020B0503020204020204" charset="-122"/>
                <a:cs typeface="Times New Roman" panose="02020603050405020304" charset="0"/>
                <a:sym typeface="+mn-ea"/>
              </a:rPr>
              <a:t>4</a:t>
            </a:r>
            <a:r>
              <a:rPr lang="zh-CN" altLang="en-US" sz="2000">
                <a:latin typeface="Times New Roman" panose="02020603050405020304" charset="0"/>
                <a:ea typeface="微软雅黑" panose="020B0503020204020204" charset="-122"/>
                <a:cs typeface="Times New Roman" panose="02020603050405020304" charset="0"/>
                <a:sym typeface="+mn-ea"/>
              </a:rPr>
              <a:t>天时间就有4000人死亡，</a:t>
            </a:r>
            <a:r>
              <a:rPr lang="zh-CN" altLang="en-US" sz="2000" noProof="0">
                <a:latin typeface="Times New Roman" panose="02020603050405020304" charset="0"/>
                <a:ea typeface="微软雅黑" panose="020B0503020204020204" charset="-122"/>
                <a:cs typeface="Times New Roman" panose="02020603050405020304" charset="0"/>
                <a:sym typeface="+mn-ea"/>
              </a:rPr>
              <a:t>过后的两个月中，又陆续有</a:t>
            </a:r>
            <a:r>
              <a:rPr lang="en-US" altLang="zh-CN" sz="2000" noProof="0">
                <a:latin typeface="Times New Roman" panose="02020603050405020304" charset="0"/>
                <a:ea typeface="微软雅黑" panose="020B0503020204020204" charset="-122"/>
                <a:cs typeface="Times New Roman" panose="02020603050405020304" charset="0"/>
                <a:sym typeface="+mn-ea"/>
              </a:rPr>
              <a:t>8000</a:t>
            </a:r>
            <a:r>
              <a:rPr lang="zh-CN" altLang="en-US" sz="2000" noProof="0">
                <a:latin typeface="Times New Roman" panose="02020603050405020304" charset="0"/>
                <a:ea typeface="微软雅黑" panose="020B0503020204020204" charset="-122"/>
                <a:cs typeface="Times New Roman" panose="02020603050405020304" charset="0"/>
                <a:sym typeface="+mn-ea"/>
              </a:rPr>
              <a:t>多人死亡，</a:t>
            </a:r>
            <a:r>
              <a:rPr lang="zh-CN" altLang="en-US" sz="2000">
                <a:latin typeface="Times New Roman" panose="02020603050405020304" charset="0"/>
                <a:ea typeface="微软雅黑" panose="020B0503020204020204" charset="-122"/>
                <a:cs typeface="Times New Roman" panose="02020603050405020304" charset="0"/>
                <a:sym typeface="+mn-ea"/>
              </a:rPr>
              <a:t>成为 20 世纪十大环境公害事件之一。</a:t>
            </a:r>
            <a:endParaRPr lang="zh-CN" altLang="en-US" sz="2000">
              <a:latin typeface="Times New Roman" panose="02020603050405020304" charset="0"/>
              <a:ea typeface="微软雅黑" panose="020B0503020204020204" charset="-122"/>
              <a:cs typeface="Times New Roman" panose="02020603050405020304" charset="0"/>
            </a:endParaRPr>
          </a:p>
        </p:txBody>
      </p:sp>
      <p:pic>
        <p:nvPicPr>
          <p:cNvPr id="17" name="图片 16" descr="src=http___img.mp.itc.cn_q_70,c_zoom,w_640_upload_20161221_682d29fb80704e62937ad651840eb73a_th.jpg&amp;refer=http___img.mp.itc"/>
          <p:cNvPicPr>
            <a:picLocks noChangeAspect="1"/>
          </p:cNvPicPr>
          <p:nvPr/>
        </p:nvPicPr>
        <p:blipFill>
          <a:blip r:embed="rId1"/>
          <a:stretch>
            <a:fillRect/>
          </a:stretch>
        </p:blipFill>
        <p:spPr>
          <a:xfrm>
            <a:off x="6685280" y="1545590"/>
            <a:ext cx="5220335" cy="2928620"/>
          </a:xfrm>
          <a:prstGeom prst="rect">
            <a:avLst/>
          </a:prstGeom>
        </p:spPr>
      </p:pic>
      <p:grpSp>
        <p:nvGrpSpPr>
          <p:cNvPr id="3" name="组合 2"/>
          <p:cNvGrpSpPr/>
          <p:nvPr/>
        </p:nvGrpSpPr>
        <p:grpSpPr>
          <a:xfrm>
            <a:off x="6624955" y="4810760"/>
            <a:ext cx="5281295" cy="1380490"/>
            <a:chOff x="971" y="2025"/>
            <a:chExt cx="9738" cy="5698"/>
          </a:xfrm>
        </p:grpSpPr>
        <p:sp>
          <p:nvSpPr>
            <p:cNvPr id="4" name="圆角矩形 3"/>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6"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7"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3" name="AutoShape 3"/>
          <p:cNvSpPr>
            <a:spLocks noChangeAspect="1" noChangeArrowheads="1" noTextEdit="1"/>
          </p:cNvSpPr>
          <p:nvPr>
            <p:custDataLst>
              <p:tags r:id="rId1"/>
            </p:custDataLst>
          </p:nvPr>
        </p:nvSpPr>
        <p:spPr bwMode="auto">
          <a:xfrm>
            <a:off x="457517" y="1011213"/>
            <a:ext cx="26892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00" name="文本框 99"/>
          <p:cNvSpPr txBox="1"/>
          <p:nvPr/>
        </p:nvSpPr>
        <p:spPr>
          <a:xfrm>
            <a:off x="370840" y="4458335"/>
            <a:ext cx="5613400" cy="1938020"/>
          </a:xfrm>
          <a:prstGeom prst="rect">
            <a:avLst/>
          </a:prstGeom>
          <a:noFill/>
          <a:ln w="9525">
            <a:noFill/>
          </a:ln>
        </p:spPr>
        <p:txBody>
          <a:bodyPr wrap="square">
            <a:spAutoFit/>
          </a:bodyPr>
          <a:p>
            <a:pPr indent="0" fontAlgn="auto">
              <a:lnSpc>
                <a:spcPct val="150000"/>
              </a:lnSpc>
            </a:pPr>
            <a:r>
              <a:rPr lang="en-US" sz="2000" b="0"/>
              <a:t>       </a:t>
            </a:r>
            <a:r>
              <a:rPr lang="en-US" sz="2000" b="0">
                <a:latin typeface="Times New Roman" panose="02020603050405020304" charset="0"/>
                <a:cs typeface="Times New Roman" panose="02020603050405020304" charset="0"/>
              </a:rPr>
              <a:t> </a:t>
            </a:r>
            <a:r>
              <a:rPr sz="2000" b="0">
                <a:latin typeface="Times New Roman" panose="02020603050405020304" charset="0"/>
                <a:cs typeface="Times New Roman" panose="02020603050405020304" charset="0"/>
              </a:rPr>
              <a:t>二氧化硫（SO</a:t>
            </a:r>
            <a:r>
              <a:rPr sz="2000" b="0" baseline="-25000">
                <a:latin typeface="Times New Roman" panose="02020603050405020304" charset="0"/>
                <a:cs typeface="Times New Roman" panose="02020603050405020304" charset="0"/>
              </a:rPr>
              <a:t>2</a:t>
            </a:r>
            <a:r>
              <a:rPr sz="2000" b="0">
                <a:latin typeface="Times New Roman" panose="02020603050405020304" charset="0"/>
                <a:cs typeface="Times New Roman" panose="02020603050405020304" charset="0"/>
              </a:rPr>
              <a:t>）浓度最好的是</a:t>
            </a:r>
            <a:r>
              <a:rPr lang="zh-CN" sz="2000" b="0">
                <a:latin typeface="Times New Roman" panose="02020603050405020304" charset="0"/>
                <a:cs typeface="Times New Roman" panose="02020603050405020304" charset="0"/>
              </a:rPr>
              <a:t>主城四区</a:t>
            </a:r>
            <a:r>
              <a:rPr sz="2000" b="0">
                <a:latin typeface="Times New Roman" panose="02020603050405020304" charset="0"/>
                <a:cs typeface="Times New Roman" panose="02020603050405020304" charset="0"/>
              </a:rPr>
              <a:t>和东阿县，为12μg/m</a:t>
            </a:r>
            <a:r>
              <a:rPr sz="2000" b="0" baseline="30000">
                <a:latin typeface="Times New Roman" panose="02020603050405020304" charset="0"/>
                <a:cs typeface="Times New Roman" panose="02020603050405020304" charset="0"/>
              </a:rPr>
              <a:t>3</a:t>
            </a:r>
            <a:r>
              <a:rPr sz="2000" b="0">
                <a:latin typeface="Times New Roman" panose="02020603050405020304" charset="0"/>
                <a:cs typeface="Times New Roman" panose="02020603050405020304" charset="0"/>
              </a:rPr>
              <a:t>；最差的是临清市和冠县，为15μg/m</a:t>
            </a:r>
            <a:r>
              <a:rPr sz="2000" b="0" baseline="30000">
                <a:latin typeface="Times New Roman" panose="02020603050405020304" charset="0"/>
                <a:cs typeface="Times New Roman" panose="02020603050405020304" charset="0"/>
              </a:rPr>
              <a:t>3</a:t>
            </a:r>
            <a:r>
              <a:rPr sz="2000" b="0">
                <a:latin typeface="Times New Roman" panose="02020603050405020304" charset="0"/>
                <a:cs typeface="Times New Roman" panose="02020603050405020304" charset="0"/>
              </a:rPr>
              <a:t>。11县（市、区）均同比改善，</a:t>
            </a:r>
            <a:r>
              <a:rPr sz="2000">
                <a:latin typeface="Times New Roman" panose="02020603050405020304" charset="0"/>
                <a:cs typeface="Times New Roman" panose="02020603050405020304" charset="0"/>
                <a:sym typeface="+mn-ea"/>
              </a:rPr>
              <a:t>冠县</a:t>
            </a:r>
            <a:r>
              <a:rPr sz="2000" b="0">
                <a:latin typeface="Times New Roman" panose="02020603050405020304" charset="0"/>
                <a:cs typeface="Times New Roman" panose="02020603050405020304" charset="0"/>
              </a:rPr>
              <a:t>改善幅度最大，为28.6%</a:t>
            </a:r>
            <a:r>
              <a:rPr lang="zh-CN" sz="2000" b="0">
                <a:latin typeface="Times New Roman" panose="02020603050405020304" charset="0"/>
                <a:cs typeface="Times New Roman" panose="02020603050405020304" charset="0"/>
              </a:rPr>
              <a:t>。</a:t>
            </a:r>
            <a:endParaRPr lang="zh-CN" sz="2000" b="0">
              <a:latin typeface="Times New Roman" panose="02020603050405020304" charset="0"/>
              <a:cs typeface="Times New Roman" panose="02020603050405020304" charset="0"/>
            </a:endParaRPr>
          </a:p>
        </p:txBody>
      </p:sp>
      <p:sp>
        <p:nvSpPr>
          <p:cNvPr id="13" name="文本框 12"/>
          <p:cNvSpPr txBox="1"/>
          <p:nvPr/>
        </p:nvSpPr>
        <p:spPr>
          <a:xfrm>
            <a:off x="6235700" y="4418330"/>
            <a:ext cx="5715000" cy="1938020"/>
          </a:xfrm>
          <a:prstGeom prst="rect">
            <a:avLst/>
          </a:prstGeom>
          <a:noFill/>
          <a:ln w="9525">
            <a:noFill/>
          </a:ln>
        </p:spPr>
        <p:txBody>
          <a:bodyPr wrap="square">
            <a:spAutoFit/>
          </a:bodyPr>
          <a:p>
            <a:pPr marL="0" indent="0" algn="l" fontAlgn="auto">
              <a:lnSpc>
                <a:spcPct val="150000"/>
              </a:lnSpc>
            </a:pPr>
            <a:r>
              <a:rPr lang="en-US" sz="2000" b="0"/>
              <a:t>       </a:t>
            </a:r>
            <a:r>
              <a:rPr lang="en-US" sz="2000" b="0">
                <a:latin typeface="Times New Roman" panose="02020603050405020304" charset="0"/>
                <a:cs typeface="Times New Roman" panose="02020603050405020304" charset="0"/>
              </a:rPr>
              <a:t> </a:t>
            </a:r>
            <a:r>
              <a:rPr sz="2000" b="0">
                <a:latin typeface="Times New Roman" panose="02020603050405020304" charset="0"/>
                <a:cs typeface="Times New Roman" panose="02020603050405020304" charset="0"/>
              </a:rPr>
              <a:t>二氧化氮（NO</a:t>
            </a:r>
            <a:r>
              <a:rPr sz="2000" b="0" baseline="-25000">
                <a:latin typeface="Times New Roman" panose="02020603050405020304" charset="0"/>
                <a:cs typeface="Times New Roman" panose="02020603050405020304" charset="0"/>
              </a:rPr>
              <a:t>2</a:t>
            </a:r>
            <a:r>
              <a:rPr sz="2000" b="0">
                <a:latin typeface="Times New Roman" panose="02020603050405020304" charset="0"/>
                <a:cs typeface="Times New Roman" panose="02020603050405020304" charset="0"/>
              </a:rPr>
              <a:t>）浓度最好的是莘县，为22μg/m</a:t>
            </a:r>
            <a:r>
              <a:rPr sz="2000" b="0" baseline="30000">
                <a:latin typeface="Times New Roman" panose="02020603050405020304" charset="0"/>
                <a:cs typeface="Times New Roman" panose="02020603050405020304" charset="0"/>
              </a:rPr>
              <a:t>3</a:t>
            </a:r>
            <a:r>
              <a:rPr sz="2000" b="0">
                <a:latin typeface="Times New Roman" panose="02020603050405020304" charset="0"/>
                <a:cs typeface="Times New Roman" panose="02020603050405020304" charset="0"/>
              </a:rPr>
              <a:t>；最差的是度假区和东阿县，为28μg/m</a:t>
            </a:r>
            <a:r>
              <a:rPr sz="2000" b="0" baseline="30000">
                <a:latin typeface="Times New Roman" panose="02020603050405020304" charset="0"/>
                <a:cs typeface="Times New Roman" panose="02020603050405020304" charset="0"/>
              </a:rPr>
              <a:t>3</a:t>
            </a:r>
            <a:r>
              <a:rPr sz="2000" b="0">
                <a:latin typeface="Times New Roman" panose="02020603050405020304" charset="0"/>
                <a:cs typeface="Times New Roman" panose="02020603050405020304" charset="0"/>
              </a:rPr>
              <a:t>。11县（市、区）均同比改善，</a:t>
            </a:r>
            <a:r>
              <a:rPr sz="2000">
                <a:latin typeface="Times New Roman" panose="02020603050405020304" charset="0"/>
                <a:cs typeface="Times New Roman" panose="02020603050405020304" charset="0"/>
                <a:sym typeface="+mn-ea"/>
              </a:rPr>
              <a:t>茌平区</a:t>
            </a:r>
            <a:r>
              <a:rPr sz="2000" b="0">
                <a:latin typeface="Times New Roman" panose="02020603050405020304" charset="0"/>
                <a:cs typeface="Times New Roman" panose="02020603050405020304" charset="0"/>
              </a:rPr>
              <a:t>改善幅度最大，为29.4%。</a:t>
            </a:r>
            <a:endParaRPr sz="2000" b="0">
              <a:latin typeface="Times New Roman" panose="02020603050405020304" charset="0"/>
              <a:cs typeface="Times New Roman" panose="02020603050405020304" charset="0"/>
            </a:endParaRPr>
          </a:p>
        </p:txBody>
      </p:sp>
      <p:pic>
        <p:nvPicPr>
          <p:cNvPr id="7" name="图片 7" descr="图片1"/>
          <p:cNvPicPr>
            <a:picLocks noChangeAspect="1"/>
          </p:cNvPicPr>
          <p:nvPr/>
        </p:nvPicPr>
        <p:blipFill>
          <a:blip r:embed="rId2"/>
          <a:stretch>
            <a:fillRect/>
          </a:stretch>
        </p:blipFill>
        <p:spPr>
          <a:xfrm>
            <a:off x="370205" y="1148715"/>
            <a:ext cx="5614035" cy="3060700"/>
          </a:xfrm>
          <a:prstGeom prst="rect">
            <a:avLst/>
          </a:prstGeom>
        </p:spPr>
      </p:pic>
      <p:pic>
        <p:nvPicPr>
          <p:cNvPr id="6" name="图片 6" descr="图片2"/>
          <p:cNvPicPr>
            <a:picLocks noChangeAspect="1"/>
          </p:cNvPicPr>
          <p:nvPr/>
        </p:nvPicPr>
        <p:blipFill>
          <a:blip r:embed="rId3"/>
          <a:stretch>
            <a:fillRect/>
          </a:stretch>
        </p:blipFill>
        <p:spPr>
          <a:xfrm>
            <a:off x="6235700" y="1148715"/>
            <a:ext cx="5735320" cy="3060065"/>
          </a:xfrm>
          <a:prstGeom prst="rect">
            <a:avLst/>
          </a:prstGeom>
        </p:spPr>
      </p:pic>
      <p:grpSp>
        <p:nvGrpSpPr>
          <p:cNvPr id="2" name="组合 1"/>
          <p:cNvGrpSpPr/>
          <p:nvPr/>
        </p:nvGrpSpPr>
        <p:grpSpPr>
          <a:xfrm>
            <a:off x="6151880" y="4459605"/>
            <a:ext cx="5819140" cy="193675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 name="组合 3"/>
          <p:cNvGrpSpPr/>
          <p:nvPr/>
        </p:nvGrpSpPr>
        <p:grpSpPr>
          <a:xfrm>
            <a:off x="314325" y="4434205"/>
            <a:ext cx="5615940" cy="1936750"/>
            <a:chOff x="971" y="2025"/>
            <a:chExt cx="9738" cy="5698"/>
          </a:xfrm>
        </p:grpSpPr>
        <p:sp>
          <p:nvSpPr>
            <p:cNvPr id="5" name="圆角矩形 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8"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9"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3" name="AutoShape 3"/>
          <p:cNvSpPr>
            <a:spLocks noChangeAspect="1" noChangeArrowheads="1" noTextEdit="1"/>
          </p:cNvSpPr>
          <p:nvPr>
            <p:custDataLst>
              <p:tags r:id="rId1"/>
            </p:custDataLst>
          </p:nvPr>
        </p:nvSpPr>
        <p:spPr bwMode="auto">
          <a:xfrm>
            <a:off x="457517" y="1011213"/>
            <a:ext cx="26892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00" name="文本框 99"/>
          <p:cNvSpPr txBox="1"/>
          <p:nvPr/>
        </p:nvSpPr>
        <p:spPr>
          <a:xfrm>
            <a:off x="292100" y="4267200"/>
            <a:ext cx="5757545" cy="2214880"/>
          </a:xfrm>
          <a:prstGeom prst="rect">
            <a:avLst/>
          </a:prstGeom>
          <a:noFill/>
          <a:ln w="9525">
            <a:noFill/>
          </a:ln>
        </p:spPr>
        <p:txBody>
          <a:bodyPr wrap="square">
            <a:spAutoFit/>
          </a:bodyPr>
          <a:p>
            <a:pPr indent="0" fontAlgn="auto">
              <a:lnSpc>
                <a:spcPct val="150000"/>
              </a:lnSpc>
            </a:pPr>
            <a:r>
              <a:rPr lang="en-US" sz="2000" b="0"/>
              <a:t>      </a:t>
            </a:r>
            <a:r>
              <a:rPr lang="en-US" sz="2000" b="0">
                <a:latin typeface="Times New Roman" panose="02020603050405020304" charset="0"/>
                <a:cs typeface="Times New Roman" panose="02020603050405020304" charset="0"/>
              </a:rPr>
              <a:t> </a:t>
            </a:r>
            <a:r>
              <a:rPr lang="en-US" b="0">
                <a:latin typeface="Times New Roman" panose="02020603050405020304" charset="0"/>
                <a:cs typeface="Times New Roman" panose="02020603050405020304" charset="0"/>
              </a:rPr>
              <a:t> </a:t>
            </a:r>
            <a:r>
              <a:rPr b="0">
                <a:latin typeface="Times New Roman" panose="02020603050405020304" charset="0"/>
                <a:cs typeface="Times New Roman" panose="02020603050405020304" charset="0"/>
              </a:rPr>
              <a:t>臭氧（O</a:t>
            </a:r>
            <a:r>
              <a:rPr b="0" baseline="-25000">
                <a:latin typeface="Times New Roman" panose="02020603050405020304" charset="0"/>
                <a:cs typeface="Times New Roman" panose="02020603050405020304" charset="0"/>
              </a:rPr>
              <a:t>3</a:t>
            </a:r>
            <a:r>
              <a:rPr b="0">
                <a:latin typeface="Times New Roman" panose="02020603050405020304" charset="0"/>
                <a:cs typeface="Times New Roman" panose="02020603050405020304" charset="0"/>
              </a:rPr>
              <a:t>）浓度</a:t>
            </a:r>
            <a:r>
              <a:rPr lang="zh-CN" b="0">
                <a:latin typeface="Times New Roman" panose="02020603050405020304" charset="0"/>
                <a:cs typeface="Times New Roman" panose="02020603050405020304" charset="0"/>
              </a:rPr>
              <a:t>最低</a:t>
            </a:r>
            <a:r>
              <a:rPr b="0">
                <a:latin typeface="Times New Roman" panose="02020603050405020304" charset="0"/>
                <a:cs typeface="Times New Roman" panose="02020603050405020304" charset="0"/>
              </a:rPr>
              <a:t>的是阳谷县，为165μg/m</a:t>
            </a:r>
            <a:r>
              <a:rPr b="0" baseline="30000">
                <a:latin typeface="Times New Roman" panose="02020603050405020304" charset="0"/>
                <a:cs typeface="Times New Roman" panose="02020603050405020304" charset="0"/>
              </a:rPr>
              <a:t>3</a:t>
            </a:r>
            <a:r>
              <a:rPr b="0">
                <a:latin typeface="Times New Roman" panose="02020603050405020304" charset="0"/>
                <a:cs typeface="Times New Roman" panose="02020603050405020304" charset="0"/>
              </a:rPr>
              <a:t>；最</a:t>
            </a:r>
            <a:r>
              <a:rPr lang="zh-CN" b="0">
                <a:latin typeface="Times New Roman" panose="02020603050405020304" charset="0"/>
                <a:cs typeface="Times New Roman" panose="02020603050405020304" charset="0"/>
              </a:rPr>
              <a:t>高</a:t>
            </a:r>
            <a:r>
              <a:rPr b="0">
                <a:latin typeface="Times New Roman" panose="02020603050405020304" charset="0"/>
                <a:cs typeface="Times New Roman" panose="02020603050405020304" charset="0"/>
              </a:rPr>
              <a:t>的是东昌府区，为182μg/m</a:t>
            </a:r>
            <a:r>
              <a:rPr b="0" baseline="30000">
                <a:latin typeface="Times New Roman" panose="02020603050405020304" charset="0"/>
                <a:cs typeface="Times New Roman" panose="02020603050405020304" charset="0"/>
              </a:rPr>
              <a:t>3</a:t>
            </a:r>
            <a:r>
              <a:rPr b="0">
                <a:latin typeface="Times New Roman" panose="02020603050405020304" charset="0"/>
                <a:cs typeface="Times New Roman" panose="02020603050405020304" charset="0"/>
              </a:rPr>
              <a:t>。除东昌府区和茌平区同比恶化，经开区</a:t>
            </a:r>
            <a:r>
              <a:rPr lang="zh-CN" b="0">
                <a:latin typeface="Times New Roman" panose="02020603050405020304" charset="0"/>
                <a:cs typeface="Times New Roman" panose="02020603050405020304" charset="0"/>
              </a:rPr>
              <a:t>、</a:t>
            </a:r>
            <a:r>
              <a:rPr b="0">
                <a:latin typeface="Times New Roman" panose="02020603050405020304" charset="0"/>
                <a:cs typeface="Times New Roman" panose="02020603050405020304" charset="0"/>
              </a:rPr>
              <a:t>高新区和冠县同比持平外，其余县（市</a:t>
            </a:r>
            <a:r>
              <a:rPr lang="zh-CN" b="0">
                <a:latin typeface="Times New Roman" panose="02020603050405020304" charset="0"/>
                <a:cs typeface="Times New Roman" panose="02020603050405020304" charset="0"/>
              </a:rPr>
              <a:t>、</a:t>
            </a:r>
            <a:r>
              <a:rPr b="0">
                <a:latin typeface="Times New Roman" panose="02020603050405020304" charset="0"/>
                <a:cs typeface="Times New Roman" panose="02020603050405020304" charset="0"/>
              </a:rPr>
              <a:t>区）均同比改善，</a:t>
            </a:r>
            <a:r>
              <a:rPr>
                <a:latin typeface="Times New Roman" panose="02020603050405020304" charset="0"/>
                <a:cs typeface="Times New Roman" panose="02020603050405020304" charset="0"/>
                <a:sym typeface="+mn-ea"/>
              </a:rPr>
              <a:t>阳谷县</a:t>
            </a:r>
            <a:r>
              <a:rPr b="0">
                <a:latin typeface="Times New Roman" panose="02020603050405020304" charset="0"/>
                <a:cs typeface="Times New Roman" panose="02020603050405020304" charset="0"/>
              </a:rPr>
              <a:t>改善幅度最大，为9.8%，</a:t>
            </a:r>
            <a:r>
              <a:rPr>
                <a:latin typeface="Times New Roman" panose="02020603050405020304" charset="0"/>
                <a:cs typeface="Times New Roman" panose="02020603050405020304" charset="0"/>
                <a:sym typeface="+mn-ea"/>
              </a:rPr>
              <a:t>东昌府区</a:t>
            </a:r>
            <a:r>
              <a:rPr b="0">
                <a:latin typeface="Times New Roman" panose="02020603050405020304" charset="0"/>
                <a:cs typeface="Times New Roman" panose="02020603050405020304" charset="0"/>
              </a:rPr>
              <a:t>恶化幅度最大，为2.2%。</a:t>
            </a:r>
            <a:endParaRPr b="0">
              <a:latin typeface="Times New Roman" panose="02020603050405020304" charset="0"/>
              <a:cs typeface="Times New Roman" panose="02020603050405020304" charset="0"/>
            </a:endParaRPr>
          </a:p>
        </p:txBody>
      </p:sp>
      <p:sp>
        <p:nvSpPr>
          <p:cNvPr id="13" name="文本框 12"/>
          <p:cNvSpPr txBox="1"/>
          <p:nvPr/>
        </p:nvSpPr>
        <p:spPr>
          <a:xfrm>
            <a:off x="6412865" y="4291965"/>
            <a:ext cx="5594985" cy="2214880"/>
          </a:xfrm>
          <a:prstGeom prst="rect">
            <a:avLst/>
          </a:prstGeom>
          <a:noFill/>
          <a:ln w="9525">
            <a:noFill/>
          </a:ln>
        </p:spPr>
        <p:txBody>
          <a:bodyPr wrap="square">
            <a:spAutoFit/>
          </a:bodyPr>
          <a:p>
            <a:pPr marL="0" indent="0" algn="l" fontAlgn="auto">
              <a:lnSpc>
                <a:spcPct val="150000"/>
              </a:lnSpc>
            </a:pPr>
            <a:r>
              <a:rPr lang="en-US" sz="2000" b="0"/>
              <a:t>      </a:t>
            </a:r>
            <a:r>
              <a:rPr lang="en-US" sz="2000" b="0">
                <a:latin typeface="Times New Roman" panose="02020603050405020304" charset="0"/>
                <a:cs typeface="Times New Roman" panose="02020603050405020304" charset="0"/>
              </a:rPr>
              <a:t> </a:t>
            </a:r>
            <a:r>
              <a:rPr lang="en-US" b="0">
                <a:latin typeface="Times New Roman" panose="02020603050405020304" charset="0"/>
                <a:cs typeface="Times New Roman" panose="02020603050405020304" charset="0"/>
              </a:rPr>
              <a:t> </a:t>
            </a:r>
            <a:r>
              <a:rPr b="0">
                <a:latin typeface="Times New Roman" panose="02020603050405020304" charset="0"/>
                <a:cs typeface="Times New Roman" panose="02020603050405020304" charset="0"/>
              </a:rPr>
              <a:t>一氧化碳（CO）浓度最</a:t>
            </a:r>
            <a:r>
              <a:rPr lang="zh-CN" b="0">
                <a:latin typeface="Times New Roman" panose="02020603050405020304" charset="0"/>
                <a:cs typeface="Times New Roman" panose="02020603050405020304" charset="0"/>
              </a:rPr>
              <a:t>低</a:t>
            </a:r>
            <a:r>
              <a:rPr b="0">
                <a:latin typeface="Times New Roman" panose="02020603050405020304" charset="0"/>
                <a:cs typeface="Times New Roman" panose="02020603050405020304" charset="0"/>
              </a:rPr>
              <a:t>的是高新区、阳谷县和茌平区，为1.1mg/m</a:t>
            </a:r>
            <a:r>
              <a:rPr b="0" baseline="30000">
                <a:latin typeface="Times New Roman" panose="02020603050405020304" charset="0"/>
                <a:cs typeface="Times New Roman" panose="02020603050405020304" charset="0"/>
              </a:rPr>
              <a:t>3</a:t>
            </a:r>
            <a:r>
              <a:rPr b="0">
                <a:latin typeface="Times New Roman" panose="02020603050405020304" charset="0"/>
                <a:cs typeface="Times New Roman" panose="02020603050405020304" charset="0"/>
              </a:rPr>
              <a:t>，最</a:t>
            </a:r>
            <a:r>
              <a:rPr lang="zh-CN" b="0">
                <a:latin typeface="Times New Roman" panose="02020603050405020304" charset="0"/>
                <a:cs typeface="Times New Roman" panose="02020603050405020304" charset="0"/>
              </a:rPr>
              <a:t>高</a:t>
            </a:r>
            <a:r>
              <a:rPr b="0">
                <a:latin typeface="Times New Roman" panose="02020603050405020304" charset="0"/>
                <a:cs typeface="Times New Roman" panose="02020603050405020304" charset="0"/>
              </a:rPr>
              <a:t>的是冠县和莘县，为1.6mg/m</a:t>
            </a:r>
            <a:r>
              <a:rPr b="0" baseline="30000">
                <a:latin typeface="Times New Roman" panose="02020603050405020304" charset="0"/>
                <a:cs typeface="Times New Roman" panose="02020603050405020304" charset="0"/>
              </a:rPr>
              <a:t>3</a:t>
            </a:r>
            <a:r>
              <a:rPr lang="zh-CN" b="0">
                <a:latin typeface="Times New Roman" panose="02020603050405020304" charset="0"/>
                <a:cs typeface="Times New Roman" panose="02020603050405020304" charset="0"/>
              </a:rPr>
              <a:t>。</a:t>
            </a:r>
            <a:r>
              <a:rPr b="0">
                <a:latin typeface="Times New Roman" panose="02020603050405020304" charset="0"/>
                <a:cs typeface="Times New Roman" panose="02020603050405020304" charset="0"/>
              </a:rPr>
              <a:t>临清市、莘县和东阿县同比恶化，经开区和冠县同比持平，其余均同比改善，</a:t>
            </a:r>
            <a:r>
              <a:rPr>
                <a:latin typeface="Times New Roman" panose="02020603050405020304" charset="0"/>
                <a:cs typeface="Times New Roman" panose="02020603050405020304" charset="0"/>
                <a:sym typeface="+mn-ea"/>
              </a:rPr>
              <a:t>度假区</a:t>
            </a:r>
            <a:r>
              <a:rPr b="0">
                <a:latin typeface="Times New Roman" panose="02020603050405020304" charset="0"/>
                <a:cs typeface="Times New Roman" panose="02020603050405020304" charset="0"/>
              </a:rPr>
              <a:t>改善幅度最大，为25.0%，</a:t>
            </a:r>
            <a:r>
              <a:rPr>
                <a:latin typeface="Times New Roman" panose="02020603050405020304" charset="0"/>
                <a:cs typeface="Times New Roman" panose="02020603050405020304" charset="0"/>
                <a:sym typeface="+mn-ea"/>
              </a:rPr>
              <a:t>东阿县</a:t>
            </a:r>
            <a:r>
              <a:rPr b="0">
                <a:latin typeface="Times New Roman" panose="02020603050405020304" charset="0"/>
                <a:cs typeface="Times New Roman" panose="02020603050405020304" charset="0"/>
              </a:rPr>
              <a:t>恶化幅度最大，为16.7%。</a:t>
            </a:r>
            <a:endParaRPr b="0">
              <a:latin typeface="Times New Roman" panose="02020603050405020304" charset="0"/>
              <a:cs typeface="Times New Roman" panose="02020603050405020304" charset="0"/>
            </a:endParaRPr>
          </a:p>
        </p:txBody>
      </p:sp>
      <p:pic>
        <p:nvPicPr>
          <p:cNvPr id="5" name="图片 2" descr="图片6"/>
          <p:cNvPicPr>
            <a:picLocks noChangeAspect="1"/>
          </p:cNvPicPr>
          <p:nvPr/>
        </p:nvPicPr>
        <p:blipFill>
          <a:blip r:embed="rId2"/>
          <a:stretch>
            <a:fillRect/>
          </a:stretch>
        </p:blipFill>
        <p:spPr>
          <a:xfrm>
            <a:off x="322580" y="1191895"/>
            <a:ext cx="5499100" cy="2932430"/>
          </a:xfrm>
          <a:prstGeom prst="rect">
            <a:avLst/>
          </a:prstGeom>
        </p:spPr>
      </p:pic>
      <p:pic>
        <p:nvPicPr>
          <p:cNvPr id="6" name="图片 3" descr="图片5"/>
          <p:cNvPicPr>
            <a:picLocks noChangeAspect="1"/>
          </p:cNvPicPr>
          <p:nvPr/>
        </p:nvPicPr>
        <p:blipFill>
          <a:blip r:embed="rId3"/>
          <a:stretch>
            <a:fillRect/>
          </a:stretch>
        </p:blipFill>
        <p:spPr>
          <a:xfrm>
            <a:off x="6329680" y="1191895"/>
            <a:ext cx="5610860" cy="2890520"/>
          </a:xfrm>
          <a:prstGeom prst="rect">
            <a:avLst/>
          </a:prstGeom>
        </p:spPr>
      </p:pic>
      <p:grpSp>
        <p:nvGrpSpPr>
          <p:cNvPr id="2" name="组合 1"/>
          <p:cNvGrpSpPr/>
          <p:nvPr/>
        </p:nvGrpSpPr>
        <p:grpSpPr>
          <a:xfrm>
            <a:off x="6396355" y="4359910"/>
            <a:ext cx="5522595" cy="226377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 name="组合 3"/>
          <p:cNvGrpSpPr/>
          <p:nvPr/>
        </p:nvGrpSpPr>
        <p:grpSpPr>
          <a:xfrm>
            <a:off x="292735" y="4281170"/>
            <a:ext cx="5852795" cy="2359025"/>
            <a:chOff x="971" y="2025"/>
            <a:chExt cx="9738" cy="5698"/>
          </a:xfrm>
        </p:grpSpPr>
        <p:sp>
          <p:nvSpPr>
            <p:cNvPr id="7" name="圆角矩形 6"/>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8"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9"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3" name="AutoShape 3"/>
          <p:cNvSpPr>
            <a:spLocks noChangeAspect="1" noChangeArrowheads="1" noTextEdit="1"/>
          </p:cNvSpPr>
          <p:nvPr>
            <p:custDataLst>
              <p:tags r:id="rId1"/>
            </p:custDataLst>
          </p:nvPr>
        </p:nvSpPr>
        <p:spPr bwMode="auto">
          <a:xfrm>
            <a:off x="457517" y="1011213"/>
            <a:ext cx="26892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00" name="文本框 99"/>
          <p:cNvSpPr txBox="1"/>
          <p:nvPr/>
        </p:nvSpPr>
        <p:spPr>
          <a:xfrm>
            <a:off x="6596380" y="2120900"/>
            <a:ext cx="4895850" cy="1938020"/>
          </a:xfrm>
          <a:prstGeom prst="rect">
            <a:avLst/>
          </a:prstGeom>
          <a:noFill/>
          <a:ln w="9525">
            <a:noFill/>
          </a:ln>
        </p:spPr>
        <p:txBody>
          <a:bodyPr wrap="square">
            <a:spAutoFit/>
          </a:bodyPr>
          <a:p>
            <a:pPr indent="0" fontAlgn="auto">
              <a:lnSpc>
                <a:spcPct val="150000"/>
              </a:lnSpc>
            </a:pPr>
            <a:r>
              <a:rPr lang="en-US" sz="2000" b="0"/>
              <a:t>    </a:t>
            </a:r>
            <a:r>
              <a:rPr lang="en-US" sz="2000" b="0">
                <a:latin typeface="Times New Roman" panose="02020603050405020304" charset="0"/>
                <a:cs typeface="Times New Roman" panose="02020603050405020304" charset="0"/>
              </a:rPr>
              <a:t>    </a:t>
            </a:r>
            <a:r>
              <a:rPr sz="2000" b="0">
                <a:latin typeface="Times New Roman" panose="02020603050405020304" charset="0"/>
                <a:cs typeface="Times New Roman" panose="02020603050405020304" charset="0"/>
              </a:rPr>
              <a:t>环境空气质量综合指数最好的是阳谷县，为4.52；最差的是临清市，为4.79。11县（市、区）均同比改善，改善幅度最大的是高唐县和茌平区，为10.2%。</a:t>
            </a:r>
            <a:endParaRPr sz="2000" b="0">
              <a:latin typeface="Times New Roman" panose="02020603050405020304" charset="0"/>
              <a:cs typeface="Times New Roman" panose="02020603050405020304" charset="0"/>
            </a:endParaRPr>
          </a:p>
        </p:txBody>
      </p:sp>
      <p:sp>
        <p:nvSpPr>
          <p:cNvPr id="13" name="文本框 12"/>
          <p:cNvSpPr txBox="1"/>
          <p:nvPr/>
        </p:nvSpPr>
        <p:spPr>
          <a:xfrm>
            <a:off x="457200" y="4830445"/>
            <a:ext cx="11127105" cy="1938020"/>
          </a:xfrm>
          <a:prstGeom prst="rect">
            <a:avLst/>
          </a:prstGeom>
          <a:noFill/>
          <a:ln w="9525">
            <a:noFill/>
          </a:ln>
        </p:spPr>
        <p:txBody>
          <a:bodyPr wrap="square">
            <a:spAutoFit/>
          </a:bodyPr>
          <a:p>
            <a:pPr indent="0" fontAlgn="auto">
              <a:lnSpc>
                <a:spcPct val="150000"/>
              </a:lnSpc>
            </a:pPr>
            <a:r>
              <a:rPr lang="en-US" sz="2000">
                <a:sym typeface="+mn-ea"/>
              </a:rPr>
              <a:t>     </a:t>
            </a:r>
            <a:r>
              <a:rPr lang="en-US" sz="2000">
                <a:latin typeface="Times New Roman" panose="02020603050405020304" charset="0"/>
                <a:cs typeface="Times New Roman" panose="02020603050405020304" charset="0"/>
                <a:sym typeface="+mn-ea"/>
              </a:rPr>
              <a:t>   </a:t>
            </a:r>
            <a:r>
              <a:rPr sz="2000">
                <a:latin typeface="Times New Roman" panose="02020603050405020304" charset="0"/>
                <a:cs typeface="Times New Roman" panose="02020603050405020304" charset="0"/>
                <a:sym typeface="+mn-ea"/>
              </a:rPr>
              <a:t>综上，县</a:t>
            </a:r>
            <a:r>
              <a:rPr lang="zh-CN" sz="2000">
                <a:latin typeface="Times New Roman" panose="02020603050405020304" charset="0"/>
                <a:cs typeface="Times New Roman" panose="02020603050405020304" charset="0"/>
                <a:sym typeface="+mn-ea"/>
              </a:rPr>
              <a:t>（市、区）</a:t>
            </a:r>
            <a:r>
              <a:rPr sz="2000">
                <a:latin typeface="Times New Roman" panose="02020603050405020304" charset="0"/>
                <a:cs typeface="Times New Roman" panose="02020603050405020304" charset="0"/>
                <a:sym typeface="+mn-ea"/>
              </a:rPr>
              <a:t>中，PM</a:t>
            </a:r>
            <a:r>
              <a:rPr sz="2000" baseline="-25000">
                <a:latin typeface="Times New Roman" panose="02020603050405020304" charset="0"/>
                <a:cs typeface="Times New Roman" panose="02020603050405020304" charset="0"/>
                <a:sym typeface="+mn-ea"/>
              </a:rPr>
              <a:t>2.5</a:t>
            </a:r>
            <a:r>
              <a:rPr lang="zh-CN" sz="2000">
                <a:latin typeface="Times New Roman" panose="02020603050405020304" charset="0"/>
                <a:cs typeface="Times New Roman" panose="02020603050405020304" charset="0"/>
                <a:sym typeface="+mn-ea"/>
              </a:rPr>
              <a:t>问题</a:t>
            </a:r>
            <a:r>
              <a:rPr sz="2000">
                <a:latin typeface="Times New Roman" panose="02020603050405020304" charset="0"/>
                <a:cs typeface="Times New Roman" panose="02020603050405020304" charset="0"/>
                <a:sym typeface="+mn-ea"/>
              </a:rPr>
              <a:t>较为突出的</a:t>
            </a:r>
            <a:r>
              <a:rPr sz="2000">
                <a:latin typeface="Times New Roman" panose="02020603050405020304" charset="0"/>
                <a:cs typeface="Times New Roman" panose="02020603050405020304" charset="0"/>
                <a:sym typeface="+mn-ea"/>
              </a:rPr>
              <a:t>县</a:t>
            </a:r>
            <a:r>
              <a:rPr lang="zh-CN" sz="2000">
                <a:latin typeface="Times New Roman" panose="02020603050405020304" charset="0"/>
                <a:cs typeface="Times New Roman" panose="02020603050405020304" charset="0"/>
                <a:sym typeface="+mn-ea"/>
              </a:rPr>
              <a:t>（市、区）</a:t>
            </a:r>
            <a:r>
              <a:rPr sz="2000">
                <a:latin typeface="Times New Roman" panose="02020603050405020304" charset="0"/>
                <a:cs typeface="Times New Roman" panose="02020603050405020304" charset="0"/>
                <a:sym typeface="+mn-ea"/>
              </a:rPr>
              <a:t>为莘县，PM</a:t>
            </a:r>
            <a:r>
              <a:rPr sz="2000" baseline="-25000">
                <a:latin typeface="Times New Roman" panose="02020603050405020304" charset="0"/>
                <a:cs typeface="Times New Roman" panose="02020603050405020304" charset="0"/>
                <a:sym typeface="+mn-ea"/>
              </a:rPr>
              <a:t>10</a:t>
            </a:r>
            <a:r>
              <a:rPr sz="2000">
                <a:latin typeface="Times New Roman" panose="02020603050405020304" charset="0"/>
                <a:cs typeface="Times New Roman" panose="02020603050405020304" charset="0"/>
                <a:sym typeface="+mn-ea"/>
              </a:rPr>
              <a:t>较为突出的</a:t>
            </a:r>
            <a:r>
              <a:rPr sz="2000">
                <a:latin typeface="Times New Roman" panose="02020603050405020304" charset="0"/>
                <a:cs typeface="Times New Roman" panose="02020603050405020304" charset="0"/>
                <a:sym typeface="+mn-ea"/>
              </a:rPr>
              <a:t>县</a:t>
            </a:r>
            <a:r>
              <a:rPr lang="zh-CN" sz="2000">
                <a:latin typeface="Times New Roman" panose="02020603050405020304" charset="0"/>
                <a:cs typeface="Times New Roman" panose="02020603050405020304" charset="0"/>
                <a:sym typeface="+mn-ea"/>
              </a:rPr>
              <a:t>（市、区）</a:t>
            </a:r>
            <a:r>
              <a:rPr sz="2000">
                <a:latin typeface="Times New Roman" panose="02020603050405020304" charset="0"/>
                <a:cs typeface="Times New Roman" panose="02020603050405020304" charset="0"/>
                <a:sym typeface="+mn-ea"/>
              </a:rPr>
              <a:t>有经开区和莘县，NO</a:t>
            </a:r>
            <a:r>
              <a:rPr sz="2000" baseline="-25000">
                <a:latin typeface="Times New Roman" panose="02020603050405020304" charset="0"/>
                <a:cs typeface="Times New Roman" panose="02020603050405020304" charset="0"/>
                <a:sym typeface="+mn-ea"/>
              </a:rPr>
              <a:t>2</a:t>
            </a:r>
            <a:r>
              <a:rPr sz="2000">
                <a:latin typeface="Times New Roman" panose="02020603050405020304" charset="0"/>
                <a:cs typeface="Times New Roman" panose="02020603050405020304" charset="0"/>
                <a:sym typeface="+mn-ea"/>
              </a:rPr>
              <a:t>较为突出的</a:t>
            </a:r>
            <a:r>
              <a:rPr sz="2000">
                <a:latin typeface="Times New Roman" panose="02020603050405020304" charset="0"/>
                <a:cs typeface="Times New Roman" panose="02020603050405020304" charset="0"/>
                <a:sym typeface="+mn-ea"/>
              </a:rPr>
              <a:t>县</a:t>
            </a:r>
            <a:r>
              <a:rPr lang="zh-CN" sz="2000">
                <a:latin typeface="Times New Roman" panose="02020603050405020304" charset="0"/>
                <a:cs typeface="Times New Roman" panose="02020603050405020304" charset="0"/>
                <a:sym typeface="+mn-ea"/>
              </a:rPr>
              <a:t>（市、区）</a:t>
            </a:r>
            <a:r>
              <a:rPr sz="2000">
                <a:latin typeface="Times New Roman" panose="02020603050405020304" charset="0"/>
                <a:cs typeface="Times New Roman" panose="02020603050405020304" charset="0"/>
                <a:sym typeface="+mn-ea"/>
              </a:rPr>
              <a:t>有度假区和东阿县，SO</a:t>
            </a:r>
            <a:r>
              <a:rPr sz="2000" baseline="-25000">
                <a:latin typeface="Times New Roman" panose="02020603050405020304" charset="0"/>
                <a:cs typeface="Times New Roman" panose="02020603050405020304" charset="0"/>
                <a:sym typeface="+mn-ea"/>
              </a:rPr>
              <a:t>2</a:t>
            </a:r>
            <a:r>
              <a:rPr sz="2000">
                <a:latin typeface="Times New Roman" panose="02020603050405020304" charset="0"/>
                <a:cs typeface="Times New Roman" panose="02020603050405020304" charset="0"/>
                <a:sym typeface="+mn-ea"/>
              </a:rPr>
              <a:t>较为突出的</a:t>
            </a:r>
            <a:r>
              <a:rPr sz="2000">
                <a:latin typeface="Times New Roman" panose="02020603050405020304" charset="0"/>
                <a:cs typeface="Times New Roman" panose="02020603050405020304" charset="0"/>
                <a:sym typeface="+mn-ea"/>
              </a:rPr>
              <a:t>县</a:t>
            </a:r>
            <a:r>
              <a:rPr lang="zh-CN" sz="2000">
                <a:latin typeface="Times New Roman" panose="02020603050405020304" charset="0"/>
                <a:cs typeface="Times New Roman" panose="02020603050405020304" charset="0"/>
                <a:sym typeface="+mn-ea"/>
              </a:rPr>
              <a:t>（市、区）</a:t>
            </a:r>
            <a:r>
              <a:rPr sz="2000">
                <a:latin typeface="Times New Roman" panose="02020603050405020304" charset="0"/>
                <a:cs typeface="Times New Roman" panose="02020603050405020304" charset="0"/>
                <a:sym typeface="+mn-ea"/>
              </a:rPr>
              <a:t>有临清市和冠县，CO较为突出的</a:t>
            </a:r>
            <a:r>
              <a:rPr sz="2000">
                <a:latin typeface="Times New Roman" panose="02020603050405020304" charset="0"/>
                <a:cs typeface="Times New Roman" panose="02020603050405020304" charset="0"/>
                <a:sym typeface="+mn-ea"/>
              </a:rPr>
              <a:t>县</a:t>
            </a:r>
            <a:r>
              <a:rPr lang="zh-CN" sz="2000">
                <a:latin typeface="Times New Roman" panose="02020603050405020304" charset="0"/>
                <a:cs typeface="Times New Roman" panose="02020603050405020304" charset="0"/>
                <a:sym typeface="+mn-ea"/>
              </a:rPr>
              <a:t>（市、区）</a:t>
            </a:r>
            <a:r>
              <a:rPr sz="2000">
                <a:latin typeface="Times New Roman" panose="02020603050405020304" charset="0"/>
                <a:cs typeface="Times New Roman" panose="02020603050405020304" charset="0"/>
                <a:sym typeface="+mn-ea"/>
              </a:rPr>
              <a:t>有冠县和莘县，O</a:t>
            </a:r>
            <a:r>
              <a:rPr sz="2000" baseline="-25000">
                <a:latin typeface="Times New Roman" panose="02020603050405020304" charset="0"/>
                <a:cs typeface="Times New Roman" panose="02020603050405020304" charset="0"/>
                <a:sym typeface="+mn-ea"/>
              </a:rPr>
              <a:t>3</a:t>
            </a:r>
            <a:r>
              <a:rPr sz="2000">
                <a:latin typeface="Times New Roman" panose="02020603050405020304" charset="0"/>
                <a:cs typeface="Times New Roman" panose="02020603050405020304" charset="0"/>
                <a:sym typeface="+mn-ea"/>
              </a:rPr>
              <a:t>较为突出的</a:t>
            </a:r>
            <a:r>
              <a:rPr sz="2000">
                <a:latin typeface="Times New Roman" panose="02020603050405020304" charset="0"/>
                <a:cs typeface="Times New Roman" panose="02020603050405020304" charset="0"/>
                <a:sym typeface="+mn-ea"/>
              </a:rPr>
              <a:t>县</a:t>
            </a:r>
            <a:r>
              <a:rPr lang="zh-CN" sz="2000">
                <a:latin typeface="Times New Roman" panose="02020603050405020304" charset="0"/>
                <a:cs typeface="Times New Roman" panose="02020603050405020304" charset="0"/>
                <a:sym typeface="+mn-ea"/>
              </a:rPr>
              <a:t>（市、区）</a:t>
            </a:r>
            <a:r>
              <a:rPr sz="2000">
                <a:latin typeface="Times New Roman" panose="02020603050405020304" charset="0"/>
                <a:cs typeface="Times New Roman" panose="02020603050405020304" charset="0"/>
                <a:sym typeface="+mn-ea"/>
              </a:rPr>
              <a:t>有东昌府区和高唐县。</a:t>
            </a:r>
            <a:endParaRPr sz="2000">
              <a:latin typeface="Times New Roman" panose="02020603050405020304" charset="0"/>
              <a:cs typeface="Times New Roman" panose="02020603050405020304" charset="0"/>
              <a:sym typeface="+mn-ea"/>
            </a:endParaRPr>
          </a:p>
        </p:txBody>
      </p:sp>
      <p:pic>
        <p:nvPicPr>
          <p:cNvPr id="2" name="图片 1" descr="图片7"/>
          <p:cNvPicPr>
            <a:picLocks noChangeAspect="1"/>
          </p:cNvPicPr>
          <p:nvPr/>
        </p:nvPicPr>
        <p:blipFill>
          <a:blip r:embed="rId2"/>
          <a:stretch>
            <a:fillRect/>
          </a:stretch>
        </p:blipFill>
        <p:spPr>
          <a:xfrm>
            <a:off x="304800" y="1671320"/>
            <a:ext cx="6073140" cy="2985135"/>
          </a:xfrm>
          <a:prstGeom prst="rect">
            <a:avLst/>
          </a:prstGeom>
        </p:spPr>
      </p:pic>
      <p:grpSp>
        <p:nvGrpSpPr>
          <p:cNvPr id="4" name="组合 3"/>
          <p:cNvGrpSpPr/>
          <p:nvPr/>
        </p:nvGrpSpPr>
        <p:grpSpPr>
          <a:xfrm>
            <a:off x="399415" y="4815189"/>
            <a:ext cx="11370852" cy="1960013"/>
            <a:chOff x="971" y="1803"/>
            <a:chExt cx="9763" cy="7697"/>
          </a:xfrm>
        </p:grpSpPr>
        <p:sp>
          <p:nvSpPr>
            <p:cNvPr id="55" name="圆角矩形 54"/>
            <p:cNvSpPr/>
            <p:nvPr/>
          </p:nvSpPr>
          <p:spPr>
            <a:xfrm>
              <a:off x="1050" y="1836"/>
              <a:ext cx="9571" cy="7638"/>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1803"/>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29" y="889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5" name="组合 4"/>
          <p:cNvGrpSpPr/>
          <p:nvPr/>
        </p:nvGrpSpPr>
        <p:grpSpPr>
          <a:xfrm>
            <a:off x="6461760" y="1727835"/>
            <a:ext cx="5169535" cy="2928620"/>
            <a:chOff x="971" y="2025"/>
            <a:chExt cx="9738" cy="5698"/>
          </a:xfrm>
        </p:grpSpPr>
        <p:sp>
          <p:nvSpPr>
            <p:cNvPr id="6" name="圆角矩形 5"/>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3" name="AutoShape 3"/>
          <p:cNvSpPr>
            <a:spLocks noChangeAspect="1" noChangeArrowheads="1" noTextEdit="1"/>
          </p:cNvSpPr>
          <p:nvPr>
            <p:custDataLst>
              <p:tags r:id="rId1"/>
            </p:custDataLst>
          </p:nvPr>
        </p:nvSpPr>
        <p:spPr bwMode="auto">
          <a:xfrm>
            <a:off x="457517" y="1168058"/>
            <a:ext cx="26892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3" name="文本框 12"/>
          <p:cNvSpPr txBox="1"/>
          <p:nvPr/>
        </p:nvSpPr>
        <p:spPr>
          <a:xfrm>
            <a:off x="494030" y="4818380"/>
            <a:ext cx="4939665" cy="1476375"/>
          </a:xfrm>
          <a:prstGeom prst="rect">
            <a:avLst/>
          </a:prstGeom>
          <a:noFill/>
          <a:ln w="9525">
            <a:noFill/>
          </a:ln>
        </p:spPr>
        <p:txBody>
          <a:bodyPr wrap="square">
            <a:spAutoFit/>
          </a:bodyPr>
          <a:p>
            <a:pPr indent="0" fontAlgn="auto">
              <a:lnSpc>
                <a:spcPct val="150000"/>
              </a:lnSpc>
            </a:pPr>
            <a:r>
              <a:rPr lang="en-US" sz="1500">
                <a:sym typeface="+mn-ea"/>
              </a:rPr>
              <a:t>   </a:t>
            </a:r>
            <a:r>
              <a:rPr lang="en-US" sz="1500">
                <a:latin typeface="+mn-ea"/>
                <a:cs typeface="+mn-ea"/>
                <a:sym typeface="+mn-ea"/>
              </a:rPr>
              <a:t>     </a:t>
            </a:r>
            <a:r>
              <a:rPr sz="2000" b="1">
                <a:latin typeface="+mn-ea"/>
                <a:cs typeface="+mn-ea"/>
                <a:sym typeface="+mn-ea"/>
              </a:rPr>
              <a:t>东昌府区</a:t>
            </a:r>
            <a:r>
              <a:rPr sz="2000">
                <a:latin typeface="+mn-ea"/>
                <a:cs typeface="+mn-ea"/>
                <a:sym typeface="+mn-ea"/>
              </a:rPr>
              <a:t>，</a:t>
            </a:r>
            <a:r>
              <a:rPr sz="2000">
                <a:latin typeface="Times New Roman" panose="02020603050405020304" charset="0"/>
                <a:cs typeface="Times New Roman" panose="02020603050405020304" charset="0"/>
                <a:sym typeface="+mn-ea"/>
              </a:rPr>
              <a:t>突出因子为O</a:t>
            </a:r>
            <a:r>
              <a:rPr sz="2000" baseline="-25000">
                <a:latin typeface="Times New Roman" panose="02020603050405020304" charset="0"/>
                <a:cs typeface="Times New Roman" panose="02020603050405020304" charset="0"/>
                <a:sym typeface="+mn-ea"/>
              </a:rPr>
              <a:t>3</a:t>
            </a:r>
            <a:r>
              <a:rPr sz="2000">
                <a:latin typeface="Times New Roman" panose="02020603050405020304" charset="0"/>
                <a:cs typeface="Times New Roman" panose="02020603050405020304" charset="0"/>
                <a:sym typeface="+mn-ea"/>
              </a:rPr>
              <a:t>，需强化涉VOCs企业监管力度，确保错峰作业落实到位，并注意与NO</a:t>
            </a:r>
            <a:r>
              <a:rPr sz="2000" baseline="-25000">
                <a:latin typeface="Times New Roman" panose="02020603050405020304" charset="0"/>
                <a:cs typeface="Times New Roman" panose="02020603050405020304" charset="0"/>
                <a:sym typeface="+mn-ea"/>
              </a:rPr>
              <a:t>2</a:t>
            </a:r>
            <a:r>
              <a:rPr sz="2000">
                <a:latin typeface="Times New Roman" panose="02020603050405020304" charset="0"/>
                <a:cs typeface="Times New Roman" panose="02020603050405020304" charset="0"/>
                <a:sym typeface="+mn-ea"/>
              </a:rPr>
              <a:t>的协调控制。</a:t>
            </a:r>
            <a:endParaRPr sz="2000">
              <a:latin typeface="Times New Roman" panose="02020603050405020304" charset="0"/>
              <a:cs typeface="Times New Roman" panose="02020603050405020304" charset="0"/>
              <a:sym typeface="+mn-ea"/>
            </a:endParaRPr>
          </a:p>
        </p:txBody>
      </p:sp>
      <p:sp>
        <p:nvSpPr>
          <p:cNvPr id="4" name="文本框 3"/>
          <p:cNvSpPr txBox="1"/>
          <p:nvPr/>
        </p:nvSpPr>
        <p:spPr>
          <a:xfrm>
            <a:off x="5924550" y="4711700"/>
            <a:ext cx="6016625" cy="1476375"/>
          </a:xfrm>
          <a:prstGeom prst="rect">
            <a:avLst/>
          </a:prstGeom>
          <a:noFill/>
          <a:ln w="9525">
            <a:noFill/>
          </a:ln>
        </p:spPr>
        <p:txBody>
          <a:bodyPr wrap="square">
            <a:spAutoFit/>
          </a:bodyPr>
          <a:p>
            <a:pPr indent="0" fontAlgn="auto">
              <a:lnSpc>
                <a:spcPct val="150000"/>
              </a:lnSpc>
            </a:pPr>
            <a:r>
              <a:rPr lang="en-US" sz="1500">
                <a:sym typeface="+mn-ea"/>
              </a:rPr>
              <a:t>   </a:t>
            </a:r>
            <a:r>
              <a:rPr lang="en-US" sz="1500">
                <a:latin typeface="+mn-ea"/>
                <a:cs typeface="+mn-ea"/>
                <a:sym typeface="+mn-ea"/>
              </a:rPr>
              <a:t>  </a:t>
            </a:r>
            <a:r>
              <a:rPr lang="en-US" sz="2000">
                <a:latin typeface="+mn-ea"/>
                <a:cs typeface="+mn-ea"/>
                <a:sym typeface="+mn-ea"/>
              </a:rPr>
              <a:t>  </a:t>
            </a:r>
            <a:r>
              <a:rPr sz="2000" b="1">
                <a:latin typeface="+mn-ea"/>
                <a:cs typeface="+mn-ea"/>
                <a:sym typeface="+mn-ea"/>
              </a:rPr>
              <a:t>茌平区，</a:t>
            </a:r>
            <a:r>
              <a:rPr sz="2000">
                <a:latin typeface="Times New Roman" panose="02020603050405020304" charset="0"/>
                <a:cs typeface="Times New Roman" panose="02020603050405020304" charset="0"/>
                <a:sym typeface="+mn-ea"/>
              </a:rPr>
              <a:t>突出因子为PM</a:t>
            </a:r>
            <a:r>
              <a:rPr sz="2000" baseline="-25000">
                <a:latin typeface="Times New Roman" panose="02020603050405020304" charset="0"/>
                <a:cs typeface="Times New Roman" panose="02020603050405020304" charset="0"/>
                <a:sym typeface="+mn-ea"/>
              </a:rPr>
              <a:t>2.5</a:t>
            </a:r>
            <a:r>
              <a:rPr sz="2000">
                <a:latin typeface="Times New Roman" panose="02020603050405020304" charset="0"/>
                <a:cs typeface="Times New Roman" panose="02020603050405020304" charset="0"/>
                <a:sym typeface="+mn-ea"/>
              </a:rPr>
              <a:t>、O</a:t>
            </a:r>
            <a:r>
              <a:rPr sz="2000" baseline="-25000">
                <a:latin typeface="Times New Roman" panose="02020603050405020304" charset="0"/>
                <a:cs typeface="Times New Roman" panose="02020603050405020304" charset="0"/>
                <a:sym typeface="+mn-ea"/>
              </a:rPr>
              <a:t>3</a:t>
            </a:r>
            <a:r>
              <a:rPr sz="2000">
                <a:latin typeface="Times New Roman" panose="02020603050405020304" charset="0"/>
                <a:cs typeface="Times New Roman" panose="02020603050405020304" charset="0"/>
                <a:sym typeface="+mn-ea"/>
              </a:rPr>
              <a:t>，需重点加强工业企业排放源、机动车尾气和非道路移动机械的监管力度，</a:t>
            </a:r>
            <a:r>
              <a:rPr sz="2000">
                <a:latin typeface="Times New Roman" panose="02020603050405020304" charset="0"/>
                <a:cs typeface="Times New Roman" panose="02020603050405020304" charset="0"/>
                <a:sym typeface="+mn-ea"/>
              </a:rPr>
              <a:t>确保</a:t>
            </a:r>
            <a:r>
              <a:rPr sz="2000">
                <a:latin typeface="Times New Roman" panose="02020603050405020304" charset="0"/>
                <a:cs typeface="Times New Roman" panose="02020603050405020304" charset="0"/>
                <a:sym typeface="+mn-ea"/>
              </a:rPr>
              <a:t>涉VOCs企业错峰作业落实到位。</a:t>
            </a:r>
            <a:endParaRPr sz="2000">
              <a:latin typeface="Times New Roman" panose="02020603050405020304" charset="0"/>
              <a:cs typeface="Times New Roman" panose="02020603050405020304" charset="0"/>
              <a:sym typeface="+mn-ea"/>
            </a:endParaRPr>
          </a:p>
        </p:txBody>
      </p:sp>
      <p:grpSp>
        <p:nvGrpSpPr>
          <p:cNvPr id="11" name="组合 10"/>
          <p:cNvGrpSpPr/>
          <p:nvPr/>
        </p:nvGrpSpPr>
        <p:grpSpPr>
          <a:xfrm>
            <a:off x="5932805" y="4690110"/>
            <a:ext cx="5948045" cy="1720850"/>
            <a:chOff x="971" y="2025"/>
            <a:chExt cx="9738" cy="5698"/>
          </a:xfrm>
        </p:grpSpPr>
        <p:sp>
          <p:nvSpPr>
            <p:cNvPr id="12" name="圆角矩形 11"/>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14"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15"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6" name="组合 15"/>
          <p:cNvGrpSpPr/>
          <p:nvPr/>
        </p:nvGrpSpPr>
        <p:grpSpPr>
          <a:xfrm>
            <a:off x="391160" y="4690110"/>
            <a:ext cx="5149215" cy="1726565"/>
            <a:chOff x="971" y="2025"/>
            <a:chExt cx="9738" cy="5698"/>
          </a:xfrm>
        </p:grpSpPr>
        <p:sp>
          <p:nvSpPr>
            <p:cNvPr id="17" name="圆角矩形 16"/>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18"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19"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pic>
        <p:nvPicPr>
          <p:cNvPr id="28" name="图片 27"/>
          <p:cNvPicPr>
            <a:picLocks noChangeAspect="1"/>
          </p:cNvPicPr>
          <p:nvPr/>
        </p:nvPicPr>
        <p:blipFill>
          <a:blip r:embed="rId2"/>
          <a:stretch>
            <a:fillRect/>
          </a:stretch>
        </p:blipFill>
        <p:spPr>
          <a:xfrm>
            <a:off x="535305" y="1084580"/>
            <a:ext cx="4819650" cy="3410585"/>
          </a:xfrm>
          <a:prstGeom prst="rect">
            <a:avLst/>
          </a:prstGeom>
        </p:spPr>
      </p:pic>
      <p:pic>
        <p:nvPicPr>
          <p:cNvPr id="29" name="图片 28" descr="茌平区"/>
          <p:cNvPicPr>
            <a:picLocks noChangeAspect="1"/>
          </p:cNvPicPr>
          <p:nvPr/>
        </p:nvPicPr>
        <p:blipFill>
          <a:blip r:embed="rId3"/>
          <a:stretch>
            <a:fillRect/>
          </a:stretch>
        </p:blipFill>
        <p:spPr>
          <a:xfrm>
            <a:off x="6251575" y="1087755"/>
            <a:ext cx="4816475" cy="3407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3" name="AutoShape 3"/>
          <p:cNvSpPr>
            <a:spLocks noChangeAspect="1" noChangeArrowheads="1" noTextEdit="1"/>
          </p:cNvSpPr>
          <p:nvPr>
            <p:custDataLst>
              <p:tags r:id="rId1"/>
            </p:custDataLst>
          </p:nvPr>
        </p:nvSpPr>
        <p:spPr bwMode="auto">
          <a:xfrm>
            <a:off x="787717" y="1011213"/>
            <a:ext cx="26892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8" name="文本框 7"/>
          <p:cNvSpPr txBox="1"/>
          <p:nvPr/>
        </p:nvSpPr>
        <p:spPr>
          <a:xfrm>
            <a:off x="788035" y="4515485"/>
            <a:ext cx="5371465" cy="1938020"/>
          </a:xfrm>
          <a:prstGeom prst="rect">
            <a:avLst/>
          </a:prstGeom>
          <a:noFill/>
          <a:ln w="9525">
            <a:noFill/>
          </a:ln>
        </p:spPr>
        <p:txBody>
          <a:bodyPr wrap="square">
            <a:spAutoFit/>
          </a:bodyPr>
          <a:p>
            <a:pPr indent="0" fontAlgn="auto">
              <a:lnSpc>
                <a:spcPct val="150000"/>
              </a:lnSpc>
            </a:pPr>
            <a:r>
              <a:rPr lang="en-US" sz="1500">
                <a:sym typeface="+mn-ea"/>
              </a:rPr>
              <a:t>   </a:t>
            </a:r>
            <a:r>
              <a:rPr lang="en-US" sz="1500">
                <a:latin typeface="+mn-ea"/>
                <a:cs typeface="+mn-ea"/>
                <a:sym typeface="+mn-ea"/>
              </a:rPr>
              <a:t>  </a:t>
            </a:r>
            <a:r>
              <a:rPr lang="en-US" sz="1500" b="1">
                <a:latin typeface="+mn-ea"/>
                <a:cs typeface="+mn-ea"/>
                <a:sym typeface="+mn-ea"/>
              </a:rPr>
              <a:t>  </a:t>
            </a:r>
            <a:r>
              <a:rPr lang="en-US" sz="2000" b="1">
                <a:latin typeface="Times New Roman" panose="02020603050405020304" charset="0"/>
                <a:cs typeface="Times New Roman" panose="02020603050405020304" charset="0"/>
                <a:sym typeface="+mn-ea"/>
              </a:rPr>
              <a:t> </a:t>
            </a:r>
            <a:r>
              <a:rPr sz="2000" b="1">
                <a:latin typeface="Times New Roman" panose="02020603050405020304" charset="0"/>
                <a:cs typeface="Times New Roman" panose="02020603050405020304" charset="0"/>
                <a:sym typeface="+mn-ea"/>
              </a:rPr>
              <a:t>临清市，</a:t>
            </a:r>
            <a:r>
              <a:rPr sz="2000">
                <a:latin typeface="Times New Roman" panose="02020603050405020304" charset="0"/>
                <a:cs typeface="Times New Roman" panose="02020603050405020304" charset="0"/>
                <a:sym typeface="+mn-ea"/>
              </a:rPr>
              <a:t>突出因子有PM</a:t>
            </a:r>
            <a:r>
              <a:rPr sz="2000" baseline="-25000">
                <a:latin typeface="Times New Roman" panose="02020603050405020304" charset="0"/>
                <a:cs typeface="Times New Roman" panose="02020603050405020304" charset="0"/>
                <a:sym typeface="+mn-ea"/>
              </a:rPr>
              <a:t>2.5</a:t>
            </a:r>
            <a:r>
              <a:rPr sz="2000">
                <a:latin typeface="Times New Roman" panose="02020603050405020304" charset="0"/>
                <a:cs typeface="Times New Roman" panose="02020603050405020304" charset="0"/>
                <a:sym typeface="+mn-ea"/>
              </a:rPr>
              <a:t>、NO</a:t>
            </a:r>
            <a:r>
              <a:rPr sz="2000" baseline="-25000">
                <a:latin typeface="Times New Roman" panose="02020603050405020304" charset="0"/>
                <a:cs typeface="Times New Roman" panose="02020603050405020304" charset="0"/>
                <a:sym typeface="+mn-ea"/>
              </a:rPr>
              <a:t>2</a:t>
            </a:r>
            <a:r>
              <a:rPr sz="2000">
                <a:latin typeface="Times New Roman" panose="02020603050405020304" charset="0"/>
                <a:cs typeface="Times New Roman" panose="02020603050405020304" charset="0"/>
                <a:sym typeface="+mn-ea"/>
              </a:rPr>
              <a:t>、SO</a:t>
            </a:r>
            <a:r>
              <a:rPr sz="2000" baseline="-25000">
                <a:latin typeface="Times New Roman" panose="02020603050405020304" charset="0"/>
                <a:cs typeface="Times New Roman" panose="02020603050405020304" charset="0"/>
                <a:sym typeface="+mn-ea"/>
              </a:rPr>
              <a:t>2</a:t>
            </a:r>
            <a:r>
              <a:rPr sz="2000">
                <a:latin typeface="Times New Roman" panose="02020603050405020304" charset="0"/>
                <a:cs typeface="Times New Roman" panose="02020603050405020304" charset="0"/>
                <a:sym typeface="+mn-ea"/>
              </a:rPr>
              <a:t>、CO，需加强工业企业排放源、机动车尾气和非道路移动机械的监管力度；重点加强燃煤锅炉、涉气企业等重点大气污染源的</a:t>
            </a:r>
            <a:r>
              <a:rPr lang="zh-CN" sz="2000">
                <a:latin typeface="Times New Roman" panose="02020603050405020304" charset="0"/>
                <a:cs typeface="Times New Roman" panose="02020603050405020304" charset="0"/>
                <a:sym typeface="+mn-ea"/>
              </a:rPr>
              <a:t>督查</a:t>
            </a:r>
            <a:r>
              <a:rPr sz="2000">
                <a:latin typeface="Times New Roman" panose="02020603050405020304" charset="0"/>
                <a:cs typeface="Times New Roman" panose="02020603050405020304" charset="0"/>
                <a:sym typeface="+mn-ea"/>
              </a:rPr>
              <a:t>力度</a:t>
            </a:r>
            <a:r>
              <a:rPr sz="2000">
                <a:latin typeface="Times New Roman" panose="02020603050405020304" charset="0"/>
                <a:cs typeface="Times New Roman" panose="02020603050405020304" charset="0"/>
                <a:sym typeface="+mn-ea"/>
              </a:rPr>
              <a:t>。</a:t>
            </a:r>
            <a:endParaRPr sz="2000">
              <a:latin typeface="Times New Roman" panose="02020603050405020304" charset="0"/>
              <a:cs typeface="Times New Roman" panose="02020603050405020304" charset="0"/>
              <a:sym typeface="+mn-ea"/>
            </a:endParaRPr>
          </a:p>
        </p:txBody>
      </p:sp>
      <p:sp>
        <p:nvSpPr>
          <p:cNvPr id="9" name="文本框 8"/>
          <p:cNvSpPr txBox="1"/>
          <p:nvPr/>
        </p:nvSpPr>
        <p:spPr>
          <a:xfrm>
            <a:off x="6313170" y="4576445"/>
            <a:ext cx="5139690" cy="1938020"/>
          </a:xfrm>
          <a:prstGeom prst="rect">
            <a:avLst/>
          </a:prstGeom>
          <a:noFill/>
          <a:ln w="9525">
            <a:noFill/>
          </a:ln>
        </p:spPr>
        <p:txBody>
          <a:bodyPr wrap="square">
            <a:spAutoFit/>
          </a:bodyPr>
          <a:p>
            <a:pPr indent="0" fontAlgn="auto">
              <a:lnSpc>
                <a:spcPct val="150000"/>
              </a:lnSpc>
            </a:pPr>
            <a:r>
              <a:rPr lang="en-US" sz="1500">
                <a:sym typeface="+mn-ea"/>
              </a:rPr>
              <a:t>   </a:t>
            </a:r>
            <a:r>
              <a:rPr lang="en-US" sz="1500">
                <a:latin typeface="+mn-ea"/>
                <a:cs typeface="+mn-ea"/>
                <a:sym typeface="+mn-ea"/>
              </a:rPr>
              <a:t>    </a:t>
            </a:r>
            <a:r>
              <a:rPr sz="2000" b="1">
                <a:latin typeface="Times New Roman" panose="02020603050405020304" charset="0"/>
                <a:cs typeface="Times New Roman" panose="02020603050405020304" charset="0"/>
                <a:sym typeface="+mn-ea"/>
              </a:rPr>
              <a:t>冠县，</a:t>
            </a:r>
            <a:r>
              <a:rPr sz="2000">
                <a:latin typeface="Times New Roman" panose="02020603050405020304" charset="0"/>
                <a:cs typeface="Times New Roman" panose="02020603050405020304" charset="0"/>
                <a:sym typeface="+mn-ea"/>
              </a:rPr>
              <a:t>SO</a:t>
            </a:r>
            <a:r>
              <a:rPr sz="2000" baseline="-25000">
                <a:latin typeface="Times New Roman" panose="02020603050405020304" charset="0"/>
                <a:cs typeface="Times New Roman" panose="02020603050405020304" charset="0"/>
                <a:sym typeface="+mn-ea"/>
              </a:rPr>
              <a:t>2</a:t>
            </a:r>
            <a:r>
              <a:rPr sz="2000">
                <a:latin typeface="Times New Roman" panose="02020603050405020304" charset="0"/>
                <a:cs typeface="Times New Roman" panose="02020603050405020304" charset="0"/>
                <a:sym typeface="+mn-ea"/>
              </a:rPr>
              <a:t>、CO较为落后，需重点加强燃煤锅炉、涉气企业等重点大气污染源的</a:t>
            </a:r>
            <a:r>
              <a:rPr lang="zh-CN" sz="2000">
                <a:latin typeface="Times New Roman" panose="02020603050405020304" charset="0"/>
                <a:cs typeface="Times New Roman" panose="02020603050405020304" charset="0"/>
                <a:sym typeface="+mn-ea"/>
              </a:rPr>
              <a:t>督查</a:t>
            </a:r>
            <a:r>
              <a:rPr sz="2000">
                <a:latin typeface="Times New Roman" panose="02020603050405020304" charset="0"/>
                <a:cs typeface="Times New Roman" panose="02020603050405020304" charset="0"/>
                <a:sym typeface="+mn-ea"/>
              </a:rPr>
              <a:t>力度、确保达标排放，加大燃烧源排查力度</a:t>
            </a:r>
            <a:r>
              <a:rPr sz="2000">
                <a:latin typeface="Times New Roman" panose="02020603050405020304" charset="0"/>
                <a:cs typeface="Times New Roman" panose="02020603050405020304" charset="0"/>
                <a:sym typeface="+mn-ea"/>
              </a:rPr>
              <a:t>。</a:t>
            </a:r>
            <a:endParaRPr sz="2000">
              <a:latin typeface="Times New Roman" panose="02020603050405020304" charset="0"/>
              <a:cs typeface="Times New Roman" panose="02020603050405020304" charset="0"/>
              <a:sym typeface="+mn-ea"/>
            </a:endParaRPr>
          </a:p>
        </p:txBody>
      </p:sp>
      <p:grpSp>
        <p:nvGrpSpPr>
          <p:cNvPr id="20" name="组合 19"/>
          <p:cNvGrpSpPr/>
          <p:nvPr/>
        </p:nvGrpSpPr>
        <p:grpSpPr>
          <a:xfrm>
            <a:off x="676275" y="4515485"/>
            <a:ext cx="5398770" cy="2101215"/>
            <a:chOff x="971" y="2025"/>
            <a:chExt cx="9738" cy="5698"/>
          </a:xfrm>
        </p:grpSpPr>
        <p:sp>
          <p:nvSpPr>
            <p:cNvPr id="21" name="圆角矩形 20"/>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2"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3"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4" name="组合 23"/>
          <p:cNvGrpSpPr/>
          <p:nvPr/>
        </p:nvGrpSpPr>
        <p:grpSpPr>
          <a:xfrm>
            <a:off x="6260465" y="4515485"/>
            <a:ext cx="5191760" cy="2100580"/>
            <a:chOff x="971" y="2025"/>
            <a:chExt cx="9738" cy="5698"/>
          </a:xfrm>
        </p:grpSpPr>
        <p:sp>
          <p:nvSpPr>
            <p:cNvPr id="25" name="圆角矩形 2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6"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7"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pic>
        <p:nvPicPr>
          <p:cNvPr id="2" name="图片 1" descr="临清市"/>
          <p:cNvPicPr>
            <a:picLocks noChangeAspect="1"/>
          </p:cNvPicPr>
          <p:nvPr/>
        </p:nvPicPr>
        <p:blipFill>
          <a:blip r:embed="rId2"/>
          <a:stretch>
            <a:fillRect/>
          </a:stretch>
        </p:blipFill>
        <p:spPr>
          <a:xfrm>
            <a:off x="676275" y="871220"/>
            <a:ext cx="5348605" cy="3540125"/>
          </a:xfrm>
          <a:prstGeom prst="rect">
            <a:avLst/>
          </a:prstGeom>
        </p:spPr>
      </p:pic>
      <p:pic>
        <p:nvPicPr>
          <p:cNvPr id="29" name="图片 28" descr="冠县"/>
          <p:cNvPicPr>
            <a:picLocks noChangeAspect="1"/>
          </p:cNvPicPr>
          <p:nvPr/>
        </p:nvPicPr>
        <p:blipFill>
          <a:blip r:embed="rId3"/>
          <a:stretch>
            <a:fillRect/>
          </a:stretch>
        </p:blipFill>
        <p:spPr>
          <a:xfrm>
            <a:off x="6313170" y="1010920"/>
            <a:ext cx="4808855" cy="3402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3" name="AutoShape 3"/>
          <p:cNvSpPr>
            <a:spLocks noChangeAspect="1" noChangeArrowheads="1" noTextEdit="1"/>
          </p:cNvSpPr>
          <p:nvPr>
            <p:custDataLst>
              <p:tags r:id="rId1"/>
            </p:custDataLst>
          </p:nvPr>
        </p:nvSpPr>
        <p:spPr bwMode="auto">
          <a:xfrm>
            <a:off x="457517" y="1011213"/>
            <a:ext cx="26892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3" name="文本框 12"/>
          <p:cNvSpPr txBox="1"/>
          <p:nvPr/>
        </p:nvSpPr>
        <p:spPr>
          <a:xfrm>
            <a:off x="401955" y="4565650"/>
            <a:ext cx="6122670" cy="1938020"/>
          </a:xfrm>
          <a:prstGeom prst="rect">
            <a:avLst/>
          </a:prstGeom>
          <a:noFill/>
          <a:ln w="9525">
            <a:noFill/>
          </a:ln>
        </p:spPr>
        <p:txBody>
          <a:bodyPr wrap="square">
            <a:spAutoFit/>
          </a:bodyPr>
          <a:p>
            <a:pPr indent="0" fontAlgn="auto">
              <a:lnSpc>
                <a:spcPct val="150000"/>
              </a:lnSpc>
            </a:pPr>
            <a:r>
              <a:rPr lang="en-US" sz="2000">
                <a:sym typeface="+mn-ea"/>
              </a:rPr>
              <a:t>    </a:t>
            </a:r>
            <a:r>
              <a:rPr lang="en-US" sz="2000">
                <a:latin typeface="Times New Roman" panose="02020603050405020304" charset="0"/>
                <a:cs typeface="Times New Roman" panose="02020603050405020304" charset="0"/>
                <a:sym typeface="+mn-ea"/>
              </a:rPr>
              <a:t>   </a:t>
            </a:r>
            <a:r>
              <a:rPr lang="en-US" sz="2000" b="1">
                <a:latin typeface="Times New Roman" panose="02020603050405020304" charset="0"/>
                <a:cs typeface="Times New Roman" panose="02020603050405020304" charset="0"/>
                <a:sym typeface="+mn-ea"/>
              </a:rPr>
              <a:t> </a:t>
            </a:r>
            <a:r>
              <a:rPr sz="2000" b="1">
                <a:latin typeface="Times New Roman" panose="02020603050405020304" charset="0"/>
                <a:cs typeface="Times New Roman" panose="02020603050405020304" charset="0"/>
                <a:sym typeface="+mn-ea"/>
              </a:rPr>
              <a:t>莘县，</a:t>
            </a:r>
            <a:r>
              <a:rPr sz="2000">
                <a:latin typeface="Times New Roman" panose="02020603050405020304" charset="0"/>
                <a:cs typeface="Times New Roman" panose="02020603050405020304" charset="0"/>
                <a:sym typeface="+mn-ea"/>
              </a:rPr>
              <a:t>突出因子有PM</a:t>
            </a:r>
            <a:r>
              <a:rPr sz="2000" baseline="-25000">
                <a:latin typeface="Times New Roman" panose="02020603050405020304" charset="0"/>
                <a:cs typeface="Times New Roman" panose="02020603050405020304" charset="0"/>
                <a:sym typeface="+mn-ea"/>
              </a:rPr>
              <a:t>10</a:t>
            </a:r>
            <a:r>
              <a:rPr sz="2000">
                <a:latin typeface="Times New Roman" panose="02020603050405020304" charset="0"/>
                <a:cs typeface="Times New Roman" panose="02020603050405020304" charset="0"/>
                <a:sym typeface="+mn-ea"/>
              </a:rPr>
              <a:t>、PM</a:t>
            </a:r>
            <a:r>
              <a:rPr sz="2000" baseline="-25000">
                <a:latin typeface="Times New Roman" panose="02020603050405020304" charset="0"/>
                <a:cs typeface="Times New Roman" panose="02020603050405020304" charset="0"/>
                <a:sym typeface="+mn-ea"/>
              </a:rPr>
              <a:t>2.5</a:t>
            </a:r>
            <a:r>
              <a:rPr sz="2000">
                <a:latin typeface="Times New Roman" panose="02020603050405020304" charset="0"/>
                <a:cs typeface="Times New Roman" panose="02020603050405020304" charset="0"/>
                <a:sym typeface="+mn-ea"/>
              </a:rPr>
              <a:t>、CO，需加强道路、工地扬尘等各方面管控措施的落实；加强移动源尾气排放管控，加大城区内大型货车、重型柴油车以及非道路移动车辆的管控，同时加大燃烧源排查力度</a:t>
            </a:r>
            <a:r>
              <a:rPr sz="2000">
                <a:latin typeface="Times New Roman" panose="02020603050405020304" charset="0"/>
                <a:cs typeface="Times New Roman" panose="02020603050405020304" charset="0"/>
                <a:sym typeface="+mn-ea"/>
              </a:rPr>
              <a:t>。</a:t>
            </a:r>
            <a:endParaRPr sz="2000">
              <a:latin typeface="Times New Roman" panose="02020603050405020304" charset="0"/>
              <a:cs typeface="Times New Roman" panose="02020603050405020304" charset="0"/>
              <a:sym typeface="+mn-ea"/>
            </a:endParaRPr>
          </a:p>
        </p:txBody>
      </p:sp>
      <p:sp>
        <p:nvSpPr>
          <p:cNvPr id="4" name="文本框 3"/>
          <p:cNvSpPr txBox="1"/>
          <p:nvPr/>
        </p:nvSpPr>
        <p:spPr>
          <a:xfrm>
            <a:off x="6765925" y="4626610"/>
            <a:ext cx="5141595" cy="1938020"/>
          </a:xfrm>
          <a:prstGeom prst="rect">
            <a:avLst/>
          </a:prstGeom>
          <a:noFill/>
          <a:ln w="9525">
            <a:noFill/>
          </a:ln>
        </p:spPr>
        <p:txBody>
          <a:bodyPr wrap="square">
            <a:spAutoFit/>
          </a:bodyPr>
          <a:p>
            <a:pPr indent="0" fontAlgn="auto">
              <a:lnSpc>
                <a:spcPct val="150000"/>
              </a:lnSpc>
            </a:pPr>
            <a:r>
              <a:rPr lang="en-US" sz="1500">
                <a:sym typeface="+mn-ea"/>
              </a:rPr>
              <a:t>   </a:t>
            </a:r>
            <a:r>
              <a:rPr lang="en-US" sz="1500">
                <a:latin typeface="+mn-ea"/>
                <a:cs typeface="+mn-ea"/>
                <a:sym typeface="+mn-ea"/>
              </a:rPr>
              <a:t>  </a:t>
            </a:r>
            <a:r>
              <a:rPr lang="en-US" sz="2000">
                <a:latin typeface="+mn-ea"/>
                <a:cs typeface="+mn-ea"/>
                <a:sym typeface="+mn-ea"/>
              </a:rPr>
              <a:t> </a:t>
            </a:r>
            <a:r>
              <a:rPr lang="en-US" sz="2000">
                <a:sym typeface="+mn-ea"/>
              </a:rPr>
              <a:t> </a:t>
            </a:r>
            <a:r>
              <a:rPr sz="2000" b="1">
                <a:latin typeface="Times New Roman" panose="02020603050405020304" charset="0"/>
                <a:cs typeface="Times New Roman" panose="02020603050405020304" charset="0"/>
                <a:sym typeface="+mn-ea"/>
              </a:rPr>
              <a:t>阳谷县，</a:t>
            </a:r>
            <a:r>
              <a:rPr sz="2000">
                <a:latin typeface="Times New Roman" panose="02020603050405020304" charset="0"/>
                <a:cs typeface="Times New Roman" panose="02020603050405020304" charset="0"/>
                <a:sym typeface="+mn-ea"/>
              </a:rPr>
              <a:t>PM</a:t>
            </a:r>
            <a:r>
              <a:rPr sz="2000" baseline="-25000">
                <a:latin typeface="Times New Roman" panose="02020603050405020304" charset="0"/>
                <a:cs typeface="Times New Roman" panose="02020603050405020304" charset="0"/>
                <a:sym typeface="+mn-ea"/>
              </a:rPr>
              <a:t>2.5</a:t>
            </a:r>
            <a:r>
              <a:rPr sz="2000">
                <a:latin typeface="Times New Roman" panose="02020603050405020304" charset="0"/>
                <a:cs typeface="Times New Roman" panose="02020603050405020304" charset="0"/>
                <a:sym typeface="+mn-ea"/>
              </a:rPr>
              <a:t>较为落后，需重点加强工业企业排放源的监管力度，加强移动源尾气排放管控，加大城区内大型货车、重型柴油车以及非道路移动车辆监管力度。</a:t>
            </a:r>
            <a:endParaRPr sz="2000">
              <a:latin typeface="Times New Roman" panose="02020603050405020304" charset="0"/>
              <a:cs typeface="Times New Roman" panose="02020603050405020304" charset="0"/>
              <a:sym typeface="+mn-ea"/>
            </a:endParaRPr>
          </a:p>
        </p:txBody>
      </p:sp>
      <p:grpSp>
        <p:nvGrpSpPr>
          <p:cNvPr id="7" name="组合 6"/>
          <p:cNvGrpSpPr/>
          <p:nvPr/>
        </p:nvGrpSpPr>
        <p:grpSpPr>
          <a:xfrm>
            <a:off x="319405" y="4602480"/>
            <a:ext cx="6283960" cy="1935480"/>
            <a:chOff x="971" y="2025"/>
            <a:chExt cx="9738" cy="5698"/>
          </a:xfrm>
        </p:grpSpPr>
        <p:sp>
          <p:nvSpPr>
            <p:cNvPr id="17" name="圆角矩形 16"/>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18"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19"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4" name="组合 23"/>
          <p:cNvGrpSpPr/>
          <p:nvPr/>
        </p:nvGrpSpPr>
        <p:grpSpPr>
          <a:xfrm>
            <a:off x="6696075" y="4617085"/>
            <a:ext cx="5134610" cy="1947545"/>
            <a:chOff x="971" y="2025"/>
            <a:chExt cx="9738" cy="5698"/>
          </a:xfrm>
        </p:grpSpPr>
        <p:sp>
          <p:nvSpPr>
            <p:cNvPr id="25" name="圆角矩形 2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6"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7"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pic>
        <p:nvPicPr>
          <p:cNvPr id="28" name="图片 27" descr="莘县"/>
          <p:cNvPicPr>
            <a:picLocks noChangeAspect="1"/>
          </p:cNvPicPr>
          <p:nvPr/>
        </p:nvPicPr>
        <p:blipFill>
          <a:blip r:embed="rId2"/>
          <a:stretch>
            <a:fillRect/>
          </a:stretch>
        </p:blipFill>
        <p:spPr>
          <a:xfrm>
            <a:off x="1227455" y="890905"/>
            <a:ext cx="2592705" cy="3665220"/>
          </a:xfrm>
          <a:prstGeom prst="rect">
            <a:avLst/>
          </a:prstGeom>
        </p:spPr>
      </p:pic>
      <p:pic>
        <p:nvPicPr>
          <p:cNvPr id="29" name="图片 28" descr="阳谷县"/>
          <p:cNvPicPr>
            <a:picLocks noChangeAspect="1"/>
          </p:cNvPicPr>
          <p:nvPr/>
        </p:nvPicPr>
        <p:blipFill>
          <a:blip r:embed="rId3"/>
          <a:stretch>
            <a:fillRect/>
          </a:stretch>
        </p:blipFill>
        <p:spPr>
          <a:xfrm>
            <a:off x="6666865" y="918845"/>
            <a:ext cx="5100955" cy="3608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33655" y="16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8" name="文本框 7"/>
          <p:cNvSpPr txBox="1"/>
          <p:nvPr/>
        </p:nvSpPr>
        <p:spPr>
          <a:xfrm>
            <a:off x="538480" y="4833620"/>
            <a:ext cx="5285740" cy="1476375"/>
          </a:xfrm>
          <a:prstGeom prst="rect">
            <a:avLst/>
          </a:prstGeom>
          <a:noFill/>
          <a:ln w="9525">
            <a:noFill/>
          </a:ln>
        </p:spPr>
        <p:txBody>
          <a:bodyPr wrap="square">
            <a:spAutoFit/>
          </a:bodyPr>
          <a:p>
            <a:pPr indent="0" fontAlgn="auto">
              <a:lnSpc>
                <a:spcPct val="150000"/>
              </a:lnSpc>
            </a:pPr>
            <a:r>
              <a:rPr lang="en-US" sz="1500">
                <a:sym typeface="+mn-ea"/>
              </a:rPr>
              <a:t>   </a:t>
            </a:r>
            <a:r>
              <a:rPr lang="en-US" sz="1500">
                <a:latin typeface="+mn-ea"/>
                <a:cs typeface="+mn-ea"/>
                <a:sym typeface="+mn-ea"/>
              </a:rPr>
              <a:t>  </a:t>
            </a:r>
            <a:r>
              <a:rPr lang="en-US" sz="1500" b="1">
                <a:latin typeface="Times New Roman" panose="02020603050405020304" charset="0"/>
                <a:cs typeface="Times New Roman" panose="02020603050405020304" charset="0"/>
                <a:sym typeface="+mn-ea"/>
              </a:rPr>
              <a:t>    </a:t>
            </a:r>
            <a:r>
              <a:rPr sz="2000" b="1">
                <a:latin typeface="Times New Roman" panose="02020603050405020304" charset="0"/>
                <a:cs typeface="Times New Roman" panose="02020603050405020304" charset="0"/>
                <a:sym typeface="+mn-ea"/>
              </a:rPr>
              <a:t>东阿县，</a:t>
            </a:r>
            <a:r>
              <a:rPr sz="2000">
                <a:latin typeface="Times New Roman" panose="02020603050405020304" charset="0"/>
                <a:cs typeface="Times New Roman" panose="02020603050405020304" charset="0"/>
                <a:sym typeface="+mn-ea"/>
              </a:rPr>
              <a:t>突出因子为NO</a:t>
            </a:r>
            <a:r>
              <a:rPr sz="2000" baseline="-25000">
                <a:latin typeface="Times New Roman" panose="02020603050405020304" charset="0"/>
                <a:cs typeface="Times New Roman" panose="02020603050405020304" charset="0"/>
                <a:sym typeface="+mn-ea"/>
              </a:rPr>
              <a:t>2</a:t>
            </a:r>
            <a:r>
              <a:rPr sz="2000">
                <a:latin typeface="Times New Roman" panose="02020603050405020304" charset="0"/>
                <a:cs typeface="Times New Roman" panose="02020603050405020304" charset="0"/>
                <a:sym typeface="+mn-ea"/>
              </a:rPr>
              <a:t>，需重点加强移动源尾气排放管控，加大城区内大型货车、重型柴油车以及非道路移动车辆的管控</a:t>
            </a:r>
            <a:r>
              <a:rPr sz="2000">
                <a:latin typeface="Times New Roman" panose="02020603050405020304" charset="0"/>
                <a:cs typeface="Times New Roman" panose="02020603050405020304" charset="0"/>
                <a:sym typeface="+mn-ea"/>
              </a:rPr>
              <a:t>。</a:t>
            </a:r>
            <a:endParaRPr sz="2000">
              <a:latin typeface="Times New Roman" panose="02020603050405020304" charset="0"/>
              <a:cs typeface="Times New Roman" panose="02020603050405020304" charset="0"/>
              <a:sym typeface="+mn-ea"/>
            </a:endParaRPr>
          </a:p>
        </p:txBody>
      </p:sp>
      <p:sp>
        <p:nvSpPr>
          <p:cNvPr id="9" name="文本框 8"/>
          <p:cNvSpPr txBox="1"/>
          <p:nvPr/>
        </p:nvSpPr>
        <p:spPr>
          <a:xfrm>
            <a:off x="6266180" y="4756150"/>
            <a:ext cx="5617210" cy="1476375"/>
          </a:xfrm>
          <a:prstGeom prst="rect">
            <a:avLst/>
          </a:prstGeom>
          <a:noFill/>
          <a:ln w="9525">
            <a:noFill/>
          </a:ln>
        </p:spPr>
        <p:txBody>
          <a:bodyPr wrap="square">
            <a:spAutoFit/>
          </a:bodyPr>
          <a:p>
            <a:pPr indent="0" fontAlgn="auto">
              <a:lnSpc>
                <a:spcPct val="150000"/>
              </a:lnSpc>
            </a:pPr>
            <a:r>
              <a:rPr lang="en-US" sz="1500">
                <a:sym typeface="+mn-ea"/>
              </a:rPr>
              <a:t>   </a:t>
            </a:r>
            <a:r>
              <a:rPr lang="en-US" sz="1500">
                <a:latin typeface="+mn-ea"/>
                <a:cs typeface="+mn-ea"/>
                <a:sym typeface="+mn-ea"/>
              </a:rPr>
              <a:t>    </a:t>
            </a:r>
            <a:r>
              <a:rPr sz="2000" b="1">
                <a:latin typeface="Times New Roman" panose="02020603050405020304" charset="0"/>
                <a:cs typeface="Times New Roman" panose="02020603050405020304" charset="0"/>
                <a:sym typeface="+mn-ea"/>
              </a:rPr>
              <a:t>高唐县，</a:t>
            </a:r>
            <a:r>
              <a:rPr sz="2000">
                <a:latin typeface="Times New Roman" panose="02020603050405020304" charset="0"/>
                <a:cs typeface="Times New Roman" panose="02020603050405020304" charset="0"/>
                <a:sym typeface="+mn-ea"/>
              </a:rPr>
              <a:t>突出因子为O</a:t>
            </a:r>
            <a:r>
              <a:rPr sz="2000" baseline="-25000">
                <a:latin typeface="Times New Roman" panose="02020603050405020304" charset="0"/>
                <a:cs typeface="Times New Roman" panose="02020603050405020304" charset="0"/>
                <a:sym typeface="+mn-ea"/>
              </a:rPr>
              <a:t>3</a:t>
            </a:r>
            <a:r>
              <a:rPr sz="2000">
                <a:latin typeface="Times New Roman" panose="02020603050405020304" charset="0"/>
                <a:cs typeface="Times New Roman" panose="02020603050405020304" charset="0"/>
                <a:sym typeface="+mn-ea"/>
              </a:rPr>
              <a:t>，需强化涉VOCs企业监管力度，确保错峰作业落实到位，并注意与NO</a:t>
            </a:r>
            <a:r>
              <a:rPr sz="2000" baseline="-25000">
                <a:latin typeface="Times New Roman" panose="02020603050405020304" charset="0"/>
                <a:cs typeface="Times New Roman" panose="02020603050405020304" charset="0"/>
                <a:sym typeface="+mn-ea"/>
              </a:rPr>
              <a:t>2</a:t>
            </a:r>
            <a:r>
              <a:rPr sz="2000">
                <a:latin typeface="Times New Roman" panose="02020603050405020304" charset="0"/>
                <a:cs typeface="Times New Roman" panose="02020603050405020304" charset="0"/>
                <a:sym typeface="+mn-ea"/>
              </a:rPr>
              <a:t>的协调控制。</a:t>
            </a:r>
            <a:endParaRPr sz="2000">
              <a:latin typeface="Times New Roman" panose="02020603050405020304" charset="0"/>
              <a:cs typeface="Times New Roman" panose="02020603050405020304" charset="0"/>
              <a:sym typeface="+mn-ea"/>
            </a:endParaRPr>
          </a:p>
        </p:txBody>
      </p:sp>
      <p:grpSp>
        <p:nvGrpSpPr>
          <p:cNvPr id="11" name="组合 10"/>
          <p:cNvGrpSpPr/>
          <p:nvPr/>
        </p:nvGrpSpPr>
        <p:grpSpPr>
          <a:xfrm>
            <a:off x="396240" y="4832985"/>
            <a:ext cx="5540375" cy="1565275"/>
            <a:chOff x="971" y="2025"/>
            <a:chExt cx="9738" cy="5698"/>
          </a:xfrm>
        </p:grpSpPr>
        <p:sp>
          <p:nvSpPr>
            <p:cNvPr id="2" name="圆角矩形 1"/>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6"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0" name="组合 19"/>
          <p:cNvGrpSpPr/>
          <p:nvPr/>
        </p:nvGrpSpPr>
        <p:grpSpPr>
          <a:xfrm>
            <a:off x="6170930" y="4833620"/>
            <a:ext cx="5807710" cy="1564640"/>
            <a:chOff x="971" y="2025"/>
            <a:chExt cx="9738" cy="5698"/>
          </a:xfrm>
        </p:grpSpPr>
        <p:sp>
          <p:nvSpPr>
            <p:cNvPr id="21" name="圆角矩形 20"/>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2"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3"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pic>
        <p:nvPicPr>
          <p:cNvPr id="28" name="图片 27" descr="东阿县"/>
          <p:cNvPicPr>
            <a:picLocks noChangeAspect="1"/>
          </p:cNvPicPr>
          <p:nvPr/>
        </p:nvPicPr>
        <p:blipFill>
          <a:blip r:embed="rId1"/>
          <a:stretch>
            <a:fillRect/>
          </a:stretch>
        </p:blipFill>
        <p:spPr>
          <a:xfrm>
            <a:off x="753110" y="1210310"/>
            <a:ext cx="4908550" cy="3472815"/>
          </a:xfrm>
          <a:prstGeom prst="rect">
            <a:avLst/>
          </a:prstGeom>
        </p:spPr>
      </p:pic>
      <p:pic>
        <p:nvPicPr>
          <p:cNvPr id="29" name="图片 28" descr="高唐县"/>
          <p:cNvPicPr>
            <a:picLocks noChangeAspect="1"/>
          </p:cNvPicPr>
          <p:nvPr/>
        </p:nvPicPr>
        <p:blipFill>
          <a:blip r:embed="rId2"/>
          <a:stretch>
            <a:fillRect/>
          </a:stretch>
        </p:blipFill>
        <p:spPr>
          <a:xfrm>
            <a:off x="6488430" y="976630"/>
            <a:ext cx="5238115" cy="3706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l"/>
            <a:r>
              <a:rPr lang="en-US" altLang="zh-CN" sz="4300" b="1" dirty="0">
                <a:latin typeface="微软雅黑" panose="020B0503020204020204" charset="-122"/>
                <a:ea typeface="微软雅黑" panose="020B0503020204020204" charset="-122"/>
                <a:sym typeface="+mn-ea"/>
              </a:rPr>
              <a:t>   </a:t>
            </a:r>
            <a:r>
              <a:rPr lang="zh-CN" altLang="en-US" sz="4300" b="1" dirty="0">
                <a:latin typeface="微软雅黑" panose="020B0503020204020204" charset="-122"/>
                <a:ea typeface="微软雅黑" panose="020B0503020204020204" charset="-122"/>
                <a:sym typeface="+mn-ea"/>
              </a:rPr>
              <a:t>四、</a:t>
            </a:r>
            <a:r>
              <a:rPr lang="zh-CN" altLang="en-US" sz="4300" b="1" dirty="0">
                <a:latin typeface="微软雅黑" panose="020B0503020204020204" charset="-122"/>
                <a:ea typeface="微软雅黑" panose="020B0503020204020204" charset="-122"/>
                <a:sym typeface="+mn-ea"/>
              </a:rPr>
              <a:t>改善路径</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sp>
        <p:nvSpPr>
          <p:cNvPr id="3" name="AutoShape 3"/>
          <p:cNvSpPr>
            <a:spLocks noChangeAspect="1" noChangeArrowheads="1" noTextEdit="1"/>
          </p:cNvSpPr>
          <p:nvPr>
            <p:custDataLst>
              <p:tags r:id="rId1"/>
            </p:custDataLst>
          </p:nvPr>
        </p:nvSpPr>
        <p:spPr bwMode="auto">
          <a:xfrm>
            <a:off x="457517" y="1011213"/>
            <a:ext cx="26892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13" name="文本框 12"/>
          <p:cNvSpPr txBox="1"/>
          <p:nvPr/>
        </p:nvSpPr>
        <p:spPr>
          <a:xfrm>
            <a:off x="359410" y="4432300"/>
            <a:ext cx="3857625" cy="1938020"/>
          </a:xfrm>
          <a:prstGeom prst="rect">
            <a:avLst/>
          </a:prstGeom>
          <a:noFill/>
          <a:ln w="9525">
            <a:noFill/>
          </a:ln>
        </p:spPr>
        <p:txBody>
          <a:bodyPr wrap="square">
            <a:spAutoFit/>
          </a:bodyPr>
          <a:p>
            <a:pPr indent="0" fontAlgn="auto">
              <a:lnSpc>
                <a:spcPct val="150000"/>
              </a:lnSpc>
            </a:pPr>
            <a:r>
              <a:rPr lang="en-US" sz="2000">
                <a:sym typeface="+mn-ea"/>
              </a:rPr>
              <a:t>     </a:t>
            </a:r>
            <a:r>
              <a:rPr lang="en-US" sz="2000" b="1">
                <a:sym typeface="+mn-ea"/>
              </a:rPr>
              <a:t>  </a:t>
            </a:r>
            <a:r>
              <a:rPr lang="en-US" sz="2000" b="1">
                <a:latin typeface="Times New Roman" panose="02020603050405020304" charset="0"/>
                <a:cs typeface="Times New Roman" panose="02020603050405020304" charset="0"/>
                <a:sym typeface="+mn-ea"/>
              </a:rPr>
              <a:t> </a:t>
            </a:r>
            <a:r>
              <a:rPr sz="2000" b="1">
                <a:latin typeface="Times New Roman" panose="02020603050405020304" charset="0"/>
                <a:cs typeface="Times New Roman" panose="02020603050405020304" charset="0"/>
                <a:sym typeface="+mn-ea"/>
              </a:rPr>
              <a:t>市经开区，</a:t>
            </a:r>
            <a:r>
              <a:rPr sz="2000">
                <a:latin typeface="Times New Roman" panose="02020603050405020304" charset="0"/>
                <a:cs typeface="Times New Roman" panose="02020603050405020304" charset="0"/>
                <a:sym typeface="+mn-ea"/>
              </a:rPr>
              <a:t>突出因子为PM</a:t>
            </a:r>
            <a:r>
              <a:rPr sz="2000" baseline="-25000">
                <a:latin typeface="Times New Roman" panose="02020603050405020304" charset="0"/>
                <a:cs typeface="Times New Roman" panose="02020603050405020304" charset="0"/>
                <a:sym typeface="+mn-ea"/>
              </a:rPr>
              <a:t>10</a:t>
            </a:r>
            <a:r>
              <a:rPr sz="2000">
                <a:latin typeface="Times New Roman" panose="02020603050405020304" charset="0"/>
                <a:cs typeface="Times New Roman" panose="02020603050405020304" charset="0"/>
                <a:sym typeface="+mn-ea"/>
              </a:rPr>
              <a:t>，需重点加强工地、建筑物拆迁、道路（渣土车）、裸露场堆</a:t>
            </a:r>
            <a:r>
              <a:rPr lang="zh-CN" sz="2000">
                <a:latin typeface="Times New Roman" panose="02020603050405020304" charset="0"/>
                <a:cs typeface="Times New Roman" panose="02020603050405020304" charset="0"/>
                <a:sym typeface="+mn-ea"/>
              </a:rPr>
              <a:t>等</a:t>
            </a:r>
            <a:r>
              <a:rPr sz="2000">
                <a:latin typeface="Times New Roman" panose="02020603050405020304" charset="0"/>
                <a:cs typeface="Times New Roman" panose="02020603050405020304" charset="0"/>
                <a:sym typeface="+mn-ea"/>
              </a:rPr>
              <a:t>扬尘监管力度，落实日常抑尘措施。</a:t>
            </a:r>
            <a:endParaRPr sz="2000">
              <a:latin typeface="Times New Roman" panose="02020603050405020304" charset="0"/>
              <a:cs typeface="Times New Roman" panose="02020603050405020304" charset="0"/>
              <a:sym typeface="+mn-ea"/>
            </a:endParaRPr>
          </a:p>
        </p:txBody>
      </p:sp>
      <p:sp>
        <p:nvSpPr>
          <p:cNvPr id="4" name="文本框 3"/>
          <p:cNvSpPr txBox="1"/>
          <p:nvPr/>
        </p:nvSpPr>
        <p:spPr>
          <a:xfrm>
            <a:off x="4445635" y="4490085"/>
            <a:ext cx="3716655" cy="1938020"/>
          </a:xfrm>
          <a:prstGeom prst="rect">
            <a:avLst/>
          </a:prstGeom>
          <a:noFill/>
          <a:ln w="9525">
            <a:noFill/>
          </a:ln>
        </p:spPr>
        <p:txBody>
          <a:bodyPr wrap="square">
            <a:spAutoFit/>
          </a:bodyPr>
          <a:p>
            <a:pPr indent="0" fontAlgn="auto">
              <a:lnSpc>
                <a:spcPct val="150000"/>
              </a:lnSpc>
            </a:pPr>
            <a:r>
              <a:rPr lang="en-US" sz="1500">
                <a:sym typeface="+mn-ea"/>
              </a:rPr>
              <a:t>   </a:t>
            </a:r>
            <a:r>
              <a:rPr lang="en-US" sz="1500">
                <a:latin typeface="+mn-ea"/>
                <a:cs typeface="+mn-ea"/>
                <a:sym typeface="+mn-ea"/>
              </a:rPr>
              <a:t>  </a:t>
            </a:r>
            <a:r>
              <a:rPr lang="en-US" sz="2000">
                <a:latin typeface="+mn-ea"/>
                <a:cs typeface="+mn-ea"/>
                <a:sym typeface="+mn-ea"/>
              </a:rPr>
              <a:t> </a:t>
            </a:r>
            <a:r>
              <a:rPr lang="en-US" sz="2000" b="1">
                <a:sym typeface="+mn-ea"/>
              </a:rPr>
              <a:t> </a:t>
            </a:r>
            <a:r>
              <a:rPr sz="2000" b="1">
                <a:latin typeface="Times New Roman" panose="02020603050405020304" charset="0"/>
                <a:cs typeface="Times New Roman" panose="02020603050405020304" charset="0"/>
                <a:sym typeface="+mn-ea"/>
              </a:rPr>
              <a:t>市高新区，</a:t>
            </a:r>
            <a:r>
              <a:rPr sz="2000">
                <a:latin typeface="Times New Roman" panose="02020603050405020304" charset="0"/>
                <a:cs typeface="Times New Roman" panose="02020603050405020304" charset="0"/>
                <a:sym typeface="+mn-ea"/>
              </a:rPr>
              <a:t>无明显突出因子，在臭氧高发时期，需持续强化涉VOCs行业监管力度，落实重点工序减排，达标排放。</a:t>
            </a:r>
            <a:endParaRPr sz="2000">
              <a:latin typeface="Times New Roman" panose="02020603050405020304" charset="0"/>
              <a:cs typeface="Times New Roman" panose="02020603050405020304" charset="0"/>
              <a:sym typeface="+mn-ea"/>
            </a:endParaRPr>
          </a:p>
        </p:txBody>
      </p:sp>
      <p:grpSp>
        <p:nvGrpSpPr>
          <p:cNvPr id="11" name="组合 10"/>
          <p:cNvGrpSpPr/>
          <p:nvPr/>
        </p:nvGrpSpPr>
        <p:grpSpPr>
          <a:xfrm>
            <a:off x="4403725" y="4460875"/>
            <a:ext cx="3797935" cy="1967230"/>
            <a:chOff x="971" y="2025"/>
            <a:chExt cx="9738" cy="5698"/>
          </a:xfrm>
        </p:grpSpPr>
        <p:sp>
          <p:nvSpPr>
            <p:cNvPr id="12" name="圆角矩形 11"/>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14"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15"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8" name="组合 17"/>
          <p:cNvGrpSpPr/>
          <p:nvPr/>
        </p:nvGrpSpPr>
        <p:grpSpPr>
          <a:xfrm>
            <a:off x="325120" y="4460875"/>
            <a:ext cx="3983990" cy="1967230"/>
            <a:chOff x="971" y="2025"/>
            <a:chExt cx="9738" cy="5698"/>
          </a:xfrm>
        </p:grpSpPr>
        <p:sp>
          <p:nvSpPr>
            <p:cNvPr id="19" name="圆角矩形 18"/>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0"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1"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pic>
        <p:nvPicPr>
          <p:cNvPr id="23" name="图片 22" descr="经开区"/>
          <p:cNvPicPr>
            <a:picLocks noChangeAspect="1"/>
          </p:cNvPicPr>
          <p:nvPr/>
        </p:nvPicPr>
        <p:blipFill>
          <a:blip r:embed="rId2"/>
          <a:stretch>
            <a:fillRect/>
          </a:stretch>
        </p:blipFill>
        <p:spPr>
          <a:xfrm>
            <a:off x="107950" y="1326515"/>
            <a:ext cx="3943350" cy="2832735"/>
          </a:xfrm>
          <a:prstGeom prst="rect">
            <a:avLst/>
          </a:prstGeom>
        </p:spPr>
      </p:pic>
      <p:pic>
        <p:nvPicPr>
          <p:cNvPr id="24" name="图片 23" descr="高新区"/>
          <p:cNvPicPr>
            <a:picLocks noChangeAspect="1"/>
          </p:cNvPicPr>
          <p:nvPr/>
        </p:nvPicPr>
        <p:blipFill>
          <a:blip r:embed="rId3"/>
          <a:stretch>
            <a:fillRect/>
          </a:stretch>
        </p:blipFill>
        <p:spPr>
          <a:xfrm>
            <a:off x="4051300" y="1242060"/>
            <a:ext cx="4088765" cy="2893060"/>
          </a:xfrm>
          <a:prstGeom prst="rect">
            <a:avLst/>
          </a:prstGeom>
        </p:spPr>
      </p:pic>
      <p:pic>
        <p:nvPicPr>
          <p:cNvPr id="25" name="图片 24" descr="度假区"/>
          <p:cNvPicPr>
            <a:picLocks noChangeAspect="1"/>
          </p:cNvPicPr>
          <p:nvPr/>
        </p:nvPicPr>
        <p:blipFill>
          <a:blip r:embed="rId4"/>
          <a:stretch>
            <a:fillRect/>
          </a:stretch>
        </p:blipFill>
        <p:spPr>
          <a:xfrm>
            <a:off x="8113395" y="1184275"/>
            <a:ext cx="3965575" cy="2942590"/>
          </a:xfrm>
          <a:prstGeom prst="rect">
            <a:avLst/>
          </a:prstGeom>
        </p:spPr>
      </p:pic>
      <p:sp>
        <p:nvSpPr>
          <p:cNvPr id="26" name="文本框 25"/>
          <p:cNvSpPr txBox="1"/>
          <p:nvPr/>
        </p:nvSpPr>
        <p:spPr>
          <a:xfrm>
            <a:off x="8317230" y="4490085"/>
            <a:ext cx="3701415" cy="1938020"/>
          </a:xfrm>
          <a:prstGeom prst="rect">
            <a:avLst/>
          </a:prstGeom>
          <a:noFill/>
          <a:ln w="9525">
            <a:noFill/>
          </a:ln>
        </p:spPr>
        <p:txBody>
          <a:bodyPr wrap="square">
            <a:spAutoFit/>
          </a:bodyPr>
          <a:p>
            <a:pPr indent="0" fontAlgn="auto">
              <a:lnSpc>
                <a:spcPct val="150000"/>
              </a:lnSpc>
            </a:pPr>
            <a:r>
              <a:rPr lang="en-US" sz="1500">
                <a:sym typeface="+mn-ea"/>
              </a:rPr>
              <a:t>   </a:t>
            </a:r>
            <a:r>
              <a:rPr lang="en-US" sz="1500">
                <a:latin typeface="+mn-ea"/>
                <a:cs typeface="+mn-ea"/>
                <a:sym typeface="+mn-ea"/>
              </a:rPr>
              <a:t>  </a:t>
            </a:r>
            <a:r>
              <a:rPr lang="en-US" sz="1500" b="1">
                <a:latin typeface="+mn-ea"/>
                <a:cs typeface="+mn-ea"/>
                <a:sym typeface="+mn-ea"/>
              </a:rPr>
              <a:t> </a:t>
            </a:r>
            <a:r>
              <a:rPr lang="en-US" sz="1500" b="1">
                <a:latin typeface="Times New Roman" panose="02020603050405020304" charset="0"/>
                <a:cs typeface="Times New Roman" panose="02020603050405020304" charset="0"/>
                <a:sym typeface="+mn-ea"/>
              </a:rPr>
              <a:t> </a:t>
            </a:r>
            <a:r>
              <a:rPr sz="2000" b="1">
                <a:latin typeface="Times New Roman" panose="02020603050405020304" charset="0"/>
                <a:cs typeface="Times New Roman" panose="02020603050405020304" charset="0"/>
                <a:sym typeface="+mn-ea"/>
              </a:rPr>
              <a:t>市度假区，</a:t>
            </a:r>
            <a:r>
              <a:rPr sz="2000">
                <a:latin typeface="Times New Roman" panose="02020603050405020304" charset="0"/>
                <a:cs typeface="Times New Roman" panose="02020603050405020304" charset="0"/>
                <a:sym typeface="+mn-ea"/>
              </a:rPr>
              <a:t>NO</a:t>
            </a:r>
            <a:r>
              <a:rPr sz="2000" baseline="-25000">
                <a:latin typeface="Times New Roman" panose="02020603050405020304" charset="0"/>
                <a:cs typeface="Times New Roman" panose="02020603050405020304" charset="0"/>
                <a:sym typeface="+mn-ea"/>
              </a:rPr>
              <a:t>2</a:t>
            </a:r>
            <a:r>
              <a:rPr sz="2000">
                <a:latin typeface="Times New Roman" panose="02020603050405020304" charset="0"/>
                <a:cs typeface="Times New Roman" panose="02020603050405020304" charset="0"/>
                <a:sym typeface="+mn-ea"/>
              </a:rPr>
              <a:t>较为落后，需加强移动源尾气排放管控，加大</a:t>
            </a:r>
            <a:r>
              <a:rPr lang="zh-CN" sz="2000">
                <a:latin typeface="Times New Roman" panose="02020603050405020304" charset="0"/>
                <a:cs typeface="Times New Roman" panose="02020603050405020304" charset="0"/>
                <a:sym typeface="+mn-ea"/>
              </a:rPr>
              <a:t>辖区</a:t>
            </a:r>
            <a:r>
              <a:rPr sz="2000">
                <a:latin typeface="Times New Roman" panose="02020603050405020304" charset="0"/>
                <a:cs typeface="Times New Roman" panose="02020603050405020304" charset="0"/>
                <a:sym typeface="+mn-ea"/>
              </a:rPr>
              <a:t>内大型货车、重型柴油车以及非道路移动车辆管控</a:t>
            </a:r>
            <a:r>
              <a:rPr lang="zh-CN" sz="2000">
                <a:latin typeface="Times New Roman" panose="02020603050405020304" charset="0"/>
                <a:cs typeface="Times New Roman" panose="02020603050405020304" charset="0"/>
                <a:sym typeface="+mn-ea"/>
              </a:rPr>
              <a:t>。</a:t>
            </a:r>
            <a:endParaRPr lang="zh-CN" sz="2000">
              <a:latin typeface="Times New Roman" panose="02020603050405020304" charset="0"/>
              <a:cs typeface="Times New Roman" panose="02020603050405020304" charset="0"/>
              <a:sym typeface="+mn-ea"/>
            </a:endParaRPr>
          </a:p>
        </p:txBody>
      </p:sp>
      <p:grpSp>
        <p:nvGrpSpPr>
          <p:cNvPr id="27" name="组合 26"/>
          <p:cNvGrpSpPr/>
          <p:nvPr/>
        </p:nvGrpSpPr>
        <p:grpSpPr>
          <a:xfrm>
            <a:off x="8320405" y="4490720"/>
            <a:ext cx="3579495" cy="1938020"/>
            <a:chOff x="971" y="2025"/>
            <a:chExt cx="9738" cy="5698"/>
          </a:xfrm>
        </p:grpSpPr>
        <p:sp>
          <p:nvSpPr>
            <p:cNvPr id="28" name="圆角矩形 27"/>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29"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30"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4" name="对角圆角矩形 3"/>
          <p:cNvSpPr/>
          <p:nvPr/>
        </p:nvSpPr>
        <p:spPr>
          <a:xfrm>
            <a:off x="635000" y="586105"/>
            <a:ext cx="10921365" cy="5686425"/>
          </a:xfrm>
          <a:prstGeom prst="round2DiagRect">
            <a:avLst>
              <a:gd name="adj1" fmla="val 12384"/>
              <a:gd name="adj2"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8" name="TextBox 27"/>
          <p:cNvSpPr txBox="1"/>
          <p:nvPr/>
        </p:nvSpPr>
        <p:spPr>
          <a:xfrm rot="21600000">
            <a:off x="1110615" y="666750"/>
            <a:ext cx="9971405" cy="5631180"/>
          </a:xfrm>
          <a:prstGeom prst="rect">
            <a:avLst/>
          </a:prstGeom>
          <a:noFill/>
        </p:spPr>
        <p:txBody>
          <a:bodyPr wrap="square" rtlCol="0">
            <a:spAutoFit/>
          </a:bodyPr>
          <a:lstStyle/>
          <a:p>
            <a:pPr fontAlgn="base">
              <a:lnSpc>
                <a:spcPct val="150000"/>
              </a:lnSpc>
              <a:spcBef>
                <a:spcPct val="0"/>
              </a:spcBef>
              <a:spcAft>
                <a:spcPct val="0"/>
              </a:spcAft>
            </a:pPr>
            <a:r>
              <a:rPr lang="zh-CN" altLang="en-US" sz="3000" dirty="0" smtClean="0">
                <a:solidFill>
                  <a:schemeClr val="bg1">
                    <a:lumMod val="85000"/>
                  </a:schemeClr>
                </a:solidFill>
                <a:latin typeface="+mn-ea"/>
                <a:cs typeface="+mn-ea"/>
                <a:sym typeface="+mn-lt"/>
              </a:rPr>
              <a:t>     </a:t>
            </a:r>
            <a:r>
              <a:rPr lang="zh-CN" altLang="en-US" sz="3000" dirty="0" smtClean="0">
                <a:solidFill>
                  <a:schemeClr val="bg1">
                    <a:lumMod val="85000"/>
                  </a:schemeClr>
                </a:solidFill>
                <a:latin typeface="方正小标宋简体" panose="03000509000000000000" charset="-122"/>
                <a:ea typeface="方正小标宋简体" panose="03000509000000000000" charset="-122"/>
                <a:cs typeface="+mn-ea"/>
                <a:sym typeface="+mn-lt"/>
              </a:rPr>
              <a:t>习近平总书记说过，“一切向前走，都不能忘记走过的路；走得再远、走到再光辉的未来，也不能忘记走过的过去，不能忘记为什么出发”。我们要从过来10年大气污染防治的成功实践中汲取经验、智慧和力量，坚定信心、恒心和决心，以永不懈怠的精神状态和一往无前的奋斗姿态，坚决深入打好大气污染防治攻坚战，还水城人民更多蓝天白云繁星闪烁！人民对美好生活的向往，就是我们永远为之奋斗的目标。</a:t>
            </a:r>
            <a:endParaRPr lang="zh-CN" altLang="en-US" sz="3000" dirty="0" smtClean="0">
              <a:solidFill>
                <a:schemeClr val="bg1">
                  <a:lumMod val="85000"/>
                </a:schemeClr>
              </a:solidFill>
              <a:latin typeface="方正小标宋简体" panose="03000509000000000000" charset="-122"/>
              <a:ea typeface="方正小标宋简体" panose="03000509000000000000" charset="-122"/>
              <a:cs typeface="+mn-ea"/>
              <a:sym typeface="+mn-lt"/>
            </a:endParaRPr>
          </a:p>
        </p:txBody>
      </p:sp>
    </p:spTree>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1" descr="/home/user/Desktop/2e84bb70-98d8-11ea-985b-1f1881808b68.jpg2e84bb70-98d8-11ea-985b-1f1881808b68"/>
          <p:cNvPicPr>
            <a:picLocks noChangeAspect="1"/>
          </p:cNvPicPr>
          <p:nvPr/>
        </p:nvPicPr>
        <p:blipFill>
          <a:blip r:embed="rId1">
            <a:lum bright="6000"/>
          </a:blip>
          <a:srcRect/>
          <a:stretch>
            <a:fillRect/>
          </a:stretch>
        </p:blipFill>
        <p:spPr>
          <a:xfrm>
            <a:off x="0" y="-20320"/>
            <a:ext cx="12191365" cy="7019290"/>
          </a:xfrm>
          <a:prstGeom prst="rect">
            <a:avLst/>
          </a:prstGeom>
          <a:noFill/>
          <a:ln w="9525">
            <a:noFill/>
          </a:ln>
        </p:spPr>
      </p:pic>
      <p:sp>
        <p:nvSpPr>
          <p:cNvPr id="3" name="矩形 2"/>
          <p:cNvSpPr/>
          <p:nvPr/>
        </p:nvSpPr>
        <p:spPr>
          <a:xfrm>
            <a:off x="3205480" y="828675"/>
            <a:ext cx="5542280" cy="1014730"/>
          </a:xfrm>
          <a:prstGeom prst="rect">
            <a:avLst/>
          </a:prstGeom>
          <a:noFill/>
          <a:ln>
            <a:noFill/>
          </a:ln>
        </p:spPr>
        <p:txBody>
          <a:bodyPr wrap="none" rtlCol="0" anchor="t">
            <a:spAutoFit/>
          </a:bodyPr>
          <a:p>
            <a:pPr algn="ctr"/>
            <a:r>
              <a:rPr lang="zh-CN" altLang="en-US" sz="6000" b="1">
                <a:solidFill>
                  <a:srgbClr val="FF0000"/>
                </a:solidFill>
                <a:effectLst>
                  <a:outerShdw blurRad="38100" dist="25400" dir="5400000" algn="ctr" rotWithShape="0">
                    <a:srgbClr val="6E747A">
                      <a:alpha val="43000"/>
                    </a:srgbClr>
                  </a:outerShdw>
                </a:effectLst>
              </a:rPr>
              <a:t>同呼吸</a:t>
            </a:r>
            <a:r>
              <a:rPr lang="en-US" altLang="zh-CN" sz="6000" b="1">
                <a:solidFill>
                  <a:srgbClr val="FF0000"/>
                </a:solidFill>
                <a:effectLst>
                  <a:outerShdw blurRad="38100" dist="25400" dir="5400000" algn="ctr" rotWithShape="0">
                    <a:srgbClr val="6E747A">
                      <a:alpha val="43000"/>
                    </a:srgbClr>
                  </a:outerShdw>
                </a:effectLst>
              </a:rPr>
              <a:t>  </a:t>
            </a:r>
            <a:r>
              <a:rPr lang="zh-CN" altLang="en-US" sz="6000" b="1">
                <a:solidFill>
                  <a:srgbClr val="FF0000"/>
                </a:solidFill>
                <a:effectLst>
                  <a:outerShdw blurRad="38100" dist="25400" dir="5400000" algn="ctr" rotWithShape="0">
                    <a:srgbClr val="6E747A">
                      <a:alpha val="43000"/>
                    </a:srgbClr>
                  </a:outerShdw>
                </a:effectLst>
              </a:rPr>
              <a:t>共命运</a:t>
            </a:r>
            <a:endParaRPr lang="zh-CN" altLang="en-US" sz="6000" b="1">
              <a:solidFill>
                <a:srgbClr val="FF0000"/>
              </a:solidFill>
              <a:effectLst>
                <a:outerShdw blurRad="38100" dist="25400" dir="5400000" algn="ctr" rotWithShape="0">
                  <a:srgbClr val="6E747A">
                    <a:alpha val="43000"/>
                  </a:srgbClr>
                </a:outerShdw>
              </a:effectLst>
            </a:endParaRPr>
          </a:p>
        </p:txBody>
      </p:sp>
      <p:sp>
        <p:nvSpPr>
          <p:cNvPr id="4" name="矩形 3"/>
          <p:cNvSpPr/>
          <p:nvPr/>
        </p:nvSpPr>
        <p:spPr>
          <a:xfrm>
            <a:off x="278765" y="2311400"/>
            <a:ext cx="11810365" cy="706755"/>
          </a:xfrm>
          <a:prstGeom prst="rect">
            <a:avLst/>
          </a:prstGeom>
          <a:noFill/>
          <a:ln>
            <a:noFill/>
          </a:ln>
        </p:spPr>
        <p:txBody>
          <a:bodyPr wrap="square" rtlCol="0" anchor="t">
            <a:spAutoFit/>
          </a:bodyPr>
          <a:p>
            <a:pPr algn="ctr"/>
            <a:r>
              <a:rPr lang="zh-CN" altLang="en-US" sz="4000" b="1">
                <a:solidFill>
                  <a:srgbClr val="FF0000"/>
                </a:solidFill>
                <a:effectLst>
                  <a:outerShdw blurRad="38100" dist="25400" dir="5400000" algn="ctr" rotWithShape="0">
                    <a:srgbClr val="6E747A">
                      <a:alpha val="43000"/>
                    </a:srgbClr>
                  </a:outerShdw>
                </a:effectLst>
              </a:rPr>
              <a:t>衷心感谢各位领导对生态环境保护工作的鼎力支持！</a:t>
            </a:r>
            <a:endParaRPr lang="zh-CN" altLang="en-US" sz="4000" b="1">
              <a:solidFill>
                <a:srgbClr val="FF0000"/>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0">
        <p:wipe/>
      </p:transition>
    </mc:Choice>
    <mc:Fallback>
      <p:transition spd="slow">
        <p:wip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ct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前</a:t>
            </a:r>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言</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294005" y="4973320"/>
            <a:ext cx="5706110" cy="1618615"/>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253365" y="4972685"/>
            <a:ext cx="5867400" cy="1630045"/>
          </a:xfrm>
          <a:prstGeom prst="rect">
            <a:avLst/>
          </a:prstGeom>
          <a:noFill/>
        </p:spPr>
        <p:txBody>
          <a:bodyPr wrap="square" rtlCol="0">
            <a:spAutoFit/>
          </a:bodyPr>
          <a:p>
            <a:pPr algn="l">
              <a:lnSpc>
                <a:spcPct val="100000"/>
              </a:lnSpc>
              <a:buClrTx/>
              <a:buSzTx/>
              <a:buNone/>
            </a:pPr>
            <a:r>
              <a:rPr lang="en-US"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en-US" sz="2000" dirty="0">
                <a:latin typeface="Times New Roman" panose="02020603050405020304" charset="0"/>
                <a:ea typeface="微软雅黑" panose="020B0503020204020204" charset="-122"/>
                <a:cs typeface="Times New Roman" panose="02020603050405020304" charset="0"/>
                <a:sym typeface="+mn-ea"/>
              </a:rPr>
              <a:t>  1952年，美国洛杉矶，汽车排出的废气在日光作用下，形成以臭氧为主的光化学烟雾。患者症状是眼睛红肿，呼吸困难，心脏障碍和肺功能衰竭等</a:t>
            </a:r>
            <a:r>
              <a:rPr lang="zh-CN" altLang="en-US" sz="2000" dirty="0">
                <a:latin typeface="Times New Roman" panose="02020603050405020304" charset="0"/>
                <a:ea typeface="微软雅黑" panose="020B0503020204020204" charset="-122"/>
                <a:cs typeface="Times New Roman" panose="02020603050405020304" charset="0"/>
                <a:sym typeface="+mn-ea"/>
              </a:rPr>
              <a:t>，</a:t>
            </a:r>
            <a:r>
              <a:rPr lang="en-US" altLang="en-US" sz="2000" dirty="0">
                <a:latin typeface="Times New Roman" panose="02020603050405020304" charset="0"/>
                <a:ea typeface="微软雅黑" panose="020B0503020204020204" charset="-122"/>
                <a:cs typeface="Times New Roman" panose="02020603050405020304" charset="0"/>
                <a:sym typeface="+mn-ea"/>
              </a:rPr>
              <a:t>因呼吸系统衰竭死亡的65岁以上的老人达400多人</a:t>
            </a:r>
            <a:r>
              <a:rPr lang="zh-CN" altLang="en-US" sz="2000" dirty="0">
                <a:latin typeface="Times New Roman" panose="02020603050405020304" charset="0"/>
                <a:ea typeface="微软雅黑" panose="020B0503020204020204" charset="-122"/>
                <a:cs typeface="Times New Roman" panose="02020603050405020304" charset="0"/>
                <a:sym typeface="+mn-ea"/>
              </a:rPr>
              <a:t>。</a:t>
            </a:r>
            <a:r>
              <a:rPr lang="en-US" altLang="en-US" sz="2000" dirty="0">
                <a:latin typeface="Times New Roman" panose="02020603050405020304" charset="0"/>
                <a:ea typeface="微软雅黑" panose="020B0503020204020204" charset="-122"/>
                <a:cs typeface="Times New Roman" panose="02020603050405020304" charset="0"/>
                <a:sym typeface="+mn-ea"/>
              </a:rPr>
              <a:t>1970年，约有75%以上的市民患上了红眼病。</a:t>
            </a:r>
            <a:endParaRPr lang="en-US" altLang="en-US" sz="2000" dirty="0">
              <a:latin typeface="Times New Roman" panose="02020603050405020304" charset="0"/>
              <a:ea typeface="微软雅黑" panose="020B0503020204020204" charset="-122"/>
              <a:cs typeface="Times New Roman" panose="02020603050405020304" charset="0"/>
            </a:endParaRPr>
          </a:p>
        </p:txBody>
      </p:sp>
      <p:pic>
        <p:nvPicPr>
          <p:cNvPr id="32770" name="Picture 2" descr="http://pic10.nipic.com/20101011/5516406_105627108000_2.jpg"/>
          <p:cNvPicPr>
            <a:picLocks noChangeAspect="1"/>
          </p:cNvPicPr>
          <p:nvPr/>
        </p:nvPicPr>
        <p:blipFill>
          <a:blip r:embed="rId1"/>
          <a:stretch>
            <a:fillRect/>
          </a:stretch>
        </p:blipFill>
        <p:spPr>
          <a:xfrm>
            <a:off x="6002020" y="1152525"/>
            <a:ext cx="6167120" cy="3644265"/>
          </a:xfrm>
          <a:prstGeom prst="rect">
            <a:avLst/>
          </a:prstGeom>
          <a:noFill/>
          <a:ln w="9525">
            <a:noFill/>
          </a:ln>
        </p:spPr>
      </p:pic>
      <p:sp>
        <p:nvSpPr>
          <p:cNvPr id="3" name="文本框 2"/>
          <p:cNvSpPr txBox="1"/>
          <p:nvPr/>
        </p:nvSpPr>
        <p:spPr>
          <a:xfrm>
            <a:off x="6133465" y="4959985"/>
            <a:ext cx="5905500" cy="1630045"/>
          </a:xfrm>
          <a:prstGeom prst="rect">
            <a:avLst/>
          </a:prstGeom>
          <a:noFill/>
        </p:spPr>
        <p:txBody>
          <a:bodyPr wrap="square" rtlCol="0">
            <a:spAutoFit/>
          </a:bodyPr>
          <a:p>
            <a:pPr fontAlgn="auto">
              <a:lnSpc>
                <a:spcPts val="3000"/>
              </a:lnSpc>
            </a:pPr>
            <a:r>
              <a:rPr lang="en-US"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zh-CN" sz="2000" noProof="0">
                <a:ln>
                  <a:noFill/>
                </a:ln>
                <a:effectLst/>
                <a:uLnTx/>
                <a:uFillTx/>
                <a:latin typeface="Times New Roman" panose="02020603050405020304" charset="0"/>
                <a:ea typeface="微软雅黑" panose="020B0503020204020204" charset="-122"/>
                <a:cs typeface="Times New Roman" panose="02020603050405020304" charset="0"/>
                <a:sym typeface="+mn-ea"/>
              </a:rPr>
              <a:t>1970年4月22日，美国各地</a:t>
            </a:r>
            <a:r>
              <a:rPr lang="en-US" altLang="zh-CN" sz="2000" noProof="0">
                <a:ln>
                  <a:noFill/>
                </a:ln>
                <a:effectLst/>
                <a:uLnTx/>
                <a:uFillTx/>
                <a:latin typeface="Times New Roman" panose="02020603050405020304" charset="0"/>
                <a:ea typeface="微软雅黑" panose="020B0503020204020204" charset="-122"/>
                <a:cs typeface="Times New Roman" panose="02020603050405020304" charset="0"/>
                <a:sym typeface="+mn-ea"/>
              </a:rPr>
              <a:t>3</a:t>
            </a:r>
            <a:r>
              <a:rPr lang="zh-CN" altLang="zh-CN" sz="2000" noProof="0">
                <a:ln>
                  <a:noFill/>
                </a:ln>
                <a:effectLst/>
                <a:uLnTx/>
                <a:uFillTx/>
                <a:latin typeface="Times New Roman" panose="02020603050405020304" charset="0"/>
                <a:ea typeface="微软雅黑" panose="020B0503020204020204" charset="-122"/>
                <a:cs typeface="Times New Roman" panose="02020603050405020304" charset="0"/>
                <a:sym typeface="+mn-ea"/>
              </a:rPr>
              <a:t>000万人</a:t>
            </a:r>
            <a:r>
              <a:rPr lang="zh-CN" altLang="zh-CN" sz="2000" noProof="0" dirty="0">
                <a:ln>
                  <a:noFill/>
                </a:ln>
                <a:effectLst/>
                <a:uLnTx/>
                <a:uFillTx/>
                <a:latin typeface="Times New Roman" panose="02020603050405020304" charset="0"/>
                <a:ea typeface="微软雅黑" panose="020B0503020204020204" charset="-122"/>
                <a:cs typeface="Times New Roman" panose="02020603050405020304" charset="0"/>
                <a:sym typeface="+mn-ea"/>
              </a:rPr>
              <a:t>参加游行和集会。联合国将每年4月22日定为“世界地球日”。</a:t>
            </a:r>
            <a:endParaRPr lang="zh-CN" altLang="zh-CN" sz="2000" noProof="0" dirty="0">
              <a:ln>
                <a:noFill/>
              </a:ln>
              <a:effectLst/>
              <a:uLnTx/>
              <a:uFillTx/>
              <a:latin typeface="Times New Roman" panose="02020603050405020304" charset="0"/>
              <a:ea typeface="微软雅黑" panose="020B0503020204020204" charset="-122"/>
              <a:cs typeface="Times New Roman" panose="02020603050405020304" charset="0"/>
            </a:endParaRPr>
          </a:p>
          <a:p>
            <a:pPr fontAlgn="auto">
              <a:lnSpc>
                <a:spcPts val="3000"/>
              </a:lnSpc>
            </a:pPr>
            <a:r>
              <a:rPr lang="en-US" altLang="zh-CN" sz="2000" dirty="0">
                <a:solidFill>
                  <a:schemeClr val="tx1"/>
                </a:solidFill>
                <a:latin typeface="Times New Roman" panose="02020603050405020304" charset="0"/>
                <a:ea typeface="微软雅黑" panose="020B0503020204020204" charset="-122"/>
                <a:cs typeface="Times New Roman" panose="02020603050405020304" charset="0"/>
                <a:sym typeface="+mn-ea"/>
              </a:rPr>
              <a:t>       1972</a:t>
            </a:r>
            <a:r>
              <a:rPr lang="zh-CN" altLang="en-US" sz="2000" dirty="0">
                <a:solidFill>
                  <a:schemeClr val="tx1"/>
                </a:solidFill>
                <a:latin typeface="Times New Roman" panose="02020603050405020304" charset="0"/>
                <a:ea typeface="微软雅黑" panose="020B0503020204020204" charset="-122"/>
                <a:cs typeface="Times New Roman" panose="02020603050405020304" charset="0"/>
                <a:sym typeface="+mn-ea"/>
              </a:rPr>
              <a:t>年，联合国环境会议在斯德哥尔摩开幕，</a:t>
            </a:r>
            <a:r>
              <a:rPr lang="zh-CN" altLang="en-US" sz="2000" noProof="0">
                <a:ln>
                  <a:noFill/>
                </a:ln>
                <a:solidFill>
                  <a:schemeClr val="tx1"/>
                </a:solidFill>
                <a:effectLst/>
                <a:uLnTx/>
                <a:uFillTx/>
                <a:latin typeface="Times New Roman" panose="02020603050405020304" charset="0"/>
                <a:ea typeface="微软雅黑" panose="020B0503020204020204" charset="-122"/>
                <a:cs typeface="Times New Roman" panose="02020603050405020304" charset="0"/>
                <a:sym typeface="+mn-ea"/>
              </a:rPr>
              <a:t>大会作出决议，把</a:t>
            </a:r>
            <a:r>
              <a:rPr lang="en-US" altLang="zh-CN" sz="2000" noProof="0">
                <a:ln>
                  <a:noFill/>
                </a:ln>
                <a:solidFill>
                  <a:schemeClr val="tx1"/>
                </a:solidFill>
                <a:effectLst/>
                <a:uLnTx/>
                <a:uFillTx/>
                <a:latin typeface="Times New Roman" panose="02020603050405020304" charset="0"/>
                <a:ea typeface="微软雅黑" panose="020B0503020204020204" charset="-122"/>
                <a:cs typeface="Times New Roman" panose="02020603050405020304" charset="0"/>
                <a:sym typeface="+mn-ea"/>
              </a:rPr>
              <a:t>6</a:t>
            </a:r>
            <a:r>
              <a:rPr lang="zh-CN" altLang="en-US" sz="2000" noProof="0">
                <a:ln>
                  <a:noFill/>
                </a:ln>
                <a:solidFill>
                  <a:schemeClr val="tx1"/>
                </a:solidFill>
                <a:effectLst/>
                <a:uLnTx/>
                <a:uFillTx/>
                <a:latin typeface="Times New Roman" panose="02020603050405020304" charset="0"/>
                <a:ea typeface="微软雅黑" panose="020B0503020204020204" charset="-122"/>
                <a:cs typeface="Times New Roman" panose="02020603050405020304" charset="0"/>
                <a:sym typeface="+mn-ea"/>
              </a:rPr>
              <a:t>月</a:t>
            </a:r>
            <a:r>
              <a:rPr lang="en-US" altLang="zh-CN" sz="2000" noProof="0">
                <a:ln>
                  <a:noFill/>
                </a:ln>
                <a:solidFill>
                  <a:schemeClr val="tx1"/>
                </a:solidFill>
                <a:effectLst/>
                <a:uLnTx/>
                <a:uFillTx/>
                <a:latin typeface="Times New Roman" panose="02020603050405020304" charset="0"/>
                <a:ea typeface="微软雅黑" panose="020B0503020204020204" charset="-122"/>
                <a:cs typeface="Times New Roman" panose="02020603050405020304" charset="0"/>
                <a:sym typeface="+mn-ea"/>
              </a:rPr>
              <a:t>5</a:t>
            </a:r>
            <a:r>
              <a:rPr lang="zh-CN" altLang="en-US" sz="2000" noProof="0">
                <a:ln>
                  <a:noFill/>
                </a:ln>
                <a:solidFill>
                  <a:schemeClr val="tx1"/>
                </a:solidFill>
                <a:effectLst/>
                <a:uLnTx/>
                <a:uFillTx/>
                <a:latin typeface="Times New Roman" panose="02020603050405020304" charset="0"/>
                <a:ea typeface="微软雅黑" panose="020B0503020204020204" charset="-122"/>
                <a:cs typeface="Times New Roman" panose="02020603050405020304" charset="0"/>
                <a:sym typeface="+mn-ea"/>
              </a:rPr>
              <a:t>日定为“世界环境日”</a:t>
            </a:r>
            <a:r>
              <a:rPr lang="zh-CN" altLang="zh-CN" sz="2000" noProof="0">
                <a:ln>
                  <a:noFill/>
                </a:ln>
                <a:solidFill>
                  <a:schemeClr val="tx1"/>
                </a:solidFill>
                <a:effectLst/>
                <a:uLnTx/>
                <a:uFillTx/>
                <a:latin typeface="Times New Roman" panose="02020603050405020304" charset="0"/>
                <a:ea typeface="微软雅黑" panose="020B0503020204020204" charset="-122"/>
                <a:cs typeface="Times New Roman" panose="02020603050405020304" charset="0"/>
                <a:sym typeface="+mn-ea"/>
              </a:rPr>
              <a:t>。</a:t>
            </a:r>
            <a:endParaRPr lang="zh-CN" altLang="zh-CN" sz="2000" noProof="0">
              <a:ln>
                <a:noFill/>
              </a:ln>
              <a:solidFill>
                <a:schemeClr val="tx1"/>
              </a:solidFill>
              <a:effectLst/>
              <a:uLnTx/>
              <a:uFillTx/>
              <a:latin typeface="Times New Roman" panose="02020603050405020304" charset="0"/>
              <a:ea typeface="微软雅黑" panose="020B0503020204020204" charset="-122"/>
              <a:cs typeface="Times New Roman" panose="02020603050405020304" charset="0"/>
              <a:sym typeface="+mn-ea"/>
            </a:endParaRPr>
          </a:p>
        </p:txBody>
      </p:sp>
      <p:grpSp>
        <p:nvGrpSpPr>
          <p:cNvPr id="7" name="组合 6"/>
          <p:cNvGrpSpPr/>
          <p:nvPr/>
        </p:nvGrpSpPr>
        <p:grpSpPr>
          <a:xfrm>
            <a:off x="6120765" y="4981575"/>
            <a:ext cx="5824220" cy="1582420"/>
            <a:chOff x="971" y="2025"/>
            <a:chExt cx="9738" cy="5698"/>
          </a:xfrm>
        </p:grpSpPr>
        <p:sp>
          <p:nvSpPr>
            <p:cNvPr id="8" name="圆角矩形 7"/>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9"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11"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pic>
        <p:nvPicPr>
          <p:cNvPr id="13313" name="Picture 3" descr="33"/>
          <p:cNvPicPr>
            <a:picLocks noChangeAspect="1"/>
          </p:cNvPicPr>
          <p:nvPr/>
        </p:nvPicPr>
        <p:blipFill>
          <a:blip r:embed="rId2"/>
          <a:stretch>
            <a:fillRect/>
          </a:stretch>
        </p:blipFill>
        <p:spPr>
          <a:xfrm>
            <a:off x="225425" y="1144270"/>
            <a:ext cx="5718810" cy="36449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ct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前</a:t>
            </a:r>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言</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6188075" y="1188085"/>
            <a:ext cx="5704840" cy="515366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6193155" y="1212850"/>
            <a:ext cx="5703570" cy="5092700"/>
          </a:xfrm>
          <a:prstGeom prst="rect">
            <a:avLst/>
          </a:prstGeom>
          <a:noFill/>
        </p:spPr>
        <p:txBody>
          <a:bodyPr wrap="square" rtlCol="0">
            <a:spAutoFit/>
          </a:bodyPr>
          <a:p>
            <a:pPr fontAlgn="auto">
              <a:lnSpc>
                <a:spcPts val="3000"/>
              </a:lnSpc>
            </a:pPr>
            <a:r>
              <a:rPr lang="en-US" altLang="zh-CN" sz="2800">
                <a:latin typeface="+mj-ea"/>
                <a:ea typeface="+mj-ea"/>
                <a:cs typeface="+mj-ea"/>
              </a:rPr>
              <a:t>  </a:t>
            </a:r>
            <a:r>
              <a:rPr lang="en-US" altLang="zh-CN" sz="2800">
                <a:latin typeface="Times New Roman" panose="02020603050405020304" charset="0"/>
                <a:ea typeface="+mj-ea"/>
                <a:cs typeface="Times New Roman" panose="02020603050405020304" charset="0"/>
              </a:rPr>
              <a:t>   </a:t>
            </a:r>
            <a:r>
              <a:rPr lang="en-US" altLang="zh-CN" sz="2000">
                <a:latin typeface="Times New Roman" panose="02020603050405020304" charset="0"/>
                <a:ea typeface="+mj-ea"/>
                <a:cs typeface="Times New Roman" panose="02020603050405020304" charset="0"/>
              </a:rPr>
              <a:t>建国以来，我们党始终坚持为中国人民谋幸福的初心和使命，将环境保护纳入基本国策</a:t>
            </a:r>
            <a:r>
              <a:rPr lang="zh-CN" altLang="en-US" sz="2000">
                <a:latin typeface="Times New Roman" panose="02020603050405020304" charset="0"/>
                <a:ea typeface="+mj-ea"/>
                <a:cs typeface="Times New Roman" panose="02020603050405020304" charset="0"/>
              </a:rPr>
              <a:t>。</a:t>
            </a:r>
            <a:endParaRPr lang="zh-CN" altLang="en-US" sz="2000">
              <a:latin typeface="Times New Roman" panose="02020603050405020304" charset="0"/>
              <a:ea typeface="+mj-ea"/>
              <a:cs typeface="Times New Roman" panose="02020603050405020304" charset="0"/>
            </a:endParaRPr>
          </a:p>
          <a:p>
            <a:pPr fontAlgn="auto">
              <a:lnSpc>
                <a:spcPts val="3000"/>
              </a:lnSpc>
            </a:pPr>
            <a:r>
              <a:rPr lang="zh-CN" altLang="en-US" sz="2000">
                <a:latin typeface="Times New Roman" panose="02020603050405020304" charset="0"/>
                <a:ea typeface="+mj-ea"/>
                <a:cs typeface="Times New Roman" panose="02020603050405020304" charset="0"/>
              </a:rPr>
              <a:t> </a:t>
            </a:r>
            <a:r>
              <a:rPr lang="en-US" altLang="zh-CN" sz="2000">
                <a:latin typeface="Times New Roman" panose="02020603050405020304" charset="0"/>
                <a:ea typeface="+mj-ea"/>
                <a:cs typeface="Times New Roman" panose="02020603050405020304" charset="0"/>
              </a:rPr>
              <a:t>      </a:t>
            </a:r>
            <a:r>
              <a:rPr sz="2000">
                <a:latin typeface="Times New Roman" panose="02020603050405020304" charset="0"/>
                <a:ea typeface="微软雅黑" panose="020B0503020204020204" charset="-122"/>
                <a:cs typeface="Times New Roman" panose="02020603050405020304" charset="0"/>
              </a:rPr>
              <a:t>1954年、1975年《宪法》第6条规定：“矿藏、水流，国有的森林、荒地和其他资源，都属于全民所有。”</a:t>
            </a:r>
            <a:endParaRPr sz="2000">
              <a:latin typeface="Times New Roman" panose="02020603050405020304" charset="0"/>
              <a:ea typeface="微软雅黑" panose="020B0503020204020204" charset="-122"/>
              <a:cs typeface="Times New Roman" panose="02020603050405020304" charset="0"/>
            </a:endParaRPr>
          </a:p>
          <a:p>
            <a:pPr fontAlgn="auto">
              <a:lnSpc>
                <a:spcPts val="3000"/>
              </a:lnSpc>
            </a:pPr>
            <a:r>
              <a:rPr sz="2000">
                <a:latin typeface="Times New Roman" panose="02020603050405020304" charset="0"/>
                <a:ea typeface="微软雅黑" panose="020B0503020204020204" charset="-122"/>
                <a:cs typeface="Times New Roman" panose="02020603050405020304" charset="0"/>
              </a:rPr>
              <a:t> </a:t>
            </a:r>
            <a:r>
              <a:rPr lang="en-US" sz="2000">
                <a:latin typeface="Times New Roman" panose="02020603050405020304" charset="0"/>
                <a:ea typeface="微软雅黑" panose="020B0503020204020204" charset="-122"/>
                <a:cs typeface="Times New Roman" panose="02020603050405020304" charset="0"/>
              </a:rPr>
              <a:t>      </a:t>
            </a:r>
            <a:r>
              <a:rPr sz="2000">
                <a:latin typeface="Times New Roman" panose="02020603050405020304" charset="0"/>
                <a:ea typeface="微软雅黑" panose="020B0503020204020204" charset="-122"/>
                <a:cs typeface="Times New Roman" panose="02020603050405020304" charset="0"/>
              </a:rPr>
              <a:t>1978年《宪法》第11条规定:“国家保护环境和自然资源，防治污染和其他公害”</a:t>
            </a:r>
            <a:r>
              <a:rPr lang="zh-CN" sz="2000">
                <a:latin typeface="Times New Roman" panose="02020603050405020304" charset="0"/>
                <a:ea typeface="微软雅黑" panose="020B0503020204020204" charset="-122"/>
                <a:cs typeface="Times New Roman" panose="02020603050405020304" charset="0"/>
              </a:rPr>
              <a:t>，</a:t>
            </a:r>
            <a:r>
              <a:rPr sz="2000">
                <a:latin typeface="Times New Roman" panose="02020603050405020304" charset="0"/>
                <a:ea typeface="微软雅黑" panose="020B0503020204020204" charset="-122"/>
                <a:cs typeface="Times New Roman" panose="02020603050405020304" charset="0"/>
              </a:rPr>
              <a:t>首次在宪法文本中明确了国家是环境保护的义务主体。</a:t>
            </a:r>
            <a:endParaRPr sz="2000">
              <a:latin typeface="Times New Roman" panose="02020603050405020304" charset="0"/>
              <a:ea typeface="微软雅黑" panose="020B0503020204020204" charset="-122"/>
              <a:cs typeface="Times New Roman" panose="02020603050405020304" charset="0"/>
            </a:endParaRPr>
          </a:p>
          <a:p>
            <a:pPr fontAlgn="auto">
              <a:lnSpc>
                <a:spcPts val="3000"/>
              </a:lnSpc>
            </a:pPr>
            <a:r>
              <a:rPr lang="en-US" sz="2000">
                <a:latin typeface="Times New Roman" panose="02020603050405020304" charset="0"/>
                <a:ea typeface="微软雅黑" panose="020B0503020204020204" charset="-122"/>
                <a:cs typeface="Times New Roman" panose="02020603050405020304" charset="0"/>
              </a:rPr>
              <a:t>       </a:t>
            </a:r>
            <a:r>
              <a:rPr sz="2000">
                <a:latin typeface="Times New Roman" panose="02020603050405020304" charset="0"/>
                <a:ea typeface="微软雅黑" panose="020B0503020204020204" charset="-122"/>
                <a:cs typeface="Times New Roman" panose="02020603050405020304" charset="0"/>
              </a:rPr>
              <a:t>1982年《宪法》第9条规定:“国家保障自然资源的合理利用，保护珍贵的动物和植物”，突出了人类与自然之间的和谐关系。</a:t>
            </a:r>
            <a:endParaRPr sz="2000">
              <a:latin typeface="Times New Roman" panose="02020603050405020304" charset="0"/>
              <a:ea typeface="微软雅黑" panose="020B0503020204020204" charset="-122"/>
              <a:cs typeface="Times New Roman" panose="02020603050405020304" charset="0"/>
            </a:endParaRPr>
          </a:p>
          <a:p>
            <a:pPr fontAlgn="auto">
              <a:lnSpc>
                <a:spcPts val="3000"/>
              </a:lnSpc>
            </a:pPr>
            <a:r>
              <a:rPr lang="en-US" sz="2000">
                <a:latin typeface="Times New Roman" panose="02020603050405020304" charset="0"/>
                <a:ea typeface="微软雅黑" panose="020B0503020204020204" charset="-122"/>
                <a:cs typeface="Times New Roman" panose="02020603050405020304" charset="0"/>
              </a:rPr>
              <a:t>       </a:t>
            </a:r>
            <a:r>
              <a:rPr sz="2000">
                <a:latin typeface="Times New Roman" panose="02020603050405020304" charset="0"/>
                <a:ea typeface="微软雅黑" panose="020B0503020204020204" charset="-122"/>
                <a:cs typeface="Times New Roman" panose="02020603050405020304" charset="0"/>
              </a:rPr>
              <a:t>2018年宪法修改时，生态文明被正式写入宪法序言，环境条款得以体系化。</a:t>
            </a:r>
            <a:endParaRPr lang="zh-CN" altLang="en-US" sz="2800">
              <a:latin typeface="Times New Roman" panose="02020603050405020304" charset="0"/>
              <a:ea typeface="微软雅黑" panose="020B0503020204020204" charset="-122"/>
              <a:cs typeface="Times New Roman" panose="02020603050405020304" charset="0"/>
            </a:endParaRPr>
          </a:p>
        </p:txBody>
      </p:sp>
      <p:pic>
        <p:nvPicPr>
          <p:cNvPr id="4" name="图片 3" descr="u=1817424570,3573172268&amp;fm=253&amp;fmt=auto&amp;app=138&amp;f=JPEG"/>
          <p:cNvPicPr>
            <a:picLocks noChangeAspect="1"/>
          </p:cNvPicPr>
          <p:nvPr/>
        </p:nvPicPr>
        <p:blipFill>
          <a:blip r:embed="rId1"/>
          <a:stretch>
            <a:fillRect/>
          </a:stretch>
        </p:blipFill>
        <p:spPr>
          <a:xfrm>
            <a:off x="69850" y="1359535"/>
            <a:ext cx="6019800" cy="4606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164"/>
            <a:ext cx="12192000" cy="1028670"/>
          </a:xfrm>
        </p:spPr>
        <p:txBody>
          <a:bodyPr anchor="ctr">
            <a:normAutofit/>
          </a:bodyPr>
          <a:lstStyle/>
          <a:p>
            <a:pPr algn="ct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前</a:t>
            </a:r>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rPr>
              <a:t>言</a:t>
            </a:r>
            <a:endParaRPr lang="en-US" sz="4300" b="1" dirty="0">
              <a:solidFill>
                <a:prstClr val="white"/>
              </a:solidFill>
              <a:effectLst/>
              <a:latin typeface="Arial" panose="020B0604020202020204" pitchFamily="34" charset="0"/>
              <a:ea typeface="黑体" panose="02010609060101010101" charset="-122"/>
              <a:cs typeface="Arial" panose="020B0604020202020204" pitchFamily="34" charset="0"/>
            </a:endParaRPr>
          </a:p>
        </p:txBody>
      </p:sp>
      <p:grpSp>
        <p:nvGrpSpPr>
          <p:cNvPr id="2" name="组合 1"/>
          <p:cNvGrpSpPr/>
          <p:nvPr/>
        </p:nvGrpSpPr>
        <p:grpSpPr>
          <a:xfrm>
            <a:off x="6196965" y="1252220"/>
            <a:ext cx="5596255" cy="516509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6225540" y="1237615"/>
            <a:ext cx="5717540" cy="5169535"/>
          </a:xfrm>
          <a:prstGeom prst="rect">
            <a:avLst/>
          </a:prstGeom>
          <a:noFill/>
        </p:spPr>
        <p:txBody>
          <a:bodyPr wrap="square" rtlCol="0">
            <a:spAutoFit/>
          </a:bodyPr>
          <a:p>
            <a:pPr>
              <a:lnSpc>
                <a:spcPct val="150000"/>
              </a:lnSpc>
            </a:pPr>
            <a:r>
              <a:rPr lang="en-US" altLang="zh-CN" sz="2000" noProof="0">
                <a:ln>
                  <a:noFill/>
                </a:ln>
                <a:effectLst/>
                <a:uLnTx/>
                <a:uFillTx/>
                <a:latin typeface="Times New Roman" panose="02020603050405020304" charset="0"/>
                <a:ea typeface="微软雅黑" panose="020B0503020204020204" charset="-122"/>
                <a:cs typeface="Times New Roman" panose="02020603050405020304" charset="0"/>
                <a:sym typeface="+mn-ea"/>
              </a:rPr>
              <a:t>1971</a:t>
            </a:r>
            <a:r>
              <a:rPr lang="zh-CN" altLang="en-US" sz="2000" noProof="0">
                <a:ln>
                  <a:noFill/>
                </a:ln>
                <a:effectLst/>
                <a:uLnTx/>
                <a:uFillTx/>
                <a:latin typeface="Times New Roman" panose="02020603050405020304" charset="0"/>
                <a:ea typeface="微软雅黑" panose="020B0503020204020204" charset="-122"/>
                <a:cs typeface="Times New Roman" panose="02020603050405020304" charset="0"/>
                <a:sym typeface="+mn-ea"/>
              </a:rPr>
              <a:t>年，国家计委设立了环保办公室，政府机构的名称中第一次出现“环境保护”。</a:t>
            </a:r>
            <a:endParaRPr lang="zh-CN" altLang="en-US" sz="2000" noProof="0">
              <a:ln>
                <a:noFill/>
              </a:ln>
              <a:effectLst/>
              <a:uLnTx/>
              <a:uFillTx/>
              <a:latin typeface="Times New Roman" panose="02020603050405020304" charset="0"/>
              <a:ea typeface="微软雅黑" panose="020B0503020204020204" charset="-122"/>
              <a:cs typeface="Times New Roman" panose="02020603050405020304" charset="0"/>
              <a:sym typeface="+mn-ea"/>
            </a:endParaRPr>
          </a:p>
          <a:p>
            <a:pPr>
              <a:lnSpc>
                <a:spcPct val="150000"/>
              </a:lnSpc>
            </a:pPr>
            <a:r>
              <a:rPr lang="en-US" altLang="zh-CN" sz="2000" noProof="0">
                <a:ln>
                  <a:noFill/>
                </a:ln>
                <a:effectLst/>
                <a:uLnTx/>
                <a:uFillTx/>
                <a:latin typeface="Times New Roman" panose="02020603050405020304" charset="0"/>
                <a:ea typeface="微软雅黑" panose="020B0503020204020204" charset="-122"/>
                <a:cs typeface="Times New Roman" panose="02020603050405020304" charset="0"/>
                <a:sym typeface="+mn-ea"/>
              </a:rPr>
              <a:t>1973</a:t>
            </a:r>
            <a:r>
              <a:rPr lang="zh-CN" altLang="en-US" sz="2000" noProof="0">
                <a:ln>
                  <a:noFill/>
                </a:ln>
                <a:effectLst/>
                <a:uLnTx/>
                <a:uFillTx/>
                <a:latin typeface="Times New Roman" panose="02020603050405020304" charset="0"/>
                <a:ea typeface="微软雅黑" panose="020B0503020204020204" charset="-122"/>
                <a:cs typeface="Times New Roman" panose="02020603050405020304" charset="0"/>
                <a:sym typeface="+mn-ea"/>
              </a:rPr>
              <a:t>年，成立了国务院环境保护领导小组办公室。</a:t>
            </a:r>
            <a:endParaRPr lang="zh-CN" altLang="en-US" sz="2000" noProof="0">
              <a:ln>
                <a:noFill/>
              </a:ln>
              <a:effectLst/>
              <a:uLnTx/>
              <a:uFillTx/>
              <a:latin typeface="Times New Roman" panose="02020603050405020304" charset="0"/>
              <a:ea typeface="微软雅黑" panose="020B0503020204020204" charset="-122"/>
              <a:cs typeface="Times New Roman" panose="02020603050405020304" charset="0"/>
              <a:sym typeface="+mn-ea"/>
            </a:endParaRPr>
          </a:p>
          <a:p>
            <a:pPr>
              <a:lnSpc>
                <a:spcPct val="150000"/>
              </a:lnSpc>
            </a:pPr>
            <a:r>
              <a:rPr lang="en-US" altLang="zh-CN" sz="2000" noProof="0">
                <a:ln>
                  <a:noFill/>
                </a:ln>
                <a:effectLst/>
                <a:uLnTx/>
                <a:uFillTx/>
                <a:latin typeface="Times New Roman" panose="02020603050405020304" charset="0"/>
                <a:ea typeface="微软雅黑" panose="020B0503020204020204" charset="-122"/>
                <a:cs typeface="Times New Roman" panose="02020603050405020304" charset="0"/>
                <a:sym typeface="+mn-ea"/>
              </a:rPr>
              <a:t>1982</a:t>
            </a:r>
            <a:r>
              <a:rPr lang="zh-CN" altLang="en-US" sz="2000" noProof="0">
                <a:ln>
                  <a:noFill/>
                </a:ln>
                <a:effectLst/>
                <a:uLnTx/>
                <a:uFillTx/>
                <a:latin typeface="Times New Roman" panose="02020603050405020304" charset="0"/>
                <a:ea typeface="微软雅黑" panose="020B0503020204020204" charset="-122"/>
                <a:cs typeface="Times New Roman" panose="02020603050405020304" charset="0"/>
                <a:sym typeface="+mn-ea"/>
              </a:rPr>
              <a:t>年，成立环境保护局，归属当时的城乡建设环境保护部。</a:t>
            </a:r>
            <a:endParaRPr lang="zh-CN" altLang="en-US" sz="2000" noProof="0">
              <a:ln>
                <a:noFill/>
              </a:ln>
              <a:effectLst/>
              <a:uLnTx/>
              <a:uFillTx/>
              <a:latin typeface="Times New Roman" panose="02020603050405020304" charset="0"/>
              <a:ea typeface="微软雅黑" panose="020B0503020204020204" charset="-122"/>
              <a:cs typeface="Times New Roman" panose="02020603050405020304" charset="0"/>
              <a:sym typeface="+mn-ea"/>
            </a:endParaRPr>
          </a:p>
          <a:p>
            <a:pPr>
              <a:lnSpc>
                <a:spcPct val="150000"/>
              </a:lnSpc>
            </a:pPr>
            <a:r>
              <a:rPr lang="en-US" altLang="zh-CN" sz="2000" noProof="0">
                <a:ln>
                  <a:noFill/>
                </a:ln>
                <a:effectLst/>
                <a:uLnTx/>
                <a:uFillTx/>
                <a:latin typeface="Times New Roman" panose="02020603050405020304" charset="0"/>
                <a:ea typeface="微软雅黑" panose="020B0503020204020204" charset="-122"/>
                <a:cs typeface="Times New Roman" panose="02020603050405020304" charset="0"/>
                <a:sym typeface="+mn-ea"/>
              </a:rPr>
              <a:t>1984</a:t>
            </a:r>
            <a:r>
              <a:rPr lang="zh-CN" altLang="en-US" sz="2000" noProof="0">
                <a:ln>
                  <a:noFill/>
                </a:ln>
                <a:effectLst/>
                <a:uLnTx/>
                <a:uFillTx/>
                <a:latin typeface="Times New Roman" panose="02020603050405020304" charset="0"/>
                <a:ea typeface="微软雅黑" panose="020B0503020204020204" charset="-122"/>
                <a:cs typeface="Times New Roman" panose="02020603050405020304" charset="0"/>
                <a:sym typeface="+mn-ea"/>
              </a:rPr>
              <a:t>年，国务院成立环境保护委员会，领导组织协调全国环境保护工作。</a:t>
            </a:r>
            <a:endParaRPr lang="zh-CN" altLang="en-US" sz="2000" noProof="0">
              <a:ln>
                <a:noFill/>
              </a:ln>
              <a:effectLst/>
              <a:uLnTx/>
              <a:uFillTx/>
              <a:latin typeface="Times New Roman" panose="02020603050405020304" charset="0"/>
              <a:ea typeface="微软雅黑" panose="020B0503020204020204" charset="-122"/>
              <a:cs typeface="Times New Roman" panose="02020603050405020304" charset="0"/>
              <a:sym typeface="+mn-ea"/>
            </a:endParaRPr>
          </a:p>
          <a:p>
            <a:pPr>
              <a:lnSpc>
                <a:spcPct val="150000"/>
              </a:lnSpc>
            </a:pPr>
            <a:r>
              <a:rPr lang="en-US" altLang="zh-CN" sz="2000" noProof="0">
                <a:ln>
                  <a:noFill/>
                </a:ln>
                <a:effectLst/>
                <a:uLnTx/>
                <a:uFillTx/>
                <a:latin typeface="Times New Roman" panose="02020603050405020304" charset="0"/>
                <a:ea typeface="微软雅黑" panose="020B0503020204020204" charset="-122"/>
                <a:cs typeface="Times New Roman" panose="02020603050405020304" charset="0"/>
                <a:sym typeface="+mn-ea"/>
              </a:rPr>
              <a:t>1988</a:t>
            </a:r>
            <a:r>
              <a:rPr lang="zh-CN" altLang="en-US" sz="2000" noProof="0">
                <a:ln>
                  <a:noFill/>
                </a:ln>
                <a:effectLst/>
                <a:uLnTx/>
                <a:uFillTx/>
                <a:latin typeface="Times New Roman" panose="02020603050405020304" charset="0"/>
                <a:ea typeface="微软雅黑" panose="020B0503020204020204" charset="-122"/>
                <a:cs typeface="Times New Roman" panose="02020603050405020304" charset="0"/>
                <a:sym typeface="+mn-ea"/>
              </a:rPr>
              <a:t>年，设立国家环境保护局，从城乡建设环境保护部中独立出来，成为国务院直属机构</a:t>
            </a:r>
            <a:r>
              <a:rPr sz="2000">
                <a:latin typeface="Times New Roman" panose="02020603050405020304" charset="0"/>
                <a:ea typeface="微软雅黑" panose="020B0503020204020204" charset="-122"/>
                <a:cs typeface="Times New Roman" panose="02020603050405020304" charset="0"/>
              </a:rPr>
              <a:t>。</a:t>
            </a:r>
            <a:endParaRPr sz="2000">
              <a:latin typeface="Times New Roman" panose="02020603050405020304" charset="0"/>
              <a:ea typeface="微软雅黑" panose="020B0503020204020204" charset="-122"/>
              <a:cs typeface="Times New Roman" panose="02020603050405020304" charset="0"/>
            </a:endParaRPr>
          </a:p>
          <a:p>
            <a:pPr>
              <a:lnSpc>
                <a:spcPct val="150000"/>
              </a:lnSpc>
            </a:pPr>
            <a:r>
              <a:rPr lang="en-US" altLang="zh-CN" sz="2000" noProof="0" dirty="0">
                <a:ln>
                  <a:noFill/>
                </a:ln>
                <a:effectLst/>
                <a:uLnTx/>
                <a:uFillTx/>
                <a:latin typeface="Times New Roman" panose="02020603050405020304" charset="0"/>
                <a:ea typeface="微软雅黑" panose="020B0503020204020204" charset="-122"/>
                <a:cs typeface="Times New Roman" panose="02020603050405020304" charset="0"/>
                <a:sym typeface="+mn-ea"/>
              </a:rPr>
              <a:t>2008</a:t>
            </a:r>
            <a:r>
              <a:rPr lang="zh-CN" altLang="en-US" sz="2000" noProof="0" dirty="0">
                <a:ln>
                  <a:noFill/>
                </a:ln>
                <a:effectLst/>
                <a:uLnTx/>
                <a:uFillTx/>
                <a:latin typeface="Times New Roman" panose="02020603050405020304" charset="0"/>
                <a:ea typeface="微软雅黑" panose="020B0503020204020204" charset="-122"/>
                <a:cs typeface="Times New Roman" panose="02020603050405020304" charset="0"/>
                <a:sym typeface="+mn-ea"/>
              </a:rPr>
              <a:t>年</a:t>
            </a:r>
            <a:r>
              <a:rPr lang="en-US" altLang="zh-CN" sz="2000" noProof="0" dirty="0">
                <a:ln>
                  <a:noFill/>
                </a:ln>
                <a:effectLst/>
                <a:uLnTx/>
                <a:uFillTx/>
                <a:latin typeface="Times New Roman" panose="02020603050405020304" charset="0"/>
                <a:ea typeface="微软雅黑" panose="020B0503020204020204" charset="-122"/>
                <a:cs typeface="Times New Roman" panose="02020603050405020304" charset="0"/>
                <a:sym typeface="+mn-ea"/>
              </a:rPr>
              <a:t>3</a:t>
            </a:r>
            <a:r>
              <a:rPr lang="zh-CN" altLang="en-US" sz="2000" noProof="0" dirty="0">
                <a:ln>
                  <a:noFill/>
                </a:ln>
                <a:effectLst/>
                <a:uLnTx/>
                <a:uFillTx/>
                <a:latin typeface="Times New Roman" panose="02020603050405020304" charset="0"/>
                <a:ea typeface="微软雅黑" panose="020B0503020204020204" charset="-122"/>
                <a:cs typeface="Times New Roman" panose="02020603050405020304" charset="0"/>
                <a:sym typeface="+mn-ea"/>
              </a:rPr>
              <a:t>月，环境保护部正式组建。</a:t>
            </a:r>
            <a:endParaRPr lang="zh-CN" altLang="en-US" sz="2000" noProof="0" dirty="0">
              <a:ln>
                <a:noFill/>
              </a:ln>
              <a:effectLst/>
              <a:uLnTx/>
              <a:uFillTx/>
              <a:latin typeface="Times New Roman" panose="02020603050405020304" charset="0"/>
              <a:ea typeface="微软雅黑" panose="020B0503020204020204" charset="-122"/>
              <a:cs typeface="Times New Roman" panose="02020603050405020304" charset="0"/>
              <a:sym typeface="+mn-ea"/>
            </a:endParaRPr>
          </a:p>
          <a:p>
            <a:pPr>
              <a:lnSpc>
                <a:spcPct val="150000"/>
              </a:lnSpc>
            </a:pPr>
            <a:r>
              <a:rPr lang="en-US" altLang="zh-CN" sz="2000">
                <a:latin typeface="Times New Roman" panose="02020603050405020304" charset="0"/>
                <a:ea typeface="微软雅黑" panose="020B0503020204020204" charset="-122"/>
                <a:cs typeface="Times New Roman" panose="02020603050405020304" charset="0"/>
              </a:rPr>
              <a:t>2018</a:t>
            </a:r>
            <a:r>
              <a:rPr lang="zh-CN" altLang="en-US" sz="2000">
                <a:latin typeface="Times New Roman" panose="02020603050405020304" charset="0"/>
                <a:ea typeface="微软雅黑" panose="020B0503020204020204" charset="-122"/>
                <a:cs typeface="Times New Roman" panose="02020603050405020304" charset="0"/>
              </a:rPr>
              <a:t>年</a:t>
            </a:r>
            <a:r>
              <a:rPr lang="en-US" altLang="zh-CN" sz="2000">
                <a:latin typeface="Times New Roman" panose="02020603050405020304" charset="0"/>
                <a:ea typeface="微软雅黑" panose="020B0503020204020204" charset="-122"/>
                <a:cs typeface="Times New Roman" panose="02020603050405020304" charset="0"/>
              </a:rPr>
              <a:t>4</a:t>
            </a:r>
            <a:r>
              <a:rPr lang="zh-CN" altLang="en-US" sz="2000">
                <a:latin typeface="Times New Roman" panose="02020603050405020304" charset="0"/>
                <a:ea typeface="微软雅黑" panose="020B0503020204020204" charset="-122"/>
                <a:cs typeface="Times New Roman" panose="02020603050405020304" charset="0"/>
              </a:rPr>
              <a:t>月，生态环境部</a:t>
            </a:r>
            <a:r>
              <a:rPr lang="zh-CN" altLang="en-US" sz="2000" noProof="0" dirty="0">
                <a:ln>
                  <a:noFill/>
                </a:ln>
                <a:effectLst/>
                <a:uLnTx/>
                <a:uFillTx/>
                <a:latin typeface="Times New Roman" panose="02020603050405020304" charset="0"/>
                <a:ea typeface="微软雅黑" panose="020B0503020204020204" charset="-122"/>
                <a:cs typeface="Times New Roman" panose="02020603050405020304" charset="0"/>
                <a:sym typeface="+mn-ea"/>
              </a:rPr>
              <a:t>正式挂牌成立</a:t>
            </a:r>
            <a:r>
              <a:rPr lang="zh-CN" altLang="en-US" sz="2000">
                <a:latin typeface="Times New Roman" panose="02020603050405020304" charset="0"/>
                <a:ea typeface="微软雅黑" panose="020B0503020204020204" charset="-122"/>
                <a:cs typeface="Times New Roman" panose="02020603050405020304" charset="0"/>
              </a:rPr>
              <a:t>。</a:t>
            </a:r>
            <a:endParaRPr lang="zh-CN" altLang="en-US" sz="2000">
              <a:latin typeface="Times New Roman" panose="02020603050405020304" charset="0"/>
              <a:ea typeface="微软雅黑" panose="020B0503020204020204" charset="-122"/>
              <a:cs typeface="Times New Roman" panose="02020603050405020304" charset="0"/>
            </a:endParaRPr>
          </a:p>
        </p:txBody>
      </p:sp>
      <p:pic>
        <p:nvPicPr>
          <p:cNvPr id="39939" name="Picture 3" descr="F200803271754283899186084"/>
          <p:cNvPicPr>
            <a:picLocks noChangeAspect="1"/>
          </p:cNvPicPr>
          <p:nvPr/>
        </p:nvPicPr>
        <p:blipFill>
          <a:blip r:embed="rId1"/>
          <a:stretch>
            <a:fillRect/>
          </a:stretch>
        </p:blipFill>
        <p:spPr>
          <a:xfrm>
            <a:off x="212090" y="1300480"/>
            <a:ext cx="5960745" cy="48310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a:spLocks noGrp="1"/>
          </p:cNvSpPr>
          <p:nvPr>
            <p:ph sz="quarter" idx="10"/>
          </p:nvPr>
        </p:nvSpPr>
        <p:spPr>
          <a:xfrm>
            <a:off x="0" y="24294"/>
            <a:ext cx="12192000" cy="1028670"/>
          </a:xfrm>
        </p:spPr>
        <p:txBody>
          <a:bodyPr anchor="ctr">
            <a:normAutofit/>
          </a:bodyPr>
          <a:lstStyle/>
          <a:p>
            <a:pPr algn="ct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前</a:t>
            </a:r>
            <a:r>
              <a:rPr lang="en-US" altLang="zh-CN"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  </a:t>
            </a:r>
            <a:r>
              <a:rPr lang="zh-CN" altLang="en-US" sz="4300" b="1" dirty="0">
                <a:solidFill>
                  <a:prstClr val="white"/>
                </a:solidFill>
                <a:effectLst/>
                <a:latin typeface="Arial" panose="020B0604020202020204" pitchFamily="34" charset="0"/>
                <a:ea typeface="黑体" panose="02010609060101010101" charset="-122"/>
                <a:cs typeface="Arial" panose="020B0604020202020204" pitchFamily="34" charset="0"/>
                <a:sym typeface="+mn-ea"/>
              </a:rPr>
              <a:t>言</a:t>
            </a:r>
            <a:endParaRPr lang="en-US" sz="4300" b="1" dirty="0">
              <a:solidFill>
                <a:prstClr val="white"/>
              </a:solidFill>
              <a:effectLst/>
              <a:latin typeface="黑体" panose="02010609060101010101" charset="-122"/>
              <a:ea typeface="黑体" panose="02010609060101010101" charset="-122"/>
              <a:cs typeface="黑体" panose="02010609060101010101" charset="-122"/>
            </a:endParaRPr>
          </a:p>
        </p:txBody>
      </p:sp>
      <p:grpSp>
        <p:nvGrpSpPr>
          <p:cNvPr id="2" name="组合 1"/>
          <p:cNvGrpSpPr/>
          <p:nvPr/>
        </p:nvGrpSpPr>
        <p:grpSpPr>
          <a:xfrm>
            <a:off x="328295" y="1166495"/>
            <a:ext cx="5772785" cy="5373370"/>
            <a:chOff x="971" y="2025"/>
            <a:chExt cx="9738" cy="5698"/>
          </a:xfrm>
        </p:grpSpPr>
        <p:sp>
          <p:nvSpPr>
            <p:cNvPr id="55" name="圆角矩形 54"/>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7"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58"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4"/>
          <p:cNvSpPr txBox="1"/>
          <p:nvPr/>
        </p:nvSpPr>
        <p:spPr>
          <a:xfrm>
            <a:off x="381000" y="1301115"/>
            <a:ext cx="5720715" cy="5077460"/>
          </a:xfrm>
          <a:prstGeom prst="rect">
            <a:avLst/>
          </a:prstGeom>
          <a:noFill/>
        </p:spPr>
        <p:txBody>
          <a:bodyPr wrap="square" rtlCol="0">
            <a:spAutoFit/>
          </a:bodyPr>
          <a:p>
            <a:pPr algn="l" fontAlgn="auto">
              <a:lnSpc>
                <a:spcPct val="150000"/>
              </a:lnSpc>
              <a:spcBef>
                <a:spcPct val="0"/>
              </a:spcBef>
              <a:buClrTx/>
              <a:buSzTx/>
              <a:buFontTx/>
            </a:pPr>
            <a:r>
              <a:rPr lang="en-US" altLang="zh-CN" sz="2400">
                <a:latin typeface="微软雅黑" panose="020B0503020204020204" charset="-122"/>
                <a:ea typeface="微软雅黑" panose="020B0503020204020204" charset="-122"/>
                <a:cs typeface="微软雅黑" panose="020B0503020204020204" charset="-122"/>
              </a:rPr>
              <a:t>   </a:t>
            </a:r>
            <a:r>
              <a:rPr lang="en-US" altLang="zh-CN" sz="2400">
                <a:latin typeface="Times New Roman" panose="02020603050405020304" charset="0"/>
                <a:ea typeface="微软雅黑" panose="020B0503020204020204" charset="-122"/>
                <a:cs typeface="Times New Roman" panose="02020603050405020304" charset="0"/>
              </a:rPr>
              <a:t>  2012年11月，党的十八大首次</a:t>
            </a:r>
            <a:r>
              <a:rPr lang="zh-CN" altLang="en-US" sz="2400">
                <a:latin typeface="Times New Roman" panose="02020603050405020304" charset="0"/>
                <a:ea typeface="微软雅黑" panose="020B0503020204020204" charset="-122"/>
                <a:cs typeface="Times New Roman" panose="02020603050405020304" charset="0"/>
                <a:sym typeface="+mn-ea"/>
              </a:rPr>
              <a:t>将生态文明建设纳入</a:t>
            </a:r>
            <a:r>
              <a:rPr lang="en-US" altLang="zh-CN" sz="2400">
                <a:latin typeface="Times New Roman" panose="02020603050405020304" charset="0"/>
                <a:ea typeface="微软雅黑" panose="020B0503020204020204" charset="-122"/>
                <a:cs typeface="Times New Roman" panose="02020603050405020304" charset="0"/>
              </a:rPr>
              <a:t>中国特色社会主义事业“五位一体”总布局</a:t>
            </a:r>
            <a:r>
              <a:rPr lang="zh-CN" altLang="en-US" sz="2400">
                <a:latin typeface="Times New Roman" panose="02020603050405020304" charset="0"/>
                <a:ea typeface="微软雅黑" panose="020B0503020204020204" charset="-122"/>
                <a:cs typeface="Times New Roman" panose="02020603050405020304" charset="0"/>
              </a:rPr>
              <a:t>，其中</a:t>
            </a:r>
            <a:r>
              <a:rPr lang="en-US" altLang="zh-CN" sz="2400">
                <a:latin typeface="Times New Roman" panose="02020603050405020304" charset="0"/>
                <a:ea typeface="微软雅黑" panose="020B0503020204020204" charset="-122"/>
                <a:cs typeface="Times New Roman" panose="02020603050405020304" charset="0"/>
              </a:rPr>
              <a:t>经济建设是根本，政治建设是保障，文化建设是灵魂，社会建设是条件，生态文明建设是基础。</a:t>
            </a:r>
            <a:endParaRPr lang="en-US" altLang="zh-CN" sz="2400">
              <a:latin typeface="Times New Roman" panose="02020603050405020304" charset="0"/>
              <a:ea typeface="微软雅黑" panose="020B0503020204020204" charset="-122"/>
              <a:cs typeface="Times New Roman" panose="02020603050405020304" charset="0"/>
            </a:endParaRPr>
          </a:p>
          <a:p>
            <a:pPr algn="l" fontAlgn="auto">
              <a:lnSpc>
                <a:spcPct val="150000"/>
              </a:lnSpc>
              <a:spcBef>
                <a:spcPct val="0"/>
              </a:spcBef>
              <a:buClrTx/>
              <a:buSzTx/>
              <a:buFontTx/>
            </a:pPr>
            <a:r>
              <a:rPr lang="en-US" altLang="zh-CN" sz="2400">
                <a:latin typeface="Times New Roman" panose="02020603050405020304" charset="0"/>
                <a:ea typeface="微软雅黑" panose="020B0503020204020204" charset="-122"/>
                <a:cs typeface="Times New Roman" panose="02020603050405020304" charset="0"/>
              </a:rPr>
              <a:t>        </a:t>
            </a:r>
            <a:r>
              <a:rPr lang="zh-CN" altLang="en-US" sz="2400">
                <a:latin typeface="Times New Roman" panose="02020603050405020304" charset="0"/>
                <a:ea typeface="微软雅黑" panose="020B0503020204020204" charset="-122"/>
                <a:cs typeface="Times New Roman" panose="02020603050405020304" charset="0"/>
              </a:rPr>
              <a:t>十八大以来，以习近平同志为核心的党中央把生态文明建设摆在全局工作的突出位置，大气污染防治进入</a:t>
            </a:r>
            <a:r>
              <a:rPr lang="en-US" altLang="zh-CN" sz="2400">
                <a:latin typeface="Times New Roman" panose="02020603050405020304" charset="0"/>
                <a:ea typeface="微软雅黑" panose="020B0503020204020204" charset="-122"/>
                <a:cs typeface="Times New Roman" panose="02020603050405020304" charset="0"/>
              </a:rPr>
              <a:t>“</a:t>
            </a:r>
            <a:r>
              <a:rPr lang="zh-CN" altLang="en-US" sz="2400">
                <a:latin typeface="Times New Roman" panose="02020603050405020304" charset="0"/>
                <a:ea typeface="微软雅黑" panose="020B0503020204020204" charset="-122"/>
                <a:cs typeface="Times New Roman" panose="02020603050405020304" charset="0"/>
              </a:rPr>
              <a:t>快车道</a:t>
            </a:r>
            <a:r>
              <a:rPr lang="en-US" altLang="zh-CN" sz="2400">
                <a:latin typeface="Times New Roman" panose="02020603050405020304" charset="0"/>
                <a:ea typeface="微软雅黑" panose="020B0503020204020204" charset="-122"/>
                <a:cs typeface="Times New Roman" panose="02020603050405020304" charset="0"/>
              </a:rPr>
              <a:t>”</a:t>
            </a:r>
            <a:r>
              <a:rPr lang="zh-CN" altLang="en-US" sz="2400">
                <a:latin typeface="Times New Roman" panose="02020603050405020304" charset="0"/>
                <a:ea typeface="微软雅黑" panose="020B0503020204020204" charset="-122"/>
                <a:cs typeface="Times New Roman" panose="02020603050405020304" charset="0"/>
              </a:rPr>
              <a:t>，发生了历史性、转折性、全局性的变化。</a:t>
            </a:r>
            <a:endParaRPr lang="zh-CN" altLang="en-US" sz="2400" dirty="0">
              <a:solidFill>
                <a:srgbClr val="FF0000"/>
              </a:solidFill>
              <a:latin typeface="Times New Roman" panose="02020603050405020304" charset="0"/>
              <a:ea typeface="微软雅黑" panose="020B0503020204020204" charset="-122"/>
              <a:cs typeface="Times New Roman" panose="02020603050405020304" charset="0"/>
              <a:sym typeface="+mn-ea"/>
            </a:endParaRPr>
          </a:p>
        </p:txBody>
      </p:sp>
      <p:sp>
        <p:nvSpPr>
          <p:cNvPr id="4" name="文本框 3"/>
          <p:cNvSpPr txBox="1"/>
          <p:nvPr/>
        </p:nvSpPr>
        <p:spPr>
          <a:xfrm>
            <a:off x="6231255" y="4997450"/>
            <a:ext cx="5757545" cy="1198880"/>
          </a:xfrm>
          <a:prstGeom prst="rect">
            <a:avLst/>
          </a:prstGeom>
          <a:noFill/>
        </p:spPr>
        <p:txBody>
          <a:bodyPr wrap="square" rtlCol="0" anchor="t">
            <a:spAutoFit/>
          </a:bodyPr>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000">
                <a:latin typeface="Times New Roman" panose="02020603050405020304" charset="0"/>
                <a:ea typeface="微软雅黑" panose="020B0503020204020204" charset="-122"/>
                <a:cs typeface="Times New Roman" panose="02020603050405020304" charset="0"/>
              </a:rPr>
              <a:t>2012</a:t>
            </a:r>
            <a:r>
              <a:rPr lang="zh-CN" altLang="en-US" sz="2000">
                <a:latin typeface="Times New Roman" panose="02020603050405020304" charset="0"/>
                <a:ea typeface="微软雅黑" panose="020B0503020204020204" charset="-122"/>
                <a:cs typeface="Times New Roman" panose="02020603050405020304" charset="0"/>
              </a:rPr>
              <a:t>年11月，第十八次全国代表大会选举出新一届领导集体。</a:t>
            </a:r>
            <a:endParaRPr lang="zh-CN" altLang="en-US" sz="2000">
              <a:latin typeface="Times New Roman" panose="02020603050405020304" charset="0"/>
              <a:ea typeface="微软雅黑" panose="020B0503020204020204" charset="-122"/>
              <a:cs typeface="Times New Roman" panose="02020603050405020304" charset="0"/>
            </a:endParaRPr>
          </a:p>
        </p:txBody>
      </p:sp>
      <p:pic>
        <p:nvPicPr>
          <p:cNvPr id="3" name="图片 2" descr="2012112216533219"/>
          <p:cNvPicPr>
            <a:picLocks noChangeAspect="1"/>
          </p:cNvPicPr>
          <p:nvPr/>
        </p:nvPicPr>
        <p:blipFill>
          <a:blip r:embed="rId1"/>
          <a:stretch>
            <a:fillRect/>
          </a:stretch>
        </p:blipFill>
        <p:spPr>
          <a:xfrm>
            <a:off x="6130290" y="1361440"/>
            <a:ext cx="5859145" cy="3136900"/>
          </a:xfrm>
          <a:prstGeom prst="rect">
            <a:avLst/>
          </a:prstGeom>
        </p:spPr>
      </p:pic>
      <p:grpSp>
        <p:nvGrpSpPr>
          <p:cNvPr id="6" name="组合 5"/>
          <p:cNvGrpSpPr/>
          <p:nvPr/>
        </p:nvGrpSpPr>
        <p:grpSpPr>
          <a:xfrm>
            <a:off x="6185535" y="5043805"/>
            <a:ext cx="5665470" cy="1410970"/>
            <a:chOff x="971" y="2025"/>
            <a:chExt cx="9738" cy="5698"/>
          </a:xfrm>
        </p:grpSpPr>
        <p:sp>
          <p:nvSpPr>
            <p:cNvPr id="7" name="圆角矩形 6"/>
            <p:cNvSpPr/>
            <p:nvPr/>
          </p:nvSpPr>
          <p:spPr>
            <a:xfrm>
              <a:off x="1050" y="2096"/>
              <a:ext cx="9571" cy="5529"/>
            </a:xfrm>
            <a:prstGeom prst="roundRect">
              <a:avLst>
                <a:gd name="adj" fmla="val 0"/>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8" name="矩形 93"/>
            <p:cNvSpPr/>
            <p:nvPr/>
          </p:nvSpPr>
          <p:spPr>
            <a:xfrm>
              <a:off x="971" y="2025"/>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sp>
          <p:nvSpPr>
            <p:cNvPr id="9" name="矩形 93"/>
            <p:cNvSpPr/>
            <p:nvPr/>
          </p:nvSpPr>
          <p:spPr>
            <a:xfrm rot="10800000">
              <a:off x="10105" y="7119"/>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70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wipe/>
      </p:transition>
    </mc:Choice>
    <mc:Fallback>
      <p:transition spd="slow">
        <p:wipe/>
      </p:transition>
    </mc:Fallback>
  </mc:AlternateContent>
</p:sld>
</file>

<file path=ppt/tags/tag1.xml><?xml version="1.0" encoding="utf-8"?>
<p:tagLst xmlns:p="http://schemas.openxmlformats.org/presentationml/2006/main">
  <p:tag name="KSO_WM_UNIT_PLACING_PICTURE_USER_VIEWPORT" val="{&quot;height&quot;:5140,&quot;width&quot;:6400}"/>
</p:tagLst>
</file>

<file path=ppt/tags/tag10.xml><?xml version="1.0" encoding="utf-8"?>
<p:tagLst xmlns:p="http://schemas.openxmlformats.org/presentationml/2006/main">
  <p:tag name="KSO_WM_UNIT_HIGHLIGHT" val="0"/>
  <p:tag name="KSO_WM_UNIT_COMPATIBLE" val="0"/>
  <p:tag name="KSO_WM_DIAGRAM_GROUP_CODE" val="m1-1"/>
  <p:tag name="KSO_WM_UNIT_TYPE" val="m_z"/>
  <p:tag name="KSO_WM_UNIT_INDEX" val="1_2"/>
  <p:tag name="KSO_WM_UNIT_ID" val="custom20187143_2*m_z*1_2"/>
  <p:tag name="KSO_WM_TEMPLATE_CATEGORY" val="custom"/>
  <p:tag name="KSO_WM_TEMPLATE_INDEX" val="20187143"/>
  <p:tag name="KSO_WM_UNIT_LAYERLEVEL" val="1_1"/>
  <p:tag name="KSO_WM_TAG_VERSION" val="1.0"/>
  <p:tag name="KSO_WM_BEAUTIFY_FLAG" val="#wm#"/>
  <p:tag name="KSO_WM_UNIT_COLOR_SCHEME_SHAPE_ID" val="49"/>
  <p:tag name="KSO_WM_UNIT_COLOR_SCHEME_PARENT_PAGE" val="0_2"/>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100.xml><?xml version="1.0" encoding="utf-8"?>
<p:tagLst xmlns:p="http://schemas.openxmlformats.org/presentationml/2006/main">
  <p:tag name="KSO_WM_TEMPLATE_CATEGORY" val="diagram"/>
  <p:tag name="KSO_WM_TEMPLATE_INDEX" val="20181201"/>
  <p:tag name="KSO_WM_UNIT_TYPE" val="l_i"/>
  <p:tag name="KSO_WM_UNIT_INDEX" val="1_80"/>
  <p:tag name="KSO_WM_UNIT_ID" val="diagram20181201_3*l_i*1_8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01.xml><?xml version="1.0" encoding="utf-8"?>
<p:tagLst xmlns:p="http://schemas.openxmlformats.org/presentationml/2006/main">
  <p:tag name="KSO_WM_TEMPLATE_CATEGORY" val="diagram"/>
  <p:tag name="KSO_WM_TEMPLATE_INDEX" val="20181201"/>
  <p:tag name="KSO_WM_UNIT_TYPE" val="l_i"/>
  <p:tag name="KSO_WM_UNIT_INDEX" val="1_81"/>
  <p:tag name="KSO_WM_UNIT_ID" val="diagram20181201_3*l_i*1_8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02.xml><?xml version="1.0" encoding="utf-8"?>
<p:tagLst xmlns:p="http://schemas.openxmlformats.org/presentationml/2006/main">
  <p:tag name="KSO_WM_TEMPLATE_CATEGORY" val="diagram"/>
  <p:tag name="KSO_WM_TEMPLATE_INDEX" val="20181201"/>
  <p:tag name="KSO_WM_UNIT_TYPE" val="l_i"/>
  <p:tag name="KSO_WM_UNIT_INDEX" val="1_82"/>
  <p:tag name="KSO_WM_UNIT_ID" val="diagram20181201_3*l_i*1_8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03.xml><?xml version="1.0" encoding="utf-8"?>
<p:tagLst xmlns:p="http://schemas.openxmlformats.org/presentationml/2006/main">
  <p:tag name="KSO_WM_TEMPLATE_CATEGORY" val="diagram"/>
  <p:tag name="KSO_WM_TEMPLATE_INDEX" val="20181201"/>
  <p:tag name="KSO_WM_UNIT_TYPE" val="l_i"/>
  <p:tag name="KSO_WM_UNIT_INDEX" val="1_83"/>
  <p:tag name="KSO_WM_UNIT_ID" val="diagram20181201_3*l_i*1_8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04.xml><?xml version="1.0" encoding="utf-8"?>
<p:tagLst xmlns:p="http://schemas.openxmlformats.org/presentationml/2006/main">
  <p:tag name="KSO_WM_TEMPLATE_CATEGORY" val="diagram"/>
  <p:tag name="KSO_WM_TEMPLATE_INDEX" val="20181201"/>
  <p:tag name="KSO_WM_UNIT_TYPE" val="l_i"/>
  <p:tag name="KSO_WM_UNIT_INDEX" val="1_84"/>
  <p:tag name="KSO_WM_UNIT_ID" val="diagram20181201_3*l_i*1_8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05.xml><?xml version="1.0" encoding="utf-8"?>
<p:tagLst xmlns:p="http://schemas.openxmlformats.org/presentationml/2006/main">
  <p:tag name="KSO_WM_TEMPLATE_CATEGORY" val="diagram"/>
  <p:tag name="KSO_WM_TEMPLATE_INDEX" val="20181201"/>
  <p:tag name="KSO_WM_UNIT_TYPE" val="l_i"/>
  <p:tag name="KSO_WM_UNIT_INDEX" val="1_85"/>
  <p:tag name="KSO_WM_UNIT_ID" val="diagram20181201_3*l_i*1_8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06.xml><?xml version="1.0" encoding="utf-8"?>
<p:tagLst xmlns:p="http://schemas.openxmlformats.org/presentationml/2006/main">
  <p:tag name="KSO_WM_TEMPLATE_CATEGORY" val="diagram"/>
  <p:tag name="KSO_WM_TEMPLATE_INDEX" val="20181201"/>
  <p:tag name="KSO_WM_UNIT_TYPE" val="l_i"/>
  <p:tag name="KSO_WM_UNIT_INDEX" val="1_86"/>
  <p:tag name="KSO_WM_UNIT_ID" val="diagram20181201_3*l_i*1_8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07.xml><?xml version="1.0" encoding="utf-8"?>
<p:tagLst xmlns:p="http://schemas.openxmlformats.org/presentationml/2006/main">
  <p:tag name="KSO_WM_TEMPLATE_CATEGORY" val="diagram"/>
  <p:tag name="KSO_WM_TEMPLATE_INDEX" val="20181201"/>
  <p:tag name="KSO_WM_UNIT_TYPE" val="l_i"/>
  <p:tag name="KSO_WM_UNIT_INDEX" val="1_87"/>
  <p:tag name="KSO_WM_UNIT_ID" val="diagram20181201_3*l_i*1_8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08.xml><?xml version="1.0" encoding="utf-8"?>
<p:tagLst xmlns:p="http://schemas.openxmlformats.org/presentationml/2006/main">
  <p:tag name="KSO_WM_TEMPLATE_CATEGORY" val="diagram"/>
  <p:tag name="KSO_WM_TEMPLATE_INDEX" val="20181201"/>
  <p:tag name="KSO_WM_UNIT_TYPE" val="l_i"/>
  <p:tag name="KSO_WM_UNIT_INDEX" val="1_88"/>
  <p:tag name="KSO_WM_UNIT_ID" val="diagram20181201_3*l_i*1_8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09.xml><?xml version="1.0" encoding="utf-8"?>
<p:tagLst xmlns:p="http://schemas.openxmlformats.org/presentationml/2006/main">
  <p:tag name="KSO_WM_TEMPLATE_CATEGORY" val="diagram"/>
  <p:tag name="KSO_WM_TEMPLATE_INDEX" val="20181201"/>
  <p:tag name="KSO_WM_UNIT_TYPE" val="l_i"/>
  <p:tag name="KSO_WM_UNIT_INDEX" val="1_89"/>
  <p:tag name="KSO_WM_UNIT_ID" val="diagram20181201_3*l_i*1_8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1.xml><?xml version="1.0" encoding="utf-8"?>
<p:tagLst xmlns:p="http://schemas.openxmlformats.org/presentationml/2006/main">
  <p:tag name="KSO_WM_UNIT_ISCONTENTSTITLE" val="1"/>
  <p:tag name="KSO_WM_UNIT_VALUE" val="7"/>
  <p:tag name="KSO_WM_UNIT_HIGHLIGHT" val="0"/>
  <p:tag name="KSO_WM_UNIT_COMPATIBLE" val="0"/>
  <p:tag name="KSO_WM_DIAGRAM_GROUP_CODE" val="m1-1"/>
  <p:tag name="KSO_WM_UNIT_TYPE" val="a"/>
  <p:tag name="KSO_WM_UNIT_INDEX" val="1"/>
  <p:tag name="KSO_WM_UNIT_ID" val="custom20187143_2*a*1"/>
  <p:tag name="KSO_WM_TEMPLATE_CATEGORY" val="custom"/>
  <p:tag name="KSO_WM_TEMPLATE_INDEX" val="20187143"/>
  <p:tag name="KSO_WM_UNIT_LAYERLEVEL" val="1"/>
  <p:tag name="KSO_WM_TAG_VERSION" val="1.0"/>
  <p:tag name="KSO_WM_BEAUTIFY_FLAG" val="#wm#"/>
  <p:tag name="KSO_WM_UNIT_PRESET_TEXT" val="CONTENT"/>
  <p:tag name="KSO_WM_UNIT_COLOR_SCHEME_SHAPE_ID" val="22"/>
  <p:tag name="KSO_WM_UNIT_COLOR_SCHEME_PARENT_PAGE" val="0_2"/>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10.xml><?xml version="1.0" encoding="utf-8"?>
<p:tagLst xmlns:p="http://schemas.openxmlformats.org/presentationml/2006/main">
  <p:tag name="KSO_WM_TEMPLATE_CATEGORY" val="diagram"/>
  <p:tag name="KSO_WM_TEMPLATE_INDEX" val="20181201"/>
  <p:tag name="KSO_WM_UNIT_TYPE" val="l_i"/>
  <p:tag name="KSO_WM_UNIT_INDEX" val="1_90"/>
  <p:tag name="KSO_WM_UNIT_ID" val="diagram20181201_3*l_i*1_9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11.xml><?xml version="1.0" encoding="utf-8"?>
<p:tagLst xmlns:p="http://schemas.openxmlformats.org/presentationml/2006/main">
  <p:tag name="KSO_WM_TEMPLATE_CATEGORY" val="diagram"/>
  <p:tag name="KSO_WM_TEMPLATE_INDEX" val="20181201"/>
  <p:tag name="KSO_WM_UNIT_TYPE" val="l_i"/>
  <p:tag name="KSO_WM_UNIT_INDEX" val="1_91"/>
  <p:tag name="KSO_WM_UNIT_ID" val="diagram20181201_3*l_i*1_9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12.xml><?xml version="1.0" encoding="utf-8"?>
<p:tagLst xmlns:p="http://schemas.openxmlformats.org/presentationml/2006/main">
  <p:tag name="KSO_WM_TEMPLATE_CATEGORY" val="diagram"/>
  <p:tag name="KSO_WM_TEMPLATE_INDEX" val="20181201"/>
  <p:tag name="KSO_WM_UNIT_TYPE" val="l_i"/>
  <p:tag name="KSO_WM_UNIT_INDEX" val="1_92"/>
  <p:tag name="KSO_WM_UNIT_ID" val="diagram20181201_3*l_i*1_9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13.xml><?xml version="1.0" encoding="utf-8"?>
<p:tagLst xmlns:p="http://schemas.openxmlformats.org/presentationml/2006/main">
  <p:tag name="KSO_WM_TAG_VERSION" val="1.0"/>
  <p:tag name="KSO_WM_BEAUTIFY_FLAG" val="#wm#"/>
  <p:tag name="KSO_WM_UNIT_TYPE" val="i"/>
  <p:tag name="KSO_WM_UNIT_ID" val="diagram20181201_3*i*186"/>
  <p:tag name="KSO_WM_TEMPLATE_CATEGORY" val="diagram"/>
  <p:tag name="KSO_WM_TEMPLATE_INDEX" val="20181201"/>
  <p:tag name="KSO_WM_UNIT_INDEX" val="186"/>
</p:tagLst>
</file>

<file path=ppt/tags/tag114.xml><?xml version="1.0" encoding="utf-8"?>
<p:tagLst xmlns:p="http://schemas.openxmlformats.org/presentationml/2006/main">
  <p:tag name="KSO_WM_TEMPLATE_CATEGORY" val="diagram"/>
  <p:tag name="KSO_WM_TEMPLATE_INDEX" val="20181201"/>
  <p:tag name="KSO_WM_UNIT_TYPE" val="l_h_i"/>
  <p:tag name="KSO_WM_UNIT_INDEX" val="1_1_2"/>
  <p:tag name="KSO_WM_UNIT_ID" val="diagram20181201_3*l_h_i*1_1_2"/>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15.xml><?xml version="1.0" encoding="utf-8"?>
<p:tagLst xmlns:p="http://schemas.openxmlformats.org/presentationml/2006/main">
  <p:tag name="KSO_WM_TEMPLATE_CATEGORY" val="diagram"/>
  <p:tag name="KSO_WM_TEMPLATE_INDEX" val="20181201"/>
  <p:tag name="KSO_WM_UNIT_TYPE" val="l_h_i"/>
  <p:tag name="KSO_WM_UNIT_INDEX" val="1_1_3"/>
  <p:tag name="KSO_WM_UNIT_ID" val="diagram20181201_3*l_h_i*1_1_3"/>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16.xml><?xml version="1.0" encoding="utf-8"?>
<p:tagLst xmlns:p="http://schemas.openxmlformats.org/presentationml/2006/main">
  <p:tag name="KSO_WM_TEMPLATE_CATEGORY" val="diagram"/>
  <p:tag name="KSO_WM_TEMPLATE_INDEX" val="20181201"/>
  <p:tag name="KSO_WM_UNIT_TYPE" val="l_h_i"/>
  <p:tag name="KSO_WM_UNIT_INDEX" val="1_1_4"/>
  <p:tag name="KSO_WM_UNIT_ID" val="diagram20181201_3*l_h_i*1_1_4"/>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17.xml><?xml version="1.0" encoding="utf-8"?>
<p:tagLst xmlns:p="http://schemas.openxmlformats.org/presentationml/2006/main">
  <p:tag name="KSO_WM_TEMPLATE_CATEGORY" val="diagram"/>
  <p:tag name="KSO_WM_TEMPLATE_INDEX" val="20181201"/>
  <p:tag name="KSO_WM_UNIT_TYPE" val="l_h_i"/>
  <p:tag name="KSO_WM_UNIT_INDEX" val="1_1_5"/>
  <p:tag name="KSO_WM_UNIT_ID" val="diagram20181201_3*l_h_i*1_1_5"/>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18.xml><?xml version="1.0" encoding="utf-8"?>
<p:tagLst xmlns:p="http://schemas.openxmlformats.org/presentationml/2006/main">
  <p:tag name="KSO_WM_TEMPLATE_CATEGORY" val="diagram"/>
  <p:tag name="KSO_WM_TEMPLATE_INDEX" val="20181201"/>
  <p:tag name="KSO_WM_UNIT_TYPE" val="l_h_i"/>
  <p:tag name="KSO_WM_UNIT_INDEX" val="1_1_7"/>
  <p:tag name="KSO_WM_UNIT_ID" val="diagram20181201_3*l_h_i*1_1_7"/>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19.xml><?xml version="1.0" encoding="utf-8"?>
<p:tagLst xmlns:p="http://schemas.openxmlformats.org/presentationml/2006/main">
  <p:tag name="KSO_WM_TEMPLATE_CATEGORY" val="diagram"/>
  <p:tag name="KSO_WM_TEMPLATE_INDEX" val="20181201"/>
  <p:tag name="KSO_WM_UNIT_TYPE" val="l_h_i"/>
  <p:tag name="KSO_WM_UNIT_INDEX" val="1_1_8"/>
  <p:tag name="KSO_WM_UNIT_ID" val="diagram20181201_3*l_h_i*1_1_8"/>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DIAGRAM_GROUP_CODE" val="m1-1"/>
  <p:tag name="KSO_WM_UNIT_TYPE" val="m_h_i"/>
  <p:tag name="KSO_WM_UNIT_INDEX" val="1_1_1"/>
  <p:tag name="KSO_WM_UNIT_ID" val="custom20187143_2*m_h_i*1_1_1"/>
  <p:tag name="KSO_WM_TEMPLATE_CATEGORY" val="custom"/>
  <p:tag name="KSO_WM_TEMPLATE_INDEX" val="20187143"/>
  <p:tag name="KSO_WM_UNIT_LAYERLEVEL" val="1_1_1"/>
  <p:tag name="KSO_WM_TAG_VERSION" val="1.0"/>
  <p:tag name="KSO_WM_BEAUTIFY_FLAG" val="#wm#"/>
  <p:tag name="KSO_WM_UNIT_COLOR_SCHEME_SHAPE_ID" val="30"/>
  <p:tag name="KSO_WM_UNIT_COLOR_SCHEME_PARENT_PAGE" val="0_2"/>
  <p:tag name="KSO_WM_UNIT_DIAGRAM_ISNUMVISUAL" val="0"/>
  <p:tag name="KSO_WM_UNIT_DIAGRAM_ISREFERUNIT" val="0"/>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120.xml><?xml version="1.0" encoding="utf-8"?>
<p:tagLst xmlns:p="http://schemas.openxmlformats.org/presentationml/2006/main">
  <p:tag name="KSO_WM_TEMPLATE_CATEGORY" val="diagram"/>
  <p:tag name="KSO_WM_TEMPLATE_INDEX" val="20181201"/>
  <p:tag name="KSO_WM_UNIT_TYPE" val="l_h_f"/>
  <p:tag name="KSO_WM_UNIT_INDEX" val="1_1_1"/>
  <p:tag name="KSO_WM_UNIT_ID" val="diagram20181201_3*l_h_f*1_1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请在这里输入您的内容文字"/>
  <p:tag name="KSO_WM_UNIT_TEXT_FILL_FORE_SCHEMECOLOR_INDEX" val="3"/>
  <p:tag name="KSO_WM_UNIT_TEXT_FILL_TYPE" val="1"/>
</p:tagLst>
</file>

<file path=ppt/tags/tag121.xml><?xml version="1.0" encoding="utf-8"?>
<p:tagLst xmlns:p="http://schemas.openxmlformats.org/presentationml/2006/main">
  <p:tag name="KSO_WM_TEMPLATE_CATEGORY" val="diagram"/>
  <p:tag name="KSO_WM_TEMPLATE_INDEX" val="20181201"/>
  <p:tag name="KSO_WM_UNIT_TYPE" val="l_h_i"/>
  <p:tag name="KSO_WM_UNIT_INDEX" val="1_2_1"/>
  <p:tag name="KSO_WM_UNIT_ID" val="diagram20181201_3*l_h_i*1_2_1"/>
  <p:tag name="KSO_WM_UNIT_LAYERLEVEL" val="1_1_1"/>
  <p:tag name="KSO_WM_BEAUTIFY_FLAG" val="#wm#"/>
  <p:tag name="KSO_WM_TAG_VERSION" val="1.0"/>
  <p:tag name="KSO_WM_DIAGRAM_GROUP_CODE" val="l1-1"/>
  <p:tag name="KSO_WM_UNIT_LINE_FORE_SCHEMECOLOR_INDEX" val="5"/>
  <p:tag name="KSO_WM_UNIT_LINE_FILL_TYPE" val="2"/>
  <p:tag name="KSO_WM_UNIT_TEXT_FILL_FORE_SCHEMECOLOR_INDEX" val="2"/>
  <p:tag name="KSO_WM_UNIT_TEXT_FILL_TYPE" val="1"/>
</p:tagLst>
</file>

<file path=ppt/tags/tag122.xml><?xml version="1.0" encoding="utf-8"?>
<p:tagLst xmlns:p="http://schemas.openxmlformats.org/presentationml/2006/main">
  <p:tag name="KSO_WM_TEMPLATE_CATEGORY" val="diagram"/>
  <p:tag name="KSO_WM_TEMPLATE_INDEX" val="20181201"/>
  <p:tag name="KSO_WM_UNIT_TYPE" val="l_h_i"/>
  <p:tag name="KSO_WM_UNIT_INDEX" val="1_2_2"/>
  <p:tag name="KSO_WM_UNIT_ID" val="diagram20181201_3*l_h_i*1_2_2"/>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23.xml><?xml version="1.0" encoding="utf-8"?>
<p:tagLst xmlns:p="http://schemas.openxmlformats.org/presentationml/2006/main">
  <p:tag name="KSO_WM_TEMPLATE_CATEGORY" val="diagram"/>
  <p:tag name="KSO_WM_TEMPLATE_INDEX" val="20181201"/>
  <p:tag name="KSO_WM_UNIT_TYPE" val="l_h_i"/>
  <p:tag name="KSO_WM_UNIT_INDEX" val="1_2_3"/>
  <p:tag name="KSO_WM_UNIT_ID" val="diagram20181201_3*l_h_i*1_2_3"/>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24.xml><?xml version="1.0" encoding="utf-8"?>
<p:tagLst xmlns:p="http://schemas.openxmlformats.org/presentationml/2006/main">
  <p:tag name="KSO_WM_TEMPLATE_CATEGORY" val="diagram"/>
  <p:tag name="KSO_WM_TEMPLATE_INDEX" val="20181201"/>
  <p:tag name="KSO_WM_UNIT_TYPE" val="l_h_i"/>
  <p:tag name="KSO_WM_UNIT_INDEX" val="1_2_4"/>
  <p:tag name="KSO_WM_UNIT_ID" val="diagram20181201_3*l_h_i*1_2_4"/>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25.xml><?xml version="1.0" encoding="utf-8"?>
<p:tagLst xmlns:p="http://schemas.openxmlformats.org/presentationml/2006/main">
  <p:tag name="KSO_WM_TEMPLATE_CATEGORY" val="diagram"/>
  <p:tag name="KSO_WM_TEMPLATE_INDEX" val="20181201"/>
  <p:tag name="KSO_WM_UNIT_TYPE" val="l_h_i"/>
  <p:tag name="KSO_WM_UNIT_INDEX" val="1_2_5"/>
  <p:tag name="KSO_WM_UNIT_ID" val="diagram20181201_3*l_h_i*1_2_5"/>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26.xml><?xml version="1.0" encoding="utf-8"?>
<p:tagLst xmlns:p="http://schemas.openxmlformats.org/presentationml/2006/main">
  <p:tag name="KSO_WM_TEMPLATE_CATEGORY" val="diagram"/>
  <p:tag name="KSO_WM_TEMPLATE_INDEX" val="20181201"/>
  <p:tag name="KSO_WM_UNIT_TYPE" val="l_h_i"/>
  <p:tag name="KSO_WM_UNIT_INDEX" val="1_2_6"/>
  <p:tag name="KSO_WM_UNIT_ID" val="diagram20181201_3*l_h_i*1_2_6"/>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27.xml><?xml version="1.0" encoding="utf-8"?>
<p:tagLst xmlns:p="http://schemas.openxmlformats.org/presentationml/2006/main">
  <p:tag name="KSO_WM_TEMPLATE_CATEGORY" val="diagram"/>
  <p:tag name="KSO_WM_TEMPLATE_INDEX" val="20181201"/>
  <p:tag name="KSO_WM_UNIT_TYPE" val="l_h_i"/>
  <p:tag name="KSO_WM_UNIT_INDEX" val="1_2_7"/>
  <p:tag name="KSO_WM_UNIT_ID" val="diagram20181201_3*l_h_i*1_2_7"/>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28.xml><?xml version="1.0" encoding="utf-8"?>
<p:tagLst xmlns:p="http://schemas.openxmlformats.org/presentationml/2006/main">
  <p:tag name="KSO_WM_TEMPLATE_CATEGORY" val="diagram"/>
  <p:tag name="KSO_WM_TEMPLATE_INDEX" val="20181201"/>
  <p:tag name="KSO_WM_UNIT_TYPE" val="l_h_f"/>
  <p:tag name="KSO_WM_UNIT_INDEX" val="1_2_1"/>
  <p:tag name="KSO_WM_UNIT_ID" val="diagram20181201_3*l_h_f*1_2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请在这里输入您的内容文字"/>
  <p:tag name="KSO_WM_UNIT_TEXT_FILL_FORE_SCHEMECOLOR_INDEX" val="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Lst>
</file>

<file path=ppt/tags/tag13.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custom20187143_2*m_h_a*1_1_1"/>
  <p:tag name="KSO_WM_TEMPLATE_CATEGORY" val="custom"/>
  <p:tag name="KSO_WM_TEMPLATE_INDEX" val="20187143"/>
  <p:tag name="KSO_WM_UNIT_LAYERLEVEL" val="1_1_1"/>
  <p:tag name="KSO_WM_TAG_VERSION" val="1.0"/>
  <p:tag name="KSO_WM_BEAUTIFY_FLAG" val="#wm#"/>
  <p:tag name="KSO_WM_UNIT_PRESET_TEXT" val="添加标题"/>
  <p:tag name="KSO_WM_UNIT_VALUE" val="5"/>
  <p:tag name="KSO_WM_UNIT_COLOR_SCHEME_SHAPE_ID" val="32"/>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10"/>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0"/>
  <p:tag name="KSO_WM_UNIT_FILL_FORE_SCHEMECOLOR_INDEX" val="14"/>
  <p:tag name="KSO_WM_UNI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11"/>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1"/>
  <p:tag name="KSO_WM_UNIT_FILL_FORE_SCHEMECOLOR_INDEX" val="14"/>
  <p:tag name="KSO_WM_UNI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1"/>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
  <p:tag name="KSO_WM_UNIT_FILL_FORE_SCHEMECOLOR_INDEX" val="14"/>
  <p:tag name="KSO_WM_UNI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2"/>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2"/>
  <p:tag name="KSO_WM_UNIT_FILL_FORE_SCHEMECOLOR_INDEX" val="14"/>
  <p:tag name="KSO_WM_UNI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3"/>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3"/>
  <p:tag name="KSO_WM_UNIT_FILL_FORE_SCHEMECOLOR_INDEX" val="14"/>
  <p:tag name="KSO_WM_UNIT_FILL_TYPE" val="1"/>
</p:tagLst>
</file>

<file path=ppt/tags/tag14.xml><?xml version="1.0" encoding="utf-8"?>
<p:tagLst xmlns:p="http://schemas.openxmlformats.org/presentationml/2006/main">
  <p:tag name="KSO_WM_UNIT_HIGHLIGHT" val="0"/>
  <p:tag name="KSO_WM_UNIT_COMPATIBLE" val="0"/>
  <p:tag name="KSO_WM_DIAGRAM_GROUP_CODE" val="m1-1"/>
  <p:tag name="KSO_WM_UNIT_TYPE" val="m_z"/>
  <p:tag name="KSO_WM_UNIT_INDEX" val="1_1"/>
  <p:tag name="KSO_WM_UNIT_ID" val="custom20187143_2*m_z*1_1"/>
  <p:tag name="KSO_WM_TEMPLATE_CATEGORY" val="custom"/>
  <p:tag name="KSO_WM_TEMPLATE_INDEX" val="20187143"/>
  <p:tag name="KSO_WM_UNIT_LAYERLEVEL" val="1_1"/>
  <p:tag name="KSO_WM_TAG_VERSION" val="1.0"/>
  <p:tag name="KSO_WM_BEAUTIFY_FLAG" val="#wm#"/>
  <p:tag name="KSO_WM_UNIT_COLOR_SCHEME_SHAPE_ID" val="48"/>
  <p:tag name="KSO_WM_UNIT_COLOR_SCHEME_PARENT_PAGE" val="0_2"/>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4"/>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4"/>
  <p:tag name="KSO_WM_UNIT_FILL_FORE_SCHEMECOLOR_INDEX" val="14"/>
  <p:tag name="KSO_WM_UNI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5"/>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5"/>
  <p:tag name="KSO_WM_UNIT_FILL_FORE_SCHEMECOLOR_INDEX" val="14"/>
  <p:tag name="KSO_WM_UNI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6"/>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6"/>
  <p:tag name="KSO_WM_UNIT_FILL_FORE_SCHEMECOLOR_INDEX" val="14"/>
  <p:tag name="KSO_WM_UNI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7"/>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7"/>
  <p:tag name="KSO_WM_UNIT_FILL_FORE_SCHEMECOLOR_INDEX" val="14"/>
  <p:tag name="KSO_WM_UNI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8"/>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8"/>
  <p:tag name="KSO_WM_UNIT_FILL_FORE_SCHEMECOLOR_INDEX" val="14"/>
  <p:tag name="KSO_WM_UNI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9"/>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9"/>
  <p:tag name="KSO_WM_UNIT_FILL_FORE_SCHEMECOLOR_INDEX" val="14"/>
  <p:tag name="KSO_WM_UNI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i*1_1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i*1_1_2"/>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1_2"/>
  <p:tag name="KSO_WM_UNIT_FILL_FORE_SCHEMECOLOR_INDEX" val="5"/>
  <p:tag name="KSO_WM_UNI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f*1_1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10"/>
  <p:tag name="KSO_WM_DIAGRAM_GROUP_CODE" val="m1-1"/>
  <p:tag name="KSO_WM_UNIT_TYPE" val="m_h_f"/>
  <p:tag name="KSO_WM_UNIT_INDEX" val="1_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i*1_3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Lst>
</file>

<file path=ppt/tags/tag15.xml><?xml version="1.0" encoding="utf-8"?>
<p:tagLst xmlns:p="http://schemas.openxmlformats.org/presentationml/2006/main">
  <p:tag name="KSO_WM_UNIT_HIGHLIGHT" val="0"/>
  <p:tag name="KSO_WM_UNIT_COMPATIBLE" val="0"/>
  <p:tag name="KSO_WM_DIAGRAM_GROUP_CODE" val="m1-1"/>
  <p:tag name="KSO_WM_UNIT_TYPE" val="m_h_i"/>
  <p:tag name="KSO_WM_UNIT_INDEX" val="1_1_1"/>
  <p:tag name="KSO_WM_UNIT_ID" val="custom20187143_2*m_h_i*1_1_1"/>
  <p:tag name="KSO_WM_TEMPLATE_CATEGORY" val="custom"/>
  <p:tag name="KSO_WM_TEMPLATE_INDEX" val="20187143"/>
  <p:tag name="KSO_WM_UNIT_LAYERLEVEL" val="1_1_1"/>
  <p:tag name="KSO_WM_TAG_VERSION" val="1.0"/>
  <p:tag name="KSO_WM_BEAUTIFY_FLAG" val="#wm#"/>
  <p:tag name="KSO_WM_UNIT_COLOR_SCHEME_SHAPE_ID" val="30"/>
  <p:tag name="KSO_WM_UNIT_COLOR_SCHEME_PARENT_PAGE" val="0_2"/>
  <p:tag name="KSO_WM_UNIT_DIAGRAM_ISNUMVISUAL" val="0"/>
  <p:tag name="KSO_WM_UNIT_DIAGRAM_ISREFERUNIT" val="0"/>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i*1_3_2"/>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3_2"/>
  <p:tag name="KSO_WM_UNIT_FILL_FORE_SCHEMECOLOR_INDEX" val="7"/>
  <p:tag name="KSO_WM_UNI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f*1_3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12"/>
  <p:tag name="KSO_WM_DIAGRAM_GROUP_CODE" val="m1-1"/>
  <p:tag name="KSO_WM_UNIT_TYPE" val="m_h_f"/>
  <p:tag name="KSO_WM_UNIT_INDEX" val="1_3_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i*1_2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f*1_2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8"/>
  <p:tag name="KSO_WM_DIAGRAM_GROUP_CODE" val="m1-1"/>
  <p:tag name="KSO_WM_UNIT_TYPE" val="m_h_f"/>
  <p:tag name="KSO_WM_UNIT_INDEX" val="1_2_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91_4*m_h_i*1_1_1"/>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191_4*m_h_i*1_2_1"/>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191_4*m_h_i*1_3_1"/>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191_4*m_h_i*1_4_1"/>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0191_4*m_h_i*1_5_1"/>
  <p:tag name="KSO_WM_TEMPLATE_CATEGORY" val="diagram"/>
  <p:tag name="KSO_WM_TEMPLATE_INDEX" val="2020019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200191_4*m_h_i*1_6_1"/>
  <p:tag name="KSO_WM_TEMPLATE_CATEGORY" val="diagram"/>
  <p:tag name="KSO_WM_TEMPLATE_INDEX" val="2020019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custom20187143_2*m_h_a*1_1_1"/>
  <p:tag name="KSO_WM_TEMPLATE_CATEGORY" val="custom"/>
  <p:tag name="KSO_WM_TEMPLATE_INDEX" val="20187143"/>
  <p:tag name="KSO_WM_UNIT_LAYERLEVEL" val="1_1_1"/>
  <p:tag name="KSO_WM_TAG_VERSION" val="1.0"/>
  <p:tag name="KSO_WM_BEAUTIFY_FLAG" val="#wm#"/>
  <p:tag name="KSO_WM_UNIT_PRESET_TEXT" val="添加标题"/>
  <p:tag name="KSO_WM_UNIT_VALUE" val="5"/>
  <p:tag name="KSO_WM_UNIT_COLOR_SCHEME_SHAPE_ID" val="32"/>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191_4*m_h_i*1_1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Lst>
</file>

<file path=ppt/tags/tag16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191_4*m_h_a*1_1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191_4*m_h_i*1_2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191_4*m_h_i*1_3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191_4*m_h_i*1_4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0191_4*m_h_i*1_5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Lst>
</file>

<file path=ppt/tags/tag166.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191_4*m_h_a*1_2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67.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191_4*m_h_a*1_3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6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191_4*m_h_a*1_4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191_4*m_h_i*1_1_3"/>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Lst>
</file>

<file path=ppt/tags/tag17.xml><?xml version="1.0" encoding="utf-8"?>
<p:tagLst xmlns:p="http://schemas.openxmlformats.org/presentationml/2006/main">
  <p:tag name="KSO_WM_UNIT_HIGHLIGHT" val="0"/>
  <p:tag name="KSO_WM_UNIT_COMPATIBLE" val="0"/>
  <p:tag name="KSO_WM_DIAGRAM_GROUP_CODE" val="m1-1"/>
  <p:tag name="KSO_WM_UNIT_TYPE" val="m_z"/>
  <p:tag name="KSO_WM_UNIT_INDEX" val="1_1"/>
  <p:tag name="KSO_WM_UNIT_ID" val="custom20187143_2*m_z*1_1"/>
  <p:tag name="KSO_WM_TEMPLATE_CATEGORY" val="custom"/>
  <p:tag name="KSO_WM_TEMPLATE_INDEX" val="20187143"/>
  <p:tag name="KSO_WM_UNIT_LAYERLEVEL" val="1_1"/>
  <p:tag name="KSO_WM_TAG_VERSION" val="1.0"/>
  <p:tag name="KSO_WM_BEAUTIFY_FLAG" val="#wm#"/>
  <p:tag name="KSO_WM_UNIT_COLOR_SCHEME_SHAPE_ID" val="48"/>
  <p:tag name="KSO_WM_UNIT_COLOR_SCHEME_PARENT_PAGE" val="0_2"/>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191_4*m_h_i*1_1_4"/>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191_4*m_h_i*1_1_5"/>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0191_4*m_h_i*1_5_3"/>
  <p:tag name="KSO_WM_TEMPLATE_CATEGORY" val="diagram"/>
  <p:tag name="KSO_WM_TEMPLATE_INDEX" val="20200191"/>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191_4*m_h_i*1_2_3"/>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191_4*m_h_i*1_2_4"/>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191_4*m_h_i*1_2_5"/>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191_4*m_h_i*1_2_6"/>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191_4*m_h_i*1_3_3"/>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191_4*m_h_i*1_3_4"/>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191_4*m_h_i*1_3_5"/>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TEMPLATE_CATEGORY" val="diagram"/>
  <p:tag name="KSO_WM_TEMPLATE_INDEX" val="20181201"/>
  <p:tag name="KSO_WM_UNIT_TYPE" val="l_h_i"/>
  <p:tag name="KSO_WM_UNIT_INDEX" val="1_1_1"/>
  <p:tag name="KSO_WM_UNIT_ID" val="diagram20181201_3*l_h_i*1_1_1"/>
  <p:tag name="KSO_WM_UNIT_LAYERLEVEL" val="1_1_1"/>
  <p:tag name="KSO_WM_BEAUTIFY_FLAG" val="#wm#"/>
  <p:tag name="KSO_WM_TAG_VERSION" val="1.0"/>
  <p:tag name="KSO_WM_DIAGRAM_GROUP_CODE" val="l1-1"/>
  <p:tag name="KSO_WM_UNIT_LINE_FORE_SCHEMECOLOR_INDEX" val="5"/>
  <p:tag name="KSO_WM_UNIT_LINE_FILL_TYPE" val="2"/>
  <p:tag name="KSO_WM_UNIT_TEXT_FILL_FORE_SCHEMECOLOR_INDEX" val="2"/>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191_4*m_h_i*1_4_3"/>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191_4*m_h_i*1_4_4"/>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191_4*m_h_i*1_4_5"/>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200191_4*m_h_i*1_6_2"/>
  <p:tag name="KSO_WM_TEMPLATE_CATEGORY" val="diagram"/>
  <p:tag name="KSO_WM_TEMPLATE_INDEX" val="2020019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200191_4*m_h_i*1_6_3"/>
  <p:tag name="KSO_WM_TEMPLATE_CATEGORY" val="diagram"/>
  <p:tag name="KSO_WM_TEMPLATE_INDEX" val="20200191"/>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5.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200191_4*m_h_a*1_6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86.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0191_4*m_h_a*1_5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91_4*m_h_i*1_1_1"/>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191_4*m_h_i*1_2_1"/>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191_4*m_h_i*1_3_1"/>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TAG_VERSION" val="1.0"/>
  <p:tag name="KSO_WM_BEAUTIFY_FLAG" val="#wm#"/>
  <p:tag name="KSO_WM_UNIT_TYPE" val="i"/>
  <p:tag name="KSO_WM_UNIT_ID" val="diagram20181201_3*i*1"/>
  <p:tag name="KSO_WM_TEMPLATE_CATEGORY" val="diagram"/>
  <p:tag name="KSO_WM_TEMPLATE_INDEX" val="20181201"/>
  <p:tag name="KSO_WM_UNIT_INDEX"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191_4*m_h_i*1_4_1"/>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0191_4*m_h_i*1_5_1"/>
  <p:tag name="KSO_WM_TEMPLATE_CATEGORY" val="diagram"/>
  <p:tag name="KSO_WM_TEMPLATE_INDEX" val="2020019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200191_4*m_h_i*1_6_1"/>
  <p:tag name="KSO_WM_TEMPLATE_CATEGORY" val="diagram"/>
  <p:tag name="KSO_WM_TEMPLATE_INDEX" val="2020019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191_4*m_h_i*1_1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Lst>
</file>

<file path=ppt/tags/tag194.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191_4*m_h_a*1_1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191_4*m_h_i*1_2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191_4*m_h_i*1_3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191_4*m_h_i*1_4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0191_4*m_h_i*1_5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Lst>
</file>

<file path=ppt/tags/tag19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191_4*m_h_a*1_2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xml><?xml version="1.0" encoding="utf-8"?>
<p:tagLst xmlns:p="http://schemas.openxmlformats.org/presentationml/2006/main">
  <p:tag name="KSO_WM_UNIT_PLACING_PICTURE_USER_VIEWPORT" val="{&quot;height&quot;:5132,&quot;width&quot;:5529}"/>
</p:tagLst>
</file>

<file path=ppt/tags/tag20.xml><?xml version="1.0" encoding="utf-8"?>
<p:tagLst xmlns:p="http://schemas.openxmlformats.org/presentationml/2006/main">
  <p:tag name="KSO_WM_TEMPLATE_CATEGORY" val="diagram"/>
  <p:tag name="KSO_WM_TEMPLATE_INDEX" val="20181201"/>
  <p:tag name="KSO_WM_UNIT_TYPE" val="l_i"/>
  <p:tag name="KSO_WM_UNIT_INDEX" val="1_2"/>
  <p:tag name="KSO_WM_UNIT_ID" val="diagram20181201_3*l_i*1_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0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191_4*m_h_a*1_3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0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191_4*m_h_a*1_4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191_4*m_h_i*1_1_3"/>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191_4*m_h_i*1_1_4"/>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191_4*m_h_i*1_1_5"/>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0191_4*m_h_i*1_5_3"/>
  <p:tag name="KSO_WM_TEMPLATE_CATEGORY" val="diagram"/>
  <p:tag name="KSO_WM_TEMPLATE_INDEX" val="20200191"/>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191_4*m_h_i*1_2_3"/>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191_4*m_h_i*1_2_4"/>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191_4*m_h_i*1_2_5"/>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191_4*m_h_i*1_2_6"/>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TEMPLATE_CATEGORY" val="diagram"/>
  <p:tag name="KSO_WM_TEMPLATE_INDEX" val="20181201"/>
  <p:tag name="KSO_WM_UNIT_TYPE" val="l_i"/>
  <p:tag name="KSO_WM_UNIT_INDEX" val="1_3"/>
  <p:tag name="KSO_WM_UNIT_ID" val="diagram20181201_3*l_i*1_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191_4*m_h_i*1_3_3"/>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191_4*m_h_i*1_3_4"/>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191_4*m_h_i*1_3_5"/>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191_4*m_h_i*1_4_3"/>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191_4*m_h_i*1_4_4"/>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191_4*m_h_i*1_4_5"/>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200191_4*m_h_i*1_6_2"/>
  <p:tag name="KSO_WM_TEMPLATE_CATEGORY" val="diagram"/>
  <p:tag name="KSO_WM_TEMPLATE_INDEX" val="2020019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200191_4*m_h_i*1_6_3"/>
  <p:tag name="KSO_WM_TEMPLATE_CATEGORY" val="diagram"/>
  <p:tag name="KSO_WM_TEMPLATE_INDEX" val="20200191"/>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18.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200191_4*m_h_a*1_6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1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0191_4*m_h_a*1_5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2.xml><?xml version="1.0" encoding="utf-8"?>
<p:tagLst xmlns:p="http://schemas.openxmlformats.org/presentationml/2006/main">
  <p:tag name="KSO_WM_TEMPLATE_CATEGORY" val="diagram"/>
  <p:tag name="KSO_WM_TEMPLATE_INDEX" val="20181201"/>
  <p:tag name="KSO_WM_UNIT_TYPE" val="l_i"/>
  <p:tag name="KSO_WM_UNIT_INDEX" val="1_4"/>
  <p:tag name="KSO_WM_UNIT_ID" val="diagram20181201_3*l_i*1_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20.xml><?xml version="1.0" encoding="utf-8"?>
<p:tagLst xmlns:p="http://schemas.openxmlformats.org/presentationml/2006/main">
  <p:tag name="KSO_WM_TAG_VERSION" val="1.0"/>
  <p:tag name="KSO_WM_BEAUTIFY_FLAG" val="#wm#"/>
  <p:tag name="KSO_WM_UNIT_ID" val="diagram433_4*m_i*1_1"/>
  <p:tag name="KSO_WM_TEMPLATE_CATEGORY" val="diagram"/>
  <p:tag name="KSO_WM_TEMPLATE_INDEX" val="433"/>
  <p:tag name="KSO_WM_UNIT_TYPE" val="m_i"/>
  <p:tag name="KSO_WM_UNIT_INDEX" val="1_1"/>
  <p:tag name="KSO_WM_UNIT_CLEAR" val="1"/>
  <p:tag name="KSO_WM_UNIT_LAYERLEVEL" val="1_1"/>
  <p:tag name="KSO_WM_DIAGRAM_GROUP_CODE" val="m1-1"/>
  <p:tag name="KSO_WM_UNIT_LINE_FORE_SCHEMECOLOR_INDEX" val="13"/>
  <p:tag name="KSO_WM_UNIT_LINE_FILL_TYPE" val="2"/>
</p:tagLst>
</file>

<file path=ppt/tags/tag221.xml><?xml version="1.0" encoding="utf-8"?>
<p:tagLst xmlns:p="http://schemas.openxmlformats.org/presentationml/2006/main">
  <p:tag name="KSO_WM_TAG_VERSION" val="1.0"/>
  <p:tag name="KSO_WM_BEAUTIFY_FLAG" val="#wm#"/>
  <p:tag name="KSO_WM_UNIT_TYPE" val="i"/>
  <p:tag name="KSO_WM_UNIT_ID" val="diagram433_4*i*1"/>
  <p:tag name="KSO_WM_TEMPLATE_CATEGORY" val="diagram"/>
  <p:tag name="KSO_WM_TEMPLATE_INDEX" val="433"/>
  <p:tag name="KSO_WM_UNIT_INDEX" val="1"/>
</p:tagLst>
</file>

<file path=ppt/tags/tag222.xml><?xml version="1.0" encoding="utf-8"?>
<p:tagLst xmlns:p="http://schemas.openxmlformats.org/presentationml/2006/main">
  <p:tag name="KSO_WM_TAG_VERSION" val="1.0"/>
  <p:tag name="KSO_WM_BEAUTIFY_FLAG" val="#wm#"/>
  <p:tag name="KSO_WM_UNIT_ID" val="diagram433_4*m_h_f*1_1_1"/>
  <p:tag name="KSO_WM_TEMPLATE_CATEGORY" val="diagram"/>
  <p:tag name="KSO_WM_TEMPLATE_INDEX" val="433"/>
  <p:tag name="KSO_WM_UNIT_TYPE" val="m_h_f"/>
  <p:tag name="KSO_WM_UNIT_INDEX" val="1_1_1"/>
  <p:tag name="KSO_WM_UNIT_CLEAR" val="1"/>
  <p:tag name="KSO_WM_UNIT_LAYERLEVEL" val="1_1_1"/>
  <p:tag name="KSO_WM_UNIT_VALUE" val="35"/>
  <p:tag name="KSO_WM_UNIT_HIGHLIGHT" val="0"/>
  <p:tag name="KSO_WM_UNIT_COMPATIBLE" val="0"/>
  <p:tag name="KSO_WM_UNIT_PRESET_TEXT_INDEX" val="4"/>
  <p:tag name="KSO_WM_UNIT_PRESET_TEXT_LEN" val="26"/>
  <p:tag name="KSO_WM_DIAGRAM_GROUP_CODE" val="m1-1"/>
  <p:tag name="KSO_WM_UNIT_FILL_FORE_SCHEMECOLOR_INDEX" val="5"/>
  <p:tag name="KSO_WM_UNIT_FILL_TYPE" val="1"/>
  <p:tag name="KSO_WM_UNIT_TEXT_FILL_FORE_SCHEMECOLOR_INDEX" val="5"/>
  <p:tag name="KSO_WM_UNIT_TEXT_FILL_TYPE" val="1"/>
</p:tagLst>
</file>

<file path=ppt/tags/tag223.xml><?xml version="1.0" encoding="utf-8"?>
<p:tagLst xmlns:p="http://schemas.openxmlformats.org/presentationml/2006/main">
  <p:tag name="KSO_WM_TAG_VERSION" val="1.0"/>
  <p:tag name="KSO_WM_BEAUTIFY_FLAG" val="#wm#"/>
  <p:tag name="KSO_WM_UNIT_ID" val="diagram433_4*m_i*1_2"/>
  <p:tag name="KSO_WM_TEMPLATE_CATEGORY" val="diagram"/>
  <p:tag name="KSO_WM_TEMPLATE_INDEX" val="433"/>
  <p:tag name="KSO_WM_UNIT_TYPE" val="m_i"/>
  <p:tag name="KSO_WM_UNIT_INDEX" val="1_2"/>
  <p:tag name="KSO_WM_UNIT_CLEAR" val="1"/>
  <p:tag name="KSO_WM_UNIT_LAYERLEVEL" val="1_1"/>
  <p:tag name="KSO_WM_DIAGRAM_GROUP_CODE" val="m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224.xml><?xml version="1.0" encoding="utf-8"?>
<p:tagLst xmlns:p="http://schemas.openxmlformats.org/presentationml/2006/main">
  <p:tag name="KSO_WM_TAG_VERSION" val="1.0"/>
  <p:tag name="KSO_WM_BEAUTIFY_FLAG" val="#wm#"/>
  <p:tag name="KSO_WM_UNIT_ID" val="diagram433_4*m_i*1_3"/>
  <p:tag name="KSO_WM_TEMPLATE_CATEGORY" val="diagram"/>
  <p:tag name="KSO_WM_TEMPLATE_INDEX" val="433"/>
  <p:tag name="KSO_WM_UNIT_TYPE" val="m_i"/>
  <p:tag name="KSO_WM_UNIT_INDEX" val="1_3"/>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225.xml><?xml version="1.0" encoding="utf-8"?>
<p:tagLst xmlns:p="http://schemas.openxmlformats.org/presentationml/2006/main">
  <p:tag name="KSO_WM_TAG_VERSION" val="1.0"/>
  <p:tag name="KSO_WM_BEAUTIFY_FLAG" val="#wm#"/>
  <p:tag name="KSO_WM_UNIT_ID" val="diagram433_4*m_i*1_4"/>
  <p:tag name="KSO_WM_TEMPLATE_CATEGORY" val="diagram"/>
  <p:tag name="KSO_WM_TEMPLATE_INDEX" val="433"/>
  <p:tag name="KSO_WM_UNIT_TYPE" val="m_i"/>
  <p:tag name="KSO_WM_UNIT_INDEX" val="1_4"/>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226.xml><?xml version="1.0" encoding="utf-8"?>
<p:tagLst xmlns:p="http://schemas.openxmlformats.org/presentationml/2006/main">
  <p:tag name="KSO_WM_TAG_VERSION" val="1.0"/>
  <p:tag name="KSO_WM_BEAUTIFY_FLAG" val="#wm#"/>
  <p:tag name="KSO_WM_UNIT_TYPE" val="i"/>
  <p:tag name="KSO_WM_UNIT_ID" val="diagram433_4*i*10"/>
  <p:tag name="KSO_WM_TEMPLATE_CATEGORY" val="diagram"/>
  <p:tag name="KSO_WM_TEMPLATE_INDEX" val="433"/>
  <p:tag name="KSO_WM_UNIT_INDEX" val="10"/>
</p:tagLst>
</file>

<file path=ppt/tags/tag227.xml><?xml version="1.0" encoding="utf-8"?>
<p:tagLst xmlns:p="http://schemas.openxmlformats.org/presentationml/2006/main">
  <p:tag name="KSO_WM_TAG_VERSION" val="1.0"/>
  <p:tag name="KSO_WM_BEAUTIFY_FLAG" val="#wm#"/>
  <p:tag name="KSO_WM_UNIT_ID" val="diagram433_4*m_h_f*1_3_1"/>
  <p:tag name="KSO_WM_TEMPLATE_CATEGORY" val="diagram"/>
  <p:tag name="KSO_WM_TEMPLATE_INDEX" val="433"/>
  <p:tag name="KSO_WM_UNIT_TYPE" val="m_h_f"/>
  <p:tag name="KSO_WM_UNIT_INDEX" val="1_3_1"/>
  <p:tag name="KSO_WM_UNIT_CLEAR" val="1"/>
  <p:tag name="KSO_WM_UNIT_LAYERLEVEL" val="1_1_1"/>
  <p:tag name="KSO_WM_UNIT_VALUE" val="35"/>
  <p:tag name="KSO_WM_UNIT_HIGHLIGHT" val="0"/>
  <p:tag name="KSO_WM_UNIT_COMPATIBLE" val="0"/>
  <p:tag name="KSO_WM_UNIT_PRESET_TEXT_INDEX" val="4"/>
  <p:tag name="KSO_WM_UNIT_PRESET_TEXT_LEN" val="26"/>
  <p:tag name="KSO_WM_DIAGRAM_GROUP_CODE" val="m1-1"/>
  <p:tag name="KSO_WM_UNIT_FILL_FORE_SCHEMECOLOR_INDEX" val="7"/>
  <p:tag name="KSO_WM_UNIT_FILL_TYPE" val="1"/>
  <p:tag name="KSO_WM_UNIT_TEXT_FILL_FORE_SCHEMECOLOR_INDEX" val="7"/>
  <p:tag name="KSO_WM_UNIT_TEXT_FILL_TYPE" val="1"/>
</p:tagLst>
</file>

<file path=ppt/tags/tag228.xml><?xml version="1.0" encoding="utf-8"?>
<p:tagLst xmlns:p="http://schemas.openxmlformats.org/presentationml/2006/main">
  <p:tag name="KSO_WM_TAG_VERSION" val="1.0"/>
  <p:tag name="KSO_WM_BEAUTIFY_FLAG" val="#wm#"/>
  <p:tag name="KSO_WM_UNIT_ID" val="diagram433_4*m_i*1_5"/>
  <p:tag name="KSO_WM_TEMPLATE_CATEGORY" val="diagram"/>
  <p:tag name="KSO_WM_TEMPLATE_INDEX" val="433"/>
  <p:tag name="KSO_WM_UNIT_TYPE" val="m_i"/>
  <p:tag name="KSO_WM_UNIT_INDEX" val="1_5"/>
  <p:tag name="KSO_WM_UNIT_CLEAR" val="1"/>
  <p:tag name="KSO_WM_UNIT_LAYERLEVEL" val="1_1"/>
  <p:tag name="KSO_WM_DIAGRAM_GROUP_CODE" val="m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229.xml><?xml version="1.0" encoding="utf-8"?>
<p:tagLst xmlns:p="http://schemas.openxmlformats.org/presentationml/2006/main">
  <p:tag name="KSO_WM_TAG_VERSION" val="1.0"/>
  <p:tag name="KSO_WM_BEAUTIFY_FLAG" val="#wm#"/>
  <p:tag name="KSO_WM_UNIT_ID" val="diagram433_4*m_i*1_6"/>
  <p:tag name="KSO_WM_TEMPLATE_CATEGORY" val="diagram"/>
  <p:tag name="KSO_WM_TEMPLATE_INDEX" val="433"/>
  <p:tag name="KSO_WM_UNIT_TYPE" val="m_i"/>
  <p:tag name="KSO_WM_UNIT_INDEX" val="1_6"/>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TEMPLATE_CATEGORY" val="diagram"/>
  <p:tag name="KSO_WM_TEMPLATE_INDEX" val="20181201"/>
  <p:tag name="KSO_WM_UNIT_TYPE" val="l_i"/>
  <p:tag name="KSO_WM_UNIT_INDEX" val="1_5"/>
  <p:tag name="KSO_WM_UNIT_ID" val="diagram20181201_3*l_i*1_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30.xml><?xml version="1.0" encoding="utf-8"?>
<p:tagLst xmlns:p="http://schemas.openxmlformats.org/presentationml/2006/main">
  <p:tag name="KSO_WM_TAG_VERSION" val="1.0"/>
  <p:tag name="KSO_WM_BEAUTIFY_FLAG" val="#wm#"/>
  <p:tag name="KSO_WM_UNIT_ID" val="diagram433_4*m_i*1_7"/>
  <p:tag name="KSO_WM_TEMPLATE_CATEGORY" val="diagram"/>
  <p:tag name="KSO_WM_TEMPLATE_INDEX" val="433"/>
  <p:tag name="KSO_WM_UNIT_TYPE" val="m_i"/>
  <p:tag name="KSO_WM_UNIT_INDEX" val="1_7"/>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231.xml><?xml version="1.0" encoding="utf-8"?>
<p:tagLst xmlns:p="http://schemas.openxmlformats.org/presentationml/2006/main">
  <p:tag name="KSO_WM_TAG_VERSION" val="1.0"/>
  <p:tag name="KSO_WM_BEAUTIFY_FLAG" val="#wm#"/>
  <p:tag name="KSO_WM_UNIT_TYPE" val="i"/>
  <p:tag name="KSO_WM_UNIT_ID" val="diagram433_4*i*19"/>
  <p:tag name="KSO_WM_TEMPLATE_CATEGORY" val="diagram"/>
  <p:tag name="KSO_WM_TEMPLATE_INDEX" val="433"/>
  <p:tag name="KSO_WM_UNIT_INDEX" val="19"/>
</p:tagLst>
</file>

<file path=ppt/tags/tag232.xml><?xml version="1.0" encoding="utf-8"?>
<p:tagLst xmlns:p="http://schemas.openxmlformats.org/presentationml/2006/main">
  <p:tag name="KSO_WM_TAG_VERSION" val="1.0"/>
  <p:tag name="KSO_WM_BEAUTIFY_FLAG" val="#wm#"/>
  <p:tag name="KSO_WM_UNIT_ID" val="diagram433_4*m_h_f*1_2_1"/>
  <p:tag name="KSO_WM_TEMPLATE_CATEGORY" val="diagram"/>
  <p:tag name="KSO_WM_TEMPLATE_INDEX" val="433"/>
  <p:tag name="KSO_WM_UNIT_TYPE" val="m_h_f"/>
  <p:tag name="KSO_WM_UNIT_INDEX" val="1_2_1"/>
  <p:tag name="KSO_WM_UNIT_CLEAR" val="1"/>
  <p:tag name="KSO_WM_UNIT_LAYERLEVEL" val="1_1_1"/>
  <p:tag name="KSO_WM_UNIT_VALUE" val="35"/>
  <p:tag name="KSO_WM_UNIT_HIGHLIGHT" val="0"/>
  <p:tag name="KSO_WM_UNIT_COMPATIBLE" val="0"/>
  <p:tag name="KSO_WM_UNIT_PRESET_TEXT_INDEX" val="4"/>
  <p:tag name="KSO_WM_UNIT_PRESET_TEXT_LEN" val="26"/>
  <p:tag name="KSO_WM_DIAGRAM_GROUP_CODE" val="m1-1"/>
  <p:tag name="KSO_WM_UNIT_FILL_FORE_SCHEMECOLOR_INDEX" val="6"/>
  <p:tag name="KSO_WM_UNIT_FILL_TYPE" val="1"/>
  <p:tag name="KSO_WM_UNIT_TEXT_FILL_FORE_SCHEMECOLOR_INDEX" val="6"/>
  <p:tag name="KSO_WM_UNIT_TEXT_FILL_TYPE" val="1"/>
</p:tagLst>
</file>

<file path=ppt/tags/tag233.xml><?xml version="1.0" encoding="utf-8"?>
<p:tagLst xmlns:p="http://schemas.openxmlformats.org/presentationml/2006/main">
  <p:tag name="KSO_WM_TAG_VERSION" val="1.0"/>
  <p:tag name="KSO_WM_BEAUTIFY_FLAG" val="#wm#"/>
  <p:tag name="KSO_WM_UNIT_ID" val="diagram433_4*m_i*1_8"/>
  <p:tag name="KSO_WM_TEMPLATE_CATEGORY" val="diagram"/>
  <p:tag name="KSO_WM_TEMPLATE_INDEX" val="433"/>
  <p:tag name="KSO_WM_UNIT_TYPE" val="m_i"/>
  <p:tag name="KSO_WM_UNIT_INDEX" val="1_8"/>
  <p:tag name="KSO_WM_UNIT_CLEAR" val="1"/>
  <p:tag name="KSO_WM_UNIT_LAYERLEVEL" val="1_1"/>
  <p:tag name="KSO_WM_DIAGRAM_GROUP_CODE" val="m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34.xml><?xml version="1.0" encoding="utf-8"?>
<p:tagLst xmlns:p="http://schemas.openxmlformats.org/presentationml/2006/main">
  <p:tag name="KSO_WM_TAG_VERSION" val="1.0"/>
  <p:tag name="KSO_WM_BEAUTIFY_FLAG" val="#wm#"/>
  <p:tag name="KSO_WM_UNIT_ID" val="diagram433_4*m_i*1_9"/>
  <p:tag name="KSO_WM_TEMPLATE_CATEGORY" val="diagram"/>
  <p:tag name="KSO_WM_TEMPLATE_INDEX" val="433"/>
  <p:tag name="KSO_WM_UNIT_TYPE" val="m_i"/>
  <p:tag name="KSO_WM_UNIT_INDEX" val="1_9"/>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235.xml><?xml version="1.0" encoding="utf-8"?>
<p:tagLst xmlns:p="http://schemas.openxmlformats.org/presentationml/2006/main">
  <p:tag name="KSO_WM_TAG_VERSION" val="1.0"/>
  <p:tag name="KSO_WM_BEAUTIFY_FLAG" val="#wm#"/>
  <p:tag name="KSO_WM_UNIT_ID" val="diagram433_4*m_i*1_10"/>
  <p:tag name="KSO_WM_TEMPLATE_CATEGORY" val="diagram"/>
  <p:tag name="KSO_WM_TEMPLATE_INDEX" val="433"/>
  <p:tag name="KSO_WM_UNIT_TYPE" val="m_i"/>
  <p:tag name="KSO_WM_UNIT_INDEX" val="1_10"/>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236.xml><?xml version="1.0" encoding="utf-8"?>
<p:tagLst xmlns:p="http://schemas.openxmlformats.org/presentationml/2006/main">
  <p:tag name="KSO_WM_TAG_VERSION" val="1.0"/>
  <p:tag name="KSO_WM_BEAUTIFY_FLAG" val="#wm#"/>
  <p:tag name="KSO_WM_UNIT_ID" val="diagram433_4*m_h_a*1_1_1"/>
  <p:tag name="KSO_WM_TEMPLATE_CATEGORY" val="diagram"/>
  <p:tag name="KSO_WM_TEMPLATE_INDEX" val="433"/>
  <p:tag name="KSO_WM_UNIT_TYPE" val="m_h_a"/>
  <p:tag name="KSO_WM_UNIT_INDEX" val="1_1_1"/>
  <p:tag name="KSO_WM_UNIT_CLEAR" val="1"/>
  <p:tag name="KSO_WM_UNIT_LAYERLEVEL" val="1_1_1"/>
  <p:tag name="KSO_WM_UNIT_VALUE" val="7"/>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237.xml><?xml version="1.0" encoding="utf-8"?>
<p:tagLst xmlns:p="http://schemas.openxmlformats.org/presentationml/2006/main">
  <p:tag name="KSO_WM_TAG_VERSION" val="1.0"/>
  <p:tag name="KSO_WM_BEAUTIFY_FLAG" val="#wm#"/>
  <p:tag name="KSO_WM_UNIT_ID" val="diagram433_4*m_h_a*1_2_1"/>
  <p:tag name="KSO_WM_TEMPLATE_CATEGORY" val="diagram"/>
  <p:tag name="KSO_WM_TEMPLATE_INDEX" val="433"/>
  <p:tag name="KSO_WM_UNIT_TYPE" val="m_h_a"/>
  <p:tag name="KSO_WM_UNIT_INDEX" val="1_2_1"/>
  <p:tag name="KSO_WM_UNIT_CLEAR" val="1"/>
  <p:tag name="KSO_WM_UNIT_LAYERLEVEL" val="1_1_1"/>
  <p:tag name="KSO_WM_UNIT_VALUE" val="7"/>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238.xml><?xml version="1.0" encoding="utf-8"?>
<p:tagLst xmlns:p="http://schemas.openxmlformats.org/presentationml/2006/main">
  <p:tag name="KSO_WM_TAG_VERSION" val="1.0"/>
  <p:tag name="KSO_WM_BEAUTIFY_FLAG" val="#wm#"/>
  <p:tag name="KSO_WM_UNIT_ID" val="diagram433_4*m_h_a*1_3_1"/>
  <p:tag name="KSO_WM_TEMPLATE_CATEGORY" val="diagram"/>
  <p:tag name="KSO_WM_TEMPLATE_INDEX" val="433"/>
  <p:tag name="KSO_WM_UNIT_TYPE" val="m_h_a"/>
  <p:tag name="KSO_WM_UNIT_INDEX" val="1_3_1"/>
  <p:tag name="KSO_WM_UNIT_CLEAR" val="1"/>
  <p:tag name="KSO_WM_UNIT_LAYERLEVEL" val="1_1_1"/>
  <p:tag name="KSO_WM_UNIT_VALUE" val="7"/>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239.xml><?xml version="1.0" encoding="utf-8"?>
<p:tagLst xmlns:p="http://schemas.openxmlformats.org/presentationml/2006/main">
  <p:tag name="KSO_WM_TAG_VERSION" val="1.0"/>
  <p:tag name="KSO_WM_BEAUTIFY_FLAG" val="#wm#"/>
  <p:tag name="KSO_WM_UNIT_TYPE" val="i"/>
  <p:tag name="KSO_WM_UNIT_ID" val="diagram433_4*i*19"/>
  <p:tag name="KSO_WM_TEMPLATE_CATEGORY" val="diagram"/>
  <p:tag name="KSO_WM_TEMPLATE_INDEX" val="433"/>
  <p:tag name="KSO_WM_UNIT_INDEX" val="19"/>
</p:tagLst>
</file>

<file path=ppt/tags/tag24.xml><?xml version="1.0" encoding="utf-8"?>
<p:tagLst xmlns:p="http://schemas.openxmlformats.org/presentationml/2006/main">
  <p:tag name="KSO_WM_TEMPLATE_CATEGORY" val="diagram"/>
  <p:tag name="KSO_WM_TEMPLATE_INDEX" val="20181201"/>
  <p:tag name="KSO_WM_UNIT_TYPE" val="l_i"/>
  <p:tag name="KSO_WM_UNIT_INDEX" val="1_6"/>
  <p:tag name="KSO_WM_UNIT_ID" val="diagram20181201_3*l_i*1_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40.xml><?xml version="1.0" encoding="utf-8"?>
<p:tagLst xmlns:p="http://schemas.openxmlformats.org/presentationml/2006/main">
  <p:tag name="KSO_WM_TAG_VERSION" val="1.0"/>
  <p:tag name="KSO_WM_BEAUTIFY_FLAG" val="#wm#"/>
  <p:tag name="KSO_WM_UNIT_ID" val="diagram433_4*m_h_f*1_2_1"/>
  <p:tag name="KSO_WM_TEMPLATE_CATEGORY" val="diagram"/>
  <p:tag name="KSO_WM_TEMPLATE_INDEX" val="433"/>
  <p:tag name="KSO_WM_UNIT_TYPE" val="m_h_f"/>
  <p:tag name="KSO_WM_UNIT_INDEX" val="1_2_1"/>
  <p:tag name="KSO_WM_UNIT_CLEAR" val="1"/>
  <p:tag name="KSO_WM_UNIT_LAYERLEVEL" val="1_1_1"/>
  <p:tag name="KSO_WM_UNIT_VALUE" val="35"/>
  <p:tag name="KSO_WM_UNIT_HIGHLIGHT" val="0"/>
  <p:tag name="KSO_WM_UNIT_COMPATIBLE" val="0"/>
  <p:tag name="KSO_WM_UNIT_PRESET_TEXT_INDEX" val="4"/>
  <p:tag name="KSO_WM_UNIT_PRESET_TEXT_LEN" val="26"/>
  <p:tag name="KSO_WM_DIAGRAM_GROUP_CODE" val="m1-1"/>
  <p:tag name="KSO_WM_UNIT_FILL_FORE_SCHEMECOLOR_INDEX" val="6"/>
  <p:tag name="KSO_WM_UNIT_FILL_TYPE" val="1"/>
  <p:tag name="KSO_WM_UNIT_TEXT_FILL_FORE_SCHEMECOLOR_INDEX" val="6"/>
  <p:tag name="KSO_WM_UNIT_TEXT_FILL_TYPE" val="1"/>
</p:tagLst>
</file>

<file path=ppt/tags/tag241.xml><?xml version="1.0" encoding="utf-8"?>
<p:tagLst xmlns:p="http://schemas.openxmlformats.org/presentationml/2006/main">
  <p:tag name="KSO_WM_TAG_VERSION" val="1.0"/>
  <p:tag name="KSO_WM_BEAUTIFY_FLAG" val="#wm#"/>
  <p:tag name="KSO_WM_UNIT_ID" val="diagram433_4*m_i*1_8"/>
  <p:tag name="KSO_WM_TEMPLATE_CATEGORY" val="diagram"/>
  <p:tag name="KSO_WM_TEMPLATE_INDEX" val="433"/>
  <p:tag name="KSO_WM_UNIT_TYPE" val="m_i"/>
  <p:tag name="KSO_WM_UNIT_INDEX" val="1_8"/>
  <p:tag name="KSO_WM_UNIT_CLEAR" val="1"/>
  <p:tag name="KSO_WM_UNIT_LAYERLEVEL" val="1_1"/>
  <p:tag name="KSO_WM_DIAGRAM_GROUP_CODE" val="m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42.xml><?xml version="1.0" encoding="utf-8"?>
<p:tagLst xmlns:p="http://schemas.openxmlformats.org/presentationml/2006/main">
  <p:tag name="KSO_WM_TAG_VERSION" val="1.0"/>
  <p:tag name="KSO_WM_BEAUTIFY_FLAG" val="#wm#"/>
  <p:tag name="KSO_WM_UNIT_ID" val="diagram433_4*m_i*1_9"/>
  <p:tag name="KSO_WM_TEMPLATE_CATEGORY" val="diagram"/>
  <p:tag name="KSO_WM_TEMPLATE_INDEX" val="433"/>
  <p:tag name="KSO_WM_UNIT_TYPE" val="m_i"/>
  <p:tag name="KSO_WM_UNIT_INDEX" val="1_9"/>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243.xml><?xml version="1.0" encoding="utf-8"?>
<p:tagLst xmlns:p="http://schemas.openxmlformats.org/presentationml/2006/main">
  <p:tag name="KSO_WM_TAG_VERSION" val="1.0"/>
  <p:tag name="KSO_WM_BEAUTIFY_FLAG" val="#wm#"/>
  <p:tag name="KSO_WM_UNIT_ID" val="diagram433_4*m_i*1_10"/>
  <p:tag name="KSO_WM_TEMPLATE_CATEGORY" val="diagram"/>
  <p:tag name="KSO_WM_TEMPLATE_INDEX" val="433"/>
  <p:tag name="KSO_WM_UNIT_TYPE" val="m_i"/>
  <p:tag name="KSO_WM_UNIT_INDEX" val="1_10"/>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244.xml><?xml version="1.0" encoding="utf-8"?>
<p:tagLst xmlns:p="http://schemas.openxmlformats.org/presentationml/2006/main">
  <p:tag name="KSO_WM_TAG_VERSION" val="1.0"/>
  <p:tag name="KSO_WM_BEAUTIFY_FLAG" val="#wm#"/>
  <p:tag name="KSO_WM_UNIT_ID" val="diagram433_4*m_h_a*1_3_1"/>
  <p:tag name="KSO_WM_TEMPLATE_CATEGORY" val="diagram"/>
  <p:tag name="KSO_WM_TEMPLATE_INDEX" val="433"/>
  <p:tag name="KSO_WM_UNIT_TYPE" val="m_h_a"/>
  <p:tag name="KSO_WM_UNIT_INDEX" val="1_3_1"/>
  <p:tag name="KSO_WM_UNIT_CLEAR" val="1"/>
  <p:tag name="KSO_WM_UNIT_LAYERLEVEL" val="1_1_1"/>
  <p:tag name="KSO_WM_UNIT_VALUE" val="7"/>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245.xml><?xml version="1.0" encoding="utf-8"?>
<p:tagLst xmlns:p="http://schemas.openxmlformats.org/presentationml/2006/main">
  <p:tag name="KSO_WM_TAG_VERSION" val="1.0"/>
  <p:tag name="KSO_WM_BEAUTIFY_FLAG" val="#wm#"/>
  <p:tag name="KSO_WM_UNIT_TYPE" val="i"/>
  <p:tag name="KSO_WM_UNIT_ID" val="diagram433_4*i*10"/>
  <p:tag name="KSO_WM_TEMPLATE_CATEGORY" val="diagram"/>
  <p:tag name="KSO_WM_TEMPLATE_INDEX" val="433"/>
  <p:tag name="KSO_WM_UNIT_INDEX" val="10"/>
</p:tagLst>
</file>

<file path=ppt/tags/tag246.xml><?xml version="1.0" encoding="utf-8"?>
<p:tagLst xmlns:p="http://schemas.openxmlformats.org/presentationml/2006/main">
  <p:tag name="KSO_WM_TAG_VERSION" val="1.0"/>
  <p:tag name="KSO_WM_BEAUTIFY_FLAG" val="#wm#"/>
  <p:tag name="KSO_WM_UNIT_ID" val="diagram433_4*m_h_f*1_3_1"/>
  <p:tag name="KSO_WM_TEMPLATE_CATEGORY" val="diagram"/>
  <p:tag name="KSO_WM_TEMPLATE_INDEX" val="433"/>
  <p:tag name="KSO_WM_UNIT_TYPE" val="m_h_f"/>
  <p:tag name="KSO_WM_UNIT_INDEX" val="1_3_1"/>
  <p:tag name="KSO_WM_UNIT_CLEAR" val="1"/>
  <p:tag name="KSO_WM_UNIT_LAYERLEVEL" val="1_1_1"/>
  <p:tag name="KSO_WM_UNIT_VALUE" val="35"/>
  <p:tag name="KSO_WM_UNIT_HIGHLIGHT" val="0"/>
  <p:tag name="KSO_WM_UNIT_COMPATIBLE" val="0"/>
  <p:tag name="KSO_WM_UNIT_PRESET_TEXT_INDEX" val="4"/>
  <p:tag name="KSO_WM_UNIT_PRESET_TEXT_LEN" val="26"/>
  <p:tag name="KSO_WM_DIAGRAM_GROUP_CODE" val="m1-1"/>
  <p:tag name="KSO_WM_UNIT_FILL_FORE_SCHEMECOLOR_INDEX" val="7"/>
  <p:tag name="KSO_WM_UNIT_FILL_TYPE" val="1"/>
  <p:tag name="KSO_WM_UNIT_TEXT_FILL_FORE_SCHEMECOLOR_INDEX" val="7"/>
  <p:tag name="KSO_WM_UNIT_TEXT_FILL_TYPE" val="1"/>
</p:tagLst>
</file>

<file path=ppt/tags/tag247.xml><?xml version="1.0" encoding="utf-8"?>
<p:tagLst xmlns:p="http://schemas.openxmlformats.org/presentationml/2006/main">
  <p:tag name="KSO_WM_TAG_VERSION" val="1.0"/>
  <p:tag name="KSO_WM_BEAUTIFY_FLAG" val="#wm#"/>
  <p:tag name="KSO_WM_UNIT_ID" val="diagram433_4*m_i*1_5"/>
  <p:tag name="KSO_WM_TEMPLATE_CATEGORY" val="diagram"/>
  <p:tag name="KSO_WM_TEMPLATE_INDEX" val="433"/>
  <p:tag name="KSO_WM_UNIT_TYPE" val="m_i"/>
  <p:tag name="KSO_WM_UNIT_INDEX" val="1_5"/>
  <p:tag name="KSO_WM_UNIT_CLEAR" val="1"/>
  <p:tag name="KSO_WM_UNIT_LAYERLEVEL" val="1_1"/>
  <p:tag name="KSO_WM_DIAGRAM_GROUP_CODE" val="m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248.xml><?xml version="1.0" encoding="utf-8"?>
<p:tagLst xmlns:p="http://schemas.openxmlformats.org/presentationml/2006/main">
  <p:tag name="KSO_WM_TAG_VERSION" val="1.0"/>
  <p:tag name="KSO_WM_BEAUTIFY_FLAG" val="#wm#"/>
  <p:tag name="KSO_WM_UNIT_ID" val="diagram433_4*m_i*1_6"/>
  <p:tag name="KSO_WM_TEMPLATE_CATEGORY" val="diagram"/>
  <p:tag name="KSO_WM_TEMPLATE_INDEX" val="433"/>
  <p:tag name="KSO_WM_UNIT_TYPE" val="m_i"/>
  <p:tag name="KSO_WM_UNIT_INDEX" val="1_6"/>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249.xml><?xml version="1.0" encoding="utf-8"?>
<p:tagLst xmlns:p="http://schemas.openxmlformats.org/presentationml/2006/main">
  <p:tag name="KSO_WM_TAG_VERSION" val="1.0"/>
  <p:tag name="KSO_WM_BEAUTIFY_FLAG" val="#wm#"/>
  <p:tag name="KSO_WM_UNIT_ID" val="diagram433_4*m_i*1_7"/>
  <p:tag name="KSO_WM_TEMPLATE_CATEGORY" val="diagram"/>
  <p:tag name="KSO_WM_TEMPLATE_INDEX" val="433"/>
  <p:tag name="KSO_WM_UNIT_TYPE" val="m_i"/>
  <p:tag name="KSO_WM_UNIT_INDEX" val="1_7"/>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25.xml><?xml version="1.0" encoding="utf-8"?>
<p:tagLst xmlns:p="http://schemas.openxmlformats.org/presentationml/2006/main">
  <p:tag name="KSO_WM_TEMPLATE_CATEGORY" val="diagram"/>
  <p:tag name="KSO_WM_TEMPLATE_INDEX" val="20181201"/>
  <p:tag name="KSO_WM_UNIT_TYPE" val="l_i"/>
  <p:tag name="KSO_WM_UNIT_INDEX" val="1_7"/>
  <p:tag name="KSO_WM_UNIT_ID" val="diagram20181201_3*l_i*1_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50.xml><?xml version="1.0" encoding="utf-8"?>
<p:tagLst xmlns:p="http://schemas.openxmlformats.org/presentationml/2006/main">
  <p:tag name="KSO_WM_TAG_VERSION" val="1.0"/>
  <p:tag name="KSO_WM_BEAUTIFY_FLAG" val="#wm#"/>
  <p:tag name="KSO_WM_UNIT_ID" val="diagram433_4*m_h_a*1_3_1"/>
  <p:tag name="KSO_WM_TEMPLATE_CATEGORY" val="diagram"/>
  <p:tag name="KSO_WM_TEMPLATE_INDEX" val="433"/>
  <p:tag name="KSO_WM_UNIT_TYPE" val="m_h_a"/>
  <p:tag name="KSO_WM_UNIT_INDEX" val="1_3_1"/>
  <p:tag name="KSO_WM_UNIT_CLEAR" val="1"/>
  <p:tag name="KSO_WM_UNIT_LAYERLEVEL" val="1_1_1"/>
  <p:tag name="KSO_WM_UNIT_VALUE" val="7"/>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25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a*1"/>
  <p:tag name="KSO_WM_UNIT_LAYERLEVEL" val="1"/>
  <p:tag name="KSO_WM_UNIT_HIGHLIGHT" val="0"/>
  <p:tag name="KSO_WM_UNIT_COMPATIBLE" val="0"/>
  <p:tag name="KSO_WM_UNIT_RELATE_UNITID" val="diagram160007_4*l*1"/>
  <p:tag name="KSO_WM_UNIT_NOCLEAR" val="0"/>
  <p:tag name="KSO_WM_UNIT_DIAGRAM_ISNUMVISUAL" val="0"/>
  <p:tag name="KSO_WM_UNIT_DIAGRAM_ISREFERUNIT" val="0"/>
  <p:tag name="KSO_WM_UNIT_ISCONTENTSTITLE" val="0"/>
  <p:tag name="KSO_WM_UNIT_VALUE" val="32"/>
  <p:tag name="KSO_WM_DIAGRAM_GROUP_CODE" val="l1-1"/>
  <p:tag name="KSO_WM_UNIT_TYPE" val="a"/>
  <p:tag name="KSO_WM_UNIT_INDEX" val="1"/>
  <p:tag name="KSO_WM_UNIT_PRESET_TEXT" val="单击此处添加标题"/>
  <p:tag name="KSO_WM_UNIT_TEXT_FILL_FORE_SCHEMECOLOR_INDEX" val="13"/>
  <p:tag name="KSO_WM_UNIT_TEXT_FILL_TYPE" val="1"/>
</p:tagLst>
</file>

<file path=ppt/tags/tag25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3"/>
  <p:tag name="KSO_WM_UNIT_TEXT_FILL_TYPE" val="1"/>
</p:tagLst>
</file>

<file path=ppt/tags/tag25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SHADOW_SCHEMECOLOR_INDEX" val="14"/>
  <p:tag name="KSO_WM_UNIT_TEXT_FILL_FORE_SCHEMECOLOR_INDEX" val="2"/>
  <p:tag name="KSO_WM_UNIT_TEXT_FILL_TYPE" val="1"/>
</p:tagLst>
</file>

<file path=ppt/tags/tag25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25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SHADOW_SCHEMECOLOR_INDEX" val="5"/>
  <p:tag name="KSO_WM_UNIT_TEXT_FILL_FORE_SCHEMECOLOR_INDEX" val="13"/>
  <p:tag name="KSO_WM_UNIT_TEXT_FILL_TYPE" val="1"/>
</p:tagLst>
</file>

<file path=ppt/tags/tag25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SHADOW_SCHEMECOLOR_INDEX" val="14"/>
  <p:tag name="KSO_WM_UNIT_TEXT_FILL_FORE_SCHEMECOLOR_INDEX" val="2"/>
  <p:tag name="KSO_WM_UNIT_TEXT_FILL_TYPE" val="1"/>
</p:tagLst>
</file>

<file path=ppt/tags/tag25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2_3"/>
  <p:tag name="KSO_WM_UNIT_LINE_FORE_SCHEMECOLOR_INDEX" val="14"/>
  <p:tag name="KSO_WM_UNIT_LINE_FILL_TYPE" val="2"/>
  <p:tag name="KSO_WM_UNIT_TEXT_FILL_FORE_SCHEMECOLOR_INDEX" val="14"/>
  <p:tag name="KSO_WM_UNIT_TEXT_FILL_TYPE" val="1"/>
</p:tagLst>
</file>

<file path=ppt/tags/tag25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SHADOW_SCHEMECOLOR_INDEX" val="5"/>
  <p:tag name="KSO_WM_UNIT_TEXT_FILL_FORE_SCHEMECOLOR_INDEX" val="13"/>
  <p:tag name="KSO_WM_UNIT_TEXT_FILL_TYPE" val="1"/>
</p:tagLst>
</file>

<file path=ppt/tags/tag25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SHADOW_SCHEMECOLOR_INDEX" val="14"/>
  <p:tag name="KSO_WM_UNIT_TEXT_FILL_FORE_SCHEMECOLOR_INDEX" val="2"/>
  <p:tag name="KSO_WM_UNIT_TEXT_FILL_TYPE" val="1"/>
</p:tagLst>
</file>

<file path=ppt/tags/tag26.xml><?xml version="1.0" encoding="utf-8"?>
<p:tagLst xmlns:p="http://schemas.openxmlformats.org/presentationml/2006/main">
  <p:tag name="KSO_WM_TEMPLATE_CATEGORY" val="diagram"/>
  <p:tag name="KSO_WM_TEMPLATE_INDEX" val="20181201"/>
  <p:tag name="KSO_WM_UNIT_TYPE" val="l_i"/>
  <p:tag name="KSO_WM_UNIT_INDEX" val="1_8"/>
  <p:tag name="KSO_WM_UNIT_ID" val="diagram20181201_3*l_i*1_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6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3_3"/>
  <p:tag name="KSO_WM_UNIT_LINE_FORE_SCHEMECOLOR_INDEX" val="14"/>
  <p:tag name="KSO_WM_UNIT_LINE_FILL_TYPE" val="2"/>
  <p:tag name="KSO_WM_UNIT_TEXT_FILL_FORE_SCHEMECOLOR_INDEX" val="14"/>
  <p:tag name="KSO_WM_UNIT_TEXT_FILL_TYPE" val="1"/>
</p:tagLst>
</file>

<file path=ppt/tags/tag26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4_1"/>
  <p:tag name="KSO_WM_UNIT_FILL_FORE_SCHEMECOLOR_INDEX" val="8"/>
  <p:tag name="KSO_WM_UNIT_FILL_TYPE" val="1"/>
  <p:tag name="KSO_WM_UNIT_SHADOW_SCHEMECOLOR_INDEX" val="5"/>
  <p:tag name="KSO_WM_UNIT_TEXT_FILL_FORE_SCHEMECOLOR_INDEX" val="13"/>
  <p:tag name="KSO_WM_UNIT_TEXT_FILL_TYPE" val="1"/>
</p:tagLst>
</file>

<file path=ppt/tags/tag26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SHADOW_SCHEMECOLOR_INDEX" val="14"/>
  <p:tag name="KSO_WM_UNIT_TEXT_FILL_FORE_SCHEMECOLOR_INDEX" val="2"/>
  <p:tag name="KSO_WM_UNIT_TEXT_FILL_TYPE" val="1"/>
</p:tagLst>
</file>

<file path=ppt/tags/tag26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4_3"/>
  <p:tag name="KSO_WM_UNIT_LINE_FORE_SCHEMECOLOR_INDEX" val="14"/>
  <p:tag name="KSO_WM_UNIT_LINE_FILL_TYPE" val="2"/>
  <p:tag name="KSO_WM_UNIT_TEXT_FILL_FORE_SCHEMECOLOR_INDEX" val="14"/>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1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
  <p:tag name="KSO_WM_UNIT_TEXT_FILL_FORE_SCHEMECOLOR_INDEX" val="13"/>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2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
  <p:tag name="KSO_WM_UNIT_TEXT_FILL_FORE_SCHEMECOLOR_INDEX" val="13"/>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3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
  <p:tag name="KSO_WM_UNIT_TEXT_FILL_FORE_SCHEMECOLOR_INDEX" val="13"/>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4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4_1"/>
  <p:tag name="KSO_WM_UNIT_PRESET_TEXT" val="单击此处添加文本具体内容"/>
  <p:tag name="KSO_WM_UNIT_TEXT_FILL_FORE_SCHEMECOLOR_INDEX" val="13"/>
  <p:tag name="KSO_WM_UNIT_TEXT_FILL_TYPE" val="1"/>
</p:tagLst>
</file>

<file path=ppt/tags/tag268.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2_1"/>
  <p:tag name="KSO_WM_UNIT_ID" val="diagram20170390_2*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269.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1_1"/>
  <p:tag name="KSO_WM_UNIT_ID" val="diagram20170390_2*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TEMPLATE_CATEGORY" val="diagram"/>
  <p:tag name="KSO_WM_TEMPLATE_INDEX" val="20181201"/>
  <p:tag name="KSO_WM_UNIT_TYPE" val="l_i"/>
  <p:tag name="KSO_WM_UNIT_INDEX" val="1_9"/>
  <p:tag name="KSO_WM_UNIT_ID" val="diagram20181201_3*l_i*1_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70.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3_1"/>
  <p:tag name="KSO_WM_UNIT_ID" val="diagram20170390_2*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71.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3_2"/>
  <p:tag name="KSO_WM_UNIT_ID" val="diagram20170390_2*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272.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2_2"/>
  <p:tag name="KSO_WM_UNIT_ID" val="diagram20170390_2*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7"/>
  <p:tag name="KSO_WM_UNIT_LINE_FILL_TYPE" val="2"/>
</p:tagLst>
</file>

<file path=ppt/tags/tag273.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1_2"/>
  <p:tag name="KSO_WM_UNIT_ID" val="diagram20170390_2*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6"/>
  <p:tag name="KSO_WM_UNIT_LINE_FILL_TYPE" val="2"/>
</p:tagLst>
</file>

<file path=ppt/tags/tag274.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3_1"/>
  <p:tag name="KSO_WM_UNIT_ID" val="diagram20170390_2*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SUBTYPE" val="d"/>
  <p:tag name="KSO_WM_UNIT_TEXT_FILL_FORE_SCHEMECOLOR_INDEX" val="14"/>
  <p:tag name="KSO_WM_UNIT_TEXT_FILL_TYPE" val="1"/>
</p:tagLst>
</file>

<file path=ppt/tags/tag275.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2_1"/>
  <p:tag name="KSO_WM_UNIT_ID" val="diagram20170390_2*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SUBTYPE" val="d"/>
  <p:tag name="KSO_WM_UNIT_TEXT_FILL_FORE_SCHEMECOLOR_INDEX" val="14"/>
  <p:tag name="KSO_WM_UNIT_TEXT_FILL_TYPE" val="1"/>
</p:tagLst>
</file>

<file path=ppt/tags/tag276.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1_1"/>
  <p:tag name="KSO_WM_UNIT_ID" val="diagram20170390_2*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SUBTYPE" val="d"/>
  <p:tag name="KSO_WM_UNIT_TEXT_FILL_FORE_SCHEMECOLOR_INDEX" val="14"/>
  <p:tag name="KSO_WM_UNIT_TEXT_FILL_TYPE" val="1"/>
</p:tagLst>
</file>

<file path=ppt/tags/tag277.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f"/>
  <p:tag name="KSO_WM_UNIT_INDEX" val="1_1_1"/>
  <p:tag name="KSO_WM_UNIT_LAYERLEVEL" val="1_1_1"/>
  <p:tag name="KSO_WM_UNIT_VALUE" val="30"/>
  <p:tag name="KSO_WM_UNIT_HIGHLIGHT" val="0"/>
  <p:tag name="KSO_WM_UNIT_COMPATIBLE" val="0"/>
  <p:tag name="KSO_WM_DIAGRAM_GROUP_CODE" val="l1-1"/>
  <p:tag name="KSO_WM_UNIT_ID" val="diagram20170390_2*l_h_f*1_1_1"/>
  <p:tag name="KSO_WM_UNIT_NOCLEAR" val="0"/>
  <p:tag name="KSO_WM_UNIT_DIAGRAM_ISNUMVISUAL" val="0"/>
  <p:tag name="KSO_WM_UNIT_DIAGRAM_ISREFERUNIT" val="0"/>
  <p:tag name="KSO_WM_UNIT_PRESET_TEXT" val="单击此处添加文本具体内容，简明扼要地阐述你的观点"/>
  <p:tag name="KSO_WM_UNIT_TEXT_FILL_FORE_SCHEMECOLOR_INDEX" val="13"/>
  <p:tag name="KSO_WM_UNIT_TEXT_FILL_TYPE" val="1"/>
</p:tagLst>
</file>

<file path=ppt/tags/tag278.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f"/>
  <p:tag name="KSO_WM_UNIT_INDEX" val="1_3_1"/>
  <p:tag name="KSO_WM_UNIT_LAYERLEVEL" val="1_1_1"/>
  <p:tag name="KSO_WM_UNIT_VALUE" val="30"/>
  <p:tag name="KSO_WM_UNIT_HIGHLIGHT" val="0"/>
  <p:tag name="KSO_WM_UNIT_COMPATIBLE" val="0"/>
  <p:tag name="KSO_WM_DIAGRAM_GROUP_CODE" val="l1-1"/>
  <p:tag name="KSO_WM_UNIT_ID" val="diagram20170390_2*l_h_f*1_3_1"/>
  <p:tag name="KSO_WM_UNIT_NOCLEAR" val="0"/>
  <p:tag name="KSO_WM_UNIT_DIAGRAM_ISNUMVISUAL" val="0"/>
  <p:tag name="KSO_WM_UNIT_DIAGRAM_ISREFERUNIT" val="0"/>
  <p:tag name="KSO_WM_UNIT_PRESET_TEXT" val="单击此处添加文本具体内容，简明扼要地阐述你的观点"/>
  <p:tag name="KSO_WM_UNIT_TEXT_FILL_FORE_SCHEMECOLOR_INDEX" val="13"/>
  <p:tag name="KSO_WM_UNIT_TEXT_FILL_TYPE" val="1"/>
</p:tagLst>
</file>

<file path=ppt/tags/tag279.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f"/>
  <p:tag name="KSO_WM_UNIT_INDEX" val="1_2_1"/>
  <p:tag name="KSO_WM_UNIT_LAYERLEVEL" val="1_1_1"/>
  <p:tag name="KSO_WM_UNIT_VALUE" val="30"/>
  <p:tag name="KSO_WM_UNIT_HIGHLIGHT" val="0"/>
  <p:tag name="KSO_WM_UNIT_COMPATIBLE" val="0"/>
  <p:tag name="KSO_WM_DIAGRAM_GROUP_CODE" val="l1-1"/>
  <p:tag name="KSO_WM_UNIT_ID" val="diagram20170390_2*l_h_f*1_2_1"/>
  <p:tag name="KSO_WM_UNIT_NOCLEAR" val="0"/>
  <p:tag name="KSO_WM_UNIT_DIAGRAM_ISNUMVISUAL" val="0"/>
  <p:tag name="KSO_WM_UNIT_DIAGRAM_ISREFERUNIT" val="0"/>
  <p:tag name="KSO_WM_UNIT_PRESET_TEXT" val="单击此处添加文本具体内容，简明扼要地阐述你的观点"/>
  <p:tag name="KSO_WM_UNIT_TEXT_FILL_FORE_SCHEMECOLOR_INDEX" val="13"/>
  <p:tag name="KSO_WM_UNIT_TEXT_FILL_TYPE" val="1"/>
</p:tagLst>
</file>

<file path=ppt/tags/tag28.xml><?xml version="1.0" encoding="utf-8"?>
<p:tagLst xmlns:p="http://schemas.openxmlformats.org/presentationml/2006/main">
  <p:tag name="KSO_WM_TEMPLATE_CATEGORY" val="diagram"/>
  <p:tag name="KSO_WM_TEMPLATE_INDEX" val="20181201"/>
  <p:tag name="KSO_WM_UNIT_TYPE" val="l_i"/>
  <p:tag name="KSO_WM_UNIT_INDEX" val="1_10"/>
  <p:tag name="KSO_WM_UNIT_ID" val="diagram20181201_3*l_i*1_1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80.xml><?xml version="1.0" encoding="utf-8"?>
<p:tagLst xmlns:p="http://schemas.openxmlformats.org/presentationml/2006/main">
  <p:tag name="KSO_WM_TEMPLATE_CATEGORY" val="diagram"/>
  <p:tag name="KSO_WM_TEMPLATE_INDEX" val="160660"/>
  <p:tag name="KSO_WM_UNIT_TYPE" val="l_h_a"/>
  <p:tag name="KSO_WM_UNIT_INDEX" val="1_1_1"/>
  <p:tag name="KSO_WM_UNIT_ID" val="diagram160660_5*l_h_a*1_1_1"/>
  <p:tag name="KSO_WM_UNIT_CLEAR" val="1"/>
  <p:tag name="KSO_WM_UNIT_LAYERLEVEL" val="1_1_1"/>
  <p:tag name="KSO_WM_UNIT_VALUE" val="22"/>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5"/>
  <p:tag name="KSO_WM_UNIT_FILL_TYPE" val="1"/>
  <p:tag name="KSO_WM_UNIT_TEXT_FILL_FORE_SCHEMECOLOR_INDEX" val="14"/>
  <p:tag name="KSO_WM_UNIT_TEXT_FILL_TYPE" val="1"/>
</p:tagLst>
</file>

<file path=ppt/tags/tag281.xml><?xml version="1.0" encoding="utf-8"?>
<p:tagLst xmlns:p="http://schemas.openxmlformats.org/presentationml/2006/main">
  <p:tag name="KSO_WM_TEMPLATE_CATEGORY" val="diagram"/>
  <p:tag name="KSO_WM_TEMPLATE_INDEX" val="160660"/>
  <p:tag name="KSO_WM_UNIT_TYPE" val="l_i"/>
  <p:tag name="KSO_WM_UNIT_INDEX" val="1_2"/>
  <p:tag name="KSO_WM_UNIT_ID" val="diagram160660_5*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282.xml><?xml version="1.0" encoding="utf-8"?>
<p:tagLst xmlns:p="http://schemas.openxmlformats.org/presentationml/2006/main">
  <p:tag name="KSO_WM_TEMPLATE_CATEGORY" val="diagram"/>
  <p:tag name="KSO_WM_TEMPLATE_INDEX" val="160660"/>
  <p:tag name="KSO_WM_UNIT_TYPE" val="l_h_a"/>
  <p:tag name="KSO_WM_UNIT_INDEX" val="1_2_1"/>
  <p:tag name="KSO_WM_UNIT_ID" val="diagram160660_5*l_h_a*1_2_1"/>
  <p:tag name="KSO_WM_UNIT_CLEAR" val="1"/>
  <p:tag name="KSO_WM_UNIT_LAYERLEVEL" val="1_1_1"/>
  <p:tag name="KSO_WM_UNIT_VALUE" val="22"/>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6"/>
  <p:tag name="KSO_WM_UNIT_FILL_TYPE" val="1"/>
  <p:tag name="KSO_WM_UNIT_TEXT_FILL_FORE_SCHEMECOLOR_INDEX" val="14"/>
  <p:tag name="KSO_WM_UNIT_TEXT_FILL_TYPE" val="1"/>
</p:tagLst>
</file>

<file path=ppt/tags/tag283.xml><?xml version="1.0" encoding="utf-8"?>
<p:tagLst xmlns:p="http://schemas.openxmlformats.org/presentationml/2006/main">
  <p:tag name="KSO_WM_TEMPLATE_CATEGORY" val="diagram"/>
  <p:tag name="KSO_WM_TEMPLATE_INDEX" val="160660"/>
  <p:tag name="KSO_WM_UNIT_TYPE" val="l_i"/>
  <p:tag name="KSO_WM_UNIT_INDEX" val="1_3"/>
  <p:tag name="KSO_WM_UNIT_ID" val="diagram160660_5*l_i*1_3"/>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284.xml><?xml version="1.0" encoding="utf-8"?>
<p:tagLst xmlns:p="http://schemas.openxmlformats.org/presentationml/2006/main">
  <p:tag name="KSO_WM_TEMPLATE_CATEGORY" val="diagram"/>
  <p:tag name="KSO_WM_TEMPLATE_INDEX" val="160660"/>
  <p:tag name="KSO_WM_UNIT_TYPE" val="l_h_f"/>
  <p:tag name="KSO_WM_UNIT_INDEX" val="1_2_1"/>
  <p:tag name="KSO_WM_UNIT_ID" val="diagram160660_5*l_h_f*1_2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7"/>
  <p:tag name="KSO_WM_TAG_VERSION" val="1.0"/>
  <p:tag name="KSO_WM_DIAGRAM_GROUP_CODE" val="l1-1"/>
  <p:tag name="KSO_WM_UNIT_TEXT_FILL_FORE_SCHEMECOLOR_INDEX" val="13"/>
  <p:tag name="KSO_WM_UNIT_TEXT_FILL_TYPE" val="1"/>
</p:tagLst>
</file>

<file path=ppt/tags/tag285.xml><?xml version="1.0" encoding="utf-8"?>
<p:tagLst xmlns:p="http://schemas.openxmlformats.org/presentationml/2006/main">
  <p:tag name="KSO_WM_TEMPLATE_CATEGORY" val="diagram"/>
  <p:tag name="KSO_WM_TEMPLATE_INDEX" val="160660"/>
  <p:tag name="KSO_WM_UNIT_TYPE" val="l_h_a"/>
  <p:tag name="KSO_WM_UNIT_INDEX" val="1_3_1"/>
  <p:tag name="KSO_WM_UNIT_ID" val="diagram160660_5*l_h_a*1_3_1"/>
  <p:tag name="KSO_WM_UNIT_CLEAR" val="1"/>
  <p:tag name="KSO_WM_UNIT_LAYERLEVEL" val="1_1_1"/>
  <p:tag name="KSO_WM_UNIT_VALUE" val="22"/>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7"/>
  <p:tag name="KSO_WM_UNIT_FILL_TYPE" val="1"/>
  <p:tag name="KSO_WM_UNIT_TEXT_FILL_FORE_SCHEMECOLOR_INDEX" val="14"/>
  <p:tag name="KSO_WM_UNIT_TEXT_FILL_TYPE" val="1"/>
</p:tagLst>
</file>

<file path=ppt/tags/tag286.xml><?xml version="1.0" encoding="utf-8"?>
<p:tagLst xmlns:p="http://schemas.openxmlformats.org/presentationml/2006/main">
  <p:tag name="KSO_WM_TEMPLATE_CATEGORY" val="diagram"/>
  <p:tag name="KSO_WM_TEMPLATE_INDEX" val="160660"/>
  <p:tag name="KSO_WM_UNIT_TYPE" val="l_i"/>
  <p:tag name="KSO_WM_UNIT_INDEX" val="1_4"/>
  <p:tag name="KSO_WM_UNIT_ID" val="diagram160660_5*l_i*1_4"/>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287.xml><?xml version="1.0" encoding="utf-8"?>
<p:tagLst xmlns:p="http://schemas.openxmlformats.org/presentationml/2006/main">
  <p:tag name="KSO_WM_TEMPLATE_CATEGORY" val="diagram"/>
  <p:tag name="KSO_WM_TEMPLATE_INDEX" val="160660"/>
  <p:tag name="KSO_WM_UNIT_TYPE" val="l_h_a"/>
  <p:tag name="KSO_WM_UNIT_INDEX" val="1_4_1"/>
  <p:tag name="KSO_WM_UNIT_ID" val="diagram160660_5*l_h_a*1_4_1"/>
  <p:tag name="KSO_WM_UNIT_CLEAR" val="1"/>
  <p:tag name="KSO_WM_UNIT_LAYERLEVEL" val="1_1_1"/>
  <p:tag name="KSO_WM_UNIT_VALUE" val="22"/>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8"/>
  <p:tag name="KSO_WM_UNIT_FILL_TYPE" val="1"/>
  <p:tag name="KSO_WM_UNIT_TEXT_FILL_FORE_SCHEMECOLOR_INDEX" val="14"/>
  <p:tag name="KSO_WM_UNIT_TEXT_FILL_TYPE" val="1"/>
</p:tagLst>
</file>

<file path=ppt/tags/tag288.xml><?xml version="1.0" encoding="utf-8"?>
<p:tagLst xmlns:p="http://schemas.openxmlformats.org/presentationml/2006/main">
  <p:tag name="KSO_WM_TEMPLATE_CATEGORY" val="diagram"/>
  <p:tag name="KSO_WM_TEMPLATE_INDEX" val="160660"/>
  <p:tag name="KSO_WM_UNIT_TYPE" val="l_i"/>
  <p:tag name="KSO_WM_UNIT_INDEX" val="1_5"/>
  <p:tag name="KSO_WM_UNIT_ID" val="diagram160660_5*l_i*1_5"/>
  <p:tag name="KSO_WM_UNIT_CLEAR" val="1"/>
  <p:tag name="KSO_WM_UNIT_LAYERLEVEL" val="1_1"/>
  <p:tag name="KSO_WM_BEAUTIFY_FLAG" val="#wm#"/>
  <p:tag name="KSO_WM_TAG_VERSION" val="1.0"/>
  <p:tag name="KSO_WM_DIAGRAM_GROUP_CODE" val="l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289.xml><?xml version="1.0" encoding="utf-8"?>
<p:tagLst xmlns:p="http://schemas.openxmlformats.org/presentationml/2006/main">
  <p:tag name="KSO_WM_TEMPLATE_CATEGORY" val="diagram"/>
  <p:tag name="KSO_WM_TEMPLATE_INDEX" val="160660"/>
  <p:tag name="KSO_WM_UNIT_TYPE" val="l_h_f"/>
  <p:tag name="KSO_WM_UNIT_INDEX" val="1_4_1"/>
  <p:tag name="KSO_WM_UNIT_ID" val="diagram160660_5*l_h_f*1_4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7"/>
  <p:tag name="KSO_WM_TAG_VERSION" val="1.0"/>
  <p:tag name="KSO_WM_DIAGRAM_GROUP_CODE" val="l1-1"/>
  <p:tag name="KSO_WM_UNIT_TEXT_FILL_FORE_SCHEMECOLOR_INDEX" val="13"/>
  <p:tag name="KSO_WM_UNIT_TEXT_FILL_TYPE" val="1"/>
</p:tagLst>
</file>

<file path=ppt/tags/tag29.xml><?xml version="1.0" encoding="utf-8"?>
<p:tagLst xmlns:p="http://schemas.openxmlformats.org/presentationml/2006/main">
  <p:tag name="KSO_WM_TEMPLATE_CATEGORY" val="diagram"/>
  <p:tag name="KSO_WM_TEMPLATE_INDEX" val="20181201"/>
  <p:tag name="KSO_WM_UNIT_TYPE" val="l_i"/>
  <p:tag name="KSO_WM_UNIT_INDEX" val="1_11"/>
  <p:tag name="KSO_WM_UNIT_ID" val="diagram20181201_3*l_i*1_1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290.xml><?xml version="1.0" encoding="utf-8"?>
<p:tagLst xmlns:p="http://schemas.openxmlformats.org/presentationml/2006/main">
  <p:tag name="KSO_WM_TEMPLATE_CATEGORY" val="diagram"/>
  <p:tag name="KSO_WM_TEMPLATE_INDEX" val="160660"/>
  <p:tag name="KSO_WM_UNIT_TYPE" val="l_h_f"/>
  <p:tag name="KSO_WM_UNIT_INDEX" val="1_1_1"/>
  <p:tag name="KSO_WM_UNIT_ID" val="diagram160660_5*l_h_f*1_1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7"/>
  <p:tag name="KSO_WM_TAG_VERSION" val="1.0"/>
  <p:tag name="KSO_WM_DIAGRAM_GROUP_CODE" val="l1-1"/>
  <p:tag name="KSO_WM_UNIT_TEXT_FILL_FORE_SCHEMECOLOR_INDEX" val="13"/>
  <p:tag name="KSO_WM_UNIT_TEXT_FILL_TYPE" val="1"/>
</p:tagLst>
</file>

<file path=ppt/tags/tag291.xml><?xml version="1.0" encoding="utf-8"?>
<p:tagLst xmlns:p="http://schemas.openxmlformats.org/presentationml/2006/main">
  <p:tag name="KSO_WM_TEMPLATE_CATEGORY" val="diagram"/>
  <p:tag name="KSO_WM_TEMPLATE_INDEX" val="160660"/>
  <p:tag name="KSO_WM_UNIT_TYPE" val="l_h_f"/>
  <p:tag name="KSO_WM_UNIT_INDEX" val="1_3_1"/>
  <p:tag name="KSO_WM_UNIT_ID" val="diagram160660_5*l_h_f*1_3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7"/>
  <p:tag name="KSO_WM_TAG_VERSION" val="1.0"/>
  <p:tag name="KSO_WM_DIAGRAM_GROUP_CODE" val="l1-1"/>
  <p:tag name="KSO_WM_UNIT_TEXT_FILL_FORE_SCHEMECOLOR_INDEX" val="13"/>
  <p:tag name="KSO_WM_UNIT_TEXT_FILL_TYPE" val="1"/>
</p:tagLst>
</file>

<file path=ppt/tags/tag292.xml><?xml version="1.0" encoding="utf-8"?>
<p:tagLst xmlns:p="http://schemas.openxmlformats.org/presentationml/2006/main">
  <p:tag name="KSO_WM_UNIT_PLACING_PICTURE_USER_VIEWPORT" val="{&quot;height&quot;:7350,&quot;width&quot;:9240}"/>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2*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9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2*l_h_i*1_3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9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xml><?xml version="1.0" encoding="utf-8"?>
<p:tagLst xmlns:p="http://schemas.openxmlformats.org/presentationml/2006/main">
  <p:tag name="KSO_WM_UNIT_PLACING_PICTURE_USER_VIEWPORT" val="{&quot;height&quot;:6660,&quot;width&quot;:5250}"/>
</p:tagLst>
</file>

<file path=ppt/tags/tag30.xml><?xml version="1.0" encoding="utf-8"?>
<p:tagLst xmlns:p="http://schemas.openxmlformats.org/presentationml/2006/main">
  <p:tag name="KSO_WM_TEMPLATE_CATEGORY" val="diagram"/>
  <p:tag name="KSO_WM_TEMPLATE_INDEX" val="20181201"/>
  <p:tag name="KSO_WM_UNIT_TYPE" val="l_i"/>
  <p:tag name="KSO_WM_UNIT_INDEX" val="1_12"/>
  <p:tag name="KSO_WM_UNIT_ID" val="diagram20181201_3*l_i*1_1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01.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4"/>
  <p:tag name="KSO_WM_UNIT_ID" val="diagram20171553_2*n_h_i*1_2_4"/>
  <p:tag name="KSO_WM_UNIT_LAYERLEVEL" val="1_1_1"/>
  <p:tag name="KSO_WM_DIAGRAM_GROUP_CODE" val="n1-1"/>
  <p:tag name="KSO_WM_UNIT_LINE_FORE_SCHEMECOLOR_INDEX" val="14"/>
  <p:tag name="KSO_WM_UNIT_LINE_FILL_TYPE" val="2"/>
</p:tagLst>
</file>

<file path=ppt/tags/tag302.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6"/>
  <p:tag name="KSO_WM_UNIT_ID" val="diagram20171553_2*n_h_i*1_2_6"/>
  <p:tag name="KSO_WM_UNIT_LAYERLEVEL" val="1_1_1"/>
  <p:tag name="KSO_WM_DIAGRAM_GROUP_CODE" val="n1-1"/>
  <p:tag name="KSO_WM_UNIT_LINE_FORE_SCHEMECOLOR_INDEX" val="14"/>
  <p:tag name="KSO_WM_UNIT_LINE_FILL_TYPE" val="2"/>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117_1*l_h_i*1_2_1"/>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66"/>
  <p:tag name="KSO_WM_UNIT_LINE_FORE_SCHEMECOLOR_INDEX" val="5"/>
  <p:tag name="KSO_WM_UNIT_LINE_FILL_TYPE" val="2"/>
  <p:tag name="KSO_WM_UNIT_TEXT_FILL_FORE_SCHEMECOLOR_INDEX" val="2"/>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17_1*l_h_i*1_2_3"/>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33"/>
  <p:tag name="KSO_WM_UNIT_TEXT_FILL_FORE_SCHEMECOLOR_INDEX" val="13"/>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9117_1*l_h_i*1_2_4"/>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6"/>
  <p:tag name="KSO_WM_UNIT_FILL_FORE_SCHEMECOLOR_INDEX" val="15"/>
  <p:tag name="KSO_WM_UNIT_FILL_TYPE" val="1"/>
  <p:tag name="KSO_WM_UNIT_TEXT_FILL_FORE_SCHEMECOLOR_INDEX" val="13"/>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19117_1*l_h_i*1_2_5"/>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4"/>
  <p:tag name="KSO_WM_UNIT_FILL_FORE_SCHEMECOLOR_INDEX" val="9"/>
  <p:tag name="KSO_WM_UNIT_FILL_TYPE" val="1"/>
  <p:tag name="KSO_WM_UNIT_TEXT_FILL_FORE_SCHEMECOLOR_INDEX" val="13"/>
  <p:tag name="KSO_WM_UNIT_TEXT_FILL_TYPE" val="1"/>
</p:tagLst>
</file>

<file path=ppt/tags/tag3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17_1*l_h_f*1_2_1"/>
  <p:tag name="KSO_WM_TEMPLATE_CATEGORY" val="diagram"/>
  <p:tag name="KSO_WM_TEMPLATE_INDEX" val="20219117"/>
  <p:tag name="KSO_WM_UNIT_LAYERLEVEL" val="1_1_1"/>
  <p:tag name="KSO_WM_TAG_VERSION" val="1.0"/>
  <p:tag name="KSO_WM_BEAUTIFY_FLAG" val="#wm#"/>
  <p:tag name="KSO_WM_UNIT_PRESET_TEXT" val="单击此处输入你的正文，准确理解您传达的信息。单击此处输入你的正文，准确理解您传达的信息。单击此处输入你的正文。"/>
  <p:tag name="KSO_WM_CHIP_GROUPID" val="60b9de2cd573a1aeab43bc8f"/>
  <p:tag name="KSO_WM_CHIP_XID" val="60b9de2cd573a1aeab43bc90"/>
  <p:tag name="KSO_WM_ASSEMBLE_CHIP_INDEX" val="3f473a7929564d1ea52f4af49ab8a978"/>
  <p:tag name="KSO_WM_UNIT_VALUE" val="78"/>
  <p:tag name="KSO_WM_UNIT_TEXT_FILL_FORE_SCHEMECOLOR_INDEX" val="13"/>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9117_1*l_h_i*1_2_2"/>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1"/>
  <p:tag name="KSO_WM_UNIT_TEXT_FILL_FORE_SCHEMECOLOR_INDEX" val="14"/>
  <p:tag name="KSO_WM_UNIT_TEXT_FILL_TYPE" val="1"/>
</p:tagLst>
</file>

<file path=ppt/tags/tag309.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1_1"/>
  <p:tag name="KSO_WM_UNIT_ID" val="diagram20169850_2*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TEMPLATE_CATEGORY" val="diagram"/>
  <p:tag name="KSO_WM_TEMPLATE_INDEX" val="20181201"/>
  <p:tag name="KSO_WM_UNIT_TYPE" val="l_i"/>
  <p:tag name="KSO_WM_UNIT_INDEX" val="1_13"/>
  <p:tag name="KSO_WM_UNIT_ID" val="diagram20181201_3*l_i*1_1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10.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2_1"/>
  <p:tag name="KSO_WM_UNIT_ID" val="diagram20169850_2*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11.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1_2"/>
  <p:tag name="KSO_WM_UNIT_ID" val="diagram20169850_2*l_h_i*1_1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312.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1_3"/>
  <p:tag name="KSO_WM_UNIT_ID" val="diagram20169850_2*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13.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1_4"/>
  <p:tag name="KSO_WM_UNIT_ID" val="diagram20169850_2*l_h_i*1_1_4"/>
  <p:tag name="KSO_WM_UNIT_LAYERLEVEL" val="1_1_1"/>
  <p:tag name="KSO_WM_DIAGRAM_GROUP_CODE" val="l1-1"/>
  <p:tag name="KSO_WM_UNIT_FILL_FORE_SCHEMECOLOR_INDEX" val="16"/>
  <p:tag name="KSO_WM_UNIT_FILL_TYPE" val="1"/>
  <p:tag name="KSO_WM_UNIT_TEXT_FILL_FORE_SCHEMECOLOR_INDEX" val="13"/>
  <p:tag name="KSO_WM_UNIT_TEXT_FILL_TYPE" val="1"/>
</p:tagLst>
</file>

<file path=ppt/tags/tag314.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2_2"/>
  <p:tag name="KSO_WM_UNIT_ID" val="diagram20169850_2*l_h_i*1_2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315.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2_3"/>
  <p:tag name="KSO_WM_UNIT_ID" val="diagram20169850_2*l_h_i*1_2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16.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2_4"/>
  <p:tag name="KSO_WM_UNIT_ID" val="diagram20169850_2*l_h_i*1_2_4"/>
  <p:tag name="KSO_WM_UNIT_LAYERLEVEL" val="1_1_1"/>
  <p:tag name="KSO_WM_DIAGRAM_GROUP_CODE" val="l1-1"/>
  <p:tag name="KSO_WM_UNIT_FILL_FORE_SCHEMECOLOR_INDEX" val="16"/>
  <p:tag name="KSO_WM_UNIT_FILL_TYPE" val="1"/>
  <p:tag name="KSO_WM_UNIT_TEXT_FILL_FORE_SCHEMECOLOR_INDEX" val="13"/>
  <p:tag name="KSO_WM_UNIT_TEXT_FILL_TYPE" val="1"/>
</p:tagLst>
</file>

<file path=ppt/tags/tag317.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69850_2*l_h_a*1_1_1"/>
  <p:tag name="KSO_WM_UNIT_FILL_FORE_SCHEMECOLOR_INDEX" val="5"/>
  <p:tag name="KSO_WM_UNIT_FILL_TYPE" val="1"/>
  <p:tag name="KSO_WM_UNIT_TEXT_FILL_FORE_SCHEMECOLOR_INDEX" val="14"/>
  <p:tag name="KSO_WM_UNIT_TEXT_FILL_TYPE" val="1"/>
</p:tagLst>
</file>

<file path=ppt/tags/tag318.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a"/>
  <p:tag name="KSO_WM_UNIT_INDEX" val="1_2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69850_2*l_h_a*1_2_1"/>
  <p:tag name="KSO_WM_UNIT_FILL_FORE_SCHEMECOLOR_INDEX" val="5"/>
  <p:tag name="KSO_WM_UNIT_FILL_TYPE" val="1"/>
  <p:tag name="KSO_WM_UNIT_TEXT_FILL_FORE_SCHEMECOLOR_INDEX" val="14"/>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81194_2*n_h_h_i*1_2_1_2"/>
  <p:tag name="KSO_WM_TEMPLATE_CATEGORY" val="diagram"/>
  <p:tag name="KSO_WM_TEMPLATE_INDEX" val="20181194"/>
  <p:tag name="KSO_WM_UNIT_LAYERLEVEL" val="1_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5"/>
  <p:tag name="KSO_WM_UNIT_TEXT_FILL_TYPE" val="1"/>
</p:tagLst>
</file>

<file path=ppt/tags/tag32.xml><?xml version="1.0" encoding="utf-8"?>
<p:tagLst xmlns:p="http://schemas.openxmlformats.org/presentationml/2006/main">
  <p:tag name="KSO_WM_TEMPLATE_CATEGORY" val="diagram"/>
  <p:tag name="KSO_WM_TEMPLATE_INDEX" val="20181201"/>
  <p:tag name="KSO_WM_UNIT_TYPE" val="l_i"/>
  <p:tag name="KSO_WM_UNIT_INDEX" val="1_14"/>
  <p:tag name="KSO_WM_UNIT_ID" val="diagram20181201_3*l_i*1_1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20.xml><?xml version="1.0" encoding="utf-8"?>
<p:tagLst xmlns:p="http://schemas.openxmlformats.org/presentationml/2006/main">
  <p:tag name="KSO_WM_UNIT_VALUE" val="63*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3"/>
  <p:tag name="KSO_WM_UNIT_ID" val="diagram20181194_2*n_h_h_x*1_2_1_3"/>
  <p:tag name="KSO_WM_TEMPLATE_CATEGORY" val="diagram"/>
  <p:tag name="KSO_WM_TEMPLATE_INDEX" val="20181194"/>
  <p:tag name="KSO_WM_UNIT_LAYERLEVEL" val="1_1_1_1"/>
  <p:tag name="KSO_WM_TAG_VERSION" val="1.0"/>
  <p:tag name="KSO_WM_BEAUTIFY_FLAG" val="#wm#"/>
  <p:tag name="KSO_WM_UNIT_FILL_FORE_SCHEMECOLOR_INDEX" val="14"/>
  <p:tag name="KSO_WM_UNIT_FILL_TYPE" val="1"/>
  <p:tag name="KSO_WM_UNIT_TEXT_FILL_FORE_SCHEMECOLOR_INDEX" val="15"/>
  <p:tag name="KSO_WM_UNIT_TEXT_FILL_TYPE" val="1"/>
</p:tagLst>
</file>

<file path=ppt/tags/tag321.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81194_2*n_h_h_f*1_2_1_1"/>
  <p:tag name="KSO_WM_TEMPLATE_CATEGORY" val="diagram"/>
  <p:tag name="KSO_WM_TEMPLATE_INDEX" val="2018119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181194_2*n_h_h_i*1_2_2_2"/>
  <p:tag name="KSO_WM_TEMPLATE_CATEGORY" val="diagram"/>
  <p:tag name="KSO_WM_TEMPLATE_INDEX" val="20181194"/>
  <p:tag name="KSO_WM_UNIT_LAYERLEVEL" val="1_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5"/>
  <p:tag name="KSO_WM_UNIT_TEXT_FILL_TYPE" val="1"/>
</p:tagLst>
</file>

<file path=ppt/tags/tag323.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81194_2*n_h_h_f*1_2_2_1"/>
  <p:tag name="KSO_WM_TEMPLATE_CATEGORY" val="diagram"/>
  <p:tag name="KSO_WM_TEMPLATE_INDEX" val="2018119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81194_2*n_h_h_i*1_2_3_1"/>
  <p:tag name="KSO_WM_TEMPLATE_CATEGORY" val="diagram"/>
  <p:tag name="KSO_WM_TEMPLATE_INDEX" val="20181194"/>
  <p:tag name="KSO_WM_UNIT_LAYERLEVEL" val="1_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5"/>
  <p:tag name="KSO_WM_UNIT_TEXT_FILL_TYPE" val="1"/>
</p:tagLst>
</file>

<file path=ppt/tags/tag325.xml><?xml version="1.0" encoding="utf-8"?>
<p:tagLst xmlns:p="http://schemas.openxmlformats.org/presentationml/2006/main">
  <p:tag name="KSO_WM_UNIT_VALUE" val="69*58"/>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3"/>
  <p:tag name="KSO_WM_UNIT_ID" val="diagram20181194_2*n_h_h_x*1_2_3_3"/>
  <p:tag name="KSO_WM_TEMPLATE_CATEGORY" val="diagram"/>
  <p:tag name="KSO_WM_TEMPLATE_INDEX" val="20181194"/>
  <p:tag name="KSO_WM_UNIT_LAYERLEVEL" val="1_1_1_1"/>
  <p:tag name="KSO_WM_TAG_VERSION" val="1.0"/>
  <p:tag name="KSO_WM_BEAUTIFY_FLAG" val="#wm#"/>
  <p:tag name="KSO_WM_UNIT_FILL_FORE_SCHEMECOLOR_INDEX" val="14"/>
  <p:tag name="KSO_WM_UNIT_FILL_TYPE" val="1"/>
  <p:tag name="KSO_WM_UNIT_TEXT_FILL_FORE_SCHEMECOLOR_INDEX" val="15"/>
  <p:tag name="KSO_WM_UNIT_TEXT_FILL_TYPE" val="1"/>
</p:tagLst>
</file>

<file path=ppt/tags/tag326.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81194_2*n_h_h_f*1_2_3_1"/>
  <p:tag name="KSO_WM_TEMPLATE_CATEGORY" val="diagram"/>
  <p:tag name="KSO_WM_TEMPLATE_INDEX" val="2018119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27.xml><?xml version="1.0" encoding="utf-8"?>
<p:tagLst xmlns:p="http://schemas.openxmlformats.org/presentationml/2006/main">
  <p:tag name="KSO_WM_UNIT_VALUE" val="65*6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181194_2*n_h_h_x*1_2_2_1"/>
  <p:tag name="KSO_WM_TEMPLATE_CATEGORY" val="diagram"/>
  <p:tag name="KSO_WM_TEMPLATE_INDEX" val="20181194"/>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81194_2*n_h_h_i*1_2_1_2"/>
  <p:tag name="KSO_WM_TEMPLATE_CATEGORY" val="diagram"/>
  <p:tag name="KSO_WM_TEMPLATE_INDEX" val="20181194"/>
  <p:tag name="KSO_WM_UNIT_LAYERLEVEL" val="1_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5"/>
  <p:tag name="KSO_WM_UNIT_TEXT_FILL_TYPE" val="1"/>
</p:tagLst>
</file>

<file path=ppt/tags/tag329.xml><?xml version="1.0" encoding="utf-8"?>
<p:tagLst xmlns:p="http://schemas.openxmlformats.org/presentationml/2006/main">
  <p:tag name="KSO_WM_UNIT_VALUE" val="63*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3"/>
  <p:tag name="KSO_WM_UNIT_ID" val="diagram20181194_2*n_h_h_x*1_2_1_3"/>
  <p:tag name="KSO_WM_TEMPLATE_CATEGORY" val="diagram"/>
  <p:tag name="KSO_WM_TEMPLATE_INDEX" val="20181194"/>
  <p:tag name="KSO_WM_UNIT_LAYERLEVEL" val="1_1_1_1"/>
  <p:tag name="KSO_WM_TAG_VERSION" val="1.0"/>
  <p:tag name="KSO_WM_BEAUTIFY_FLAG" val="#wm#"/>
  <p:tag name="KSO_WM_UNIT_FILL_FORE_SCHEMECOLOR_INDEX" val="14"/>
  <p:tag name="KSO_WM_UNIT_FILL_TYPE" val="1"/>
  <p:tag name="KSO_WM_UNIT_TEXT_FILL_FORE_SCHEMECOLOR_INDEX" val="15"/>
  <p:tag name="KSO_WM_UNIT_TEXT_FILL_TYPE" val="1"/>
</p:tagLst>
</file>

<file path=ppt/tags/tag33.xml><?xml version="1.0" encoding="utf-8"?>
<p:tagLst xmlns:p="http://schemas.openxmlformats.org/presentationml/2006/main">
  <p:tag name="KSO_WM_TEMPLATE_CATEGORY" val="diagram"/>
  <p:tag name="KSO_WM_TEMPLATE_INDEX" val="20181201"/>
  <p:tag name="KSO_WM_UNIT_TYPE" val="l_i"/>
  <p:tag name="KSO_WM_UNIT_INDEX" val="1_15"/>
  <p:tag name="KSO_WM_UNIT_ID" val="diagram20181201_3*l_i*1_1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30.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81194_2*n_h_h_f*1_2_1_1"/>
  <p:tag name="KSO_WM_TEMPLATE_CATEGORY" val="diagram"/>
  <p:tag name="KSO_WM_TEMPLATE_INDEX" val="2018119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181194_2*n_h_h_i*1_2_2_2"/>
  <p:tag name="KSO_WM_TEMPLATE_CATEGORY" val="diagram"/>
  <p:tag name="KSO_WM_TEMPLATE_INDEX" val="20181194"/>
  <p:tag name="KSO_WM_UNIT_LAYERLEVEL" val="1_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5"/>
  <p:tag name="KSO_WM_UNIT_TEXT_FILL_TYPE" val="1"/>
</p:tagLst>
</file>

<file path=ppt/tags/tag332.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81194_2*n_h_h_f*1_2_2_1"/>
  <p:tag name="KSO_WM_TEMPLATE_CATEGORY" val="diagram"/>
  <p:tag name="KSO_WM_TEMPLATE_INDEX" val="2018119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81194_2*n_h_h_i*1_2_3_1"/>
  <p:tag name="KSO_WM_TEMPLATE_CATEGORY" val="diagram"/>
  <p:tag name="KSO_WM_TEMPLATE_INDEX" val="20181194"/>
  <p:tag name="KSO_WM_UNIT_LAYERLEVEL" val="1_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5"/>
  <p:tag name="KSO_WM_UNIT_TEXT_FILL_TYPE" val="1"/>
</p:tagLst>
</file>

<file path=ppt/tags/tag334.xml><?xml version="1.0" encoding="utf-8"?>
<p:tagLst xmlns:p="http://schemas.openxmlformats.org/presentationml/2006/main">
  <p:tag name="KSO_WM_UNIT_VALUE" val="69*58"/>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3"/>
  <p:tag name="KSO_WM_UNIT_ID" val="diagram20181194_2*n_h_h_x*1_2_3_3"/>
  <p:tag name="KSO_WM_TEMPLATE_CATEGORY" val="diagram"/>
  <p:tag name="KSO_WM_TEMPLATE_INDEX" val="20181194"/>
  <p:tag name="KSO_WM_UNIT_LAYERLEVEL" val="1_1_1_1"/>
  <p:tag name="KSO_WM_TAG_VERSION" val="1.0"/>
  <p:tag name="KSO_WM_BEAUTIFY_FLAG" val="#wm#"/>
  <p:tag name="KSO_WM_UNIT_FILL_FORE_SCHEMECOLOR_INDEX" val="14"/>
  <p:tag name="KSO_WM_UNIT_FILL_TYPE" val="1"/>
  <p:tag name="KSO_WM_UNIT_TEXT_FILL_FORE_SCHEMECOLOR_INDEX" val="15"/>
  <p:tag name="KSO_WM_UNIT_TEXT_FILL_TYPE" val="1"/>
</p:tagLst>
</file>

<file path=ppt/tags/tag335.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81194_2*n_h_h_f*1_2_3_1"/>
  <p:tag name="KSO_WM_TEMPLATE_CATEGORY" val="diagram"/>
  <p:tag name="KSO_WM_TEMPLATE_INDEX" val="2018119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36.xml><?xml version="1.0" encoding="utf-8"?>
<p:tagLst xmlns:p="http://schemas.openxmlformats.org/presentationml/2006/main">
  <p:tag name="KSO_WM_UNIT_VALUE" val="65*6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181194_2*n_h_h_x*1_2_2_1"/>
  <p:tag name="KSO_WM_TEMPLATE_CATEGORY" val="diagram"/>
  <p:tag name="KSO_WM_TEMPLATE_INDEX" val="20181194"/>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81194_2*n_h_h_i*1_2_3_1"/>
  <p:tag name="KSO_WM_TEMPLATE_CATEGORY" val="diagram"/>
  <p:tag name="KSO_WM_TEMPLATE_INDEX" val="20181194"/>
  <p:tag name="KSO_WM_UNIT_LAYERLEVEL" val="1_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5"/>
  <p:tag name="KSO_WM_UNIT_TEXT_FILL_TYPE" val="1"/>
</p:tagLst>
</file>

<file path=ppt/tags/tag338.xml><?xml version="1.0" encoding="utf-8"?>
<p:tagLst xmlns:p="http://schemas.openxmlformats.org/presentationml/2006/main">
  <p:tag name="KSO_WM_UNIT_VALUE" val="107*8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8787_6*l_h_x*1_4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339.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81194_2*n_h_h_f*1_2_3_1"/>
  <p:tag name="KSO_WM_TEMPLATE_CATEGORY" val="diagram"/>
  <p:tag name="KSO_WM_TEMPLATE_INDEX" val="2018119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4.xml><?xml version="1.0" encoding="utf-8"?>
<p:tagLst xmlns:p="http://schemas.openxmlformats.org/presentationml/2006/main">
  <p:tag name="KSO_WM_TEMPLATE_CATEGORY" val="diagram"/>
  <p:tag name="KSO_WM_TEMPLATE_INDEX" val="20181201"/>
  <p:tag name="KSO_WM_UNIT_TYPE" val="l_i"/>
  <p:tag name="KSO_WM_UNIT_INDEX" val="1_16"/>
  <p:tag name="KSO_WM_UNIT_ID" val="diagram20181201_3*l_i*1_1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40.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81194_2*n_h_h_f*1_2_3_1"/>
  <p:tag name="KSO_WM_TEMPLATE_CATEGORY" val="diagram"/>
  <p:tag name="KSO_WM_TEMPLATE_INDEX" val="2018119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41.xml><?xml version="1.0" encoding="utf-8"?>
<p:tagLst xmlns:p="http://schemas.openxmlformats.org/presentationml/2006/main">
  <p:tag name="KSO_WM_TEMPLATE_CATEGORY" val="diagram"/>
  <p:tag name="KSO_WM_TEMPLATE_INDEX" val="160660"/>
  <p:tag name="KSO_WM_UNIT_TYPE" val="l_i"/>
  <p:tag name="KSO_WM_UNIT_INDEX" val="1_1"/>
  <p:tag name="KSO_WM_UNIT_ID" val="diagram160660_4*l_i*1_1"/>
  <p:tag name="KSO_WM_UNIT_CLEAR" val="1"/>
  <p:tag name="KSO_WM_UNIT_LAYERLEVEL" val="1_1"/>
  <p:tag name="KSO_WM_BEAUTIFY_FLAG" val="#wm#"/>
  <p:tag name="KSO_WM_TAG_VERSION" val="1.0"/>
  <p:tag name="KSO_WM_DIAGRAM_GROUP_CODE" val="l1-1"/>
  <p:tag name="KSO_WM_UNIT_LINE_FORE_SCHEMECOLOR_INDEX" val="14"/>
  <p:tag name="KSO_WM_UNIT_LINE_FILL_TYPE" val="2"/>
</p:tagLst>
</file>

<file path=ppt/tags/tag342.xml><?xml version="1.0" encoding="utf-8"?>
<p:tagLst xmlns:p="http://schemas.openxmlformats.org/presentationml/2006/main">
  <p:tag name="KSO_WM_TEMPLATE_CATEGORY" val="diagram"/>
  <p:tag name="KSO_WM_TEMPLATE_INDEX" val="160660"/>
  <p:tag name="KSO_WM_UNIT_TYPE" val="l_h_a"/>
  <p:tag name="KSO_WM_UNIT_INDEX" val="1_1_1"/>
  <p:tag name="KSO_WM_UNIT_ID" val="diagram160660_4*l_h_a*1_1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5"/>
  <p:tag name="KSO_WM_UNIT_FILL_TYPE" val="1"/>
  <p:tag name="KSO_WM_UNIT_TEXT_FILL_FORE_SCHEMECOLOR_INDEX" val="14"/>
  <p:tag name="KSO_WM_UNIT_TEXT_FILL_TYPE" val="1"/>
</p:tagLst>
</file>

<file path=ppt/tags/tag343.xml><?xml version="1.0" encoding="utf-8"?>
<p:tagLst xmlns:p="http://schemas.openxmlformats.org/presentationml/2006/main">
  <p:tag name="KSO_WM_TEMPLATE_CATEGORY" val="diagram"/>
  <p:tag name="KSO_WM_TEMPLATE_INDEX" val="160660"/>
  <p:tag name="KSO_WM_UNIT_TYPE" val="l_i"/>
  <p:tag name="KSO_WM_UNIT_INDEX" val="1_2"/>
  <p:tag name="KSO_WM_UNIT_ID" val="diagram160660_4*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344.xml><?xml version="1.0" encoding="utf-8"?>
<p:tagLst xmlns:p="http://schemas.openxmlformats.org/presentationml/2006/main">
  <p:tag name="KSO_WM_TEMPLATE_CATEGORY" val="diagram"/>
  <p:tag name="KSO_WM_TEMPLATE_INDEX" val="160660"/>
  <p:tag name="KSO_WM_UNIT_TYPE" val="l_h_f"/>
  <p:tag name="KSO_WM_UNIT_INDEX" val="1_1_1"/>
  <p:tag name="KSO_WM_UNIT_ID" val="diagram160660_4*l_h_f*1_1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7"/>
  <p:tag name="KSO_WM_TAG_VERSION" val="1.0"/>
  <p:tag name="KSO_WM_DIAGRAM_GROUP_CODE" val="l1-1"/>
  <p:tag name="KSO_WM_UNIT_TEXT_FILL_FORE_SCHEMECOLOR_INDEX" val="13"/>
  <p:tag name="KSO_WM_UNIT_TEXT_FILL_TYPE" val="1"/>
</p:tagLst>
</file>

<file path=ppt/tags/tag345.xml><?xml version="1.0" encoding="utf-8"?>
<p:tagLst xmlns:p="http://schemas.openxmlformats.org/presentationml/2006/main">
  <p:tag name="KSO_WM_TEMPLATE_CATEGORY" val="diagram"/>
  <p:tag name="KSO_WM_TEMPLATE_INDEX" val="160660"/>
  <p:tag name="KSO_WM_UNIT_TYPE" val="l_h_a"/>
  <p:tag name="KSO_WM_UNIT_INDEX" val="1_2_1"/>
  <p:tag name="KSO_WM_UNIT_ID" val="diagram160660_4*l_h_a*1_2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6"/>
  <p:tag name="KSO_WM_UNIT_FILL_TYPE" val="1"/>
  <p:tag name="KSO_WM_UNIT_TEXT_FILL_FORE_SCHEMECOLOR_INDEX" val="14"/>
  <p:tag name="KSO_WM_UNIT_TEXT_FILL_TYPE" val="1"/>
</p:tagLst>
</file>

<file path=ppt/tags/tag346.xml><?xml version="1.0" encoding="utf-8"?>
<p:tagLst xmlns:p="http://schemas.openxmlformats.org/presentationml/2006/main">
  <p:tag name="KSO_WM_TEMPLATE_CATEGORY" val="diagram"/>
  <p:tag name="KSO_WM_TEMPLATE_INDEX" val="160660"/>
  <p:tag name="KSO_WM_UNIT_TYPE" val="l_i"/>
  <p:tag name="KSO_WM_UNIT_INDEX" val="1_3"/>
  <p:tag name="KSO_WM_UNIT_ID" val="diagram160660_4*l_i*1_3"/>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347.xml><?xml version="1.0" encoding="utf-8"?>
<p:tagLst xmlns:p="http://schemas.openxmlformats.org/presentationml/2006/main">
  <p:tag name="KSO_WM_TEMPLATE_CATEGORY" val="diagram"/>
  <p:tag name="KSO_WM_TEMPLATE_INDEX" val="160660"/>
  <p:tag name="KSO_WM_UNIT_TYPE" val="l_h_f"/>
  <p:tag name="KSO_WM_UNIT_INDEX" val="1_2_1"/>
  <p:tag name="KSO_WM_UNIT_ID" val="diagram160660_4*l_h_f*1_2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7"/>
  <p:tag name="KSO_WM_TAG_VERSION" val="1.0"/>
  <p:tag name="KSO_WM_DIAGRAM_GROUP_CODE" val="l1-1"/>
  <p:tag name="KSO_WM_UNIT_TEXT_FILL_FORE_SCHEMECOLOR_INDEX" val="13"/>
  <p:tag name="KSO_WM_UNIT_TEXT_FILL_TYPE" val="1"/>
</p:tagLst>
</file>

<file path=ppt/tags/tag348.xml><?xml version="1.0" encoding="utf-8"?>
<p:tagLst xmlns:p="http://schemas.openxmlformats.org/presentationml/2006/main">
  <p:tag name="KSO_WM_TEMPLATE_CATEGORY" val="diagram"/>
  <p:tag name="KSO_WM_TEMPLATE_INDEX" val="160660"/>
  <p:tag name="KSO_WM_UNIT_TYPE" val="l_h_a"/>
  <p:tag name="KSO_WM_UNIT_INDEX" val="1_3_1"/>
  <p:tag name="KSO_WM_UNIT_ID" val="diagram160660_4*l_h_a*1_3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7"/>
  <p:tag name="KSO_WM_UNIT_FILL_TYPE" val="1"/>
  <p:tag name="KSO_WM_UNIT_TEXT_FILL_FORE_SCHEMECOLOR_INDEX" val="14"/>
  <p:tag name="KSO_WM_UNIT_TEXT_FILL_TYPE" val="1"/>
</p:tagLst>
</file>

<file path=ppt/tags/tag349.xml><?xml version="1.0" encoding="utf-8"?>
<p:tagLst xmlns:p="http://schemas.openxmlformats.org/presentationml/2006/main">
  <p:tag name="KSO_WM_TEMPLATE_CATEGORY" val="diagram"/>
  <p:tag name="KSO_WM_TEMPLATE_INDEX" val="160660"/>
  <p:tag name="KSO_WM_UNIT_TYPE" val="l_i"/>
  <p:tag name="KSO_WM_UNIT_INDEX" val="1_4"/>
  <p:tag name="KSO_WM_UNIT_ID" val="diagram160660_4*l_i*1_4"/>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35.xml><?xml version="1.0" encoding="utf-8"?>
<p:tagLst xmlns:p="http://schemas.openxmlformats.org/presentationml/2006/main">
  <p:tag name="KSO_WM_TEMPLATE_CATEGORY" val="diagram"/>
  <p:tag name="KSO_WM_TEMPLATE_INDEX" val="20181201"/>
  <p:tag name="KSO_WM_UNIT_TYPE" val="l_i"/>
  <p:tag name="KSO_WM_UNIT_INDEX" val="1_17"/>
  <p:tag name="KSO_WM_UNIT_ID" val="diagram20181201_3*l_i*1_1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50.xml><?xml version="1.0" encoding="utf-8"?>
<p:tagLst xmlns:p="http://schemas.openxmlformats.org/presentationml/2006/main">
  <p:tag name="KSO_WM_TEMPLATE_CATEGORY" val="diagram"/>
  <p:tag name="KSO_WM_TEMPLATE_INDEX" val="160660"/>
  <p:tag name="KSO_WM_UNIT_TYPE" val="l_h_f"/>
  <p:tag name="KSO_WM_UNIT_INDEX" val="1_3_1"/>
  <p:tag name="KSO_WM_UNIT_ID" val="diagram160660_4*l_h_f*1_3_1"/>
  <p:tag name="KSO_WM_UNIT_CLEAR" val="1"/>
  <p:tag name="KSO_WM_UNIT_LAYERLEVEL" val="1_1_1"/>
  <p:tag name="KSO_WM_UNIT_VALUE" val="28"/>
  <p:tag name="KSO_WM_UNIT_HIGHLIGHT" val="0"/>
  <p:tag name="KSO_WM_UNIT_COMPATIBLE" val="0"/>
  <p:tag name="KSO_WM_BEAUTIFY_FLAG" val="#wm#"/>
  <p:tag name="KSO_WM_UNIT_PRESET_TEXT_INDEX" val="4"/>
  <p:tag name="KSO_WM_UNIT_PRESET_TEXT_LEN" val="57"/>
  <p:tag name="KSO_WM_TAG_VERSION" val="1.0"/>
  <p:tag name="KSO_WM_DIAGRAM_GROUP_CODE" val="l1-1"/>
  <p:tag name="KSO_WM_UNIT_TEXT_FILL_FORE_SCHEMECOLOR_INDEX" val="13"/>
  <p:tag name="KSO_WM_UNIT_TEXT_FILL_TYPE"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117_1*l_h_i*1_2_1"/>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66"/>
  <p:tag name="KSO_WM_UNIT_LINE_FORE_SCHEMECOLOR_INDEX" val="5"/>
  <p:tag name="KSO_WM_UNIT_LINE_FILL_TYPE" val="2"/>
  <p:tag name="KSO_WM_UNIT_TEXT_FILL_FORE_SCHEMECOLOR_INDEX" val="2"/>
  <p:tag name="KSO_WM_UNIT_TEXT_FILL_TYPE"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17_1*l_h_i*1_2_3"/>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33"/>
  <p:tag name="KSO_WM_UNIT_TEXT_FILL_FORE_SCHEMECOLOR_INDEX" val="13"/>
  <p:tag name="KSO_WM_UNIT_TEXT_FILL_TYPE"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9117_1*l_h_i*1_2_4"/>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6"/>
  <p:tag name="KSO_WM_UNIT_FILL_FORE_SCHEMECOLOR_INDEX" val="15"/>
  <p:tag name="KSO_WM_UNIT_FILL_TYPE" val="1"/>
  <p:tag name="KSO_WM_UNIT_TEXT_FILL_FORE_SCHEMECOLOR_INDEX" val="13"/>
  <p:tag name="KSO_WM_UNIT_TEXT_FILL_TYPE"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19117_1*l_h_i*1_2_5"/>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4"/>
  <p:tag name="KSO_WM_UNIT_FILL_FORE_SCHEMECOLOR_INDEX" val="9"/>
  <p:tag name="KSO_WM_UNIT_FILL_TYPE" val="1"/>
  <p:tag name="KSO_WM_UNIT_TEXT_FILL_FORE_SCHEMECOLOR_INDEX" val="13"/>
  <p:tag name="KSO_WM_UNIT_TEXT_FILL_TYPE" val="1"/>
</p:tagLst>
</file>

<file path=ppt/tags/tag3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17_1*l_h_f*1_2_1"/>
  <p:tag name="KSO_WM_TEMPLATE_CATEGORY" val="diagram"/>
  <p:tag name="KSO_WM_TEMPLATE_INDEX" val="20219117"/>
  <p:tag name="KSO_WM_UNIT_LAYERLEVEL" val="1_1_1"/>
  <p:tag name="KSO_WM_TAG_VERSION" val="1.0"/>
  <p:tag name="KSO_WM_BEAUTIFY_FLAG" val="#wm#"/>
  <p:tag name="KSO_WM_UNIT_PRESET_TEXT" val="单击此处输入你的正文，准确理解您传达的信息。单击此处输入你的正文，准确理解您传达的信息。单击此处输入你的正文。"/>
  <p:tag name="KSO_WM_CHIP_GROUPID" val="60b9de2cd573a1aeab43bc8f"/>
  <p:tag name="KSO_WM_CHIP_XID" val="60b9de2cd573a1aeab43bc90"/>
  <p:tag name="KSO_WM_ASSEMBLE_CHIP_INDEX" val="3f473a7929564d1ea52f4af49ab8a978"/>
  <p:tag name="KSO_WM_UNIT_VALUE" val="78"/>
  <p:tag name="KSO_WM_UNIT_TEXT_FILL_FORE_SCHEMECOLOR_INDEX" val="13"/>
  <p:tag name="KSO_WM_UNIT_TEXT_FILL_TYPE"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9117_1*l_h_i*1_2_2"/>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1"/>
  <p:tag name="KSO_WM_UNIT_TEXT_FILL_FORE_SCHEMECOLOR_INDEX" val="14"/>
  <p:tag name="KSO_WM_UNIT_TEXT_FILL_TYPE"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17_1*l_h_i*1_2_3"/>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33"/>
  <p:tag name="KSO_WM_UNIT_TEXT_FILL_FORE_SCHEMECOLOR_INDEX" val="13"/>
  <p:tag name="KSO_WM_UNIT_TEXT_FILL_TYPE"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17_1*l_h_i*1_2_3"/>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33"/>
  <p:tag name="KSO_WM_UNIT_TEXT_FILL_FORE_SCHEMECOLOR_INDEX" val="13"/>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17_1*l_h_i*1_2_3"/>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33"/>
  <p:tag name="KSO_WM_UNIT_TEXT_FILL_FORE_SCHEMECOLOR_INDEX" val="13"/>
  <p:tag name="KSO_WM_UNIT_TEXT_FILL_TYPE" val="1"/>
</p:tagLst>
</file>

<file path=ppt/tags/tag36.xml><?xml version="1.0" encoding="utf-8"?>
<p:tagLst xmlns:p="http://schemas.openxmlformats.org/presentationml/2006/main">
  <p:tag name="KSO_WM_TEMPLATE_CATEGORY" val="diagram"/>
  <p:tag name="KSO_WM_TEMPLATE_INDEX" val="20181201"/>
  <p:tag name="KSO_WM_UNIT_TYPE" val="l_i"/>
  <p:tag name="KSO_WM_UNIT_INDEX" val="1_18"/>
  <p:tag name="KSO_WM_UNIT_ID" val="diagram20181201_3*l_i*1_1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17_1*l_h_i*1_2_3"/>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33"/>
  <p:tag name="KSO_WM_UNIT_TEXT_FILL_FORE_SCHEMECOLOR_INDEX" val="13"/>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17_1*l_h_i*1_2_3"/>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33"/>
  <p:tag name="KSO_WM_UNIT_TEXT_FILL_FORE_SCHEMECOLOR_INDEX" val="13"/>
  <p:tag name="KSO_WM_UNIT_TEXT_FILL_TYPE"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17_1*l_h_i*1_2_3"/>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33"/>
  <p:tag name="KSO_WM_UNIT_TEXT_FILL_FORE_SCHEMECOLOR_INDEX" val="13"/>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17_1*l_h_i*1_2_3"/>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33"/>
  <p:tag name="KSO_WM_UNIT_TEXT_FILL_FORE_SCHEMECOLOR_INDEX" val="13"/>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17_1*l_h_i*1_2_3"/>
  <p:tag name="KSO_WM_TEMPLATE_CATEGORY" val="diagram"/>
  <p:tag name="KSO_WM_TEMPLATE_INDEX" val="20219117"/>
  <p:tag name="KSO_WM_UNIT_LAYERLEVEL" val="1_1_1"/>
  <p:tag name="KSO_WM_TAG_VERSION" val="1.0"/>
  <p:tag name="KSO_WM_BEAUTIFY_FLAG" val="#wm#"/>
  <p:tag name="KSO_WM_CHIP_GROUPID" val="60b9de2cd573a1aeab43bc8f"/>
  <p:tag name="KSO_WM_CHIP_XID" val="60b9de2cd573a1aeab43bc90"/>
  <p:tag name="KSO_WM_ASSEMBLE_CHIP_INDEX" val="3f473a7929564d1ea52f4af49ab8a978"/>
  <p:tag name="KSO_WM_UNIT_VALUE" val="33"/>
  <p:tag name="KSO_WM_UNIT_TEXT_FILL_FORE_SCHEMECOLOR_INDEX" val="13"/>
  <p:tag name="KSO_WM_UNIT_TEXT_FILL_TYPE" val="1"/>
</p:tagLst>
</file>

<file path=ppt/tags/tag365.xml><?xml version="1.0" encoding="utf-8"?>
<p:tagLst xmlns:p="http://schemas.openxmlformats.org/presentationml/2006/main">
  <p:tag name="COMMONDATA" val="eyJoZGlkIjoiMGNjOTUxZTg0MDY3NDkxODc4ZTMyY2NiNWQ1NGI3YjQifQ=="/>
</p:tagLst>
</file>

<file path=ppt/tags/tag37.xml><?xml version="1.0" encoding="utf-8"?>
<p:tagLst xmlns:p="http://schemas.openxmlformats.org/presentationml/2006/main">
  <p:tag name="KSO_WM_TEMPLATE_CATEGORY" val="diagram"/>
  <p:tag name="KSO_WM_TEMPLATE_INDEX" val="20181201"/>
  <p:tag name="KSO_WM_UNIT_TYPE" val="l_i"/>
  <p:tag name="KSO_WM_UNIT_INDEX" val="1_19"/>
  <p:tag name="KSO_WM_UNIT_ID" val="diagram20181201_3*l_i*1_1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8.xml><?xml version="1.0" encoding="utf-8"?>
<p:tagLst xmlns:p="http://schemas.openxmlformats.org/presentationml/2006/main">
  <p:tag name="KSO_WM_TEMPLATE_CATEGORY" val="diagram"/>
  <p:tag name="KSO_WM_TEMPLATE_INDEX" val="20181201"/>
  <p:tag name="KSO_WM_UNIT_TYPE" val="l_i"/>
  <p:tag name="KSO_WM_UNIT_INDEX" val="1_20"/>
  <p:tag name="KSO_WM_UNIT_ID" val="diagram20181201_3*l_i*1_2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39.xml><?xml version="1.0" encoding="utf-8"?>
<p:tagLst xmlns:p="http://schemas.openxmlformats.org/presentationml/2006/main">
  <p:tag name="KSO_WM_TEMPLATE_CATEGORY" val="diagram"/>
  <p:tag name="KSO_WM_TEMPLATE_INDEX" val="20181201"/>
  <p:tag name="KSO_WM_UNIT_TYPE" val="l_i"/>
  <p:tag name="KSO_WM_UNIT_INDEX" val="1_21"/>
  <p:tag name="KSO_WM_UNIT_ID" val="diagram20181201_3*l_i*1_2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DIAGRAM_GROUP_CODE" val="m1-1"/>
  <p:tag name="KSO_WM_UNIT_TYPE" val="i"/>
  <p:tag name="KSO_WM_UNIT_INDEX" val="1"/>
  <p:tag name="KSO_WM_UNIT_ID" val="custom20187143_2*i*1"/>
  <p:tag name="KSO_WM_TEMPLATE_CATEGORY" val="custom"/>
  <p:tag name="KSO_WM_TEMPLATE_INDEX" val="20187143"/>
  <p:tag name="KSO_WM_UNIT_LAYERLEVEL" val="1"/>
  <p:tag name="KSO_WM_TAG_VERSION" val="1.0"/>
  <p:tag name="KSO_WM_BEAUTIFY_FLAG" val="#wm#"/>
  <p:tag name="KSO_WM_UNIT_COLOR_SCHEME_SHAPE_ID" val="29"/>
  <p:tag name="KSO_WM_UNIT_COLOR_SCHEME_PARENT_PAGE" val="0_2"/>
  <p:tag name="KSO_WM_UNIT_DIAGRAM_ISNUMVISUAL" val="0"/>
  <p:tag name="KSO_WM_UNIT_DIAGRAM_ISREFERUNIT" val="0"/>
  <p:tag name="KSO_WM_UNIT_FILL_FORE_SCHEMECOLOR_INDEX" val="14"/>
  <p:tag name="KSO_WM_UNIT_FILL_TYPE" val="1"/>
  <p:tag name="KSO_WM_UNIT_TEXT_FILL_FORE_SCHEMECOLOR_INDEX" val="5"/>
  <p:tag name="KSO_WM_UNIT_TEXT_FILL_TYPE" val="1"/>
  <p:tag name="KSO_WM_UNIT_USESOURCEFORMAT_APPLY" val="1"/>
</p:tagLst>
</file>

<file path=ppt/tags/tag40.xml><?xml version="1.0" encoding="utf-8"?>
<p:tagLst xmlns:p="http://schemas.openxmlformats.org/presentationml/2006/main">
  <p:tag name="KSO_WM_TEMPLATE_CATEGORY" val="diagram"/>
  <p:tag name="KSO_WM_TEMPLATE_INDEX" val="20181201"/>
  <p:tag name="KSO_WM_UNIT_TYPE" val="l_i"/>
  <p:tag name="KSO_WM_UNIT_INDEX" val="1_22"/>
  <p:tag name="KSO_WM_UNIT_ID" val="diagram20181201_3*l_i*1_2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1.xml><?xml version="1.0" encoding="utf-8"?>
<p:tagLst xmlns:p="http://schemas.openxmlformats.org/presentationml/2006/main">
  <p:tag name="KSO_WM_TEMPLATE_CATEGORY" val="diagram"/>
  <p:tag name="KSO_WM_TEMPLATE_INDEX" val="20181201"/>
  <p:tag name="KSO_WM_UNIT_TYPE" val="l_i"/>
  <p:tag name="KSO_WM_UNIT_INDEX" val="1_23"/>
  <p:tag name="KSO_WM_UNIT_ID" val="diagram20181201_3*l_i*1_2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2.xml><?xml version="1.0" encoding="utf-8"?>
<p:tagLst xmlns:p="http://schemas.openxmlformats.org/presentationml/2006/main">
  <p:tag name="KSO_WM_TEMPLATE_CATEGORY" val="diagram"/>
  <p:tag name="KSO_WM_TEMPLATE_INDEX" val="20181201"/>
  <p:tag name="KSO_WM_UNIT_TYPE" val="l_i"/>
  <p:tag name="KSO_WM_UNIT_INDEX" val="1_24"/>
  <p:tag name="KSO_WM_UNIT_ID" val="diagram20181201_3*l_i*1_2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3.xml><?xml version="1.0" encoding="utf-8"?>
<p:tagLst xmlns:p="http://schemas.openxmlformats.org/presentationml/2006/main">
  <p:tag name="KSO_WM_TEMPLATE_CATEGORY" val="diagram"/>
  <p:tag name="KSO_WM_TEMPLATE_INDEX" val="20181201"/>
  <p:tag name="KSO_WM_UNIT_TYPE" val="l_i"/>
  <p:tag name="KSO_WM_UNIT_INDEX" val="1_25"/>
  <p:tag name="KSO_WM_UNIT_ID" val="diagram20181201_3*l_i*1_2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4.xml><?xml version="1.0" encoding="utf-8"?>
<p:tagLst xmlns:p="http://schemas.openxmlformats.org/presentationml/2006/main">
  <p:tag name="KSO_WM_TEMPLATE_CATEGORY" val="diagram"/>
  <p:tag name="KSO_WM_TEMPLATE_INDEX" val="20181201"/>
  <p:tag name="KSO_WM_UNIT_TYPE" val="l_i"/>
  <p:tag name="KSO_WM_UNIT_INDEX" val="1_26"/>
  <p:tag name="KSO_WM_UNIT_ID" val="diagram20181201_3*l_i*1_2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5.xml><?xml version="1.0" encoding="utf-8"?>
<p:tagLst xmlns:p="http://schemas.openxmlformats.org/presentationml/2006/main">
  <p:tag name="KSO_WM_TEMPLATE_CATEGORY" val="diagram"/>
  <p:tag name="KSO_WM_TEMPLATE_INDEX" val="20181201"/>
  <p:tag name="KSO_WM_UNIT_TYPE" val="l_i"/>
  <p:tag name="KSO_WM_UNIT_INDEX" val="1_27"/>
  <p:tag name="KSO_WM_UNIT_ID" val="diagram20181201_3*l_i*1_2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6.xml><?xml version="1.0" encoding="utf-8"?>
<p:tagLst xmlns:p="http://schemas.openxmlformats.org/presentationml/2006/main">
  <p:tag name="KSO_WM_TEMPLATE_CATEGORY" val="diagram"/>
  <p:tag name="KSO_WM_TEMPLATE_INDEX" val="20181201"/>
  <p:tag name="KSO_WM_UNIT_TYPE" val="l_i"/>
  <p:tag name="KSO_WM_UNIT_INDEX" val="1_28"/>
  <p:tag name="KSO_WM_UNIT_ID" val="diagram20181201_3*l_i*1_2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7.xml><?xml version="1.0" encoding="utf-8"?>
<p:tagLst xmlns:p="http://schemas.openxmlformats.org/presentationml/2006/main">
  <p:tag name="KSO_WM_TEMPLATE_CATEGORY" val="diagram"/>
  <p:tag name="KSO_WM_TEMPLATE_INDEX" val="20181201"/>
  <p:tag name="KSO_WM_UNIT_TYPE" val="l_i"/>
  <p:tag name="KSO_WM_UNIT_INDEX" val="1_29"/>
  <p:tag name="KSO_WM_UNIT_ID" val="diagram20181201_3*l_i*1_2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8.xml><?xml version="1.0" encoding="utf-8"?>
<p:tagLst xmlns:p="http://schemas.openxmlformats.org/presentationml/2006/main">
  <p:tag name="KSO_WM_TEMPLATE_CATEGORY" val="diagram"/>
  <p:tag name="KSO_WM_TEMPLATE_INDEX" val="20181201"/>
  <p:tag name="KSO_WM_UNIT_TYPE" val="l_i"/>
  <p:tag name="KSO_WM_UNIT_INDEX" val="1_30"/>
  <p:tag name="KSO_WM_UNIT_ID" val="diagram20181201_3*l_i*1_3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49.xml><?xml version="1.0" encoding="utf-8"?>
<p:tagLst xmlns:p="http://schemas.openxmlformats.org/presentationml/2006/main">
  <p:tag name="KSO_WM_TEMPLATE_CATEGORY" val="diagram"/>
  <p:tag name="KSO_WM_TEMPLATE_INDEX" val="20181201"/>
  <p:tag name="KSO_WM_UNIT_TYPE" val="l_i"/>
  <p:tag name="KSO_WM_UNIT_INDEX" val="1_31"/>
  <p:tag name="KSO_WM_UNIT_ID" val="diagram20181201_3*l_i*1_3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DIAGRAM_GROUP_CODE" val="m1-1"/>
  <p:tag name="KSO_WM_UNIT_TYPE" val="m_h_i"/>
  <p:tag name="KSO_WM_UNIT_INDEX" val="1_1_1"/>
  <p:tag name="KSO_WM_UNIT_ID" val="custom20187143_2*m_h_i*1_1_1"/>
  <p:tag name="KSO_WM_TEMPLATE_CATEGORY" val="custom"/>
  <p:tag name="KSO_WM_TEMPLATE_INDEX" val="20187143"/>
  <p:tag name="KSO_WM_UNIT_LAYERLEVEL" val="1_1_1"/>
  <p:tag name="KSO_WM_TAG_VERSION" val="1.0"/>
  <p:tag name="KSO_WM_BEAUTIFY_FLAG" val="#wm#"/>
  <p:tag name="KSO_WM_UNIT_COLOR_SCHEME_SHAPE_ID" val="30"/>
  <p:tag name="KSO_WM_UNIT_COLOR_SCHEME_PARENT_PAGE" val="0_2"/>
  <p:tag name="KSO_WM_UNIT_DIAGRAM_ISNUMVISUAL" val="0"/>
  <p:tag name="KSO_WM_UNIT_DIAGRAM_ISREFERUNIT" val="0"/>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50.xml><?xml version="1.0" encoding="utf-8"?>
<p:tagLst xmlns:p="http://schemas.openxmlformats.org/presentationml/2006/main">
  <p:tag name="KSO_WM_TEMPLATE_CATEGORY" val="diagram"/>
  <p:tag name="KSO_WM_TEMPLATE_INDEX" val="20181201"/>
  <p:tag name="KSO_WM_UNIT_TYPE" val="l_i"/>
  <p:tag name="KSO_WM_UNIT_INDEX" val="1_32"/>
  <p:tag name="KSO_WM_UNIT_ID" val="diagram20181201_3*l_i*1_3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1.xml><?xml version="1.0" encoding="utf-8"?>
<p:tagLst xmlns:p="http://schemas.openxmlformats.org/presentationml/2006/main">
  <p:tag name="KSO_WM_TAG_VERSION" val="1.0"/>
  <p:tag name="KSO_WM_BEAUTIFY_FLAG" val="#wm#"/>
  <p:tag name="KSO_WM_UNIT_TYPE" val="i"/>
  <p:tag name="KSO_WM_UNIT_ID" val="diagram20181201_3*i*64"/>
  <p:tag name="KSO_WM_TEMPLATE_CATEGORY" val="diagram"/>
  <p:tag name="KSO_WM_TEMPLATE_INDEX" val="20181201"/>
  <p:tag name="KSO_WM_UNIT_INDEX" val="64"/>
</p:tagLst>
</file>

<file path=ppt/tags/tag52.xml><?xml version="1.0" encoding="utf-8"?>
<p:tagLst xmlns:p="http://schemas.openxmlformats.org/presentationml/2006/main">
  <p:tag name="KSO_WM_TEMPLATE_CATEGORY" val="diagram"/>
  <p:tag name="KSO_WM_TEMPLATE_INDEX" val="20181201"/>
  <p:tag name="KSO_WM_UNIT_TYPE" val="l_i"/>
  <p:tag name="KSO_WM_UNIT_INDEX" val="1_33"/>
  <p:tag name="KSO_WM_UNIT_ID" val="diagram20181201_3*l_i*1_3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3.xml><?xml version="1.0" encoding="utf-8"?>
<p:tagLst xmlns:p="http://schemas.openxmlformats.org/presentationml/2006/main">
  <p:tag name="KSO_WM_TEMPLATE_CATEGORY" val="diagram"/>
  <p:tag name="KSO_WM_TEMPLATE_INDEX" val="20181201"/>
  <p:tag name="KSO_WM_UNIT_TYPE" val="l_i"/>
  <p:tag name="KSO_WM_UNIT_INDEX" val="1_34"/>
  <p:tag name="KSO_WM_UNIT_ID" val="diagram20181201_3*l_i*1_3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4.xml><?xml version="1.0" encoding="utf-8"?>
<p:tagLst xmlns:p="http://schemas.openxmlformats.org/presentationml/2006/main">
  <p:tag name="KSO_WM_TEMPLATE_CATEGORY" val="diagram"/>
  <p:tag name="KSO_WM_TEMPLATE_INDEX" val="20181201"/>
  <p:tag name="KSO_WM_UNIT_TYPE" val="l_i"/>
  <p:tag name="KSO_WM_UNIT_INDEX" val="1_35"/>
  <p:tag name="KSO_WM_UNIT_ID" val="diagram20181201_3*l_i*1_3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5.xml><?xml version="1.0" encoding="utf-8"?>
<p:tagLst xmlns:p="http://schemas.openxmlformats.org/presentationml/2006/main">
  <p:tag name="KSO_WM_TEMPLATE_CATEGORY" val="diagram"/>
  <p:tag name="KSO_WM_TEMPLATE_INDEX" val="20181201"/>
  <p:tag name="KSO_WM_UNIT_TYPE" val="l_i"/>
  <p:tag name="KSO_WM_UNIT_INDEX" val="1_36"/>
  <p:tag name="KSO_WM_UNIT_ID" val="diagram20181201_3*l_i*1_3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6.xml><?xml version="1.0" encoding="utf-8"?>
<p:tagLst xmlns:p="http://schemas.openxmlformats.org/presentationml/2006/main">
  <p:tag name="KSO_WM_TEMPLATE_CATEGORY" val="diagram"/>
  <p:tag name="KSO_WM_TEMPLATE_INDEX" val="20181201"/>
  <p:tag name="KSO_WM_UNIT_TYPE" val="l_i"/>
  <p:tag name="KSO_WM_UNIT_INDEX" val="1_37"/>
  <p:tag name="KSO_WM_UNIT_ID" val="diagram20181201_3*l_i*1_3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7.xml><?xml version="1.0" encoding="utf-8"?>
<p:tagLst xmlns:p="http://schemas.openxmlformats.org/presentationml/2006/main">
  <p:tag name="KSO_WM_TEMPLATE_CATEGORY" val="diagram"/>
  <p:tag name="KSO_WM_TEMPLATE_INDEX" val="20181201"/>
  <p:tag name="KSO_WM_UNIT_TYPE" val="l_i"/>
  <p:tag name="KSO_WM_UNIT_INDEX" val="1_38"/>
  <p:tag name="KSO_WM_UNIT_ID" val="diagram20181201_3*l_i*1_3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8.xml><?xml version="1.0" encoding="utf-8"?>
<p:tagLst xmlns:p="http://schemas.openxmlformats.org/presentationml/2006/main">
  <p:tag name="KSO_WM_TEMPLATE_CATEGORY" val="diagram"/>
  <p:tag name="KSO_WM_TEMPLATE_INDEX" val="20181201"/>
  <p:tag name="KSO_WM_UNIT_TYPE" val="l_i"/>
  <p:tag name="KSO_WM_UNIT_INDEX" val="1_39"/>
  <p:tag name="KSO_WM_UNIT_ID" val="diagram20181201_3*l_i*1_3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59.xml><?xml version="1.0" encoding="utf-8"?>
<p:tagLst xmlns:p="http://schemas.openxmlformats.org/presentationml/2006/main">
  <p:tag name="KSO_WM_TEMPLATE_CATEGORY" val="diagram"/>
  <p:tag name="KSO_WM_TEMPLATE_INDEX" val="20181201"/>
  <p:tag name="KSO_WM_UNIT_TYPE" val="l_i"/>
  <p:tag name="KSO_WM_UNIT_INDEX" val="1_40"/>
  <p:tag name="KSO_WM_UNIT_ID" val="diagram20181201_3*l_i*1_4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6.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custom20187143_2*m_h_a*1_1_1"/>
  <p:tag name="KSO_WM_TEMPLATE_CATEGORY" val="custom"/>
  <p:tag name="KSO_WM_TEMPLATE_INDEX" val="20187143"/>
  <p:tag name="KSO_WM_UNIT_LAYERLEVEL" val="1_1_1"/>
  <p:tag name="KSO_WM_TAG_VERSION" val="1.0"/>
  <p:tag name="KSO_WM_BEAUTIFY_FLAG" val="#wm#"/>
  <p:tag name="KSO_WM_UNIT_PRESET_TEXT" val="添加标题"/>
  <p:tag name="KSO_WM_UNIT_VALUE" val="5"/>
  <p:tag name="KSO_WM_UNIT_COLOR_SCHEME_SHAPE_ID" val="32"/>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TEMPLATE_CATEGORY" val="diagram"/>
  <p:tag name="KSO_WM_TEMPLATE_INDEX" val="20181201"/>
  <p:tag name="KSO_WM_UNIT_TYPE" val="l_i"/>
  <p:tag name="KSO_WM_UNIT_INDEX" val="1_41"/>
  <p:tag name="KSO_WM_UNIT_ID" val="diagram20181201_3*l_i*1_4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61.xml><?xml version="1.0" encoding="utf-8"?>
<p:tagLst xmlns:p="http://schemas.openxmlformats.org/presentationml/2006/main">
  <p:tag name="KSO_WM_TEMPLATE_CATEGORY" val="diagram"/>
  <p:tag name="KSO_WM_TEMPLATE_INDEX" val="20181201"/>
  <p:tag name="KSO_WM_UNIT_TYPE" val="l_i"/>
  <p:tag name="KSO_WM_UNIT_INDEX" val="1_42"/>
  <p:tag name="KSO_WM_UNIT_ID" val="diagram20181201_3*l_i*1_4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62.xml><?xml version="1.0" encoding="utf-8"?>
<p:tagLst xmlns:p="http://schemas.openxmlformats.org/presentationml/2006/main">
  <p:tag name="KSO_WM_TEMPLATE_CATEGORY" val="diagram"/>
  <p:tag name="KSO_WM_TEMPLATE_INDEX" val="20181201"/>
  <p:tag name="KSO_WM_UNIT_TYPE" val="l_i"/>
  <p:tag name="KSO_WM_UNIT_INDEX" val="1_43"/>
  <p:tag name="KSO_WM_UNIT_ID" val="diagram20181201_3*l_i*1_4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63.xml><?xml version="1.0" encoding="utf-8"?>
<p:tagLst xmlns:p="http://schemas.openxmlformats.org/presentationml/2006/main">
  <p:tag name="KSO_WM_TEMPLATE_CATEGORY" val="diagram"/>
  <p:tag name="KSO_WM_TEMPLATE_INDEX" val="20181201"/>
  <p:tag name="KSO_WM_UNIT_TYPE" val="l_i"/>
  <p:tag name="KSO_WM_UNIT_INDEX" val="1_44"/>
  <p:tag name="KSO_WM_UNIT_ID" val="diagram20181201_3*l_i*1_4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64.xml><?xml version="1.0" encoding="utf-8"?>
<p:tagLst xmlns:p="http://schemas.openxmlformats.org/presentationml/2006/main">
  <p:tag name="KSO_WM_TEMPLATE_CATEGORY" val="diagram"/>
  <p:tag name="KSO_WM_TEMPLATE_INDEX" val="20181201"/>
  <p:tag name="KSO_WM_UNIT_TYPE" val="l_i"/>
  <p:tag name="KSO_WM_UNIT_INDEX" val="1_45"/>
  <p:tag name="KSO_WM_UNIT_ID" val="diagram20181201_3*l_i*1_4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65.xml><?xml version="1.0" encoding="utf-8"?>
<p:tagLst xmlns:p="http://schemas.openxmlformats.org/presentationml/2006/main">
  <p:tag name="KSO_WM_TEMPLATE_CATEGORY" val="diagram"/>
  <p:tag name="KSO_WM_TEMPLATE_INDEX" val="20181201"/>
  <p:tag name="KSO_WM_UNIT_TYPE" val="l_i"/>
  <p:tag name="KSO_WM_UNIT_INDEX" val="1_46"/>
  <p:tag name="KSO_WM_UNIT_ID" val="diagram20181201_3*l_i*1_4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66.xml><?xml version="1.0" encoding="utf-8"?>
<p:tagLst xmlns:p="http://schemas.openxmlformats.org/presentationml/2006/main">
  <p:tag name="KSO_WM_TEMPLATE_CATEGORY" val="diagram"/>
  <p:tag name="KSO_WM_TEMPLATE_INDEX" val="20181201"/>
  <p:tag name="KSO_WM_UNIT_TYPE" val="l_i"/>
  <p:tag name="KSO_WM_UNIT_INDEX" val="1_47"/>
  <p:tag name="KSO_WM_UNIT_ID" val="diagram20181201_3*l_i*1_4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67.xml><?xml version="1.0" encoding="utf-8"?>
<p:tagLst xmlns:p="http://schemas.openxmlformats.org/presentationml/2006/main">
  <p:tag name="KSO_WM_TEMPLATE_CATEGORY" val="diagram"/>
  <p:tag name="KSO_WM_TEMPLATE_INDEX" val="20181201"/>
  <p:tag name="KSO_WM_UNIT_TYPE" val="l_i"/>
  <p:tag name="KSO_WM_UNIT_INDEX" val="1_48"/>
  <p:tag name="KSO_WM_UNIT_ID" val="diagram20181201_3*l_i*1_4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68.xml><?xml version="1.0" encoding="utf-8"?>
<p:tagLst xmlns:p="http://schemas.openxmlformats.org/presentationml/2006/main">
  <p:tag name="KSO_WM_TEMPLATE_CATEGORY" val="diagram"/>
  <p:tag name="KSO_WM_TEMPLATE_INDEX" val="20181201"/>
  <p:tag name="KSO_WM_UNIT_TYPE" val="l_i"/>
  <p:tag name="KSO_WM_UNIT_INDEX" val="1_49"/>
  <p:tag name="KSO_WM_UNIT_ID" val="diagram20181201_3*l_i*1_4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69.xml><?xml version="1.0" encoding="utf-8"?>
<p:tagLst xmlns:p="http://schemas.openxmlformats.org/presentationml/2006/main">
  <p:tag name="KSO_WM_TEMPLATE_CATEGORY" val="diagram"/>
  <p:tag name="KSO_WM_TEMPLATE_INDEX" val="20181201"/>
  <p:tag name="KSO_WM_UNIT_TYPE" val="l_i"/>
  <p:tag name="KSO_WM_UNIT_INDEX" val="1_50"/>
  <p:tag name="KSO_WM_UNIT_ID" val="diagram20181201_3*l_i*1_5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DIAGRAM_GROUP_CODE" val="m1-1"/>
  <p:tag name="KSO_WM_UNIT_TYPE" val="m_h_i"/>
  <p:tag name="KSO_WM_UNIT_INDEX" val="1_2_1"/>
  <p:tag name="KSO_WM_UNIT_ID" val="custom20187143_2*m_h_i*1_2_1"/>
  <p:tag name="KSO_WM_TEMPLATE_CATEGORY" val="custom"/>
  <p:tag name="KSO_WM_TEMPLATE_INDEX" val="20187143"/>
  <p:tag name="KSO_WM_UNIT_LAYERLEVEL" val="1_1_1"/>
  <p:tag name="KSO_WM_TAG_VERSION" val="1.0"/>
  <p:tag name="KSO_WM_BEAUTIFY_FLAG" val="#wm#"/>
  <p:tag name="KSO_WM_UNIT_COLOR_SCHEME_SHAPE_ID" val="33"/>
  <p:tag name="KSO_WM_UNIT_COLOR_SCHEME_PARENT_PAGE" val="0_2"/>
  <p:tag name="KSO_WM_UNIT_DIAGRAM_ISNUMVISUAL" val="0"/>
  <p:tag name="KSO_WM_UNIT_DIAGRAM_ISREFERUNIT" val="0"/>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70.xml><?xml version="1.0" encoding="utf-8"?>
<p:tagLst xmlns:p="http://schemas.openxmlformats.org/presentationml/2006/main">
  <p:tag name="KSO_WM_TEMPLATE_CATEGORY" val="diagram"/>
  <p:tag name="KSO_WM_TEMPLATE_INDEX" val="20181201"/>
  <p:tag name="KSO_WM_UNIT_TYPE" val="l_i"/>
  <p:tag name="KSO_WM_UNIT_INDEX" val="1_51"/>
  <p:tag name="KSO_WM_UNIT_ID" val="diagram20181201_3*l_i*1_5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71.xml><?xml version="1.0" encoding="utf-8"?>
<p:tagLst xmlns:p="http://schemas.openxmlformats.org/presentationml/2006/main">
  <p:tag name="KSO_WM_TEMPLATE_CATEGORY" val="diagram"/>
  <p:tag name="KSO_WM_TEMPLATE_INDEX" val="20181201"/>
  <p:tag name="KSO_WM_UNIT_TYPE" val="l_i"/>
  <p:tag name="KSO_WM_UNIT_INDEX" val="1_52"/>
  <p:tag name="KSO_WM_UNIT_ID" val="diagram20181201_3*l_i*1_5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72.xml><?xml version="1.0" encoding="utf-8"?>
<p:tagLst xmlns:p="http://schemas.openxmlformats.org/presentationml/2006/main">
  <p:tag name="KSO_WM_TEMPLATE_CATEGORY" val="diagram"/>
  <p:tag name="KSO_WM_TEMPLATE_INDEX" val="20181201"/>
  <p:tag name="KSO_WM_UNIT_TYPE" val="l_i"/>
  <p:tag name="KSO_WM_UNIT_INDEX" val="1_53"/>
  <p:tag name="KSO_WM_UNIT_ID" val="diagram20181201_3*l_i*1_5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73.xml><?xml version="1.0" encoding="utf-8"?>
<p:tagLst xmlns:p="http://schemas.openxmlformats.org/presentationml/2006/main">
  <p:tag name="KSO_WM_TEMPLATE_CATEGORY" val="diagram"/>
  <p:tag name="KSO_WM_TEMPLATE_INDEX" val="20181201"/>
  <p:tag name="KSO_WM_UNIT_TYPE" val="l_i"/>
  <p:tag name="KSO_WM_UNIT_INDEX" val="1_54"/>
  <p:tag name="KSO_WM_UNIT_ID" val="diagram20181201_3*l_i*1_5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74.xml><?xml version="1.0" encoding="utf-8"?>
<p:tagLst xmlns:p="http://schemas.openxmlformats.org/presentationml/2006/main">
  <p:tag name="KSO_WM_TEMPLATE_CATEGORY" val="diagram"/>
  <p:tag name="KSO_WM_TEMPLATE_INDEX" val="20181201"/>
  <p:tag name="KSO_WM_UNIT_TYPE" val="l_i"/>
  <p:tag name="KSO_WM_UNIT_INDEX" val="1_55"/>
  <p:tag name="KSO_WM_UNIT_ID" val="diagram20181201_3*l_i*1_5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75.xml><?xml version="1.0" encoding="utf-8"?>
<p:tagLst xmlns:p="http://schemas.openxmlformats.org/presentationml/2006/main">
  <p:tag name="KSO_WM_TEMPLATE_CATEGORY" val="diagram"/>
  <p:tag name="KSO_WM_TEMPLATE_INDEX" val="20181201"/>
  <p:tag name="KSO_WM_UNIT_TYPE" val="l_i"/>
  <p:tag name="KSO_WM_UNIT_INDEX" val="1_56"/>
  <p:tag name="KSO_WM_UNIT_ID" val="diagram20181201_3*l_i*1_5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76.xml><?xml version="1.0" encoding="utf-8"?>
<p:tagLst xmlns:p="http://schemas.openxmlformats.org/presentationml/2006/main">
  <p:tag name="KSO_WM_TEMPLATE_CATEGORY" val="diagram"/>
  <p:tag name="KSO_WM_TEMPLATE_INDEX" val="20181201"/>
  <p:tag name="KSO_WM_UNIT_TYPE" val="l_i"/>
  <p:tag name="KSO_WM_UNIT_INDEX" val="1_57"/>
  <p:tag name="KSO_WM_UNIT_ID" val="diagram20181201_3*l_i*1_5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77.xml><?xml version="1.0" encoding="utf-8"?>
<p:tagLst xmlns:p="http://schemas.openxmlformats.org/presentationml/2006/main">
  <p:tag name="KSO_WM_TEMPLATE_CATEGORY" val="diagram"/>
  <p:tag name="KSO_WM_TEMPLATE_INDEX" val="20181201"/>
  <p:tag name="KSO_WM_UNIT_TYPE" val="l_i"/>
  <p:tag name="KSO_WM_UNIT_INDEX" val="1_58"/>
  <p:tag name="KSO_WM_UNIT_ID" val="diagram20181201_3*l_i*1_5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78.xml><?xml version="1.0" encoding="utf-8"?>
<p:tagLst xmlns:p="http://schemas.openxmlformats.org/presentationml/2006/main">
  <p:tag name="KSO_WM_TEMPLATE_CATEGORY" val="diagram"/>
  <p:tag name="KSO_WM_TEMPLATE_INDEX" val="20181201"/>
  <p:tag name="KSO_WM_UNIT_TYPE" val="l_i"/>
  <p:tag name="KSO_WM_UNIT_INDEX" val="1_59"/>
  <p:tag name="KSO_WM_UNIT_ID" val="diagram20181201_3*l_i*1_5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79.xml><?xml version="1.0" encoding="utf-8"?>
<p:tagLst xmlns:p="http://schemas.openxmlformats.org/presentationml/2006/main">
  <p:tag name="KSO_WM_TEMPLATE_CATEGORY" val="diagram"/>
  <p:tag name="KSO_WM_TEMPLATE_INDEX" val="20181201"/>
  <p:tag name="KSO_WM_UNIT_TYPE" val="l_i"/>
  <p:tag name="KSO_WM_UNIT_INDEX" val="1_60"/>
  <p:tag name="KSO_WM_UNIT_ID" val="diagram20181201_3*l_i*1_6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8.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custom20187143_2*m_h_a*1_2_1"/>
  <p:tag name="KSO_WM_TEMPLATE_CATEGORY" val="custom"/>
  <p:tag name="KSO_WM_TEMPLATE_INDEX" val="20187143"/>
  <p:tag name="KSO_WM_UNIT_LAYERLEVEL" val="1_1_1"/>
  <p:tag name="KSO_WM_TAG_VERSION" val="1.0"/>
  <p:tag name="KSO_WM_BEAUTIFY_FLAG" val="#wm#"/>
  <p:tag name="KSO_WM_UNIT_PRESET_TEXT" val="添加标题"/>
  <p:tag name="KSO_WM_UNIT_VALUE" val="5"/>
  <p:tag name="KSO_WM_UNIT_COLOR_SCHEME_SHAPE_ID" val="35"/>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0.xml><?xml version="1.0" encoding="utf-8"?>
<p:tagLst xmlns:p="http://schemas.openxmlformats.org/presentationml/2006/main">
  <p:tag name="KSO_WM_TEMPLATE_CATEGORY" val="diagram"/>
  <p:tag name="KSO_WM_TEMPLATE_INDEX" val="20181201"/>
  <p:tag name="KSO_WM_UNIT_TYPE" val="l_i"/>
  <p:tag name="KSO_WM_UNIT_INDEX" val="1_61"/>
  <p:tag name="KSO_WM_UNIT_ID" val="diagram20181201_3*l_i*1_6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81.xml><?xml version="1.0" encoding="utf-8"?>
<p:tagLst xmlns:p="http://schemas.openxmlformats.org/presentationml/2006/main">
  <p:tag name="KSO_WM_TEMPLATE_CATEGORY" val="diagram"/>
  <p:tag name="KSO_WM_TEMPLATE_INDEX" val="20181201"/>
  <p:tag name="KSO_WM_UNIT_TYPE" val="l_i"/>
  <p:tag name="KSO_WM_UNIT_INDEX" val="1_62"/>
  <p:tag name="KSO_WM_UNIT_ID" val="diagram20181201_3*l_i*1_6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82.xml><?xml version="1.0" encoding="utf-8"?>
<p:tagLst xmlns:p="http://schemas.openxmlformats.org/presentationml/2006/main">
  <p:tag name="KSO_WM_TAG_VERSION" val="1.0"/>
  <p:tag name="KSO_WM_BEAUTIFY_FLAG" val="#wm#"/>
  <p:tag name="KSO_WM_UNIT_TYPE" val="i"/>
  <p:tag name="KSO_WM_UNIT_ID" val="diagram20181201_3*i*125"/>
  <p:tag name="KSO_WM_TEMPLATE_CATEGORY" val="diagram"/>
  <p:tag name="KSO_WM_TEMPLATE_INDEX" val="20181201"/>
  <p:tag name="KSO_WM_UNIT_INDEX" val="125"/>
</p:tagLst>
</file>

<file path=ppt/tags/tag83.xml><?xml version="1.0" encoding="utf-8"?>
<p:tagLst xmlns:p="http://schemas.openxmlformats.org/presentationml/2006/main">
  <p:tag name="KSO_WM_TEMPLATE_CATEGORY" val="diagram"/>
  <p:tag name="KSO_WM_TEMPLATE_INDEX" val="20181201"/>
  <p:tag name="KSO_WM_UNIT_TYPE" val="l_i"/>
  <p:tag name="KSO_WM_UNIT_INDEX" val="1_63"/>
  <p:tag name="KSO_WM_UNIT_ID" val="diagram20181201_3*l_i*1_6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84.xml><?xml version="1.0" encoding="utf-8"?>
<p:tagLst xmlns:p="http://schemas.openxmlformats.org/presentationml/2006/main">
  <p:tag name="KSO_WM_TEMPLATE_CATEGORY" val="diagram"/>
  <p:tag name="KSO_WM_TEMPLATE_INDEX" val="20181201"/>
  <p:tag name="KSO_WM_UNIT_TYPE" val="l_i"/>
  <p:tag name="KSO_WM_UNIT_INDEX" val="1_64"/>
  <p:tag name="KSO_WM_UNIT_ID" val="diagram20181201_3*l_i*1_6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85.xml><?xml version="1.0" encoding="utf-8"?>
<p:tagLst xmlns:p="http://schemas.openxmlformats.org/presentationml/2006/main">
  <p:tag name="KSO_WM_TEMPLATE_CATEGORY" val="diagram"/>
  <p:tag name="KSO_WM_TEMPLATE_INDEX" val="20181201"/>
  <p:tag name="KSO_WM_UNIT_TYPE" val="l_i"/>
  <p:tag name="KSO_WM_UNIT_INDEX" val="1_65"/>
  <p:tag name="KSO_WM_UNIT_ID" val="diagram20181201_3*l_i*1_6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86.xml><?xml version="1.0" encoding="utf-8"?>
<p:tagLst xmlns:p="http://schemas.openxmlformats.org/presentationml/2006/main">
  <p:tag name="KSO_WM_TEMPLATE_CATEGORY" val="diagram"/>
  <p:tag name="KSO_WM_TEMPLATE_INDEX" val="20181201"/>
  <p:tag name="KSO_WM_UNIT_TYPE" val="l_i"/>
  <p:tag name="KSO_WM_UNIT_INDEX" val="1_66"/>
  <p:tag name="KSO_WM_UNIT_ID" val="diagram20181201_3*l_i*1_6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87.xml><?xml version="1.0" encoding="utf-8"?>
<p:tagLst xmlns:p="http://schemas.openxmlformats.org/presentationml/2006/main">
  <p:tag name="KSO_WM_TEMPLATE_CATEGORY" val="diagram"/>
  <p:tag name="KSO_WM_TEMPLATE_INDEX" val="20181201"/>
  <p:tag name="KSO_WM_UNIT_TYPE" val="l_i"/>
  <p:tag name="KSO_WM_UNIT_INDEX" val="1_67"/>
  <p:tag name="KSO_WM_UNIT_ID" val="diagram20181201_3*l_i*1_6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88.xml><?xml version="1.0" encoding="utf-8"?>
<p:tagLst xmlns:p="http://schemas.openxmlformats.org/presentationml/2006/main">
  <p:tag name="KSO_WM_TEMPLATE_CATEGORY" val="diagram"/>
  <p:tag name="KSO_WM_TEMPLATE_INDEX" val="20181201"/>
  <p:tag name="KSO_WM_UNIT_TYPE" val="l_i"/>
  <p:tag name="KSO_WM_UNIT_INDEX" val="1_68"/>
  <p:tag name="KSO_WM_UNIT_ID" val="diagram20181201_3*l_i*1_6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89.xml><?xml version="1.0" encoding="utf-8"?>
<p:tagLst xmlns:p="http://schemas.openxmlformats.org/presentationml/2006/main">
  <p:tag name="KSO_WM_TEMPLATE_CATEGORY" val="diagram"/>
  <p:tag name="KSO_WM_TEMPLATE_INDEX" val="20181201"/>
  <p:tag name="KSO_WM_UNIT_TYPE" val="l_i"/>
  <p:tag name="KSO_WM_UNIT_INDEX" val="1_69"/>
  <p:tag name="KSO_WM_UNIT_ID" val="diagram20181201_3*l_i*1_6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DIAGRAM_GROUP_CODE" val="m1-1"/>
  <p:tag name="KSO_WM_UNIT_TYPE" val="m_z"/>
  <p:tag name="KSO_WM_UNIT_INDEX" val="1_1"/>
  <p:tag name="KSO_WM_UNIT_ID" val="custom20187143_2*m_z*1_1"/>
  <p:tag name="KSO_WM_TEMPLATE_CATEGORY" val="custom"/>
  <p:tag name="KSO_WM_TEMPLATE_INDEX" val="20187143"/>
  <p:tag name="KSO_WM_UNIT_LAYERLEVEL" val="1_1"/>
  <p:tag name="KSO_WM_TAG_VERSION" val="1.0"/>
  <p:tag name="KSO_WM_BEAUTIFY_FLAG" val="#wm#"/>
  <p:tag name="KSO_WM_UNIT_COLOR_SCHEME_SHAPE_ID" val="48"/>
  <p:tag name="KSO_WM_UNIT_COLOR_SCHEME_PARENT_PAGE" val="0_2"/>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90.xml><?xml version="1.0" encoding="utf-8"?>
<p:tagLst xmlns:p="http://schemas.openxmlformats.org/presentationml/2006/main">
  <p:tag name="KSO_WM_TEMPLATE_CATEGORY" val="diagram"/>
  <p:tag name="KSO_WM_TEMPLATE_INDEX" val="20181201"/>
  <p:tag name="KSO_WM_UNIT_TYPE" val="l_i"/>
  <p:tag name="KSO_WM_UNIT_INDEX" val="1_70"/>
  <p:tag name="KSO_WM_UNIT_ID" val="diagram20181201_3*l_i*1_7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91.xml><?xml version="1.0" encoding="utf-8"?>
<p:tagLst xmlns:p="http://schemas.openxmlformats.org/presentationml/2006/main">
  <p:tag name="KSO_WM_TEMPLATE_CATEGORY" val="diagram"/>
  <p:tag name="KSO_WM_TEMPLATE_INDEX" val="20181201"/>
  <p:tag name="KSO_WM_UNIT_TYPE" val="l_i"/>
  <p:tag name="KSO_WM_UNIT_INDEX" val="1_71"/>
  <p:tag name="KSO_WM_UNIT_ID" val="diagram20181201_3*l_i*1_7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92.xml><?xml version="1.0" encoding="utf-8"?>
<p:tagLst xmlns:p="http://schemas.openxmlformats.org/presentationml/2006/main">
  <p:tag name="KSO_WM_TEMPLATE_CATEGORY" val="diagram"/>
  <p:tag name="KSO_WM_TEMPLATE_INDEX" val="20181201"/>
  <p:tag name="KSO_WM_UNIT_TYPE" val="l_i"/>
  <p:tag name="KSO_WM_UNIT_INDEX" val="1_72"/>
  <p:tag name="KSO_WM_UNIT_ID" val="diagram20181201_3*l_i*1_72"/>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93.xml><?xml version="1.0" encoding="utf-8"?>
<p:tagLst xmlns:p="http://schemas.openxmlformats.org/presentationml/2006/main">
  <p:tag name="KSO_WM_TEMPLATE_CATEGORY" val="diagram"/>
  <p:tag name="KSO_WM_TEMPLATE_INDEX" val="20181201"/>
  <p:tag name="KSO_WM_UNIT_TYPE" val="l_i"/>
  <p:tag name="KSO_WM_UNIT_INDEX" val="1_73"/>
  <p:tag name="KSO_WM_UNIT_ID" val="diagram20181201_3*l_i*1_7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94.xml><?xml version="1.0" encoding="utf-8"?>
<p:tagLst xmlns:p="http://schemas.openxmlformats.org/presentationml/2006/main">
  <p:tag name="KSO_WM_TEMPLATE_CATEGORY" val="diagram"/>
  <p:tag name="KSO_WM_TEMPLATE_INDEX" val="20181201"/>
  <p:tag name="KSO_WM_UNIT_TYPE" val="l_i"/>
  <p:tag name="KSO_WM_UNIT_INDEX" val="1_74"/>
  <p:tag name="KSO_WM_UNIT_ID" val="diagram20181201_3*l_i*1_7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95.xml><?xml version="1.0" encoding="utf-8"?>
<p:tagLst xmlns:p="http://schemas.openxmlformats.org/presentationml/2006/main">
  <p:tag name="KSO_WM_TEMPLATE_CATEGORY" val="diagram"/>
  <p:tag name="KSO_WM_TEMPLATE_INDEX" val="20181201"/>
  <p:tag name="KSO_WM_UNIT_TYPE" val="l_i"/>
  <p:tag name="KSO_WM_UNIT_INDEX" val="1_75"/>
  <p:tag name="KSO_WM_UNIT_ID" val="diagram20181201_3*l_i*1_7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96.xml><?xml version="1.0" encoding="utf-8"?>
<p:tagLst xmlns:p="http://schemas.openxmlformats.org/presentationml/2006/main">
  <p:tag name="KSO_WM_TEMPLATE_CATEGORY" val="diagram"/>
  <p:tag name="KSO_WM_TEMPLATE_INDEX" val="20181201"/>
  <p:tag name="KSO_WM_UNIT_TYPE" val="l_i"/>
  <p:tag name="KSO_WM_UNIT_INDEX" val="1_76"/>
  <p:tag name="KSO_WM_UNIT_ID" val="diagram20181201_3*l_i*1_7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97.xml><?xml version="1.0" encoding="utf-8"?>
<p:tagLst xmlns:p="http://schemas.openxmlformats.org/presentationml/2006/main">
  <p:tag name="KSO_WM_TEMPLATE_CATEGORY" val="diagram"/>
  <p:tag name="KSO_WM_TEMPLATE_INDEX" val="20181201"/>
  <p:tag name="KSO_WM_UNIT_TYPE" val="l_i"/>
  <p:tag name="KSO_WM_UNIT_INDEX" val="1_77"/>
  <p:tag name="KSO_WM_UNIT_ID" val="diagram20181201_3*l_i*1_7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98.xml><?xml version="1.0" encoding="utf-8"?>
<p:tagLst xmlns:p="http://schemas.openxmlformats.org/presentationml/2006/main">
  <p:tag name="KSO_WM_TEMPLATE_CATEGORY" val="diagram"/>
  <p:tag name="KSO_WM_TEMPLATE_INDEX" val="20181201"/>
  <p:tag name="KSO_WM_UNIT_TYPE" val="l_i"/>
  <p:tag name="KSO_WM_UNIT_INDEX" val="1_78"/>
  <p:tag name="KSO_WM_UNIT_ID" val="diagram20181201_3*l_i*1_7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99.xml><?xml version="1.0" encoding="utf-8"?>
<p:tagLst xmlns:p="http://schemas.openxmlformats.org/presentationml/2006/main">
  <p:tag name="KSO_WM_TEMPLATE_CATEGORY" val="diagram"/>
  <p:tag name="KSO_WM_TEMPLATE_INDEX" val="20181201"/>
  <p:tag name="KSO_WM_UNIT_TYPE" val="l_i"/>
  <p:tag name="KSO_WM_UNIT_INDEX" val="1_79"/>
  <p:tag name="KSO_WM_UNIT_ID" val="diagram20181201_3*l_i*1_7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scene3d>
          <a:camera prst="orthographicFront"/>
          <a:lightRig rig="threePt" dir="t"/>
        </a:scene3d>
        <a:sp3d contourW="12700"/>
      </a:bodyPr>
      <a:lstStyle>
        <a:defPPr marL="285750" indent="-285750" algn="just">
          <a:lnSpc>
            <a:spcPct val="150000"/>
          </a:lnSpc>
          <a:buFont typeface="Wingdings" panose="05000000000000000000" pitchFamily="2" charset="2"/>
          <a:buChar char="Ø"/>
          <a:defRPr sz="18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包图主题2">
  <a:themeElements>
    <a:clrScheme name="自定义 131">
      <a:dk1>
        <a:srgbClr val="000000"/>
      </a:dk1>
      <a:lt1>
        <a:srgbClr val="FFFFFF"/>
      </a:lt1>
      <a:dk2>
        <a:srgbClr val="768395"/>
      </a:dk2>
      <a:lt2>
        <a:srgbClr val="F0F0F0"/>
      </a:lt2>
      <a:accent1>
        <a:srgbClr val="00C6F5"/>
      </a:accent1>
      <a:accent2>
        <a:srgbClr val="00A3E5"/>
      </a:accent2>
      <a:accent3>
        <a:srgbClr val="00B0D3"/>
      </a:accent3>
      <a:accent4>
        <a:srgbClr val="39BFC4"/>
      </a:accent4>
      <a:accent5>
        <a:srgbClr val="20BFD6"/>
      </a:accent5>
      <a:accent6>
        <a:srgbClr val="54D3FA"/>
      </a:accent6>
      <a:hlink>
        <a:srgbClr val="00C6F5"/>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90000"/>
          </a:schemeClr>
        </a:solidFill>
        <a:ln>
          <a:noFill/>
        </a:ln>
      </a:spPr>
      <a:bodyPr rtlCol="0" anchor="ctr"/>
      <a:lstStyle>
        <a:defPPr algn="ctr">
          <a:defRPr lang="zh-CN" altLang="en-US"/>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8947</Words>
  <Application>WPS 演示</Application>
  <PresentationFormat>宽屏</PresentationFormat>
  <Paragraphs>640</Paragraphs>
  <Slides>59</Slides>
  <Notes>36</Notes>
  <HiddenSlides>0</HiddenSlides>
  <MMClips>0</MMClips>
  <ScaleCrop>false</ScaleCrop>
  <HeadingPairs>
    <vt:vector size="8" baseType="variant">
      <vt:variant>
        <vt:lpstr>已用的字体</vt:lpstr>
      </vt:variant>
      <vt:variant>
        <vt:i4>19</vt:i4>
      </vt:variant>
      <vt:variant>
        <vt:lpstr>主题</vt:lpstr>
      </vt:variant>
      <vt:variant>
        <vt:i4>2</vt:i4>
      </vt:variant>
      <vt:variant>
        <vt:lpstr>嵌入 OLE 服务器</vt:lpstr>
      </vt:variant>
      <vt:variant>
        <vt:i4>2</vt:i4>
      </vt:variant>
      <vt:variant>
        <vt:lpstr>幻灯片标题</vt:lpstr>
      </vt:variant>
      <vt:variant>
        <vt:i4>59</vt:i4>
      </vt:variant>
    </vt:vector>
  </HeadingPairs>
  <TitlesOfParts>
    <vt:vector size="82" baseType="lpstr">
      <vt:lpstr>Arial</vt:lpstr>
      <vt:lpstr>宋体</vt:lpstr>
      <vt:lpstr>Wingdings</vt:lpstr>
      <vt:lpstr>字魂59号-创粗黑</vt:lpstr>
      <vt:lpstr>黑体</vt:lpstr>
      <vt:lpstr>方正小标宋简体</vt:lpstr>
      <vt:lpstr>华文楷体</vt:lpstr>
      <vt:lpstr>Times New Roman</vt:lpstr>
      <vt:lpstr>微软雅黑</vt:lpstr>
      <vt:lpstr>Arial Unicode MS</vt:lpstr>
      <vt:lpstr>等线</vt:lpstr>
      <vt:lpstr>Calibri</vt:lpstr>
      <vt:lpstr>Garamond</vt:lpstr>
      <vt:lpstr>PMingLiU-ExtB</vt:lpstr>
      <vt:lpstr>仿宋_GB2312</vt:lpstr>
      <vt:lpstr>Arial</vt:lpstr>
      <vt:lpstr>方正隶书_GBK</vt:lpstr>
      <vt:lpstr>隶书</vt:lpstr>
      <vt:lpstr>Calibri</vt:lpstr>
      <vt:lpstr>Office 主题​​</vt:lpstr>
      <vt:lpstr>包图主题2</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 璐</dc:creator>
  <cp:lastModifiedBy>七千里蔚蓝</cp:lastModifiedBy>
  <cp:revision>1372</cp:revision>
  <dcterms:created xsi:type="dcterms:W3CDTF">2022-08-15T07:02:00Z</dcterms:created>
  <dcterms:modified xsi:type="dcterms:W3CDTF">2022-08-15T07:36:53Z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4C3FB2BDBF10404A97D1865E62142A8A</vt:lpwstr>
  </property>
  <property fmtid="{D5CDD505-2E9C-101B-9397-08002B2CF9AE}" pid="3" name="KSOProductBuildVer">
    <vt:lpwstr>2052-11.1.0.11115</vt:lpwstr>
  </property>
</Properties>
</file>