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5" r:id="rId3"/>
    <p:sldId id="269" r:id="rId5"/>
    <p:sldId id="281" r:id="rId6"/>
    <p:sldId id="263" r:id="rId7"/>
    <p:sldId id="278" r:id="rId8"/>
    <p:sldId id="283" r:id="rId9"/>
    <p:sldId id="279" r:id="rId10"/>
    <p:sldId id="287" r:id="rId11"/>
    <p:sldId id="285" r:id="rId12"/>
    <p:sldId id="288" r:id="rId13"/>
    <p:sldId id="289" r:id="rId14"/>
    <p:sldId id="314" r:id="rId15"/>
    <p:sldId id="297" r:id="rId16"/>
    <p:sldId id="294" r:id="rId17"/>
    <p:sldId id="298" r:id="rId18"/>
    <p:sldId id="299" r:id="rId19"/>
    <p:sldId id="304" r:id="rId20"/>
    <p:sldId id="305" r:id="rId21"/>
    <p:sldId id="306" r:id="rId22"/>
    <p:sldId id="307" r:id="rId23"/>
    <p:sldId id="308" r:id="rId24"/>
    <p:sldId id="310" r:id="rId25"/>
    <p:sldId id="311" r:id="rId26"/>
    <p:sldId id="312" r:id="rId27"/>
    <p:sldId id="286" r:id="rId28"/>
    <p:sldId id="503" r:id="rId29"/>
    <p:sldId id="504" r:id="rId30"/>
    <p:sldId id="505" r:id="rId31"/>
    <p:sldId id="506" r:id="rId32"/>
    <p:sldId id="507" r:id="rId33"/>
    <p:sldId id="508" r:id="rId34"/>
    <p:sldId id="509" r:id="rId35"/>
    <p:sldId id="510" r:id="rId36"/>
    <p:sldId id="511" r:id="rId37"/>
    <p:sldId id="512" r:id="rId38"/>
    <p:sldId id="513" r:id="rId39"/>
    <p:sldId id="514" r:id="rId40"/>
    <p:sldId id="515" r:id="rId41"/>
    <p:sldId id="516" r:id="rId42"/>
    <p:sldId id="517" r:id="rId43"/>
    <p:sldId id="518" r:id="rId44"/>
    <p:sldId id="519" r:id="rId45"/>
    <p:sldId id="520" r:id="rId46"/>
    <p:sldId id="521" r:id="rId47"/>
    <p:sldId id="522" r:id="rId48"/>
    <p:sldId id="523" r:id="rId49"/>
    <p:sldId id="524" r:id="rId50"/>
    <p:sldId id="525" r:id="rId51"/>
    <p:sldId id="526" r:id="rId52"/>
    <p:sldId id="527" r:id="rId53"/>
    <p:sldId id="528" r:id="rId54"/>
    <p:sldId id="529" r:id="rId55"/>
    <p:sldId id="530" r:id="rId56"/>
    <p:sldId id="531" r:id="rId57"/>
    <p:sldId id="532" r:id="rId58"/>
    <p:sldId id="533" r:id="rId59"/>
    <p:sldId id="534" r:id="rId60"/>
    <p:sldId id="535" r:id="rId61"/>
    <p:sldId id="536" r:id="rId62"/>
    <p:sldId id="537" r:id="rId63"/>
    <p:sldId id="538" r:id="rId64"/>
    <p:sldId id="539" r:id="rId65"/>
    <p:sldId id="540" r:id="rId66"/>
    <p:sldId id="541" r:id="rId67"/>
    <p:sldId id="568" r:id="rId68"/>
    <p:sldId id="569" r:id="rId69"/>
    <p:sldId id="570" r:id="rId70"/>
    <p:sldId id="571" r:id="rId71"/>
    <p:sldId id="572" r:id="rId72"/>
    <p:sldId id="573" r:id="rId73"/>
    <p:sldId id="574" r:id="rId74"/>
    <p:sldId id="575" r:id="rId75"/>
    <p:sldId id="577" r:id="rId76"/>
    <p:sldId id="578" r:id="rId77"/>
    <p:sldId id="579" r:id="rId78"/>
    <p:sldId id="580" r:id="rId79"/>
    <p:sldId id="581" r:id="rId80"/>
    <p:sldId id="582" r:id="rId81"/>
    <p:sldId id="583" r:id="rId82"/>
    <p:sldId id="584" r:id="rId83"/>
    <p:sldId id="585" r:id="rId84"/>
    <p:sldId id="586" r:id="rId85"/>
    <p:sldId id="587" r:id="rId86"/>
    <p:sldId id="588" r:id="rId87"/>
    <p:sldId id="589" r:id="rId88"/>
    <p:sldId id="590" r:id="rId89"/>
    <p:sldId id="591" r:id="rId90"/>
  </p:sldIdLst>
  <p:sldSz cx="12192000" cy="6858000"/>
  <p:notesSz cx="6858000" cy="9144000"/>
  <p:custDataLst>
    <p:tags r:id="rId9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2" clrIdx="0"/>
  <p:cmAuthor id="2" name="WXY" initials="W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69A35B"/>
    <a:srgbClr val="1F74AD"/>
    <a:srgbClr val="79BC32"/>
    <a:srgbClr val="00B0F0"/>
    <a:srgbClr val="009AD0"/>
    <a:srgbClr val="F0CD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74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tags" Target="tags/tag288.xml"/><Relationship Id="rId94" Type="http://schemas.openxmlformats.org/officeDocument/2006/relationships/commentAuthors" Target="commentAuthors.xml"/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7" Type="http://schemas.microsoft.com/office/2011/relationships/chartColorStyle" Target="colors1.xml"/><Relationship Id="rId6" Type="http://schemas.microsoft.com/office/2011/relationships/chartStyle" Target="style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107010157865079"/>
          <c:y val="0.0149453918375168"/>
        </c:manualLayout>
      </c:layout>
      <c:overlay val="0"/>
      <c:spPr>
        <a:noFill/>
        <a:ln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13644805960132"/>
          <c:y val="0.179040989945862"/>
          <c:w val="0.730990331852626"/>
          <c:h val="0.628445424476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临清</c:v>
                </c:pt>
              </c:strCache>
            </c:strRef>
          </c:tx>
          <c:spPr>
            <a:blipFill rotWithShape="1"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400" b="0" i="0" u="none" strike="noStrike" kern="1200" baseline="0">
                    <a:solidFill>
                      <a:srgbClr val="616161"/>
                    </a:solidFill>
                    <a:latin typeface="汉仪旗黑-55简" panose="00020600040101010101" charset="-128"/>
                    <a:ea typeface="汉仪旗黑-55简" panose="00020600040101010101" charset="-128"/>
                    <a:cs typeface="汉仪旗黑-55简" panose="00020600040101010101" charset="-128"/>
                    <a:sym typeface="汉仪旗黑-55简" panose="00020600040101010101" charset="-128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2.5693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四市平均</c:v>
                </c:pt>
              </c:strCache>
            </c:strRef>
          </c:tx>
          <c:spPr>
            <a:blipFill rotWithShape="1"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400" b="0" i="0" u="none" strike="noStrike" kern="1200" baseline="0">
                    <a:solidFill>
                      <a:srgbClr val="616161"/>
                    </a:solidFill>
                    <a:latin typeface="汉仪旗黑-55简" panose="00020600040101010101" charset="-128"/>
                    <a:ea typeface="汉仪旗黑-55简" panose="00020600040101010101" charset="-128"/>
                    <a:cs typeface="汉仪旗黑-55简" panose="00020600040101010101" charset="-128"/>
                    <a:sym typeface="汉仪旗黑-55简" panose="00020600040101010101" charset="-128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3"/>
        <c:overlap val="-27"/>
        <c:axId val="605017935"/>
        <c:axId val="28675742"/>
      </c:barChart>
      <c:catAx>
        <c:axId val="605017935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cap="none" spc="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</a:p>
        </c:txPr>
        <c:crossAx val="28675742"/>
        <c:crosses val="autoZero"/>
        <c:auto val="1"/>
        <c:lblAlgn val="ctr"/>
        <c:lblOffset val="100"/>
        <c:noMultiLvlLbl val="0"/>
      </c:catAx>
      <c:valAx>
        <c:axId val="2867574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</a:p>
        </c:txPr>
        <c:crossAx val="6050179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blipFill rotWithShape="1">
      <a:blip xmlns:r="http://schemas.openxmlformats.org/officeDocument/2006/relationships" r:embed="rId5"/>
      <a:stretch>
        <a:fillRect/>
      </a:stretch>
    </a:blipFill>
    <a:ln w="12700" cap="flat" cmpd="sng" algn="ctr">
      <a:noFill/>
      <a:round/>
    </a:ln>
    <a:effectLst/>
  </c:spPr>
  <c:txPr>
    <a:bodyPr/>
    <a:lstStyle/>
    <a:p>
      <a:pPr>
        <a:defRPr lang="zh-CN" sz="1400">
          <a:solidFill>
            <a:srgbClr val="61616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  <a:sym typeface="汉仪旗黑-55简" panose="00020600040101010101" charset="-128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680" b="0" i="0" u="none" strike="noStrike" kern="1200" spc="0" baseline="0">
                <a:ln w="0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endParaRPr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019935327933106"/>
          <c:y val="0.0449988974641676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7967076038673"/>
          <c:y val="0.219404630650496"/>
          <c:w val="0.730990331852626"/>
          <c:h val="0.628445424476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临清</c:v>
                </c:pt>
              </c:strCache>
            </c:strRef>
          </c:tx>
          <c:spPr>
            <a:blipFill rotWithShape="1"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400" b="0" i="0" u="none" strike="noStrike" kern="1200" baseline="0">
                    <a:solidFill>
                      <a:srgbClr val="616161"/>
                    </a:solidFill>
                    <a:latin typeface="汉仪旗黑-55简" panose="00020600040101010101" charset="-128"/>
                    <a:ea typeface="汉仪旗黑-55简" panose="00020600040101010101" charset="-128"/>
                    <a:cs typeface="汉仪旗黑-55简" panose="00020600040101010101" charset="-128"/>
                    <a:sym typeface="汉仪旗黑-55简" panose="00020600040101010101" charset="-128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269.27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四市平均</c:v>
                </c:pt>
              </c:strCache>
            </c:strRef>
          </c:tx>
          <c:spPr>
            <a:blipFill rotWithShape="1"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400" b="0" i="0" u="none" strike="noStrike" kern="1200" baseline="0">
                    <a:solidFill>
                      <a:srgbClr val="616161"/>
                    </a:solidFill>
                    <a:latin typeface="汉仪旗黑-55简" panose="00020600040101010101" charset="-128"/>
                    <a:ea typeface="汉仪旗黑-55简" panose="00020600040101010101" charset="-128"/>
                    <a:cs typeface="汉仪旗黑-55简" panose="00020600040101010101" charset="-128"/>
                    <a:sym typeface="汉仪旗黑-55简" panose="00020600040101010101" charset="-128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3"/>
        <c:overlap val="-27"/>
        <c:axId val="605017935"/>
        <c:axId val="28675742"/>
      </c:barChart>
      <c:catAx>
        <c:axId val="605017935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cap="none" spc="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</a:p>
        </c:txPr>
        <c:crossAx val="28675742"/>
        <c:crosses val="autoZero"/>
        <c:auto val="1"/>
        <c:lblAlgn val="ctr"/>
        <c:lblOffset val="100"/>
        <c:noMultiLvlLbl val="0"/>
      </c:catAx>
      <c:valAx>
        <c:axId val="2867574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</a:p>
        </c:txPr>
        <c:crossAx val="6050179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blipFill rotWithShape="1">
      <a:blip xmlns:r="http://schemas.openxmlformats.org/officeDocument/2006/relationships" r:embed="rId5"/>
      <a:stretch>
        <a:fillRect/>
      </a:stretch>
    </a:blipFill>
    <a:ln w="12700" cap="flat" cmpd="sng" algn="ctr">
      <a:noFill/>
      <a:round/>
    </a:ln>
    <a:effectLst/>
  </c:spPr>
  <c:txPr>
    <a:bodyPr/>
    <a:lstStyle/>
    <a:p>
      <a:pPr>
        <a:defRPr lang="zh-CN" sz="1400">
          <a:solidFill>
            <a:srgbClr val="61616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  <a:sym typeface="汉仪旗黑-55简" panose="00020600040101010101" charset="-128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019935327933106"/>
          <c:y val="0.0449988974641676"/>
        </c:manualLayout>
      </c:layout>
      <c:overlay val="0"/>
      <c:spPr>
        <a:noFill/>
        <a:ln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37967076038673"/>
          <c:y val="0.219404630650496"/>
          <c:w val="0.730990331852626"/>
          <c:h val="0.628445424476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临清</c:v>
                </c:pt>
              </c:strCache>
            </c:strRef>
          </c:tx>
          <c:spPr>
            <a:blipFill rotWithShape="1"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400" b="0" i="0" u="none" strike="noStrike" kern="1200" baseline="0">
                    <a:solidFill>
                      <a:srgbClr val="616161"/>
                    </a:solidFill>
                    <a:latin typeface="汉仪旗黑-55简" panose="00020600040101010101" charset="-128"/>
                    <a:ea typeface="汉仪旗黑-55简" panose="00020600040101010101" charset="-128"/>
                    <a:cs typeface="汉仪旗黑-55简" panose="00020600040101010101" charset="-128"/>
                    <a:sym typeface="汉仪旗黑-55简" panose="00020600040101010101" charset="-128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105.7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四市平均</c:v>
                </c:pt>
              </c:strCache>
            </c:strRef>
          </c:tx>
          <c:spPr>
            <a:blipFill rotWithShape="1"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400" b="0" i="0" u="none" strike="noStrike" kern="1200" baseline="0">
                    <a:solidFill>
                      <a:srgbClr val="616161"/>
                    </a:solidFill>
                    <a:latin typeface="汉仪旗黑-55简" panose="00020600040101010101" charset="-128"/>
                    <a:ea typeface="汉仪旗黑-55简" panose="00020600040101010101" charset="-128"/>
                    <a:cs typeface="汉仪旗黑-55简" panose="00020600040101010101" charset="-128"/>
                    <a:sym typeface="汉仪旗黑-55简" panose="00020600040101010101" charset="-128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3"/>
        <c:overlap val="-27"/>
        <c:axId val="605017935"/>
        <c:axId val="28675742"/>
      </c:barChart>
      <c:catAx>
        <c:axId val="605017935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cap="none" spc="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</a:p>
        </c:txPr>
        <c:crossAx val="28675742"/>
        <c:crosses val="autoZero"/>
        <c:auto val="1"/>
        <c:lblAlgn val="ctr"/>
        <c:lblOffset val="100"/>
        <c:noMultiLvlLbl val="0"/>
      </c:catAx>
      <c:valAx>
        <c:axId val="2867574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</a:p>
        </c:txPr>
        <c:crossAx val="6050179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blipFill rotWithShape="1">
      <a:blip xmlns:r="http://schemas.openxmlformats.org/officeDocument/2006/relationships" r:embed="rId5"/>
      <a:stretch>
        <a:fillRect/>
      </a:stretch>
    </a:blipFill>
    <a:ln w="12700" cap="flat" cmpd="sng" algn="ctr">
      <a:noFill/>
      <a:round/>
    </a:ln>
    <a:effectLst/>
  </c:spPr>
  <c:txPr>
    <a:bodyPr/>
    <a:lstStyle/>
    <a:p>
      <a:pPr>
        <a:defRPr lang="zh-CN" sz="1400">
          <a:solidFill>
            <a:srgbClr val="61616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  <a:sym typeface="汉仪旗黑-55简" panose="00020600040101010101" charset="-128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71F75-1121-4917-AE3C-A3E4526F20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68F58-A862-4A64-BE02-AB17165E73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F4D06-BBD1-485F-A751-63CD1F455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diagBrick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64" b="20971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691086"/>
            <a:ext cx="12192000" cy="1669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0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9" Type="http://schemas.openxmlformats.org/officeDocument/2006/relationships/tags" Target="../tags/tag62.xml"/><Relationship Id="rId48" Type="http://schemas.openxmlformats.org/officeDocument/2006/relationships/tags" Target="../tags/tag61.xml"/><Relationship Id="rId47" Type="http://schemas.openxmlformats.org/officeDocument/2006/relationships/tags" Target="../tags/tag60.xml"/><Relationship Id="rId46" Type="http://schemas.openxmlformats.org/officeDocument/2006/relationships/tags" Target="../tags/tag59.xml"/><Relationship Id="rId45" Type="http://schemas.openxmlformats.org/officeDocument/2006/relationships/tags" Target="../tags/tag58.xml"/><Relationship Id="rId44" Type="http://schemas.openxmlformats.org/officeDocument/2006/relationships/tags" Target="../tags/tag57.xml"/><Relationship Id="rId43" Type="http://schemas.openxmlformats.org/officeDocument/2006/relationships/tags" Target="../tags/tag56.xml"/><Relationship Id="rId42" Type="http://schemas.openxmlformats.org/officeDocument/2006/relationships/tags" Target="../tags/tag55.xml"/><Relationship Id="rId41" Type="http://schemas.openxmlformats.org/officeDocument/2006/relationships/tags" Target="../tags/tag54.xml"/><Relationship Id="rId40" Type="http://schemas.openxmlformats.org/officeDocument/2006/relationships/tags" Target="../tags/tag53.xml"/><Relationship Id="rId4" Type="http://schemas.openxmlformats.org/officeDocument/2006/relationships/tags" Target="../tags/tag17.xml"/><Relationship Id="rId39" Type="http://schemas.openxmlformats.org/officeDocument/2006/relationships/tags" Target="../tags/tag52.xml"/><Relationship Id="rId38" Type="http://schemas.openxmlformats.org/officeDocument/2006/relationships/tags" Target="../tags/tag51.xml"/><Relationship Id="rId37" Type="http://schemas.openxmlformats.org/officeDocument/2006/relationships/tags" Target="../tags/tag50.xml"/><Relationship Id="rId36" Type="http://schemas.openxmlformats.org/officeDocument/2006/relationships/tags" Target="../tags/tag49.xml"/><Relationship Id="rId35" Type="http://schemas.openxmlformats.org/officeDocument/2006/relationships/tags" Target="../tags/tag48.xml"/><Relationship Id="rId34" Type="http://schemas.openxmlformats.org/officeDocument/2006/relationships/tags" Target="../tags/tag47.xml"/><Relationship Id="rId33" Type="http://schemas.openxmlformats.org/officeDocument/2006/relationships/tags" Target="../tags/tag46.xml"/><Relationship Id="rId32" Type="http://schemas.openxmlformats.org/officeDocument/2006/relationships/tags" Target="../tags/tag45.xml"/><Relationship Id="rId31" Type="http://schemas.openxmlformats.org/officeDocument/2006/relationships/tags" Target="../tags/tag44.xml"/><Relationship Id="rId30" Type="http://schemas.openxmlformats.org/officeDocument/2006/relationships/tags" Target="../tags/tag43.xml"/><Relationship Id="rId3" Type="http://schemas.openxmlformats.org/officeDocument/2006/relationships/tags" Target="../tags/tag16.xml"/><Relationship Id="rId29" Type="http://schemas.openxmlformats.org/officeDocument/2006/relationships/tags" Target="../tags/tag42.xml"/><Relationship Id="rId28" Type="http://schemas.openxmlformats.org/officeDocument/2006/relationships/tags" Target="../tags/tag41.xml"/><Relationship Id="rId27" Type="http://schemas.openxmlformats.org/officeDocument/2006/relationships/tags" Target="../tags/tag40.xml"/><Relationship Id="rId26" Type="http://schemas.openxmlformats.org/officeDocument/2006/relationships/tags" Target="../tags/tag39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15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100.xml"/><Relationship Id="rId32" Type="http://schemas.openxmlformats.org/officeDocument/2006/relationships/tags" Target="../tags/tag99.xml"/><Relationship Id="rId31" Type="http://schemas.openxmlformats.org/officeDocument/2006/relationships/tags" Target="../tags/tag98.xml"/><Relationship Id="rId30" Type="http://schemas.openxmlformats.org/officeDocument/2006/relationships/tags" Target="../tags/tag97.xml"/><Relationship Id="rId3" Type="http://schemas.openxmlformats.org/officeDocument/2006/relationships/tags" Target="../tags/tag70.xml"/><Relationship Id="rId29" Type="http://schemas.openxmlformats.org/officeDocument/2006/relationships/tags" Target="../tags/tag96.xml"/><Relationship Id="rId28" Type="http://schemas.openxmlformats.org/officeDocument/2006/relationships/tags" Target="../tags/tag95.xml"/><Relationship Id="rId27" Type="http://schemas.openxmlformats.org/officeDocument/2006/relationships/tags" Target="../tags/tag94.xml"/><Relationship Id="rId26" Type="http://schemas.openxmlformats.org/officeDocument/2006/relationships/tags" Target="../tags/tag93.xml"/><Relationship Id="rId25" Type="http://schemas.openxmlformats.org/officeDocument/2006/relationships/tags" Target="../tags/tag92.xml"/><Relationship Id="rId24" Type="http://schemas.openxmlformats.org/officeDocument/2006/relationships/tags" Target="../tags/tag91.xml"/><Relationship Id="rId23" Type="http://schemas.openxmlformats.org/officeDocument/2006/relationships/tags" Target="../tags/tag90.xml"/><Relationship Id="rId22" Type="http://schemas.openxmlformats.org/officeDocument/2006/relationships/tags" Target="../tags/tag89.xml"/><Relationship Id="rId21" Type="http://schemas.openxmlformats.org/officeDocument/2006/relationships/tags" Target="../tags/tag88.xml"/><Relationship Id="rId20" Type="http://schemas.openxmlformats.org/officeDocument/2006/relationships/tags" Target="../tags/tag87.xml"/><Relationship Id="rId2" Type="http://schemas.openxmlformats.org/officeDocument/2006/relationships/tags" Target="../tags/tag69.xml"/><Relationship Id="rId19" Type="http://schemas.openxmlformats.org/officeDocument/2006/relationships/tags" Target="../tags/tag86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tags" Target="../tags/tag10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10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tags" Target="../tags/tag10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5.xml"/><Relationship Id="rId2" Type="http://schemas.openxmlformats.org/officeDocument/2006/relationships/image" Target="../media/image38.jpeg"/><Relationship Id="rId1" Type="http://schemas.openxmlformats.org/officeDocument/2006/relationships/tags" Target="../tags/tag10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26.xml"/><Relationship Id="rId20" Type="http://schemas.openxmlformats.org/officeDocument/2006/relationships/tags" Target="../tags/tag125.xml"/><Relationship Id="rId2" Type="http://schemas.openxmlformats.org/officeDocument/2006/relationships/tags" Target="../tags/tag107.xml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151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tags" Target="../tags/tag128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jpe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70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tags" Target="../tags/tag179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image" Target="../media/image44.jpeg"/><Relationship Id="rId1" Type="http://schemas.openxmlformats.org/officeDocument/2006/relationships/tags" Target="../tags/tag18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0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47.jpeg"/><Relationship Id="rId27" Type="http://schemas.openxmlformats.org/officeDocument/2006/relationships/tags" Target="../tags/tag214.xml"/><Relationship Id="rId26" Type="http://schemas.openxmlformats.org/officeDocument/2006/relationships/tags" Target="../tags/tag213.xml"/><Relationship Id="rId25" Type="http://schemas.openxmlformats.org/officeDocument/2006/relationships/tags" Target="../tags/tag212.xml"/><Relationship Id="rId24" Type="http://schemas.openxmlformats.org/officeDocument/2006/relationships/image" Target="../media/image38.jpeg"/><Relationship Id="rId23" Type="http://schemas.openxmlformats.org/officeDocument/2006/relationships/tags" Target="../tags/tag211.xml"/><Relationship Id="rId22" Type="http://schemas.openxmlformats.org/officeDocument/2006/relationships/image" Target="../media/image46.jpeg"/><Relationship Id="rId21" Type="http://schemas.openxmlformats.org/officeDocument/2006/relationships/image" Target="../media/image45.jpeg"/><Relationship Id="rId20" Type="http://schemas.openxmlformats.org/officeDocument/2006/relationships/tags" Target="../tags/tag210.xml"/><Relationship Id="rId2" Type="http://schemas.openxmlformats.org/officeDocument/2006/relationships/tags" Target="../tags/tag192.xml"/><Relationship Id="rId19" Type="http://schemas.openxmlformats.org/officeDocument/2006/relationships/tags" Target="../tags/tag209.xml"/><Relationship Id="rId18" Type="http://schemas.openxmlformats.org/officeDocument/2006/relationships/tags" Target="../tags/tag208.xml"/><Relationship Id="rId17" Type="http://schemas.openxmlformats.org/officeDocument/2006/relationships/tags" Target="../tags/tag207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jpeg"/><Relationship Id="rId1" Type="http://schemas.openxmlformats.org/officeDocument/2006/relationships/tags" Target="../tags/tag231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jpeg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32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261.xml"/><Relationship Id="rId21" Type="http://schemas.openxmlformats.org/officeDocument/2006/relationships/tags" Target="../tags/tag260.xml"/><Relationship Id="rId20" Type="http://schemas.openxmlformats.org/officeDocument/2006/relationships/tags" Target="../tags/tag259.xml"/><Relationship Id="rId2" Type="http://schemas.openxmlformats.org/officeDocument/2006/relationships/tags" Target="../tags/tag241.xml"/><Relationship Id="rId19" Type="http://schemas.openxmlformats.org/officeDocument/2006/relationships/tags" Target="../tags/tag258.xml"/><Relationship Id="rId18" Type="http://schemas.openxmlformats.org/officeDocument/2006/relationships/tags" Target="../tags/tag257.xml"/><Relationship Id="rId17" Type="http://schemas.openxmlformats.org/officeDocument/2006/relationships/tags" Target="../tags/tag256.xml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tags" Target="../tags/tag26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8.jpeg"/><Relationship Id="rId7" Type="http://schemas.openxmlformats.org/officeDocument/2006/relationships/image" Target="../media/image67.jpeg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8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83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86.xml"/><Relationship Id="rId12" Type="http://schemas.openxmlformats.org/officeDocument/2006/relationships/tags" Target="../tags/tag285.xml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tags" Target="../tags/tag27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1.png"/><Relationship Id="rId2" Type="http://schemas.openxmlformats.org/officeDocument/2006/relationships/tags" Target="../tags/tag287.xml"/><Relationship Id="rId1" Type="http://schemas.openxmlformats.org/officeDocument/2006/relationships/image" Target="../media/image7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封面图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7160"/>
            <a:ext cx="12192000" cy="6659880"/>
          </a:xfrm>
          <a:prstGeom prst="rect">
            <a:avLst/>
          </a:prstGeom>
        </p:spPr>
      </p:pic>
      <p:sp>
        <p:nvSpPr>
          <p:cNvPr id="16" name="矩形 15" hidden="1"/>
          <p:cNvSpPr/>
          <p:nvPr/>
        </p:nvSpPr>
        <p:spPr>
          <a:xfrm>
            <a:off x="137160" y="127000"/>
            <a:ext cx="11896090" cy="3429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>
            <a:off x="0" y="3962765"/>
            <a:ext cx="6096000" cy="1296683"/>
          </a:xfrm>
          <a:custGeom>
            <a:avLst/>
            <a:gdLst>
              <a:gd name="connsiteX0" fmla="*/ 0 w 6096000"/>
              <a:gd name="connsiteY0" fmla="*/ 0 h 1296683"/>
              <a:gd name="connsiteX1" fmla="*/ 176209 w 6096000"/>
              <a:gd name="connsiteY1" fmla="*/ 92112 h 1296683"/>
              <a:gd name="connsiteX2" fmla="*/ 6096000 w 6096000"/>
              <a:gd name="connsiteY2" fmla="*/ 1210057 h 1296683"/>
              <a:gd name="connsiteX3" fmla="*/ 6096000 w 6096000"/>
              <a:gd name="connsiteY3" fmla="*/ 1296683 h 1296683"/>
              <a:gd name="connsiteX4" fmla="*/ 176209 w 6096000"/>
              <a:gd name="connsiteY4" fmla="*/ 648623 h 1296683"/>
              <a:gd name="connsiteX5" fmla="*/ 0 w 6096000"/>
              <a:gd name="connsiteY5" fmla="*/ 595227 h 129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1296683">
                <a:moveTo>
                  <a:pt x="0" y="0"/>
                </a:moveTo>
                <a:lnTo>
                  <a:pt x="176209" y="92112"/>
                </a:lnTo>
                <a:cubicBezTo>
                  <a:pt x="1538763" y="771805"/>
                  <a:pt x="3683562" y="1210057"/>
                  <a:pt x="6096000" y="1210057"/>
                </a:cubicBezTo>
                <a:lnTo>
                  <a:pt x="6096000" y="1296683"/>
                </a:lnTo>
                <a:cubicBezTo>
                  <a:pt x="3683562" y="1296683"/>
                  <a:pt x="1538763" y="1042634"/>
                  <a:pt x="176209" y="648623"/>
                </a:cubicBezTo>
                <a:lnTo>
                  <a:pt x="0" y="59522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任意多边形: 形状 51"/>
          <p:cNvSpPr/>
          <p:nvPr/>
        </p:nvSpPr>
        <p:spPr>
          <a:xfrm flipH="1">
            <a:off x="6096000" y="3962765"/>
            <a:ext cx="6096000" cy="1296683"/>
          </a:xfrm>
          <a:custGeom>
            <a:avLst/>
            <a:gdLst>
              <a:gd name="connsiteX0" fmla="*/ 0 w 6096000"/>
              <a:gd name="connsiteY0" fmla="*/ 0 h 1296683"/>
              <a:gd name="connsiteX1" fmla="*/ 176209 w 6096000"/>
              <a:gd name="connsiteY1" fmla="*/ 92112 h 1296683"/>
              <a:gd name="connsiteX2" fmla="*/ 6096000 w 6096000"/>
              <a:gd name="connsiteY2" fmla="*/ 1210057 h 1296683"/>
              <a:gd name="connsiteX3" fmla="*/ 6096000 w 6096000"/>
              <a:gd name="connsiteY3" fmla="*/ 1296683 h 1296683"/>
              <a:gd name="connsiteX4" fmla="*/ 176209 w 6096000"/>
              <a:gd name="connsiteY4" fmla="*/ 648623 h 1296683"/>
              <a:gd name="connsiteX5" fmla="*/ 0 w 6096000"/>
              <a:gd name="connsiteY5" fmla="*/ 595227 h 129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1296683">
                <a:moveTo>
                  <a:pt x="0" y="0"/>
                </a:moveTo>
                <a:lnTo>
                  <a:pt x="176209" y="92112"/>
                </a:lnTo>
                <a:cubicBezTo>
                  <a:pt x="1538763" y="771805"/>
                  <a:pt x="3683562" y="1210057"/>
                  <a:pt x="6096000" y="1210057"/>
                </a:cubicBezTo>
                <a:lnTo>
                  <a:pt x="6096000" y="1296683"/>
                </a:lnTo>
                <a:cubicBezTo>
                  <a:pt x="3683562" y="1296683"/>
                  <a:pt x="1538763" y="1042634"/>
                  <a:pt x="176209" y="648623"/>
                </a:cubicBezTo>
                <a:lnTo>
                  <a:pt x="0" y="59522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任意多边形: 形状 61"/>
          <p:cNvSpPr/>
          <p:nvPr/>
        </p:nvSpPr>
        <p:spPr>
          <a:xfrm>
            <a:off x="0" y="4483101"/>
            <a:ext cx="12192000" cy="2374900"/>
          </a:xfrm>
          <a:custGeom>
            <a:avLst/>
            <a:gdLst>
              <a:gd name="connsiteX0" fmla="*/ 0 w 12192000"/>
              <a:gd name="connsiteY0" fmla="*/ 0 h 2170468"/>
              <a:gd name="connsiteX1" fmla="*/ 176209 w 12192000"/>
              <a:gd name="connsiteY1" fmla="*/ 53396 h 2170468"/>
              <a:gd name="connsiteX2" fmla="*/ 6096000 w 12192000"/>
              <a:gd name="connsiteY2" fmla="*/ 701456 h 2170468"/>
              <a:gd name="connsiteX3" fmla="*/ 12015792 w 12192000"/>
              <a:gd name="connsiteY3" fmla="*/ 53396 h 2170468"/>
              <a:gd name="connsiteX4" fmla="*/ 12192000 w 12192000"/>
              <a:gd name="connsiteY4" fmla="*/ 0 h 2170468"/>
              <a:gd name="connsiteX5" fmla="*/ 12192000 w 12192000"/>
              <a:gd name="connsiteY5" fmla="*/ 2170468 h 2170468"/>
              <a:gd name="connsiteX6" fmla="*/ 0 w 12192000"/>
              <a:gd name="connsiteY6" fmla="*/ 2170468 h 21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70468">
                <a:moveTo>
                  <a:pt x="0" y="0"/>
                </a:moveTo>
                <a:lnTo>
                  <a:pt x="176209" y="53396"/>
                </a:lnTo>
                <a:cubicBezTo>
                  <a:pt x="1538763" y="447407"/>
                  <a:pt x="3683562" y="701456"/>
                  <a:pt x="6096000" y="701456"/>
                </a:cubicBezTo>
                <a:cubicBezTo>
                  <a:pt x="8508438" y="701456"/>
                  <a:pt x="10653237" y="447407"/>
                  <a:pt x="12015792" y="53396"/>
                </a:cubicBezTo>
                <a:lnTo>
                  <a:pt x="12192000" y="0"/>
                </a:lnTo>
                <a:lnTo>
                  <a:pt x="12192000" y="2170468"/>
                </a:lnTo>
                <a:lnTo>
                  <a:pt x="0" y="217046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dist="88900" dir="16200000" rotWithShape="0">
              <a:srgbClr val="00B0F0">
                <a:alpha val="53725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112974" y="4821110"/>
            <a:ext cx="3924300" cy="645160"/>
            <a:chOff x="3949700" y="5173122"/>
            <a:chExt cx="3924300" cy="645160"/>
          </a:xfrm>
        </p:grpSpPr>
        <p:sp>
          <p:nvSpPr>
            <p:cNvPr id="80" name="矩形: 圆角 79"/>
            <p:cNvSpPr/>
            <p:nvPr/>
          </p:nvSpPr>
          <p:spPr>
            <a:xfrm>
              <a:off x="3949700" y="5287573"/>
              <a:ext cx="3924300" cy="516327"/>
            </a:xfrm>
            <a:prstGeom prst="roundRect">
              <a:avLst>
                <a:gd name="adj" fmla="val 50000"/>
              </a:avLst>
            </a:prstGeom>
            <a:solidFill>
              <a:srgbClr val="0070C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25901" y="5173122"/>
              <a:ext cx="381000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1" lang="zh-CN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主讲人：刘 培 国</a:t>
              </a:r>
              <a:endParaRPr kumimoji="1"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53668" y="5582326"/>
            <a:ext cx="4242912" cy="645160"/>
            <a:chOff x="3999388" y="5736631"/>
            <a:chExt cx="4242912" cy="645160"/>
          </a:xfrm>
        </p:grpSpPr>
        <p:sp>
          <p:nvSpPr>
            <p:cNvPr id="79" name="文本框 4"/>
            <p:cNvSpPr txBox="1"/>
            <p:nvPr/>
          </p:nvSpPr>
          <p:spPr>
            <a:xfrm>
              <a:off x="5187183" y="5736631"/>
              <a:ext cx="187888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1" lang="en-US" altLang="zh-CN" sz="2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2022.06</a:t>
              </a:r>
              <a:endParaRPr kumimoji="1"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6819900" y="6085034"/>
              <a:ext cx="14224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0C0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3999388" y="6085034"/>
              <a:ext cx="14224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0C0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-131445"/>
            <a:ext cx="12198985" cy="99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.发展态势好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flipV="1">
            <a:off x="630555" y="2400300"/>
            <a:ext cx="4569460" cy="3795395"/>
          </a:xfrm>
          <a:prstGeom prst="rect">
            <a:avLst/>
          </a:prstGeom>
          <a:gradFill>
            <a:gsLst>
              <a:gs pos="0">
                <a:srgbClr val="C1EFFF">
                  <a:alpha val="52000"/>
                </a:srgbClr>
              </a:gs>
              <a:gs pos="96000">
                <a:srgbClr val="C1EFFF">
                  <a:alpha val="0"/>
                </a:srgbClr>
              </a:gs>
            </a:gsLst>
            <a:lin ang="16200000" scaled="1"/>
          </a:gradFill>
          <a:ln w="6350" cap="rnd">
            <a:gradFill flip="none" rotWithShape="1">
              <a:gsLst>
                <a:gs pos="0">
                  <a:srgbClr val="009AD0"/>
                </a:gs>
                <a:gs pos="86000">
                  <a:srgbClr val="009AD0">
                    <a:alpha val="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42340" y="3538220"/>
            <a:ext cx="3978910" cy="1410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聊城市生产总值增长 8.4%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增速最快的</a:t>
            </a:r>
            <a:r>
              <a:rPr lang="zh-CN" altLang="en-US" sz="2200" kern="0">
                <a:solidFill>
                  <a:srgbClr val="FF0000"/>
                </a:solidFill>
                <a:cs typeface="+mn-ea"/>
                <a:sym typeface="+mn-lt"/>
              </a:rPr>
              <a:t>冠县</a:t>
            </a:r>
            <a:r>
              <a:rPr lang="zh-CN" altLang="en-US" sz="2200" kern="0">
                <a:cs typeface="+mn-ea"/>
                <a:sym typeface="+mn-lt"/>
              </a:rPr>
              <a:t>增长8.7%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相对比下，速度也不占优</a:t>
            </a:r>
            <a:endParaRPr lang="zh-CN" altLang="en-US" sz="2200" kern="0">
              <a:cs typeface="+mn-ea"/>
              <a:sym typeface="+mn-lt"/>
            </a:endParaRPr>
          </a:p>
        </p:txBody>
      </p:sp>
      <p:pic>
        <p:nvPicPr>
          <p:cNvPr id="3" name="图片 2" descr="图表第三页3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5120" y="1461135"/>
            <a:ext cx="6560185" cy="4997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88175" y="1491615"/>
            <a:ext cx="3978910" cy="530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2021年地区生产总值增速</a:t>
            </a:r>
            <a:endParaRPr lang="zh-CN" altLang="en-US" sz="2200" kern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.发展态势好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011930" y="1283335"/>
            <a:ext cx="7664450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聊城市财政收入为230亿元，总量最多的</a:t>
            </a:r>
            <a:r>
              <a:rPr lang="zh-CN" altLang="en-US" sz="2200" kern="0">
                <a:solidFill>
                  <a:srgbClr val="FF0000"/>
                </a:solidFill>
                <a:cs typeface="+mn-ea"/>
                <a:sym typeface="+mn-lt"/>
              </a:rPr>
              <a:t>东昌府区</a:t>
            </a:r>
            <a:r>
              <a:rPr lang="zh-CN" altLang="en-US" sz="2200" kern="0">
                <a:cs typeface="+mn-ea"/>
                <a:sym typeface="+mn-lt"/>
              </a:rPr>
              <a:t>为46亿元，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与先进县相比，还有很大差距。</a:t>
            </a:r>
            <a:endParaRPr lang="zh-CN" altLang="en-US" sz="2200" kern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图表第三页4副本22"/>
          <p:cNvPicPr>
            <a:picLocks noChangeAspect="1"/>
          </p:cNvPicPr>
          <p:nvPr/>
        </p:nvPicPr>
        <p:blipFill>
          <a:blip r:embed="rId1"/>
          <a:srcRect t="6193"/>
          <a:stretch>
            <a:fillRect/>
          </a:stretch>
        </p:blipFill>
        <p:spPr>
          <a:xfrm>
            <a:off x="1065530" y="2572385"/>
            <a:ext cx="10183495" cy="388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flipV="1">
            <a:off x="630555" y="2992120"/>
            <a:ext cx="11005820" cy="668655"/>
          </a:xfrm>
          <a:prstGeom prst="rect">
            <a:avLst/>
          </a:prstGeom>
          <a:gradFill>
            <a:gsLst>
              <a:gs pos="0">
                <a:srgbClr val="C1EFFF">
                  <a:alpha val="52000"/>
                </a:srgbClr>
              </a:gs>
              <a:gs pos="96000">
                <a:srgbClr val="C1EFFF">
                  <a:alpha val="0"/>
                </a:srgbClr>
              </a:gs>
            </a:gsLst>
            <a:lin ang="16200000" scaled="1"/>
          </a:gradFill>
          <a:ln w="6350" cap="rnd">
            <a:gradFill flip="none" rotWithShape="1">
              <a:gsLst>
                <a:gs pos="0">
                  <a:srgbClr val="009AD0"/>
                </a:gs>
                <a:gs pos="86000">
                  <a:srgbClr val="009AD0">
                    <a:alpha val="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.发展态势好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535805" y="1330960"/>
            <a:ext cx="6197600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聊城市为8.72%，各县市区最高的为</a:t>
            </a:r>
            <a:r>
              <a:rPr lang="zh-CN" altLang="en-US" sz="2200" kern="0">
                <a:solidFill>
                  <a:srgbClr val="FF0000"/>
                </a:solidFill>
                <a:cs typeface="+mn-ea"/>
                <a:sym typeface="+mn-lt"/>
              </a:rPr>
              <a:t>茌平</a:t>
            </a:r>
            <a:r>
              <a:rPr lang="zh-CN" altLang="en-US" sz="2200" kern="0">
                <a:cs typeface="+mn-ea"/>
                <a:sym typeface="+mn-lt"/>
              </a:rPr>
              <a:t>9.41%，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6%以下仍有3个县，我们还有很大提升空间。</a:t>
            </a:r>
            <a:endParaRPr lang="zh-CN" altLang="en-US" sz="2200" kern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225" y="2992120"/>
            <a:ext cx="11145520" cy="530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财政贡献度（一般公共预算收入与城市GDP总量之比）</a:t>
            </a:r>
            <a:endParaRPr lang="zh-CN" altLang="en-US" sz="2200" kern="0">
              <a:cs typeface="+mn-ea"/>
              <a:sym typeface="+mn-lt"/>
            </a:endParaRPr>
          </a:p>
        </p:txBody>
      </p:sp>
      <p:pic>
        <p:nvPicPr>
          <p:cNvPr id="3" name="图片 2" descr="图表第三页5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3660775"/>
            <a:ext cx="11106785" cy="2582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.发展思路清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979170" y="4525645"/>
            <a:ext cx="1045083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四个市</a:t>
            </a:r>
            <a:endParaRPr lang="zh-CN" altLang="en-US" sz="2400"/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紧紧依托本地资源禀赋</a:t>
            </a:r>
            <a:r>
              <a:rPr lang="zh-CN" altLang="en-US" sz="2400"/>
              <a:t>，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深度聚焦区位优势</a:t>
            </a:r>
            <a:r>
              <a:rPr lang="zh-CN" altLang="en-US" sz="2400"/>
              <a:t>，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做大做强做精主导产业</a:t>
            </a:r>
            <a:endParaRPr lang="zh-CN" altLang="en-US" sz="2400"/>
          </a:p>
        </p:txBody>
      </p:sp>
      <p:sp>
        <p:nvSpPr>
          <p:cNvPr id="36" name="平行四边形 35"/>
          <p:cNvSpPr/>
          <p:nvPr/>
        </p:nvSpPr>
        <p:spPr>
          <a:xfrm rot="5400000">
            <a:off x="5931535" y="71120"/>
            <a:ext cx="376555" cy="11177270"/>
          </a:xfrm>
          <a:prstGeom prst="parallelogram">
            <a:avLst>
              <a:gd name="adj" fmla="val 0"/>
            </a:avLst>
          </a:prstGeom>
          <a:gradFill>
            <a:gsLst>
              <a:gs pos="100000">
                <a:schemeClr val="accent1">
                  <a:lumMod val="75000"/>
                  <a:alpha val="1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75000"/>
                    <a:alpha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3" name="箭头: V 形 6"/>
          <p:cNvSpPr/>
          <p:nvPr/>
        </p:nvSpPr>
        <p:spPr>
          <a:xfrm rot="5400000">
            <a:off x="5977890" y="5761355"/>
            <a:ext cx="236220" cy="44323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 descr="081e52ec665c50e23abc219d411526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8380" y="2362835"/>
            <a:ext cx="2681605" cy="1703070"/>
          </a:xfrm>
          <a:prstGeom prst="rect">
            <a:avLst/>
          </a:prstGeom>
        </p:spPr>
      </p:pic>
      <p:pic>
        <p:nvPicPr>
          <p:cNvPr id="27" name="图片 26" descr="微信图片_202206221748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2353945"/>
            <a:ext cx="2612390" cy="171132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798195" y="4173220"/>
            <a:ext cx="2288540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700"/>
              <a:t>邹城孟苑</a:t>
            </a:r>
            <a:endParaRPr lang="zh-CN" altLang="en-US" sz="1700"/>
          </a:p>
        </p:txBody>
      </p:sp>
      <p:sp>
        <p:nvSpPr>
          <p:cNvPr id="29" name="文本框 28"/>
          <p:cNvSpPr txBox="1"/>
          <p:nvPr/>
        </p:nvSpPr>
        <p:spPr>
          <a:xfrm>
            <a:off x="3441065" y="4173220"/>
            <a:ext cx="2626995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700"/>
              <a:t>滕州中材锂膜</a:t>
            </a:r>
            <a:endParaRPr lang="zh-CN" altLang="en-US" sz="1700"/>
          </a:p>
        </p:txBody>
      </p:sp>
      <p:sp>
        <p:nvSpPr>
          <p:cNvPr id="31" name="文本框 30"/>
          <p:cNvSpPr txBox="1"/>
          <p:nvPr/>
        </p:nvSpPr>
        <p:spPr>
          <a:xfrm>
            <a:off x="6496685" y="4173220"/>
            <a:ext cx="2320925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700"/>
              <a:t>诸城北汽福田</a:t>
            </a:r>
            <a:endParaRPr lang="zh-CN" altLang="en-US" sz="1700"/>
          </a:p>
        </p:txBody>
      </p:sp>
      <p:sp>
        <p:nvSpPr>
          <p:cNvPr id="32" name="文本框 31"/>
          <p:cNvSpPr txBox="1"/>
          <p:nvPr/>
        </p:nvSpPr>
        <p:spPr>
          <a:xfrm>
            <a:off x="9182100" y="4173220"/>
            <a:ext cx="2613025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700"/>
              <a:t>寿光蔬菜大棚</a:t>
            </a:r>
            <a:endParaRPr lang="zh-CN" altLang="en-US" sz="1700"/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0" r="3517"/>
          <a:stretch>
            <a:fillRect/>
          </a:stretch>
        </p:blipFill>
        <p:spPr>
          <a:xfrm>
            <a:off x="572452" y="2371137"/>
            <a:ext cx="2681606" cy="1694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885" y="2362200"/>
            <a:ext cx="2533015" cy="17030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îṧlïdé"/>
          <p:cNvSpPr/>
          <p:nvPr/>
        </p:nvSpPr>
        <p:spPr bwMode="auto">
          <a:xfrm flipV="1">
            <a:off x="6718300" y="2762885"/>
            <a:ext cx="1475105" cy="3519170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>
            <a:gsLst>
              <a:gs pos="100000">
                <a:srgbClr val="FDA749">
                  <a:alpha val="48000"/>
                </a:srgbClr>
              </a:gs>
              <a:gs pos="0">
                <a:srgbClr val="FDA749">
                  <a:alpha val="0"/>
                </a:srgbClr>
              </a:gs>
              <a:gs pos="40000">
                <a:srgbClr val="FDA749">
                  <a:alpha val="10000"/>
                </a:srgbClr>
              </a:gs>
            </a:gsLst>
            <a:lin ang="0" scaled="0"/>
          </a:gradFill>
          <a:ln>
            <a:gradFill>
              <a:gsLst>
                <a:gs pos="4000">
                  <a:srgbClr val="F17F03">
                    <a:alpha val="0"/>
                  </a:srgbClr>
                </a:gs>
                <a:gs pos="28000">
                  <a:srgbClr val="F17F03">
                    <a:alpha val="60000"/>
                  </a:srgbClr>
                </a:gs>
                <a:gs pos="63000">
                  <a:srgbClr val="F17F03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.发展思路清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21250" y="1273810"/>
            <a:ext cx="5983605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邹城是孟子故乡，文化资源富集是邹城的独特优势，为解决文旅品牌“孔强孟弱”的问题</a:t>
            </a:r>
            <a:endParaRPr lang="zh-CN" altLang="en-US" sz="2200" kern="0">
              <a:cs typeface="+mn-ea"/>
              <a:sym typeface="+mn-lt"/>
            </a:endParaRPr>
          </a:p>
        </p:txBody>
      </p:sp>
      <p:pic>
        <p:nvPicPr>
          <p:cNvPr id="4" name="图片 3" descr="孟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" y="2795270"/>
            <a:ext cx="2686685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297872" y="2854083"/>
            <a:ext cx="4070350" cy="464185"/>
            <a:chOff x="1043347" y="3973830"/>
            <a:chExt cx="4341707" cy="495130"/>
          </a:xfrm>
        </p:grpSpPr>
        <p:sp>
          <p:nvSpPr>
            <p:cNvPr id="6" name="矩形: 圆角 8"/>
            <p:cNvSpPr/>
            <p:nvPr/>
          </p:nvSpPr>
          <p:spPr>
            <a:xfrm>
              <a:off x="1043347" y="3973830"/>
              <a:ext cx="4341707" cy="4951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57384" y="3982635"/>
              <a:ext cx="3967819" cy="45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kern="0">
                  <a:cs typeface="+mn-ea"/>
                  <a:sym typeface="+mn-lt"/>
                </a:rPr>
                <a:t>邹城坚定文化自信</a:t>
              </a:r>
              <a:endParaRPr kumimoji="1"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360285" y="3860165"/>
            <a:ext cx="48698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这是树品牌、见效益的龙头项目，</a:t>
            </a:r>
            <a:endParaRPr kumimoji="1" lang="zh-CN" altLang="en-US" sz="2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2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是带动文旅强市的关键抓手</a:t>
            </a:r>
            <a:endParaRPr kumimoji="1" lang="zh-CN" altLang="en-US" sz="2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97872" y="3591318"/>
            <a:ext cx="4070350" cy="464185"/>
            <a:chOff x="1043347" y="3973830"/>
            <a:chExt cx="4341707" cy="495130"/>
          </a:xfrm>
        </p:grpSpPr>
        <p:sp>
          <p:nvSpPr>
            <p:cNvPr id="16" name="矩形: 圆角 8"/>
            <p:cNvSpPr/>
            <p:nvPr/>
          </p:nvSpPr>
          <p:spPr>
            <a:xfrm>
              <a:off x="1043347" y="3973830"/>
              <a:ext cx="4341707" cy="4951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57384" y="3982635"/>
              <a:ext cx="3967819" cy="45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kern="0">
                  <a:cs typeface="+mn-ea"/>
                  <a:sym typeface="+mn-lt"/>
                </a:rPr>
                <a:t>加大文旅资源开发</a:t>
              </a:r>
              <a:endParaRPr lang="zh-CN" altLang="en-US" sz="2200" kern="0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77870" y="4249813"/>
            <a:ext cx="4110355" cy="464185"/>
            <a:chOff x="1043347" y="3973830"/>
            <a:chExt cx="4384379" cy="495130"/>
          </a:xfrm>
        </p:grpSpPr>
        <p:sp>
          <p:nvSpPr>
            <p:cNvPr id="24" name="矩形: 圆角 8"/>
            <p:cNvSpPr/>
            <p:nvPr/>
          </p:nvSpPr>
          <p:spPr>
            <a:xfrm>
              <a:off x="1043347" y="3973830"/>
              <a:ext cx="4384379" cy="4951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57384" y="3982635"/>
              <a:ext cx="3917019" cy="45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kern="0">
                  <a:solidFill>
                    <a:srgbClr val="FF0000"/>
                  </a:solidFill>
                  <a:cs typeface="+mn-ea"/>
                  <a:sym typeface="+mn-lt"/>
                </a:rPr>
                <a:t>着力打造孟苑项目</a:t>
              </a:r>
              <a:endParaRPr lang="zh-CN" altLang="en-US" sz="220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55962" y="5630303"/>
            <a:ext cx="4154170" cy="464185"/>
            <a:chOff x="1043347" y="3973830"/>
            <a:chExt cx="4431115" cy="495130"/>
          </a:xfrm>
        </p:grpSpPr>
        <p:sp>
          <p:nvSpPr>
            <p:cNvPr id="28" name="矩形: 圆角 8"/>
            <p:cNvSpPr/>
            <p:nvPr/>
          </p:nvSpPr>
          <p:spPr>
            <a:xfrm>
              <a:off x="1043347" y="3973830"/>
              <a:ext cx="4431115" cy="4951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57384" y="3982635"/>
              <a:ext cx="4170341" cy="45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kern="0">
                  <a:cs typeface="+mn-ea"/>
                  <a:sym typeface="+mn-lt"/>
                </a:rPr>
                <a:t>建设国家级干部政德教育基地</a:t>
              </a:r>
              <a:endParaRPr lang="zh-CN" altLang="en-US" sz="2200" kern="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56280" y="4916170"/>
            <a:ext cx="4153535" cy="464185"/>
            <a:chOff x="1043347" y="3973830"/>
            <a:chExt cx="5029312" cy="495130"/>
          </a:xfrm>
        </p:grpSpPr>
        <p:sp>
          <p:nvSpPr>
            <p:cNvPr id="34" name="矩形: 圆角 8"/>
            <p:cNvSpPr/>
            <p:nvPr/>
          </p:nvSpPr>
          <p:spPr>
            <a:xfrm>
              <a:off x="1043347" y="3973830"/>
              <a:ext cx="5029312" cy="4951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57099" y="3982635"/>
              <a:ext cx="4714067" cy="45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kern="0">
                  <a:cs typeface="+mn-ea"/>
                  <a:sym typeface="+mn-lt"/>
                </a:rPr>
                <a:t>国内一流的廉政教育基地</a:t>
              </a:r>
              <a:endParaRPr lang="zh-CN" altLang="en-US" sz="2200" kern="0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.发展思路清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72205" y="1485900"/>
            <a:ext cx="8171815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邹城依托传统煤机制造产业基础，</a:t>
            </a:r>
            <a:r>
              <a:rPr lang="zh-CN" altLang="en-US" sz="2200" b="1" kern="0">
                <a:solidFill>
                  <a:schemeClr val="accent1">
                    <a:lumMod val="75000"/>
                  </a:schemeClr>
                </a:solidFill>
                <a:uFillTx/>
                <a:cs typeface="+mn-ea"/>
                <a:sym typeface="+mn-lt"/>
              </a:rPr>
              <a:t>大力发展装备制造、精密铸造、机器人产业，</a:t>
            </a:r>
            <a:r>
              <a:rPr lang="zh-CN" altLang="en-US" sz="2200" kern="0">
                <a:cs typeface="+mn-ea"/>
                <a:sym typeface="+mn-lt"/>
              </a:rPr>
              <a:t>艾坦姆合金项目就是张市长在任时招商引资来的</a:t>
            </a:r>
            <a:endParaRPr lang="zh-CN" altLang="en-US" sz="2200" kern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4045" y="5008880"/>
            <a:ext cx="4666615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既盘活了矿区闲置资产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又通过产能置换实现了腾笼换鸟</a:t>
            </a:r>
            <a:endParaRPr lang="zh-CN" altLang="en-US" sz="2200" kern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93535" y="3027045"/>
            <a:ext cx="1723390" cy="1412240"/>
            <a:chOff x="10541" y="4767"/>
            <a:chExt cx="2714" cy="2224"/>
          </a:xfrm>
        </p:grpSpPr>
        <p:sp>
          <p:nvSpPr>
            <p:cNvPr id="17" name="椭圆 16"/>
            <p:cNvSpPr/>
            <p:nvPr/>
          </p:nvSpPr>
          <p:spPr>
            <a:xfrm>
              <a:off x="10787" y="4767"/>
              <a:ext cx="2224" cy="2224"/>
            </a:xfrm>
            <a:prstGeom prst="ellipse">
              <a:avLst/>
            </a:prstGeom>
            <a:gradFill flip="none" rotWithShape="1">
              <a:gsLst>
                <a:gs pos="28000">
                  <a:srgbClr val="0070C0">
                    <a:lumMod val="12000"/>
                    <a:lumOff val="88000"/>
                  </a:srgbClr>
                </a:gs>
                <a:gs pos="82000">
                  <a:srgbClr val="0070C0">
                    <a:lumMod val="12000"/>
                    <a:lumOff val="8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0C0"/>
                  </a:gs>
                </a:gsLst>
                <a:lin ang="5400000" scaled="1"/>
              </a:gradFill>
            </a:ln>
            <a:effectLst>
              <a:outerShdw blurRad="711200" dist="355600" dir="2700000" sx="97000" sy="97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541" y="5114"/>
              <a:ext cx="2715" cy="15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200" kern="0">
                  <a:cs typeface="+mn-ea"/>
                  <a:sym typeface="+mn-lt"/>
                </a:rPr>
                <a:t>1吨合金铸件价值</a:t>
              </a:r>
              <a:endParaRPr lang="zh-CN" altLang="en-US" sz="2200" kern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74860" y="3027045"/>
            <a:ext cx="1723390" cy="1412240"/>
            <a:chOff x="15236" y="4767"/>
            <a:chExt cx="2714" cy="2224"/>
          </a:xfrm>
        </p:grpSpPr>
        <p:sp>
          <p:nvSpPr>
            <p:cNvPr id="19" name="椭圆 18"/>
            <p:cNvSpPr/>
            <p:nvPr/>
          </p:nvSpPr>
          <p:spPr>
            <a:xfrm>
              <a:off x="15482" y="4767"/>
              <a:ext cx="2224" cy="2224"/>
            </a:xfrm>
            <a:prstGeom prst="ellipse">
              <a:avLst/>
            </a:prstGeom>
            <a:gradFill flip="none" rotWithShape="1">
              <a:gsLst>
                <a:gs pos="28000">
                  <a:srgbClr val="0070C0">
                    <a:lumMod val="12000"/>
                    <a:lumOff val="88000"/>
                  </a:srgbClr>
                </a:gs>
                <a:gs pos="82000">
                  <a:srgbClr val="0070C0">
                    <a:lumMod val="12000"/>
                    <a:lumOff val="8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0C0"/>
                  </a:gs>
                </a:gsLst>
                <a:lin ang="5400000" scaled="1"/>
              </a:gradFill>
            </a:ln>
            <a:effectLst>
              <a:outerShdw blurRad="711200" dist="355600" dir="2700000" sx="97000" sy="97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236" y="5114"/>
              <a:ext cx="2715" cy="15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200" kern="0">
                  <a:cs typeface="+mn-ea"/>
                  <a:sym typeface="+mn-lt"/>
                </a:rPr>
                <a:t>50吨铸铁价值</a:t>
              </a:r>
              <a:endParaRPr lang="zh-CN" altLang="en-US" sz="2200" kern="0"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623300" y="3526155"/>
            <a:ext cx="9829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kern="0">
                <a:cs typeface="+mn-ea"/>
                <a:sym typeface="+mn-lt"/>
              </a:rPr>
              <a:t>相当于</a:t>
            </a:r>
            <a:endParaRPr lang="zh-CN" altLang="en-US" sz="2100"/>
          </a:p>
        </p:txBody>
      </p:sp>
      <p:sp>
        <p:nvSpPr>
          <p:cNvPr id="4" name="文本框 3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 descr="微信图片_20220624114325"/>
          <p:cNvPicPr>
            <a:picLocks noChangeAspect="1"/>
          </p:cNvPicPr>
          <p:nvPr/>
        </p:nvPicPr>
        <p:blipFill>
          <a:blip r:embed="rId1"/>
          <a:srcRect t="7365"/>
          <a:stretch>
            <a:fillRect/>
          </a:stretch>
        </p:blipFill>
        <p:spPr>
          <a:xfrm>
            <a:off x="630555" y="2586355"/>
            <a:ext cx="5335270" cy="391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平行四边形 55"/>
          <p:cNvSpPr/>
          <p:nvPr/>
        </p:nvSpPr>
        <p:spPr>
          <a:xfrm>
            <a:off x="3517900" y="1315085"/>
            <a:ext cx="7912735" cy="1918970"/>
          </a:xfrm>
          <a:prstGeom prst="parallelogram">
            <a:avLst/>
          </a:prstGeom>
          <a:gradFill flip="none" rotWithShape="1">
            <a:gsLst>
              <a:gs pos="0">
                <a:srgbClr val="0070C0">
                  <a:alpha val="0"/>
                </a:srgbClr>
              </a:gs>
              <a:gs pos="100000">
                <a:srgbClr val="0070C0">
                  <a:alpha val="2000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0070C0">
                    <a:alpha val="49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.发展思路清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01720" y="1315085"/>
            <a:ext cx="7529830" cy="1850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滕州围绕机床制造等传统产业延链强链</a:t>
            </a:r>
            <a:endParaRPr lang="zh-CN" altLang="en-US" sz="2200" kern="0">
              <a:cs typeface="+mn-ea"/>
              <a:sym typeface="+mn-lt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AD0"/>
              </a:buClr>
              <a:buFont typeface="Wingdings" panose="05000000000000000000" charset="0"/>
              <a:buChar char="l"/>
            </a:pPr>
            <a:r>
              <a:rPr lang="zh-CN" altLang="en-US" sz="2200" kern="0">
                <a:cs typeface="+mn-ea"/>
                <a:sym typeface="+mn-lt"/>
              </a:rPr>
              <a:t>我们观摩的山森数控、威达重工都是机床制造领军企业</a:t>
            </a:r>
            <a:endParaRPr lang="zh-CN" altLang="en-US" sz="2200" kern="0">
              <a:cs typeface="+mn-ea"/>
              <a:sym typeface="+mn-lt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AD0"/>
              </a:buClr>
              <a:buFont typeface="Wingdings" panose="05000000000000000000" charset="0"/>
              <a:buChar char="l"/>
            </a:pPr>
            <a:r>
              <a:rPr lang="zh-CN" altLang="en-US" sz="2200" kern="0">
                <a:cs typeface="+mn-ea"/>
                <a:sym typeface="+mn-lt"/>
              </a:rPr>
              <a:t>全市有机械机床企业700多家，获评“中国中小机床之都”</a:t>
            </a:r>
            <a:endParaRPr lang="zh-CN" altLang="en-US" sz="2200" kern="0">
              <a:cs typeface="+mn-ea"/>
              <a:sym typeface="+mn-lt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AD0"/>
              </a:buClr>
              <a:buFont typeface="Wingdings" panose="05000000000000000000" charset="0"/>
              <a:buChar char="l"/>
            </a:pPr>
            <a:r>
              <a:rPr lang="zh-CN" altLang="en-US" sz="2200" kern="0">
                <a:cs typeface="+mn-ea"/>
                <a:sym typeface="+mn-lt"/>
              </a:rPr>
              <a:t>在集群打造上已具备一定规模和水平</a:t>
            </a:r>
            <a:endParaRPr lang="zh-CN" altLang="en-US" sz="2200" kern="0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39595" y="3596005"/>
            <a:ext cx="8869045" cy="2566670"/>
            <a:chOff x="669" y="5536"/>
            <a:chExt cx="11618" cy="3362"/>
          </a:xfrm>
        </p:grpSpPr>
        <p:pic>
          <p:nvPicPr>
            <p:cNvPr id="4" name="图片 3" descr="滕州山森数控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9" y="5536"/>
              <a:ext cx="5605" cy="3362"/>
            </a:xfrm>
            <a:prstGeom prst="rect">
              <a:avLst/>
            </a:prstGeom>
          </p:spPr>
        </p:pic>
        <p:pic>
          <p:nvPicPr>
            <p:cNvPr id="14" name="图片 13" descr="微信图片_202206221619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1" y="5547"/>
              <a:ext cx="5577" cy="3304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4472305" y="6240145"/>
            <a:ext cx="2288540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700"/>
              <a:t>山森数控</a:t>
            </a:r>
            <a:endParaRPr lang="zh-CN" altLang="en-US" sz="1700"/>
          </a:p>
        </p:txBody>
      </p:sp>
      <p:sp>
        <p:nvSpPr>
          <p:cNvPr id="23" name="文本框 22"/>
          <p:cNvSpPr txBox="1"/>
          <p:nvPr/>
        </p:nvSpPr>
        <p:spPr>
          <a:xfrm>
            <a:off x="9168130" y="6240145"/>
            <a:ext cx="2288540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700"/>
              <a:t>威达重工</a:t>
            </a:r>
            <a:endParaRPr lang="zh-CN" altLang="en-US" sz="1700"/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2762884" cy="549809"/>
            <a:chOff x="694864" y="945978"/>
            <a:chExt cx="2255702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694864" y="1337340"/>
              <a:ext cx="2255702" cy="0"/>
            </a:xfrm>
            <a:prstGeom prst="line">
              <a:avLst/>
            </a:prstGeom>
            <a:noFill/>
            <a:ln w="15875" cap="flat" cmpd="sng" algn="ctr">
              <a:solidFill>
                <a:schemeClr val="accent1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2755" y="2091690"/>
            <a:ext cx="8171815" cy="1410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邹城放大传统食用菌产业优势，</a:t>
            </a:r>
            <a:r>
              <a:rPr lang="zh-CN" altLang="en-US" sz="2200" b="1" kern="0">
                <a:solidFill>
                  <a:schemeClr val="tx1"/>
                </a:solidFill>
                <a:cs typeface="+mn-ea"/>
                <a:sym typeface="+mn-lt"/>
              </a:rPr>
              <a:t>高标准、大手笔</a:t>
            </a:r>
            <a:r>
              <a:rPr lang="zh-CN" altLang="en-US" sz="2200" kern="0">
                <a:cs typeface="+mn-ea"/>
                <a:sym typeface="+mn-lt"/>
              </a:rPr>
              <a:t>打造蘑菇小镇，布局建设</a:t>
            </a:r>
            <a:r>
              <a:rPr lang="zh-CN" altLang="en-US" sz="2200" b="1" kern="0">
                <a:solidFill>
                  <a:srgbClr val="FF0000"/>
                </a:solidFill>
                <a:cs typeface="+mn-ea"/>
                <a:sym typeface="+mn-lt"/>
              </a:rPr>
              <a:t>全国最大</a:t>
            </a:r>
            <a:r>
              <a:rPr lang="zh-CN" altLang="en-US" sz="2200" kern="0">
                <a:cs typeface="+mn-ea"/>
                <a:sym typeface="+mn-lt"/>
              </a:rPr>
              <a:t>的食用菌工厂化、规模化、智能化产业基地，培育引进20多家工厂化生产企业，充分体现出</a:t>
            </a:r>
            <a:endParaRPr lang="zh-CN" altLang="en-US" sz="2200" kern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4388" y="1277933"/>
            <a:ext cx="4086861" cy="501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 eaLnBrk="1" fontAlgn="auto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.发展气魄大</a:t>
            </a:r>
            <a:endParaRPr sz="27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微信图片_202206221847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8085" y="4499610"/>
            <a:ext cx="5793740" cy="2059305"/>
          </a:xfrm>
          <a:prstGeom prst="rect">
            <a:avLst/>
          </a:prstGeom>
        </p:spPr>
      </p:pic>
      <p:pic>
        <p:nvPicPr>
          <p:cNvPr id="22" name="图片 21" descr="微信图片_20220622185128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065" y="1967865"/>
            <a:ext cx="3667760" cy="2105025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6182360" y="3111500"/>
            <a:ext cx="985520" cy="95631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63310" y="3071495"/>
            <a:ext cx="1016635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bg1"/>
                </a:solidFill>
                <a:cs typeface="+mn-ea"/>
                <a:sym typeface="+mn-lt"/>
              </a:rPr>
              <a:t>高点</a:t>
            </a:r>
            <a:endParaRPr lang="zh-CN" altLang="en-US" sz="2200" b="1" ker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bg1"/>
                </a:solidFill>
                <a:cs typeface="+mn-ea"/>
                <a:sym typeface="+mn-lt"/>
              </a:rPr>
              <a:t>定位</a:t>
            </a:r>
            <a:endParaRPr lang="zh-CN" altLang="en-US" sz="22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微信图片_20220624113659"/>
          <p:cNvPicPr>
            <a:picLocks noChangeAspect="1"/>
          </p:cNvPicPr>
          <p:nvPr/>
        </p:nvPicPr>
        <p:blipFill>
          <a:blip r:embed="rId3"/>
          <a:srcRect t="10207"/>
          <a:stretch>
            <a:fillRect/>
          </a:stretch>
        </p:blipFill>
        <p:spPr>
          <a:xfrm>
            <a:off x="305435" y="3609340"/>
            <a:ext cx="5789930" cy="294957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952115" y="1152525"/>
            <a:ext cx="965644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考察观摩四个市的很多项目都是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在全省乃至全国水平领先的</a:t>
            </a:r>
            <a:endParaRPr lang="zh-CN" altLang="en-US" sz="2400"/>
          </a:p>
        </p:txBody>
      </p:sp>
      <p:sp>
        <p:nvSpPr>
          <p:cNvPr id="8" name="矩形: 圆角 8"/>
          <p:cNvSpPr/>
          <p:nvPr/>
        </p:nvSpPr>
        <p:spPr>
          <a:xfrm>
            <a:off x="3666490" y="1174115"/>
            <a:ext cx="8230870" cy="6229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200"/>
          </a:p>
        </p:txBody>
      </p:sp>
      <p:sp>
        <p:nvSpPr>
          <p:cNvPr id="28" name="圆角矩形 27"/>
          <p:cNvSpPr/>
          <p:nvPr/>
        </p:nvSpPr>
        <p:spPr>
          <a:xfrm>
            <a:off x="7264400" y="3111500"/>
            <a:ext cx="961390" cy="95694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72020" y="3062605"/>
            <a:ext cx="961390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bg1"/>
                </a:solidFill>
                <a:cs typeface="+mn-ea"/>
                <a:sym typeface="+mn-lt"/>
              </a:rPr>
              <a:t>高标</a:t>
            </a:r>
            <a:endParaRPr lang="zh-CN" altLang="en-US" sz="2200" b="1" ker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bg1"/>
                </a:solidFill>
                <a:cs typeface="+mn-ea"/>
                <a:sym typeface="+mn-lt"/>
              </a:rPr>
              <a:t>谋划</a:t>
            </a:r>
            <a:endParaRPr lang="zh-CN" altLang="en-US" sz="22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寿光蔬菜副本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3775"/>
            <a:ext cx="12192000" cy="5763260"/>
          </a:xfrm>
          <a:prstGeom prst="rect">
            <a:avLst/>
          </a:prstGeom>
        </p:spPr>
      </p:pic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05" y="2091055"/>
            <a:ext cx="12172950" cy="12611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2762884" cy="549809"/>
            <a:chOff x="694864" y="945978"/>
            <a:chExt cx="2255702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694864" y="1337340"/>
              <a:ext cx="2255702" cy="0"/>
            </a:xfrm>
            <a:prstGeom prst="line">
              <a:avLst/>
            </a:prstGeom>
            <a:noFill/>
            <a:ln w="15875" cap="flat" cmpd="sng" algn="ctr">
              <a:solidFill>
                <a:schemeClr val="accent1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0" y="2180590"/>
            <a:ext cx="12192000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寿光的丹河蔬菜标准园，按照“</a:t>
            </a:r>
            <a:r>
              <a:rPr lang="zh-CN" altLang="en-US" sz="2200" b="1" kern="0">
                <a:solidFill>
                  <a:srgbClr val="FF0000"/>
                </a:solidFill>
                <a:cs typeface="+mn-ea"/>
                <a:sym typeface="+mn-lt"/>
              </a:rPr>
              <a:t>国内领先、世界一流</a:t>
            </a:r>
            <a:r>
              <a:rPr lang="zh-CN" altLang="en-US" sz="2200" kern="0">
                <a:cs typeface="+mn-ea"/>
                <a:sym typeface="+mn-lt"/>
              </a:rPr>
              <a:t>”标准打造</a:t>
            </a:r>
            <a:endParaRPr lang="zh-CN" altLang="en-US" sz="2200" kern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已建成37座280米的高标准蔬菜大棚，</a:t>
            </a:r>
            <a:r>
              <a:rPr lang="zh-CN" altLang="en-US" sz="2200" b="1" kern="0">
                <a:solidFill>
                  <a:schemeClr val="accent1">
                    <a:lumMod val="75000"/>
                  </a:schemeClr>
                </a:solidFill>
                <a:uFillTx/>
                <a:cs typeface="+mn-ea"/>
                <a:sym typeface="+mn-lt"/>
              </a:rPr>
              <a:t>全链条、智慧化、标准化生产蔬菜</a:t>
            </a:r>
            <a:endParaRPr lang="zh-CN" altLang="en-US" sz="2200" b="1" kern="0">
              <a:solidFill>
                <a:schemeClr val="accent1">
                  <a:lumMod val="75000"/>
                </a:schemeClr>
              </a:solidFill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4388" y="1277933"/>
            <a:ext cx="4086861" cy="501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 eaLnBrk="1" fontAlgn="auto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.发展气魄大</a:t>
            </a:r>
            <a:endParaRPr sz="27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05" y="2091055"/>
            <a:ext cx="12172950" cy="12611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2762884" cy="549809"/>
            <a:chOff x="694864" y="945978"/>
            <a:chExt cx="2255702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694864" y="1337340"/>
              <a:ext cx="2255702" cy="0"/>
            </a:xfrm>
            <a:prstGeom prst="line">
              <a:avLst/>
            </a:prstGeom>
            <a:noFill/>
            <a:ln w="15875" cap="flat" cmpd="sng" algn="ctr">
              <a:solidFill>
                <a:schemeClr val="accent1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34388" y="1277933"/>
            <a:ext cx="4086861" cy="501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 eaLnBrk="1" fontAlgn="auto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.发展气魄大</a:t>
            </a:r>
            <a:endParaRPr sz="27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3330" y="1727200"/>
            <a:ext cx="10944225" cy="1506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寿光建立种质资源保护中心，种质资源数量</a:t>
            </a:r>
            <a:r>
              <a:rPr lang="zh-CN" altLang="en-US" sz="2200" b="1" kern="0">
                <a:solidFill>
                  <a:srgbClr val="FF0000"/>
                </a:solidFill>
                <a:cs typeface="+mn-ea"/>
                <a:sym typeface="+mn-lt"/>
              </a:rPr>
              <a:t>全省第一</a:t>
            </a:r>
            <a:r>
              <a:rPr lang="zh-CN" altLang="en-US" sz="2200" kern="0">
                <a:cs typeface="+mn-ea"/>
                <a:sym typeface="+mn-lt"/>
              </a:rPr>
              <a:t>，是</a:t>
            </a:r>
            <a:r>
              <a:rPr lang="zh-CN" altLang="en-US" sz="2200" b="1" kern="0">
                <a:solidFill>
                  <a:srgbClr val="FF0000"/>
                </a:solidFill>
                <a:cs typeface="+mn-ea"/>
                <a:sym typeface="+mn-lt"/>
              </a:rPr>
              <a:t>全国最大</a:t>
            </a:r>
            <a:r>
              <a:rPr lang="zh-CN" altLang="en-US" sz="2200" kern="0">
                <a:cs typeface="+mn-ea"/>
                <a:sym typeface="+mn-lt"/>
              </a:rPr>
              <a:t>的种苗繁育基地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寿光国产蔬菜种子市场占有率达到</a:t>
            </a:r>
            <a:r>
              <a:rPr lang="zh-CN" altLang="en-US" sz="2400" b="1" kern="0">
                <a:solidFill>
                  <a:srgbClr val="FF0000"/>
                </a:solidFill>
                <a:cs typeface="+mn-ea"/>
                <a:sym typeface="+mn-lt"/>
              </a:rPr>
              <a:t>70%</a:t>
            </a:r>
            <a:r>
              <a:rPr lang="zh-CN" altLang="en-US" sz="2200" kern="0">
                <a:cs typeface="+mn-ea"/>
                <a:sym typeface="+mn-lt"/>
              </a:rPr>
              <a:t>以上</a:t>
            </a:r>
            <a:endParaRPr lang="zh-CN" altLang="en-US" sz="2200" kern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92225" y="3663950"/>
            <a:ext cx="7503160" cy="2608580"/>
            <a:chOff x="2035" y="5770"/>
            <a:chExt cx="11816" cy="4108"/>
          </a:xfrm>
        </p:grpSpPr>
        <p:sp>
          <p:nvSpPr>
            <p:cNvPr id="6" name="箭头: 右 6"/>
            <p:cNvSpPr/>
            <p:nvPr/>
          </p:nvSpPr>
          <p:spPr>
            <a:xfrm>
              <a:off x="2035" y="5770"/>
              <a:ext cx="11816" cy="4108"/>
            </a:xfrm>
            <a:prstGeom prst="rightArrow">
              <a:avLst>
                <a:gd name="adj1" fmla="val 58902"/>
                <a:gd name="adj2" fmla="val 55007"/>
              </a:avLst>
            </a:prstGeom>
            <a:gradFill flip="none" rotWithShape="1">
              <a:gsLst>
                <a:gs pos="0">
                  <a:srgbClr val="0070C0">
                    <a:alpha val="2000"/>
                  </a:srgbClr>
                </a:gs>
                <a:gs pos="100000">
                  <a:srgbClr val="0070C0">
                    <a:alpha val="20000"/>
                  </a:srgb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0C0">
                      <a:alpha val="12000"/>
                      <a:lumMod val="9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40" y="6992"/>
              <a:ext cx="6509" cy="15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200" b="1" kern="0">
                  <a:solidFill>
                    <a:schemeClr val="accent1">
                      <a:lumMod val="75000"/>
                    </a:schemeClr>
                  </a:solidFill>
                  <a:uFillTx/>
                  <a:cs typeface="+mn-ea"/>
                  <a:sym typeface="+mn-lt"/>
                </a:rPr>
                <a:t>实现从“菜篮子”到“种子库”</a:t>
              </a:r>
              <a:endParaRPr lang="zh-CN" altLang="en-US" sz="2200" b="1" kern="0">
                <a:solidFill>
                  <a:schemeClr val="accent1">
                    <a:lumMod val="75000"/>
                  </a:schemeClr>
                </a:solidFill>
                <a:uFillTx/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200" b="1" kern="0">
                  <a:solidFill>
                    <a:schemeClr val="accent1">
                      <a:lumMod val="75000"/>
                    </a:schemeClr>
                  </a:solidFill>
                  <a:uFillTx/>
                  <a:cs typeface="+mn-ea"/>
                  <a:sym typeface="+mn-lt"/>
                </a:rPr>
                <a:t>市场效益和社会效益的跃升</a:t>
              </a:r>
              <a:endParaRPr lang="zh-CN" altLang="en-US" sz="2200" kern="0">
                <a:cs typeface="+mn-ea"/>
                <a:sym typeface="+mn-lt"/>
              </a:endParaRPr>
            </a:p>
          </p:txBody>
        </p:sp>
      </p:grpSp>
      <p:pic>
        <p:nvPicPr>
          <p:cNvPr id="17" name="图片 16" descr="寿光蔬菜种业中心"/>
          <p:cNvPicPr>
            <a:picLocks noChangeAspect="1"/>
          </p:cNvPicPr>
          <p:nvPr/>
        </p:nvPicPr>
        <p:blipFill>
          <a:blip r:embed="rId1"/>
          <a:srcRect l="11989"/>
          <a:stretch>
            <a:fillRect/>
          </a:stretch>
        </p:blipFill>
        <p:spPr>
          <a:xfrm>
            <a:off x="8625840" y="3270250"/>
            <a:ext cx="3381375" cy="3270250"/>
          </a:xfrm>
          <a:prstGeom prst="ellipse">
            <a:avLst/>
          </a:prstGeom>
        </p:spPr>
      </p:pic>
      <p:pic>
        <p:nvPicPr>
          <p:cNvPr id="5" name="图片 4" descr="寿光丹河设施蔬菜标准化生产示范园"/>
          <p:cNvPicPr>
            <a:picLocks noChangeAspect="1"/>
          </p:cNvPicPr>
          <p:nvPr/>
        </p:nvPicPr>
        <p:blipFill>
          <a:blip r:embed="rId2"/>
          <a:srcRect l="12639" t="-185" r="8889" b="185"/>
          <a:stretch>
            <a:fillRect/>
          </a:stretch>
        </p:blipFill>
        <p:spPr>
          <a:xfrm>
            <a:off x="252095" y="3261995"/>
            <a:ext cx="3430270" cy="3278505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题目啊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8110" y="174625"/>
            <a:ext cx="11943715" cy="3429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 flipH="1">
            <a:off x="2378710" y="2012315"/>
            <a:ext cx="9812655" cy="3005455"/>
          </a:xfrm>
          <a:prstGeom prst="homePlate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3098018" y="2591747"/>
            <a:ext cx="1846591" cy="184659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9663" y="3054033"/>
            <a:ext cx="142329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印品黑体" panose="00000500000000000000" pitchFamily="2" charset="-122"/>
                <a:cs typeface="+mn-ea"/>
                <a:sym typeface="+mn-lt"/>
              </a:rPr>
              <a:t>一</a:t>
            </a:r>
            <a:endParaRPr lang="zh-CN" altLang="en-US" sz="5400" dirty="0">
              <a:solidFill>
                <a:schemeClr val="bg1"/>
              </a:solidFill>
              <a:latin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65445" y="3161665"/>
            <a:ext cx="744029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40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考察学习活动的基本情况</a:t>
            </a:r>
            <a:endParaRPr sz="40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6592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0" y="-14605"/>
            <a:ext cx="12198985" cy="10541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2762884" cy="549809"/>
            <a:chOff x="694864" y="945978"/>
            <a:chExt cx="2255702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694864" y="1337340"/>
              <a:ext cx="2255702" cy="0"/>
            </a:xfrm>
            <a:prstGeom prst="line">
              <a:avLst/>
            </a:prstGeom>
            <a:noFill/>
            <a:ln w="15875" cap="flat" cmpd="sng" algn="ctr">
              <a:solidFill>
                <a:schemeClr val="accent1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13180" y="2196465"/>
            <a:ext cx="9671050" cy="97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accent1">
                    <a:lumMod val="75000"/>
                  </a:schemeClr>
                </a:solidFill>
                <a:uFillTx/>
                <a:cs typeface="+mn-ea"/>
                <a:sym typeface="+mn-lt"/>
              </a:rPr>
              <a:t>这四个市干部的一个共同特征就是精神饱满、斗志昂扬</a:t>
            </a:r>
            <a:endParaRPr lang="zh-CN" altLang="en-US" sz="2200" b="1" kern="0">
              <a:solidFill>
                <a:schemeClr val="accent1">
                  <a:lumMod val="75000"/>
                </a:schemeClr>
              </a:solidFill>
              <a:uFillTx/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accent1">
                    <a:lumMod val="75000"/>
                  </a:schemeClr>
                </a:solidFill>
                <a:uFillTx/>
                <a:cs typeface="+mn-ea"/>
                <a:sym typeface="+mn-lt"/>
              </a:rPr>
              <a:t>干部的精神状态也体现在项目的落地建成速度上</a:t>
            </a:r>
            <a:endParaRPr lang="zh-CN" altLang="en-US" sz="2200" b="1" kern="0">
              <a:solidFill>
                <a:schemeClr val="accent1">
                  <a:lumMod val="75000"/>
                </a:schemeClr>
              </a:solidFill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4388" y="1277933"/>
            <a:ext cx="4086861" cy="501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 eaLnBrk="1" fontAlgn="auto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.发展劲头足</a:t>
            </a:r>
            <a:endParaRPr sz="27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812165" y="2059305"/>
            <a:ext cx="10586720" cy="1245870"/>
          </a:xfrm>
          <a:prstGeom prst="roundRect">
            <a:avLst>
              <a:gd name="adj" fmla="val 3359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ïṥļïdé"/>
          <p:cNvSpPr/>
          <p:nvPr/>
        </p:nvSpPr>
        <p:spPr>
          <a:xfrm>
            <a:off x="679450" y="4020820"/>
            <a:ext cx="233680" cy="228600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cs typeface="+mn-ea"/>
              <a:sym typeface="+mn-lt"/>
            </a:endParaRPr>
          </a:p>
        </p:txBody>
      </p:sp>
      <p:sp>
        <p:nvSpPr>
          <p:cNvPr id="98" name="ïşlíḋé"/>
          <p:cNvSpPr/>
          <p:nvPr/>
        </p:nvSpPr>
        <p:spPr>
          <a:xfrm rot="5400000" flipV="1">
            <a:off x="1052195" y="3983355"/>
            <a:ext cx="268605" cy="26352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9" name="iṡḻïḓé"/>
          <p:cNvSpPr/>
          <p:nvPr/>
        </p:nvSpPr>
        <p:spPr>
          <a:xfrm>
            <a:off x="1303655" y="3591560"/>
            <a:ext cx="10085705" cy="1083945"/>
          </a:xfrm>
          <a:prstGeom prst="roundRect">
            <a:avLst>
              <a:gd name="adj" fmla="val 46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kumimoji="1" lang="en-US" altLang="zh-CN" sz="22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7500" y="3639820"/>
            <a:ext cx="9710420" cy="891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cs typeface="+mn-ea"/>
                <a:sym typeface="+mn-lt"/>
              </a:rPr>
              <a:t>在疫情形势下，邹城蘑菇小镇8万平方米的现代化金针菇工厂、1.2万平方米的蘑菇研发创新中心、66亩的香菇科技基地和400亩的蘑菇主题公园全部在</a:t>
            </a:r>
            <a:r>
              <a:rPr lang="zh-CN" altLang="en-US" sz="2000" kern="0" dirty="0">
                <a:solidFill>
                  <a:srgbClr val="FF0000"/>
                </a:solidFill>
                <a:cs typeface="+mn-ea"/>
                <a:sym typeface="+mn-lt"/>
              </a:rPr>
              <a:t>3个月内</a:t>
            </a:r>
            <a:r>
              <a:rPr lang="zh-CN" altLang="en-US" sz="2000" kern="0" dirty="0">
                <a:cs typeface="+mn-ea"/>
                <a:sym typeface="+mn-lt"/>
              </a:rPr>
              <a:t>建设完成</a:t>
            </a:r>
            <a:endParaRPr lang="zh-CN" altLang="en-US" sz="2000" kern="0" dirty="0">
              <a:cs typeface="+mn-ea"/>
              <a:sym typeface="+mn-lt"/>
            </a:endParaRPr>
          </a:p>
        </p:txBody>
      </p:sp>
      <p:sp>
        <p:nvSpPr>
          <p:cNvPr id="14" name="ïṥļïdé"/>
          <p:cNvSpPr/>
          <p:nvPr/>
        </p:nvSpPr>
        <p:spPr>
          <a:xfrm>
            <a:off x="692150" y="5595620"/>
            <a:ext cx="233680" cy="228600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cs typeface="+mn-ea"/>
              <a:sym typeface="+mn-lt"/>
            </a:endParaRPr>
          </a:p>
        </p:txBody>
      </p:sp>
      <p:sp>
        <p:nvSpPr>
          <p:cNvPr id="17" name="ïşlíḋé"/>
          <p:cNvSpPr/>
          <p:nvPr/>
        </p:nvSpPr>
        <p:spPr>
          <a:xfrm rot="5400000" flipV="1">
            <a:off x="1064895" y="5558155"/>
            <a:ext cx="268605" cy="26352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iṡḻïḓé"/>
          <p:cNvSpPr/>
          <p:nvPr/>
        </p:nvSpPr>
        <p:spPr>
          <a:xfrm>
            <a:off x="1316355" y="4994910"/>
            <a:ext cx="4143375" cy="1450340"/>
          </a:xfrm>
          <a:prstGeom prst="roundRect">
            <a:avLst>
              <a:gd name="adj" fmla="val 46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kumimoji="1" lang="en-US" altLang="zh-CN" sz="22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00200" y="5043170"/>
            <a:ext cx="3928745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cs typeface="+mn-ea"/>
                <a:sym typeface="+mn-lt"/>
              </a:rPr>
              <a:t>艾坦姆合金项目从开工建设到正式投产仅用了</a:t>
            </a:r>
            <a:r>
              <a:rPr lang="zh-CN" altLang="en-US" sz="2000" kern="0" dirty="0">
                <a:solidFill>
                  <a:srgbClr val="FF0000"/>
                </a:solidFill>
                <a:cs typeface="+mn-ea"/>
                <a:sym typeface="+mn-lt"/>
              </a:rPr>
              <a:t>10个月</a:t>
            </a:r>
            <a:r>
              <a:rPr lang="zh-CN" altLang="en-US" sz="2000" kern="0" dirty="0">
                <a:cs typeface="+mn-ea"/>
                <a:sym typeface="+mn-lt"/>
              </a:rPr>
              <a:t>的时间，实现了当年建设当年投产</a:t>
            </a:r>
            <a:endParaRPr lang="zh-CN" altLang="en-US" sz="2000" kern="0" dirty="0">
              <a:cs typeface="+mn-ea"/>
              <a:sym typeface="+mn-lt"/>
            </a:endParaRPr>
          </a:p>
        </p:txBody>
      </p:sp>
      <p:sp>
        <p:nvSpPr>
          <p:cNvPr id="21" name="ïṥļïdé"/>
          <p:cNvSpPr/>
          <p:nvPr/>
        </p:nvSpPr>
        <p:spPr>
          <a:xfrm>
            <a:off x="6628765" y="5584825"/>
            <a:ext cx="233680" cy="228600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cs typeface="+mn-ea"/>
              <a:sym typeface="+mn-lt"/>
            </a:endParaRPr>
          </a:p>
        </p:txBody>
      </p:sp>
      <p:sp>
        <p:nvSpPr>
          <p:cNvPr id="23" name="ïşlíḋé"/>
          <p:cNvSpPr/>
          <p:nvPr/>
        </p:nvSpPr>
        <p:spPr>
          <a:xfrm rot="5400000" flipV="1">
            <a:off x="7001510" y="5547360"/>
            <a:ext cx="268605" cy="26352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iṡḻïḓé"/>
          <p:cNvSpPr/>
          <p:nvPr/>
        </p:nvSpPr>
        <p:spPr>
          <a:xfrm>
            <a:off x="7252970" y="4984115"/>
            <a:ext cx="4143375" cy="1450340"/>
          </a:xfrm>
          <a:prstGeom prst="roundRect">
            <a:avLst>
              <a:gd name="adj" fmla="val 46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kumimoji="1" lang="en-US" altLang="zh-CN" sz="22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36815" y="5032375"/>
            <a:ext cx="3928745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cs typeface="+mn-ea"/>
                <a:sym typeface="+mn-lt"/>
              </a:rPr>
              <a:t>滕州腾龙精线10万平方米高标准厂房项目</a:t>
            </a:r>
            <a:r>
              <a:rPr lang="zh-CN" altLang="en-US" sz="2000" kern="0" dirty="0">
                <a:solidFill>
                  <a:srgbClr val="FF0000"/>
                </a:solidFill>
                <a:cs typeface="+mn-ea"/>
                <a:sym typeface="+mn-lt"/>
              </a:rPr>
              <a:t>1年</a:t>
            </a:r>
            <a:r>
              <a:rPr lang="zh-CN" altLang="en-US" sz="2000" kern="0" dirty="0">
                <a:cs typeface="+mn-ea"/>
                <a:sym typeface="+mn-lt"/>
              </a:rPr>
              <a:t>建成投产，比原计划提前</a:t>
            </a:r>
            <a:r>
              <a:rPr lang="zh-CN" altLang="en-US" sz="2000" kern="0" dirty="0">
                <a:solidFill>
                  <a:schemeClr val="tx1"/>
                </a:solidFill>
                <a:cs typeface="+mn-ea"/>
                <a:sym typeface="+mn-lt"/>
              </a:rPr>
              <a:t>1年</a:t>
            </a:r>
            <a:endParaRPr lang="zh-CN" altLang="en-US" sz="2000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2762884" cy="549809"/>
            <a:chOff x="694864" y="945978"/>
            <a:chExt cx="2255702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694864" y="1337340"/>
              <a:ext cx="2255702" cy="0"/>
            </a:xfrm>
            <a:prstGeom prst="line">
              <a:avLst/>
            </a:prstGeom>
            <a:noFill/>
            <a:ln w="15875" cap="flat" cmpd="sng" algn="ctr">
              <a:solidFill>
                <a:schemeClr val="accent1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34388" y="1277933"/>
            <a:ext cx="4086861" cy="501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 eaLnBrk="1" fontAlgn="auto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7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.发展劲头足</a:t>
            </a:r>
            <a:endParaRPr sz="27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56640" y="2178685"/>
            <a:ext cx="2642235" cy="3869055"/>
            <a:chOff x="874713" y="1777365"/>
            <a:chExt cx="2388842" cy="4194762"/>
          </a:xfrm>
        </p:grpSpPr>
        <p:sp>
          <p:nvSpPr>
            <p:cNvPr id="36" name="矩形: 圆角 35" hidden="1"/>
            <p:cNvSpPr/>
            <p:nvPr/>
          </p:nvSpPr>
          <p:spPr>
            <a:xfrm>
              <a:off x="874713" y="1777365"/>
              <a:ext cx="2388842" cy="4151313"/>
            </a:xfrm>
            <a:prstGeom prst="roundRect">
              <a:avLst>
                <a:gd name="adj" fmla="val 4162"/>
              </a:avLst>
            </a:prstGeom>
            <a:gradFill>
              <a:gsLst>
                <a:gs pos="38000">
                  <a:schemeClr val="accent1">
                    <a:lumMod val="0"/>
                    <a:lumOff val="100000"/>
                  </a:schemeClr>
                </a:gs>
                <a:gs pos="100000">
                  <a:srgbClr val="AEC4D4">
                    <a:lumMod val="76000"/>
                    <a:lumOff val="24000"/>
                  </a:srgbClr>
                </a:gs>
                <a:gs pos="96000">
                  <a:schemeClr val="accent1">
                    <a:lumMod val="61000"/>
                    <a:lumOff val="39000"/>
                  </a:schemeClr>
                </a:gs>
              </a:gsLst>
              <a:path path="shape">
                <a:fillToRect l="50000" t="50000" r="50000" b="50000"/>
              </a:path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7" name="矩形: 圆角 36"/>
            <p:cNvSpPr/>
            <p:nvPr/>
          </p:nvSpPr>
          <p:spPr>
            <a:xfrm>
              <a:off x="874713" y="1820814"/>
              <a:ext cx="2388842" cy="4151313"/>
            </a:xfrm>
            <a:prstGeom prst="roundRect">
              <a:avLst>
                <a:gd name="adj" fmla="val 4162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rgbClr val="0070C0">
                      <a:lumMod val="30000"/>
                      <a:lumOff val="70000"/>
                      <a:alpha val="0"/>
                    </a:srgbClr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</a:ln>
            <a:effectLst>
              <a:reflection blurRad="25400" stA="41000" endPos="11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</p:grpSp>
      <p:sp>
        <p:nvSpPr>
          <p:cNvPr id="28676" name="矩形 3"/>
          <p:cNvSpPr/>
          <p:nvPr/>
        </p:nvSpPr>
        <p:spPr bwMode="auto">
          <a:xfrm>
            <a:off x="1327785" y="2846705"/>
            <a:ext cx="2157095" cy="2382520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各地干部介绍辖区项目时如数家珍，对各类情况、数据掌握地很细致，也对本地企业、项目充满信心和自豪感。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01795" y="2181860"/>
            <a:ext cx="3570605" cy="3869055"/>
            <a:chOff x="874713" y="1777365"/>
            <a:chExt cx="2388842" cy="4194762"/>
          </a:xfrm>
        </p:grpSpPr>
        <p:sp>
          <p:nvSpPr>
            <p:cNvPr id="18" name="矩形: 圆角 35" hidden="1"/>
            <p:cNvSpPr/>
            <p:nvPr/>
          </p:nvSpPr>
          <p:spPr>
            <a:xfrm>
              <a:off x="874713" y="1777365"/>
              <a:ext cx="2388842" cy="4151313"/>
            </a:xfrm>
            <a:prstGeom prst="roundRect">
              <a:avLst>
                <a:gd name="adj" fmla="val 4162"/>
              </a:avLst>
            </a:prstGeom>
            <a:gradFill>
              <a:gsLst>
                <a:gs pos="38000">
                  <a:schemeClr val="accent1">
                    <a:lumMod val="0"/>
                    <a:lumOff val="100000"/>
                  </a:schemeClr>
                </a:gs>
                <a:gs pos="100000">
                  <a:srgbClr val="AEC4D4">
                    <a:lumMod val="76000"/>
                    <a:lumOff val="24000"/>
                  </a:srgbClr>
                </a:gs>
                <a:gs pos="96000">
                  <a:schemeClr val="accent1">
                    <a:lumMod val="61000"/>
                    <a:lumOff val="39000"/>
                  </a:schemeClr>
                </a:gs>
              </a:gsLst>
              <a:path path="shape">
                <a:fillToRect l="50000" t="50000" r="50000" b="50000"/>
              </a:path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22" name="矩形: 圆角 36"/>
            <p:cNvSpPr/>
            <p:nvPr/>
          </p:nvSpPr>
          <p:spPr>
            <a:xfrm>
              <a:off x="874713" y="1820814"/>
              <a:ext cx="2388842" cy="4151313"/>
            </a:xfrm>
            <a:prstGeom prst="roundRect">
              <a:avLst>
                <a:gd name="adj" fmla="val 4162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rgbClr val="0070C0">
                      <a:lumMod val="30000"/>
                      <a:lumOff val="70000"/>
                      <a:alpha val="0"/>
                    </a:srgbClr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</a:ln>
            <a:effectLst>
              <a:reflection blurRad="25400" stA="41000" endPos="11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</p:grpSp>
      <p:sp>
        <p:nvSpPr>
          <p:cNvPr id="25" name="矩形 3"/>
          <p:cNvSpPr/>
          <p:nvPr/>
        </p:nvSpPr>
        <p:spPr bwMode="auto">
          <a:xfrm>
            <a:off x="4455160" y="2849880"/>
            <a:ext cx="3080385" cy="1020445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比学赶超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的氛围十分浓厚，拼、抢的劲头很足，有的干部不仅掌握自身情况，而且还把周边县市、参照目标的情况挂在嘴边，时时保持你争我抢、互不相让状态。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275320" y="2185035"/>
            <a:ext cx="2621915" cy="3869055"/>
            <a:chOff x="874713" y="1777365"/>
            <a:chExt cx="2388842" cy="4194762"/>
          </a:xfrm>
        </p:grpSpPr>
        <p:sp>
          <p:nvSpPr>
            <p:cNvPr id="39" name="矩形: 圆角 35" hidden="1"/>
            <p:cNvSpPr/>
            <p:nvPr/>
          </p:nvSpPr>
          <p:spPr>
            <a:xfrm>
              <a:off x="874713" y="1777365"/>
              <a:ext cx="2388842" cy="4151313"/>
            </a:xfrm>
            <a:prstGeom prst="roundRect">
              <a:avLst>
                <a:gd name="adj" fmla="val 4162"/>
              </a:avLst>
            </a:prstGeom>
            <a:gradFill>
              <a:gsLst>
                <a:gs pos="38000">
                  <a:schemeClr val="accent1">
                    <a:lumMod val="0"/>
                    <a:lumOff val="100000"/>
                  </a:schemeClr>
                </a:gs>
                <a:gs pos="100000">
                  <a:srgbClr val="AEC4D4">
                    <a:lumMod val="76000"/>
                    <a:lumOff val="24000"/>
                  </a:srgbClr>
                </a:gs>
                <a:gs pos="96000">
                  <a:schemeClr val="accent1">
                    <a:lumMod val="61000"/>
                    <a:lumOff val="39000"/>
                  </a:schemeClr>
                </a:gs>
              </a:gsLst>
              <a:path path="shape">
                <a:fillToRect l="50000" t="50000" r="50000" b="50000"/>
              </a:path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矩形: 圆角 36"/>
            <p:cNvSpPr/>
            <p:nvPr/>
          </p:nvSpPr>
          <p:spPr>
            <a:xfrm>
              <a:off x="874713" y="1820814"/>
              <a:ext cx="2388842" cy="4151313"/>
            </a:xfrm>
            <a:prstGeom prst="roundRect">
              <a:avLst>
                <a:gd name="adj" fmla="val 4162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rgbClr val="0070C0">
                      <a:lumMod val="30000"/>
                      <a:lumOff val="70000"/>
                      <a:alpha val="0"/>
                    </a:srgbClr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</a:ln>
            <a:effectLst>
              <a:reflection blurRad="25400" stA="41000" endPos="11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</p:grpSp>
      <p:sp>
        <p:nvSpPr>
          <p:cNvPr id="41" name="矩形 3"/>
          <p:cNvSpPr/>
          <p:nvPr/>
        </p:nvSpPr>
        <p:spPr bwMode="auto">
          <a:xfrm>
            <a:off x="8619490" y="2849880"/>
            <a:ext cx="2044065" cy="1020445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这种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人心思上、人心思齐、人心思进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的精神状态值得我们学习。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题目啊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8110" y="174625"/>
            <a:ext cx="11943715" cy="3429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 flipH="1">
            <a:off x="2378710" y="2012315"/>
            <a:ext cx="9812655" cy="3005455"/>
          </a:xfrm>
          <a:prstGeom prst="homePlate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3098018" y="2591747"/>
            <a:ext cx="1846591" cy="184659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9663" y="3054033"/>
            <a:ext cx="142329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印品黑体" panose="00000500000000000000" pitchFamily="2" charset="-122"/>
                <a:cs typeface="+mn-ea"/>
                <a:sym typeface="+mn-lt"/>
              </a:rPr>
              <a:t>三</a:t>
            </a:r>
            <a:endParaRPr lang="zh-CN" altLang="en-US" sz="5400" dirty="0">
              <a:solidFill>
                <a:schemeClr val="bg1"/>
              </a:solidFill>
              <a:latin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65445" y="3161665"/>
            <a:ext cx="744029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40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对县域经济发展的几点启示</a:t>
            </a:r>
            <a:endParaRPr sz="40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6592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0" y="-14605"/>
            <a:ext cx="12198985" cy="10541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095" y="172085"/>
            <a:ext cx="73901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</a:t>
            </a: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86275" y="1912620"/>
            <a:ext cx="7465060" cy="3653409"/>
            <a:chOff x="8070" y="1693"/>
            <a:chExt cx="10751" cy="6476"/>
          </a:xfrm>
        </p:grpSpPr>
        <p:grpSp>
          <p:nvGrpSpPr>
            <p:cNvPr id="2" name="组合 1"/>
            <p:cNvGrpSpPr/>
            <p:nvPr/>
          </p:nvGrpSpPr>
          <p:grpSpPr>
            <a:xfrm>
              <a:off x="8070" y="1693"/>
              <a:ext cx="10751" cy="6474"/>
              <a:chOff x="725133" y="1005840"/>
              <a:chExt cx="4577198" cy="411100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31363" y="1244553"/>
                <a:ext cx="4570968" cy="3872289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箭头: 五边形 7"/>
              <p:cNvSpPr/>
              <p:nvPr/>
            </p:nvSpPr>
            <p:spPr>
              <a:xfrm>
                <a:off x="725133" y="1005840"/>
                <a:ext cx="2818866" cy="609590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16668" y="1042669"/>
                <a:ext cx="2623449" cy="5874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kern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b="1" kern="0">
                    <a:solidFill>
                      <a:schemeClr val="bg1"/>
                    </a:solidFill>
                    <a:cs typeface="+mn-ea"/>
                    <a:sym typeface="+mn-lt"/>
                  </a:rPr>
                  <a:t>习近平总书记指出</a:t>
                </a:r>
                <a:endParaRPr lang="en-US" altLang="zh-CN" sz="2800" b="1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285" y="2660"/>
              <a:ext cx="10293" cy="55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2400"/>
                </a:spcAft>
                <a:buClr>
                  <a:srgbClr val="0070C0"/>
                </a:buClr>
                <a:buFont typeface="Wingdings" panose="05000000000000000000" charset="0"/>
                <a:buChar char="l"/>
              </a:pPr>
              <a:r>
                <a:rPr lang="zh-CN" altLang="en-US" sz="2000"/>
                <a:t>“县一级处在承上启下的关键环节，是发展经济、保障民生、维护稳定、促进国家长治久安的重要基础”</a:t>
              </a:r>
              <a:endParaRPr lang="zh-CN" altLang="en-US" sz="2000"/>
            </a:p>
            <a:p>
              <a:pPr marL="342900" indent="-3429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2400"/>
                </a:spcAft>
                <a:buClr>
                  <a:srgbClr val="0070C0"/>
                </a:buClr>
                <a:buFont typeface="Wingdings" panose="05000000000000000000" charset="0"/>
                <a:buChar char="l"/>
              </a:pPr>
              <a:r>
                <a:rPr lang="zh-CN" altLang="en-US" sz="2000"/>
                <a:t>“要准确把握县域治理的特点和规律，把强县和富民统一起来，把改革和发展结合起来，把城镇和乡村贯通起来”</a:t>
              </a:r>
              <a:endParaRPr lang="zh-CN" altLang="en-US" sz="2000"/>
            </a:p>
            <a:p>
              <a:pPr marL="342900" indent="-34290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2400"/>
                </a:spcAft>
                <a:buClr>
                  <a:srgbClr val="0070C0"/>
                </a:buClr>
                <a:buFont typeface="Wingdings" panose="05000000000000000000" charset="0"/>
                <a:buChar char="l"/>
              </a:pPr>
              <a:r>
                <a:rPr lang="zh-CN" altLang="en-US" sz="2000"/>
                <a:t>“要大力发展县域经济，扎实推动以县城为主要载体的新型城镇化，并和美丽乡村建设有机融合、相得益彰”</a:t>
              </a:r>
              <a:endParaRPr lang="zh-CN" altLang="en-US" sz="2000"/>
            </a:p>
          </p:txBody>
        </p:sp>
      </p:grpSp>
      <p:pic>
        <p:nvPicPr>
          <p:cNvPr id="6" name="图片 5" descr="习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674495"/>
            <a:ext cx="3731895" cy="420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095" y="172085"/>
            <a:ext cx="73901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</a:t>
            </a: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 descr="022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9260" y="1167765"/>
            <a:ext cx="6619240" cy="3524885"/>
          </a:xfrm>
          <a:prstGeom prst="rect">
            <a:avLst/>
          </a:prstGeom>
        </p:spPr>
      </p:pic>
      <p:sp>
        <p:nvSpPr>
          <p:cNvPr id="25" name="矩形 3"/>
          <p:cNvSpPr/>
          <p:nvPr/>
        </p:nvSpPr>
        <p:spPr bwMode="auto">
          <a:xfrm>
            <a:off x="332105" y="4895215"/>
            <a:ext cx="11527790" cy="2261870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342900" indent="-342900"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009AD0"/>
              </a:buClr>
              <a:buFont typeface="Wingdings" panose="05000000000000000000" charset="0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省第十二次党代会指出，“优化县域经济发展政策环境，加大财力薄弱县支持力度，培育一批制造、农业、商贸、文旅等特色强县，激发县域发展活力”，县域发展进入了新阶段，迎来了新机遇。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rgbClr val="009AD0"/>
              </a:buClr>
              <a:buFont typeface="Wingdings" panose="05000000000000000000" charset="0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聊城经济社会发展要实现争创一流、走在前列，县域经济发展必须在全省争先进位，市委、市政府把县域经济发展作为当前和今后一个时期的重点任务之一。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869950" y="3087370"/>
            <a:ext cx="10450830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结合这次考察学习以及聊城市、特别是临清市发展情况，</a:t>
            </a:r>
            <a:endParaRPr lang="zh-CN" altLang="en-US" sz="2400"/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我从八个方面谈一下启示</a:t>
            </a:r>
            <a:endParaRPr lang="zh-CN" altLang="en-US" sz="2400"/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概括起来就是“八个两手抓、两手硬”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平行四边形 9"/>
          <p:cNvSpPr/>
          <p:nvPr/>
        </p:nvSpPr>
        <p:spPr>
          <a:xfrm rot="5400000">
            <a:off x="5931535" y="-534670"/>
            <a:ext cx="376555" cy="11177270"/>
          </a:xfrm>
          <a:prstGeom prst="parallelogram">
            <a:avLst>
              <a:gd name="adj" fmla="val 0"/>
            </a:avLst>
          </a:prstGeom>
          <a:gradFill>
            <a:gsLst>
              <a:gs pos="100000">
                <a:schemeClr val="accent1">
                  <a:lumMod val="75000"/>
                  <a:alpha val="1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75000"/>
                    <a:alpha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1" name="箭头: V 形 6"/>
          <p:cNvSpPr/>
          <p:nvPr/>
        </p:nvSpPr>
        <p:spPr>
          <a:xfrm rot="5400000">
            <a:off x="5977890" y="5155565"/>
            <a:ext cx="236220" cy="44323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095" y="172085"/>
            <a:ext cx="73901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</a:t>
            </a: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2" name="矩形: 圆角 34"/>
          <p:cNvSpPr/>
          <p:nvPr/>
        </p:nvSpPr>
        <p:spPr>
          <a:xfrm flipV="1">
            <a:off x="564515" y="2413635"/>
            <a:ext cx="11143615" cy="2435860"/>
          </a:xfrm>
          <a:prstGeom prst="roundRect">
            <a:avLst>
              <a:gd name="adj" fmla="val 3182"/>
            </a:avLst>
          </a:prstGeom>
          <a:gradFill flip="none" rotWithShape="1">
            <a:gsLst>
              <a:gs pos="0">
                <a:srgbClr val="0D93E5">
                  <a:alpha val="20000"/>
                </a:srgbClr>
              </a:gs>
              <a:gs pos="79000">
                <a:srgbClr val="0773E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452755" y="1267244"/>
            <a:ext cx="6227443" cy="549809"/>
            <a:chOff x="694864" y="945978"/>
            <a:chExt cx="5084272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46355"/>
              <a:ext cx="5084272" cy="390985"/>
              <a:chOff x="792480" y="921641"/>
              <a:chExt cx="5084272" cy="39098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59932" y="921641"/>
                <a:ext cx="4916820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强县与富民要两手抓、两手硬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23922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8" name="Shape 8567"/>
          <p:cNvSpPr/>
          <p:nvPr>
            <p:custDataLst>
              <p:tags r:id="rId1"/>
            </p:custDataLst>
          </p:nvPr>
        </p:nvSpPr>
        <p:spPr>
          <a:xfrm>
            <a:off x="8216652" y="2172422"/>
            <a:ext cx="2135523" cy="438516"/>
          </a:xfrm>
          <a:prstGeom prst="rect">
            <a:avLst/>
          </a:prstGeom>
          <a:solidFill>
            <a:srgbClr val="F1F1F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Shape 8580"/>
          <p:cNvSpPr/>
          <p:nvPr>
            <p:custDataLst>
              <p:tags r:id="rId2"/>
            </p:custDataLst>
          </p:nvPr>
        </p:nvSpPr>
        <p:spPr>
          <a:xfrm>
            <a:off x="8216652" y="2219394"/>
            <a:ext cx="2135522" cy="319173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l">
              <a:defRPr sz="3000">
                <a:latin typeface="Kontrapunkt Bob Bold"/>
                <a:ea typeface="Kontrapunkt Bob Bold"/>
                <a:cs typeface="Kontrapunkt Bob Bold"/>
                <a:sym typeface="Kontrapunkt Bob Bold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b="1" spc="300" dirty="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强县</a:t>
            </a:r>
            <a:endParaRPr lang="zh-CN" altLang="en-US" sz="2400" b="1" spc="300" dirty="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Shape 8569"/>
          <p:cNvSpPr/>
          <p:nvPr>
            <p:custDataLst>
              <p:tags r:id="rId3"/>
            </p:custDataLst>
          </p:nvPr>
        </p:nvSpPr>
        <p:spPr>
          <a:xfrm>
            <a:off x="1459301" y="2162897"/>
            <a:ext cx="2135523" cy="438516"/>
          </a:xfrm>
          <a:prstGeom prst="rect">
            <a:avLst/>
          </a:prstGeom>
          <a:solidFill>
            <a:srgbClr val="F1F1F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Shape 8582"/>
          <p:cNvSpPr/>
          <p:nvPr>
            <p:custDataLst>
              <p:tags r:id="rId4"/>
            </p:custDataLst>
          </p:nvPr>
        </p:nvSpPr>
        <p:spPr>
          <a:xfrm>
            <a:off x="1459142" y="2222568"/>
            <a:ext cx="2174108" cy="319174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r">
              <a:defRPr sz="3000">
                <a:latin typeface="Kontrapunkt Bob Bold"/>
                <a:ea typeface="Kontrapunkt Bob Bold"/>
                <a:cs typeface="Kontrapunkt Bob Bold"/>
                <a:sym typeface="Kontrapunkt Bob Bold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b="1" spc="300" dirty="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富民</a:t>
            </a:r>
            <a:endParaRPr lang="zh-CN" altLang="en-US" sz="2400" b="1" spc="3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: 形状 33"/>
          <p:cNvSpPr/>
          <p:nvPr>
            <p:custDataLst>
              <p:tags r:id="rId5"/>
            </p:custDataLst>
          </p:nvPr>
        </p:nvSpPr>
        <p:spPr>
          <a:xfrm>
            <a:off x="5673541" y="2218655"/>
            <a:ext cx="1820103" cy="3515029"/>
          </a:xfrm>
          <a:custGeom>
            <a:avLst/>
            <a:gdLst>
              <a:gd name="connsiteX0" fmla="*/ 479723 w 2332099"/>
              <a:gd name="connsiteY0" fmla="*/ 0 h 4503810"/>
              <a:gd name="connsiteX1" fmla="*/ 644759 w 2332099"/>
              <a:gd name="connsiteY1" fmla="*/ 25397 h 4503810"/>
              <a:gd name="connsiteX2" fmla="*/ 2332099 w 2332099"/>
              <a:gd name="connsiteY2" fmla="*/ 2112916 h 4503810"/>
              <a:gd name="connsiteX3" fmla="*/ 434935 w 2332099"/>
              <a:gd name="connsiteY3" fmla="*/ 4232725 h 4503810"/>
              <a:gd name="connsiteX4" fmla="*/ 352964 w 2332099"/>
              <a:gd name="connsiteY4" fmla="*/ 4236899 h 4503810"/>
              <a:gd name="connsiteX5" fmla="*/ 318784 w 2332099"/>
              <a:gd name="connsiteY5" fmla="*/ 4503810 h 4503810"/>
              <a:gd name="connsiteX6" fmla="*/ 0 w 2332099"/>
              <a:gd name="connsiteY6" fmla="*/ 3695272 h 4503810"/>
              <a:gd name="connsiteX7" fmla="*/ 512235 w 2332099"/>
              <a:gd name="connsiteY7" fmla="*/ 2993152 h 4503810"/>
              <a:gd name="connsiteX8" fmla="*/ 492799 w 2332099"/>
              <a:gd name="connsiteY8" fmla="*/ 3144929 h 4503810"/>
              <a:gd name="connsiteX9" fmla="*/ 623092 w 2332099"/>
              <a:gd name="connsiteY9" fmla="*/ 3105283 h 4503810"/>
              <a:gd name="connsiteX10" fmla="*/ 1296483 w 2332099"/>
              <a:gd name="connsiteY10" fmla="*/ 2091517 h 4503810"/>
              <a:gd name="connsiteX11" fmla="*/ 341932 w 2332099"/>
              <a:gd name="connsiteY11" fmla="*/ 1007816 h 4503810"/>
              <a:gd name="connsiteX12" fmla="*/ 284575 w 2332099"/>
              <a:gd name="connsiteY12" fmla="*/ 1004849 h 4503810"/>
              <a:gd name="connsiteX13" fmla="*/ 645582 w 2332099"/>
              <a:gd name="connsiteY13" fmla="*/ 585402 h 4503810"/>
              <a:gd name="connsiteX14" fmla="*/ 654027 w 2332099"/>
              <a:gd name="connsiteY14" fmla="*/ 582877 h 450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32099" h="4503810">
                <a:moveTo>
                  <a:pt x="479723" y="0"/>
                </a:moveTo>
                <a:lnTo>
                  <a:pt x="644759" y="25397"/>
                </a:lnTo>
                <a:cubicBezTo>
                  <a:pt x="1607722" y="224087"/>
                  <a:pt x="2332099" y="1083204"/>
                  <a:pt x="2332099" y="2112916"/>
                </a:cubicBezTo>
                <a:cubicBezTo>
                  <a:pt x="2332099" y="3216179"/>
                  <a:pt x="1500544" y="4123606"/>
                  <a:pt x="434935" y="4232725"/>
                </a:cubicBezTo>
                <a:lnTo>
                  <a:pt x="352964" y="4236899"/>
                </a:lnTo>
                <a:lnTo>
                  <a:pt x="318784" y="4503810"/>
                </a:lnTo>
                <a:lnTo>
                  <a:pt x="0" y="3695272"/>
                </a:lnTo>
                <a:lnTo>
                  <a:pt x="512235" y="2993152"/>
                </a:lnTo>
                <a:lnTo>
                  <a:pt x="492799" y="3144929"/>
                </a:lnTo>
                <a:lnTo>
                  <a:pt x="623092" y="3105283"/>
                </a:lnTo>
                <a:cubicBezTo>
                  <a:pt x="1017438" y="2945973"/>
                  <a:pt x="1296483" y="2552131"/>
                  <a:pt x="1296483" y="2091517"/>
                </a:cubicBezTo>
                <a:cubicBezTo>
                  <a:pt x="1296483" y="1527500"/>
                  <a:pt x="878089" y="1063601"/>
                  <a:pt x="341932" y="1007816"/>
                </a:cubicBezTo>
                <a:lnTo>
                  <a:pt x="284575" y="1004849"/>
                </a:lnTo>
                <a:lnTo>
                  <a:pt x="645582" y="585402"/>
                </a:lnTo>
                <a:lnTo>
                  <a:pt x="654027" y="582877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: 形状 36"/>
          <p:cNvSpPr/>
          <p:nvPr>
            <p:custDataLst>
              <p:tags r:id="rId6"/>
            </p:custDataLst>
          </p:nvPr>
        </p:nvSpPr>
        <p:spPr>
          <a:xfrm rot="6116027">
            <a:off x="3488137" y="2667649"/>
            <a:ext cx="3494735" cy="1909402"/>
          </a:xfrm>
          <a:custGeom>
            <a:avLst/>
            <a:gdLst>
              <a:gd name="connsiteX0" fmla="*/ 0 w 4477807"/>
              <a:gd name="connsiteY0" fmla="*/ 758084 h 2446519"/>
              <a:gd name="connsiteX1" fmla="*/ 239338 w 4477807"/>
              <a:gd name="connsiteY1" fmla="*/ 626423 h 2446519"/>
              <a:gd name="connsiteX2" fmla="*/ 239332 w 4477807"/>
              <a:gd name="connsiteY2" fmla="*/ 626382 h 2446519"/>
              <a:gd name="connsiteX3" fmla="*/ 247784 w 4477807"/>
              <a:gd name="connsiteY3" fmla="*/ 621777 h 2446519"/>
              <a:gd name="connsiteX4" fmla="*/ 761497 w 4477807"/>
              <a:gd name="connsiteY4" fmla="*/ 339182 h 2446519"/>
              <a:gd name="connsiteX5" fmla="*/ 1522994 w 4477807"/>
              <a:gd name="connsiteY5" fmla="*/ 758084 h 2446519"/>
              <a:gd name="connsiteX6" fmla="*/ 1331054 w 4477807"/>
              <a:gd name="connsiteY6" fmla="*/ 758084 h 2446519"/>
              <a:gd name="connsiteX7" fmla="*/ 1364519 w 4477807"/>
              <a:gd name="connsiteY7" fmla="*/ 835516 h 2446519"/>
              <a:gd name="connsiteX8" fmla="*/ 2543274 w 4477807"/>
              <a:gd name="connsiteY8" fmla="*/ 1362767 h 2446519"/>
              <a:gd name="connsiteX9" fmla="*/ 3389193 w 4477807"/>
              <a:gd name="connsiteY9" fmla="*/ 97232 h 2446519"/>
              <a:gd name="connsiteX10" fmla="*/ 3380576 w 4477807"/>
              <a:gd name="connsiteY10" fmla="*/ 64837 h 2446519"/>
              <a:gd name="connsiteX11" fmla="*/ 3957609 w 4477807"/>
              <a:gd name="connsiteY11" fmla="*/ 317530 h 2446519"/>
              <a:gd name="connsiteX12" fmla="*/ 3962502 w 4477807"/>
              <a:gd name="connsiteY12" fmla="*/ 324861 h 2446519"/>
              <a:gd name="connsiteX13" fmla="*/ 4449296 w 4477807"/>
              <a:gd name="connsiteY13" fmla="*/ 0 h 2446519"/>
              <a:gd name="connsiteX14" fmla="*/ 4465987 w 4477807"/>
              <a:gd name="connsiteY14" fmla="*/ 105159 h 2446519"/>
              <a:gd name="connsiteX15" fmla="*/ 2784291 w 4477807"/>
              <a:gd name="connsiteY15" fmla="*/ 2399657 h 2446519"/>
              <a:gd name="connsiteX16" fmla="*/ 262558 w 4477807"/>
              <a:gd name="connsiteY16" fmla="*/ 772711 h 2446519"/>
              <a:gd name="connsiteX17" fmla="*/ 260236 w 4477807"/>
              <a:gd name="connsiteY17" fmla="*/ 758084 h 244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77807" h="2446519">
                <a:moveTo>
                  <a:pt x="0" y="758084"/>
                </a:moveTo>
                <a:lnTo>
                  <a:pt x="239338" y="626423"/>
                </a:lnTo>
                <a:lnTo>
                  <a:pt x="239332" y="626382"/>
                </a:lnTo>
                <a:lnTo>
                  <a:pt x="247784" y="621777"/>
                </a:lnTo>
                <a:lnTo>
                  <a:pt x="761497" y="339182"/>
                </a:lnTo>
                <a:lnTo>
                  <a:pt x="1522994" y="758084"/>
                </a:lnTo>
                <a:lnTo>
                  <a:pt x="1331054" y="758084"/>
                </a:lnTo>
                <a:lnTo>
                  <a:pt x="1364519" y="835516"/>
                </a:lnTo>
                <a:cubicBezTo>
                  <a:pt x="1586334" y="1237606"/>
                  <a:pt x="2060425" y="1464816"/>
                  <a:pt x="2543274" y="1362767"/>
                </a:cubicBezTo>
                <a:cubicBezTo>
                  <a:pt x="3131889" y="1238364"/>
                  <a:pt x="3510619" y="671765"/>
                  <a:pt x="3389193" y="97232"/>
                </a:cubicBezTo>
                <a:lnTo>
                  <a:pt x="3380576" y="64837"/>
                </a:lnTo>
                <a:lnTo>
                  <a:pt x="3957609" y="317530"/>
                </a:lnTo>
                <a:lnTo>
                  <a:pt x="3962502" y="324861"/>
                </a:lnTo>
                <a:lnTo>
                  <a:pt x="4449296" y="0"/>
                </a:lnTo>
                <a:lnTo>
                  <a:pt x="4465987" y="105159"/>
                </a:lnTo>
                <a:cubicBezTo>
                  <a:pt x="4579575" y="1170302"/>
                  <a:pt x="3863709" y="2171523"/>
                  <a:pt x="2784291" y="2399657"/>
                </a:cubicBezTo>
                <a:cubicBezTo>
                  <a:pt x="1632912" y="2643000"/>
                  <a:pt x="503893" y="1914592"/>
                  <a:pt x="262558" y="772711"/>
                </a:cubicBezTo>
                <a:lnTo>
                  <a:pt x="260236" y="758084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7860" y="2773045"/>
            <a:ext cx="3415030" cy="2290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富民是强县的根本目的。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党委政府发展县域经济的出发点和落脚点就是促进人民群众增收，推进共同富裕。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12710" y="2773045"/>
            <a:ext cx="3812540" cy="2290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富民对于强县有促进作用。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发展产业把群众就业解决了，群众收入上去了，就会拉动消费，消费的扩大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进而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又会对经济增长起到刺激作用。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60" grpId="0"/>
      <p:bldP spid="21" grpId="0"/>
      <p:bldP spid="50" grpId="1" animBg="1"/>
      <p:bldP spid="60" grpId="1"/>
      <p:bldP spid="21" grpId="1"/>
      <p:bldP spid="48" grpId="0" bldLvl="0" animBg="1"/>
      <p:bldP spid="58" grpId="0"/>
      <p:bldP spid="22" grpId="0"/>
      <p:bldP spid="48" grpId="1" animBg="1"/>
      <p:bldP spid="58" grpId="1"/>
      <p:bldP spid="2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" name="Freeform 1495"/>
          <p:cNvSpPr/>
          <p:nvPr>
            <p:custDataLst>
              <p:tags r:id="rId4"/>
            </p:custDataLst>
          </p:nvPr>
        </p:nvSpPr>
        <p:spPr bwMode="auto">
          <a:xfrm>
            <a:off x="3334410" y="4644645"/>
            <a:ext cx="88618" cy="150264"/>
          </a:xfrm>
          <a:custGeom>
            <a:avLst/>
            <a:gdLst>
              <a:gd name="T0" fmla="*/ 138 w 138"/>
              <a:gd name="T1" fmla="*/ 137 h 234"/>
              <a:gd name="T2" fmla="*/ 137 w 138"/>
              <a:gd name="T3" fmla="*/ 143 h 234"/>
              <a:gd name="T4" fmla="*/ 138 w 138"/>
              <a:gd name="T5" fmla="*/ 234 h 234"/>
              <a:gd name="T6" fmla="*/ 1 w 138"/>
              <a:gd name="T7" fmla="*/ 97 h 234"/>
              <a:gd name="T8" fmla="*/ 0 w 138"/>
              <a:gd name="T9" fmla="*/ 0 h 234"/>
              <a:gd name="T10" fmla="*/ 138 w 138"/>
              <a:gd name="T1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234">
                <a:moveTo>
                  <a:pt x="138" y="137"/>
                </a:moveTo>
                <a:lnTo>
                  <a:pt x="137" y="143"/>
                </a:lnTo>
                <a:lnTo>
                  <a:pt x="138" y="234"/>
                </a:lnTo>
                <a:lnTo>
                  <a:pt x="1" y="97"/>
                </a:lnTo>
                <a:lnTo>
                  <a:pt x="0" y="0"/>
                </a:lnTo>
                <a:lnTo>
                  <a:pt x="138" y="137"/>
                </a:lnTo>
                <a:close/>
              </a:path>
            </a:pathLst>
          </a:custGeom>
          <a:solidFill>
            <a:srgbClr val="00CC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39393">
                  <a:lumMod val="50000"/>
                </a:srgb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2755" y="1267244"/>
            <a:ext cx="6227443" cy="549809"/>
            <a:chOff x="694864" y="945978"/>
            <a:chExt cx="5084272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46355"/>
              <a:ext cx="5084272" cy="390985"/>
              <a:chOff x="792480" y="921641"/>
              <a:chExt cx="5084272" cy="39098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59932" y="921641"/>
                <a:ext cx="4916820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强县与富民要两手抓、两手硬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23922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graphicFrame>
        <p:nvGraphicFramePr>
          <p:cNvPr id="16" name="图表 15" descr="7b0a202020202263686172745265734964223a20223230343734353334220a7d0a"/>
          <p:cNvGraphicFramePr/>
          <p:nvPr/>
        </p:nvGraphicFramePr>
        <p:xfrm>
          <a:off x="292735" y="2579370"/>
          <a:ext cx="3940175" cy="3003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250570" y="5695451"/>
            <a:ext cx="213484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smtClean="0">
                <a:solidFill>
                  <a:schemeClr val="tx1"/>
                </a:solidFill>
              </a:rPr>
              <a:t>为临清</a:t>
            </a:r>
            <a:r>
              <a:rPr lang="en-US" altLang="zh-CN" sz="3600" b="1" smtClean="0">
                <a:solidFill>
                  <a:srgbClr val="D64541"/>
                </a:solidFill>
              </a:rPr>
              <a:t>1.4</a:t>
            </a:r>
            <a:r>
              <a:rPr lang="zh-CN" altLang="en-US" sz="3600" b="1" smtClean="0">
                <a:solidFill>
                  <a:srgbClr val="D64541"/>
                </a:solidFill>
              </a:rPr>
              <a:t>倍</a:t>
            </a:r>
            <a:endParaRPr lang="zh-CN" altLang="en-US" sz="3600" b="1" smtClean="0">
              <a:solidFill>
                <a:srgbClr val="D64541"/>
              </a:solidFill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5037710" y="5701595"/>
            <a:ext cx="219162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smtClean="0">
                <a:solidFill>
                  <a:schemeClr val="tx1"/>
                </a:solidFill>
              </a:rPr>
              <a:t>为临清</a:t>
            </a:r>
            <a:r>
              <a:rPr lang="en-US" altLang="zh-CN" sz="3600" b="1" smtClean="0">
                <a:solidFill>
                  <a:srgbClr val="D64541"/>
                </a:solidFill>
              </a:rPr>
              <a:t>3.3 </a:t>
            </a:r>
            <a:r>
              <a:rPr lang="zh-CN" altLang="en-US" sz="3600" b="1" smtClean="0">
                <a:solidFill>
                  <a:srgbClr val="D64541"/>
                </a:solidFill>
              </a:rPr>
              <a:t>倍</a:t>
            </a:r>
            <a:endParaRPr lang="zh-CN" altLang="en-US" sz="3600" b="1" smtClean="0">
              <a:solidFill>
                <a:srgbClr val="D64541"/>
              </a:solidFill>
            </a:endParaRPr>
          </a:p>
        </p:txBody>
      </p:sp>
      <p:graphicFrame>
        <p:nvGraphicFramePr>
          <p:cNvPr id="24" name="图表 23" descr="7b0a202020202263686172745265734964223a20223230343734353334220a7d0a"/>
          <p:cNvGraphicFramePr/>
          <p:nvPr/>
        </p:nvGraphicFramePr>
        <p:xfrm>
          <a:off x="7924800" y="2404110"/>
          <a:ext cx="4074795" cy="3156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2444115" y="3594735"/>
            <a:ext cx="490220" cy="134493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lvl="0" algn="l"/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四市平均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1439545" y="4269740"/>
            <a:ext cx="490220" cy="106807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lvl="0" algn="l"/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临清</a:t>
            </a:r>
            <a:r>
              <a:rPr lang="en-US" altLang="zh-CN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10250170" y="3686175"/>
            <a:ext cx="490220" cy="134493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lvl="0" algn="l"/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四市平均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222105" y="4501515"/>
            <a:ext cx="490220" cy="106807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lvl="0" algn="l"/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临清</a:t>
            </a:r>
            <a:r>
              <a:rPr lang="en-US" altLang="zh-CN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8749030" y="2327275"/>
            <a:ext cx="2540000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00">
                <a:solidFill>
                  <a:srgbClr val="FF0000"/>
                </a:solidFill>
              </a:rPr>
              <a:t> GDP</a:t>
            </a:r>
            <a:r>
              <a:rPr lang="zh-CN" altLang="en-US" sz="1900"/>
              <a:t>对比（亿元）</a:t>
            </a:r>
            <a:endParaRPr lang="zh-CN" altLang="en-US" sz="1900"/>
          </a:p>
        </p:txBody>
      </p:sp>
      <p:sp>
        <p:nvSpPr>
          <p:cNvPr id="187" name="文本框 186"/>
          <p:cNvSpPr txBox="1"/>
          <p:nvPr/>
        </p:nvSpPr>
        <p:spPr>
          <a:xfrm>
            <a:off x="333375" y="2320925"/>
            <a:ext cx="3859530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00">
                <a:solidFill>
                  <a:srgbClr val="FF0000"/>
                </a:solidFill>
              </a:rPr>
              <a:t>居民人均可收入</a:t>
            </a:r>
            <a:r>
              <a:rPr lang="zh-CN" altLang="en-US" sz="1900"/>
              <a:t>对比（万元）</a:t>
            </a:r>
            <a:endParaRPr lang="zh-CN" altLang="en-US" sz="1900"/>
          </a:p>
        </p:txBody>
      </p:sp>
      <p:sp>
        <p:nvSpPr>
          <p:cNvPr id="188" name="文本框 187"/>
          <p:cNvSpPr txBox="1"/>
          <p:nvPr>
            <p:custDataLst>
              <p:tags r:id="rId7"/>
            </p:custDataLst>
          </p:nvPr>
        </p:nvSpPr>
        <p:spPr>
          <a:xfrm>
            <a:off x="8887080" y="5694610"/>
            <a:ext cx="219162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smtClean="0">
                <a:solidFill>
                  <a:schemeClr val="tx1"/>
                </a:solidFill>
              </a:rPr>
              <a:t>为临清</a:t>
            </a:r>
            <a:r>
              <a:rPr lang="en-US" altLang="zh-CN" sz="3600" b="1" smtClean="0">
                <a:solidFill>
                  <a:srgbClr val="D64541"/>
                </a:solidFill>
              </a:rPr>
              <a:t>3.3 </a:t>
            </a:r>
            <a:r>
              <a:rPr lang="zh-CN" altLang="en-US" sz="3600" b="1" smtClean="0">
                <a:solidFill>
                  <a:srgbClr val="D64541"/>
                </a:solidFill>
              </a:rPr>
              <a:t>倍</a:t>
            </a:r>
            <a:endParaRPr lang="zh-CN" altLang="en-US" sz="3600" b="1" smtClean="0">
              <a:solidFill>
                <a:srgbClr val="D64541"/>
              </a:solidFill>
            </a:endParaRPr>
          </a:p>
        </p:txBody>
      </p:sp>
      <p:graphicFrame>
        <p:nvGraphicFramePr>
          <p:cNvPr id="189" name="图表 188" descr="7b0a202020202263686172745265734964223a20223230343734353334220a7d0a"/>
          <p:cNvGraphicFramePr/>
          <p:nvPr/>
        </p:nvGraphicFramePr>
        <p:xfrm>
          <a:off x="4000500" y="2498725"/>
          <a:ext cx="4171315" cy="3072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0" name="文本框 189"/>
          <p:cNvSpPr txBox="1"/>
          <p:nvPr/>
        </p:nvSpPr>
        <p:spPr>
          <a:xfrm>
            <a:off x="4192905" y="2327275"/>
            <a:ext cx="4379595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00">
                <a:solidFill>
                  <a:srgbClr val="FF0000"/>
                </a:solidFill>
              </a:rPr>
              <a:t>社会消费品零售总额</a:t>
            </a:r>
            <a:r>
              <a:rPr lang="zh-CN" altLang="en-US" sz="1900"/>
              <a:t>对比（亿元）</a:t>
            </a:r>
            <a:endParaRPr lang="zh-CN" altLang="en-US" sz="1900"/>
          </a:p>
        </p:txBody>
      </p:sp>
      <p:sp>
        <p:nvSpPr>
          <p:cNvPr id="182" name="文本框 181"/>
          <p:cNvSpPr txBox="1"/>
          <p:nvPr/>
        </p:nvSpPr>
        <p:spPr>
          <a:xfrm>
            <a:off x="5342255" y="4503420"/>
            <a:ext cx="490220" cy="106807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lvl="0" algn="l"/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临清</a:t>
            </a:r>
            <a:r>
              <a:rPr lang="en-US" altLang="zh-CN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391910" y="3674745"/>
            <a:ext cx="490220" cy="134493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lvl="0" algn="l"/>
            <a:r>
              <a:rPr lang="zh-CN" altLang="en-US" sz="20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四市平均</a:t>
            </a:r>
            <a:endParaRPr lang="zh-CN" altLang="en-US" sz="20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 animBg="1"/>
      <p:bldP spid="22" grpId="0"/>
      <p:bldP spid="38" grpId="0"/>
      <p:bldP spid="180" grpId="0"/>
      <p:bldP spid="187" grpId="0"/>
      <p:bldP spid="176" grpId="1" animBg="1"/>
      <p:bldP spid="22" grpId="1"/>
      <p:bldP spid="38" grpId="1"/>
      <p:bldP spid="180" grpId="1"/>
      <p:bldP spid="187" grpId="1"/>
      <p:bldP spid="23" grpId="0"/>
      <p:bldP spid="190" grpId="0"/>
      <p:bldP spid="182" grpId="0"/>
      <p:bldP spid="181" grpId="0"/>
      <p:bldP spid="23" grpId="1"/>
      <p:bldP spid="190" grpId="1"/>
      <p:bldP spid="182" grpId="1"/>
      <p:bldP spid="181" grpId="1"/>
      <p:bldP spid="183" grpId="0"/>
      <p:bldP spid="184" grpId="0"/>
      <p:bldP spid="186" grpId="0"/>
      <p:bldP spid="188" grpId="0"/>
      <p:bldP spid="183" grpId="1"/>
      <p:bldP spid="184" grpId="1"/>
      <p:bldP spid="186" grpId="1"/>
      <p:bldP spid="18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椭圆 22"/>
          <p:cNvSpPr/>
          <p:nvPr/>
        </p:nvSpPr>
        <p:spPr>
          <a:xfrm>
            <a:off x="5196840" y="1157605"/>
            <a:ext cx="5233670" cy="5233670"/>
          </a:xfrm>
          <a:prstGeom prst="ellipse">
            <a:avLst/>
          </a:prstGeom>
          <a:solidFill>
            <a:schemeClr val="accent3">
              <a:alpha val="33000"/>
            </a:schemeClr>
          </a:solidFill>
          <a:ln>
            <a:solidFill>
              <a:schemeClr val="accent3">
                <a:shade val="50000"/>
                <a:alpha val="2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1"/>
            </p:custDataLst>
          </p:nvPr>
        </p:nvSpPr>
        <p:spPr>
          <a:xfrm>
            <a:off x="2072640" y="3482340"/>
            <a:ext cx="191135" cy="19113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3109595" y="2825750"/>
            <a:ext cx="295910" cy="29591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4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3119755" y="3816985"/>
            <a:ext cx="687705" cy="68770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3672205" y="2977515"/>
            <a:ext cx="344170" cy="34417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4466590" y="3596005"/>
            <a:ext cx="459105" cy="459105"/>
          </a:xfrm>
          <a:prstGeom prst="ellipse">
            <a:avLst/>
          </a:prstGeom>
          <a:solidFill>
            <a:srgbClr val="0F6FC6">
              <a:alpha val="4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825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3808095" y="2273300"/>
            <a:ext cx="344170" cy="34417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5230495" y="5301615"/>
            <a:ext cx="344170" cy="344170"/>
          </a:xfrm>
          <a:prstGeom prst="ellipse">
            <a:avLst/>
          </a:prstGeom>
          <a:solidFill>
            <a:srgbClr val="0F6FC6">
              <a:alpha val="4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5680075" y="4655185"/>
            <a:ext cx="135890" cy="13589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5865495" y="4219575"/>
            <a:ext cx="191135" cy="19113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046345" y="2477770"/>
            <a:ext cx="1183005" cy="1183005"/>
          </a:xfrm>
          <a:prstGeom prst="ellipse">
            <a:avLst/>
          </a:prstGeom>
          <a:solidFill>
            <a:srgbClr val="0F6FC6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zh-CN" altLang="en-US" sz="2000" smtClean="0">
                <a:solidFill>
                  <a:sysClr val="window" lastClr="FFFFFF"/>
                </a:solidFill>
                <a:sym typeface="Arial" panose="020B0604020202020204" pitchFamily="34" charset="0"/>
              </a:rPr>
              <a:t>居民人均收入</a:t>
            </a:r>
            <a:endParaRPr lang="zh-CN" altLang="en-US" sz="2000" smtClean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5075555" y="2207260"/>
            <a:ext cx="172085" cy="172085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12"/>
            </p:custDataLst>
          </p:nvPr>
        </p:nvSpPr>
        <p:spPr>
          <a:xfrm>
            <a:off x="6086475" y="2299335"/>
            <a:ext cx="135890" cy="13589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13"/>
            </p:custDataLst>
          </p:nvPr>
        </p:nvSpPr>
        <p:spPr>
          <a:xfrm>
            <a:off x="6675120" y="3596005"/>
            <a:ext cx="579755" cy="57975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4"/>
            </p:custDataLst>
          </p:nvPr>
        </p:nvSpPr>
        <p:spPr>
          <a:xfrm>
            <a:off x="7112000" y="2927350"/>
            <a:ext cx="344170" cy="34417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>
            <p:custDataLst>
              <p:tags r:id="rId15"/>
            </p:custDataLst>
          </p:nvPr>
        </p:nvSpPr>
        <p:spPr>
          <a:xfrm>
            <a:off x="6717030" y="1656715"/>
            <a:ext cx="579755" cy="57975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>
            <p:custDataLst>
              <p:tags r:id="rId16"/>
            </p:custDataLst>
          </p:nvPr>
        </p:nvSpPr>
        <p:spPr>
          <a:xfrm>
            <a:off x="9310370" y="1682750"/>
            <a:ext cx="292100" cy="292100"/>
          </a:xfrm>
          <a:prstGeom prst="ellipse">
            <a:avLst/>
          </a:prstGeom>
          <a:solidFill>
            <a:srgbClr val="0F6FC6">
              <a:alpha val="1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3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6520180" y="4890770"/>
            <a:ext cx="441960" cy="441960"/>
          </a:xfrm>
          <a:prstGeom prst="ellipse">
            <a:avLst/>
          </a:prstGeom>
          <a:solidFill>
            <a:srgbClr val="0F6FC6">
              <a:alpha val="4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725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18"/>
            </p:custDataLst>
          </p:nvPr>
        </p:nvSpPr>
        <p:spPr>
          <a:xfrm>
            <a:off x="7343140" y="5110480"/>
            <a:ext cx="344170" cy="34417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>
            <p:custDataLst>
              <p:tags r:id="rId19"/>
            </p:custDataLst>
          </p:nvPr>
        </p:nvSpPr>
        <p:spPr>
          <a:xfrm>
            <a:off x="7752080" y="5261610"/>
            <a:ext cx="135890" cy="13589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>
            <p:custDataLst>
              <p:tags r:id="rId20"/>
            </p:custDataLst>
          </p:nvPr>
        </p:nvSpPr>
        <p:spPr>
          <a:xfrm>
            <a:off x="8771890" y="5730875"/>
            <a:ext cx="76835" cy="76835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>
            <p:custDataLst>
              <p:tags r:id="rId21"/>
            </p:custDataLst>
          </p:nvPr>
        </p:nvSpPr>
        <p:spPr>
          <a:xfrm>
            <a:off x="8499475" y="5110480"/>
            <a:ext cx="292100" cy="29210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3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>
            <p:custDataLst>
              <p:tags r:id="rId22"/>
            </p:custDataLst>
          </p:nvPr>
        </p:nvSpPr>
        <p:spPr>
          <a:xfrm>
            <a:off x="7780020" y="1993265"/>
            <a:ext cx="1460500" cy="1460500"/>
          </a:xfrm>
          <a:prstGeom prst="ellipse">
            <a:avLst/>
          </a:prstGeom>
          <a:solidFill>
            <a:srgbClr val="0F6FC6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zh-CN" altLang="en-US" sz="2400" smtClean="0">
                <a:solidFill>
                  <a:sysClr val="window" lastClr="FFFFFF"/>
                </a:solidFill>
                <a:sym typeface="Arial" panose="020B0604020202020204" pitchFamily="34" charset="0"/>
              </a:rPr>
              <a:t>居民人均收入</a:t>
            </a:r>
            <a:endParaRPr lang="zh-CN" altLang="en-US" sz="2400" smtClean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>
            <p:custDataLst>
              <p:tags r:id="rId23"/>
            </p:custDataLst>
          </p:nvPr>
        </p:nvSpPr>
        <p:spPr>
          <a:xfrm>
            <a:off x="9910445" y="1746885"/>
            <a:ext cx="86360" cy="86360"/>
          </a:xfrm>
          <a:prstGeom prst="ellipse">
            <a:avLst/>
          </a:prstGeom>
          <a:solidFill>
            <a:srgbClr val="0F6FC6">
              <a:alpha val="4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>
            <p:custDataLst>
              <p:tags r:id="rId24"/>
            </p:custDataLst>
          </p:nvPr>
        </p:nvSpPr>
        <p:spPr>
          <a:xfrm>
            <a:off x="9518015" y="2176780"/>
            <a:ext cx="459105" cy="459105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825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25"/>
            </p:custDataLst>
          </p:nvPr>
        </p:nvSpPr>
        <p:spPr>
          <a:xfrm>
            <a:off x="10026650" y="2511425"/>
            <a:ext cx="102870" cy="102870"/>
          </a:xfrm>
          <a:prstGeom prst="ellipse">
            <a:avLst/>
          </a:prstGeom>
          <a:solidFill>
            <a:srgbClr val="0F6FC6">
              <a:alpha val="1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>
            <p:custDataLst>
              <p:tags r:id="rId26"/>
            </p:custDataLst>
          </p:nvPr>
        </p:nvSpPr>
        <p:spPr>
          <a:xfrm>
            <a:off x="6388100" y="4484370"/>
            <a:ext cx="123190" cy="12319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>
            <p:custDataLst>
              <p:tags r:id="rId27"/>
            </p:custDataLst>
          </p:nvPr>
        </p:nvSpPr>
        <p:spPr>
          <a:xfrm>
            <a:off x="9778365" y="3064510"/>
            <a:ext cx="135890" cy="13589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>
            <p:custDataLst>
              <p:tags r:id="rId28"/>
            </p:custDataLst>
          </p:nvPr>
        </p:nvSpPr>
        <p:spPr>
          <a:xfrm>
            <a:off x="10184765" y="3157855"/>
            <a:ext cx="76835" cy="76835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>
            <p:custDataLst>
              <p:tags r:id="rId29"/>
            </p:custDataLst>
          </p:nvPr>
        </p:nvSpPr>
        <p:spPr>
          <a:xfrm>
            <a:off x="10248900" y="3757930"/>
            <a:ext cx="248285" cy="248285"/>
          </a:xfrm>
          <a:prstGeom prst="ellipse">
            <a:avLst/>
          </a:prstGeom>
          <a:solidFill>
            <a:srgbClr val="0F6FC6">
              <a:alpha val="4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3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>
            <p:custDataLst>
              <p:tags r:id="rId30"/>
            </p:custDataLst>
          </p:nvPr>
        </p:nvSpPr>
        <p:spPr>
          <a:xfrm>
            <a:off x="9773920" y="4672330"/>
            <a:ext cx="869315" cy="869315"/>
          </a:xfrm>
          <a:prstGeom prst="ellipse">
            <a:avLst/>
          </a:prstGeom>
          <a:solidFill>
            <a:srgbClr val="0F6FC6"/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lIns="0" tIns="0" rIns="0" bIns="0" rtlCol="0" anchor="ctr">
            <a:normAutofit fontScale="90000"/>
          </a:bodyPr>
          <a:p>
            <a:pPr algn="ctr"/>
            <a:r>
              <a:rPr lang="zh-CN" altLang="en-US" smtClean="0">
                <a:solidFill>
                  <a:sysClr val="window" lastClr="FFFFFF"/>
                </a:solidFill>
                <a:sym typeface="Arial" panose="020B0604020202020204" pitchFamily="34" charset="0"/>
              </a:rPr>
              <a:t>居民人均收入</a:t>
            </a:r>
            <a:endParaRPr lang="zh-CN" altLang="en-US" smtClean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>
            <p:custDataLst>
              <p:tags r:id="rId31"/>
            </p:custDataLst>
          </p:nvPr>
        </p:nvSpPr>
        <p:spPr>
          <a:xfrm>
            <a:off x="10954385" y="4247515"/>
            <a:ext cx="344170" cy="34417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>
            <p:custDataLst>
              <p:tags r:id="rId32"/>
            </p:custDataLst>
          </p:nvPr>
        </p:nvSpPr>
        <p:spPr>
          <a:xfrm>
            <a:off x="10664825" y="3258185"/>
            <a:ext cx="194945" cy="19494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>
            <p:custDataLst>
              <p:tags r:id="rId33"/>
            </p:custDataLst>
          </p:nvPr>
        </p:nvSpPr>
        <p:spPr>
          <a:xfrm>
            <a:off x="10056495" y="1750060"/>
            <a:ext cx="398780" cy="398780"/>
          </a:xfrm>
          <a:prstGeom prst="ellipse">
            <a:avLst/>
          </a:prstGeom>
          <a:solidFill>
            <a:srgbClr val="0F6FC6">
              <a:alpha val="1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625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>
            <p:custDataLst>
              <p:tags r:id="rId34"/>
            </p:custDataLst>
          </p:nvPr>
        </p:nvSpPr>
        <p:spPr>
          <a:xfrm>
            <a:off x="10337165" y="2176780"/>
            <a:ext cx="344170" cy="34417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0" name="椭圆 39"/>
          <p:cNvSpPr/>
          <p:nvPr>
            <p:custDataLst>
              <p:tags r:id="rId35"/>
            </p:custDataLst>
          </p:nvPr>
        </p:nvSpPr>
        <p:spPr>
          <a:xfrm>
            <a:off x="10624185" y="2098040"/>
            <a:ext cx="465455" cy="46545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9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>
            <p:custDataLst>
              <p:tags r:id="rId36"/>
            </p:custDataLst>
          </p:nvPr>
        </p:nvSpPr>
        <p:spPr>
          <a:xfrm>
            <a:off x="11875135" y="2557145"/>
            <a:ext cx="168275" cy="168275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>
            <p:custDataLst>
              <p:tags r:id="rId37"/>
            </p:custDataLst>
          </p:nvPr>
        </p:nvSpPr>
        <p:spPr>
          <a:xfrm>
            <a:off x="11301095" y="2842895"/>
            <a:ext cx="268605" cy="26860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75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>
            <p:custDataLst>
              <p:tags r:id="rId38"/>
            </p:custDataLst>
          </p:nvPr>
        </p:nvSpPr>
        <p:spPr>
          <a:xfrm>
            <a:off x="7566660" y="4219575"/>
            <a:ext cx="135890" cy="13589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1" name="椭圆 60"/>
          <p:cNvSpPr/>
          <p:nvPr>
            <p:custDataLst>
              <p:tags r:id="rId39"/>
            </p:custDataLst>
          </p:nvPr>
        </p:nvSpPr>
        <p:spPr>
          <a:xfrm>
            <a:off x="8027035" y="4155440"/>
            <a:ext cx="482600" cy="48260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9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5" name="椭圆 64"/>
          <p:cNvSpPr/>
          <p:nvPr>
            <p:custDataLst>
              <p:tags r:id="rId40"/>
            </p:custDataLst>
          </p:nvPr>
        </p:nvSpPr>
        <p:spPr>
          <a:xfrm>
            <a:off x="8812530" y="4183380"/>
            <a:ext cx="76200" cy="7620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8" name="椭圆 67"/>
          <p:cNvSpPr/>
          <p:nvPr>
            <p:custDataLst>
              <p:tags r:id="rId41"/>
            </p:custDataLst>
          </p:nvPr>
        </p:nvSpPr>
        <p:spPr>
          <a:xfrm>
            <a:off x="9285605" y="3935095"/>
            <a:ext cx="267335" cy="26733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75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1" name="椭圆 70"/>
          <p:cNvSpPr/>
          <p:nvPr>
            <p:custDataLst>
              <p:tags r:id="rId42"/>
            </p:custDataLst>
          </p:nvPr>
        </p:nvSpPr>
        <p:spPr>
          <a:xfrm>
            <a:off x="9376410" y="2648585"/>
            <a:ext cx="194945" cy="19494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2" name="椭圆 71"/>
          <p:cNvSpPr/>
          <p:nvPr>
            <p:custDataLst>
              <p:tags r:id="rId43"/>
            </p:custDataLst>
          </p:nvPr>
        </p:nvSpPr>
        <p:spPr>
          <a:xfrm>
            <a:off x="10055860" y="3037205"/>
            <a:ext cx="93345" cy="93345"/>
          </a:xfrm>
          <a:prstGeom prst="ellipse">
            <a:avLst/>
          </a:prstGeom>
          <a:solidFill>
            <a:srgbClr val="0F6FC6">
              <a:alpha val="18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3" name="椭圆 72"/>
          <p:cNvSpPr/>
          <p:nvPr>
            <p:custDataLst>
              <p:tags r:id="rId44"/>
            </p:custDataLst>
          </p:nvPr>
        </p:nvSpPr>
        <p:spPr>
          <a:xfrm>
            <a:off x="10890250" y="3065780"/>
            <a:ext cx="83820" cy="83820"/>
          </a:xfrm>
          <a:prstGeom prst="ellipse">
            <a:avLst/>
          </a:prstGeom>
          <a:solidFill>
            <a:srgbClr val="0F6FC6">
              <a:alpha val="90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24" name="椭圆 123"/>
          <p:cNvSpPr/>
          <p:nvPr>
            <p:custDataLst>
              <p:tags r:id="rId45"/>
            </p:custDataLst>
          </p:nvPr>
        </p:nvSpPr>
        <p:spPr>
          <a:xfrm>
            <a:off x="4778375" y="4764405"/>
            <a:ext cx="579755" cy="57975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25" name="椭圆 124"/>
          <p:cNvSpPr/>
          <p:nvPr>
            <p:custDataLst>
              <p:tags r:id="rId46"/>
            </p:custDataLst>
          </p:nvPr>
        </p:nvSpPr>
        <p:spPr>
          <a:xfrm>
            <a:off x="6490970" y="3130550"/>
            <a:ext cx="344170" cy="34417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26" name="椭圆 125"/>
          <p:cNvSpPr/>
          <p:nvPr>
            <p:custDataLst>
              <p:tags r:id="rId47"/>
            </p:custDataLst>
          </p:nvPr>
        </p:nvSpPr>
        <p:spPr>
          <a:xfrm>
            <a:off x="7764780" y="5574665"/>
            <a:ext cx="579755" cy="579755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27" name="椭圆 126"/>
          <p:cNvSpPr/>
          <p:nvPr>
            <p:custDataLst>
              <p:tags r:id="rId48"/>
            </p:custDataLst>
          </p:nvPr>
        </p:nvSpPr>
        <p:spPr>
          <a:xfrm>
            <a:off x="9276080" y="4890770"/>
            <a:ext cx="344170" cy="34417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28" name="椭圆 127"/>
          <p:cNvSpPr/>
          <p:nvPr>
            <p:custDataLst>
              <p:tags r:id="rId49"/>
            </p:custDataLst>
          </p:nvPr>
        </p:nvSpPr>
        <p:spPr>
          <a:xfrm>
            <a:off x="11336020" y="2106930"/>
            <a:ext cx="342900" cy="342900"/>
          </a:xfrm>
          <a:prstGeom prst="ellipse">
            <a:avLst/>
          </a:prstGeom>
          <a:solidFill>
            <a:srgbClr val="009DD9">
              <a:alpha val="55000"/>
            </a:srgbClr>
          </a:solidFill>
          <a:ln>
            <a:noFill/>
          </a:ln>
        </p:spPr>
        <p:style>
          <a:lnRef idx="2">
            <a:srgbClr val="0F6FC6">
              <a:shade val="50000"/>
            </a:srgbClr>
          </a:lnRef>
          <a:fillRef idx="1">
            <a:srgbClr val="0F6FC6"/>
          </a:fillRef>
          <a:effectRef idx="0">
            <a:srgbClr val="0F6FC6"/>
          </a:effectRef>
          <a:fontRef idx="minor">
            <a:sysClr val="window" lastClr="FFFFFF"/>
          </a:fontRef>
        </p:style>
        <p:txBody>
          <a:bodyPr rtlCol="0" anchor="ctr">
            <a:normAutofit fontScale="50000" lnSpcReduction="20000"/>
          </a:bodyPr>
          <a:p>
            <a:pPr algn="ctr"/>
            <a:endParaRPr lang="zh-CN" altLang="en-US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22645" y="3533775"/>
            <a:ext cx="41338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社会消费品零售总额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1620" y="5047615"/>
            <a:ext cx="519747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/>
            <a:r>
              <a:rPr lang="zh-CN" altLang="en-US" sz="2200" b="1" spc="300" dirty="0">
                <a:solidFill>
                  <a:srgbClr val="FFC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█</a:t>
            </a:r>
            <a:r>
              <a:rPr lang="zh-CN" altLang="en-US" sz="22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居民人均收入对社消额有放大作用</a:t>
            </a:r>
            <a:endParaRPr lang="zh-CN" altLang="en-US" sz="22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/>
            <a:endParaRPr lang="zh-CN" altLang="en-US" sz="22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/>
            <a:r>
              <a:rPr lang="zh-CN" altLang="en-US" sz="2200" spc="300" dirty="0">
                <a:solidFill>
                  <a:srgbClr val="FFC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█</a:t>
            </a:r>
            <a:r>
              <a:rPr lang="zh-CN" altLang="en-US" sz="22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社消额与</a:t>
            </a:r>
            <a:r>
              <a:rPr lang="en-US" altLang="zh-CN" sz="22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GDP</a:t>
            </a:r>
            <a:r>
              <a:rPr lang="zh-CN" altLang="en-US" sz="2200" spc="3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有间接正比关系</a:t>
            </a:r>
            <a:endParaRPr lang="zh-CN" altLang="en-US" sz="2200" spc="300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6227443" cy="549809"/>
            <a:chOff x="694864" y="945978"/>
            <a:chExt cx="5084272" cy="391588"/>
          </a:xfrm>
        </p:grpSpPr>
        <p:sp>
          <p:nvSpPr>
            <p:cNvPr id="41" name="矩形 40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94864" y="946355"/>
              <a:ext cx="5084272" cy="390985"/>
              <a:chOff x="792480" y="921641"/>
              <a:chExt cx="5084272" cy="390985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959932" y="921641"/>
                <a:ext cx="4916820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强县与富民要两手抓、两手硬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792480" y="1312626"/>
                <a:ext cx="423922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48" name="矩形 47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58" grpId="0" animBg="1"/>
      <p:bldP spid="61" grpId="0" animBg="1"/>
      <p:bldP spid="65" grpId="0" animBg="1"/>
      <p:bldP spid="68" grpId="0" animBg="1"/>
      <p:bldP spid="71" grpId="0" animBg="1"/>
      <p:bldP spid="72" grpId="0" animBg="1"/>
      <p:bldP spid="7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23" grpId="0" animBg="1"/>
      <p:bldP spid="26" grpId="0"/>
      <p:bldP spid="44" grpId="0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  <p:bldP spid="15" grpId="1" animBg="1"/>
      <p:bldP spid="16" grpId="1" animBg="1"/>
      <p:bldP spid="17" grpId="1" animBg="1"/>
      <p:bldP spid="18" grpId="1" animBg="1"/>
      <p:bldP spid="19" grpId="1" animBg="1"/>
      <p:bldP spid="20" grpId="1" animBg="1"/>
      <p:bldP spid="21" grpId="1" animBg="1"/>
      <p:bldP spid="22" grpId="1" animBg="1"/>
      <p:bldP spid="24" grpId="1" animBg="1"/>
      <p:bldP spid="25" grpId="1" animBg="1"/>
      <p:bldP spid="27" grpId="1" animBg="1"/>
      <p:bldP spid="28" grpId="1" animBg="1"/>
      <p:bldP spid="29" grpId="1" animBg="1"/>
      <p:bldP spid="30" grpId="1" animBg="1"/>
      <p:bldP spid="31" grpId="1" animBg="1"/>
      <p:bldP spid="32" grpId="1" animBg="1"/>
      <p:bldP spid="33" grpId="1" animBg="1"/>
      <p:bldP spid="34" grpId="1" animBg="1"/>
      <p:bldP spid="35" grpId="1" animBg="1"/>
      <p:bldP spid="36" grpId="1" animBg="1"/>
      <p:bldP spid="37" grpId="1" animBg="1"/>
      <p:bldP spid="38" grpId="1" animBg="1"/>
      <p:bldP spid="39" grpId="1" animBg="1"/>
      <p:bldP spid="40" grpId="1" animBg="1"/>
      <p:bldP spid="42" grpId="1" animBg="1"/>
      <p:bldP spid="43" grpId="1" animBg="1"/>
      <p:bldP spid="58" grpId="1" animBg="1"/>
      <p:bldP spid="61" grpId="1" animBg="1"/>
      <p:bldP spid="65" grpId="1" animBg="1"/>
      <p:bldP spid="68" grpId="1" animBg="1"/>
      <p:bldP spid="71" grpId="1" animBg="1"/>
      <p:bldP spid="72" grpId="1" animBg="1"/>
      <p:bldP spid="73" grpId="1" animBg="1"/>
      <p:bldP spid="124" grpId="1" animBg="1"/>
      <p:bldP spid="125" grpId="1" animBg="1"/>
      <p:bldP spid="126" grpId="1" animBg="1"/>
      <p:bldP spid="127" grpId="1" animBg="1"/>
      <p:bldP spid="128" grpId="1" animBg="1"/>
      <p:bldP spid="23" grpId="1" animBg="1"/>
      <p:bldP spid="26" grpId="1"/>
      <p:bldP spid="4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 descr="（经济版配图）三和纺织(2579217)-20220622180341(1)(1)"/>
          <p:cNvPicPr>
            <a:picLocks noChangeAspect="1"/>
          </p:cNvPicPr>
          <p:nvPr/>
        </p:nvPicPr>
        <p:blipFill>
          <a:blip r:embed="rId1"/>
          <a:srcRect r="6829"/>
          <a:stretch>
            <a:fillRect/>
          </a:stretch>
        </p:blipFill>
        <p:spPr>
          <a:xfrm>
            <a:off x="851535" y="1908175"/>
            <a:ext cx="4855845" cy="3476625"/>
          </a:xfrm>
          <a:prstGeom prst="rect">
            <a:avLst/>
          </a:prstGeom>
        </p:spPr>
      </p:pic>
      <p:pic>
        <p:nvPicPr>
          <p:cNvPr id="3" name="图片 2" descr="_J7A2035(1910046)-202206221806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985" y="1908810"/>
            <a:ext cx="5217160" cy="34759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6910" y="5384800"/>
            <a:ext cx="106432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临清的纺织、桑黄、畜牧等产业有一定基础和优势，通过建设产业园区、实施“公司+合作社+农户”、发展农村电商等方式，建立完善利益联结机制，让群众更多分享产业发展收益</a:t>
            </a:r>
            <a:endParaRPr lang="zh-CN" altLang="en-US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515620" y="5587365"/>
            <a:ext cx="11315700" cy="967105"/>
          </a:xfrm>
          <a:prstGeom prst="roundRect">
            <a:avLst>
              <a:gd name="adj" fmla="val 50000"/>
            </a:avLst>
          </a:prstGeom>
          <a:solidFill>
            <a:srgbClr val="2196F3"/>
          </a:solidFill>
          <a:ln w="8068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535" y="5587365"/>
            <a:ext cx="106432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在推进县域经济发展中，要进一步强化富民意识，在富民上投入更大精力，既要总量大、质量高、效益好、结构优的“强县”，也要就业稳定、收入增长、生活质量改善的“富民”</a:t>
            </a:r>
            <a:endParaRPr 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2755" y="1267244"/>
            <a:ext cx="6227443" cy="549809"/>
            <a:chOff x="694864" y="945978"/>
            <a:chExt cx="5084272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46355"/>
              <a:ext cx="5084272" cy="390985"/>
              <a:chOff x="792480" y="921641"/>
              <a:chExt cx="5084272" cy="39098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59932" y="921641"/>
                <a:ext cx="4916820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强县与富民要两手抓、两手硬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23922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100" grpId="1"/>
      <p:bldP spid="6" grpId="1" animBg="1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导读副本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5" y="769620"/>
            <a:ext cx="12192000" cy="1981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23290" y="918845"/>
            <a:ext cx="10669270" cy="159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500" kern="0">
                <a:cs typeface="+mn-ea"/>
                <a:sym typeface="+mn-lt"/>
              </a:rPr>
              <a:t>6月11日—13日，我带领市发改委和各县市区政府有关同志，赴</a:t>
            </a:r>
            <a:r>
              <a:rPr lang="zh-CN" altLang="en-US" sz="2500" b="1" ker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邹城、滕州、诸城、寿光</a:t>
            </a:r>
            <a:r>
              <a:rPr lang="zh-CN" altLang="en-US" sz="2500" kern="0">
                <a:cs typeface="+mn-ea"/>
                <a:sym typeface="+mn-lt"/>
              </a:rPr>
              <a:t>四地考察，深入学习借鉴全省高质量发展先进县抢抓机遇、破解难题，加快县域经济发展的思路举措和经验做法。</a:t>
            </a:r>
            <a:endParaRPr lang="zh-CN" altLang="en-US" sz="2500" kern="0">
              <a:cs typeface="+mn-ea"/>
              <a:sym typeface="+mn-lt"/>
            </a:endParaRPr>
          </a:p>
        </p:txBody>
      </p:sp>
      <p:sp>
        <p:nvSpPr>
          <p:cNvPr id="44" name="矩形: 圆角 43"/>
          <p:cNvSpPr/>
          <p:nvPr/>
        </p:nvSpPr>
        <p:spPr>
          <a:xfrm rot="16200000" flipH="1">
            <a:off x="9038590" y="-398780"/>
            <a:ext cx="139065" cy="616966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00000">
                <a:srgbClr val="00B0F0"/>
              </a:gs>
              <a:gs pos="0">
                <a:srgbClr val="C1EFF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: 圆角 43"/>
          <p:cNvSpPr/>
          <p:nvPr/>
        </p:nvSpPr>
        <p:spPr>
          <a:xfrm rot="16200000" flipV="1">
            <a:off x="3041650" y="-2243455"/>
            <a:ext cx="139065" cy="616966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00000">
                <a:srgbClr val="00B0F0"/>
              </a:gs>
              <a:gs pos="0">
                <a:srgbClr val="C1E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" name="矩形 49"/>
          <p:cNvSpPr/>
          <p:nvPr/>
        </p:nvSpPr>
        <p:spPr>
          <a:xfrm>
            <a:off x="0" y="3714115"/>
            <a:ext cx="12192000" cy="1611630"/>
          </a:xfrm>
          <a:prstGeom prst="rect">
            <a:avLst/>
          </a:prstGeom>
          <a:solidFill>
            <a:schemeClr val="accent1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69900" y="1870075"/>
            <a:ext cx="7924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要以产业振兴作为乡村振兴的基础，谋划好富民产业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270" y="2309495"/>
            <a:ext cx="1084453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充分利用农村各方面资源要素，盘活闲置的承包地、宅基地等沉睡资源，推进一二三产相融合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7630" y="3804285"/>
            <a:ext cx="5435600" cy="1410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寿光有20多万个蔬菜大棚，蔬菜种植面积60万亩，每个大棚就相当于一个标准化生产车间，对群众致富效应是很明显的</a:t>
            </a:r>
            <a:endParaRPr lang="zh-CN" altLang="en-US" sz="2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2100" y="2011680"/>
            <a:ext cx="177800" cy="1778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2755" y="1171994"/>
            <a:ext cx="6227443" cy="549809"/>
            <a:chOff x="694864" y="945978"/>
            <a:chExt cx="5084272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46355"/>
              <a:ext cx="5084272" cy="390985"/>
              <a:chOff x="792480" y="921641"/>
              <a:chExt cx="5084272" cy="39098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59932" y="921641"/>
                <a:ext cx="4916820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强县与富民要两手抓、两手硬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23922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7" name="图片 6" descr="R-C (1)"/>
          <p:cNvPicPr>
            <a:picLocks noChangeAspect="1"/>
          </p:cNvPicPr>
          <p:nvPr/>
        </p:nvPicPr>
        <p:blipFill>
          <a:blip r:embed="rId1"/>
          <a:srcRect t="19643"/>
          <a:stretch>
            <a:fillRect/>
          </a:stretch>
        </p:blipFill>
        <p:spPr>
          <a:xfrm>
            <a:off x="422275" y="2895600"/>
            <a:ext cx="5963285" cy="359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50" grpId="1" animBg="1"/>
      <p:bldP spid="100" grpId="1"/>
      <p:bldP spid="2" grpId="1"/>
      <p:bldP spid="4" grpId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" name="矩形 49"/>
          <p:cNvSpPr/>
          <p:nvPr/>
        </p:nvSpPr>
        <p:spPr>
          <a:xfrm>
            <a:off x="0" y="2853055"/>
            <a:ext cx="12192000" cy="2320925"/>
          </a:xfrm>
          <a:prstGeom prst="rect">
            <a:avLst/>
          </a:prstGeom>
          <a:solidFill>
            <a:schemeClr val="accent1">
              <a:lumMod val="7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15925" y="2900680"/>
            <a:ext cx="5809615" cy="2290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要注重发展能够吸纳农村劳动力、就业容量大的产业，比如在家门口就能就业的劳动密集型企业等，让更多群众享受到“强县红利”，在推进共同富裕的同时，也巩固提升“强县”的成果，形成良性循环互动</a:t>
            </a:r>
            <a:endParaRPr lang="zh-CN" altLang="en-US" sz="22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3月9日，在山东省临清润林牧业有限公司湖(2490416)-202206221809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7630" y="1887855"/>
            <a:ext cx="5749925" cy="38309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2755" y="1267244"/>
            <a:ext cx="6227443" cy="549809"/>
            <a:chOff x="694864" y="945978"/>
            <a:chExt cx="5084272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46355"/>
              <a:ext cx="5084272" cy="390985"/>
              <a:chOff x="792480" y="921641"/>
              <a:chExt cx="5084272" cy="39098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59932" y="921641"/>
                <a:ext cx="4916820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强县与富民要两手抓、两手硬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23922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50" grpId="1" animBg="1"/>
      <p:bldP spid="10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3040072" y="3546301"/>
            <a:ext cx="2217499" cy="2217499"/>
          </a:xfrm>
          <a:custGeom>
            <a:avLst/>
            <a:gdLst>
              <a:gd name="connsiteX0" fmla="*/ 0 w 1676025"/>
              <a:gd name="connsiteY0" fmla="*/ 838013 h 1676025"/>
              <a:gd name="connsiteX1" fmla="*/ 838013 w 1676025"/>
              <a:gd name="connsiteY1" fmla="*/ 0 h 1676025"/>
              <a:gd name="connsiteX2" fmla="*/ 1676026 w 1676025"/>
              <a:gd name="connsiteY2" fmla="*/ 838013 h 1676025"/>
              <a:gd name="connsiteX3" fmla="*/ 838013 w 1676025"/>
              <a:gd name="connsiteY3" fmla="*/ 1676026 h 1676025"/>
              <a:gd name="connsiteX4" fmla="*/ 0 w 1676025"/>
              <a:gd name="connsiteY4" fmla="*/ 838013 h 167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6025" h="1676025">
                <a:moveTo>
                  <a:pt x="0" y="838013"/>
                </a:moveTo>
                <a:cubicBezTo>
                  <a:pt x="0" y="375191"/>
                  <a:pt x="375191" y="0"/>
                  <a:pt x="838013" y="0"/>
                </a:cubicBezTo>
                <a:cubicBezTo>
                  <a:pt x="1300835" y="0"/>
                  <a:pt x="1676026" y="375191"/>
                  <a:pt x="1676026" y="838013"/>
                </a:cubicBezTo>
                <a:cubicBezTo>
                  <a:pt x="1676026" y="1300835"/>
                  <a:pt x="1300835" y="1676026"/>
                  <a:pt x="838013" y="1676026"/>
                </a:cubicBezTo>
                <a:cubicBezTo>
                  <a:pt x="375191" y="1676026"/>
                  <a:pt x="0" y="1300835"/>
                  <a:pt x="0" y="838013"/>
                </a:cubicBezTo>
                <a:close/>
              </a:path>
            </a:pathLst>
          </a:custGeom>
        </p:spPr>
        <p:style>
          <a:lnRef idx="2">
            <a:sysClr val="window" lastClr="FFFFFF">
              <a:hueOff val="0"/>
              <a:satOff val="0"/>
              <a:lumOff val="0"/>
              <a:alphaOff val="0"/>
            </a:sysClr>
          </a:lnRef>
          <a:fillRef idx="1">
            <a:srgbClr val="F23A48">
              <a:hueOff val="0"/>
              <a:satOff val="0"/>
              <a:lumOff val="0"/>
              <a:alphaOff val="0"/>
            </a:srgbClr>
          </a:fillRef>
          <a:effectRef idx="0">
            <a:srgbClr val="F23A48">
              <a:hueOff val="0"/>
              <a:satOff val="0"/>
              <a:lumOff val="0"/>
              <a:alphaOff val="0"/>
            </a:srgbClr>
          </a:effectRef>
          <a:fontRef idx="minor">
            <a:sysClr val="window" lastClr="FFFFFF"/>
          </a:fontRef>
        </p:style>
        <p:txBody>
          <a:bodyPr spcFirstLastPara="0" vert="horz" wrap="square" lIns="282278" tIns="282278" rIns="282278" bIns="282278" numCol="1" spcCol="1270" anchor="ctr" anchorCtr="0">
            <a:normAutofit/>
          </a:bodyPr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经济结构转型升级</a:t>
            </a:r>
            <a:endParaRPr lang="en-US" altLang="zh-CN" sz="24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>
            <a:off x="5123887" y="3232900"/>
            <a:ext cx="1382386" cy="748405"/>
          </a:xfrm>
          <a:custGeom>
            <a:avLst/>
            <a:gdLst>
              <a:gd name="connsiteX0" fmla="*/ 0 w 1044832"/>
              <a:gd name="connsiteY0" fmla="*/ 113132 h 565658"/>
              <a:gd name="connsiteX1" fmla="*/ 762003 w 1044832"/>
              <a:gd name="connsiteY1" fmla="*/ 113132 h 565658"/>
              <a:gd name="connsiteX2" fmla="*/ 762003 w 1044832"/>
              <a:gd name="connsiteY2" fmla="*/ 0 h 565658"/>
              <a:gd name="connsiteX3" fmla="*/ 1044832 w 1044832"/>
              <a:gd name="connsiteY3" fmla="*/ 282829 h 565658"/>
              <a:gd name="connsiteX4" fmla="*/ 762003 w 1044832"/>
              <a:gd name="connsiteY4" fmla="*/ 565658 h 565658"/>
              <a:gd name="connsiteX5" fmla="*/ 762003 w 1044832"/>
              <a:gd name="connsiteY5" fmla="*/ 452526 h 565658"/>
              <a:gd name="connsiteX6" fmla="*/ 0 w 1044832"/>
              <a:gd name="connsiteY6" fmla="*/ 452526 h 565658"/>
              <a:gd name="connsiteX7" fmla="*/ 0 w 1044832"/>
              <a:gd name="connsiteY7" fmla="*/ 113132 h 56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832" h="565658">
                <a:moveTo>
                  <a:pt x="0" y="113132"/>
                </a:moveTo>
                <a:lnTo>
                  <a:pt x="762003" y="113132"/>
                </a:lnTo>
                <a:lnTo>
                  <a:pt x="762003" y="0"/>
                </a:lnTo>
                <a:lnTo>
                  <a:pt x="1044832" y="282829"/>
                </a:lnTo>
                <a:lnTo>
                  <a:pt x="762003" y="565658"/>
                </a:lnTo>
                <a:lnTo>
                  <a:pt x="762003" y="452526"/>
                </a:lnTo>
                <a:lnTo>
                  <a:pt x="0" y="452526"/>
                </a:lnTo>
                <a:lnTo>
                  <a:pt x="0" y="113132"/>
                </a:lnTo>
                <a:close/>
              </a:path>
            </a:pathLst>
          </a:custGeom>
          <a:solidFill>
            <a:srgbClr val="FFCF00">
              <a:lumMod val="40000"/>
              <a:lumOff val="60000"/>
            </a:srgbClr>
          </a:solidFill>
        </p:spPr>
        <p:style>
          <a:lnRef idx="0">
            <a:srgbClr val="F23A48">
              <a:tint val="60000"/>
              <a:hueOff val="0"/>
              <a:satOff val="0"/>
              <a:lumOff val="0"/>
              <a:alphaOff val="0"/>
            </a:srgbClr>
          </a:lnRef>
          <a:fillRef idx="1">
            <a:scrgbClr r="0" g="0" b="0"/>
          </a:fillRef>
          <a:effectRef idx="0">
            <a:srgbClr val="F23A48">
              <a:tint val="60000"/>
              <a:hueOff val="0"/>
              <a:satOff val="0"/>
              <a:lumOff val="0"/>
              <a:alphaOff val="0"/>
            </a:srgbClr>
          </a:effectRef>
          <a:fontRef idx="minor">
            <a:sysClr val="window" lastClr="FFFFFF"/>
          </a:fontRef>
        </p:style>
        <p:txBody>
          <a:bodyPr spcFirstLastPara="0" vert="horz" wrap="square" lIns="0" tIns="113132" rIns="169697" bIns="113132" numCol="1" spcCol="1270" anchor="ctr" anchorCtr="0">
            <a:normAutofit/>
          </a:bodyPr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solidFill>
                <a:srgbClr val="FFFFFF"/>
              </a:solidFill>
            </a:endParaRPr>
          </a:p>
        </p:txBody>
      </p:sp>
      <p:sp>
        <p:nvSpPr>
          <p:cNvPr id="10" name="任意多边形 9"/>
          <p:cNvSpPr/>
          <p:nvPr>
            <p:custDataLst>
              <p:tags r:id="rId3"/>
            </p:custDataLst>
          </p:nvPr>
        </p:nvSpPr>
        <p:spPr>
          <a:xfrm>
            <a:off x="6372591" y="3546301"/>
            <a:ext cx="2217499" cy="2217499"/>
          </a:xfrm>
          <a:custGeom>
            <a:avLst/>
            <a:gdLst>
              <a:gd name="connsiteX0" fmla="*/ 0 w 1676025"/>
              <a:gd name="connsiteY0" fmla="*/ 838013 h 1676025"/>
              <a:gd name="connsiteX1" fmla="*/ 838013 w 1676025"/>
              <a:gd name="connsiteY1" fmla="*/ 0 h 1676025"/>
              <a:gd name="connsiteX2" fmla="*/ 1676026 w 1676025"/>
              <a:gd name="connsiteY2" fmla="*/ 838013 h 1676025"/>
              <a:gd name="connsiteX3" fmla="*/ 838013 w 1676025"/>
              <a:gd name="connsiteY3" fmla="*/ 1676026 h 1676025"/>
              <a:gd name="connsiteX4" fmla="*/ 0 w 1676025"/>
              <a:gd name="connsiteY4" fmla="*/ 838013 h 167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6025" h="1676025">
                <a:moveTo>
                  <a:pt x="0" y="838013"/>
                </a:moveTo>
                <a:cubicBezTo>
                  <a:pt x="0" y="375191"/>
                  <a:pt x="375191" y="0"/>
                  <a:pt x="838013" y="0"/>
                </a:cubicBezTo>
                <a:cubicBezTo>
                  <a:pt x="1300835" y="0"/>
                  <a:pt x="1676026" y="375191"/>
                  <a:pt x="1676026" y="838013"/>
                </a:cubicBezTo>
                <a:cubicBezTo>
                  <a:pt x="1676026" y="1300835"/>
                  <a:pt x="1300835" y="1676026"/>
                  <a:pt x="838013" y="1676026"/>
                </a:cubicBezTo>
                <a:cubicBezTo>
                  <a:pt x="375191" y="1676026"/>
                  <a:pt x="0" y="1300835"/>
                  <a:pt x="0" y="838013"/>
                </a:cubicBezTo>
                <a:close/>
              </a:path>
            </a:pathLst>
          </a:custGeom>
          <a:solidFill>
            <a:srgbClr val="FFCF00"/>
          </a:solidFill>
        </p:spPr>
        <p:style>
          <a:lnRef idx="2">
            <a:sysClr val="window" lastClr="FFFFFF">
              <a:hueOff val="0"/>
              <a:satOff val="0"/>
              <a:lumOff val="0"/>
              <a:alphaOff val="0"/>
            </a:sysClr>
          </a:lnRef>
          <a:fillRef idx="1">
            <a:scrgbClr r="0" g="0" b="0"/>
          </a:fillRef>
          <a:effectRef idx="0">
            <a:srgbClr val="F23A48">
              <a:hueOff val="0"/>
              <a:satOff val="0"/>
              <a:lumOff val="0"/>
              <a:alphaOff val="0"/>
            </a:srgbClr>
          </a:effectRef>
          <a:fontRef idx="minor">
            <a:sysClr val="window" lastClr="FFFFFF"/>
          </a:fontRef>
        </p:style>
        <p:txBody>
          <a:bodyPr spcFirstLastPara="0" vert="horz" wrap="square" lIns="282278" tIns="282278" rIns="282278" bIns="282278" numCol="1" spcCol="1270" anchor="ctr" anchorCtr="0">
            <a:normAutofit/>
          </a:bodyPr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加快新旧动能转换</a:t>
            </a:r>
            <a:endParaRPr lang="en-US" altLang="zh-CN" sz="2400" b="1" kern="12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4"/>
            </p:custDataLst>
          </p:nvPr>
        </p:nvSpPr>
        <p:spPr>
          <a:xfrm>
            <a:off x="5123887" y="5328795"/>
            <a:ext cx="1382386" cy="748407"/>
          </a:xfrm>
          <a:custGeom>
            <a:avLst/>
            <a:gdLst>
              <a:gd name="connsiteX0" fmla="*/ 0 w 1044832"/>
              <a:gd name="connsiteY0" fmla="*/ 113132 h 565658"/>
              <a:gd name="connsiteX1" fmla="*/ 762003 w 1044832"/>
              <a:gd name="connsiteY1" fmla="*/ 113132 h 565658"/>
              <a:gd name="connsiteX2" fmla="*/ 762003 w 1044832"/>
              <a:gd name="connsiteY2" fmla="*/ 0 h 565658"/>
              <a:gd name="connsiteX3" fmla="*/ 1044832 w 1044832"/>
              <a:gd name="connsiteY3" fmla="*/ 282829 h 565658"/>
              <a:gd name="connsiteX4" fmla="*/ 762003 w 1044832"/>
              <a:gd name="connsiteY4" fmla="*/ 565658 h 565658"/>
              <a:gd name="connsiteX5" fmla="*/ 762003 w 1044832"/>
              <a:gd name="connsiteY5" fmla="*/ 452526 h 565658"/>
              <a:gd name="connsiteX6" fmla="*/ 0 w 1044832"/>
              <a:gd name="connsiteY6" fmla="*/ 452526 h 565658"/>
              <a:gd name="connsiteX7" fmla="*/ 0 w 1044832"/>
              <a:gd name="connsiteY7" fmla="*/ 113132 h 56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832" h="565658">
                <a:moveTo>
                  <a:pt x="1044832" y="452526"/>
                </a:moveTo>
                <a:lnTo>
                  <a:pt x="282829" y="452526"/>
                </a:lnTo>
                <a:lnTo>
                  <a:pt x="282829" y="565658"/>
                </a:lnTo>
                <a:lnTo>
                  <a:pt x="0" y="282829"/>
                </a:lnTo>
                <a:lnTo>
                  <a:pt x="282829" y="0"/>
                </a:lnTo>
                <a:lnTo>
                  <a:pt x="282829" y="113132"/>
                </a:lnTo>
                <a:lnTo>
                  <a:pt x="1044832" y="113132"/>
                </a:lnTo>
                <a:lnTo>
                  <a:pt x="1044832" y="452526"/>
                </a:lnTo>
                <a:close/>
              </a:path>
            </a:pathLst>
          </a:custGeom>
          <a:solidFill>
            <a:srgbClr val="F23A48">
              <a:lumMod val="40000"/>
              <a:lumOff val="60000"/>
            </a:srgbClr>
          </a:solidFill>
        </p:spPr>
        <p:style>
          <a:lnRef idx="0">
            <a:srgbClr val="F23A48">
              <a:tint val="60000"/>
              <a:hueOff val="0"/>
              <a:satOff val="0"/>
              <a:lumOff val="0"/>
              <a:alphaOff val="0"/>
            </a:srgbClr>
          </a:lnRef>
          <a:fillRef idx="1">
            <a:scrgbClr r="0" g="0" b="0"/>
          </a:fillRef>
          <a:effectRef idx="0">
            <a:srgbClr val="F23A48">
              <a:tint val="60000"/>
              <a:hueOff val="0"/>
              <a:satOff val="0"/>
              <a:lumOff val="0"/>
              <a:alphaOff val="0"/>
            </a:srgbClr>
          </a:effectRef>
          <a:fontRef idx="minor">
            <a:sysClr val="window" lastClr="FFFFFF"/>
          </a:fontRef>
        </p:style>
        <p:txBody>
          <a:bodyPr spcFirstLastPara="0" vert="horz" wrap="square" lIns="169697" tIns="113133" rIns="0" bIns="113132" numCol="1" spcCol="1270" anchor="ctr" anchorCtr="0">
            <a:normAutofit/>
          </a:bodyPr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4560" y="2019935"/>
            <a:ext cx="1036193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实现经济结构转型升级，加快新旧动能转换，这种转换既来自“无中生有”地培育新产业，也来自“有中出新”地通过新技术、新业态、新模式改造升级传统产业。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4" name="矩形 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2" name="矩形 11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5" grpId="1" animBg="1"/>
      <p:bldP spid="7" grpId="1" animBg="1"/>
      <p:bldP spid="10" grpId="1" animBg="1"/>
      <p:bldP spid="11" grpId="1" animBg="1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箭头: 五边形 7"/>
          <p:cNvSpPr/>
          <p:nvPr/>
        </p:nvSpPr>
        <p:spPr>
          <a:xfrm>
            <a:off x="-635" y="4688205"/>
            <a:ext cx="4597355" cy="54157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箭头: 五边形 7"/>
          <p:cNvSpPr/>
          <p:nvPr/>
        </p:nvSpPr>
        <p:spPr>
          <a:xfrm>
            <a:off x="0" y="2086610"/>
            <a:ext cx="4597355" cy="54157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64515" y="2082800"/>
            <a:ext cx="3467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李克强总理指出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0" y="3009265"/>
            <a:ext cx="730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“要让新动能逐步挑起大梁，旧动能不断焕发生机”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0" y="3707765"/>
            <a:ext cx="8660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“只要与新动能加速融合，再传统的行业都能挖出新金矿”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7000" y="5521325"/>
            <a:ext cx="9690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省党代会报告也提出，“没有落后的产业，只有落后的产品和技术”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70000" y="316357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70000" y="383794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2915" y="4703445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省党代会报告也提出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44600" y="5692140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12" name="矩形 11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6" name="矩形 15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/>
      <p:bldP spid="2" grpId="0"/>
      <p:bldP spid="3" grpId="0"/>
      <p:bldP spid="5" grpId="0" animBg="1"/>
      <p:bldP spid="6" grpId="0" animBg="1"/>
      <p:bldP spid="8" grpId="1" animBg="1"/>
      <p:bldP spid="100" grpId="1"/>
      <p:bldP spid="2" grpId="1"/>
      <p:bldP spid="3" grpId="1"/>
      <p:bldP spid="5" grpId="1" animBg="1"/>
      <p:bldP spid="6" grpId="1" animBg="1"/>
      <p:bldP spid="9" grpId="0" animBg="1"/>
      <p:bldP spid="4" grpId="0"/>
      <p:bldP spid="7" grpId="0"/>
      <p:bldP spid="10" grpId="0" animBg="1"/>
      <p:bldP spid="9" grpId="1" animBg="1"/>
      <p:bldP spid="4" grpId="1"/>
      <p:bldP spid="7" grpId="1"/>
      <p:bldP spid="1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538480" y="1721485"/>
            <a:ext cx="11315700" cy="967105"/>
          </a:xfrm>
          <a:prstGeom prst="roundRect">
            <a:avLst>
              <a:gd name="adj" fmla="val 50000"/>
            </a:avLst>
          </a:prstGeom>
          <a:solidFill>
            <a:srgbClr val="2196F3"/>
          </a:solidFill>
          <a:ln w="8068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25550" y="1774825"/>
            <a:ext cx="9740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我们在推进县域经济发展中，要正确处理好传统产业与新兴产业的辩证关系，克服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“喜新厌旧”</a:t>
            </a:r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的心理，让传统产业与新兴产业双翼齐飞。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Rectangle 13"/>
          <p:cNvSpPr/>
          <p:nvPr>
            <p:custDataLst>
              <p:tags r:id="rId2"/>
            </p:custDataLst>
          </p:nvPr>
        </p:nvSpPr>
        <p:spPr>
          <a:xfrm>
            <a:off x="817769" y="6107716"/>
            <a:ext cx="10450157" cy="4450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ounded Rectangle 20"/>
          <p:cNvSpPr/>
          <p:nvPr>
            <p:custDataLst>
              <p:tags r:id="rId3"/>
            </p:custDataLst>
          </p:nvPr>
        </p:nvSpPr>
        <p:spPr>
          <a:xfrm>
            <a:off x="817769" y="5356745"/>
            <a:ext cx="2002730" cy="129015"/>
          </a:xfrm>
          <a:prstGeom prst="roundRect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ounded Rectangle 21"/>
          <p:cNvSpPr/>
          <p:nvPr>
            <p:custDataLst>
              <p:tags r:id="rId4"/>
            </p:custDataLst>
          </p:nvPr>
        </p:nvSpPr>
        <p:spPr>
          <a:xfrm>
            <a:off x="2383756" y="5187252"/>
            <a:ext cx="4012215" cy="129015"/>
          </a:xfrm>
          <a:prstGeom prst="roundRect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ounded Rectangle 22"/>
          <p:cNvSpPr/>
          <p:nvPr>
            <p:custDataLst>
              <p:tags r:id="rId5"/>
            </p:custDataLst>
          </p:nvPr>
        </p:nvSpPr>
        <p:spPr>
          <a:xfrm>
            <a:off x="5267016" y="5016309"/>
            <a:ext cx="3404691" cy="129015"/>
          </a:xfrm>
          <a:prstGeom prst="roundRect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ounded Rectangle 23"/>
          <p:cNvSpPr/>
          <p:nvPr>
            <p:custDataLst>
              <p:tags r:id="rId6"/>
            </p:custDataLst>
          </p:nvPr>
        </p:nvSpPr>
        <p:spPr>
          <a:xfrm>
            <a:off x="7739838" y="4845365"/>
            <a:ext cx="3420106" cy="129015"/>
          </a:xfrm>
          <a:prstGeom prst="roundRect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4"/>
          <p:cNvCxnSpPr>
            <a:endCxn id="15" idx="0"/>
          </p:cNvCxnSpPr>
          <p:nvPr>
            <p:custDataLst>
              <p:tags r:id="rId7"/>
            </p:custDataLst>
          </p:nvPr>
        </p:nvCxnSpPr>
        <p:spPr>
          <a:xfrm flipH="1">
            <a:off x="1788458" y="5465950"/>
            <a:ext cx="4327" cy="560701"/>
          </a:xfrm>
          <a:prstGeom prst="line">
            <a:avLst/>
          </a:prstGeom>
          <a:ln w="28575">
            <a:solidFill>
              <a:sysClr val="window" lastClr="FFFFFF">
                <a:lumMod val="8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5" name="Oval 14"/>
          <p:cNvSpPr/>
          <p:nvPr>
            <p:custDataLst>
              <p:tags r:id="rId8"/>
            </p:custDataLst>
          </p:nvPr>
        </p:nvSpPr>
        <p:spPr>
          <a:xfrm>
            <a:off x="1684584" y="6026652"/>
            <a:ext cx="206477" cy="206477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>
            <p:custDataLst>
              <p:tags r:id="rId9"/>
            </p:custDataLst>
          </p:nvPr>
        </p:nvSpPr>
        <p:spPr>
          <a:xfrm>
            <a:off x="1215375" y="6314112"/>
            <a:ext cx="11448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id-ID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1966</a:t>
            </a:r>
            <a:endParaRPr lang="en-US" altLang="id-ID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Straight Connector 5"/>
          <p:cNvCxnSpPr/>
          <p:nvPr>
            <p:custDataLst>
              <p:tags r:id="rId10"/>
            </p:custDataLst>
          </p:nvPr>
        </p:nvCxnSpPr>
        <p:spPr>
          <a:xfrm flipH="1">
            <a:off x="4651913" y="5316348"/>
            <a:ext cx="6800" cy="1054020"/>
          </a:xfrm>
          <a:prstGeom prst="line">
            <a:avLst/>
          </a:prstGeom>
          <a:ln w="28575">
            <a:solidFill>
              <a:sysClr val="window" lastClr="FFFFFF">
                <a:lumMod val="8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6" name="Oval 15"/>
          <p:cNvSpPr/>
          <p:nvPr>
            <p:custDataLst>
              <p:tags r:id="rId11"/>
            </p:custDataLst>
          </p:nvPr>
        </p:nvSpPr>
        <p:spPr>
          <a:xfrm>
            <a:off x="4555475" y="6026652"/>
            <a:ext cx="206477" cy="206477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>
            <p:custDataLst>
              <p:tags r:id="rId12"/>
            </p:custDataLst>
          </p:nvPr>
        </p:nvSpPr>
        <p:spPr>
          <a:xfrm>
            <a:off x="4086266" y="6314112"/>
            <a:ext cx="11448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id-ID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1993</a:t>
            </a:r>
            <a:endParaRPr lang="en-US" altLang="id-ID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6"/>
          <p:cNvCxnSpPr>
            <a:endCxn id="17" idx="0"/>
          </p:cNvCxnSpPr>
          <p:nvPr>
            <p:custDataLst>
              <p:tags r:id="rId13"/>
            </p:custDataLst>
          </p:nvPr>
        </p:nvCxnSpPr>
        <p:spPr>
          <a:xfrm>
            <a:off x="7528986" y="5144490"/>
            <a:ext cx="1236" cy="882162"/>
          </a:xfrm>
          <a:prstGeom prst="line">
            <a:avLst/>
          </a:prstGeom>
          <a:ln w="28575">
            <a:solidFill>
              <a:sysClr val="window" lastClr="FFFFFF">
                <a:lumMod val="8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7" name="Oval 16"/>
          <p:cNvSpPr/>
          <p:nvPr>
            <p:custDataLst>
              <p:tags r:id="rId14"/>
            </p:custDataLst>
          </p:nvPr>
        </p:nvSpPr>
        <p:spPr>
          <a:xfrm>
            <a:off x="7426984" y="6026652"/>
            <a:ext cx="206477" cy="206477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>
            <p:custDataLst>
              <p:tags r:id="rId15"/>
            </p:custDataLst>
          </p:nvPr>
        </p:nvSpPr>
        <p:spPr>
          <a:xfrm>
            <a:off x="6957775" y="6317203"/>
            <a:ext cx="11448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id-ID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endParaRPr lang="en-US" altLang="id-ID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Straight Connector 7"/>
          <p:cNvCxnSpPr/>
          <p:nvPr>
            <p:custDataLst>
              <p:tags r:id="rId16"/>
            </p:custDataLst>
          </p:nvPr>
        </p:nvCxnSpPr>
        <p:spPr>
          <a:xfrm>
            <a:off x="10391840" y="4974487"/>
            <a:ext cx="0" cy="1441009"/>
          </a:xfrm>
          <a:prstGeom prst="line">
            <a:avLst/>
          </a:prstGeom>
          <a:ln w="28575">
            <a:solidFill>
              <a:sysClr val="window" lastClr="FFFFFF">
                <a:lumMod val="8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8" name="Oval 17"/>
          <p:cNvSpPr/>
          <p:nvPr>
            <p:custDataLst>
              <p:tags r:id="rId17"/>
            </p:custDataLst>
          </p:nvPr>
        </p:nvSpPr>
        <p:spPr>
          <a:xfrm>
            <a:off x="10289220" y="6026652"/>
            <a:ext cx="206477" cy="206477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>
            <p:custDataLst>
              <p:tags r:id="rId18"/>
            </p:custDataLst>
          </p:nvPr>
        </p:nvSpPr>
        <p:spPr>
          <a:xfrm>
            <a:off x="9548006" y="6317203"/>
            <a:ext cx="1676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id-ID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2000-2005</a:t>
            </a:r>
            <a:endParaRPr lang="en-US" altLang="id-ID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Straight Connector 36"/>
          <p:cNvCxnSpPr/>
          <p:nvPr>
            <p:custDataLst>
              <p:tags r:id="rId19"/>
            </p:custDataLst>
          </p:nvPr>
        </p:nvCxnSpPr>
        <p:spPr>
          <a:xfrm flipV="1">
            <a:off x="1022744" y="3653757"/>
            <a:ext cx="0" cy="1767496"/>
          </a:xfrm>
          <a:prstGeom prst="line">
            <a:avLst/>
          </a:prstGeom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8" name="Oval 37"/>
          <p:cNvSpPr/>
          <p:nvPr>
            <p:custDataLst>
              <p:tags r:id="rId20"/>
            </p:custDataLst>
          </p:nvPr>
        </p:nvSpPr>
        <p:spPr>
          <a:xfrm>
            <a:off x="975597" y="3589238"/>
            <a:ext cx="98988" cy="98988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38"/>
          <p:cNvSpPr/>
          <p:nvPr>
            <p:custDataLst>
              <p:tags r:id="rId21"/>
            </p:custDataLst>
          </p:nvPr>
        </p:nvSpPr>
        <p:spPr>
          <a:xfrm>
            <a:off x="980553" y="5380463"/>
            <a:ext cx="84382" cy="84382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>
            <p:custDataLst>
              <p:tags r:id="rId22"/>
            </p:custDataLst>
          </p:nvPr>
        </p:nvSpPr>
        <p:spPr>
          <a:xfrm>
            <a:off x="3354238" y="3358081"/>
            <a:ext cx="1798780" cy="389808"/>
          </a:xfrm>
          <a:prstGeom prst="rect">
            <a:avLst/>
          </a:prstGeom>
          <a:noFill/>
        </p:spPr>
        <p:txBody>
          <a:bodyPr wrap="square" bIns="0" rtlCol="0" anchor="b" anchorCtr="0">
            <a:noAutofit/>
          </a:bodyPr>
          <a:p>
            <a:pPr>
              <a:lnSpc>
                <a:spcPct val="120000"/>
              </a:lnSpc>
            </a:pPr>
            <a:r>
              <a:rPr lang="zh-CN" altLang="en-US" sz="2300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富康</a:t>
            </a:r>
            <a:r>
              <a:rPr lang="zh-CN" sz="2300">
                <a:latin typeface="微软雅黑" panose="020B0503020204020204" pitchFamily="34" charset="-122"/>
                <a:ea typeface="微软雅黑" panose="020B0503020204020204" pitchFamily="34" charset="-122"/>
              </a:rPr>
              <a:t>制药</a:t>
            </a:r>
            <a:endParaRPr lang="zh-CN" altLang="en-US" sz="1300" spc="300">
              <a:solidFill>
                <a:sysClr val="window" lastClr="FFFFFF">
                  <a:lumMod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Straight Connector 42"/>
          <p:cNvCxnSpPr/>
          <p:nvPr>
            <p:custDataLst>
              <p:tags r:id="rId23"/>
            </p:custDataLst>
          </p:nvPr>
        </p:nvCxnSpPr>
        <p:spPr>
          <a:xfrm flipV="1">
            <a:off x="3302397" y="3488210"/>
            <a:ext cx="0" cy="1767496"/>
          </a:xfrm>
          <a:prstGeom prst="line">
            <a:avLst/>
          </a:prstGeom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4" name="Oval 43"/>
          <p:cNvSpPr/>
          <p:nvPr>
            <p:custDataLst>
              <p:tags r:id="rId24"/>
            </p:custDataLst>
          </p:nvPr>
        </p:nvSpPr>
        <p:spPr>
          <a:xfrm>
            <a:off x="3255249" y="3423691"/>
            <a:ext cx="98988" cy="98988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44"/>
          <p:cNvSpPr/>
          <p:nvPr>
            <p:custDataLst>
              <p:tags r:id="rId25"/>
            </p:custDataLst>
          </p:nvPr>
        </p:nvSpPr>
        <p:spPr>
          <a:xfrm>
            <a:off x="3260206" y="5214917"/>
            <a:ext cx="84382" cy="84382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>
            <p:custDataLst>
              <p:tags r:id="rId26"/>
            </p:custDataLst>
          </p:nvPr>
        </p:nvSpPr>
        <p:spPr>
          <a:xfrm>
            <a:off x="6099411" y="3185749"/>
            <a:ext cx="1798778" cy="389808"/>
          </a:xfrm>
          <a:prstGeom prst="rect">
            <a:avLst/>
          </a:prstGeom>
          <a:noFill/>
        </p:spPr>
        <p:txBody>
          <a:bodyPr wrap="square" bIns="0" rtlCol="0" anchor="b" anchorCtr="0">
            <a:noAutofit/>
          </a:bodyPr>
          <a:p>
            <a:pPr>
              <a:lnSpc>
                <a:spcPct val="120000"/>
              </a:lnSpc>
            </a:pPr>
            <a:r>
              <a:rPr lang="zh-CN" altLang="en-US" sz="2400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福田汽车</a:t>
            </a:r>
            <a:endParaRPr lang="zh-CN" altLang="en-US" sz="2400" spc="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Straight Connector 48"/>
          <p:cNvCxnSpPr/>
          <p:nvPr>
            <p:custDataLst>
              <p:tags r:id="rId27"/>
            </p:custDataLst>
          </p:nvPr>
        </p:nvCxnSpPr>
        <p:spPr>
          <a:xfrm flipV="1">
            <a:off x="6047570" y="3310482"/>
            <a:ext cx="0" cy="1767496"/>
          </a:xfrm>
          <a:prstGeom prst="line">
            <a:avLst/>
          </a:prstGeom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0" name="Oval 49"/>
          <p:cNvSpPr/>
          <p:nvPr>
            <p:custDataLst>
              <p:tags r:id="rId28"/>
            </p:custDataLst>
          </p:nvPr>
        </p:nvSpPr>
        <p:spPr>
          <a:xfrm>
            <a:off x="6000423" y="3245963"/>
            <a:ext cx="98988" cy="98988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Oval 50"/>
          <p:cNvSpPr/>
          <p:nvPr>
            <p:custDataLst>
              <p:tags r:id="rId29"/>
            </p:custDataLst>
          </p:nvPr>
        </p:nvSpPr>
        <p:spPr>
          <a:xfrm>
            <a:off x="6005379" y="5037189"/>
            <a:ext cx="84382" cy="84382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>
            <p:custDataLst>
              <p:tags r:id="rId30"/>
            </p:custDataLst>
          </p:nvPr>
        </p:nvSpPr>
        <p:spPr>
          <a:xfrm>
            <a:off x="8471535" y="2794000"/>
            <a:ext cx="3027045" cy="1774190"/>
          </a:xfrm>
          <a:prstGeom prst="rect">
            <a:avLst/>
          </a:prstGeom>
          <a:noFill/>
        </p:spPr>
        <p:txBody>
          <a:bodyPr wrap="square" bIns="0" rtlCol="0" anchor="b" anchorCtr="0">
            <a:noAutofit/>
          </a:bodyPr>
          <a:p>
            <a:pPr algn="just">
              <a:lnSpc>
                <a:spcPct val="120000"/>
              </a:lnSpc>
            </a:pPr>
            <a:r>
              <a:rPr lang="zh-CN" altLang="en-US" sz="2400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山森数控、威达重工、腾达不锈钢、尚品本色木门、惠发食品等</a:t>
            </a:r>
            <a:endParaRPr lang="zh-CN" altLang="en-US" sz="2400" spc="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Straight Connector 54"/>
          <p:cNvCxnSpPr/>
          <p:nvPr>
            <p:custDataLst>
              <p:tags r:id="rId31"/>
            </p:custDataLst>
          </p:nvPr>
        </p:nvCxnSpPr>
        <p:spPr>
          <a:xfrm flipV="1">
            <a:off x="8248151" y="2992558"/>
            <a:ext cx="0" cy="1911142"/>
          </a:xfrm>
          <a:prstGeom prst="line">
            <a:avLst/>
          </a:prstGeom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6" name="Oval 55"/>
          <p:cNvSpPr/>
          <p:nvPr>
            <p:custDataLst>
              <p:tags r:id="rId32"/>
            </p:custDataLst>
          </p:nvPr>
        </p:nvSpPr>
        <p:spPr>
          <a:xfrm>
            <a:off x="8201004" y="2973566"/>
            <a:ext cx="98988" cy="98988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Oval 56"/>
          <p:cNvSpPr/>
          <p:nvPr>
            <p:custDataLst>
              <p:tags r:id="rId33"/>
            </p:custDataLst>
          </p:nvPr>
        </p:nvSpPr>
        <p:spPr>
          <a:xfrm>
            <a:off x="8205960" y="4862910"/>
            <a:ext cx="84382" cy="84382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0785" y="3303905"/>
            <a:ext cx="1519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鲁抗医药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355" y="1066584"/>
            <a:ext cx="6880225" cy="549809"/>
            <a:chOff x="694864" y="945978"/>
            <a:chExt cx="561722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9" name="矩形 18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100" grpId="1"/>
      <p:bldP spid="14" grpId="0" animBg="1"/>
      <p:bldP spid="21" grpId="0" animBg="1"/>
      <p:bldP spid="22" grpId="0" animBg="1"/>
      <p:bldP spid="23" grpId="0" animBg="1"/>
      <p:bldP spid="24" grpId="0" animBg="1"/>
      <p:bldP spid="15" grpId="0" animBg="1"/>
      <p:bldP spid="28" grpId="0"/>
      <p:bldP spid="16" grpId="0" animBg="1"/>
      <p:bldP spid="29" grpId="0"/>
      <p:bldP spid="17" grpId="0" animBg="1"/>
      <p:bldP spid="30" grpId="0"/>
      <p:bldP spid="18" grpId="0" animBg="1"/>
      <p:bldP spid="31" grpId="0"/>
      <p:bldP spid="38" grpId="0" animBg="1"/>
      <p:bldP spid="39" grpId="0" animBg="1"/>
      <p:bldP spid="41" grpId="0"/>
      <p:bldP spid="44" grpId="0" animBg="1"/>
      <p:bldP spid="45" grpId="0" animBg="1"/>
      <p:bldP spid="47" grpId="0"/>
      <p:bldP spid="50" grpId="0" animBg="1"/>
      <p:bldP spid="51" grpId="0" animBg="1"/>
      <p:bldP spid="53" grpId="0"/>
      <p:bldP spid="56" grpId="0" animBg="1"/>
      <p:bldP spid="57" grpId="0" animBg="1"/>
      <p:bldP spid="3" grpId="0"/>
      <p:bldP spid="14" grpId="1" animBg="1"/>
      <p:bldP spid="21" grpId="1" animBg="1"/>
      <p:bldP spid="22" grpId="1" animBg="1"/>
      <p:bldP spid="23" grpId="1" animBg="1"/>
      <p:bldP spid="24" grpId="1" animBg="1"/>
      <p:bldP spid="15" grpId="1" animBg="1"/>
      <p:bldP spid="28" grpId="1"/>
      <p:bldP spid="16" grpId="1" animBg="1"/>
      <p:bldP spid="29" grpId="1"/>
      <p:bldP spid="17" grpId="1" animBg="1"/>
      <p:bldP spid="30" grpId="1"/>
      <p:bldP spid="18" grpId="1" animBg="1"/>
      <p:bldP spid="31" grpId="1"/>
      <p:bldP spid="38" grpId="1" animBg="1"/>
      <p:bldP spid="39" grpId="1" animBg="1"/>
      <p:bldP spid="41" grpId="1"/>
      <p:bldP spid="44" grpId="1" animBg="1"/>
      <p:bldP spid="45" grpId="1" animBg="1"/>
      <p:bldP spid="47" grpId="1"/>
      <p:bldP spid="50" grpId="1" animBg="1"/>
      <p:bldP spid="51" grpId="1" animBg="1"/>
      <p:bldP spid="53" grpId="1"/>
      <p:bldP spid="56" grpId="1" animBg="1"/>
      <p:bldP spid="57" grpId="1" animBg="1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原创设计师QQ598969553          _3"/>
          <p:cNvSpPr/>
          <p:nvPr/>
        </p:nvSpPr>
        <p:spPr>
          <a:xfrm>
            <a:off x="570865" y="3486150"/>
            <a:ext cx="5170170" cy="2026920"/>
          </a:xfrm>
          <a:prstGeom prst="roundRect">
            <a:avLst>
              <a:gd name="adj" fmla="val 9083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原创设计师QQ598969553          _6"/>
          <p:cNvSpPr/>
          <p:nvPr/>
        </p:nvSpPr>
        <p:spPr>
          <a:xfrm>
            <a:off x="607695" y="2821305"/>
            <a:ext cx="3458210" cy="52197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434455" y="2326640"/>
            <a:ext cx="5624195" cy="3275965"/>
          </a:xfrm>
          <a:prstGeom prst="rect">
            <a:avLst/>
          </a:prstGeom>
          <a:noFill/>
          <a:ln w="15875">
            <a:solidFill>
              <a:srgbClr val="8590CA"/>
            </a:solidFill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135" y="2067560"/>
            <a:ext cx="5410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推动传统产业升级是重中之重</a:t>
            </a:r>
            <a:endParaRPr 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785" y="2820670"/>
            <a:ext cx="1724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3200" b="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滕州</a:t>
            </a:r>
            <a:endParaRPr sz="3200" b="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a7481196a8427184e22e658e3ec60af"/>
          <p:cNvPicPr>
            <a:picLocks noChangeAspect="1"/>
          </p:cNvPicPr>
          <p:nvPr/>
        </p:nvPicPr>
        <p:blipFill>
          <a:blip r:embed="rId2"/>
          <a:srcRect l="19436" r="13273"/>
          <a:stretch>
            <a:fillRect/>
          </a:stretch>
        </p:blipFill>
        <p:spPr>
          <a:xfrm>
            <a:off x="6127750" y="2428875"/>
            <a:ext cx="5788025" cy="3651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8160" y="2944495"/>
            <a:ext cx="24434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尚品本色家具项目</a:t>
            </a:r>
            <a:endParaRPr lang="zh-CN" altLang="en-US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0895" y="3537585"/>
            <a:ext cx="4920615" cy="1850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过去是单一加工木门的，但是通过理念创新、技术革新，从滕州区域性品牌成长为全国领先木门品牌，企业综合实力跃居同行业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全国第3、全省第1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3735" y="2211705"/>
            <a:ext cx="169545" cy="1695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9" name="矩形 8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6" name="矩形 15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" grpId="0"/>
      <p:bldP spid="5" grpId="0"/>
      <p:bldP spid="6" grpId="0"/>
      <p:bldP spid="7" grpId="0" animBg="1"/>
      <p:bldP spid="12" grpId="1" animBg="1"/>
      <p:bldP spid="13" grpId="1" animBg="1"/>
      <p:bldP spid="3" grpId="1"/>
      <p:bldP spid="5" grpId="1"/>
      <p:bldP spid="6" grpId="1"/>
      <p:bldP spid="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原创设计师QQ598969553          _3"/>
          <p:cNvSpPr/>
          <p:nvPr/>
        </p:nvSpPr>
        <p:spPr>
          <a:xfrm>
            <a:off x="405765" y="3349625"/>
            <a:ext cx="5170170" cy="2508885"/>
          </a:xfrm>
          <a:prstGeom prst="roundRect">
            <a:avLst>
              <a:gd name="adj" fmla="val 9083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原创设计师QQ598969553          _6"/>
          <p:cNvSpPr/>
          <p:nvPr/>
        </p:nvSpPr>
        <p:spPr>
          <a:xfrm>
            <a:off x="405765" y="2684145"/>
            <a:ext cx="2737485" cy="52197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381115" y="2155190"/>
            <a:ext cx="5525135" cy="3275965"/>
          </a:xfrm>
          <a:prstGeom prst="rect">
            <a:avLst/>
          </a:prstGeom>
          <a:noFill/>
          <a:ln w="15875">
            <a:solidFill>
              <a:srgbClr val="8590CA"/>
            </a:solidFill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685" y="2696845"/>
            <a:ext cx="2638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3200" b="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山森数控企业</a:t>
            </a:r>
            <a:endParaRPr sz="3200" b="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795" y="3406140"/>
            <a:ext cx="4920615" cy="2290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企业最初生产的就是简单的机床辅助面板，通过逐代技术创新、研发，时至今日企业已发展成为生产数控系统、智能电盘、电子车床等20大类产品的龙头企业</a:t>
            </a:r>
            <a:endParaRPr lang="zh-CN" sz="2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滕州山森数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340" y="2251075"/>
            <a:ext cx="5803265" cy="3479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4" name="矩形 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1" name="矩形 1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7" grpId="0" animBg="1"/>
      <p:bldP spid="3" grpId="0"/>
      <p:bldP spid="6" grpId="0"/>
      <p:bldP spid="12" grpId="1" animBg="1"/>
      <p:bldP spid="13" grpId="1" animBg="1"/>
      <p:bldP spid="7" grpId="1" animBg="1"/>
      <p:bldP spid="3" grpId="1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原创设计师QQ598969553          _3"/>
          <p:cNvSpPr/>
          <p:nvPr/>
        </p:nvSpPr>
        <p:spPr>
          <a:xfrm>
            <a:off x="6184900" y="3801110"/>
            <a:ext cx="5448935" cy="1926590"/>
          </a:xfrm>
          <a:prstGeom prst="roundRect">
            <a:avLst>
              <a:gd name="adj" fmla="val 9083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3965" y="4089400"/>
            <a:ext cx="541210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公司最初业务是为企业安装厂房钢结构，逐步抢抓市场机遇，从为北汽福田生产焊接涂装设备，发展到工业机器人和定制化智能工厂业务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迈赫机器人青岛柔性线项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855" y="2734945"/>
            <a:ext cx="5417820" cy="3275965"/>
          </a:xfrm>
          <a:prstGeom prst="rect">
            <a:avLst/>
          </a:prstGeom>
        </p:spPr>
      </p:pic>
      <p:sp>
        <p:nvSpPr>
          <p:cNvPr id="2" name="原创设计师QQ598969553          _6"/>
          <p:cNvSpPr/>
          <p:nvPr/>
        </p:nvSpPr>
        <p:spPr>
          <a:xfrm>
            <a:off x="6085840" y="3106420"/>
            <a:ext cx="2737485" cy="52197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8400" y="3131820"/>
            <a:ext cx="2574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迈赫机器人项目</a:t>
            </a:r>
            <a:endParaRPr 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0540" y="2178050"/>
            <a:ext cx="6667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推进新兴产业发展与传统产业基础有密切联系</a:t>
            </a:r>
            <a:endParaRPr 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8" name="矩形 7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3" name="矩形 12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5420995" y="2323465"/>
            <a:ext cx="169545" cy="1695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/>
      <p:bldP spid="2" grpId="0" animBg="1"/>
      <p:bldP spid="4" grpId="0"/>
      <p:bldP spid="12" grpId="1" animBg="1"/>
      <p:bldP spid="6" grpId="1"/>
      <p:bldP spid="2" grpId="1" animBg="1"/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2" name="原创设计师QQ598969553          _3"/>
          <p:cNvSpPr/>
          <p:nvPr/>
        </p:nvSpPr>
        <p:spPr>
          <a:xfrm>
            <a:off x="6134100" y="3080385"/>
            <a:ext cx="5448935" cy="1926590"/>
          </a:xfrm>
          <a:prstGeom prst="roundRect">
            <a:avLst>
              <a:gd name="adj" fmla="val 9083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原创设计师QQ598969553          _6"/>
          <p:cNvSpPr/>
          <p:nvPr/>
        </p:nvSpPr>
        <p:spPr>
          <a:xfrm>
            <a:off x="6111240" y="2398395"/>
            <a:ext cx="2737485" cy="52197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200" y="2423795"/>
            <a:ext cx="2713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诸城惠发食品项目</a:t>
            </a:r>
            <a:endParaRPr 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18885" y="3321685"/>
            <a:ext cx="5080000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公司最初业务是卖肉丸的，不断深耕供应链和品牌孵化，从食品加工企业向做预制菜食材供应服务型企业深度转型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8" name="矩形 7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3" name="矩形 12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1133" r="10059"/>
          <a:stretch>
            <a:fillRect/>
          </a:stretch>
        </p:blipFill>
        <p:spPr>
          <a:xfrm>
            <a:off x="452755" y="2089785"/>
            <a:ext cx="5425440" cy="423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4" grpId="0"/>
      <p:bldP spid="100" grpId="0"/>
      <p:bldP spid="12" grpId="1" animBg="1"/>
      <p:bldP spid="3" grpId="1" animBg="1"/>
      <p:bldP spid="4" grpId="1"/>
      <p:bldP spid="10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>
            <a:off x="347980" y="2905927"/>
            <a:ext cx="11473180" cy="3019258"/>
          </a:xfrm>
          <a:custGeom>
            <a:avLst/>
            <a:gdLst>
              <a:gd name="connsiteX0" fmla="*/ 2560 w 16948"/>
              <a:gd name="connsiteY0" fmla="*/ 0 h 4460"/>
              <a:gd name="connsiteX1" fmla="*/ 16948 w 16948"/>
              <a:gd name="connsiteY1" fmla="*/ 16 h 4460"/>
              <a:gd name="connsiteX2" fmla="*/ 16940 w 16948"/>
              <a:gd name="connsiteY2" fmla="*/ 4420 h 4460"/>
              <a:gd name="connsiteX3" fmla="*/ 0 w 16948"/>
              <a:gd name="connsiteY3" fmla="*/ 4460 h 4460"/>
              <a:gd name="connsiteX4" fmla="*/ 2560 w 16948"/>
              <a:gd name="connsiteY4" fmla="*/ 0 h 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48" h="4460">
                <a:moveTo>
                  <a:pt x="2560" y="0"/>
                </a:moveTo>
                <a:lnTo>
                  <a:pt x="16948" y="16"/>
                </a:lnTo>
                <a:lnTo>
                  <a:pt x="16940" y="4420"/>
                </a:lnTo>
                <a:lnTo>
                  <a:pt x="0" y="4460"/>
                </a:lnTo>
                <a:lnTo>
                  <a:pt x="2560" y="0"/>
                </a:lnTo>
                <a:close/>
              </a:path>
            </a:pathLst>
          </a:custGeom>
          <a:gradFill>
            <a:gsLst>
              <a:gs pos="0">
                <a:srgbClr val="3498DB">
                  <a:lumMod val="59000"/>
                  <a:lumOff val="41000"/>
                </a:srgbClr>
              </a:gs>
              <a:gs pos="100000">
                <a:sysClr val="window" lastClr="FFFFFF">
                  <a:alpha val="17000"/>
                </a:sys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p>
            <a:pPr algn="ctr"/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2463800" y="2058670"/>
            <a:ext cx="726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推进县域经济发展，要抓住制造业这个根基、命脉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http://photo-static-api.fotomore.com/creative/vcg/veer/400/new/VCG41N113738751.jpg" descr="&amp;pky290_sjzg_VCG41N113738751&amp;2&amp;src_toppic_inpsrchzd1&amp;"/>
          <p:cNvPicPr>
            <a:picLocks noChangeAspect="1"/>
          </p:cNvPicPr>
          <p:nvPr/>
        </p:nvPicPr>
        <p:blipFill>
          <a:blip r:embed="rId2"/>
          <a:srcRect l="12496" r="12496"/>
          <a:stretch>
            <a:fillRect/>
          </a:stretch>
        </p:blipFill>
        <p:spPr>
          <a:xfrm>
            <a:off x="8487410" y="2994660"/>
            <a:ext cx="2591435" cy="2591435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67865" y="3569970"/>
            <a:ext cx="4166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四个市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二产占比</a:t>
            </a: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分别为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7865" y="4017645"/>
            <a:ext cx="63906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48.3%、45.5%、37.9%、41.9%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7865" y="4601210"/>
            <a:ext cx="5371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均高出聊城</a:t>
            </a:r>
            <a:r>
              <a:rPr lang="zh-CN" sz="32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（36.6%）</a:t>
            </a: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不小水平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311400" y="2212975"/>
            <a:ext cx="152400" cy="1524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9" name="矩形 8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3" name="矩形 12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5" grpId="0"/>
      <p:bldP spid="7" grpId="1" animBg="1"/>
      <p:bldP spid="3" grpId="1"/>
      <p:bldP spid="4" grpId="1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diagBrick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>
            <a:off x="514985" y="2491740"/>
            <a:ext cx="11244580" cy="3959860"/>
          </a:xfrm>
          <a:prstGeom prst="roundRect">
            <a:avLst>
              <a:gd name="adj" fmla="val 3182"/>
            </a:avLst>
          </a:prstGeom>
          <a:gradFill flip="none" rotWithShape="1">
            <a:gsLst>
              <a:gs pos="0">
                <a:srgbClr val="0D93E5">
                  <a:alpha val="20000"/>
                </a:srgbClr>
              </a:gs>
              <a:gs pos="79000">
                <a:srgbClr val="0773E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一、考察学习活动的基本情况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66775" y="3093720"/>
            <a:ext cx="5811520" cy="283527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809740" y="1281430"/>
            <a:ext cx="4913630" cy="5026660"/>
            <a:chOff x="10724" y="2033"/>
            <a:chExt cx="7738" cy="7916"/>
          </a:xfrm>
        </p:grpSpPr>
        <p:grpSp>
          <p:nvGrpSpPr>
            <p:cNvPr id="27" name="组合 26"/>
            <p:cNvGrpSpPr/>
            <p:nvPr/>
          </p:nvGrpSpPr>
          <p:grpSpPr>
            <a:xfrm>
              <a:off x="10724" y="2033"/>
              <a:ext cx="7738" cy="7917"/>
              <a:chOff x="11854" y="3007"/>
              <a:chExt cx="5878" cy="6014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1854" y="3007"/>
                <a:ext cx="5878" cy="6014"/>
                <a:chOff x="3752613" y="1386148"/>
                <a:chExt cx="4659157" cy="476693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4436369" y="2136478"/>
                  <a:ext cx="3325661" cy="3306012"/>
                  <a:chOff x="3401876" y="1085088"/>
                  <a:chExt cx="4022744" cy="3998976"/>
                </a:xfrm>
                <a:effectLst>
                  <a:outerShdw blurRad="63500" sx="107000" sy="107000" algn="ctr" rotWithShape="0">
                    <a:prstClr val="black">
                      <a:alpha val="14000"/>
                    </a:prstClr>
                  </a:outerShdw>
                </a:effectLst>
              </p:grpSpPr>
              <p:sp>
                <p:nvSpPr>
                  <p:cNvPr id="68" name="任意多边形 67"/>
                  <p:cNvSpPr/>
                  <p:nvPr/>
                </p:nvSpPr>
                <p:spPr>
                  <a:xfrm>
                    <a:off x="3401876" y="1085088"/>
                    <a:ext cx="2011372" cy="1999488"/>
                  </a:xfrm>
                  <a:custGeom>
                    <a:avLst/>
                    <a:gdLst>
                      <a:gd name="connsiteX0" fmla="*/ 2005276 w 2011372"/>
                      <a:gd name="connsiteY0" fmla="*/ 0 h 1999488"/>
                      <a:gd name="connsiteX1" fmla="*/ 2011372 w 2011372"/>
                      <a:gd name="connsiteY1" fmla="*/ 308 h 1999488"/>
                      <a:gd name="connsiteX2" fmla="*/ 2011372 w 2011372"/>
                      <a:gd name="connsiteY2" fmla="*/ 1999488 h 1999488"/>
                      <a:gd name="connsiteX3" fmla="*/ 0 w 2011372"/>
                      <a:gd name="connsiteY3" fmla="*/ 1999488 h 1999488"/>
                      <a:gd name="connsiteX4" fmla="*/ 10047 w 2011372"/>
                      <a:gd name="connsiteY4" fmla="*/ 1800525 h 1999488"/>
                      <a:gd name="connsiteX5" fmla="*/ 2005276 w 2011372"/>
                      <a:gd name="connsiteY5" fmla="*/ 0 h 199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1372" h="1999488">
                        <a:moveTo>
                          <a:pt x="2005276" y="0"/>
                        </a:moveTo>
                        <a:lnTo>
                          <a:pt x="2011372" y="308"/>
                        </a:lnTo>
                        <a:lnTo>
                          <a:pt x="2011372" y="1999488"/>
                        </a:lnTo>
                        <a:lnTo>
                          <a:pt x="0" y="1999488"/>
                        </a:lnTo>
                        <a:lnTo>
                          <a:pt x="10047" y="1800525"/>
                        </a:lnTo>
                        <a:cubicBezTo>
                          <a:pt x="112753" y="789197"/>
                          <a:pt x="966852" y="0"/>
                          <a:pt x="200527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5">
                      <a:latin typeface="印品黑体" panose="00000500000000000000" pitchFamily="2" charset="-122"/>
                      <a:ea typeface="印品黑体" panose="00000500000000000000" pitchFamily="2" charset="-122"/>
                    </a:endParaRPr>
                  </a:p>
                </p:txBody>
              </p:sp>
              <p:sp>
                <p:nvSpPr>
                  <p:cNvPr id="69" name="任意多边形 68"/>
                  <p:cNvSpPr/>
                  <p:nvPr/>
                </p:nvSpPr>
                <p:spPr>
                  <a:xfrm flipH="1">
                    <a:off x="5413248" y="1085088"/>
                    <a:ext cx="2011372" cy="1999488"/>
                  </a:xfrm>
                  <a:custGeom>
                    <a:avLst/>
                    <a:gdLst>
                      <a:gd name="connsiteX0" fmla="*/ 2005276 w 2011372"/>
                      <a:gd name="connsiteY0" fmla="*/ 0 h 1999488"/>
                      <a:gd name="connsiteX1" fmla="*/ 2011372 w 2011372"/>
                      <a:gd name="connsiteY1" fmla="*/ 308 h 1999488"/>
                      <a:gd name="connsiteX2" fmla="*/ 2011372 w 2011372"/>
                      <a:gd name="connsiteY2" fmla="*/ 1999488 h 1999488"/>
                      <a:gd name="connsiteX3" fmla="*/ 0 w 2011372"/>
                      <a:gd name="connsiteY3" fmla="*/ 1999488 h 1999488"/>
                      <a:gd name="connsiteX4" fmla="*/ 10047 w 2011372"/>
                      <a:gd name="connsiteY4" fmla="*/ 1800525 h 1999488"/>
                      <a:gd name="connsiteX5" fmla="*/ 2005276 w 2011372"/>
                      <a:gd name="connsiteY5" fmla="*/ 0 h 199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1372" h="1999488">
                        <a:moveTo>
                          <a:pt x="2005276" y="0"/>
                        </a:moveTo>
                        <a:lnTo>
                          <a:pt x="2011372" y="308"/>
                        </a:lnTo>
                        <a:lnTo>
                          <a:pt x="2011372" y="1999488"/>
                        </a:lnTo>
                        <a:lnTo>
                          <a:pt x="0" y="1999488"/>
                        </a:lnTo>
                        <a:lnTo>
                          <a:pt x="10047" y="1800525"/>
                        </a:lnTo>
                        <a:cubicBezTo>
                          <a:pt x="112753" y="789197"/>
                          <a:pt x="966852" y="0"/>
                          <a:pt x="200527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5">
                      <a:latin typeface="印品黑体" panose="00000500000000000000" pitchFamily="2" charset="-122"/>
                      <a:ea typeface="印品黑体" panose="00000500000000000000" pitchFamily="2" charset="-122"/>
                    </a:endParaRPr>
                  </a:p>
                </p:txBody>
              </p:sp>
              <p:sp>
                <p:nvSpPr>
                  <p:cNvPr id="70" name="任意多边形 69"/>
                  <p:cNvSpPr/>
                  <p:nvPr/>
                </p:nvSpPr>
                <p:spPr>
                  <a:xfrm flipV="1">
                    <a:off x="3401876" y="3084576"/>
                    <a:ext cx="2011372" cy="1999488"/>
                  </a:xfrm>
                  <a:custGeom>
                    <a:avLst/>
                    <a:gdLst>
                      <a:gd name="connsiteX0" fmla="*/ 2005276 w 2011372"/>
                      <a:gd name="connsiteY0" fmla="*/ 0 h 1999488"/>
                      <a:gd name="connsiteX1" fmla="*/ 2011372 w 2011372"/>
                      <a:gd name="connsiteY1" fmla="*/ 308 h 1999488"/>
                      <a:gd name="connsiteX2" fmla="*/ 2011372 w 2011372"/>
                      <a:gd name="connsiteY2" fmla="*/ 1999488 h 1999488"/>
                      <a:gd name="connsiteX3" fmla="*/ 0 w 2011372"/>
                      <a:gd name="connsiteY3" fmla="*/ 1999488 h 1999488"/>
                      <a:gd name="connsiteX4" fmla="*/ 10047 w 2011372"/>
                      <a:gd name="connsiteY4" fmla="*/ 1800525 h 1999488"/>
                      <a:gd name="connsiteX5" fmla="*/ 2005276 w 2011372"/>
                      <a:gd name="connsiteY5" fmla="*/ 0 h 199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1372" h="1999488">
                        <a:moveTo>
                          <a:pt x="2005276" y="0"/>
                        </a:moveTo>
                        <a:lnTo>
                          <a:pt x="2011372" y="308"/>
                        </a:lnTo>
                        <a:lnTo>
                          <a:pt x="2011372" y="1999488"/>
                        </a:lnTo>
                        <a:lnTo>
                          <a:pt x="0" y="1999488"/>
                        </a:lnTo>
                        <a:lnTo>
                          <a:pt x="10047" y="1800525"/>
                        </a:lnTo>
                        <a:cubicBezTo>
                          <a:pt x="112753" y="789197"/>
                          <a:pt x="966852" y="0"/>
                          <a:pt x="2005276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5">
                      <a:latin typeface="印品黑体" panose="00000500000000000000" pitchFamily="2" charset="-122"/>
                      <a:ea typeface="印品黑体" panose="00000500000000000000" pitchFamily="2" charset="-122"/>
                    </a:endParaRPr>
                  </a:p>
                </p:txBody>
              </p:sp>
              <p:sp>
                <p:nvSpPr>
                  <p:cNvPr id="71" name="任意多边形 70"/>
                  <p:cNvSpPr/>
                  <p:nvPr/>
                </p:nvSpPr>
                <p:spPr>
                  <a:xfrm flipH="1" flipV="1">
                    <a:off x="5413248" y="3084576"/>
                    <a:ext cx="2011372" cy="1999488"/>
                  </a:xfrm>
                  <a:custGeom>
                    <a:avLst/>
                    <a:gdLst>
                      <a:gd name="connsiteX0" fmla="*/ 2005276 w 2011372"/>
                      <a:gd name="connsiteY0" fmla="*/ 0 h 1999488"/>
                      <a:gd name="connsiteX1" fmla="*/ 2011372 w 2011372"/>
                      <a:gd name="connsiteY1" fmla="*/ 308 h 1999488"/>
                      <a:gd name="connsiteX2" fmla="*/ 2011372 w 2011372"/>
                      <a:gd name="connsiteY2" fmla="*/ 1999488 h 1999488"/>
                      <a:gd name="connsiteX3" fmla="*/ 0 w 2011372"/>
                      <a:gd name="connsiteY3" fmla="*/ 1999488 h 1999488"/>
                      <a:gd name="connsiteX4" fmla="*/ 10047 w 2011372"/>
                      <a:gd name="connsiteY4" fmla="*/ 1800525 h 1999488"/>
                      <a:gd name="connsiteX5" fmla="*/ 2005276 w 2011372"/>
                      <a:gd name="connsiteY5" fmla="*/ 0 h 199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1372" h="1999488">
                        <a:moveTo>
                          <a:pt x="2005276" y="0"/>
                        </a:moveTo>
                        <a:lnTo>
                          <a:pt x="2011372" y="308"/>
                        </a:lnTo>
                        <a:lnTo>
                          <a:pt x="2011372" y="1999488"/>
                        </a:lnTo>
                        <a:lnTo>
                          <a:pt x="0" y="1999488"/>
                        </a:lnTo>
                        <a:lnTo>
                          <a:pt x="10047" y="1800525"/>
                        </a:lnTo>
                        <a:cubicBezTo>
                          <a:pt x="112753" y="789197"/>
                          <a:pt x="966852" y="0"/>
                          <a:pt x="200527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5">
                      <a:latin typeface="印品黑体" panose="00000500000000000000" pitchFamily="2" charset="-122"/>
                      <a:ea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52" name="圆角矩形 51"/>
                <p:cNvSpPr/>
                <p:nvPr/>
              </p:nvSpPr>
              <p:spPr>
                <a:xfrm>
                  <a:off x="5902443" y="1386148"/>
                  <a:ext cx="359498" cy="4766932"/>
                </a:xfrm>
                <a:prstGeom prst="roundRect">
                  <a:avLst/>
                </a:prstGeom>
                <a:gradFill>
                  <a:gsLst>
                    <a:gs pos="0">
                      <a:schemeClr val="bg1"/>
                    </a:gs>
                    <a:gs pos="37000">
                      <a:srgbClr val="FBFBFB"/>
                    </a:gs>
                    <a:gs pos="54000">
                      <a:srgbClr val="F8F8F8"/>
                    </a:gs>
                    <a:gs pos="83000">
                      <a:srgbClr val="E7E7E7"/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>
                  <a:outerShdw blurRad="152400" sx="101000" sy="101000" algn="ctr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 rot="5400000">
                  <a:off x="5902442" y="1461156"/>
                  <a:ext cx="359498" cy="4659157"/>
                </a:xfrm>
                <a:prstGeom prst="roundRect">
                  <a:avLst/>
                </a:prstGeom>
                <a:gradFill>
                  <a:gsLst>
                    <a:gs pos="0">
                      <a:schemeClr val="bg1"/>
                    </a:gs>
                    <a:gs pos="37000">
                      <a:srgbClr val="FBFBFB"/>
                    </a:gs>
                    <a:gs pos="54000">
                      <a:srgbClr val="F8F8F8"/>
                    </a:gs>
                    <a:gs pos="83000">
                      <a:srgbClr val="E7E7E7"/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>
                  <a:outerShdw blurRad="152400" sx="101000" sy="101000" algn="ctr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54" name="直角三角形 53"/>
                <p:cNvSpPr/>
                <p:nvPr/>
              </p:nvSpPr>
              <p:spPr>
                <a:xfrm rot="18900000">
                  <a:off x="7251011" y="3457724"/>
                  <a:ext cx="296583" cy="296583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14300" dist="63500" dir="8100000" sx="91000" sy="91000" algn="tr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55" name="直角三角形 54"/>
                <p:cNvSpPr/>
                <p:nvPr/>
              </p:nvSpPr>
              <p:spPr>
                <a:xfrm rot="2700000">
                  <a:off x="6113649" y="4907286"/>
                  <a:ext cx="296583" cy="296583"/>
                </a:xfrm>
                <a:prstGeom prst="rtTriangl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114300" dist="63500" dir="8100000" sx="91000" sy="91000" algn="tr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56" name="直角三角形 55"/>
                <p:cNvSpPr/>
                <p:nvPr/>
              </p:nvSpPr>
              <p:spPr>
                <a:xfrm rot="8100000">
                  <a:off x="4680916" y="3837168"/>
                  <a:ext cx="296583" cy="296583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14300" dist="25400" dir="16200000" sx="97000" sy="97000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5" name="直角三角形 24"/>
                <p:cNvSpPr/>
                <p:nvPr/>
              </p:nvSpPr>
              <p:spPr>
                <a:xfrm rot="18900000" flipH="1">
                  <a:off x="5741192" y="2315601"/>
                  <a:ext cx="296583" cy="296583"/>
                </a:xfrm>
                <a:prstGeom prst="rt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01600" dist="50800" sx="91000" sy="91000" algn="l" rotWithShape="0">
                    <a:prstClr val="black">
                      <a:alpha val="3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grpSp>
              <p:nvGrpSpPr>
                <p:cNvPr id="58" name="组合 57"/>
                <p:cNvGrpSpPr/>
                <p:nvPr/>
              </p:nvGrpSpPr>
              <p:grpSpPr>
                <a:xfrm>
                  <a:off x="8096792" y="3653853"/>
                  <a:ext cx="209986" cy="231522"/>
                  <a:chOff x="1917700" y="530225"/>
                  <a:chExt cx="495300" cy="546100"/>
                </a:xfrm>
                <a:solidFill>
                  <a:srgbClr val="3A3A3A"/>
                </a:solidFill>
              </p:grpSpPr>
              <p:sp>
                <p:nvSpPr>
                  <p:cNvPr id="66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917700" y="530225"/>
                    <a:ext cx="495300" cy="546100"/>
                  </a:xfrm>
                  <a:custGeom>
                    <a:avLst/>
                    <a:gdLst>
                      <a:gd name="T0" fmla="*/ 160 w 176"/>
                      <a:gd name="T1" fmla="*/ 130 h 194"/>
                      <a:gd name="T2" fmla="*/ 176 w 176"/>
                      <a:gd name="T3" fmla="*/ 114 h 194"/>
                      <a:gd name="T4" fmla="*/ 160 w 176"/>
                      <a:gd name="T5" fmla="*/ 98 h 194"/>
                      <a:gd name="T6" fmla="*/ 152 w 176"/>
                      <a:gd name="T7" fmla="*/ 100 h 194"/>
                      <a:gd name="T8" fmla="*/ 90 w 176"/>
                      <a:gd name="T9" fmla="*/ 34 h 194"/>
                      <a:gd name="T10" fmla="*/ 91 w 176"/>
                      <a:gd name="T11" fmla="*/ 32 h 194"/>
                      <a:gd name="T12" fmla="*/ 91 w 176"/>
                      <a:gd name="T13" fmla="*/ 7 h 194"/>
                      <a:gd name="T14" fmla="*/ 66 w 176"/>
                      <a:gd name="T15" fmla="*/ 7 h 194"/>
                      <a:gd name="T16" fmla="*/ 51 w 176"/>
                      <a:gd name="T17" fmla="*/ 21 h 194"/>
                      <a:gd name="T18" fmla="*/ 34 w 176"/>
                      <a:gd name="T19" fmla="*/ 18 h 194"/>
                      <a:gd name="T20" fmla="*/ 1 w 176"/>
                      <a:gd name="T21" fmla="*/ 31 h 194"/>
                      <a:gd name="T22" fmla="*/ 1 w 176"/>
                      <a:gd name="T23" fmla="*/ 37 h 194"/>
                      <a:gd name="T24" fmla="*/ 61 w 176"/>
                      <a:gd name="T25" fmla="*/ 97 h 194"/>
                      <a:gd name="T26" fmla="*/ 64 w 176"/>
                      <a:gd name="T27" fmla="*/ 98 h 194"/>
                      <a:gd name="T28" fmla="*/ 67 w 176"/>
                      <a:gd name="T29" fmla="*/ 97 h 194"/>
                      <a:gd name="T30" fmla="*/ 77 w 176"/>
                      <a:gd name="T31" fmla="*/ 47 h 194"/>
                      <a:gd name="T32" fmla="*/ 84 w 176"/>
                      <a:gd name="T33" fmla="*/ 39 h 194"/>
                      <a:gd name="T34" fmla="*/ 146 w 176"/>
                      <a:gd name="T35" fmla="*/ 106 h 194"/>
                      <a:gd name="T36" fmla="*/ 144 w 176"/>
                      <a:gd name="T37" fmla="*/ 114 h 194"/>
                      <a:gd name="T38" fmla="*/ 146 w 176"/>
                      <a:gd name="T39" fmla="*/ 122 h 194"/>
                      <a:gd name="T40" fmla="*/ 126 w 176"/>
                      <a:gd name="T41" fmla="*/ 142 h 194"/>
                      <a:gd name="T42" fmla="*/ 112 w 176"/>
                      <a:gd name="T43" fmla="*/ 138 h 194"/>
                      <a:gd name="T44" fmla="*/ 88 w 176"/>
                      <a:gd name="T45" fmla="*/ 162 h 194"/>
                      <a:gd name="T46" fmla="*/ 52 w 176"/>
                      <a:gd name="T47" fmla="*/ 162 h 194"/>
                      <a:gd name="T48" fmla="*/ 32 w 176"/>
                      <a:gd name="T49" fmla="*/ 182 h 194"/>
                      <a:gd name="T50" fmla="*/ 32 w 176"/>
                      <a:gd name="T51" fmla="*/ 190 h 194"/>
                      <a:gd name="T52" fmla="*/ 36 w 176"/>
                      <a:gd name="T53" fmla="*/ 194 h 194"/>
                      <a:gd name="T54" fmla="*/ 156 w 176"/>
                      <a:gd name="T55" fmla="*/ 194 h 194"/>
                      <a:gd name="T56" fmla="*/ 160 w 176"/>
                      <a:gd name="T57" fmla="*/ 190 h 194"/>
                      <a:gd name="T58" fmla="*/ 160 w 176"/>
                      <a:gd name="T59" fmla="*/ 182 h 194"/>
                      <a:gd name="T60" fmla="*/ 140 w 176"/>
                      <a:gd name="T61" fmla="*/ 162 h 194"/>
                      <a:gd name="T62" fmla="*/ 136 w 176"/>
                      <a:gd name="T63" fmla="*/ 162 h 194"/>
                      <a:gd name="T64" fmla="*/ 132 w 176"/>
                      <a:gd name="T65" fmla="*/ 148 h 194"/>
                      <a:gd name="T66" fmla="*/ 152 w 176"/>
                      <a:gd name="T67" fmla="*/ 128 h 194"/>
                      <a:gd name="T68" fmla="*/ 160 w 176"/>
                      <a:gd name="T69" fmla="*/ 130 h 194"/>
                      <a:gd name="T70" fmla="*/ 55 w 176"/>
                      <a:gd name="T71" fmla="*/ 48 h 194"/>
                      <a:gd name="T72" fmla="*/ 52 w 176"/>
                      <a:gd name="T73" fmla="*/ 50 h 194"/>
                      <a:gd name="T74" fmla="*/ 50 w 176"/>
                      <a:gd name="T75" fmla="*/ 48 h 194"/>
                      <a:gd name="T76" fmla="*/ 31 w 176"/>
                      <a:gd name="T77" fmla="*/ 42 h 194"/>
                      <a:gd name="T78" fmla="*/ 27 w 176"/>
                      <a:gd name="T79" fmla="*/ 39 h 194"/>
                      <a:gd name="T80" fmla="*/ 30 w 176"/>
                      <a:gd name="T81" fmla="*/ 34 h 194"/>
                      <a:gd name="T82" fmla="*/ 34 w 176"/>
                      <a:gd name="T83" fmla="*/ 34 h 194"/>
                      <a:gd name="T84" fmla="*/ 55 w 176"/>
                      <a:gd name="T85" fmla="*/ 43 h 194"/>
                      <a:gd name="T86" fmla="*/ 55 w 176"/>
                      <a:gd name="T87" fmla="*/ 48 h 1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76" h="194">
                        <a:moveTo>
                          <a:pt x="160" y="130"/>
                        </a:moveTo>
                        <a:cubicBezTo>
                          <a:pt x="169" y="130"/>
                          <a:pt x="176" y="123"/>
                          <a:pt x="176" y="114"/>
                        </a:cubicBezTo>
                        <a:cubicBezTo>
                          <a:pt x="176" y="105"/>
                          <a:pt x="169" y="98"/>
                          <a:pt x="160" y="98"/>
                        </a:cubicBezTo>
                        <a:cubicBezTo>
                          <a:pt x="157" y="98"/>
                          <a:pt x="155" y="99"/>
                          <a:pt x="152" y="100"/>
                        </a:cubicBezTo>
                        <a:cubicBezTo>
                          <a:pt x="90" y="34"/>
                          <a:pt x="90" y="34"/>
                          <a:pt x="90" y="34"/>
                        </a:cubicBezTo>
                        <a:cubicBezTo>
                          <a:pt x="91" y="32"/>
                          <a:pt x="91" y="32"/>
                          <a:pt x="91" y="32"/>
                        </a:cubicBezTo>
                        <a:cubicBezTo>
                          <a:pt x="98" y="25"/>
                          <a:pt x="98" y="14"/>
                          <a:pt x="91" y="7"/>
                        </a:cubicBezTo>
                        <a:cubicBezTo>
                          <a:pt x="84" y="0"/>
                          <a:pt x="73" y="0"/>
                          <a:pt x="66" y="7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46" y="19"/>
                          <a:pt x="40" y="18"/>
                          <a:pt x="34" y="18"/>
                        </a:cubicBezTo>
                        <a:cubicBezTo>
                          <a:pt x="22" y="18"/>
                          <a:pt x="10" y="23"/>
                          <a:pt x="1" y="31"/>
                        </a:cubicBezTo>
                        <a:cubicBezTo>
                          <a:pt x="0" y="33"/>
                          <a:pt x="0" y="35"/>
                          <a:pt x="1" y="37"/>
                        </a:cubicBezTo>
                        <a:cubicBezTo>
                          <a:pt x="61" y="97"/>
                          <a:pt x="61" y="97"/>
                          <a:pt x="61" y="97"/>
                        </a:cubicBezTo>
                        <a:cubicBezTo>
                          <a:pt x="62" y="97"/>
                          <a:pt x="63" y="98"/>
                          <a:pt x="64" y="98"/>
                        </a:cubicBezTo>
                        <a:cubicBezTo>
                          <a:pt x="65" y="98"/>
                          <a:pt x="66" y="97"/>
                          <a:pt x="67" y="97"/>
                        </a:cubicBezTo>
                        <a:cubicBezTo>
                          <a:pt x="80" y="83"/>
                          <a:pt x="84" y="63"/>
                          <a:pt x="77" y="47"/>
                        </a:cubicBezTo>
                        <a:cubicBezTo>
                          <a:pt x="84" y="39"/>
                          <a:pt x="84" y="39"/>
                          <a:pt x="84" y="39"/>
                        </a:cubicBezTo>
                        <a:cubicBezTo>
                          <a:pt x="146" y="106"/>
                          <a:pt x="146" y="106"/>
                          <a:pt x="146" y="106"/>
                        </a:cubicBezTo>
                        <a:cubicBezTo>
                          <a:pt x="145" y="108"/>
                          <a:pt x="144" y="111"/>
                          <a:pt x="144" y="114"/>
                        </a:cubicBezTo>
                        <a:cubicBezTo>
                          <a:pt x="144" y="117"/>
                          <a:pt x="145" y="120"/>
                          <a:pt x="146" y="122"/>
                        </a:cubicBezTo>
                        <a:cubicBezTo>
                          <a:pt x="126" y="142"/>
                          <a:pt x="126" y="142"/>
                          <a:pt x="126" y="142"/>
                        </a:cubicBezTo>
                        <a:cubicBezTo>
                          <a:pt x="122" y="140"/>
                          <a:pt x="117" y="138"/>
                          <a:pt x="112" y="138"/>
                        </a:cubicBezTo>
                        <a:cubicBezTo>
                          <a:pt x="99" y="138"/>
                          <a:pt x="88" y="149"/>
                          <a:pt x="88" y="162"/>
                        </a:cubicBezTo>
                        <a:cubicBezTo>
                          <a:pt x="52" y="162"/>
                          <a:pt x="52" y="162"/>
                          <a:pt x="52" y="162"/>
                        </a:cubicBezTo>
                        <a:cubicBezTo>
                          <a:pt x="41" y="162"/>
                          <a:pt x="32" y="171"/>
                          <a:pt x="32" y="182"/>
                        </a:cubicBezTo>
                        <a:cubicBezTo>
                          <a:pt x="32" y="190"/>
                          <a:pt x="32" y="190"/>
                          <a:pt x="32" y="190"/>
                        </a:cubicBezTo>
                        <a:cubicBezTo>
                          <a:pt x="32" y="192"/>
                          <a:pt x="34" y="194"/>
                          <a:pt x="36" y="194"/>
                        </a:cubicBezTo>
                        <a:cubicBezTo>
                          <a:pt x="156" y="194"/>
                          <a:pt x="156" y="194"/>
                          <a:pt x="156" y="194"/>
                        </a:cubicBezTo>
                        <a:cubicBezTo>
                          <a:pt x="158" y="194"/>
                          <a:pt x="160" y="192"/>
                          <a:pt x="160" y="190"/>
                        </a:cubicBezTo>
                        <a:cubicBezTo>
                          <a:pt x="160" y="182"/>
                          <a:pt x="160" y="182"/>
                          <a:pt x="160" y="182"/>
                        </a:cubicBezTo>
                        <a:cubicBezTo>
                          <a:pt x="160" y="171"/>
                          <a:pt x="151" y="162"/>
                          <a:pt x="140" y="162"/>
                        </a:cubicBezTo>
                        <a:cubicBezTo>
                          <a:pt x="136" y="162"/>
                          <a:pt x="136" y="162"/>
                          <a:pt x="136" y="162"/>
                        </a:cubicBezTo>
                        <a:cubicBezTo>
                          <a:pt x="136" y="157"/>
                          <a:pt x="134" y="152"/>
                          <a:pt x="132" y="148"/>
                        </a:cubicBezTo>
                        <a:cubicBezTo>
                          <a:pt x="152" y="128"/>
                          <a:pt x="152" y="128"/>
                          <a:pt x="152" y="128"/>
                        </a:cubicBezTo>
                        <a:cubicBezTo>
                          <a:pt x="154" y="129"/>
                          <a:pt x="157" y="130"/>
                          <a:pt x="160" y="130"/>
                        </a:cubicBezTo>
                        <a:close/>
                        <a:moveTo>
                          <a:pt x="55" y="48"/>
                        </a:moveTo>
                        <a:cubicBezTo>
                          <a:pt x="55" y="49"/>
                          <a:pt x="53" y="50"/>
                          <a:pt x="52" y="50"/>
                        </a:cubicBezTo>
                        <a:cubicBezTo>
                          <a:pt x="51" y="50"/>
                          <a:pt x="50" y="49"/>
                          <a:pt x="50" y="48"/>
                        </a:cubicBezTo>
                        <a:cubicBezTo>
                          <a:pt x="45" y="43"/>
                          <a:pt x="38" y="41"/>
                          <a:pt x="31" y="42"/>
                        </a:cubicBezTo>
                        <a:cubicBezTo>
                          <a:pt x="29" y="42"/>
                          <a:pt x="27" y="41"/>
                          <a:pt x="27" y="39"/>
                        </a:cubicBezTo>
                        <a:cubicBezTo>
                          <a:pt x="26" y="36"/>
                          <a:pt x="28" y="34"/>
                          <a:pt x="30" y="34"/>
                        </a:cubicBezTo>
                        <a:cubicBezTo>
                          <a:pt x="31" y="34"/>
                          <a:pt x="33" y="34"/>
                          <a:pt x="34" y="34"/>
                        </a:cubicBezTo>
                        <a:cubicBezTo>
                          <a:pt x="42" y="34"/>
                          <a:pt x="50" y="37"/>
                          <a:pt x="55" y="43"/>
                        </a:cubicBezTo>
                        <a:cubicBezTo>
                          <a:pt x="57" y="44"/>
                          <a:pt x="57" y="47"/>
                          <a:pt x="55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latin typeface="印品黑体" panose="00000500000000000000" pitchFamily="2" charset="-122"/>
                      <a:ea typeface="印品黑体" panose="00000500000000000000" pitchFamily="2" charset="-122"/>
                    </a:endParaRPr>
                  </a:p>
                </p:txBody>
              </p:sp>
              <p:sp>
                <p:nvSpPr>
                  <p:cNvPr id="67" name="Freeform 24"/>
                  <p:cNvSpPr/>
                  <p:nvPr/>
                </p:nvSpPr>
                <p:spPr bwMode="auto">
                  <a:xfrm>
                    <a:off x="1935163" y="690563"/>
                    <a:ext cx="98425" cy="93663"/>
                  </a:xfrm>
                  <a:custGeom>
                    <a:avLst/>
                    <a:gdLst>
                      <a:gd name="T0" fmla="*/ 4 w 35"/>
                      <a:gd name="T1" fmla="*/ 0 h 33"/>
                      <a:gd name="T2" fmla="*/ 9 w 35"/>
                      <a:gd name="T3" fmla="*/ 26 h 33"/>
                      <a:gd name="T4" fmla="*/ 25 w 35"/>
                      <a:gd name="T5" fmla="*/ 33 h 33"/>
                      <a:gd name="T6" fmla="*/ 35 w 35"/>
                      <a:gd name="T7" fmla="*/ 31 h 33"/>
                      <a:gd name="T8" fmla="*/ 4 w 35"/>
                      <a:gd name="T9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33">
                        <a:moveTo>
                          <a:pt x="4" y="0"/>
                        </a:moveTo>
                        <a:cubicBezTo>
                          <a:pt x="0" y="9"/>
                          <a:pt x="2" y="19"/>
                          <a:pt x="9" y="26"/>
                        </a:cubicBezTo>
                        <a:cubicBezTo>
                          <a:pt x="13" y="31"/>
                          <a:pt x="19" y="33"/>
                          <a:pt x="25" y="33"/>
                        </a:cubicBezTo>
                        <a:cubicBezTo>
                          <a:pt x="28" y="33"/>
                          <a:pt x="32" y="32"/>
                          <a:pt x="35" y="31"/>
                        </a:cubicBez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latin typeface="印品黑体" panose="00000500000000000000" pitchFamily="2" charset="-122"/>
                      <a:ea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59" name="Freeform 131"/>
                <p:cNvSpPr>
                  <a:spLocks noEditPoints="1"/>
                </p:cNvSpPr>
                <p:nvPr/>
              </p:nvSpPr>
              <p:spPr bwMode="auto">
                <a:xfrm>
                  <a:off x="6009952" y="1497155"/>
                  <a:ext cx="178494" cy="204160"/>
                </a:xfrm>
                <a:custGeom>
                  <a:avLst/>
                  <a:gdLst>
                    <a:gd name="T0" fmla="*/ 0 w 153"/>
                    <a:gd name="T1" fmla="*/ 0 h 175"/>
                    <a:gd name="T2" fmla="*/ 109 w 153"/>
                    <a:gd name="T3" fmla="*/ 0 h 175"/>
                    <a:gd name="T4" fmla="*/ 109 w 153"/>
                    <a:gd name="T5" fmla="*/ 20 h 175"/>
                    <a:gd name="T6" fmla="*/ 90 w 153"/>
                    <a:gd name="T7" fmla="*/ 20 h 175"/>
                    <a:gd name="T8" fmla="*/ 90 w 153"/>
                    <a:gd name="T9" fmla="*/ 50 h 175"/>
                    <a:gd name="T10" fmla="*/ 60 w 153"/>
                    <a:gd name="T11" fmla="*/ 50 h 175"/>
                    <a:gd name="T12" fmla="*/ 60 w 153"/>
                    <a:gd name="T13" fmla="*/ 101 h 175"/>
                    <a:gd name="T14" fmla="*/ 90 w 153"/>
                    <a:gd name="T15" fmla="*/ 101 h 175"/>
                    <a:gd name="T16" fmla="*/ 90 w 153"/>
                    <a:gd name="T17" fmla="*/ 132 h 175"/>
                    <a:gd name="T18" fmla="*/ 109 w 153"/>
                    <a:gd name="T19" fmla="*/ 132 h 175"/>
                    <a:gd name="T20" fmla="*/ 109 w 153"/>
                    <a:gd name="T21" fmla="*/ 175 h 175"/>
                    <a:gd name="T22" fmla="*/ 56 w 153"/>
                    <a:gd name="T23" fmla="*/ 125 h 175"/>
                    <a:gd name="T24" fmla="*/ 0 w 153"/>
                    <a:gd name="T25" fmla="*/ 175 h 175"/>
                    <a:gd name="T26" fmla="*/ 0 w 153"/>
                    <a:gd name="T27" fmla="*/ 0 h 175"/>
                    <a:gd name="T28" fmla="*/ 0 w 153"/>
                    <a:gd name="T29" fmla="*/ 0 h 175"/>
                    <a:gd name="T30" fmla="*/ 77 w 153"/>
                    <a:gd name="T31" fmla="*/ 63 h 175"/>
                    <a:gd name="T32" fmla="*/ 77 w 153"/>
                    <a:gd name="T33" fmla="*/ 86 h 175"/>
                    <a:gd name="T34" fmla="*/ 103 w 153"/>
                    <a:gd name="T35" fmla="*/ 86 h 175"/>
                    <a:gd name="T36" fmla="*/ 103 w 153"/>
                    <a:gd name="T37" fmla="*/ 112 h 175"/>
                    <a:gd name="T38" fmla="*/ 127 w 153"/>
                    <a:gd name="T39" fmla="*/ 112 h 175"/>
                    <a:gd name="T40" fmla="*/ 127 w 153"/>
                    <a:gd name="T41" fmla="*/ 86 h 175"/>
                    <a:gd name="T42" fmla="*/ 153 w 153"/>
                    <a:gd name="T43" fmla="*/ 86 h 175"/>
                    <a:gd name="T44" fmla="*/ 153 w 153"/>
                    <a:gd name="T45" fmla="*/ 63 h 175"/>
                    <a:gd name="T46" fmla="*/ 127 w 153"/>
                    <a:gd name="T47" fmla="*/ 63 h 175"/>
                    <a:gd name="T48" fmla="*/ 127 w 153"/>
                    <a:gd name="T49" fmla="*/ 37 h 175"/>
                    <a:gd name="T50" fmla="*/ 103 w 153"/>
                    <a:gd name="T51" fmla="*/ 37 h 175"/>
                    <a:gd name="T52" fmla="*/ 103 w 153"/>
                    <a:gd name="T53" fmla="*/ 63 h 175"/>
                    <a:gd name="T54" fmla="*/ 77 w 153"/>
                    <a:gd name="T55" fmla="*/ 63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3" h="175">
                      <a:moveTo>
                        <a:pt x="0" y="0"/>
                      </a:moveTo>
                      <a:lnTo>
                        <a:pt x="109" y="0"/>
                      </a:lnTo>
                      <a:lnTo>
                        <a:pt x="109" y="20"/>
                      </a:lnTo>
                      <a:lnTo>
                        <a:pt x="90" y="20"/>
                      </a:lnTo>
                      <a:lnTo>
                        <a:pt x="90" y="50"/>
                      </a:lnTo>
                      <a:lnTo>
                        <a:pt x="60" y="50"/>
                      </a:lnTo>
                      <a:lnTo>
                        <a:pt x="60" y="101"/>
                      </a:lnTo>
                      <a:lnTo>
                        <a:pt x="90" y="101"/>
                      </a:lnTo>
                      <a:lnTo>
                        <a:pt x="90" y="132"/>
                      </a:lnTo>
                      <a:lnTo>
                        <a:pt x="109" y="132"/>
                      </a:lnTo>
                      <a:lnTo>
                        <a:pt x="109" y="175"/>
                      </a:lnTo>
                      <a:lnTo>
                        <a:pt x="56" y="125"/>
                      </a:lnTo>
                      <a:lnTo>
                        <a:pt x="0" y="17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77" y="63"/>
                      </a:moveTo>
                      <a:lnTo>
                        <a:pt x="77" y="86"/>
                      </a:lnTo>
                      <a:lnTo>
                        <a:pt x="103" y="86"/>
                      </a:lnTo>
                      <a:lnTo>
                        <a:pt x="103" y="112"/>
                      </a:lnTo>
                      <a:lnTo>
                        <a:pt x="127" y="112"/>
                      </a:lnTo>
                      <a:lnTo>
                        <a:pt x="127" y="86"/>
                      </a:lnTo>
                      <a:lnTo>
                        <a:pt x="153" y="86"/>
                      </a:lnTo>
                      <a:lnTo>
                        <a:pt x="153" y="63"/>
                      </a:lnTo>
                      <a:lnTo>
                        <a:pt x="127" y="63"/>
                      </a:lnTo>
                      <a:lnTo>
                        <a:pt x="127" y="37"/>
                      </a:lnTo>
                      <a:lnTo>
                        <a:pt x="103" y="37"/>
                      </a:lnTo>
                      <a:lnTo>
                        <a:pt x="103" y="63"/>
                      </a:lnTo>
                      <a:lnTo>
                        <a:pt x="77" y="63"/>
                      </a:lnTo>
                      <a:close/>
                    </a:path>
                  </a:pathLst>
                </a:custGeom>
                <a:solidFill>
                  <a:srgbClr val="3A3A3A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60" name="Freeform 147"/>
                <p:cNvSpPr>
                  <a:spLocks noEditPoints="1"/>
                </p:cNvSpPr>
                <p:nvPr/>
              </p:nvSpPr>
              <p:spPr bwMode="auto">
                <a:xfrm>
                  <a:off x="5991493" y="5787620"/>
                  <a:ext cx="169161" cy="267159"/>
                </a:xfrm>
                <a:custGeom>
                  <a:avLst/>
                  <a:gdLst>
                    <a:gd name="T0" fmla="*/ 57 w 67"/>
                    <a:gd name="T1" fmla="*/ 10 h 106"/>
                    <a:gd name="T2" fmla="*/ 62 w 67"/>
                    <a:gd name="T3" fmla="*/ 51 h 106"/>
                    <a:gd name="T4" fmla="*/ 51 w 67"/>
                    <a:gd name="T5" fmla="*/ 66 h 106"/>
                    <a:gd name="T6" fmla="*/ 55 w 67"/>
                    <a:gd name="T7" fmla="*/ 65 h 106"/>
                    <a:gd name="T8" fmla="*/ 57 w 67"/>
                    <a:gd name="T9" fmla="*/ 73 h 106"/>
                    <a:gd name="T10" fmla="*/ 56 w 67"/>
                    <a:gd name="T11" fmla="*/ 80 h 106"/>
                    <a:gd name="T12" fmla="*/ 57 w 67"/>
                    <a:gd name="T13" fmla="*/ 86 h 106"/>
                    <a:gd name="T14" fmla="*/ 55 w 67"/>
                    <a:gd name="T15" fmla="*/ 93 h 106"/>
                    <a:gd name="T16" fmla="*/ 15 w 67"/>
                    <a:gd name="T17" fmla="*/ 97 h 106"/>
                    <a:gd name="T18" fmla="*/ 12 w 67"/>
                    <a:gd name="T19" fmla="*/ 95 h 106"/>
                    <a:gd name="T20" fmla="*/ 12 w 67"/>
                    <a:gd name="T21" fmla="*/ 83 h 106"/>
                    <a:gd name="T22" fmla="*/ 12 w 67"/>
                    <a:gd name="T23" fmla="*/ 82 h 106"/>
                    <a:gd name="T24" fmla="*/ 12 w 67"/>
                    <a:gd name="T25" fmla="*/ 71 h 106"/>
                    <a:gd name="T26" fmla="*/ 15 w 67"/>
                    <a:gd name="T27" fmla="*/ 69 h 106"/>
                    <a:gd name="T28" fmla="*/ 16 w 67"/>
                    <a:gd name="T29" fmla="*/ 63 h 106"/>
                    <a:gd name="T30" fmla="*/ 0 w 67"/>
                    <a:gd name="T31" fmla="*/ 34 h 106"/>
                    <a:gd name="T32" fmla="*/ 33 w 67"/>
                    <a:gd name="T33" fmla="*/ 0 h 106"/>
                    <a:gd name="T34" fmla="*/ 28 w 67"/>
                    <a:gd name="T35" fmla="*/ 41 h 106"/>
                    <a:gd name="T36" fmla="*/ 30 w 67"/>
                    <a:gd name="T37" fmla="*/ 39 h 106"/>
                    <a:gd name="T38" fmla="*/ 33 w 67"/>
                    <a:gd name="T39" fmla="*/ 41 h 106"/>
                    <a:gd name="T40" fmla="*/ 36 w 67"/>
                    <a:gd name="T41" fmla="*/ 39 h 106"/>
                    <a:gd name="T42" fmla="*/ 39 w 67"/>
                    <a:gd name="T43" fmla="*/ 41 h 106"/>
                    <a:gd name="T44" fmla="*/ 43 w 67"/>
                    <a:gd name="T45" fmla="*/ 38 h 106"/>
                    <a:gd name="T46" fmla="*/ 39 w 67"/>
                    <a:gd name="T47" fmla="*/ 52 h 106"/>
                    <a:gd name="T48" fmla="*/ 44 w 67"/>
                    <a:gd name="T49" fmla="*/ 66 h 106"/>
                    <a:gd name="T50" fmla="*/ 44 w 67"/>
                    <a:gd name="T51" fmla="*/ 58 h 106"/>
                    <a:gd name="T52" fmla="*/ 56 w 67"/>
                    <a:gd name="T53" fmla="*/ 47 h 106"/>
                    <a:gd name="T54" fmla="*/ 52 w 67"/>
                    <a:gd name="T55" fmla="*/ 15 h 106"/>
                    <a:gd name="T56" fmla="*/ 15 w 67"/>
                    <a:gd name="T57" fmla="*/ 15 h 106"/>
                    <a:gd name="T58" fmla="*/ 11 w 67"/>
                    <a:gd name="T59" fmla="*/ 48 h 106"/>
                    <a:gd name="T60" fmla="*/ 23 w 67"/>
                    <a:gd name="T61" fmla="*/ 59 h 106"/>
                    <a:gd name="T62" fmla="*/ 23 w 67"/>
                    <a:gd name="T63" fmla="*/ 67 h 106"/>
                    <a:gd name="T64" fmla="*/ 29 w 67"/>
                    <a:gd name="T65" fmla="*/ 52 h 106"/>
                    <a:gd name="T66" fmla="*/ 25 w 67"/>
                    <a:gd name="T67" fmla="*/ 38 h 106"/>
                    <a:gd name="T68" fmla="*/ 40 w 67"/>
                    <a:gd name="T69" fmla="*/ 43 h 106"/>
                    <a:gd name="T70" fmla="*/ 36 w 67"/>
                    <a:gd name="T71" fmla="*/ 42 h 106"/>
                    <a:gd name="T72" fmla="*/ 30 w 67"/>
                    <a:gd name="T73" fmla="*/ 42 h 106"/>
                    <a:gd name="T74" fmla="*/ 27 w 67"/>
                    <a:gd name="T75" fmla="*/ 42 h 106"/>
                    <a:gd name="T76" fmla="*/ 32 w 67"/>
                    <a:gd name="T77" fmla="*/ 51 h 106"/>
                    <a:gd name="T78" fmla="*/ 32 w 67"/>
                    <a:gd name="T79" fmla="*/ 67 h 106"/>
                    <a:gd name="T80" fmla="*/ 35 w 67"/>
                    <a:gd name="T81" fmla="*/ 51 h 106"/>
                    <a:gd name="T82" fmla="*/ 35 w 67"/>
                    <a:gd name="T83" fmla="*/ 50 h 106"/>
                    <a:gd name="T84" fmla="*/ 43 w 67"/>
                    <a:gd name="T85" fmla="*/ 96 h 106"/>
                    <a:gd name="T86" fmla="*/ 34 w 67"/>
                    <a:gd name="T87" fmla="*/ 106 h 106"/>
                    <a:gd name="T88" fmla="*/ 43 w 67"/>
                    <a:gd name="T89" fmla="*/ 96 h 106"/>
                    <a:gd name="T90" fmla="*/ 17 w 67"/>
                    <a:gd name="T91" fmla="*/ 88 h 106"/>
                    <a:gd name="T92" fmla="*/ 17 w 67"/>
                    <a:gd name="T93" fmla="*/ 90 h 106"/>
                    <a:gd name="T94" fmla="*/ 50 w 67"/>
                    <a:gd name="T95" fmla="*/ 86 h 106"/>
                    <a:gd name="T96" fmla="*/ 50 w 67"/>
                    <a:gd name="T97" fmla="*/ 73 h 106"/>
                    <a:gd name="T98" fmla="*/ 17 w 67"/>
                    <a:gd name="T99" fmla="*/ 77 h 106"/>
                    <a:gd name="T100" fmla="*/ 50 w 67"/>
                    <a:gd name="T101" fmla="*/ 74 h 106"/>
                    <a:gd name="T102" fmla="*/ 50 w 67"/>
                    <a:gd name="T103" fmla="*/ 73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06">
                      <a:moveTo>
                        <a:pt x="33" y="0"/>
                      </a:moveTo>
                      <a:cubicBezTo>
                        <a:pt x="43" y="0"/>
                        <a:pt x="51" y="4"/>
                        <a:pt x="57" y="10"/>
                      </a:cubicBezTo>
                      <a:cubicBezTo>
                        <a:pt x="63" y="16"/>
                        <a:pt x="67" y="25"/>
                        <a:pt x="67" y="34"/>
                      </a:cubicBezTo>
                      <a:cubicBezTo>
                        <a:pt x="67" y="40"/>
                        <a:pt x="65" y="46"/>
                        <a:pt x="62" y="51"/>
                      </a:cubicBezTo>
                      <a:cubicBezTo>
                        <a:pt x="59" y="56"/>
                        <a:pt x="56" y="59"/>
                        <a:pt x="51" y="62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5" y="65"/>
                        <a:pt x="55" y="65"/>
                        <a:pt x="55" y="65"/>
                      </a:cubicBezTo>
                      <a:cubicBezTo>
                        <a:pt x="56" y="68"/>
                        <a:pt x="56" y="68"/>
                        <a:pt x="56" y="68"/>
                      </a:cubicBezTo>
                      <a:cubicBezTo>
                        <a:pt x="57" y="70"/>
                        <a:pt x="57" y="72"/>
                        <a:pt x="57" y="73"/>
                      </a:cubicBezTo>
                      <a:cubicBezTo>
                        <a:pt x="57" y="75"/>
                        <a:pt x="57" y="77"/>
                        <a:pt x="56" y="79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57" y="82"/>
                        <a:pt x="57" y="84"/>
                        <a:pt x="57" y="86"/>
                      </a:cubicBezTo>
                      <a:cubicBezTo>
                        <a:pt x="57" y="88"/>
                        <a:pt x="57" y="90"/>
                        <a:pt x="56" y="92"/>
                      </a:cubicBezTo>
                      <a:cubicBezTo>
                        <a:pt x="55" y="93"/>
                        <a:pt x="55" y="93"/>
                        <a:pt x="55" y="93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15" y="97"/>
                        <a:pt x="15" y="97"/>
                        <a:pt x="15" y="97"/>
                      </a:cubicBezTo>
                      <a:cubicBezTo>
                        <a:pt x="13" y="97"/>
                        <a:pt x="13" y="97"/>
                        <a:pt x="13" y="97"/>
                      </a:cubicBezTo>
                      <a:cubicBezTo>
                        <a:pt x="12" y="95"/>
                        <a:pt x="12" y="95"/>
                        <a:pt x="12" y="95"/>
                      </a:cubicBezTo>
                      <a:cubicBezTo>
                        <a:pt x="11" y="93"/>
                        <a:pt x="11" y="91"/>
                        <a:pt x="10" y="90"/>
                      </a:cubicBezTo>
                      <a:cubicBezTo>
                        <a:pt x="10" y="88"/>
                        <a:pt x="11" y="86"/>
                        <a:pt x="12" y="83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2"/>
                        <a:pt x="12" y="82"/>
                        <a:pt x="12" y="82"/>
                      </a:cubicBezTo>
                      <a:cubicBezTo>
                        <a:pt x="11" y="81"/>
                        <a:pt x="11" y="79"/>
                        <a:pt x="10" y="77"/>
                      </a:cubicBezTo>
                      <a:cubicBezTo>
                        <a:pt x="10" y="75"/>
                        <a:pt x="11" y="73"/>
                        <a:pt x="12" y="71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5" y="69"/>
                        <a:pt x="15" y="69"/>
                        <a:pt x="15" y="69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11" y="60"/>
                        <a:pt x="7" y="56"/>
                        <a:pt x="5" y="51"/>
                      </a:cubicBezTo>
                      <a:cubicBezTo>
                        <a:pt x="2" y="46"/>
                        <a:pt x="0" y="40"/>
                        <a:pt x="0" y="34"/>
                      </a:cubicBezTo>
                      <a:cubicBezTo>
                        <a:pt x="0" y="25"/>
                        <a:pt x="4" y="16"/>
                        <a:pt x="10" y="10"/>
                      </a:cubicBezTo>
                      <a:cubicBezTo>
                        <a:pt x="16" y="4"/>
                        <a:pt x="24" y="0"/>
                        <a:pt x="33" y="0"/>
                      </a:cubicBezTo>
                      <a:close/>
                      <a:moveTo>
                        <a:pt x="26" y="40"/>
                      </a:moveTo>
                      <a:cubicBezTo>
                        <a:pt x="27" y="41"/>
                        <a:pt x="27" y="41"/>
                        <a:pt x="28" y="41"/>
                      </a:cubicBezTo>
                      <a:cubicBezTo>
                        <a:pt x="28" y="41"/>
                        <a:pt x="29" y="41"/>
                        <a:pt x="30" y="40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2" y="41"/>
                        <a:pt x="32" y="41"/>
                        <a:pt x="33" y="41"/>
                      </a:cubicBezTo>
                      <a:cubicBezTo>
                        <a:pt x="34" y="41"/>
                        <a:pt x="35" y="41"/>
                        <a:pt x="35" y="40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37" y="41"/>
                        <a:pt x="38" y="41"/>
                        <a:pt x="39" y="41"/>
                      </a:cubicBezTo>
                      <a:cubicBezTo>
                        <a:pt x="40" y="41"/>
                        <a:pt x="41" y="41"/>
                        <a:pt x="42" y="40"/>
                      </a:cubicBezTo>
                      <a:cubicBezTo>
                        <a:pt x="43" y="38"/>
                        <a:pt x="43" y="38"/>
                        <a:pt x="43" y="38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39" y="52"/>
                        <a:pt x="39" y="52"/>
                        <a:pt x="39" y="52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ubicBezTo>
                        <a:pt x="44" y="66"/>
                        <a:pt x="44" y="66"/>
                        <a:pt x="44" y="6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44" y="58"/>
                        <a:pt x="44" y="58"/>
                        <a:pt x="44" y="58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50" y="55"/>
                        <a:pt x="54" y="52"/>
                        <a:pt x="56" y="47"/>
                      </a:cubicBezTo>
                      <a:cubicBezTo>
                        <a:pt x="59" y="44"/>
                        <a:pt x="60" y="39"/>
                        <a:pt x="60" y="34"/>
                      </a:cubicBezTo>
                      <a:cubicBezTo>
                        <a:pt x="60" y="27"/>
                        <a:pt x="57" y="20"/>
                        <a:pt x="52" y="15"/>
                      </a:cubicBezTo>
                      <a:cubicBezTo>
                        <a:pt x="47" y="10"/>
                        <a:pt x="41" y="7"/>
                        <a:pt x="33" y="7"/>
                      </a:cubicBezTo>
                      <a:cubicBezTo>
                        <a:pt x="26" y="7"/>
                        <a:pt x="19" y="10"/>
                        <a:pt x="15" y="15"/>
                      </a:cubicBezTo>
                      <a:cubicBezTo>
                        <a:pt x="10" y="20"/>
                        <a:pt x="7" y="27"/>
                        <a:pt x="7" y="34"/>
                      </a:cubicBezTo>
                      <a:cubicBezTo>
                        <a:pt x="7" y="39"/>
                        <a:pt x="8" y="44"/>
                        <a:pt x="11" y="48"/>
                      </a:cubicBezTo>
                      <a:cubicBezTo>
                        <a:pt x="13" y="52"/>
                        <a:pt x="17" y="55"/>
                        <a:pt x="21" y="58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lose/>
                      <a:moveTo>
                        <a:pt x="40" y="43"/>
                      </a:moveTo>
                      <a:cubicBezTo>
                        <a:pt x="40" y="43"/>
                        <a:pt x="40" y="43"/>
                        <a:pt x="39" y="43"/>
                      </a:cubicBezTo>
                      <a:cubicBezTo>
                        <a:pt x="38" y="43"/>
                        <a:pt x="37" y="43"/>
                        <a:pt x="36" y="42"/>
                      </a:cubicBezTo>
                      <a:cubicBezTo>
                        <a:pt x="35" y="42"/>
                        <a:pt x="34" y="43"/>
                        <a:pt x="33" y="43"/>
                      </a:cubicBezTo>
                      <a:cubicBezTo>
                        <a:pt x="32" y="43"/>
                        <a:pt x="31" y="42"/>
                        <a:pt x="30" y="42"/>
                      </a:cubicBezTo>
                      <a:cubicBezTo>
                        <a:pt x="29" y="42"/>
                        <a:pt x="28" y="43"/>
                        <a:pt x="28" y="43"/>
                      </a:cubicBezTo>
                      <a:cubicBezTo>
                        <a:pt x="27" y="43"/>
                        <a:pt x="27" y="43"/>
                        <a:pt x="27" y="42"/>
                      </a:cubicBezTo>
                      <a:cubicBezTo>
                        <a:pt x="32" y="50"/>
                        <a:pt x="32" y="50"/>
                        <a:pt x="32" y="5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67"/>
                        <a:pt x="32" y="67"/>
                        <a:pt x="32" y="67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40" y="43"/>
                        <a:pt x="40" y="43"/>
                        <a:pt x="40" y="43"/>
                      </a:cubicBezTo>
                      <a:close/>
                      <a:moveTo>
                        <a:pt x="43" y="96"/>
                      </a:moveTo>
                      <a:cubicBezTo>
                        <a:pt x="24" y="98"/>
                        <a:pt x="24" y="98"/>
                        <a:pt x="24" y="98"/>
                      </a:cubicBezTo>
                      <a:cubicBezTo>
                        <a:pt x="25" y="103"/>
                        <a:pt x="29" y="106"/>
                        <a:pt x="34" y="106"/>
                      </a:cubicBezTo>
                      <a:cubicBezTo>
                        <a:pt x="39" y="106"/>
                        <a:pt x="43" y="102"/>
                        <a:pt x="43" y="97"/>
                      </a:cubicBezTo>
                      <a:cubicBezTo>
                        <a:pt x="43" y="97"/>
                        <a:pt x="43" y="97"/>
                        <a:pt x="43" y="96"/>
                      </a:cubicBezTo>
                      <a:close/>
                      <a:moveTo>
                        <a:pt x="50" y="85"/>
                      </a:move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90"/>
                        <a:pt x="17" y="90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7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lose/>
                      <a:moveTo>
                        <a:pt x="50" y="73"/>
                      </a:move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17" y="76"/>
                        <a:pt x="17" y="76"/>
                        <a:pt x="17" y="77"/>
                      </a:cubicBezTo>
                      <a:cubicBezTo>
                        <a:pt x="17" y="77"/>
                        <a:pt x="17" y="77"/>
                        <a:pt x="17" y="77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4"/>
                        <a:pt x="50" y="74"/>
                        <a:pt x="50" y="73"/>
                      </a:cubicBezTo>
                      <a:cubicBezTo>
                        <a:pt x="50" y="73"/>
                        <a:pt x="50" y="73"/>
                        <a:pt x="50" y="73"/>
                      </a:cubicBezTo>
                      <a:close/>
                    </a:path>
                  </a:pathLst>
                </a:custGeom>
                <a:solidFill>
                  <a:srgbClr val="3A3A3A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61" name="Freeform 163"/>
                <p:cNvSpPr>
                  <a:spLocks noEditPoints="1"/>
                </p:cNvSpPr>
                <p:nvPr/>
              </p:nvSpPr>
              <p:spPr bwMode="auto">
                <a:xfrm>
                  <a:off x="3885794" y="3667040"/>
                  <a:ext cx="292825" cy="188994"/>
                </a:xfrm>
                <a:custGeom>
                  <a:avLst/>
                  <a:gdLst>
                    <a:gd name="T0" fmla="*/ 72 w 116"/>
                    <a:gd name="T1" fmla="*/ 27 h 75"/>
                    <a:gd name="T2" fmla="*/ 69 w 116"/>
                    <a:gd name="T3" fmla="*/ 19 h 75"/>
                    <a:gd name="T4" fmla="*/ 65 w 116"/>
                    <a:gd name="T5" fmla="*/ 19 h 75"/>
                    <a:gd name="T6" fmla="*/ 46 w 116"/>
                    <a:gd name="T7" fmla="*/ 18 h 75"/>
                    <a:gd name="T8" fmla="*/ 46 w 116"/>
                    <a:gd name="T9" fmla="*/ 29 h 75"/>
                    <a:gd name="T10" fmla="*/ 79 w 116"/>
                    <a:gd name="T11" fmla="*/ 9 h 75"/>
                    <a:gd name="T12" fmla="*/ 72 w 116"/>
                    <a:gd name="T13" fmla="*/ 29 h 75"/>
                    <a:gd name="T14" fmla="*/ 8 w 116"/>
                    <a:gd name="T15" fmla="*/ 23 h 75"/>
                    <a:gd name="T16" fmla="*/ 29 w 116"/>
                    <a:gd name="T17" fmla="*/ 35 h 75"/>
                    <a:gd name="T18" fmla="*/ 18 w 116"/>
                    <a:gd name="T19" fmla="*/ 46 h 75"/>
                    <a:gd name="T20" fmla="*/ 11 w 116"/>
                    <a:gd name="T21" fmla="*/ 42 h 75"/>
                    <a:gd name="T22" fmla="*/ 25 w 116"/>
                    <a:gd name="T23" fmla="*/ 46 h 75"/>
                    <a:gd name="T24" fmla="*/ 4 w 116"/>
                    <a:gd name="T25" fmla="*/ 48 h 75"/>
                    <a:gd name="T26" fmla="*/ 3 w 116"/>
                    <a:gd name="T27" fmla="*/ 48 h 75"/>
                    <a:gd name="T28" fmla="*/ 0 w 116"/>
                    <a:gd name="T29" fmla="*/ 61 h 75"/>
                    <a:gd name="T30" fmla="*/ 2 w 116"/>
                    <a:gd name="T31" fmla="*/ 62 h 75"/>
                    <a:gd name="T32" fmla="*/ 26 w 116"/>
                    <a:gd name="T33" fmla="*/ 73 h 75"/>
                    <a:gd name="T34" fmla="*/ 28 w 116"/>
                    <a:gd name="T35" fmla="*/ 75 h 75"/>
                    <a:gd name="T36" fmla="*/ 92 w 116"/>
                    <a:gd name="T37" fmla="*/ 75 h 75"/>
                    <a:gd name="T38" fmla="*/ 93 w 116"/>
                    <a:gd name="T39" fmla="*/ 62 h 75"/>
                    <a:gd name="T40" fmla="*/ 116 w 116"/>
                    <a:gd name="T41" fmla="*/ 62 h 75"/>
                    <a:gd name="T42" fmla="*/ 116 w 116"/>
                    <a:gd name="T43" fmla="*/ 55 h 75"/>
                    <a:gd name="T44" fmla="*/ 113 w 116"/>
                    <a:gd name="T45" fmla="*/ 48 h 75"/>
                    <a:gd name="T46" fmla="*/ 105 w 116"/>
                    <a:gd name="T47" fmla="*/ 46 h 75"/>
                    <a:gd name="T48" fmla="*/ 98 w 116"/>
                    <a:gd name="T49" fmla="*/ 59 h 75"/>
                    <a:gd name="T50" fmla="*/ 91 w 116"/>
                    <a:gd name="T51" fmla="*/ 46 h 75"/>
                    <a:gd name="T52" fmla="*/ 72 w 116"/>
                    <a:gd name="T53" fmla="*/ 45 h 75"/>
                    <a:gd name="T54" fmla="*/ 69 w 116"/>
                    <a:gd name="T55" fmla="*/ 50 h 75"/>
                    <a:gd name="T56" fmla="*/ 64 w 116"/>
                    <a:gd name="T57" fmla="*/ 67 h 75"/>
                    <a:gd name="T58" fmla="*/ 64 w 116"/>
                    <a:gd name="T59" fmla="*/ 52 h 75"/>
                    <a:gd name="T60" fmla="*/ 60 w 116"/>
                    <a:gd name="T61" fmla="*/ 47 h 75"/>
                    <a:gd name="T62" fmla="*/ 56 w 116"/>
                    <a:gd name="T63" fmla="*/ 47 h 75"/>
                    <a:gd name="T64" fmla="*/ 57 w 116"/>
                    <a:gd name="T65" fmla="*/ 54 h 75"/>
                    <a:gd name="T66" fmla="*/ 49 w 116"/>
                    <a:gd name="T67" fmla="*/ 50 h 75"/>
                    <a:gd name="T68" fmla="*/ 47 w 116"/>
                    <a:gd name="T69" fmla="*/ 45 h 75"/>
                    <a:gd name="T70" fmla="*/ 33 w 116"/>
                    <a:gd name="T71" fmla="*/ 48 h 75"/>
                    <a:gd name="T72" fmla="*/ 87 w 116"/>
                    <a:gd name="T73" fmla="*/ 36 h 75"/>
                    <a:gd name="T74" fmla="*/ 109 w 116"/>
                    <a:gd name="T75" fmla="*/ 21 h 75"/>
                    <a:gd name="T76" fmla="*/ 106 w 116"/>
                    <a:gd name="T77" fmla="*/ 42 h 75"/>
                    <a:gd name="T78" fmla="*/ 98 w 116"/>
                    <a:gd name="T79" fmla="*/ 46 h 75"/>
                    <a:gd name="T80" fmla="*/ 87 w 116"/>
                    <a:gd name="T81" fmla="*/ 3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6" h="75">
                      <a:moveTo>
                        <a:pt x="72" y="29"/>
                      </a:moveTo>
                      <a:cubicBezTo>
                        <a:pt x="72" y="28"/>
                        <a:pt x="72" y="27"/>
                        <a:pt x="72" y="27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1" y="19"/>
                        <a:pt x="70" y="19"/>
                        <a:pt x="69" y="19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60" y="21"/>
                        <a:pt x="56" y="22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7"/>
                        <a:pt x="46" y="28"/>
                        <a:pt x="46" y="29"/>
                      </a:cubicBezTo>
                      <a:cubicBezTo>
                        <a:pt x="38" y="23"/>
                        <a:pt x="41" y="20"/>
                        <a:pt x="39" y="9"/>
                      </a:cubicBezTo>
                      <a:cubicBezTo>
                        <a:pt x="45" y="0"/>
                        <a:pt x="75" y="0"/>
                        <a:pt x="79" y="9"/>
                      </a:cubicBezTo>
                      <a:cubicBezTo>
                        <a:pt x="78" y="17"/>
                        <a:pt x="79" y="24"/>
                        <a:pt x="73" y="29"/>
                      </a:cubicBezTo>
                      <a:cubicBezTo>
                        <a:pt x="72" y="29"/>
                        <a:pt x="72" y="29"/>
                        <a:pt x="72" y="29"/>
                      </a:cubicBezTo>
                      <a:close/>
                      <a:moveTo>
                        <a:pt x="8" y="36"/>
                      </a:moveTo>
                      <a:cubicBezTo>
                        <a:pt x="7" y="30"/>
                        <a:pt x="7" y="27"/>
                        <a:pt x="8" y="23"/>
                      </a:cubicBezTo>
                      <a:cubicBezTo>
                        <a:pt x="18" y="25"/>
                        <a:pt x="20" y="16"/>
                        <a:pt x="29" y="23"/>
                      </a:cubicBezTo>
                      <a:cubicBezTo>
                        <a:pt x="30" y="27"/>
                        <a:pt x="30" y="32"/>
                        <a:pt x="29" y="35"/>
                      </a:cubicBezTo>
                      <a:cubicBezTo>
                        <a:pt x="29" y="38"/>
                        <a:pt x="28" y="40"/>
                        <a:pt x="26" y="42"/>
                      </a:cubicBezTo>
                      <a:cubicBezTo>
                        <a:pt x="24" y="44"/>
                        <a:pt x="21" y="46"/>
                        <a:pt x="18" y="46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5" y="46"/>
                        <a:pt x="13" y="44"/>
                        <a:pt x="11" y="42"/>
                      </a:cubicBezTo>
                      <a:cubicBezTo>
                        <a:pt x="9" y="40"/>
                        <a:pt x="8" y="38"/>
                        <a:pt x="8" y="36"/>
                      </a:cubicBezTo>
                      <a:close/>
                      <a:moveTo>
                        <a:pt x="25" y="46"/>
                      </a:moveTo>
                      <a:cubicBezTo>
                        <a:pt x="22" y="52"/>
                        <a:pt x="14" y="52"/>
                        <a:pt x="12" y="46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2" y="50"/>
                        <a:pt x="1" y="51"/>
                        <a:pt x="0" y="54"/>
                      </a:cubicBezTo>
                      <a:cubicBezTo>
                        <a:pt x="0" y="56"/>
                        <a:pt x="0" y="58"/>
                        <a:pt x="0" y="61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2" y="62"/>
                        <a:pt x="2" y="62"/>
                        <a:pt x="2" y="62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25" y="65"/>
                        <a:pt x="26" y="69"/>
                        <a:pt x="26" y="73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92" y="75"/>
                        <a:pt x="92" y="75"/>
                        <a:pt x="92" y="75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93" y="69"/>
                        <a:pt x="93" y="66"/>
                        <a:pt x="93" y="62"/>
                      </a:cubicBez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16" y="62"/>
                        <a:pt x="116" y="62"/>
                        <a:pt x="116" y="62"/>
                      </a:cubicBezTo>
                      <a:cubicBezTo>
                        <a:pt x="116" y="61"/>
                        <a:pt x="116" y="61"/>
                        <a:pt x="116" y="61"/>
                      </a:cubicBezTo>
                      <a:cubicBezTo>
                        <a:pt x="116" y="59"/>
                        <a:pt x="116" y="57"/>
                        <a:pt x="116" y="55"/>
                      </a:cubicBezTo>
                      <a:cubicBezTo>
                        <a:pt x="116" y="52"/>
                        <a:pt x="115" y="50"/>
                        <a:pt x="114" y="49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05" y="46"/>
                        <a:pt x="105" y="46"/>
                        <a:pt x="105" y="46"/>
                      </a:cubicBez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98" y="59"/>
                        <a:pt x="98" y="59"/>
                        <a:pt x="98" y="59"/>
                      </a:cubicBezTo>
                      <a:cubicBezTo>
                        <a:pt x="93" y="47"/>
                        <a:pt x="93" y="47"/>
                        <a:pt x="93" y="47"/>
                      </a:cubicBezTo>
                      <a:cubicBezTo>
                        <a:pt x="91" y="46"/>
                        <a:pt x="91" y="46"/>
                        <a:pt x="91" y="46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69" y="50"/>
                        <a:pt x="69" y="50"/>
                        <a:pt x="69" y="50"/>
                      </a:cubicBezTo>
                      <a:cubicBezTo>
                        <a:pt x="64" y="67"/>
                        <a:pt x="64" y="67"/>
                        <a:pt x="64" y="67"/>
                      </a:cubicBezTo>
                      <a:cubicBezTo>
                        <a:pt x="64" y="67"/>
                        <a:pt x="64" y="67"/>
                        <a:pt x="64" y="67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59" y="47"/>
                        <a:pt x="59" y="47"/>
                        <a:pt x="59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5" y="52"/>
                        <a:pt x="55" y="52"/>
                        <a:pt x="55" y="52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4" y="67"/>
                        <a:pt x="54" y="67"/>
                        <a:pt x="54" y="67"/>
                      </a:cubicBezTo>
                      <a:cubicBezTo>
                        <a:pt x="49" y="50"/>
                        <a:pt x="49" y="50"/>
                        <a:pt x="49" y="50"/>
                      </a:cubicBezTo>
                      <a:cubicBezTo>
                        <a:pt x="49" y="47"/>
                        <a:pt x="49" y="47"/>
                        <a:pt x="49" y="47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lose/>
                      <a:moveTo>
                        <a:pt x="87" y="36"/>
                      </a:moveTo>
                      <a:cubicBezTo>
                        <a:pt x="87" y="30"/>
                        <a:pt x="86" y="25"/>
                        <a:pt x="87" y="21"/>
                      </a:cubicBezTo>
                      <a:cubicBezTo>
                        <a:pt x="91" y="18"/>
                        <a:pt x="106" y="18"/>
                        <a:pt x="109" y="21"/>
                      </a:cubicBezTo>
                      <a:cubicBezTo>
                        <a:pt x="109" y="26"/>
                        <a:pt x="109" y="32"/>
                        <a:pt x="109" y="35"/>
                      </a:cubicBezTo>
                      <a:cubicBezTo>
                        <a:pt x="108" y="38"/>
                        <a:pt x="107" y="40"/>
                        <a:pt x="106" y="42"/>
                      </a:cubicBezTo>
                      <a:cubicBezTo>
                        <a:pt x="104" y="44"/>
                        <a:pt x="101" y="46"/>
                        <a:pt x="98" y="46"/>
                      </a:cubicBezTo>
                      <a:cubicBezTo>
                        <a:pt x="98" y="46"/>
                        <a:pt x="98" y="46"/>
                        <a:pt x="98" y="46"/>
                      </a:cubicBezTo>
                      <a:cubicBezTo>
                        <a:pt x="95" y="46"/>
                        <a:pt x="92" y="44"/>
                        <a:pt x="90" y="42"/>
                      </a:cubicBezTo>
                      <a:cubicBezTo>
                        <a:pt x="89" y="40"/>
                        <a:pt x="88" y="38"/>
                        <a:pt x="87" y="36"/>
                      </a:cubicBezTo>
                      <a:close/>
                    </a:path>
                  </a:pathLst>
                </a:custGeom>
                <a:solidFill>
                  <a:srgbClr val="3A3A3A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62" name="文本框 50"/>
                <p:cNvSpPr txBox="1"/>
                <p:nvPr/>
              </p:nvSpPr>
              <p:spPr>
                <a:xfrm rot="18836211">
                  <a:off x="4666622" y="2622287"/>
                  <a:ext cx="1215065" cy="3781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解放思想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文本框 50"/>
                <p:cNvSpPr txBox="1"/>
                <p:nvPr/>
              </p:nvSpPr>
              <p:spPr>
                <a:xfrm rot="2873420">
                  <a:off x="6491629" y="2783653"/>
                  <a:ext cx="1240354" cy="3781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更新观念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文本框 50"/>
                <p:cNvSpPr txBox="1"/>
                <p:nvPr/>
              </p:nvSpPr>
              <p:spPr>
                <a:xfrm rot="2726449">
                  <a:off x="4620260" y="4484021"/>
                  <a:ext cx="1249987" cy="3781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补己之短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文本框 50"/>
                <p:cNvSpPr txBox="1"/>
                <p:nvPr/>
              </p:nvSpPr>
              <p:spPr>
                <a:xfrm rot="18983171">
                  <a:off x="6438041" y="4358782"/>
                  <a:ext cx="1291534" cy="3781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取人之长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13626" y="4900"/>
                <a:ext cx="2364" cy="2364"/>
                <a:chOff x="5161824" y="2852108"/>
                <a:chExt cx="1874751" cy="1874751"/>
              </a:xfrm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5161824" y="2852108"/>
                  <a:ext cx="1874751" cy="1874751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25000">
                      <a:srgbClr val="FBFBFB"/>
                    </a:gs>
                    <a:gs pos="41000">
                      <a:srgbClr val="F8F8F8"/>
                    </a:gs>
                    <a:gs pos="65000">
                      <a:srgbClr val="E7E7E7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14300" h="1016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5252538" y="2942822"/>
                  <a:ext cx="1693323" cy="169332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25000">
                      <a:srgbClr val="FBFBFB"/>
                    </a:gs>
                    <a:gs pos="41000">
                      <a:srgbClr val="F8F8F8"/>
                    </a:gs>
                    <a:gs pos="65000">
                      <a:srgbClr val="DBDBDB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26" name="文本框 25"/>
            <p:cNvSpPr txBox="1"/>
            <p:nvPr/>
          </p:nvSpPr>
          <p:spPr>
            <a:xfrm>
              <a:off x="12651" y="5428"/>
              <a:ext cx="4068" cy="130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2400" b="1" spc="30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推动我市县域</a:t>
              </a:r>
              <a:endParaRPr lang="zh-CN" altLang="en-US" sz="2400" b="1" spc="30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400" b="1" spc="300">
                  <a:ln>
                    <a:solidFill>
                      <a:schemeClr val="bg1"/>
                    </a:solidFill>
                  </a:ln>
                  <a:solidFill>
                    <a:srgbClr val="FF0000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经济高质量发展</a:t>
              </a:r>
              <a:endParaRPr lang="zh-CN" altLang="en-US" sz="2400" b="1" spc="30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矩形 27"/>
          <p:cNvSpPr/>
          <p:nvPr>
            <p:custDataLst>
              <p:tags r:id="rId1"/>
            </p:custDataLst>
          </p:nvPr>
        </p:nvSpPr>
        <p:spPr>
          <a:xfrm>
            <a:off x="1243330" y="3280410"/>
            <a:ext cx="5059045" cy="2101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spc="30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大家总体感觉，这次考察学习十分有意义，理解领会了张市长安排这次考察学习活动的用意，那就是要</a:t>
            </a:r>
            <a:r>
              <a:rPr lang="zh-CN" altLang="en-US" sz="2400" b="1" spc="3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抓住如何发展县域经济这个核心关键点</a:t>
            </a:r>
            <a:r>
              <a:rPr lang="zh-CN" altLang="en-US" sz="2400" spc="30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，进一步</a:t>
            </a:r>
            <a:endParaRPr lang="zh-CN" altLang="en-US" sz="2400" spc="300">
              <a:solidFill>
                <a:srgbClr val="1F74AD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5053965" y="5310505"/>
            <a:ext cx="1642110" cy="3937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5"/>
          <p:cNvSpPr/>
          <p:nvPr/>
        </p:nvSpPr>
        <p:spPr>
          <a:xfrm>
            <a:off x="809625" y="3091815"/>
            <a:ext cx="347177" cy="576156"/>
          </a:xfrm>
          <a:custGeom>
            <a:avLst/>
            <a:gdLst>
              <a:gd name="connsiteX0" fmla="*/ 94992 w 530055"/>
              <a:gd name="connsiteY0" fmla="*/ 535076 h 535076"/>
              <a:gd name="connsiteX1" fmla="*/ 0 w 530055"/>
              <a:gd name="connsiteY1" fmla="*/ 535076 h 535076"/>
              <a:gd name="connsiteX2" fmla="*/ 0 w 530055"/>
              <a:gd name="connsiteY2" fmla="*/ 0 h 535076"/>
              <a:gd name="connsiteX3" fmla="*/ 530055 w 530055"/>
              <a:gd name="connsiteY3" fmla="*/ 0 h 535076"/>
              <a:gd name="connsiteX4" fmla="*/ 530055 w 530055"/>
              <a:gd name="connsiteY4" fmla="*/ 100013 h 535076"/>
              <a:gd name="connsiteX5" fmla="*/ 420047 w 530055"/>
              <a:gd name="connsiteY5" fmla="*/ 210021 h 535076"/>
              <a:gd name="connsiteX6" fmla="*/ 210021 w 530055"/>
              <a:gd name="connsiteY6" fmla="*/ 210021 h 535076"/>
              <a:gd name="connsiteX7" fmla="*/ 210021 w 530055"/>
              <a:gd name="connsiteY7" fmla="*/ 420047 h 53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055" h="535076">
                <a:moveTo>
                  <a:pt x="94992" y="535076"/>
                </a:moveTo>
                <a:lnTo>
                  <a:pt x="0" y="535076"/>
                </a:lnTo>
                <a:lnTo>
                  <a:pt x="0" y="0"/>
                </a:lnTo>
                <a:lnTo>
                  <a:pt x="530055" y="0"/>
                </a:lnTo>
                <a:lnTo>
                  <a:pt x="530055" y="100013"/>
                </a:lnTo>
                <a:lnTo>
                  <a:pt x="420047" y="210021"/>
                </a:lnTo>
                <a:lnTo>
                  <a:pt x="210021" y="210021"/>
                </a:lnTo>
                <a:lnTo>
                  <a:pt x="210021" y="4200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160" y="1358265"/>
            <a:ext cx="5704840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/>
              <a:t>读万卷书，不如行万里路。考察团成员认真看项目、访企业，听介绍、学经验，深入开展交流探讨。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矩形 22"/>
          <p:cNvSpPr/>
          <p:nvPr/>
        </p:nvSpPr>
        <p:spPr>
          <a:xfrm>
            <a:off x="5656580" y="5043805"/>
            <a:ext cx="4370705" cy="8769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631180" y="2643505"/>
            <a:ext cx="4370705" cy="900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58" name="Rectangle 9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631180" y="2259330"/>
            <a:ext cx="525335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>
                <a:ea typeface="微软雅黑" panose="020B0503020204020204" pitchFamily="34" charset="-122"/>
                <a:sym typeface="Arial" panose="020B0604020202020204" pitchFamily="34" charset="0"/>
              </a:rPr>
              <a:t>寿光有规模以上工业企业</a:t>
            </a:r>
            <a:r>
              <a:rPr lang="zh-CN" altLang="en-US" sz="2400" b="1" spc="30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451</a:t>
            </a:r>
            <a:r>
              <a:rPr lang="zh-CN" altLang="en-US" sz="2400" b="1" spc="300">
                <a:ea typeface="微软雅黑" panose="020B0503020204020204" pitchFamily="34" charset="-122"/>
                <a:sym typeface="Arial" panose="020B0604020202020204" pitchFamily="34" charset="0"/>
              </a:rPr>
              <a:t>家</a:t>
            </a:r>
            <a:endParaRPr lang="zh-CN" altLang="en-US" sz="2400" b="1" spc="3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58155" y="2643505"/>
            <a:ext cx="44964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约占聊城全市</a:t>
            </a:r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1474</a:t>
            </a:r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家的1/3</a:t>
            </a:r>
            <a:endParaRPr 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规上企业数量最多的临清市有</a:t>
            </a:r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213</a:t>
            </a:r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家，还不到寿光的一半</a:t>
            </a:r>
            <a:endParaRPr 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3" name="矩形 2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" name="矩形 6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05475" y="4611370"/>
            <a:ext cx="30746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营业收入</a:t>
            </a:r>
            <a:r>
              <a:rPr lang="zh-CN" altLang="en-US" sz="2400" b="1" spc="3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2375</a:t>
            </a:r>
            <a:r>
              <a:rPr lang="zh-CN" altLang="en-US" sz="2400" b="1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亿元</a:t>
            </a:r>
            <a:endParaRPr lang="zh-CN" altLang="en-US" sz="2400" b="1" spc="3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5475" y="5033645"/>
            <a:ext cx="43211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占聊城全市</a:t>
            </a:r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4380</a:t>
            </a:r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亿元的一半以上</a:t>
            </a:r>
            <a:endParaRPr 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营业收入最多的茌平区达</a:t>
            </a:r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1088</a:t>
            </a:r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亿元</a:t>
            </a:r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也不到寿光的一半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1" name="图片 30" descr="微信图片_20220622222905"/>
          <p:cNvPicPr>
            <a:picLocks noChangeAspect="1"/>
          </p:cNvPicPr>
          <p:nvPr/>
        </p:nvPicPr>
        <p:blipFill>
          <a:blip r:embed="rId2"/>
          <a:srcRect l="16687" r="16687"/>
          <a:stretch>
            <a:fillRect/>
          </a:stretch>
        </p:blipFill>
        <p:spPr>
          <a:xfrm>
            <a:off x="1470660" y="2522855"/>
            <a:ext cx="3037205" cy="3037205"/>
          </a:xfrm>
          <a:prstGeom prst="ellipse">
            <a:avLst/>
          </a:prstGeom>
        </p:spPr>
      </p:pic>
      <p:sp>
        <p:nvSpPr>
          <p:cNvPr id="32" name="左大括号 31"/>
          <p:cNvSpPr/>
          <p:nvPr/>
        </p:nvSpPr>
        <p:spPr>
          <a:xfrm>
            <a:off x="5111750" y="2934335"/>
            <a:ext cx="215900" cy="2425700"/>
          </a:xfrm>
          <a:prstGeom prst="lef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5" grpId="0" animBg="1"/>
      <p:bldP spid="58" grpId="0"/>
      <p:bldP spid="44" grpId="0"/>
      <p:bldP spid="9" grpId="0"/>
      <p:bldP spid="10" grpId="0"/>
      <p:bldP spid="32" grpId="0" animBg="1"/>
      <p:bldP spid="23" grpId="1" animBg="1"/>
      <p:bldP spid="45" grpId="1" animBg="1"/>
      <p:bldP spid="58" grpId="1"/>
      <p:bldP spid="44" grpId="1"/>
      <p:bldP spid="9" grpId="1"/>
      <p:bldP spid="10" grpId="1"/>
      <p:bldP spid="32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原创设计师QQ598969553          _6"/>
          <p:cNvSpPr/>
          <p:nvPr/>
        </p:nvSpPr>
        <p:spPr>
          <a:xfrm>
            <a:off x="547370" y="3915410"/>
            <a:ext cx="3082290" cy="521970"/>
          </a:xfrm>
          <a:prstGeom prst="roundRect">
            <a:avLst/>
          </a:prstGeom>
          <a:solidFill>
            <a:srgbClr val="009AD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cxnSp>
        <p:nvCxnSpPr>
          <p:cNvPr id="2" name="直接连接符 41"/>
          <p:cNvCxnSpPr/>
          <p:nvPr/>
        </p:nvCxnSpPr>
        <p:spPr>
          <a:xfrm flipH="1" flipV="1">
            <a:off x="3832860" y="2459355"/>
            <a:ext cx="958215" cy="3810"/>
          </a:xfrm>
          <a:prstGeom prst="line">
            <a:avLst/>
          </a:prstGeom>
          <a:noFill/>
          <a:ln w="9525">
            <a:solidFill>
              <a:srgbClr val="009AD0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44"/>
          <p:cNvCxnSpPr/>
          <p:nvPr/>
        </p:nvCxnSpPr>
        <p:spPr>
          <a:xfrm>
            <a:off x="3833054" y="2459454"/>
            <a:ext cx="0" cy="3434193"/>
          </a:xfrm>
          <a:prstGeom prst="line">
            <a:avLst/>
          </a:prstGeom>
          <a:noFill/>
          <a:ln w="9525">
            <a:solidFill>
              <a:srgbClr val="009AD0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Freeform 168"/>
          <p:cNvSpPr>
            <a:spLocks noEditPoints="1"/>
          </p:cNvSpPr>
          <p:nvPr/>
        </p:nvSpPr>
        <p:spPr bwMode="auto">
          <a:xfrm>
            <a:off x="5256610" y="1951454"/>
            <a:ext cx="552451" cy="615951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E93F30"/>
              </a:solidFill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109210" y="2297430"/>
            <a:ext cx="4933315" cy="3282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必须坚持制造业强市战略不动摇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706755" y="3997325"/>
            <a:ext cx="2814955" cy="3282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400" b="1" dirty="0">
                <a:solidFill>
                  <a:schemeClr val="bg1"/>
                </a:solidFill>
              </a:rPr>
              <a:t>加快县域高质量发展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31" name="直接连接符 41"/>
          <p:cNvCxnSpPr/>
          <p:nvPr/>
        </p:nvCxnSpPr>
        <p:spPr>
          <a:xfrm flipH="1" flipV="1">
            <a:off x="3832860" y="3604895"/>
            <a:ext cx="958215" cy="3810"/>
          </a:xfrm>
          <a:prstGeom prst="line">
            <a:avLst/>
          </a:prstGeom>
          <a:noFill/>
          <a:ln w="9525">
            <a:solidFill>
              <a:srgbClr val="009AD0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41"/>
          <p:cNvCxnSpPr/>
          <p:nvPr/>
        </p:nvCxnSpPr>
        <p:spPr>
          <a:xfrm flipH="1" flipV="1">
            <a:off x="3832860" y="4750435"/>
            <a:ext cx="958215" cy="3810"/>
          </a:xfrm>
          <a:prstGeom prst="line">
            <a:avLst/>
          </a:prstGeom>
          <a:noFill/>
          <a:ln w="9525">
            <a:solidFill>
              <a:srgbClr val="009AD0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41"/>
          <p:cNvCxnSpPr/>
          <p:nvPr/>
        </p:nvCxnSpPr>
        <p:spPr>
          <a:xfrm flipH="1" flipV="1">
            <a:off x="3832860" y="5895975"/>
            <a:ext cx="958215" cy="3810"/>
          </a:xfrm>
          <a:prstGeom prst="line">
            <a:avLst/>
          </a:prstGeom>
          <a:noFill/>
          <a:ln w="9525">
            <a:solidFill>
              <a:srgbClr val="009AD0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0" name="文本框 99"/>
          <p:cNvSpPr txBox="1"/>
          <p:nvPr/>
        </p:nvSpPr>
        <p:spPr>
          <a:xfrm>
            <a:off x="5042535" y="3407410"/>
            <a:ext cx="6727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着力实施三年攻坚突破行动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42535" y="4399280"/>
            <a:ext cx="66586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健全产业链“链长制”，推动传统产业提层次、强实力，新兴产业快成长、上规模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68570" y="5501640"/>
            <a:ext cx="69856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把“短链”延长、“断链”连通、“细链”增粗、“无链”生有、“弱链”变强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2755" y="1267244"/>
            <a:ext cx="6880225" cy="549809"/>
            <a:chOff x="694864" y="945978"/>
            <a:chExt cx="5617223" cy="391588"/>
          </a:xfrm>
        </p:grpSpPr>
        <p:sp>
          <p:nvSpPr>
            <p:cNvPr id="8" name="矩形 7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94864" y="946355"/>
              <a:ext cx="5617223" cy="390985"/>
              <a:chOff x="792480" y="921641"/>
              <a:chExt cx="5617223" cy="39098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59934" y="921641"/>
                <a:ext cx="544976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传统产业与新兴产业要两手抓、两手硬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792480" y="1303581"/>
                <a:ext cx="5307200" cy="9045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4" name="矩形 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/>
      <p:bldP spid="29" grpId="0"/>
      <p:bldP spid="13" grpId="0" bldLvl="0" animBg="1"/>
      <p:bldP spid="100" grpId="0"/>
      <p:bldP spid="100" grpId="1"/>
      <p:bldP spid="34" grpId="0"/>
      <p:bldP spid="35" grpId="0"/>
      <p:bldP spid="34" grpId="1"/>
      <p:bldP spid="3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2686685" y="5268595"/>
            <a:ext cx="7543165" cy="791845"/>
          </a:xfrm>
          <a:custGeom>
            <a:avLst/>
            <a:gdLst>
              <a:gd name="connsiteX0" fmla="*/ 1320 w 15678"/>
              <a:gd name="connsiteY0" fmla="*/ 2 h 2112"/>
              <a:gd name="connsiteX1" fmla="*/ 15678 w 15678"/>
              <a:gd name="connsiteY1" fmla="*/ 0 h 2112"/>
              <a:gd name="connsiteX2" fmla="*/ 15670 w 15678"/>
              <a:gd name="connsiteY2" fmla="*/ 2112 h 2112"/>
              <a:gd name="connsiteX3" fmla="*/ 0 w 15678"/>
              <a:gd name="connsiteY3" fmla="*/ 2084 h 2112"/>
              <a:gd name="connsiteX4" fmla="*/ 1320 w 15678"/>
              <a:gd name="connsiteY4" fmla="*/ 2 h 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78" h="2112">
                <a:moveTo>
                  <a:pt x="1320" y="2"/>
                </a:moveTo>
                <a:lnTo>
                  <a:pt x="15678" y="0"/>
                </a:lnTo>
                <a:lnTo>
                  <a:pt x="15670" y="2112"/>
                </a:lnTo>
                <a:lnTo>
                  <a:pt x="0" y="2084"/>
                </a:lnTo>
                <a:lnTo>
                  <a:pt x="1320" y="2"/>
                </a:lnTo>
                <a:close/>
              </a:path>
            </a:pathLst>
          </a:custGeom>
          <a:gradFill>
            <a:gsLst>
              <a:gs pos="0">
                <a:srgbClr val="3498DB">
                  <a:lumMod val="59000"/>
                  <a:lumOff val="41000"/>
                </a:srgbClr>
              </a:gs>
              <a:gs pos="100000">
                <a:sysClr val="window" lastClr="FFFFFF">
                  <a:alpha val="17000"/>
                </a:sys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顶天立地与铺天盖地要两手抓、两手硬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90726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" name="矩形 2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7175" y="2832735"/>
            <a:ext cx="2293620" cy="1114425"/>
          </a:xfrm>
          <a:prstGeom prst="rect">
            <a:avLst/>
          </a:prstGeom>
          <a:solidFill>
            <a:srgbClr val="1F74AD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2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6540" y="3881755"/>
            <a:ext cx="2293620" cy="1114425"/>
          </a:xfrm>
          <a:prstGeom prst="rect">
            <a:avLst/>
          </a:prstGeom>
          <a:solidFill>
            <a:srgbClr val="1AA3AA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3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66415" y="2184400"/>
            <a:ext cx="8239125" cy="1113790"/>
          </a:xfrm>
          <a:prstGeom prst="rect">
            <a:avLst/>
          </a:prstGeom>
          <a:solidFill>
            <a:srgbClr val="1F74AD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矩形 3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66415" y="3284855"/>
            <a:ext cx="8238490" cy="1116330"/>
          </a:xfrm>
          <a:prstGeom prst="rect">
            <a:avLst/>
          </a:prstGeom>
          <a:solidFill>
            <a:srgbClr val="1AA3AA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直角三角形 3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 flipH="1">
            <a:off x="3170555" y="4358640"/>
            <a:ext cx="624205" cy="675640"/>
          </a:xfrm>
          <a:prstGeom prst="rtTriangle">
            <a:avLst/>
          </a:prstGeom>
          <a:solidFill>
            <a:srgbClr val="1AA3AA">
              <a:lumMod val="50000"/>
            </a:srgb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144520" y="2357120"/>
            <a:ext cx="8020685" cy="72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抓顶天立地、培育骨干企业，夯实财税根基、带动产业发展</a:t>
            </a:r>
            <a:endParaRPr lang="zh-CN" altLang="en-US" sz="2200" b="1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5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07385" y="3398520"/>
            <a:ext cx="7957820" cy="72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抓铺天盖地、扶持中小企业，广泛吸纳就业、完善产业生态</a:t>
            </a:r>
            <a:endParaRPr lang="zh-CN" altLang="en-US" sz="2200" b="1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Freeform 4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1995304" y="3160340"/>
            <a:ext cx="458143" cy="457451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40" name="Freeform 48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2044350" y="4191018"/>
            <a:ext cx="359852" cy="359296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384550" y="54336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着力形成“金字塔”式企业结构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17560" y="4685030"/>
            <a:ext cx="2064385" cy="1922780"/>
            <a:chOff x="13996" y="7378"/>
            <a:chExt cx="3251" cy="3028"/>
          </a:xfrm>
        </p:grpSpPr>
        <p:sp>
          <p:nvSpPr>
            <p:cNvPr id="4" name="Freeform 132"/>
            <p:cNvSpPr/>
            <p:nvPr>
              <p:custDataLst>
                <p:tags r:id="rId11"/>
              </p:custDataLst>
            </p:nvPr>
          </p:nvSpPr>
          <p:spPr bwMode="auto">
            <a:xfrm>
              <a:off x="14391" y="9192"/>
              <a:ext cx="2480" cy="525"/>
            </a:xfrm>
            <a:custGeom>
              <a:avLst/>
              <a:gdLst>
                <a:gd name="connsiteX0" fmla="*/ 3249 w 6461"/>
                <a:gd name="connsiteY0" fmla="*/ 0 h 1367"/>
                <a:gd name="connsiteX1" fmla="*/ 0 w 6461"/>
                <a:gd name="connsiteY1" fmla="*/ 178 h 1367"/>
                <a:gd name="connsiteX2" fmla="*/ 3249 w 6461"/>
                <a:gd name="connsiteY2" fmla="*/ 1367 h 1367"/>
                <a:gd name="connsiteX3" fmla="*/ 6461 w 6461"/>
                <a:gd name="connsiteY3" fmla="*/ 166 h 1367"/>
                <a:gd name="connsiteX4" fmla="*/ 3249 w 6461"/>
                <a:gd name="connsiteY4" fmla="*/ 0 h 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0" t="0" r="r" b="b"/>
              <a:pathLst>
                <a:path w="6461" h="1367">
                  <a:moveTo>
                    <a:pt x="3249" y="0"/>
                  </a:moveTo>
                  <a:cubicBezTo>
                    <a:pt x="2183" y="62"/>
                    <a:pt x="16" y="226"/>
                    <a:pt x="0" y="178"/>
                  </a:cubicBezTo>
                  <a:lnTo>
                    <a:pt x="3249" y="1367"/>
                  </a:lnTo>
                  <a:lnTo>
                    <a:pt x="6461" y="166"/>
                  </a:lnTo>
                  <a:cubicBezTo>
                    <a:pt x="6451" y="146"/>
                    <a:pt x="4312" y="41"/>
                    <a:pt x="3249" y="0"/>
                  </a:cubicBezTo>
                  <a:close/>
                </a:path>
              </a:pathLst>
            </a:custGeom>
            <a:solidFill>
              <a:srgbClr val="9BBB59">
                <a:lumMod val="50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32"/>
            <p:cNvSpPr/>
            <p:nvPr>
              <p:custDataLst>
                <p:tags r:id="rId12"/>
              </p:custDataLst>
            </p:nvPr>
          </p:nvSpPr>
          <p:spPr bwMode="auto">
            <a:xfrm>
              <a:off x="14779" y="8448"/>
              <a:ext cx="1728" cy="525"/>
            </a:xfrm>
            <a:custGeom>
              <a:avLst/>
              <a:gdLst>
                <a:gd name="T0" fmla="*/ 592 w 1185"/>
                <a:gd name="T1" fmla="*/ 0 h 316"/>
                <a:gd name="T2" fmla="*/ 0 w 1185"/>
                <a:gd name="T3" fmla="*/ 158 h 316"/>
                <a:gd name="T4" fmla="*/ 592 w 1185"/>
                <a:gd name="T5" fmla="*/ 316 h 316"/>
                <a:gd name="T6" fmla="*/ 1185 w 1185"/>
                <a:gd name="T7" fmla="*/ 158 h 316"/>
                <a:gd name="T8" fmla="*/ 592 w 1185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5" h="316">
                  <a:moveTo>
                    <a:pt x="592" y="0"/>
                  </a:moveTo>
                  <a:lnTo>
                    <a:pt x="0" y="158"/>
                  </a:lnTo>
                  <a:lnTo>
                    <a:pt x="592" y="316"/>
                  </a:lnTo>
                  <a:lnTo>
                    <a:pt x="1185" y="158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1F74AD">
                <a:lumMod val="50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33"/>
            <p:cNvSpPr/>
            <p:nvPr>
              <p:custDataLst>
                <p:tags r:id="rId13"/>
              </p:custDataLst>
            </p:nvPr>
          </p:nvSpPr>
          <p:spPr bwMode="auto">
            <a:xfrm>
              <a:off x="15635" y="8710"/>
              <a:ext cx="1215" cy="956"/>
            </a:xfrm>
            <a:custGeom>
              <a:avLst/>
              <a:gdLst>
                <a:gd name="T0" fmla="*/ 0 w 833"/>
                <a:gd name="T1" fmla="*/ 158 h 576"/>
                <a:gd name="T2" fmla="*/ 0 w 833"/>
                <a:gd name="T3" fmla="*/ 576 h 576"/>
                <a:gd name="T4" fmla="*/ 833 w 833"/>
                <a:gd name="T5" fmla="*/ 304 h 576"/>
                <a:gd name="T6" fmla="*/ 593 w 833"/>
                <a:gd name="T7" fmla="*/ 0 h 576"/>
                <a:gd name="T8" fmla="*/ 0 w 833"/>
                <a:gd name="T9" fmla="*/ 15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3" h="576">
                  <a:moveTo>
                    <a:pt x="0" y="158"/>
                  </a:moveTo>
                  <a:lnTo>
                    <a:pt x="0" y="576"/>
                  </a:lnTo>
                  <a:lnTo>
                    <a:pt x="833" y="304"/>
                  </a:lnTo>
                  <a:lnTo>
                    <a:pt x="59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1F74AD">
                <a:lumMod val="75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34"/>
            <p:cNvSpPr/>
            <p:nvPr>
              <p:custDataLst>
                <p:tags r:id="rId14"/>
              </p:custDataLst>
            </p:nvPr>
          </p:nvSpPr>
          <p:spPr bwMode="auto">
            <a:xfrm>
              <a:off x="14429" y="8710"/>
              <a:ext cx="1213" cy="956"/>
            </a:xfrm>
            <a:custGeom>
              <a:avLst/>
              <a:gdLst>
                <a:gd name="T0" fmla="*/ 832 w 832"/>
                <a:gd name="T1" fmla="*/ 158 h 576"/>
                <a:gd name="T2" fmla="*/ 832 w 832"/>
                <a:gd name="T3" fmla="*/ 576 h 576"/>
                <a:gd name="T4" fmla="*/ 0 w 832"/>
                <a:gd name="T5" fmla="*/ 304 h 576"/>
                <a:gd name="T6" fmla="*/ 240 w 832"/>
                <a:gd name="T7" fmla="*/ 0 h 576"/>
                <a:gd name="T8" fmla="*/ 832 w 832"/>
                <a:gd name="T9" fmla="*/ 15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576">
                  <a:moveTo>
                    <a:pt x="832" y="158"/>
                  </a:moveTo>
                  <a:lnTo>
                    <a:pt x="832" y="576"/>
                  </a:lnTo>
                  <a:lnTo>
                    <a:pt x="0" y="304"/>
                  </a:lnTo>
                  <a:lnTo>
                    <a:pt x="240" y="0"/>
                  </a:lnTo>
                  <a:lnTo>
                    <a:pt x="832" y="158"/>
                  </a:lnTo>
                  <a:close/>
                </a:path>
              </a:pathLst>
            </a:custGeom>
            <a:solidFill>
              <a:srgbClr val="1F74AD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35"/>
            <p:cNvSpPr/>
            <p:nvPr>
              <p:custDataLst>
                <p:tags r:id="rId15"/>
              </p:custDataLst>
            </p:nvPr>
          </p:nvSpPr>
          <p:spPr bwMode="auto">
            <a:xfrm>
              <a:off x="15132" y="8016"/>
              <a:ext cx="1020" cy="312"/>
            </a:xfrm>
            <a:custGeom>
              <a:avLst/>
              <a:gdLst>
                <a:gd name="T0" fmla="*/ 350 w 699"/>
                <a:gd name="T1" fmla="*/ 0 h 188"/>
                <a:gd name="T2" fmla="*/ 0 w 699"/>
                <a:gd name="T3" fmla="*/ 94 h 188"/>
                <a:gd name="T4" fmla="*/ 350 w 699"/>
                <a:gd name="T5" fmla="*/ 188 h 188"/>
                <a:gd name="T6" fmla="*/ 699 w 699"/>
                <a:gd name="T7" fmla="*/ 94 h 188"/>
                <a:gd name="T8" fmla="*/ 350 w 699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188">
                  <a:moveTo>
                    <a:pt x="350" y="0"/>
                  </a:moveTo>
                  <a:lnTo>
                    <a:pt x="0" y="94"/>
                  </a:lnTo>
                  <a:lnTo>
                    <a:pt x="350" y="188"/>
                  </a:lnTo>
                  <a:lnTo>
                    <a:pt x="699" y="94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3498DB">
                <a:lumMod val="50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36"/>
            <p:cNvSpPr/>
            <p:nvPr>
              <p:custDataLst>
                <p:tags r:id="rId16"/>
              </p:custDataLst>
            </p:nvPr>
          </p:nvSpPr>
          <p:spPr bwMode="auto">
            <a:xfrm>
              <a:off x="15635" y="8172"/>
              <a:ext cx="853" cy="747"/>
            </a:xfrm>
            <a:custGeom>
              <a:avLst/>
              <a:gdLst>
                <a:gd name="T0" fmla="*/ 0 w 585"/>
                <a:gd name="T1" fmla="*/ 94 h 450"/>
                <a:gd name="T2" fmla="*/ 0 w 585"/>
                <a:gd name="T3" fmla="*/ 450 h 450"/>
                <a:gd name="T4" fmla="*/ 585 w 585"/>
                <a:gd name="T5" fmla="*/ 290 h 450"/>
                <a:gd name="T6" fmla="*/ 349 w 585"/>
                <a:gd name="T7" fmla="*/ 0 h 450"/>
                <a:gd name="T8" fmla="*/ 0 w 585"/>
                <a:gd name="T9" fmla="*/ 94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50">
                  <a:moveTo>
                    <a:pt x="0" y="94"/>
                  </a:moveTo>
                  <a:lnTo>
                    <a:pt x="0" y="450"/>
                  </a:lnTo>
                  <a:lnTo>
                    <a:pt x="585" y="290"/>
                  </a:lnTo>
                  <a:lnTo>
                    <a:pt x="34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3498DB">
                <a:lumMod val="75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37"/>
            <p:cNvSpPr/>
            <p:nvPr>
              <p:custDataLst>
                <p:tags r:id="rId17"/>
              </p:custDataLst>
            </p:nvPr>
          </p:nvSpPr>
          <p:spPr bwMode="auto">
            <a:xfrm>
              <a:off x="14788" y="8172"/>
              <a:ext cx="854" cy="747"/>
            </a:xfrm>
            <a:custGeom>
              <a:avLst/>
              <a:gdLst>
                <a:gd name="T0" fmla="*/ 586 w 586"/>
                <a:gd name="T1" fmla="*/ 94 h 450"/>
                <a:gd name="T2" fmla="*/ 586 w 586"/>
                <a:gd name="T3" fmla="*/ 450 h 450"/>
                <a:gd name="T4" fmla="*/ 0 w 586"/>
                <a:gd name="T5" fmla="*/ 290 h 450"/>
                <a:gd name="T6" fmla="*/ 236 w 586"/>
                <a:gd name="T7" fmla="*/ 0 h 450"/>
                <a:gd name="T8" fmla="*/ 586 w 586"/>
                <a:gd name="T9" fmla="*/ 94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6" h="450">
                  <a:moveTo>
                    <a:pt x="586" y="94"/>
                  </a:moveTo>
                  <a:lnTo>
                    <a:pt x="586" y="450"/>
                  </a:lnTo>
                  <a:lnTo>
                    <a:pt x="0" y="290"/>
                  </a:lnTo>
                  <a:lnTo>
                    <a:pt x="236" y="0"/>
                  </a:lnTo>
                  <a:lnTo>
                    <a:pt x="586" y="94"/>
                  </a:lnTo>
                  <a:close/>
                </a:path>
              </a:pathLst>
            </a:custGeom>
            <a:solidFill>
              <a:srgbClr val="3498DB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38"/>
            <p:cNvSpPr/>
            <p:nvPr>
              <p:custDataLst>
                <p:tags r:id="rId18"/>
              </p:custDataLst>
            </p:nvPr>
          </p:nvSpPr>
          <p:spPr bwMode="auto">
            <a:xfrm>
              <a:off x="15636" y="7378"/>
              <a:ext cx="500" cy="893"/>
            </a:xfrm>
            <a:custGeom>
              <a:avLst/>
              <a:gdLst>
                <a:gd name="T0" fmla="*/ 0 w 343"/>
                <a:gd name="T1" fmla="*/ 0 h 538"/>
                <a:gd name="T2" fmla="*/ 0 w 343"/>
                <a:gd name="T3" fmla="*/ 538 h 538"/>
                <a:gd name="T4" fmla="*/ 343 w 343"/>
                <a:gd name="T5" fmla="*/ 446 h 538"/>
                <a:gd name="T6" fmla="*/ 0 w 343"/>
                <a:gd name="T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538">
                  <a:moveTo>
                    <a:pt x="0" y="0"/>
                  </a:moveTo>
                  <a:lnTo>
                    <a:pt x="0" y="538"/>
                  </a:lnTo>
                  <a:lnTo>
                    <a:pt x="343" y="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A3AA">
                <a:lumMod val="75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39"/>
            <p:cNvSpPr/>
            <p:nvPr>
              <p:custDataLst>
                <p:tags r:id="rId19"/>
              </p:custDataLst>
            </p:nvPr>
          </p:nvSpPr>
          <p:spPr bwMode="auto">
            <a:xfrm>
              <a:off x="15144" y="7378"/>
              <a:ext cx="499" cy="893"/>
            </a:xfrm>
            <a:custGeom>
              <a:avLst/>
              <a:gdLst>
                <a:gd name="T0" fmla="*/ 0 w 342"/>
                <a:gd name="T1" fmla="*/ 446 h 538"/>
                <a:gd name="T2" fmla="*/ 342 w 342"/>
                <a:gd name="T3" fmla="*/ 538 h 538"/>
                <a:gd name="T4" fmla="*/ 342 w 342"/>
                <a:gd name="T5" fmla="*/ 0 h 538"/>
                <a:gd name="T6" fmla="*/ 0 w 342"/>
                <a:gd name="T7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538">
                  <a:moveTo>
                    <a:pt x="0" y="446"/>
                  </a:moveTo>
                  <a:lnTo>
                    <a:pt x="342" y="538"/>
                  </a:lnTo>
                  <a:lnTo>
                    <a:pt x="342" y="0"/>
                  </a:lnTo>
                  <a:lnTo>
                    <a:pt x="0" y="446"/>
                  </a:lnTo>
                  <a:close/>
                </a:path>
              </a:pathLst>
            </a:custGeom>
            <a:solidFill>
              <a:srgbClr val="1AA3AA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Freeform 133"/>
            <p:cNvSpPr/>
            <p:nvPr>
              <p:custDataLst>
                <p:tags r:id="rId20"/>
              </p:custDataLst>
            </p:nvPr>
          </p:nvSpPr>
          <p:spPr bwMode="auto">
            <a:xfrm>
              <a:off x="15635" y="9255"/>
              <a:ext cx="1613" cy="1151"/>
            </a:xfrm>
            <a:custGeom>
              <a:avLst/>
              <a:gdLst>
                <a:gd name="connsiteX0" fmla="*/ 0 w 5132"/>
                <a:gd name="connsiteY0" fmla="*/ 1454 h 3662"/>
                <a:gd name="connsiteX1" fmla="*/ 0 w 5132"/>
                <a:gd name="connsiteY1" fmla="*/ 3662 h 3662"/>
                <a:gd name="connsiteX2" fmla="*/ 5132 w 5132"/>
                <a:gd name="connsiteY2" fmla="*/ 1709 h 3662"/>
                <a:gd name="connsiteX3" fmla="*/ 3906 w 5132"/>
                <a:gd name="connsiteY3" fmla="*/ 0 h 3662"/>
                <a:gd name="connsiteX4" fmla="*/ 0 w 5132"/>
                <a:gd name="connsiteY4" fmla="*/ 1454 h 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0" t="0" r="r" b="b"/>
              <a:pathLst>
                <a:path w="5132" h="3662">
                  <a:moveTo>
                    <a:pt x="0" y="1454"/>
                  </a:moveTo>
                  <a:lnTo>
                    <a:pt x="0" y="3662"/>
                  </a:lnTo>
                  <a:lnTo>
                    <a:pt x="5132" y="1709"/>
                  </a:lnTo>
                  <a:lnTo>
                    <a:pt x="3906" y="0"/>
                  </a:lnTo>
                  <a:lnTo>
                    <a:pt x="0" y="1454"/>
                  </a:lnTo>
                  <a:close/>
                </a:path>
              </a:pathLst>
            </a:custGeom>
            <a:solidFill>
              <a:srgbClr val="9BBB59">
                <a:lumMod val="75000"/>
              </a:srgb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134"/>
            <p:cNvSpPr/>
            <p:nvPr>
              <p:custDataLst>
                <p:tags r:id="rId21"/>
              </p:custDataLst>
            </p:nvPr>
          </p:nvSpPr>
          <p:spPr bwMode="auto">
            <a:xfrm>
              <a:off x="13996" y="9264"/>
              <a:ext cx="1647" cy="1142"/>
            </a:xfrm>
            <a:custGeom>
              <a:avLst/>
              <a:gdLst>
                <a:gd name="connsiteX0" fmla="*/ 5239 w 5239"/>
                <a:gd name="connsiteY0" fmla="*/ 1426 h 3634"/>
                <a:gd name="connsiteX1" fmla="*/ 5239 w 5239"/>
                <a:gd name="connsiteY1" fmla="*/ 3634 h 3634"/>
                <a:gd name="connsiteX2" fmla="*/ 0 w 5239"/>
                <a:gd name="connsiteY2" fmla="*/ 1620 h 3634"/>
                <a:gd name="connsiteX3" fmla="*/ 1280 w 5239"/>
                <a:gd name="connsiteY3" fmla="*/ 0 h 3634"/>
                <a:gd name="connsiteX4" fmla="*/ 5239 w 5239"/>
                <a:gd name="connsiteY4" fmla="*/ 1426 h 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0" t="0" r="r" b="b"/>
              <a:pathLst>
                <a:path w="5239" h="3634">
                  <a:moveTo>
                    <a:pt x="5239" y="1426"/>
                  </a:moveTo>
                  <a:lnTo>
                    <a:pt x="5239" y="3634"/>
                  </a:lnTo>
                  <a:lnTo>
                    <a:pt x="0" y="1620"/>
                  </a:lnTo>
                  <a:lnTo>
                    <a:pt x="1280" y="0"/>
                  </a:lnTo>
                  <a:lnTo>
                    <a:pt x="5239" y="1426"/>
                  </a:lnTo>
                  <a:close/>
                </a:path>
              </a:pathLst>
            </a:custGeom>
            <a:solidFill>
              <a:srgbClr val="9BBB59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bldLvl="0" animBg="1"/>
      <p:bldP spid="23" grpId="0" bldLvl="0" animBg="1"/>
      <p:bldP spid="27" grpId="0" bldLvl="0" animBg="1"/>
      <p:bldP spid="16" grpId="0"/>
      <p:bldP spid="21" grpId="0"/>
      <p:bldP spid="30" grpId="0" animBg="1"/>
      <p:bldP spid="40" grpId="0" animBg="1"/>
      <p:bldP spid="9" grpId="1" animBg="1"/>
      <p:bldP spid="11" grpId="1" animBg="1"/>
      <p:bldP spid="12" grpId="1" animBg="1"/>
      <p:bldP spid="23" grpId="1" animBg="1"/>
      <p:bldP spid="27" grpId="1" animBg="1"/>
      <p:bldP spid="16" grpId="1"/>
      <p:bldP spid="21" grpId="1"/>
      <p:bldP spid="30" grpId="1" animBg="1"/>
      <p:bldP spid="40" grpId="1" animBg="1"/>
      <p:bldP spid="5" grpId="0" animBg="1"/>
      <p:bldP spid="100" grpId="0"/>
      <p:bldP spid="5" grpId="1" animBg="1"/>
      <p:bldP spid="10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0430" y="2427605"/>
            <a:ext cx="106203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从骨干企业看，四个市主导产业都有实力较强的骨干企业，对产业发展发挥了关键带动作用，均采取了一些针对性措施培育龙头，值得我们学习借鉴</a:t>
            </a:r>
            <a:endParaRPr 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原创设计师QQ598969553          _6"/>
          <p:cNvSpPr/>
          <p:nvPr/>
        </p:nvSpPr>
        <p:spPr>
          <a:xfrm>
            <a:off x="1574800" y="3830320"/>
            <a:ext cx="996315" cy="52197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5120" y="3830320"/>
            <a:ext cx="1085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3200" b="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邹城</a:t>
            </a:r>
            <a:endParaRPr sz="3200" b="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2647315" y="3798570"/>
            <a:ext cx="5982970" cy="530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实施助企攀登、双“20”成长型企业培育工程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原创设计师QQ598969553          _6"/>
          <p:cNvSpPr/>
          <p:nvPr/>
        </p:nvSpPr>
        <p:spPr>
          <a:xfrm>
            <a:off x="1587500" y="5192395"/>
            <a:ext cx="996315" cy="52197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7820" y="5192395"/>
            <a:ext cx="1085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3200" b="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寿光</a:t>
            </a:r>
            <a:endParaRPr sz="3200" b="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0015" y="4972685"/>
            <a:ext cx="8134985" cy="97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制定龙头企业“两类名单”和冠军企业“两张清单”，加强政策倾斜和要素保障，壮大各类“500强”企业群体和冠军企业规模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顶天立地与铺天盖地要两手抓、两手硬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90726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25" grpId="0"/>
      <p:bldP spid="2" grpId="1" animBg="1"/>
      <p:bldP spid="5" grpId="1"/>
      <p:bldP spid="125" grpId="1"/>
      <p:bldP spid="6" grpId="0" animBg="1"/>
      <p:bldP spid="7" grpId="0"/>
      <p:bldP spid="8" grpId="0"/>
      <p:bldP spid="6" grpId="1" animBg="1"/>
      <p:bldP spid="7" grpId="1"/>
      <p:bldP spid="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任意多边形: 形状 53"/>
          <p:cNvSpPr/>
          <p:nvPr>
            <p:custDataLst>
              <p:tags r:id="rId1"/>
            </p:custDataLst>
          </p:nvPr>
        </p:nvSpPr>
        <p:spPr>
          <a:xfrm flipH="1" flipV="1">
            <a:off x="7484553" y="2825640"/>
            <a:ext cx="2546302" cy="647514"/>
          </a:xfrm>
          <a:custGeom>
            <a:avLst/>
            <a:gdLst>
              <a:gd name="connsiteX0" fmla="*/ 0 w 2280212"/>
              <a:gd name="connsiteY0" fmla="*/ 0 h 456528"/>
              <a:gd name="connsiteX1" fmla="*/ 2280212 w 2280212"/>
              <a:gd name="connsiteY1" fmla="*/ 0 h 456528"/>
              <a:gd name="connsiteX2" fmla="*/ 2280212 w 2280212"/>
              <a:gd name="connsiteY2" fmla="*/ 456528 h 456528"/>
              <a:gd name="connsiteX3" fmla="*/ 0 w 2280212"/>
              <a:gd name="connsiteY3" fmla="*/ 456528 h 456528"/>
              <a:gd name="connsiteX4" fmla="*/ 210252 w 2280212"/>
              <a:gd name="connsiteY4" fmla="*/ 228264 h 456528"/>
              <a:gd name="connsiteX0-1" fmla="*/ 0 w 2280212"/>
              <a:gd name="connsiteY0-2" fmla="*/ 0 h 458433"/>
              <a:gd name="connsiteX1-3" fmla="*/ 2280212 w 2280212"/>
              <a:gd name="connsiteY1-4" fmla="*/ 0 h 458433"/>
              <a:gd name="connsiteX2-5" fmla="*/ 1989861 w 2280212"/>
              <a:gd name="connsiteY2-6" fmla="*/ 458433 h 458433"/>
              <a:gd name="connsiteX3-7" fmla="*/ 0 w 2280212"/>
              <a:gd name="connsiteY3-8" fmla="*/ 456528 h 458433"/>
              <a:gd name="connsiteX4-9" fmla="*/ 210252 w 2280212"/>
              <a:gd name="connsiteY4-10" fmla="*/ 228264 h 458433"/>
              <a:gd name="connsiteX5" fmla="*/ 0 w 2280212"/>
              <a:gd name="connsiteY5" fmla="*/ 0 h 458433"/>
              <a:gd name="connsiteX0-11" fmla="*/ 0 w 2280212"/>
              <a:gd name="connsiteY0-12" fmla="*/ 0 h 456528"/>
              <a:gd name="connsiteX1-13" fmla="*/ 2280212 w 2280212"/>
              <a:gd name="connsiteY1-14" fmla="*/ 0 h 456528"/>
              <a:gd name="connsiteX2-15" fmla="*/ 2001959 w 2280212"/>
              <a:gd name="connsiteY2-16" fmla="*/ 456528 h 456528"/>
              <a:gd name="connsiteX3-17" fmla="*/ 0 w 2280212"/>
              <a:gd name="connsiteY3-18" fmla="*/ 456528 h 456528"/>
              <a:gd name="connsiteX4-19" fmla="*/ 210252 w 2280212"/>
              <a:gd name="connsiteY4-20" fmla="*/ 228264 h 456528"/>
              <a:gd name="connsiteX5-21" fmla="*/ 0 w 2280212"/>
              <a:gd name="connsiteY5-22" fmla="*/ 0 h 4565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280212" h="456528">
                <a:moveTo>
                  <a:pt x="0" y="0"/>
                </a:moveTo>
                <a:lnTo>
                  <a:pt x="2280212" y="0"/>
                </a:lnTo>
                <a:lnTo>
                  <a:pt x="2001959" y="456528"/>
                </a:lnTo>
                <a:lnTo>
                  <a:pt x="0" y="456528"/>
                </a:lnTo>
                <a:lnTo>
                  <a:pt x="210252" y="228264"/>
                </a:lnTo>
                <a:lnTo>
                  <a:pt x="0" y="0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 flipV="1">
            <a:off x="5027295" y="2232025"/>
            <a:ext cx="2086610" cy="3834765"/>
          </a:xfrm>
          <a:prstGeom prst="line">
            <a:avLst/>
          </a:prstGeom>
          <a:ln w="6350">
            <a:solidFill>
              <a:srgbClr val="000000">
                <a:lumMod val="65000"/>
                <a:lumOff val="35000"/>
              </a:srgbClr>
            </a:solidFill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8" name="任意多边形: 形状 21"/>
          <p:cNvSpPr/>
          <p:nvPr>
            <p:custDataLst>
              <p:tags r:id="rId3"/>
            </p:custDataLst>
          </p:nvPr>
        </p:nvSpPr>
        <p:spPr>
          <a:xfrm>
            <a:off x="3096935" y="2825640"/>
            <a:ext cx="3071031" cy="647514"/>
          </a:xfrm>
          <a:custGeom>
            <a:avLst/>
            <a:gdLst>
              <a:gd name="connsiteX0" fmla="*/ 0 w 2280212"/>
              <a:gd name="connsiteY0" fmla="*/ 0 h 456528"/>
              <a:gd name="connsiteX1" fmla="*/ 2280212 w 2280212"/>
              <a:gd name="connsiteY1" fmla="*/ 0 h 456528"/>
              <a:gd name="connsiteX2" fmla="*/ 2280212 w 2280212"/>
              <a:gd name="connsiteY2" fmla="*/ 456528 h 456528"/>
              <a:gd name="connsiteX3" fmla="*/ 0 w 2280212"/>
              <a:gd name="connsiteY3" fmla="*/ 456528 h 456528"/>
              <a:gd name="connsiteX4" fmla="*/ 210252 w 2280212"/>
              <a:gd name="connsiteY4" fmla="*/ 228264 h 456528"/>
              <a:gd name="connsiteX0-1" fmla="*/ 0 w 2280212"/>
              <a:gd name="connsiteY0-2" fmla="*/ 0 h 458433"/>
              <a:gd name="connsiteX1-3" fmla="*/ 2280212 w 2280212"/>
              <a:gd name="connsiteY1-4" fmla="*/ 0 h 458433"/>
              <a:gd name="connsiteX2-5" fmla="*/ 1989861 w 2280212"/>
              <a:gd name="connsiteY2-6" fmla="*/ 458433 h 458433"/>
              <a:gd name="connsiteX3-7" fmla="*/ 0 w 2280212"/>
              <a:gd name="connsiteY3-8" fmla="*/ 456528 h 458433"/>
              <a:gd name="connsiteX4-9" fmla="*/ 210252 w 2280212"/>
              <a:gd name="connsiteY4-10" fmla="*/ 228264 h 458433"/>
              <a:gd name="connsiteX5" fmla="*/ 0 w 2280212"/>
              <a:gd name="connsiteY5" fmla="*/ 0 h 458433"/>
              <a:gd name="connsiteX0-11" fmla="*/ 0 w 2280212"/>
              <a:gd name="connsiteY0-12" fmla="*/ 0 h 456528"/>
              <a:gd name="connsiteX1-13" fmla="*/ 2280212 w 2280212"/>
              <a:gd name="connsiteY1-14" fmla="*/ 0 h 456528"/>
              <a:gd name="connsiteX2-15" fmla="*/ 2001959 w 2280212"/>
              <a:gd name="connsiteY2-16" fmla="*/ 456528 h 456528"/>
              <a:gd name="connsiteX3-17" fmla="*/ 0 w 2280212"/>
              <a:gd name="connsiteY3-18" fmla="*/ 456528 h 456528"/>
              <a:gd name="connsiteX4-19" fmla="*/ 210252 w 2280212"/>
              <a:gd name="connsiteY4-20" fmla="*/ 228264 h 456528"/>
              <a:gd name="connsiteX5-21" fmla="*/ 0 w 2280212"/>
              <a:gd name="connsiteY5-22" fmla="*/ 0 h 4565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280212" h="456528">
                <a:moveTo>
                  <a:pt x="0" y="0"/>
                </a:moveTo>
                <a:lnTo>
                  <a:pt x="2280212" y="0"/>
                </a:lnTo>
                <a:lnTo>
                  <a:pt x="2001959" y="456528"/>
                </a:lnTo>
                <a:lnTo>
                  <a:pt x="0" y="456528"/>
                </a:lnTo>
                <a:lnTo>
                  <a:pt x="210252" y="228264"/>
                </a:lnTo>
                <a:lnTo>
                  <a:pt x="0" y="0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任意多边形: 形状 38"/>
          <p:cNvSpPr/>
          <p:nvPr>
            <p:custDataLst>
              <p:tags r:id="rId4"/>
            </p:custDataLst>
          </p:nvPr>
        </p:nvSpPr>
        <p:spPr>
          <a:xfrm>
            <a:off x="3018780" y="2728876"/>
            <a:ext cx="3071031" cy="647514"/>
          </a:xfrm>
          <a:custGeom>
            <a:avLst/>
            <a:gdLst>
              <a:gd name="connsiteX0" fmla="*/ 0 w 2280212"/>
              <a:gd name="connsiteY0" fmla="*/ 0 h 456528"/>
              <a:gd name="connsiteX1" fmla="*/ 2280212 w 2280212"/>
              <a:gd name="connsiteY1" fmla="*/ 0 h 456528"/>
              <a:gd name="connsiteX2" fmla="*/ 2280212 w 2280212"/>
              <a:gd name="connsiteY2" fmla="*/ 456528 h 456528"/>
              <a:gd name="connsiteX3" fmla="*/ 0 w 2280212"/>
              <a:gd name="connsiteY3" fmla="*/ 456528 h 456528"/>
              <a:gd name="connsiteX4" fmla="*/ 210252 w 2280212"/>
              <a:gd name="connsiteY4" fmla="*/ 228264 h 456528"/>
              <a:gd name="connsiteX0-1" fmla="*/ 0 w 2280212"/>
              <a:gd name="connsiteY0-2" fmla="*/ 0 h 458433"/>
              <a:gd name="connsiteX1-3" fmla="*/ 2280212 w 2280212"/>
              <a:gd name="connsiteY1-4" fmla="*/ 0 h 458433"/>
              <a:gd name="connsiteX2-5" fmla="*/ 1989861 w 2280212"/>
              <a:gd name="connsiteY2-6" fmla="*/ 458433 h 458433"/>
              <a:gd name="connsiteX3-7" fmla="*/ 0 w 2280212"/>
              <a:gd name="connsiteY3-8" fmla="*/ 456528 h 458433"/>
              <a:gd name="connsiteX4-9" fmla="*/ 210252 w 2280212"/>
              <a:gd name="connsiteY4-10" fmla="*/ 228264 h 458433"/>
              <a:gd name="connsiteX5" fmla="*/ 0 w 2280212"/>
              <a:gd name="connsiteY5" fmla="*/ 0 h 458433"/>
              <a:gd name="connsiteX0-11" fmla="*/ 0 w 2280212"/>
              <a:gd name="connsiteY0-12" fmla="*/ 0 h 456528"/>
              <a:gd name="connsiteX1-13" fmla="*/ 2280212 w 2280212"/>
              <a:gd name="connsiteY1-14" fmla="*/ 0 h 456528"/>
              <a:gd name="connsiteX2-15" fmla="*/ 2001959 w 2280212"/>
              <a:gd name="connsiteY2-16" fmla="*/ 456528 h 456528"/>
              <a:gd name="connsiteX3-17" fmla="*/ 0 w 2280212"/>
              <a:gd name="connsiteY3-18" fmla="*/ 456528 h 456528"/>
              <a:gd name="connsiteX4-19" fmla="*/ 210252 w 2280212"/>
              <a:gd name="connsiteY4-20" fmla="*/ 228264 h 456528"/>
              <a:gd name="connsiteX5-21" fmla="*/ 0 w 2280212"/>
              <a:gd name="connsiteY5-22" fmla="*/ 0 h 4565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280212" h="456528">
                <a:moveTo>
                  <a:pt x="0" y="0"/>
                </a:moveTo>
                <a:lnTo>
                  <a:pt x="2280212" y="0"/>
                </a:lnTo>
                <a:lnTo>
                  <a:pt x="2001959" y="456528"/>
                </a:lnTo>
                <a:lnTo>
                  <a:pt x="0" y="456528"/>
                </a:lnTo>
                <a:lnTo>
                  <a:pt x="210252" y="228264"/>
                </a:lnTo>
                <a:lnTo>
                  <a:pt x="0" y="0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3537585" y="2764155"/>
            <a:ext cx="2108835" cy="5759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邹城、寿光</a:t>
            </a:r>
            <a:endParaRPr lang="zh-CN" altLang="en-US" sz="2400" b="1" spc="30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任意多边形: 形状 44"/>
          <p:cNvSpPr/>
          <p:nvPr>
            <p:custDataLst>
              <p:tags r:id="rId6"/>
            </p:custDataLst>
          </p:nvPr>
        </p:nvSpPr>
        <p:spPr>
          <a:xfrm flipH="1" flipV="1">
            <a:off x="7649550" y="2728876"/>
            <a:ext cx="2546302" cy="647514"/>
          </a:xfrm>
          <a:custGeom>
            <a:avLst/>
            <a:gdLst>
              <a:gd name="connsiteX0" fmla="*/ 0 w 2280212"/>
              <a:gd name="connsiteY0" fmla="*/ 0 h 456528"/>
              <a:gd name="connsiteX1" fmla="*/ 2280212 w 2280212"/>
              <a:gd name="connsiteY1" fmla="*/ 0 h 456528"/>
              <a:gd name="connsiteX2" fmla="*/ 2280212 w 2280212"/>
              <a:gd name="connsiteY2" fmla="*/ 456528 h 456528"/>
              <a:gd name="connsiteX3" fmla="*/ 0 w 2280212"/>
              <a:gd name="connsiteY3" fmla="*/ 456528 h 456528"/>
              <a:gd name="connsiteX4" fmla="*/ 210252 w 2280212"/>
              <a:gd name="connsiteY4" fmla="*/ 228264 h 456528"/>
              <a:gd name="connsiteX0-1" fmla="*/ 0 w 2280212"/>
              <a:gd name="connsiteY0-2" fmla="*/ 0 h 458433"/>
              <a:gd name="connsiteX1-3" fmla="*/ 2280212 w 2280212"/>
              <a:gd name="connsiteY1-4" fmla="*/ 0 h 458433"/>
              <a:gd name="connsiteX2-5" fmla="*/ 1989861 w 2280212"/>
              <a:gd name="connsiteY2-6" fmla="*/ 458433 h 458433"/>
              <a:gd name="connsiteX3-7" fmla="*/ 0 w 2280212"/>
              <a:gd name="connsiteY3-8" fmla="*/ 456528 h 458433"/>
              <a:gd name="connsiteX4-9" fmla="*/ 210252 w 2280212"/>
              <a:gd name="connsiteY4-10" fmla="*/ 228264 h 458433"/>
              <a:gd name="connsiteX5" fmla="*/ 0 w 2280212"/>
              <a:gd name="connsiteY5" fmla="*/ 0 h 458433"/>
              <a:gd name="connsiteX0-11" fmla="*/ 0 w 2280212"/>
              <a:gd name="connsiteY0-12" fmla="*/ 0 h 456528"/>
              <a:gd name="connsiteX1-13" fmla="*/ 2280212 w 2280212"/>
              <a:gd name="connsiteY1-14" fmla="*/ 0 h 456528"/>
              <a:gd name="connsiteX2-15" fmla="*/ 2001959 w 2280212"/>
              <a:gd name="connsiteY2-16" fmla="*/ 456528 h 456528"/>
              <a:gd name="connsiteX3-17" fmla="*/ 0 w 2280212"/>
              <a:gd name="connsiteY3-18" fmla="*/ 456528 h 456528"/>
              <a:gd name="connsiteX4-19" fmla="*/ 210252 w 2280212"/>
              <a:gd name="connsiteY4-20" fmla="*/ 228264 h 456528"/>
              <a:gd name="connsiteX5-21" fmla="*/ 0 w 2280212"/>
              <a:gd name="connsiteY5-22" fmla="*/ 0 h 4565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280212" h="456528">
                <a:moveTo>
                  <a:pt x="0" y="0"/>
                </a:moveTo>
                <a:lnTo>
                  <a:pt x="2280212" y="0"/>
                </a:lnTo>
                <a:lnTo>
                  <a:pt x="2001959" y="456528"/>
                </a:lnTo>
                <a:lnTo>
                  <a:pt x="0" y="456528"/>
                </a:lnTo>
                <a:lnTo>
                  <a:pt x="210252" y="228264"/>
                </a:lnTo>
                <a:lnTo>
                  <a:pt x="0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058363" y="2764521"/>
            <a:ext cx="1728673" cy="57622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聊城</a:t>
            </a:r>
            <a:endParaRPr lang="zh-CN" altLang="en-US" sz="2400" b="1" spc="30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平行四边形 13"/>
          <p:cNvSpPr/>
          <p:nvPr>
            <p:custDataLst>
              <p:tags r:id="rId8"/>
            </p:custDataLst>
          </p:nvPr>
        </p:nvSpPr>
        <p:spPr>
          <a:xfrm>
            <a:off x="4859902" y="3839872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17578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平行四边形 14"/>
          <p:cNvSpPr/>
          <p:nvPr>
            <p:custDataLst>
              <p:tags r:id="rId9"/>
            </p:custDataLst>
          </p:nvPr>
        </p:nvSpPr>
        <p:spPr>
          <a:xfrm>
            <a:off x="4816659" y="3796829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1349375" y="3662680"/>
            <a:ext cx="3467100" cy="5721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r">
              <a:lnSpc>
                <a:spcPct val="120000"/>
              </a:lnSpc>
            </a:pPr>
            <a:r>
              <a:rPr lang="zh-CN" altLang="en-US" sz="20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营业收入过亿元企业分别有</a:t>
            </a:r>
            <a:r>
              <a:rPr lang="zh-CN" altLang="en-US" sz="2000" b="1" spc="15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127家、175家</a:t>
            </a:r>
            <a:endParaRPr lang="zh-CN" altLang="en-US" sz="2000" b="1" spc="15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>
            <p:custDataLst>
              <p:tags r:id="rId11"/>
            </p:custDataLst>
          </p:nvPr>
        </p:nvSpPr>
        <p:spPr>
          <a:xfrm>
            <a:off x="4472895" y="4499854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17578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平行四边形 17"/>
          <p:cNvSpPr/>
          <p:nvPr>
            <p:custDataLst>
              <p:tags r:id="rId12"/>
            </p:custDataLst>
          </p:nvPr>
        </p:nvSpPr>
        <p:spPr>
          <a:xfrm>
            <a:off x="4429652" y="4456812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168910" y="4372610"/>
            <a:ext cx="4241800" cy="39687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r">
              <a:lnSpc>
                <a:spcPct val="120000"/>
              </a:lnSpc>
            </a:pPr>
            <a:r>
              <a:rPr lang="zh-CN" altLang="en-US" sz="19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过10亿元企业分别有</a:t>
            </a:r>
            <a:r>
              <a:rPr lang="zh-CN" altLang="en-US" sz="1900" b="1" spc="15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15家、38家</a:t>
            </a:r>
            <a:endParaRPr lang="zh-CN" altLang="en-US" sz="1900" b="1" spc="15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14"/>
            </p:custDataLst>
          </p:nvPr>
        </p:nvSpPr>
        <p:spPr>
          <a:xfrm>
            <a:off x="6962544" y="3839872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69A35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平行四边形 20"/>
          <p:cNvSpPr/>
          <p:nvPr>
            <p:custDataLst>
              <p:tags r:id="rId15"/>
            </p:custDataLst>
          </p:nvPr>
        </p:nvSpPr>
        <p:spPr>
          <a:xfrm>
            <a:off x="6919301" y="3796829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平行四边形 21"/>
          <p:cNvSpPr/>
          <p:nvPr>
            <p:custDataLst>
              <p:tags r:id="rId16"/>
            </p:custDataLst>
          </p:nvPr>
        </p:nvSpPr>
        <p:spPr>
          <a:xfrm>
            <a:off x="6510519" y="4515026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69A35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平行四边形 22"/>
          <p:cNvSpPr/>
          <p:nvPr>
            <p:custDataLst>
              <p:tags r:id="rId17"/>
            </p:custDataLst>
          </p:nvPr>
        </p:nvSpPr>
        <p:spPr>
          <a:xfrm>
            <a:off x="6467275" y="4471983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8"/>
            </p:custDataLst>
          </p:nvPr>
        </p:nvSpPr>
        <p:spPr>
          <a:xfrm>
            <a:off x="7556500" y="3655695"/>
            <a:ext cx="4295140" cy="396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20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过亿元企业聊城有</a:t>
            </a:r>
            <a:r>
              <a:rPr lang="zh-CN" altLang="en-US" sz="2000" b="1" spc="150">
                <a:solidFill>
                  <a:srgbClr val="69A3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496家</a:t>
            </a:r>
            <a:r>
              <a:rPr lang="zh-CN" altLang="en-US" sz="2000" b="1" spc="15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临清有</a:t>
            </a:r>
            <a:r>
              <a:rPr lang="zh-CN" altLang="en-US" sz="2000" b="1" spc="15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38家</a:t>
            </a:r>
            <a:endParaRPr lang="zh-CN" altLang="en-US" sz="2000" b="1" spc="15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>
            <a:off x="7113905" y="4418330"/>
            <a:ext cx="4965700" cy="396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20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过10亿元企业</a:t>
            </a:r>
            <a:r>
              <a:rPr lang="zh-CN" altLang="en-US" sz="20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聊城有</a:t>
            </a:r>
            <a:r>
              <a:rPr lang="zh-CN" altLang="en-US" sz="2000" b="1" spc="15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65家、</a:t>
            </a:r>
            <a:r>
              <a:rPr lang="zh-CN" altLang="en-US" sz="20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临清有</a:t>
            </a:r>
            <a:r>
              <a:rPr lang="zh-CN" altLang="en-US" sz="2000" b="1" spc="15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6家</a:t>
            </a:r>
            <a:endParaRPr lang="zh-CN" altLang="en-US" sz="2000" b="1" spc="15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平行四边形 25"/>
          <p:cNvSpPr/>
          <p:nvPr>
            <p:custDataLst>
              <p:tags r:id="rId20"/>
            </p:custDataLst>
          </p:nvPr>
        </p:nvSpPr>
        <p:spPr>
          <a:xfrm>
            <a:off x="4097902" y="5097172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17578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平行四边形 26"/>
          <p:cNvSpPr/>
          <p:nvPr>
            <p:custDataLst>
              <p:tags r:id="rId21"/>
            </p:custDataLst>
          </p:nvPr>
        </p:nvSpPr>
        <p:spPr>
          <a:xfrm>
            <a:off x="4080059" y="5054129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22"/>
            </p:custDataLst>
          </p:nvPr>
        </p:nvSpPr>
        <p:spPr>
          <a:xfrm>
            <a:off x="91440" y="5064760"/>
            <a:ext cx="3992880" cy="39687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r">
              <a:lnSpc>
                <a:spcPct val="120000"/>
              </a:lnSpc>
            </a:pPr>
            <a:r>
              <a:rPr lang="zh-CN" altLang="en-US" sz="19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过100亿元企业分别有</a:t>
            </a:r>
            <a:r>
              <a:rPr lang="zh-CN" altLang="en-US" sz="1900" b="1" spc="15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4家、5家</a:t>
            </a:r>
            <a:endParaRPr lang="zh-CN" altLang="en-US" sz="1900" b="1" spc="15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平行四边形 28"/>
          <p:cNvSpPr/>
          <p:nvPr>
            <p:custDataLst>
              <p:tags r:id="rId23"/>
            </p:custDataLst>
          </p:nvPr>
        </p:nvSpPr>
        <p:spPr>
          <a:xfrm>
            <a:off x="6151744" y="5165901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69A35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平行四边形 29"/>
          <p:cNvSpPr/>
          <p:nvPr>
            <p:custDataLst>
              <p:tags r:id="rId24"/>
            </p:custDataLst>
          </p:nvPr>
        </p:nvSpPr>
        <p:spPr>
          <a:xfrm>
            <a:off x="6108500" y="5122858"/>
            <a:ext cx="513149" cy="289499"/>
          </a:xfrm>
          <a:prstGeom prst="parallelogram">
            <a:avLst>
              <a:gd name="adj" fmla="val 57736"/>
            </a:avLst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25"/>
            </p:custDataLst>
          </p:nvPr>
        </p:nvSpPr>
        <p:spPr>
          <a:xfrm>
            <a:off x="6685915" y="5079365"/>
            <a:ext cx="5448935" cy="396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20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过100亿元企业聊城有</a:t>
            </a:r>
            <a:r>
              <a:rPr lang="zh-CN" altLang="en-US" sz="2000" b="1" spc="15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5家</a:t>
            </a:r>
            <a:r>
              <a:rPr lang="zh-CN" altLang="en-US" sz="20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、临清暂时没有</a:t>
            </a:r>
            <a:endParaRPr lang="zh-CN" altLang="en-US" sz="20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3" name="矩形 2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顶天立地与铺天盖地要两手抓、两手硬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792480" y="1312626"/>
                <a:ext cx="5490726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32" name="矩形 31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6" grpId="1" animBg="1"/>
      <p:bldP spid="8" grpId="1" animBg="1"/>
      <p:bldP spid="10" grpId="1" animBg="1"/>
      <p:bldP spid="11" grpId="1"/>
      <p:bldP spid="12" grpId="1" animBg="1"/>
      <p:bldP spid="13" grpId="1"/>
      <p:bldP spid="14" grpId="1" animBg="1"/>
      <p:bldP spid="15" grpId="1" animBg="1"/>
      <p:bldP spid="16" grpId="1"/>
      <p:bldP spid="17" grpId="1" animBg="1"/>
      <p:bldP spid="18" grpId="1" animBg="1"/>
      <p:bldP spid="19" grpId="1"/>
      <p:bldP spid="20" grpId="1" animBg="1"/>
      <p:bldP spid="21" grpId="1" animBg="1"/>
      <p:bldP spid="22" grpId="1" animBg="1"/>
      <p:bldP spid="23" grpId="1" animBg="1"/>
      <p:bldP spid="24" grpId="1"/>
      <p:bldP spid="25" grpId="1"/>
      <p:bldP spid="26" grpId="1" animBg="1"/>
      <p:bldP spid="27" grpId="1" animBg="1"/>
      <p:bldP spid="28" grpId="1"/>
      <p:bldP spid="29" grpId="1" animBg="1"/>
      <p:bldP spid="30" grpId="1" animBg="1"/>
      <p:bldP spid="3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6202680" y="4595495"/>
            <a:ext cx="5282565" cy="1607185"/>
          </a:xfrm>
          <a:prstGeom prst="roundRect">
            <a:avLst>
              <a:gd name="adj" fmla="val 50000"/>
            </a:avLst>
          </a:prstGeom>
          <a:solidFill>
            <a:srgbClr val="2196F3"/>
          </a:solidFill>
          <a:ln w="8068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6173470" y="3040380"/>
            <a:ext cx="5281825" cy="1225948"/>
          </a:xfrm>
          <a:prstGeom prst="roundRect">
            <a:avLst>
              <a:gd name="adj" fmla="val 50000"/>
            </a:avLst>
          </a:prstGeom>
          <a:solidFill>
            <a:srgbClr val="2196F3"/>
          </a:solidFill>
          <a:ln w="8068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81445" y="3204210"/>
            <a:ext cx="48025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主打产品压延铜箔的产量和质量国内领先</a:t>
            </a:r>
            <a:endParaRPr lang="zh-CN" altLang="en-US" sz="2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5735" y="4708525"/>
            <a:ext cx="47682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/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仅靠一家企业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“单打独斗”</a:t>
            </a:r>
            <a:r>
              <a:rPr lang="en-US" alt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没有向附加值更高的下游电子信息产品延伸，企业的规模和产品优势没有挖掘利用出来</a:t>
            </a:r>
            <a:endParaRPr lang="zh-CN" altLang="en-US" sz="2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微信图片_20220623084848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35" y="2957830"/>
            <a:ext cx="4812030" cy="3206750"/>
          </a:xfrm>
          <a:prstGeom prst="roundRect">
            <a:avLst/>
          </a:prstGeom>
        </p:spPr>
      </p:pic>
      <p:cxnSp>
        <p:nvCxnSpPr>
          <p:cNvPr id="7" name="直接箭头连接符 6"/>
          <p:cNvCxnSpPr>
            <a:stCxn id="3" idx="3"/>
            <a:endCxn id="6" idx="1"/>
          </p:cNvCxnSpPr>
          <p:nvPr/>
        </p:nvCxnSpPr>
        <p:spPr>
          <a:xfrm flipV="1">
            <a:off x="5409565" y="3653790"/>
            <a:ext cx="763905" cy="9074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3" idx="3"/>
            <a:endCxn id="4" idx="1"/>
          </p:cNvCxnSpPr>
          <p:nvPr/>
        </p:nvCxnSpPr>
        <p:spPr>
          <a:xfrm>
            <a:off x="5409565" y="4561205"/>
            <a:ext cx="793115" cy="8382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645920" y="2170430"/>
            <a:ext cx="9365615" cy="429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临清营收最多的制造业企业——中色奥博特（营收过50亿元，全市第9位）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顶天立地与铺天盖地要两手抓、两手硬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90726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0" grpId="0"/>
      <p:bldP spid="6" grpId="1" animBg="1"/>
      <p:bldP spid="100" grpId="1"/>
      <p:bldP spid="4" grpId="0" animBg="1"/>
      <p:bldP spid="2" grpId="0"/>
      <p:bldP spid="4" grpId="1" animBg="1"/>
      <p:bldP spid="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矩形 27"/>
          <p:cNvSpPr/>
          <p:nvPr/>
        </p:nvSpPr>
        <p:spPr>
          <a:xfrm>
            <a:off x="548640" y="1758950"/>
            <a:ext cx="11192510" cy="805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 descr="无标题-1"/>
          <p:cNvPicPr>
            <a:picLocks noChangeAspect="1"/>
          </p:cNvPicPr>
          <p:nvPr/>
        </p:nvPicPr>
        <p:blipFill>
          <a:blip r:embed="rId1"/>
          <a:srcRect b="26660"/>
          <a:stretch>
            <a:fillRect/>
          </a:stretch>
        </p:blipFill>
        <p:spPr>
          <a:xfrm>
            <a:off x="3676650" y="2684780"/>
            <a:ext cx="12192000" cy="40106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2275" y="13208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从中小企业看</a:t>
            </a:r>
            <a:endParaRPr 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46" name="Freeform 5"/>
          <p:cNvSpPr/>
          <p:nvPr>
            <p:custDataLst>
              <p:tags r:id="rId2"/>
            </p:custDataLst>
          </p:nvPr>
        </p:nvSpPr>
        <p:spPr bwMode="auto">
          <a:xfrm>
            <a:off x="7466694" y="2816130"/>
            <a:ext cx="4611008" cy="3879196"/>
          </a:xfrm>
          <a:custGeom>
            <a:avLst/>
            <a:gdLst>
              <a:gd name="T0" fmla="*/ 0 w 1908"/>
              <a:gd name="T1" fmla="*/ 1632 h 1632"/>
              <a:gd name="T2" fmla="*/ 1645 w 1908"/>
              <a:gd name="T3" fmla="*/ 4 h 1632"/>
              <a:gd name="T4" fmla="*/ 1908 w 1908"/>
              <a:gd name="T5" fmla="*/ 26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08" h="1632">
                <a:moveTo>
                  <a:pt x="0" y="1632"/>
                </a:moveTo>
                <a:cubicBezTo>
                  <a:pt x="5" y="729"/>
                  <a:pt x="741" y="0"/>
                  <a:pt x="1645" y="4"/>
                </a:cubicBezTo>
                <a:cubicBezTo>
                  <a:pt x="1733" y="4"/>
                  <a:pt x="1821" y="12"/>
                  <a:pt x="1908" y="26"/>
                </a:cubicBezTo>
              </a:path>
            </a:pathLst>
          </a:custGeom>
          <a:noFill/>
          <a:ln w="5715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9" name="Oval 4"/>
          <p:cNvSpPr/>
          <p:nvPr>
            <p:custDataLst>
              <p:tags r:id="rId3"/>
            </p:custDataLst>
          </p:nvPr>
        </p:nvSpPr>
        <p:spPr>
          <a:xfrm>
            <a:off x="7335793" y="6132577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sp>
        <p:nvSpPr>
          <p:cNvPr id="10" name="Oval 5"/>
          <p:cNvSpPr/>
          <p:nvPr>
            <p:custDataLst>
              <p:tags r:id="rId4"/>
            </p:custDataLst>
          </p:nvPr>
        </p:nvSpPr>
        <p:spPr>
          <a:xfrm>
            <a:off x="7666513" y="5049556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sp>
        <p:nvSpPr>
          <p:cNvPr id="11" name="Oval 6"/>
          <p:cNvSpPr/>
          <p:nvPr>
            <p:custDataLst>
              <p:tags r:id="rId5"/>
            </p:custDataLst>
          </p:nvPr>
        </p:nvSpPr>
        <p:spPr>
          <a:xfrm>
            <a:off x="8163393" y="4227604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sp>
        <p:nvSpPr>
          <p:cNvPr id="12" name="Oval 7"/>
          <p:cNvSpPr/>
          <p:nvPr>
            <p:custDataLst>
              <p:tags r:id="rId6"/>
            </p:custDataLst>
          </p:nvPr>
        </p:nvSpPr>
        <p:spPr>
          <a:xfrm>
            <a:off x="8825038" y="3533995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grpSp>
        <p:nvGrpSpPr>
          <p:cNvPr id="29" name="Group 28"/>
          <p:cNvGrpSpPr/>
          <p:nvPr>
            <p:custDataLst>
              <p:tags r:id="rId7"/>
            </p:custDataLst>
          </p:nvPr>
        </p:nvGrpSpPr>
        <p:grpSpPr>
          <a:xfrm flipH="1">
            <a:off x="4928870" y="5795010"/>
            <a:ext cx="2323465" cy="419100"/>
            <a:chOff x="2108477" y="2757465"/>
            <a:chExt cx="2423386" cy="299955"/>
          </a:xfrm>
        </p:grpSpPr>
        <p:cxnSp>
          <p:nvCxnSpPr>
            <p:cNvPr id="31" name="Straight Connector 30"/>
            <p:cNvCxnSpPr/>
            <p:nvPr>
              <p:custDataLst>
                <p:tags r:id="rId8"/>
              </p:custDataLst>
            </p:nvPr>
          </p:nvCxnSpPr>
          <p:spPr>
            <a:xfrm flipH="1">
              <a:off x="2108477" y="2757465"/>
              <a:ext cx="1864621" cy="299955"/>
            </a:xfrm>
            <a:prstGeom prst="line">
              <a:avLst/>
            </a:prstGeom>
            <a:ln w="12700">
              <a:solidFill>
                <a:sysClr val="window" lastClr="FFFFFF">
                  <a:lumMod val="65000"/>
                </a:sysClr>
              </a:solidFill>
              <a:headEnd type="none"/>
              <a:tailEnd type="oval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32" name="Straight Connector 31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3973098" y="2757465"/>
              <a:ext cx="558765" cy="907"/>
            </a:xfrm>
            <a:prstGeom prst="line">
              <a:avLst/>
            </a:prstGeom>
            <a:ln w="12700">
              <a:solidFill>
                <a:sysClr val="window" lastClr="FFFFFF">
                  <a:lumMod val="65000"/>
                </a:sys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  <p:sp>
        <p:nvSpPr>
          <p:cNvPr id="30" name="Oval 29"/>
          <p:cNvSpPr/>
          <p:nvPr>
            <p:custDataLst>
              <p:tags r:id="rId10"/>
            </p:custDataLst>
          </p:nvPr>
        </p:nvSpPr>
        <p:spPr>
          <a:xfrm flipH="1">
            <a:off x="4865071" y="5703618"/>
            <a:ext cx="184919" cy="200322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grpSp>
        <p:nvGrpSpPr>
          <p:cNvPr id="82" name="Group 81"/>
          <p:cNvGrpSpPr/>
          <p:nvPr>
            <p:custDataLst>
              <p:tags r:id="rId11"/>
            </p:custDataLst>
          </p:nvPr>
        </p:nvGrpSpPr>
        <p:grpSpPr>
          <a:xfrm flipH="1">
            <a:off x="5781489" y="4651649"/>
            <a:ext cx="1775413" cy="397613"/>
            <a:chOff x="2756450" y="2757465"/>
            <a:chExt cx="1775413" cy="397613"/>
          </a:xfrm>
        </p:grpSpPr>
        <p:cxnSp>
          <p:nvCxnSpPr>
            <p:cNvPr id="84" name="Straight Connector 83"/>
            <p:cNvCxnSpPr/>
            <p:nvPr>
              <p:custDataLst>
                <p:tags r:id="rId12"/>
              </p:custDataLst>
            </p:nvPr>
          </p:nvCxnSpPr>
          <p:spPr>
            <a:xfrm flipH="1">
              <a:off x="2756450" y="2757465"/>
              <a:ext cx="1216648" cy="397613"/>
            </a:xfrm>
            <a:prstGeom prst="line">
              <a:avLst/>
            </a:prstGeom>
            <a:ln w="12700">
              <a:solidFill>
                <a:sysClr val="window" lastClr="FFFFFF">
                  <a:lumMod val="65000"/>
                </a:sysClr>
              </a:solidFill>
              <a:headEnd type="none"/>
              <a:tailEnd type="oval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85" name="Straight Connector 84"/>
            <p:cNvCxnSpPr/>
            <p:nvPr>
              <p:custDataLst>
                <p:tags r:id="rId13"/>
              </p:custDataLst>
            </p:nvPr>
          </p:nvCxnSpPr>
          <p:spPr>
            <a:xfrm flipH="1" flipV="1">
              <a:off x="3973098" y="2757465"/>
              <a:ext cx="558765" cy="907"/>
            </a:xfrm>
            <a:prstGeom prst="line">
              <a:avLst/>
            </a:prstGeom>
            <a:ln w="12700">
              <a:solidFill>
                <a:sysClr val="window" lastClr="FFFFFF">
                  <a:lumMod val="65000"/>
                </a:sys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  <p:sp>
        <p:nvSpPr>
          <p:cNvPr id="83" name="Oval 82"/>
          <p:cNvSpPr/>
          <p:nvPr>
            <p:custDataLst>
              <p:tags r:id="rId14"/>
            </p:custDataLst>
          </p:nvPr>
        </p:nvSpPr>
        <p:spPr>
          <a:xfrm flipH="1">
            <a:off x="5591369" y="4557034"/>
            <a:ext cx="190500" cy="190500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cxnSp>
        <p:nvCxnSpPr>
          <p:cNvPr id="90" name="Straight Connector 89"/>
          <p:cNvCxnSpPr/>
          <p:nvPr>
            <p:custDataLst>
              <p:tags r:id="rId15"/>
            </p:custDataLst>
          </p:nvPr>
        </p:nvCxnSpPr>
        <p:spPr>
          <a:xfrm>
            <a:off x="6889927" y="3833262"/>
            <a:ext cx="1245235" cy="391795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headEnd type="none"/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89" name="Oval 88"/>
          <p:cNvSpPr/>
          <p:nvPr>
            <p:custDataLst>
              <p:tags r:id="rId16"/>
            </p:custDataLst>
          </p:nvPr>
        </p:nvSpPr>
        <p:spPr>
          <a:xfrm flipH="1">
            <a:off x="6699427" y="3715787"/>
            <a:ext cx="190500" cy="190500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cxnSp>
        <p:nvCxnSpPr>
          <p:cNvPr id="96" name="Straight Connector 95"/>
          <p:cNvCxnSpPr/>
          <p:nvPr>
            <p:custDataLst>
              <p:tags r:id="rId17"/>
            </p:custDataLst>
          </p:nvPr>
        </p:nvCxnSpPr>
        <p:spPr>
          <a:xfrm>
            <a:off x="7888053" y="3114646"/>
            <a:ext cx="853440" cy="41910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headEnd type="none"/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3" name="文本框 12"/>
          <p:cNvSpPr txBox="1"/>
          <p:nvPr/>
        </p:nvSpPr>
        <p:spPr>
          <a:xfrm>
            <a:off x="2268855" y="2703830"/>
            <a:ext cx="5518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+mn-ea"/>
                <a:cs typeface="+mn-ea"/>
              </a:rPr>
              <a:t>带动形成了当地的配套企业500多家，规模以上企业92家，本地配套率达到</a:t>
            </a:r>
            <a:r>
              <a:rPr lang="zh-CN" b="1">
                <a:solidFill>
                  <a:srgbClr val="FF0000"/>
                </a:solidFill>
                <a:latin typeface="+mn-ea"/>
                <a:cs typeface="+mn-ea"/>
              </a:rPr>
              <a:t>50%</a:t>
            </a:r>
            <a:endParaRPr lang="zh-CN" b="1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19250" y="357441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b="0">
                <a:latin typeface="+mn-ea"/>
                <a:cs typeface="+mn-ea"/>
              </a:rPr>
              <a:t>2021年汽车产业实现营业收入573.9亿元，占全市规模以上企业的</a:t>
            </a:r>
            <a:r>
              <a:rPr lang="zh-CN" b="1">
                <a:solidFill>
                  <a:srgbClr val="FF0000"/>
                </a:solidFill>
                <a:latin typeface="+mn-ea"/>
                <a:cs typeface="+mn-ea"/>
              </a:rPr>
              <a:t>46.7%</a:t>
            </a:r>
            <a:endParaRPr lang="zh-CN" b="1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680" y="444500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b="0">
                <a:latin typeface="+mn-ea"/>
                <a:cs typeface="+mn-ea"/>
              </a:rPr>
              <a:t>利润总额13.73亿元，占全市规模以上企业的</a:t>
            </a:r>
            <a:r>
              <a:rPr lang="zh-CN" b="1">
                <a:solidFill>
                  <a:srgbClr val="FF0000"/>
                </a:solidFill>
                <a:latin typeface="+mn-ea"/>
                <a:cs typeface="+mn-ea"/>
              </a:rPr>
              <a:t>56.7%</a:t>
            </a:r>
            <a:endParaRPr lang="zh-CN" b="1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640" y="5441950"/>
            <a:ext cx="4243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b="0">
                <a:latin typeface="+mn-ea"/>
                <a:cs typeface="+mn-ea"/>
              </a:rPr>
              <a:t>总产值525.09亿元，占全市规模以上企业的</a:t>
            </a:r>
            <a:r>
              <a:rPr lang="zh-CN" b="1">
                <a:solidFill>
                  <a:srgbClr val="FF0000"/>
                </a:solidFill>
                <a:latin typeface="+mn-ea"/>
                <a:cs typeface="+mn-ea"/>
              </a:rPr>
              <a:t>44.3%</a:t>
            </a:r>
            <a:endParaRPr lang="zh-CN" b="1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1" name="Oval 88"/>
          <p:cNvSpPr/>
          <p:nvPr>
            <p:custDataLst>
              <p:tags r:id="rId18"/>
            </p:custDataLst>
          </p:nvPr>
        </p:nvSpPr>
        <p:spPr>
          <a:xfrm flipH="1">
            <a:off x="7711617" y="2971567"/>
            <a:ext cx="190500" cy="190500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/>
          </a:p>
        </p:txBody>
      </p:sp>
      <p:sp>
        <p:nvSpPr>
          <p:cNvPr id="27" name="文本框 26"/>
          <p:cNvSpPr txBox="1"/>
          <p:nvPr/>
        </p:nvSpPr>
        <p:spPr>
          <a:xfrm>
            <a:off x="713740" y="1772920"/>
            <a:ext cx="11040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四个市围绕加大特色产业集中度，在扶持链主龙头企业的同时，积极支持中小企业发展，放大规模效应和配套优势，形成高效协同的产业生态</a:t>
            </a:r>
            <a:endParaRPr lang="zh-CN" altLang="en-US" sz="22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50155" y="6224270"/>
            <a:ext cx="2922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诸城市北汽福田汽车</a:t>
            </a: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21" grpId="0" bldLvl="0" animBg="1"/>
      <p:bldP spid="13" grpId="1"/>
      <p:bldP spid="21" grpId="1" animBg="1"/>
      <p:bldP spid="89" grpId="0" bldLvl="0" animBg="1"/>
      <p:bldP spid="14" grpId="0"/>
      <p:bldP spid="89" grpId="1" animBg="1"/>
      <p:bldP spid="14" grpId="1"/>
      <p:bldP spid="83" grpId="0" bldLvl="0" animBg="1"/>
      <p:bldP spid="15" grpId="0"/>
      <p:bldP spid="83" grpId="1" animBg="1"/>
      <p:bldP spid="15" grpId="1"/>
      <p:bldP spid="30" grpId="0" bldLvl="0" animBg="1"/>
      <p:bldP spid="16" grpId="0"/>
      <p:bldP spid="30" grpId="1" animBg="1"/>
      <p:bldP spid="1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 descr="无标题-1"/>
          <p:cNvPicPr>
            <a:picLocks noChangeAspect="1"/>
          </p:cNvPicPr>
          <p:nvPr/>
        </p:nvPicPr>
        <p:blipFill>
          <a:blip r:embed="rId1">
            <a:alphaModFix amt="15000"/>
          </a:blip>
          <a:stretch>
            <a:fillRect/>
          </a:stretch>
        </p:blipFill>
        <p:spPr>
          <a:xfrm>
            <a:off x="5828665" y="3195320"/>
            <a:ext cx="6056630" cy="502602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文本框 1"/>
          <p:cNvSpPr txBox="1"/>
          <p:nvPr/>
        </p:nvSpPr>
        <p:spPr>
          <a:xfrm>
            <a:off x="500380" y="2534285"/>
            <a:ext cx="30346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5000多家企业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7" name="左右箭头标注 6"/>
          <p:cNvSpPr/>
          <p:nvPr/>
        </p:nvSpPr>
        <p:spPr>
          <a:xfrm>
            <a:off x="4606290" y="3195320"/>
            <a:ext cx="2397760" cy="1374775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临清轴承产业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380" y="3081020"/>
            <a:ext cx="37382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基本形成专业化分工、配套能力强的全产业链条</a:t>
            </a:r>
            <a:endParaRPr lang="zh-CN" altLang="en-US" sz="2000"/>
          </a:p>
        </p:txBody>
      </p:sp>
      <p:sp>
        <p:nvSpPr>
          <p:cNvPr id="11" name="文本框 10"/>
          <p:cNvSpPr txBox="1"/>
          <p:nvPr/>
        </p:nvSpPr>
        <p:spPr>
          <a:xfrm>
            <a:off x="7178040" y="3333115"/>
            <a:ext cx="475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缺乏引领性强的链主企业、龙头企业带动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18680" y="3977640"/>
            <a:ext cx="46666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主导产品仍在中低端徘徊，基本没有走进高端装备配套产品领域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86080" y="3295015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063740" y="4119880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86080" y="2680970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7063740" y="3475355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5" name="矩形 4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顶天立地与铺天盖地要两手抓、两手硬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792480" y="1312626"/>
                <a:ext cx="5490726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2" name="矩形 21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30225" y="3877945"/>
            <a:ext cx="49803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规模普遍偏小、实力普遍不强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7365" y="4522470"/>
            <a:ext cx="469455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规上企业66家，年营收过亿元的只有2家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7365" y="5136515"/>
            <a:ext cx="433641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2021年规上工业总产值仅为26.5亿元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75285" y="4020185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75285" y="4664710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375285" y="5303520"/>
            <a:ext cx="114300" cy="1143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 8"/>
          <p:cNvSpPr/>
          <p:nvPr>
            <p:custDataLst>
              <p:tags r:id="rId1"/>
            </p:custDataLst>
          </p:nvPr>
        </p:nvSpPr>
        <p:spPr>
          <a:xfrm>
            <a:off x="705485" y="4181475"/>
            <a:ext cx="9955530" cy="1506855"/>
          </a:xfrm>
          <a:custGeom>
            <a:avLst/>
            <a:gdLst>
              <a:gd name="connsiteX0" fmla="*/ 1320 w 15678"/>
              <a:gd name="connsiteY0" fmla="*/ 2 h 2112"/>
              <a:gd name="connsiteX1" fmla="*/ 15678 w 15678"/>
              <a:gd name="connsiteY1" fmla="*/ 0 h 2112"/>
              <a:gd name="connsiteX2" fmla="*/ 15670 w 15678"/>
              <a:gd name="connsiteY2" fmla="*/ 2112 h 2112"/>
              <a:gd name="connsiteX3" fmla="*/ 0 w 15678"/>
              <a:gd name="connsiteY3" fmla="*/ 2084 h 2112"/>
              <a:gd name="connsiteX4" fmla="*/ 1320 w 15678"/>
              <a:gd name="connsiteY4" fmla="*/ 2 h 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78" h="2112">
                <a:moveTo>
                  <a:pt x="1320" y="2"/>
                </a:moveTo>
                <a:lnTo>
                  <a:pt x="15678" y="0"/>
                </a:lnTo>
                <a:lnTo>
                  <a:pt x="15670" y="2112"/>
                </a:lnTo>
                <a:lnTo>
                  <a:pt x="0" y="2084"/>
                </a:lnTo>
                <a:lnTo>
                  <a:pt x="1320" y="2"/>
                </a:lnTo>
                <a:close/>
              </a:path>
            </a:pathLst>
          </a:custGeom>
          <a:gradFill>
            <a:gsLst>
              <a:gs pos="0">
                <a:srgbClr val="3498DB">
                  <a:lumMod val="59000"/>
                  <a:lumOff val="41000"/>
                </a:srgbClr>
              </a:gs>
              <a:gs pos="100000">
                <a:sysClr val="window" lastClr="FFFFFF">
                  <a:alpha val="17000"/>
                </a:sys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p>
            <a:pPr algn="ctr"/>
            <a:endParaRPr lang="zh-CN" altLang="en-US" sz="3200"/>
          </a:p>
        </p:txBody>
      </p:sp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>
            <a:off x="1548130" y="2828925"/>
            <a:ext cx="9955530" cy="1341120"/>
          </a:xfrm>
          <a:custGeom>
            <a:avLst/>
            <a:gdLst>
              <a:gd name="connsiteX0" fmla="*/ 1320 w 15678"/>
              <a:gd name="connsiteY0" fmla="*/ 2 h 2112"/>
              <a:gd name="connsiteX1" fmla="*/ 15678 w 15678"/>
              <a:gd name="connsiteY1" fmla="*/ 0 h 2112"/>
              <a:gd name="connsiteX2" fmla="*/ 15670 w 15678"/>
              <a:gd name="connsiteY2" fmla="*/ 2112 h 2112"/>
              <a:gd name="connsiteX3" fmla="*/ 0 w 15678"/>
              <a:gd name="connsiteY3" fmla="*/ 2084 h 2112"/>
              <a:gd name="connsiteX4" fmla="*/ 1320 w 15678"/>
              <a:gd name="connsiteY4" fmla="*/ 2 h 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78" h="2112">
                <a:moveTo>
                  <a:pt x="1320" y="2"/>
                </a:moveTo>
                <a:lnTo>
                  <a:pt x="15678" y="0"/>
                </a:lnTo>
                <a:lnTo>
                  <a:pt x="15670" y="2112"/>
                </a:lnTo>
                <a:lnTo>
                  <a:pt x="0" y="2084"/>
                </a:lnTo>
                <a:lnTo>
                  <a:pt x="1320" y="2"/>
                </a:lnTo>
                <a:close/>
              </a:path>
            </a:pathLst>
          </a:custGeom>
          <a:gradFill>
            <a:gsLst>
              <a:gs pos="0">
                <a:srgbClr val="3498DB">
                  <a:lumMod val="59000"/>
                  <a:lumOff val="41000"/>
                </a:srgbClr>
              </a:gs>
              <a:gs pos="100000">
                <a:sysClr val="window" lastClr="FFFFFF">
                  <a:alpha val="17000"/>
                </a:sys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705485" y="4180840"/>
            <a:ext cx="3387090" cy="1507490"/>
          </a:xfrm>
          <a:custGeom>
            <a:avLst/>
            <a:gdLst>
              <a:gd name="connsiteX0" fmla="*/ 980507 w 3971051"/>
              <a:gd name="connsiteY0" fmla="*/ 0 h 1690529"/>
              <a:gd name="connsiteX1" fmla="*/ 2990545 w 3971051"/>
              <a:gd name="connsiteY1" fmla="*/ 0 h 1690529"/>
              <a:gd name="connsiteX2" fmla="*/ 3971051 w 3971051"/>
              <a:gd name="connsiteY2" fmla="*/ 1690529 h 1690529"/>
              <a:gd name="connsiteX3" fmla="*/ 0 w 3971051"/>
              <a:gd name="connsiteY3" fmla="*/ 1690529 h 169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051" h="1690529">
                <a:moveTo>
                  <a:pt x="980507" y="0"/>
                </a:moveTo>
                <a:lnTo>
                  <a:pt x="2990545" y="0"/>
                </a:lnTo>
                <a:lnTo>
                  <a:pt x="3971051" y="1690529"/>
                </a:lnTo>
                <a:lnTo>
                  <a:pt x="0" y="1690529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4"/>
            </p:custDataLst>
          </p:nvPr>
        </p:nvSpPr>
        <p:spPr>
          <a:xfrm>
            <a:off x="1570990" y="2806700"/>
            <a:ext cx="1668780" cy="1335405"/>
          </a:xfrm>
          <a:custGeom>
            <a:avLst/>
            <a:gdLst>
              <a:gd name="connsiteX0" fmla="*/ 980506 w 1961012"/>
              <a:gd name="connsiteY0" fmla="*/ 0 h 1690528"/>
              <a:gd name="connsiteX1" fmla="*/ 1961012 w 1961012"/>
              <a:gd name="connsiteY1" fmla="*/ 1690528 h 1690528"/>
              <a:gd name="connsiteX2" fmla="*/ 0 w 1961012"/>
              <a:gd name="connsiteY2" fmla="*/ 1690528 h 169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1012" h="1690528">
                <a:moveTo>
                  <a:pt x="980506" y="0"/>
                </a:moveTo>
                <a:lnTo>
                  <a:pt x="1961012" y="1690528"/>
                </a:lnTo>
                <a:lnTo>
                  <a:pt x="0" y="1690528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92070" y="2358390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县域经济高质量发展</a:t>
            </a: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9970" y="2907665"/>
            <a:ext cx="736536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抓好“做大做强”，</a:t>
            </a: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立足主导产业，</a:t>
            </a: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支持大企业“二次创业”，争当“链主型”头部企业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5895" y="4289425"/>
            <a:ext cx="751776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抓好“育苗扶壮”，梯度培育中小企业，打造“专精特新”“单项冠军”企业群，努力形成“既有参天大树、又有灌木丛林”的产业生态雨林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6" name="矩形 15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顶天立地与铺天盖地要两手抓、两手硬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792480" y="1312626"/>
                <a:ext cx="5490726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2" name="矩形 21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: 圆角 20"/>
          <p:cNvSpPr/>
          <p:nvPr/>
        </p:nvSpPr>
        <p:spPr>
          <a:xfrm>
            <a:off x="366395" y="5215255"/>
            <a:ext cx="11593830" cy="97917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EFFF">
                  <a:alpha val="52000"/>
                </a:srgbClr>
              </a:gs>
              <a:gs pos="96000">
                <a:srgbClr val="C1EFFF">
                  <a:alpha val="0"/>
                </a:srgbClr>
              </a:gs>
            </a:gsLst>
            <a:lin ang="16200000" scaled="1"/>
          </a:gradFill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200">
              <a:ln>
                <a:noFill/>
              </a:ln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92" name="Freeform 188"/>
          <p:cNvSpPr/>
          <p:nvPr>
            <p:custDataLst>
              <p:tags r:id="rId1"/>
            </p:custDataLst>
          </p:nvPr>
        </p:nvSpPr>
        <p:spPr bwMode="auto">
          <a:xfrm>
            <a:off x="5704205" y="3009265"/>
            <a:ext cx="5446395" cy="1497965"/>
          </a:xfrm>
          <a:custGeom>
            <a:avLst/>
            <a:gdLst>
              <a:gd name="T0" fmla="*/ 1080 w 1277"/>
              <a:gd name="T1" fmla="*/ 428 h 428"/>
              <a:gd name="T2" fmla="*/ 0 w 1277"/>
              <a:gd name="T3" fmla="*/ 428 h 428"/>
              <a:gd name="T4" fmla="*/ 0 w 1277"/>
              <a:gd name="T5" fmla="*/ 0 h 428"/>
              <a:gd name="T6" fmla="*/ 1080 w 1277"/>
              <a:gd name="T7" fmla="*/ 0 h 428"/>
              <a:gd name="T8" fmla="*/ 1277 w 1277"/>
              <a:gd name="T9" fmla="*/ 215 h 428"/>
              <a:gd name="T10" fmla="*/ 1080 w 1277"/>
              <a:gd name="T11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7" h="428">
                <a:moveTo>
                  <a:pt x="1080" y="428"/>
                </a:moveTo>
                <a:lnTo>
                  <a:pt x="0" y="428"/>
                </a:lnTo>
                <a:lnTo>
                  <a:pt x="0" y="0"/>
                </a:lnTo>
                <a:lnTo>
                  <a:pt x="1080" y="0"/>
                </a:lnTo>
                <a:lnTo>
                  <a:pt x="1277" y="215"/>
                </a:lnTo>
                <a:lnTo>
                  <a:pt x="1080" y="428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TextBox 239"/>
          <p:cNvSpPr txBox="1"/>
          <p:nvPr>
            <p:custDataLst>
              <p:tags r:id="rId2"/>
            </p:custDataLst>
          </p:nvPr>
        </p:nvSpPr>
        <p:spPr>
          <a:xfrm>
            <a:off x="6475730" y="3308985"/>
            <a:ext cx="3928110" cy="1026795"/>
          </a:xfrm>
          <a:prstGeom prst="rect">
            <a:avLst/>
          </a:prstGeom>
          <a:solidFill>
            <a:srgbClr val="3498DB"/>
          </a:solidFill>
        </p:spPr>
        <p:txBody>
          <a:bodyPr wrap="square" lIns="90000" tIns="46800" rIns="90000" bIns="46800" rtlCol="0">
            <a:normAutofit/>
          </a:bodyPr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一条产业链形成完善的过程，就是双招双引的过程</a:t>
            </a:r>
            <a:endParaRPr lang="zh-CN" sz="2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7" name="Freeform 193"/>
          <p:cNvSpPr/>
          <p:nvPr>
            <p:custDataLst>
              <p:tags r:id="rId3"/>
            </p:custDataLst>
          </p:nvPr>
        </p:nvSpPr>
        <p:spPr bwMode="auto">
          <a:xfrm>
            <a:off x="1264920" y="3009265"/>
            <a:ext cx="5210175" cy="1497965"/>
          </a:xfrm>
          <a:custGeom>
            <a:avLst/>
            <a:gdLst>
              <a:gd name="T0" fmla="*/ 1078 w 1276"/>
              <a:gd name="T1" fmla="*/ 428 h 428"/>
              <a:gd name="T2" fmla="*/ 0 w 1276"/>
              <a:gd name="T3" fmla="*/ 428 h 428"/>
              <a:gd name="T4" fmla="*/ 123 w 1276"/>
              <a:gd name="T5" fmla="*/ 215 h 428"/>
              <a:gd name="T6" fmla="*/ 0 w 1276"/>
              <a:gd name="T7" fmla="*/ 0 h 428"/>
              <a:gd name="T8" fmla="*/ 1078 w 1276"/>
              <a:gd name="T9" fmla="*/ 0 h 428"/>
              <a:gd name="T10" fmla="*/ 1276 w 1276"/>
              <a:gd name="T11" fmla="*/ 215 h 428"/>
              <a:gd name="T12" fmla="*/ 1078 w 1276"/>
              <a:gd name="T13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6" h="428">
                <a:moveTo>
                  <a:pt x="1078" y="428"/>
                </a:moveTo>
                <a:lnTo>
                  <a:pt x="0" y="428"/>
                </a:lnTo>
                <a:lnTo>
                  <a:pt x="123" y="215"/>
                </a:lnTo>
                <a:lnTo>
                  <a:pt x="0" y="0"/>
                </a:lnTo>
                <a:lnTo>
                  <a:pt x="1078" y="0"/>
                </a:lnTo>
                <a:lnTo>
                  <a:pt x="1276" y="215"/>
                </a:lnTo>
                <a:lnTo>
                  <a:pt x="1078" y="428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"/>
          <p:cNvSpPr txBox="1"/>
          <p:nvPr>
            <p:custDataLst>
              <p:tags r:id="rId4"/>
            </p:custDataLst>
          </p:nvPr>
        </p:nvSpPr>
        <p:spPr>
          <a:xfrm>
            <a:off x="1776730" y="3308985"/>
            <a:ext cx="4112260" cy="1026795"/>
          </a:xfrm>
          <a:prstGeom prst="rect">
            <a:avLst/>
          </a:prstGeom>
          <a:solidFill>
            <a:srgbClr val="1F74AD"/>
          </a:solidFill>
        </p:spPr>
        <p:txBody>
          <a:bodyPr wrap="square" lIns="90000" tIns="46800" rIns="90000" bIns="46800" rtlCol="0">
            <a:normAutofit/>
          </a:bodyPr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一家企业发展壮大成熟的过程，就是科技创新的过程</a:t>
            </a:r>
            <a:endParaRPr kumimoji="0" lang="zh-CN" altLang="en-US" sz="2200" b="1" i="0" kern="1200" cap="none" spc="0" normalizeH="0" baseline="0" noProof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9140" y="2263140"/>
            <a:ext cx="8394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科技创新、双招双引，这是县域经济发展的“两大法宝”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0175" y="5215255"/>
            <a:ext cx="92900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既要抓好科技创新、增强内生动力，又要抓好双招双引、善于借助外力，双轮驱动、协同发力，才能为县域发展持续注入新动能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55" y="4986020"/>
            <a:ext cx="21964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四个市的经验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启示我们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96315" y="2451735"/>
            <a:ext cx="10477500" cy="485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805940" y="2410460"/>
            <a:ext cx="9076055" cy="511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kern="0">
                <a:solidFill>
                  <a:schemeClr val="bg1"/>
                </a:solidFill>
                <a:uFillTx/>
                <a:cs typeface="+mn-ea"/>
                <a:sym typeface="+mn-lt"/>
              </a:rPr>
              <a:t>用3天时间，来回行程1200多公里，共观摩学习了4个县20个点</a:t>
            </a:r>
            <a:endParaRPr lang="zh-CN" altLang="en-US" sz="2100" b="1" kern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一、考察学习活动的基本情况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4390" y="5239385"/>
            <a:ext cx="10903585" cy="891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>
                <a:cs typeface="+mn-ea"/>
                <a:sym typeface="+mn-lt"/>
              </a:rPr>
              <a:t>行程安排非常紧凑，马不停蹄、车不停轮，尽力压缩休息、就餐时间，尽量把精力都用在了看项目、看企业、看点上。大家都十分珍惜这次开拓视野、启迪思维的难得学习机会。</a:t>
            </a:r>
            <a:endParaRPr lang="zh-CN" altLang="en-US" sz="2000" kern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40646" y="3176827"/>
            <a:ext cx="1467953" cy="1627384"/>
            <a:chOff x="7025441" y="1775328"/>
            <a:chExt cx="1560720" cy="1730226"/>
          </a:xfrm>
        </p:grpSpPr>
        <p:sp>
          <p:nvSpPr>
            <p:cNvPr id="48" name="Freeform 13"/>
            <p:cNvSpPr/>
            <p:nvPr/>
          </p:nvSpPr>
          <p:spPr bwMode="auto">
            <a:xfrm>
              <a:off x="7025441" y="1775328"/>
              <a:ext cx="1560720" cy="173022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lstStyle/>
            <a:p>
              <a:pPr algn="ctr">
                <a:defRPr/>
              </a:pPr>
              <a:endParaRPr lang="zh-CN" altLang="en-US" sz="1270" kern="0">
                <a:solidFill>
                  <a:prstClr val="white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7155856" y="1919908"/>
              <a:ext cx="1299888" cy="144106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algn="ctr">
                <a:defRPr/>
              </a:pPr>
              <a:endParaRPr lang="zh-CN" altLang="en-US" sz="127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87219" y="3166306"/>
            <a:ext cx="1467953" cy="1627384"/>
            <a:chOff x="5052347" y="2851099"/>
            <a:chExt cx="1560720" cy="1730226"/>
          </a:xfrm>
        </p:grpSpPr>
        <p:sp>
          <p:nvSpPr>
            <p:cNvPr id="47" name="Freeform 13"/>
            <p:cNvSpPr/>
            <p:nvPr/>
          </p:nvSpPr>
          <p:spPr bwMode="auto">
            <a:xfrm>
              <a:off x="5052347" y="2851099"/>
              <a:ext cx="1560720" cy="173022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lstStyle/>
            <a:p>
              <a:pPr algn="ctr">
                <a:defRPr/>
              </a:pPr>
              <a:endParaRPr lang="zh-CN" altLang="en-US" sz="1270" kern="0">
                <a:solidFill>
                  <a:prstClr val="white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5182763" y="2995679"/>
              <a:ext cx="1299888" cy="144106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</a:ln>
          </p:spPr>
          <p:txBody>
            <a:bodyPr lIns="68271" tIns="34136" rIns="68271" bIns="34136"/>
            <a:lstStyle/>
            <a:p>
              <a:pPr>
                <a:defRPr/>
              </a:pPr>
              <a:endParaRPr lang="zh-CN" altLang="en-US" sz="127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4687" y="3191706"/>
            <a:ext cx="1467954" cy="1627384"/>
            <a:chOff x="1106160" y="2851099"/>
            <a:chExt cx="1560720" cy="1730226"/>
          </a:xfrm>
        </p:grpSpPr>
        <p:sp>
          <p:nvSpPr>
            <p:cNvPr id="46" name="Freeform 13"/>
            <p:cNvSpPr/>
            <p:nvPr/>
          </p:nvSpPr>
          <p:spPr bwMode="auto">
            <a:xfrm>
              <a:off x="1106160" y="2851099"/>
              <a:ext cx="1560720" cy="173022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lstStyle/>
            <a:p>
              <a:pPr algn="ctr">
                <a:defRPr/>
              </a:pPr>
              <a:endParaRPr lang="zh-CN" altLang="en-US" sz="1270" kern="0">
                <a:solidFill>
                  <a:prstClr val="white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49" name="Freeform 13"/>
            <p:cNvSpPr/>
            <p:nvPr/>
          </p:nvSpPr>
          <p:spPr bwMode="auto">
            <a:xfrm>
              <a:off x="1236575" y="2995679"/>
              <a:ext cx="1299888" cy="144106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>
              <a:gsLst>
                <a:gs pos="0">
                  <a:srgbClr val="9EE256"/>
                </a:gs>
                <a:gs pos="100000">
                  <a:srgbClr val="52762D"/>
                </a:gs>
              </a:gsLst>
              <a:lin ang="2700000" scaled="0"/>
            </a:gra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algn="ctr">
                <a:defRPr/>
              </a:pPr>
              <a:endParaRPr lang="zh-CN" altLang="en-US" sz="127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3024" y="3155237"/>
            <a:ext cx="1467953" cy="1627384"/>
            <a:chOff x="3079254" y="1775328"/>
            <a:chExt cx="1560720" cy="1730226"/>
          </a:xfrm>
        </p:grpSpPr>
        <p:sp>
          <p:nvSpPr>
            <p:cNvPr id="45" name="Freeform 13"/>
            <p:cNvSpPr/>
            <p:nvPr/>
          </p:nvSpPr>
          <p:spPr bwMode="auto">
            <a:xfrm>
              <a:off x="3079254" y="1775328"/>
              <a:ext cx="1560720" cy="173022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lstStyle/>
            <a:p>
              <a:pPr algn="ctr">
                <a:defRPr/>
              </a:pPr>
              <a:endParaRPr lang="zh-CN" altLang="en-US" sz="1270" kern="0">
                <a:solidFill>
                  <a:prstClr val="white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3209669" y="1919908"/>
              <a:ext cx="1299888" cy="144106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</a:ln>
          </p:spPr>
          <p:txBody>
            <a:bodyPr lIns="68271" tIns="34136" rIns="68271" bIns="34136"/>
            <a:lstStyle/>
            <a:p>
              <a:pPr>
                <a:defRPr/>
              </a:pPr>
              <a:endParaRPr lang="zh-CN" altLang="en-US" sz="127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54405" y="1888490"/>
            <a:ext cx="10522585" cy="511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kern="0">
                <a:cs typeface="+mn-ea"/>
                <a:sym typeface="+mn-lt"/>
              </a:rPr>
              <a:t>在市政府办公室和市发改委的周密安排下</a:t>
            </a:r>
            <a:endParaRPr lang="zh-CN" altLang="en-US" sz="2100" kern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15390" y="3590290"/>
            <a:ext cx="94678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邹城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6个点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55135" y="3590290"/>
            <a:ext cx="94678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滕州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en-US" altLang="zh-CN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5</a:t>
            </a:r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个点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81520" y="3575685"/>
            <a:ext cx="94678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诸城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en-US" altLang="zh-CN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4</a:t>
            </a:r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个点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00945" y="3554095"/>
            <a:ext cx="94678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寿光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en-US" altLang="zh-CN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5</a:t>
            </a:r>
            <a:r>
              <a:rPr lang="zh-CN" altLang="en-US" sz="2400" ker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个点</a:t>
            </a:r>
            <a:endParaRPr lang="zh-CN" altLang="en-US" sz="2400" ker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2755" y="1220889"/>
            <a:ext cx="4468494" cy="549809"/>
            <a:chOff x="694864" y="945978"/>
            <a:chExt cx="3648213" cy="391588"/>
          </a:xfrm>
        </p:grpSpPr>
        <p:sp>
          <p:nvSpPr>
            <p:cNvPr id="30" name="矩形 2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1.安排紧凑、效率高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792480" y="1312626"/>
                <a:ext cx="317332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34" name="矩形 3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奥博特 即将远程 摄影：王滨 1390635250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15000"/>
          </a:blip>
          <a:srcRect t="24991" b="6853"/>
          <a:stretch>
            <a:fillRect/>
          </a:stretch>
        </p:blipFill>
        <p:spPr>
          <a:xfrm>
            <a:off x="0" y="975360"/>
            <a:ext cx="12192635" cy="572198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116330" y="2524125"/>
            <a:ext cx="9881870" cy="8915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16330" y="2047875"/>
            <a:ext cx="2203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在科技创新上</a:t>
            </a:r>
            <a:endParaRPr 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2220" y="2518410"/>
            <a:ext cx="98044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要把主战场放在传统产业和优势产业。县市区之间产业基础、资源禀赋各不相同，抓创新首先要从存量抓起，通过科技创新赋能，巩固放大自身优势。</a:t>
            </a:r>
            <a:endParaRPr 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8" name="图片 7" descr="无标题-2"/>
          <p:cNvPicPr>
            <a:picLocks noChangeAspect="1"/>
          </p:cNvPicPr>
          <p:nvPr/>
        </p:nvPicPr>
        <p:blipFill>
          <a:blip r:embed="rId3"/>
          <a:srcRect l="7232" t="17357" r="16217" b="7495"/>
          <a:stretch>
            <a:fillRect/>
          </a:stretch>
        </p:blipFill>
        <p:spPr>
          <a:xfrm>
            <a:off x="3180715" y="3640455"/>
            <a:ext cx="5439410" cy="296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C:\Users\LXW506\Desktop\R-C.jpgR-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362450" y="2968625"/>
            <a:ext cx="3467100" cy="3093720"/>
          </a:xfrm>
          <a:prstGeom prst="pentagon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8005" y="2351405"/>
            <a:ext cx="42265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蔬菜大棚已经发展到第七代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9550" y="4672330"/>
            <a:ext cx="36506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这种大棚已经规模化使用</a:t>
            </a:r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6399" name="Freeform 34"/>
          <p:cNvSpPr/>
          <p:nvPr>
            <p:custDataLst>
              <p:tags r:id="rId3"/>
            </p:custDataLst>
          </p:nvPr>
        </p:nvSpPr>
        <p:spPr bwMode="auto">
          <a:xfrm>
            <a:off x="4031615" y="2604135"/>
            <a:ext cx="2065655" cy="339090"/>
          </a:xfrm>
          <a:custGeom>
            <a:avLst/>
            <a:gdLst>
              <a:gd name="T0" fmla="*/ 2147483646 w 444"/>
              <a:gd name="T1" fmla="*/ 2147483646 h 130"/>
              <a:gd name="T2" fmla="*/ 2147483646 w 444"/>
              <a:gd name="T3" fmla="*/ 0 h 130"/>
              <a:gd name="T4" fmla="*/ 0 w 444"/>
              <a:gd name="T5" fmla="*/ 0 h 1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65000" lnSpcReduction="20000"/>
          </a:bodyPr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Freeform 35"/>
          <p:cNvSpPr/>
          <p:nvPr>
            <p:custDataLst>
              <p:tags r:id="rId4"/>
            </p:custDataLst>
          </p:nvPr>
        </p:nvSpPr>
        <p:spPr bwMode="auto">
          <a:xfrm flipH="1">
            <a:off x="7829550" y="4166870"/>
            <a:ext cx="1109980" cy="398780"/>
          </a:xfrm>
          <a:custGeom>
            <a:avLst/>
            <a:gdLst>
              <a:gd name="T0" fmla="*/ 0 w 428"/>
              <a:gd name="T1" fmla="*/ 2147483646 h 201"/>
              <a:gd name="T2" fmla="*/ 0 w 428"/>
              <a:gd name="T3" fmla="*/ 0 h 201"/>
              <a:gd name="T4" fmla="*/ 2147483646 w 428"/>
              <a:gd name="T5" fmla="*/ 0 h 2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lnSpcReduction="10000"/>
          </a:bodyPr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750" y="3957955"/>
            <a:ext cx="324739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农业物联网应用率达到80%</a:t>
            </a:r>
            <a:endParaRPr lang="en-US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5" name="直接连接符 4"/>
          <p:cNvCxnSpPr>
            <a:stCxn id="3" idx="3"/>
          </p:cNvCxnSpPr>
          <p:nvPr/>
        </p:nvCxnSpPr>
        <p:spPr>
          <a:xfrm flipV="1">
            <a:off x="3743325" y="4156710"/>
            <a:ext cx="628650" cy="63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897370" y="2308860"/>
            <a:ext cx="43878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/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只用一个手机APP，就能实现对大棚光、温、水、气、肥等生产要素的精准调节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084570" y="2600325"/>
            <a:ext cx="650875" cy="317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393825" y="1311910"/>
            <a:ext cx="1003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农业生产领域，我们观摩了寿光的丹河蔬菜标准园和崔岭西村的合作社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: 圆角 8"/>
          <p:cNvSpPr/>
          <p:nvPr/>
        </p:nvSpPr>
        <p:spPr>
          <a:xfrm>
            <a:off x="301625" y="3930650"/>
            <a:ext cx="3441700" cy="46418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200"/>
          </a:p>
        </p:txBody>
      </p:sp>
      <p:sp>
        <p:nvSpPr>
          <p:cNvPr id="7" name="矩形: 圆角 8"/>
          <p:cNvSpPr/>
          <p:nvPr/>
        </p:nvSpPr>
        <p:spPr>
          <a:xfrm>
            <a:off x="412750" y="2328545"/>
            <a:ext cx="3441700" cy="46418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200"/>
          </a:p>
        </p:txBody>
      </p:sp>
      <p:sp>
        <p:nvSpPr>
          <p:cNvPr id="12" name="矩形: 圆角 8"/>
          <p:cNvSpPr/>
          <p:nvPr/>
        </p:nvSpPr>
        <p:spPr>
          <a:xfrm>
            <a:off x="6734175" y="2143760"/>
            <a:ext cx="4714240" cy="12446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200"/>
          </a:p>
        </p:txBody>
      </p:sp>
      <p:sp>
        <p:nvSpPr>
          <p:cNvPr id="13" name="矩形: 圆角 8"/>
          <p:cNvSpPr/>
          <p:nvPr/>
        </p:nvSpPr>
        <p:spPr>
          <a:xfrm>
            <a:off x="7702550" y="4645025"/>
            <a:ext cx="3375025" cy="46418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16399" grpId="0" animBg="1"/>
      <p:bldP spid="16400" grpId="0" animBg="1"/>
      <p:bldP spid="4" grpId="0"/>
      <p:bldP spid="9" grpId="0"/>
      <p:bldP spid="3" grpId="0" animBg="1"/>
      <p:bldP spid="7" grpId="0" animBg="1"/>
      <p:bldP spid="12" grpId="0" animBg="1"/>
      <p:bldP spid="13" grpId="0" animBg="1"/>
      <p:bldP spid="100" grpId="1"/>
      <p:bldP spid="8" grpId="1"/>
      <p:bldP spid="16399" grpId="1" animBg="1"/>
      <p:bldP spid="16400" grpId="1" animBg="1"/>
      <p:bldP spid="4" grpId="1"/>
      <p:bldP spid="9" grpId="1"/>
      <p:bldP spid="3" grpId="1" animBg="1"/>
      <p:bldP spid="7" grpId="1" animBg="1"/>
      <p:bldP spid="12" grpId="1" animBg="1"/>
      <p:bldP spid="13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1422400"/>
            <a:ext cx="12192000" cy="10388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60120" y="1524635"/>
            <a:ext cx="106051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zh-CN" sz="2400" b="1">
                <a:solidFill>
                  <a:schemeClr val="bg1"/>
                </a:solidFill>
              </a:rPr>
              <a:t>工业生产领域，我们观摩的北汽福田、威达重工、中材锂膜等很多项目都在加快工业互联网、机器换人等技术改造</a:t>
            </a:r>
            <a:endParaRPr lang="zh-CN" sz="2400" b="1">
              <a:solidFill>
                <a:schemeClr val="bg1"/>
              </a:solidFill>
            </a:endParaRPr>
          </a:p>
        </p:txBody>
      </p:sp>
      <p:pic>
        <p:nvPicPr>
          <p:cNvPr id="2" name="图片 1" descr="081e52ec665c50e23abc219d411526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" y="2792730"/>
            <a:ext cx="4547870" cy="2847340"/>
          </a:xfrm>
          <a:prstGeom prst="rect">
            <a:avLst/>
          </a:prstGeom>
          <a:scene3d>
            <a:camera prst="perspectiveRight"/>
            <a:lightRig rig="threePt" dir="t"/>
          </a:scene3d>
          <a:sp3d extrusionH="158750">
            <a:extrusionClr>
              <a:schemeClr val="bg1">
                <a:lumMod val="65000"/>
              </a:schemeClr>
            </a:extrusionClr>
          </a:sp3d>
        </p:spPr>
      </p:pic>
      <p:sp>
        <p:nvSpPr>
          <p:cNvPr id="3" name="文本框 2"/>
          <p:cNvSpPr txBox="1"/>
          <p:nvPr/>
        </p:nvSpPr>
        <p:spPr>
          <a:xfrm>
            <a:off x="5505450" y="3735705"/>
            <a:ext cx="537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滕州市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9650" y="293687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推进智能化、绿色化、“零增地”技术改造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9650" y="362267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实施总投资413亿元的100个重点技改项目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9650" y="425132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0">
                <a:latin typeface="+mn-ea"/>
                <a:cs typeface="+mn-ea"/>
              </a:rPr>
              <a:t>探索创新“技改+基金+放贷”联动模式</a:t>
            </a:r>
            <a:endParaRPr lang="zh-CN" altLang="en-US" sz="2000"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9650" y="4914265"/>
            <a:ext cx="53803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在全省率先设立了2亿元工业技改基金，撬动工业贷款15亿元以上，有力助推了制造业技改步伐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6029325" y="3129915"/>
            <a:ext cx="75565" cy="2226310"/>
          </a:xfrm>
          <a:prstGeom prst="leftBrace">
            <a:avLst>
              <a:gd name="adj1" fmla="val 8333"/>
              <a:gd name="adj2" fmla="val 50000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3" grpId="1"/>
      <p:bldP spid="4" grpId="1"/>
      <p:bldP spid="5" grpId="1"/>
      <p:bldP spid="6" grpId="1"/>
      <p:bldP spid="7" grpId="1"/>
      <p:bldP spid="8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4173855"/>
            <a:ext cx="12192000" cy="1918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93110" y="2937510"/>
            <a:ext cx="6146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我们传统产业的智能化数字化水平也较低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59430" y="1887220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相比之下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143250" y="3048000"/>
            <a:ext cx="149860" cy="1498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93110" y="34982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我们对科技创新的政策激励措施少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43250" y="3622675"/>
            <a:ext cx="149860" cy="1498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84855" y="2376805"/>
            <a:ext cx="4911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我们不仅科技创新企业数量少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43250" y="2501265"/>
            <a:ext cx="149860" cy="1498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28140" y="4578985"/>
            <a:ext cx="908050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科技创新是高质量发展的第一驱动力，不能停留在口号上，更不能舍近求远、好高骛远，必须真正落实到主导产业发展上。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3" grpId="0"/>
      <p:bldP spid="6" grpId="0" animBg="1"/>
      <p:bldP spid="4" grpId="0"/>
      <p:bldP spid="5" grpId="0" animBg="1"/>
      <p:bldP spid="2" grpId="1"/>
      <p:bldP spid="19" grpId="1" animBg="1"/>
      <p:bldP spid="3" grpId="1"/>
      <p:bldP spid="6" grpId="1" animBg="1"/>
      <p:bldP spid="4" grpId="1"/>
      <p:bldP spid="5" grpId="1" animBg="1"/>
      <p:bldP spid="9" grpId="0" animBg="1"/>
      <p:bldP spid="7" grpId="0"/>
      <p:bldP spid="9" grpId="1" animBg="1"/>
      <p:bldP spid="7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>
            <a:spLocks noChangeAspect="1"/>
          </p:cNvSpPr>
          <p:nvPr/>
        </p:nvSpPr>
        <p:spPr>
          <a:xfrm>
            <a:off x="801787" y="3586339"/>
            <a:ext cx="1714599" cy="17162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C7C7C7"/>
              </a:gs>
            </a:gsLst>
            <a:lin ang="13200000" scaled="0"/>
          </a:gradFill>
          <a:ln w="22225">
            <a:solidFill>
              <a:schemeClr val="bg1"/>
            </a:solidFill>
          </a:ln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TextBox 53"/>
          <p:cNvSpPr txBox="1"/>
          <p:nvPr/>
        </p:nvSpPr>
        <p:spPr>
          <a:xfrm>
            <a:off x="1093470" y="3922395"/>
            <a:ext cx="11315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rgbClr val="365B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科技创新</a:t>
            </a:r>
            <a:endParaRPr lang="zh-CN" altLang="en-US" sz="2800" b="1" dirty="0" smtClean="0">
              <a:solidFill>
                <a:srgbClr val="365B7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9505" y="3190240"/>
            <a:ext cx="747903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一方面抓住企业这个创新主体，建立百家高新技术企业培育库，实施全生命周期科技型企业培育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1255" y="4875530"/>
            <a:ext cx="77609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另一方面发挥政策激励创新作用，制定引导企业实施数字化改造、加强科技研发的政策措施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MH_Number_1">
            <a:hlinkClick r:id="" action="ppaction://noaction"/>
          </p:cNvPr>
          <p:cNvSpPr/>
          <p:nvPr>
            <p:custDataLst>
              <p:tags r:id="rId1"/>
            </p:custDataLst>
          </p:nvPr>
        </p:nvSpPr>
        <p:spPr bwMode="auto">
          <a:xfrm>
            <a:off x="2909745" y="3772615"/>
            <a:ext cx="752007" cy="394620"/>
          </a:xfrm>
          <a:custGeom>
            <a:avLst/>
            <a:gdLst>
              <a:gd name="connsiteX0" fmla="*/ 0 w 374121"/>
              <a:gd name="connsiteY0" fmla="*/ 0 h 196322"/>
              <a:gd name="connsiteX1" fmla="*/ 274519 w 374121"/>
              <a:gd name="connsiteY1" fmla="*/ 0 h 196322"/>
              <a:gd name="connsiteX2" fmla="*/ 374121 w 374121"/>
              <a:gd name="connsiteY2" fmla="*/ 196322 h 196322"/>
              <a:gd name="connsiteX3" fmla="*/ 0 w 374121"/>
              <a:gd name="connsiteY3" fmla="*/ 196322 h 196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21" h="196322">
                <a:moveTo>
                  <a:pt x="0" y="0"/>
                </a:moveTo>
                <a:lnTo>
                  <a:pt x="274519" y="0"/>
                </a:lnTo>
                <a:lnTo>
                  <a:pt x="374121" y="196322"/>
                </a:lnTo>
                <a:lnTo>
                  <a:pt x="0" y="196322"/>
                </a:lnTo>
                <a:close/>
              </a:path>
            </a:pathLst>
          </a:custGeom>
          <a:solidFill>
            <a:srgbClr val="0061AD"/>
          </a:solidFill>
          <a:ln w="12700">
            <a:solidFill>
              <a:srgbClr val="0061AD"/>
            </a:solidFill>
            <a:miter lim="800000"/>
          </a:ln>
        </p:spPr>
        <p:txBody>
          <a:bodyPr wrap="square" lIns="90000" tIns="46800" rIns="90000" bIns="46800" anchor="ctr">
            <a:normAutofit lnSpcReduction="20000"/>
          </a:bodyPr>
          <a:p>
            <a:pPr algn="ctr">
              <a:spcBef>
                <a:spcPct val="0"/>
              </a:spcBef>
            </a:pP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35" name="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3662045" y="4081780"/>
            <a:ext cx="7726045" cy="762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28575" cap="sq" cmpd="sng">
            <a:solidFill>
              <a:schemeClr val="accent1">
                <a:shade val="50000"/>
              </a:schemeClr>
            </a:solidFill>
            <a:prstDash val="solid"/>
            <a:bevel/>
          </a:ln>
        </p:spPr>
        <p:style>
          <a:lnRef idx="2">
            <a:srgbClr val="0061AD">
              <a:shade val="50000"/>
            </a:srgbClr>
          </a:lnRef>
          <a:fillRef idx="1">
            <a:srgbClr val="0061AD"/>
          </a:fillRef>
          <a:effectRef idx="0">
            <a:srgbClr val="0061AD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 fontScale="25000" lnSpcReduction="20000"/>
          </a:bodyPr>
          <a:p>
            <a:pPr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851324" y="3763090"/>
            <a:ext cx="556086" cy="39461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p>
            <a:pPr algn="ctr"/>
            <a:r>
              <a:rPr lang="en-US" altLang="zh-CN" sz="2000" dirty="0" smtClean="0">
                <a:solidFill>
                  <a:srgbClr val="FFFFFF"/>
                </a:solidFill>
              </a:rPr>
              <a:t>01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7" name="MH_Entry_1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3587115" y="5796915"/>
            <a:ext cx="7726045" cy="762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28575" cap="sq" cmpd="sng">
            <a:solidFill>
              <a:schemeClr val="accent1">
                <a:shade val="50000"/>
              </a:schemeClr>
            </a:solidFill>
            <a:prstDash val="solid"/>
            <a:bevel/>
          </a:ln>
        </p:spPr>
        <p:style>
          <a:lnRef idx="2">
            <a:srgbClr val="0061AD">
              <a:shade val="50000"/>
            </a:srgbClr>
          </a:lnRef>
          <a:fillRef idx="1">
            <a:srgbClr val="0061AD"/>
          </a:fillRef>
          <a:effectRef idx="0">
            <a:srgbClr val="0061AD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 fontScale="25000" lnSpcReduction="20000"/>
          </a:bodyPr>
          <a:p>
            <a:pPr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0" name="MH_Number_1">
            <a:hlinkClick r:id="" action="ppaction://noaction"/>
          </p:cNvPr>
          <p:cNvSpPr/>
          <p:nvPr>
            <p:custDataLst>
              <p:tags r:id="rId5"/>
            </p:custDataLst>
          </p:nvPr>
        </p:nvSpPr>
        <p:spPr bwMode="auto">
          <a:xfrm>
            <a:off x="2852595" y="5487750"/>
            <a:ext cx="752007" cy="394620"/>
          </a:xfrm>
          <a:custGeom>
            <a:avLst/>
            <a:gdLst>
              <a:gd name="connsiteX0" fmla="*/ 0 w 374121"/>
              <a:gd name="connsiteY0" fmla="*/ 0 h 196322"/>
              <a:gd name="connsiteX1" fmla="*/ 274519 w 374121"/>
              <a:gd name="connsiteY1" fmla="*/ 0 h 196322"/>
              <a:gd name="connsiteX2" fmla="*/ 374121 w 374121"/>
              <a:gd name="connsiteY2" fmla="*/ 196322 h 196322"/>
              <a:gd name="connsiteX3" fmla="*/ 0 w 374121"/>
              <a:gd name="connsiteY3" fmla="*/ 196322 h 196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21" h="196322">
                <a:moveTo>
                  <a:pt x="0" y="0"/>
                </a:moveTo>
                <a:lnTo>
                  <a:pt x="274519" y="0"/>
                </a:lnTo>
                <a:lnTo>
                  <a:pt x="374121" y="196322"/>
                </a:lnTo>
                <a:lnTo>
                  <a:pt x="0" y="196322"/>
                </a:lnTo>
                <a:close/>
              </a:path>
            </a:pathLst>
          </a:custGeom>
          <a:solidFill>
            <a:srgbClr val="0061AD"/>
          </a:solidFill>
          <a:ln w="12700">
            <a:solidFill>
              <a:srgbClr val="0061AD"/>
            </a:solidFill>
            <a:miter lim="800000"/>
          </a:ln>
        </p:spPr>
        <p:txBody>
          <a:bodyPr wrap="square" lIns="90000" tIns="46800" rIns="90000" bIns="46800" anchor="ctr">
            <a:normAutofit lnSpcReduction="20000"/>
          </a:bodyPr>
          <a:p>
            <a:pPr algn="ctr">
              <a:spcBef>
                <a:spcPct val="0"/>
              </a:spcBef>
            </a:pP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857039" y="5506800"/>
            <a:ext cx="556086" cy="39461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p>
            <a:pPr algn="ctr"/>
            <a:r>
              <a:rPr lang="en-US" altLang="zh-CN" sz="2000" dirty="0" smtClean="0">
                <a:solidFill>
                  <a:srgbClr val="FFFFFF"/>
                </a:solidFill>
              </a:rPr>
              <a:t>02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9440" y="2324100"/>
            <a:ext cx="8444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对临清来说，实施创新驱动战略，重点做好两个方面工作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3" name="矩形 2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1" grpId="1" animBg="1"/>
      <p:bldP spid="12" grpId="1"/>
      <p:bldP spid="4" grpId="0"/>
      <p:bldP spid="38" grpId="0" animBg="1"/>
      <p:bldP spid="35" grpId="0" animBg="1"/>
      <p:bldP spid="8" grpId="0"/>
      <p:bldP spid="4" grpId="1"/>
      <p:bldP spid="38" grpId="1" animBg="1"/>
      <p:bldP spid="35" grpId="1" animBg="1"/>
      <p:bldP spid="8" grpId="1"/>
      <p:bldP spid="5" grpId="0"/>
      <p:bldP spid="7" grpId="0" animBg="1"/>
      <p:bldP spid="10" grpId="0" animBg="1"/>
      <p:bldP spid="13" grpId="0"/>
      <p:bldP spid="5" grpId="1"/>
      <p:bldP spid="7" grpId="1" animBg="1"/>
      <p:bldP spid="10" grpId="1" animBg="1"/>
      <p:bldP spid="13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4057015"/>
            <a:ext cx="12207240" cy="1807210"/>
          </a:xfrm>
          <a:prstGeom prst="rect">
            <a:avLst/>
          </a:prstGeom>
          <a:solidFill>
            <a:sysClr val="window" lastClr="FFFFFF">
              <a:lumMod val="85000"/>
              <a:alpha val="38000"/>
            </a:sys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>
                  <a:lumMod val="95000"/>
                  <a:lumOff val="5000"/>
                </a:srgb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16325" y="2353310"/>
            <a:ext cx="71316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围绕优势特色产业，聚焦建链强链延链补链，开展精准招商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4645" y="229171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在双招双引上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5760" y="4534535"/>
            <a:ext cx="1109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诸城市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9250" y="5015865"/>
            <a:ext cx="33623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汽车电子配套产业发展需求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1880" y="4631690"/>
            <a:ext cx="35121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招引来青岛凯瑞电子有限公司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箭头 7"/>
          <p:cNvSpPr/>
          <p:nvPr/>
        </p:nvSpPr>
        <p:spPr>
          <a:xfrm>
            <a:off x="4981575" y="4578985"/>
            <a:ext cx="939165" cy="638810"/>
          </a:xfrm>
          <a:prstGeom prst="notchedRightArrow">
            <a:avLst/>
          </a:prstGeom>
          <a:solidFill>
            <a:srgbClr val="009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88010" y="3041650"/>
            <a:ext cx="110832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sz="2400" b="1">
                <a:solidFill>
                  <a:schemeClr val="accent1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从观摩项目看，15个工业项目中，有6个属于招商引资项目，其中有3个是近3年招引来的</a:t>
            </a:r>
            <a:endParaRPr lang="zh-CN" sz="2400" b="1">
              <a:solidFill>
                <a:schemeClr val="accent1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9" grpId="1" animBg="1"/>
      <p:bldP spid="3" grpId="1"/>
      <p:bldP spid="5" grpId="1"/>
      <p:bldP spid="6" grpId="1"/>
      <p:bldP spid="8" grpId="1" animBg="1"/>
      <p:bldP spid="11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圆角矩形 18"/>
          <p:cNvSpPr/>
          <p:nvPr>
            <p:custDataLst>
              <p:tags r:id="rId1"/>
            </p:custDataLst>
          </p:nvPr>
        </p:nvSpPr>
        <p:spPr>
          <a:xfrm>
            <a:off x="551815" y="4946015"/>
            <a:ext cx="11039475" cy="1226185"/>
          </a:xfrm>
          <a:prstGeom prst="roundRect">
            <a:avLst>
              <a:gd name="adj" fmla="val 50000"/>
            </a:avLst>
          </a:prstGeom>
          <a:solidFill>
            <a:srgbClr val="2196F3"/>
          </a:solidFill>
          <a:ln w="8068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3460" y="2185670"/>
            <a:ext cx="1109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邹城市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0530" y="2651125"/>
            <a:ext cx="43573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为发展高端装备产业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4495" y="2416810"/>
            <a:ext cx="47377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引进北京的艾坦姆高端流体控制阀项目</a:t>
            </a: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箭头 7"/>
          <p:cNvSpPr/>
          <p:nvPr/>
        </p:nvSpPr>
        <p:spPr>
          <a:xfrm>
            <a:off x="5692140" y="2296795"/>
            <a:ext cx="939165" cy="638810"/>
          </a:xfrm>
          <a:prstGeom prst="notchedRightArrow">
            <a:avLst/>
          </a:prstGeom>
          <a:solidFill>
            <a:srgbClr val="009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13255" y="3628390"/>
            <a:ext cx="1109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滕州市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11"/>
          <p:cNvSpPr/>
          <p:nvPr/>
        </p:nvSpPr>
        <p:spPr>
          <a:xfrm>
            <a:off x="3309620" y="3538855"/>
            <a:ext cx="939165" cy="638810"/>
          </a:xfrm>
          <a:prstGeom prst="notchedRightArrow">
            <a:avLst/>
          </a:prstGeom>
          <a:solidFill>
            <a:srgbClr val="009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35170" y="3527425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招引中国建材集团，研究开发的高端锂电池隔膜项目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91895" y="5127625"/>
            <a:ext cx="9986645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从总体情况看，</a:t>
            </a:r>
            <a:r>
              <a:rPr 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四个市围绕主导产业开展精准招商，推进“招落一体”，都制定了针对性措施，也取得显著成果。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33805" y="4110990"/>
            <a:ext cx="272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依托传统玻璃产业优势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1"/>
      <p:bldP spid="5" grpId="1"/>
      <p:bldP spid="6" grpId="1"/>
      <p:bldP spid="8" grpId="1" animBg="1"/>
      <p:bldP spid="2" grpId="1"/>
      <p:bldP spid="12" grpId="1" animBg="1"/>
      <p:bldP spid="100" grpId="1"/>
      <p:bldP spid="11" grpId="1"/>
      <p:bldP spid="19" grpId="1" animBg="1"/>
      <p:bldP spid="18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>
            <p:custDataLst>
              <p:tags r:id="rId1"/>
            </p:custDataLst>
          </p:nvPr>
        </p:nvSpPr>
        <p:spPr>
          <a:xfrm flipH="1">
            <a:off x="1347825" y="1945290"/>
            <a:ext cx="1810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kern="1200" cap="none" spc="150" normalizeH="0" noProof="0" smtClean="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邹城市</a:t>
            </a:r>
            <a:endParaRPr kumimoji="0" lang="zh-CN" altLang="en-US" sz="2000" b="1" i="0" kern="1200" cap="none" spc="150" normalizeH="0" noProof="0" smtClean="0">
              <a:solidFill>
                <a:srgbClr val="1F74AD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9" name="文本框 58"/>
          <p:cNvSpPr txBox="1"/>
          <p:nvPr>
            <p:custDataLst>
              <p:tags r:id="rId2"/>
            </p:custDataLst>
          </p:nvPr>
        </p:nvSpPr>
        <p:spPr>
          <a:xfrm>
            <a:off x="953770" y="2396490"/>
            <a:ext cx="28848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0" i="0" kern="1200" cap="none" normalizeH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“设立5亿元产业投资基金”</a:t>
            </a:r>
            <a:endParaRPr kumimoji="0" lang="zh-CN" altLang="en-US" sz="1400" b="0" i="0" kern="1200" cap="none" spc="150" normalizeH="0" noProof="0" smtClean="0">
              <a:solidFill>
                <a:sysClr val="window" lastClr="FFFFFF">
                  <a:lumMod val="50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2" name="TextBox 37"/>
          <p:cNvSpPr txBox="1"/>
          <p:nvPr>
            <p:custDataLst>
              <p:tags r:id="rId3"/>
            </p:custDataLst>
          </p:nvPr>
        </p:nvSpPr>
        <p:spPr>
          <a:xfrm flipH="1">
            <a:off x="9496841" y="1945290"/>
            <a:ext cx="1810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kern="1200" cap="none" spc="150" normalizeH="0" noProof="0" smtClean="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滕州市</a:t>
            </a:r>
            <a:endParaRPr kumimoji="0" lang="zh-CN" altLang="en-US" sz="2000" b="1" i="0" kern="1200" cap="none" spc="150" normalizeH="0" noProof="0" smtClean="0">
              <a:solidFill>
                <a:srgbClr val="3498DB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3" name="文本框 62"/>
          <p:cNvSpPr txBox="1"/>
          <p:nvPr>
            <p:custDataLst>
              <p:tags r:id="rId4"/>
            </p:custDataLst>
          </p:nvPr>
        </p:nvSpPr>
        <p:spPr>
          <a:xfrm>
            <a:off x="8488680" y="2358390"/>
            <a:ext cx="328168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0" i="0" kern="1200" cap="none" normalizeH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“完善招商项目会商评审、绩效评估和重大违约退出机制</a:t>
            </a:r>
            <a:r>
              <a:rPr kumimoji="0" lang="zh-CN" altLang="en-US" b="0" i="0" kern="1200" cap="none" spc="150" normalizeH="0" noProof="0" smtClean="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”</a:t>
            </a:r>
            <a:endParaRPr kumimoji="0" lang="zh-CN" altLang="en-US" b="0" i="0" kern="1200" cap="none" spc="150" normalizeH="0" noProof="0" smtClean="0">
              <a:solidFill>
                <a:sysClr val="window" lastClr="FFFFFF">
                  <a:lumMod val="50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Freeform 5"/>
          <p:cNvSpPr/>
          <p:nvPr>
            <p:custDataLst>
              <p:tags r:id="rId5"/>
            </p:custDataLst>
          </p:nvPr>
        </p:nvSpPr>
        <p:spPr bwMode="auto">
          <a:xfrm>
            <a:off x="5535295" y="5217795"/>
            <a:ext cx="367030" cy="577850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603">
                <a:moveTo>
                  <a:pt x="0" y="152"/>
                </a:moveTo>
                <a:lnTo>
                  <a:pt x="54" y="0"/>
                </a:lnTo>
                <a:lnTo>
                  <a:pt x="383" y="410"/>
                </a:lnTo>
                <a:lnTo>
                  <a:pt x="362" y="603"/>
                </a:lnTo>
                <a:lnTo>
                  <a:pt x="0" y="152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Freeform 6"/>
          <p:cNvSpPr/>
          <p:nvPr>
            <p:custDataLst>
              <p:tags r:id="rId6"/>
            </p:custDataLst>
          </p:nvPr>
        </p:nvSpPr>
        <p:spPr bwMode="auto">
          <a:xfrm>
            <a:off x="7602855" y="3923030"/>
            <a:ext cx="581660" cy="367030"/>
          </a:xfrm>
          <a:custGeom>
            <a:avLst/>
            <a:gdLst>
              <a:gd name="T0" fmla="*/ 153 w 607"/>
              <a:gd name="T1" fmla="*/ 383 h 383"/>
              <a:gd name="T2" fmla="*/ 0 w 607"/>
              <a:gd name="T3" fmla="*/ 331 h 383"/>
              <a:gd name="T4" fmla="*/ 414 w 607"/>
              <a:gd name="T5" fmla="*/ 0 h 383"/>
              <a:gd name="T6" fmla="*/ 607 w 607"/>
              <a:gd name="T7" fmla="*/ 21 h 383"/>
              <a:gd name="T8" fmla="*/ 153 w 607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7" h="383">
                <a:moveTo>
                  <a:pt x="153" y="383"/>
                </a:moveTo>
                <a:lnTo>
                  <a:pt x="0" y="331"/>
                </a:lnTo>
                <a:lnTo>
                  <a:pt x="414" y="0"/>
                </a:lnTo>
                <a:lnTo>
                  <a:pt x="607" y="21"/>
                </a:lnTo>
                <a:lnTo>
                  <a:pt x="153" y="383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Freeform 7"/>
          <p:cNvSpPr/>
          <p:nvPr>
            <p:custDataLst>
              <p:tags r:id="rId7"/>
            </p:custDataLst>
          </p:nvPr>
        </p:nvSpPr>
        <p:spPr bwMode="auto">
          <a:xfrm>
            <a:off x="5798820" y="3921125"/>
            <a:ext cx="2385695" cy="1884680"/>
          </a:xfrm>
          <a:custGeom>
            <a:avLst/>
            <a:gdLst>
              <a:gd name="T0" fmla="*/ 815 w 1306"/>
              <a:gd name="T1" fmla="*/ 0 h 1034"/>
              <a:gd name="T2" fmla="*/ 1068 w 1306"/>
              <a:gd name="T3" fmla="*/ 202 h 1034"/>
              <a:gd name="T4" fmla="*/ 1306 w 1306"/>
              <a:gd name="T5" fmla="*/ 12 h 1034"/>
              <a:gd name="T6" fmla="*/ 195 w 1306"/>
              <a:gd name="T7" fmla="*/ 1034 h 1034"/>
              <a:gd name="T8" fmla="*/ 0 w 1306"/>
              <a:gd name="T9" fmla="*/ 791 h 1034"/>
              <a:gd name="T10" fmla="*/ 195 w 1306"/>
              <a:gd name="T11" fmla="*/ 546 h 1034"/>
              <a:gd name="T12" fmla="*/ 417 w 1306"/>
              <a:gd name="T13" fmla="*/ 498 h 1034"/>
              <a:gd name="T14" fmla="*/ 603 w 1306"/>
              <a:gd name="T15" fmla="*/ 381 h 1034"/>
              <a:gd name="T16" fmla="*/ 741 w 1306"/>
              <a:gd name="T17" fmla="*/ 210 h 1034"/>
              <a:gd name="T18" fmla="*/ 815 w 1306"/>
              <a:gd name="T19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6" h="1034">
                <a:moveTo>
                  <a:pt x="815" y="0"/>
                </a:moveTo>
                <a:cubicBezTo>
                  <a:pt x="1068" y="202"/>
                  <a:pt x="1068" y="202"/>
                  <a:pt x="1068" y="202"/>
                </a:cubicBezTo>
                <a:cubicBezTo>
                  <a:pt x="1306" y="12"/>
                  <a:pt x="1306" y="12"/>
                  <a:pt x="1306" y="12"/>
                </a:cubicBezTo>
                <a:cubicBezTo>
                  <a:pt x="1247" y="575"/>
                  <a:pt x="777" y="1021"/>
                  <a:pt x="195" y="1034"/>
                </a:cubicBezTo>
                <a:cubicBezTo>
                  <a:pt x="0" y="791"/>
                  <a:pt x="0" y="791"/>
                  <a:pt x="0" y="791"/>
                </a:cubicBezTo>
                <a:cubicBezTo>
                  <a:pt x="195" y="546"/>
                  <a:pt x="195" y="546"/>
                  <a:pt x="195" y="546"/>
                </a:cubicBezTo>
                <a:cubicBezTo>
                  <a:pt x="273" y="543"/>
                  <a:pt x="348" y="526"/>
                  <a:pt x="417" y="498"/>
                </a:cubicBezTo>
                <a:cubicBezTo>
                  <a:pt x="486" y="469"/>
                  <a:pt x="548" y="430"/>
                  <a:pt x="603" y="381"/>
                </a:cubicBezTo>
                <a:cubicBezTo>
                  <a:pt x="658" y="332"/>
                  <a:pt x="705" y="275"/>
                  <a:pt x="741" y="210"/>
                </a:cubicBezTo>
                <a:cubicBezTo>
                  <a:pt x="777" y="146"/>
                  <a:pt x="802" y="75"/>
                  <a:pt x="815" y="0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Freeform 8"/>
          <p:cNvSpPr/>
          <p:nvPr>
            <p:custDataLst>
              <p:tags r:id="rId8"/>
            </p:custDataLst>
          </p:nvPr>
        </p:nvSpPr>
        <p:spPr bwMode="auto">
          <a:xfrm>
            <a:off x="5798820" y="3902710"/>
            <a:ext cx="1489075" cy="1460500"/>
          </a:xfrm>
          <a:custGeom>
            <a:avLst/>
            <a:gdLst>
              <a:gd name="T0" fmla="*/ 758 w 815"/>
              <a:gd name="T1" fmla="*/ 0 h 801"/>
              <a:gd name="T2" fmla="*/ 193 w 815"/>
              <a:gd name="T3" fmla="*/ 498 h 801"/>
              <a:gd name="T4" fmla="*/ 193 w 815"/>
              <a:gd name="T5" fmla="*/ 498 h 801"/>
              <a:gd name="T6" fmla="*/ 15 w 815"/>
              <a:gd name="T7" fmla="*/ 721 h 801"/>
              <a:gd name="T8" fmla="*/ 0 w 815"/>
              <a:gd name="T9" fmla="*/ 801 h 801"/>
              <a:gd name="T10" fmla="*/ 195 w 815"/>
              <a:gd name="T11" fmla="*/ 556 h 801"/>
              <a:gd name="T12" fmla="*/ 417 w 815"/>
              <a:gd name="T13" fmla="*/ 508 h 801"/>
              <a:gd name="T14" fmla="*/ 603 w 815"/>
              <a:gd name="T15" fmla="*/ 391 h 801"/>
              <a:gd name="T16" fmla="*/ 741 w 815"/>
              <a:gd name="T17" fmla="*/ 220 h 801"/>
              <a:gd name="T18" fmla="*/ 815 w 815"/>
              <a:gd name="T19" fmla="*/ 10 h 801"/>
              <a:gd name="T20" fmla="*/ 758 w 815"/>
              <a:gd name="T21" fmla="*/ 0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5" h="801">
                <a:moveTo>
                  <a:pt x="758" y="0"/>
                </a:moveTo>
                <a:cubicBezTo>
                  <a:pt x="711" y="275"/>
                  <a:pt x="477" y="486"/>
                  <a:pt x="193" y="498"/>
                </a:cubicBezTo>
                <a:cubicBezTo>
                  <a:pt x="193" y="498"/>
                  <a:pt x="193" y="498"/>
                  <a:pt x="193" y="498"/>
                </a:cubicBezTo>
                <a:cubicBezTo>
                  <a:pt x="15" y="721"/>
                  <a:pt x="15" y="721"/>
                  <a:pt x="15" y="721"/>
                </a:cubicBezTo>
                <a:cubicBezTo>
                  <a:pt x="0" y="801"/>
                  <a:pt x="0" y="801"/>
                  <a:pt x="0" y="801"/>
                </a:cubicBezTo>
                <a:cubicBezTo>
                  <a:pt x="195" y="556"/>
                  <a:pt x="195" y="556"/>
                  <a:pt x="195" y="556"/>
                </a:cubicBezTo>
                <a:cubicBezTo>
                  <a:pt x="273" y="553"/>
                  <a:pt x="348" y="536"/>
                  <a:pt x="417" y="508"/>
                </a:cubicBezTo>
                <a:cubicBezTo>
                  <a:pt x="486" y="479"/>
                  <a:pt x="548" y="440"/>
                  <a:pt x="603" y="391"/>
                </a:cubicBezTo>
                <a:cubicBezTo>
                  <a:pt x="658" y="342"/>
                  <a:pt x="705" y="285"/>
                  <a:pt x="741" y="220"/>
                </a:cubicBezTo>
                <a:cubicBezTo>
                  <a:pt x="777" y="156"/>
                  <a:pt x="802" y="85"/>
                  <a:pt x="815" y="10"/>
                </a:cubicBezTo>
                <a:lnTo>
                  <a:pt x="758" y="0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Freeform 9"/>
          <p:cNvSpPr/>
          <p:nvPr>
            <p:custDataLst>
              <p:tags r:id="rId9"/>
            </p:custDataLst>
          </p:nvPr>
        </p:nvSpPr>
        <p:spPr bwMode="auto">
          <a:xfrm>
            <a:off x="4460875" y="3415030"/>
            <a:ext cx="1461135" cy="1487170"/>
          </a:xfrm>
          <a:custGeom>
            <a:avLst/>
            <a:gdLst>
              <a:gd name="T0" fmla="*/ 303 w 800"/>
              <a:gd name="T1" fmla="*/ 194 h 816"/>
              <a:gd name="T2" fmla="*/ 80 w 800"/>
              <a:gd name="T3" fmla="*/ 15 h 816"/>
              <a:gd name="T4" fmla="*/ 0 w 800"/>
              <a:gd name="T5" fmla="*/ 0 h 816"/>
              <a:gd name="T6" fmla="*/ 245 w 800"/>
              <a:gd name="T7" fmla="*/ 196 h 816"/>
              <a:gd name="T8" fmla="*/ 293 w 800"/>
              <a:gd name="T9" fmla="*/ 417 h 816"/>
              <a:gd name="T10" fmla="*/ 410 w 800"/>
              <a:gd name="T11" fmla="*/ 604 h 816"/>
              <a:gd name="T12" fmla="*/ 580 w 800"/>
              <a:gd name="T13" fmla="*/ 741 h 816"/>
              <a:gd name="T14" fmla="*/ 791 w 800"/>
              <a:gd name="T15" fmla="*/ 816 h 816"/>
              <a:gd name="T16" fmla="*/ 800 w 800"/>
              <a:gd name="T17" fmla="*/ 758 h 816"/>
              <a:gd name="T18" fmla="*/ 303 w 800"/>
              <a:gd name="T19" fmla="*/ 194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0" h="816">
                <a:moveTo>
                  <a:pt x="303" y="194"/>
                </a:moveTo>
                <a:cubicBezTo>
                  <a:pt x="80" y="15"/>
                  <a:pt x="80" y="15"/>
                  <a:pt x="80" y="15"/>
                </a:cubicBezTo>
                <a:cubicBezTo>
                  <a:pt x="0" y="0"/>
                  <a:pt x="0" y="0"/>
                  <a:pt x="0" y="0"/>
                </a:cubicBezTo>
                <a:cubicBezTo>
                  <a:pt x="245" y="196"/>
                  <a:pt x="245" y="196"/>
                  <a:pt x="245" y="196"/>
                </a:cubicBezTo>
                <a:cubicBezTo>
                  <a:pt x="248" y="274"/>
                  <a:pt x="265" y="349"/>
                  <a:pt x="293" y="417"/>
                </a:cubicBezTo>
                <a:cubicBezTo>
                  <a:pt x="321" y="486"/>
                  <a:pt x="361" y="549"/>
                  <a:pt x="410" y="604"/>
                </a:cubicBezTo>
                <a:cubicBezTo>
                  <a:pt x="458" y="659"/>
                  <a:pt x="516" y="705"/>
                  <a:pt x="580" y="741"/>
                </a:cubicBezTo>
                <a:cubicBezTo>
                  <a:pt x="644" y="777"/>
                  <a:pt x="715" y="803"/>
                  <a:pt x="791" y="816"/>
                </a:cubicBezTo>
                <a:cubicBezTo>
                  <a:pt x="800" y="758"/>
                  <a:pt x="800" y="758"/>
                  <a:pt x="800" y="758"/>
                </a:cubicBezTo>
                <a:cubicBezTo>
                  <a:pt x="525" y="712"/>
                  <a:pt x="314" y="478"/>
                  <a:pt x="303" y="194"/>
                </a:cubicBez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Freeform 10"/>
          <p:cNvSpPr/>
          <p:nvPr>
            <p:custDataLst>
              <p:tags r:id="rId10"/>
            </p:custDataLst>
          </p:nvPr>
        </p:nvSpPr>
        <p:spPr bwMode="auto">
          <a:xfrm>
            <a:off x="4015740" y="3415030"/>
            <a:ext cx="1890395" cy="2379980"/>
          </a:xfrm>
          <a:custGeom>
            <a:avLst/>
            <a:gdLst>
              <a:gd name="T0" fmla="*/ 244 w 1035"/>
              <a:gd name="T1" fmla="*/ 0 h 1306"/>
              <a:gd name="T2" fmla="*/ 489 w 1035"/>
              <a:gd name="T3" fmla="*/ 196 h 1306"/>
              <a:gd name="T4" fmla="*/ 537 w 1035"/>
              <a:gd name="T5" fmla="*/ 417 h 1306"/>
              <a:gd name="T6" fmla="*/ 654 w 1035"/>
              <a:gd name="T7" fmla="*/ 604 h 1306"/>
              <a:gd name="T8" fmla="*/ 824 w 1035"/>
              <a:gd name="T9" fmla="*/ 741 h 1306"/>
              <a:gd name="T10" fmla="*/ 1035 w 1035"/>
              <a:gd name="T11" fmla="*/ 816 h 1306"/>
              <a:gd name="T12" fmla="*/ 832 w 1035"/>
              <a:gd name="T13" fmla="*/ 1069 h 1306"/>
              <a:gd name="T14" fmla="*/ 1022 w 1035"/>
              <a:gd name="T15" fmla="*/ 1306 h 1306"/>
              <a:gd name="T16" fmla="*/ 0 w 1035"/>
              <a:gd name="T17" fmla="*/ 195 h 1306"/>
              <a:gd name="T18" fmla="*/ 244 w 1035"/>
              <a:gd name="T1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5" h="1306">
                <a:moveTo>
                  <a:pt x="244" y="0"/>
                </a:moveTo>
                <a:cubicBezTo>
                  <a:pt x="489" y="196"/>
                  <a:pt x="489" y="196"/>
                  <a:pt x="489" y="196"/>
                </a:cubicBezTo>
                <a:cubicBezTo>
                  <a:pt x="492" y="274"/>
                  <a:pt x="509" y="349"/>
                  <a:pt x="537" y="417"/>
                </a:cubicBezTo>
                <a:cubicBezTo>
                  <a:pt x="565" y="486"/>
                  <a:pt x="605" y="549"/>
                  <a:pt x="654" y="604"/>
                </a:cubicBezTo>
                <a:cubicBezTo>
                  <a:pt x="702" y="659"/>
                  <a:pt x="760" y="705"/>
                  <a:pt x="824" y="741"/>
                </a:cubicBezTo>
                <a:cubicBezTo>
                  <a:pt x="888" y="777"/>
                  <a:pt x="959" y="803"/>
                  <a:pt x="1035" y="816"/>
                </a:cubicBezTo>
                <a:cubicBezTo>
                  <a:pt x="832" y="1069"/>
                  <a:pt x="832" y="1069"/>
                  <a:pt x="832" y="1069"/>
                </a:cubicBezTo>
                <a:cubicBezTo>
                  <a:pt x="1022" y="1306"/>
                  <a:pt x="1022" y="1306"/>
                  <a:pt x="1022" y="1306"/>
                </a:cubicBezTo>
                <a:cubicBezTo>
                  <a:pt x="456" y="1247"/>
                  <a:pt x="13" y="774"/>
                  <a:pt x="0" y="195"/>
                </a:cubicBezTo>
                <a:lnTo>
                  <a:pt x="244" y="0"/>
                </a:lnTo>
                <a:close/>
              </a:path>
            </a:pathLst>
          </a:custGeom>
          <a:solidFill>
            <a:srgbClr val="69A35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Freeform 11"/>
          <p:cNvSpPr/>
          <p:nvPr>
            <p:custDataLst>
              <p:tags r:id="rId11"/>
            </p:custDataLst>
          </p:nvPr>
        </p:nvSpPr>
        <p:spPr bwMode="auto">
          <a:xfrm>
            <a:off x="4025900" y="3154680"/>
            <a:ext cx="581660" cy="365760"/>
          </a:xfrm>
          <a:custGeom>
            <a:avLst/>
            <a:gdLst>
              <a:gd name="T0" fmla="*/ 454 w 607"/>
              <a:gd name="T1" fmla="*/ 0 h 382"/>
              <a:gd name="T2" fmla="*/ 607 w 607"/>
              <a:gd name="T3" fmla="*/ 53 h 382"/>
              <a:gd name="T4" fmla="*/ 193 w 607"/>
              <a:gd name="T5" fmla="*/ 382 h 382"/>
              <a:gd name="T6" fmla="*/ 0 w 607"/>
              <a:gd name="T7" fmla="*/ 361 h 382"/>
              <a:gd name="T8" fmla="*/ 454 w 607"/>
              <a:gd name="T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7" h="382">
                <a:moveTo>
                  <a:pt x="454" y="0"/>
                </a:moveTo>
                <a:lnTo>
                  <a:pt x="607" y="53"/>
                </a:lnTo>
                <a:lnTo>
                  <a:pt x="193" y="382"/>
                </a:lnTo>
                <a:lnTo>
                  <a:pt x="0" y="361"/>
                </a:lnTo>
                <a:lnTo>
                  <a:pt x="454" y="0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Freeform 12"/>
          <p:cNvSpPr/>
          <p:nvPr>
            <p:custDataLst>
              <p:tags r:id="rId12"/>
            </p:custDataLst>
          </p:nvPr>
        </p:nvSpPr>
        <p:spPr bwMode="auto">
          <a:xfrm>
            <a:off x="6288405" y="2543175"/>
            <a:ext cx="1461135" cy="1485900"/>
          </a:xfrm>
          <a:custGeom>
            <a:avLst/>
            <a:gdLst>
              <a:gd name="T0" fmla="*/ 555 w 800"/>
              <a:gd name="T1" fmla="*/ 619 h 815"/>
              <a:gd name="T2" fmla="*/ 507 w 800"/>
              <a:gd name="T3" fmla="*/ 398 h 815"/>
              <a:gd name="T4" fmla="*/ 390 w 800"/>
              <a:gd name="T5" fmla="*/ 211 h 815"/>
              <a:gd name="T6" fmla="*/ 220 w 800"/>
              <a:gd name="T7" fmla="*/ 74 h 815"/>
              <a:gd name="T8" fmla="*/ 9 w 800"/>
              <a:gd name="T9" fmla="*/ 0 h 815"/>
              <a:gd name="T10" fmla="*/ 0 w 800"/>
              <a:gd name="T11" fmla="*/ 57 h 815"/>
              <a:gd name="T12" fmla="*/ 497 w 800"/>
              <a:gd name="T13" fmla="*/ 622 h 815"/>
              <a:gd name="T14" fmla="*/ 720 w 800"/>
              <a:gd name="T15" fmla="*/ 800 h 815"/>
              <a:gd name="T16" fmla="*/ 800 w 800"/>
              <a:gd name="T17" fmla="*/ 815 h 815"/>
              <a:gd name="T18" fmla="*/ 555 w 800"/>
              <a:gd name="T19" fmla="*/ 619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0" h="815">
                <a:moveTo>
                  <a:pt x="555" y="619"/>
                </a:moveTo>
                <a:cubicBezTo>
                  <a:pt x="552" y="541"/>
                  <a:pt x="535" y="467"/>
                  <a:pt x="507" y="398"/>
                </a:cubicBezTo>
                <a:cubicBezTo>
                  <a:pt x="479" y="329"/>
                  <a:pt x="439" y="266"/>
                  <a:pt x="390" y="211"/>
                </a:cubicBezTo>
                <a:cubicBezTo>
                  <a:pt x="342" y="157"/>
                  <a:pt x="284" y="110"/>
                  <a:pt x="220" y="74"/>
                </a:cubicBezTo>
                <a:cubicBezTo>
                  <a:pt x="156" y="38"/>
                  <a:pt x="85" y="12"/>
                  <a:pt x="9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275" y="103"/>
                  <a:pt x="486" y="338"/>
                  <a:pt x="497" y="622"/>
                </a:cubicBezTo>
                <a:cubicBezTo>
                  <a:pt x="720" y="800"/>
                  <a:pt x="720" y="800"/>
                  <a:pt x="720" y="800"/>
                </a:cubicBezTo>
                <a:cubicBezTo>
                  <a:pt x="800" y="815"/>
                  <a:pt x="800" y="815"/>
                  <a:pt x="800" y="815"/>
                </a:cubicBezTo>
                <a:lnTo>
                  <a:pt x="555" y="619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Freeform 13"/>
          <p:cNvSpPr/>
          <p:nvPr>
            <p:custDataLst>
              <p:tags r:id="rId13"/>
            </p:custDataLst>
          </p:nvPr>
        </p:nvSpPr>
        <p:spPr bwMode="auto">
          <a:xfrm>
            <a:off x="4923790" y="2082165"/>
            <a:ext cx="1487805" cy="1458595"/>
          </a:xfrm>
          <a:custGeom>
            <a:avLst/>
            <a:gdLst>
              <a:gd name="T0" fmla="*/ 620 w 815"/>
              <a:gd name="T1" fmla="*/ 244 h 800"/>
              <a:gd name="T2" fmla="*/ 398 w 815"/>
              <a:gd name="T3" fmla="*/ 293 h 800"/>
              <a:gd name="T4" fmla="*/ 212 w 815"/>
              <a:gd name="T5" fmla="*/ 409 h 800"/>
              <a:gd name="T6" fmla="*/ 74 w 815"/>
              <a:gd name="T7" fmla="*/ 580 h 800"/>
              <a:gd name="T8" fmla="*/ 0 w 815"/>
              <a:gd name="T9" fmla="*/ 790 h 800"/>
              <a:gd name="T10" fmla="*/ 57 w 815"/>
              <a:gd name="T11" fmla="*/ 800 h 800"/>
              <a:gd name="T12" fmla="*/ 622 w 815"/>
              <a:gd name="T13" fmla="*/ 302 h 800"/>
              <a:gd name="T14" fmla="*/ 800 w 815"/>
              <a:gd name="T15" fmla="*/ 79 h 800"/>
              <a:gd name="T16" fmla="*/ 815 w 815"/>
              <a:gd name="T17" fmla="*/ 0 h 800"/>
              <a:gd name="T18" fmla="*/ 620 w 815"/>
              <a:gd name="T19" fmla="*/ 244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5" h="800">
                <a:moveTo>
                  <a:pt x="620" y="244"/>
                </a:moveTo>
                <a:cubicBezTo>
                  <a:pt x="542" y="247"/>
                  <a:pt x="467" y="264"/>
                  <a:pt x="398" y="293"/>
                </a:cubicBezTo>
                <a:cubicBezTo>
                  <a:pt x="329" y="321"/>
                  <a:pt x="267" y="361"/>
                  <a:pt x="212" y="409"/>
                </a:cubicBezTo>
                <a:cubicBezTo>
                  <a:pt x="157" y="458"/>
                  <a:pt x="110" y="515"/>
                  <a:pt x="74" y="580"/>
                </a:cubicBezTo>
                <a:cubicBezTo>
                  <a:pt x="38" y="644"/>
                  <a:pt x="13" y="715"/>
                  <a:pt x="0" y="790"/>
                </a:cubicBezTo>
                <a:cubicBezTo>
                  <a:pt x="57" y="800"/>
                  <a:pt x="57" y="800"/>
                  <a:pt x="57" y="800"/>
                </a:cubicBezTo>
                <a:cubicBezTo>
                  <a:pt x="104" y="525"/>
                  <a:pt x="338" y="314"/>
                  <a:pt x="622" y="302"/>
                </a:cubicBezTo>
                <a:cubicBezTo>
                  <a:pt x="800" y="79"/>
                  <a:pt x="800" y="79"/>
                  <a:pt x="800" y="79"/>
                </a:cubicBezTo>
                <a:cubicBezTo>
                  <a:pt x="815" y="0"/>
                  <a:pt x="815" y="0"/>
                  <a:pt x="815" y="0"/>
                </a:cubicBezTo>
                <a:lnTo>
                  <a:pt x="620" y="244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Freeform 14"/>
          <p:cNvSpPr/>
          <p:nvPr>
            <p:custDataLst>
              <p:tags r:id="rId14"/>
            </p:custDataLst>
          </p:nvPr>
        </p:nvSpPr>
        <p:spPr bwMode="auto">
          <a:xfrm>
            <a:off x="6308725" y="1648460"/>
            <a:ext cx="367030" cy="577850"/>
          </a:xfrm>
          <a:custGeom>
            <a:avLst/>
            <a:gdLst>
              <a:gd name="T0" fmla="*/ 383 w 383"/>
              <a:gd name="T1" fmla="*/ 453 h 603"/>
              <a:gd name="T2" fmla="*/ 329 w 383"/>
              <a:gd name="T3" fmla="*/ 603 h 603"/>
              <a:gd name="T4" fmla="*/ 0 w 383"/>
              <a:gd name="T5" fmla="*/ 193 h 603"/>
              <a:gd name="T6" fmla="*/ 21 w 383"/>
              <a:gd name="T7" fmla="*/ 0 h 603"/>
              <a:gd name="T8" fmla="*/ 383 w 383"/>
              <a:gd name="T9" fmla="*/ 4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603">
                <a:moveTo>
                  <a:pt x="383" y="453"/>
                </a:moveTo>
                <a:lnTo>
                  <a:pt x="329" y="603"/>
                </a:lnTo>
                <a:lnTo>
                  <a:pt x="0" y="193"/>
                </a:lnTo>
                <a:lnTo>
                  <a:pt x="21" y="0"/>
                </a:lnTo>
                <a:lnTo>
                  <a:pt x="383" y="453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5" name="Freeform 15"/>
          <p:cNvSpPr/>
          <p:nvPr>
            <p:custDataLst>
              <p:tags r:id="rId15"/>
            </p:custDataLst>
          </p:nvPr>
        </p:nvSpPr>
        <p:spPr bwMode="auto">
          <a:xfrm>
            <a:off x="6304915" y="1648460"/>
            <a:ext cx="1890395" cy="2381250"/>
          </a:xfrm>
          <a:custGeom>
            <a:avLst/>
            <a:gdLst>
              <a:gd name="T0" fmla="*/ 13 w 1035"/>
              <a:gd name="T1" fmla="*/ 0 h 1306"/>
              <a:gd name="T2" fmla="*/ 550 w 1035"/>
              <a:gd name="T3" fmla="*/ 202 h 1306"/>
              <a:gd name="T4" fmla="*/ 1035 w 1035"/>
              <a:gd name="T5" fmla="*/ 1111 h 1306"/>
              <a:gd name="T6" fmla="*/ 791 w 1035"/>
              <a:gd name="T7" fmla="*/ 1306 h 1306"/>
              <a:gd name="T8" fmla="*/ 546 w 1035"/>
              <a:gd name="T9" fmla="*/ 1110 h 1306"/>
              <a:gd name="T10" fmla="*/ 498 w 1035"/>
              <a:gd name="T11" fmla="*/ 889 h 1306"/>
              <a:gd name="T12" fmla="*/ 381 w 1035"/>
              <a:gd name="T13" fmla="*/ 702 h 1306"/>
              <a:gd name="T14" fmla="*/ 211 w 1035"/>
              <a:gd name="T15" fmla="*/ 565 h 1306"/>
              <a:gd name="T16" fmla="*/ 0 w 1035"/>
              <a:gd name="T17" fmla="*/ 491 h 1306"/>
              <a:gd name="T18" fmla="*/ 203 w 1035"/>
              <a:gd name="T19" fmla="*/ 238 h 1306"/>
              <a:gd name="T20" fmla="*/ 13 w 1035"/>
              <a:gd name="T21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35" h="1306">
                <a:moveTo>
                  <a:pt x="13" y="0"/>
                </a:moveTo>
                <a:cubicBezTo>
                  <a:pt x="207" y="20"/>
                  <a:pt x="391" y="90"/>
                  <a:pt x="550" y="202"/>
                </a:cubicBezTo>
                <a:cubicBezTo>
                  <a:pt x="841" y="408"/>
                  <a:pt x="1026" y="739"/>
                  <a:pt x="1035" y="1111"/>
                </a:cubicBezTo>
                <a:cubicBezTo>
                  <a:pt x="791" y="1306"/>
                  <a:pt x="791" y="1306"/>
                  <a:pt x="791" y="1306"/>
                </a:cubicBezTo>
                <a:cubicBezTo>
                  <a:pt x="546" y="1110"/>
                  <a:pt x="546" y="1110"/>
                  <a:pt x="546" y="1110"/>
                </a:cubicBezTo>
                <a:cubicBezTo>
                  <a:pt x="543" y="1032"/>
                  <a:pt x="526" y="958"/>
                  <a:pt x="498" y="889"/>
                </a:cubicBezTo>
                <a:cubicBezTo>
                  <a:pt x="470" y="820"/>
                  <a:pt x="430" y="757"/>
                  <a:pt x="381" y="702"/>
                </a:cubicBezTo>
                <a:cubicBezTo>
                  <a:pt x="333" y="648"/>
                  <a:pt x="275" y="601"/>
                  <a:pt x="211" y="565"/>
                </a:cubicBezTo>
                <a:cubicBezTo>
                  <a:pt x="147" y="529"/>
                  <a:pt x="76" y="503"/>
                  <a:pt x="0" y="491"/>
                </a:cubicBezTo>
                <a:cubicBezTo>
                  <a:pt x="203" y="238"/>
                  <a:pt x="203" y="238"/>
                  <a:pt x="203" y="238"/>
                </a:cubicBezTo>
                <a:lnTo>
                  <a:pt x="13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Freeform 16"/>
          <p:cNvSpPr/>
          <p:nvPr>
            <p:custDataLst>
              <p:tags r:id="rId16"/>
            </p:custDataLst>
          </p:nvPr>
        </p:nvSpPr>
        <p:spPr bwMode="auto">
          <a:xfrm>
            <a:off x="4025900" y="1637665"/>
            <a:ext cx="2385695" cy="1884680"/>
          </a:xfrm>
          <a:custGeom>
            <a:avLst/>
            <a:gdLst>
              <a:gd name="T0" fmla="*/ 1111 w 1306"/>
              <a:gd name="T1" fmla="*/ 0 h 1034"/>
              <a:gd name="T2" fmla="*/ 1306 w 1306"/>
              <a:gd name="T3" fmla="*/ 244 h 1034"/>
              <a:gd name="T4" fmla="*/ 1111 w 1306"/>
              <a:gd name="T5" fmla="*/ 488 h 1034"/>
              <a:gd name="T6" fmla="*/ 889 w 1306"/>
              <a:gd name="T7" fmla="*/ 537 h 1034"/>
              <a:gd name="T8" fmla="*/ 703 w 1306"/>
              <a:gd name="T9" fmla="*/ 653 h 1034"/>
              <a:gd name="T10" fmla="*/ 565 w 1306"/>
              <a:gd name="T11" fmla="*/ 824 h 1034"/>
              <a:gd name="T12" fmla="*/ 491 w 1306"/>
              <a:gd name="T13" fmla="*/ 1034 h 1034"/>
              <a:gd name="T14" fmla="*/ 238 w 1306"/>
              <a:gd name="T15" fmla="*/ 832 h 1034"/>
              <a:gd name="T16" fmla="*/ 0 w 1306"/>
              <a:gd name="T17" fmla="*/ 1022 h 1034"/>
              <a:gd name="T18" fmla="*/ 1111 w 1306"/>
              <a:gd name="T19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6" h="1034">
                <a:moveTo>
                  <a:pt x="1111" y="0"/>
                </a:moveTo>
                <a:cubicBezTo>
                  <a:pt x="1306" y="244"/>
                  <a:pt x="1306" y="244"/>
                  <a:pt x="1306" y="244"/>
                </a:cubicBezTo>
                <a:cubicBezTo>
                  <a:pt x="1111" y="488"/>
                  <a:pt x="1111" y="488"/>
                  <a:pt x="1111" y="488"/>
                </a:cubicBezTo>
                <a:cubicBezTo>
                  <a:pt x="1033" y="491"/>
                  <a:pt x="958" y="508"/>
                  <a:pt x="889" y="537"/>
                </a:cubicBezTo>
                <a:cubicBezTo>
                  <a:pt x="820" y="565"/>
                  <a:pt x="758" y="605"/>
                  <a:pt x="703" y="653"/>
                </a:cubicBezTo>
                <a:cubicBezTo>
                  <a:pt x="648" y="702"/>
                  <a:pt x="601" y="759"/>
                  <a:pt x="565" y="824"/>
                </a:cubicBezTo>
                <a:cubicBezTo>
                  <a:pt x="529" y="888"/>
                  <a:pt x="504" y="959"/>
                  <a:pt x="491" y="1034"/>
                </a:cubicBezTo>
                <a:cubicBezTo>
                  <a:pt x="238" y="832"/>
                  <a:pt x="238" y="832"/>
                  <a:pt x="238" y="832"/>
                </a:cubicBezTo>
                <a:cubicBezTo>
                  <a:pt x="0" y="1022"/>
                  <a:pt x="0" y="1022"/>
                  <a:pt x="0" y="1022"/>
                </a:cubicBezTo>
                <a:cubicBezTo>
                  <a:pt x="59" y="460"/>
                  <a:pt x="529" y="13"/>
                  <a:pt x="1111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Freeform 17"/>
          <p:cNvSpPr/>
          <p:nvPr>
            <p:custDataLst>
              <p:tags r:id="rId17"/>
            </p:custDataLst>
          </p:nvPr>
        </p:nvSpPr>
        <p:spPr bwMode="auto">
          <a:xfrm>
            <a:off x="6410325" y="1727200"/>
            <a:ext cx="1541780" cy="1148715"/>
          </a:xfrm>
          <a:custGeom>
            <a:avLst/>
            <a:gdLst>
              <a:gd name="T0" fmla="*/ 311 w 844"/>
              <a:gd name="T1" fmla="*/ 600 h 630"/>
              <a:gd name="T2" fmla="*/ 495 w 844"/>
              <a:gd name="T3" fmla="*/ 589 h 630"/>
              <a:gd name="T4" fmla="*/ 844 w 844"/>
              <a:gd name="T5" fmla="*/ 630 h 630"/>
              <a:gd name="T6" fmla="*/ 30 w 844"/>
              <a:gd name="T7" fmla="*/ 0 h 630"/>
              <a:gd name="T8" fmla="*/ 186 w 844"/>
              <a:gd name="T9" fmla="*/ 195 h 630"/>
              <a:gd name="T10" fmla="*/ 0 w 844"/>
              <a:gd name="T11" fmla="*/ 427 h 630"/>
              <a:gd name="T12" fmla="*/ 311 w 844"/>
              <a:gd name="T13" fmla="*/ 600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4" h="630">
                <a:moveTo>
                  <a:pt x="311" y="600"/>
                </a:moveTo>
                <a:cubicBezTo>
                  <a:pt x="371" y="593"/>
                  <a:pt x="432" y="589"/>
                  <a:pt x="495" y="589"/>
                </a:cubicBezTo>
                <a:cubicBezTo>
                  <a:pt x="615" y="589"/>
                  <a:pt x="732" y="603"/>
                  <a:pt x="844" y="630"/>
                </a:cubicBezTo>
                <a:cubicBezTo>
                  <a:pt x="694" y="304"/>
                  <a:pt x="391" y="65"/>
                  <a:pt x="30" y="0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0" y="427"/>
                  <a:pt x="0" y="427"/>
                  <a:pt x="0" y="427"/>
                </a:cubicBezTo>
                <a:cubicBezTo>
                  <a:pt x="118" y="457"/>
                  <a:pt x="225" y="517"/>
                  <a:pt x="311" y="600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Freeform 19"/>
          <p:cNvSpPr/>
          <p:nvPr>
            <p:custDataLst>
              <p:tags r:id="rId18"/>
            </p:custDataLst>
          </p:nvPr>
        </p:nvSpPr>
        <p:spPr bwMode="auto">
          <a:xfrm>
            <a:off x="4076065" y="3489960"/>
            <a:ext cx="880745" cy="1701800"/>
          </a:xfrm>
          <a:custGeom>
            <a:avLst/>
            <a:gdLst>
              <a:gd name="T0" fmla="*/ 211 w 482"/>
              <a:gd name="T1" fmla="*/ 0 h 934"/>
              <a:gd name="T2" fmla="*/ 0 w 482"/>
              <a:gd name="T3" fmla="*/ 169 h 934"/>
              <a:gd name="T4" fmla="*/ 345 w 482"/>
              <a:gd name="T5" fmla="*/ 934 h 934"/>
              <a:gd name="T6" fmla="*/ 482 w 482"/>
              <a:gd name="T7" fmla="*/ 405 h 934"/>
              <a:gd name="T8" fmla="*/ 424 w 482"/>
              <a:gd name="T9" fmla="*/ 171 h 934"/>
              <a:gd name="T10" fmla="*/ 211 w 482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2" h="934">
                <a:moveTo>
                  <a:pt x="211" y="0"/>
                </a:moveTo>
                <a:cubicBezTo>
                  <a:pt x="0" y="169"/>
                  <a:pt x="0" y="169"/>
                  <a:pt x="0" y="169"/>
                </a:cubicBezTo>
                <a:cubicBezTo>
                  <a:pt x="11" y="469"/>
                  <a:pt x="141" y="740"/>
                  <a:pt x="345" y="934"/>
                </a:cubicBezTo>
                <a:cubicBezTo>
                  <a:pt x="354" y="746"/>
                  <a:pt x="402" y="567"/>
                  <a:pt x="482" y="405"/>
                </a:cubicBezTo>
                <a:cubicBezTo>
                  <a:pt x="449" y="333"/>
                  <a:pt x="430" y="254"/>
                  <a:pt x="424" y="171"/>
                </a:cubicBezTo>
                <a:lnTo>
                  <a:pt x="211" y="0"/>
                </a:ln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Freeform 21"/>
          <p:cNvSpPr/>
          <p:nvPr>
            <p:custDataLst>
              <p:tags r:id="rId19"/>
            </p:custDataLst>
          </p:nvPr>
        </p:nvSpPr>
        <p:spPr bwMode="auto">
          <a:xfrm>
            <a:off x="4104640" y="1722120"/>
            <a:ext cx="1671955" cy="1696085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5" h="931">
                <a:moveTo>
                  <a:pt x="600" y="552"/>
                </a:moveTo>
                <a:cubicBezTo>
                  <a:pt x="657" y="331"/>
                  <a:pt x="769" y="142"/>
                  <a:pt x="915" y="0"/>
                </a:cubicBezTo>
                <a:cubicBezTo>
                  <a:pt x="700" y="35"/>
                  <a:pt x="499" y="133"/>
                  <a:pt x="338" y="282"/>
                </a:cubicBezTo>
                <a:cubicBezTo>
                  <a:pt x="161" y="448"/>
                  <a:pt x="42" y="665"/>
                  <a:pt x="0" y="901"/>
                </a:cubicBezTo>
                <a:cubicBezTo>
                  <a:pt x="195" y="745"/>
                  <a:pt x="195" y="745"/>
                  <a:pt x="195" y="745"/>
                </a:cubicBezTo>
                <a:cubicBezTo>
                  <a:pt x="427" y="931"/>
                  <a:pt x="427" y="931"/>
                  <a:pt x="427" y="931"/>
                </a:cubicBezTo>
                <a:cubicBezTo>
                  <a:pt x="442" y="872"/>
                  <a:pt x="465" y="815"/>
                  <a:pt x="494" y="762"/>
                </a:cubicBezTo>
                <a:cubicBezTo>
                  <a:pt x="519" y="718"/>
                  <a:pt x="548" y="678"/>
                  <a:pt x="581" y="640"/>
                </a:cubicBezTo>
                <a:cubicBezTo>
                  <a:pt x="586" y="611"/>
                  <a:pt x="593" y="582"/>
                  <a:pt x="600" y="552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3" name="Freeform 23"/>
          <p:cNvSpPr/>
          <p:nvPr>
            <p:custDataLst>
              <p:tags r:id="rId20"/>
            </p:custDataLst>
          </p:nvPr>
        </p:nvSpPr>
        <p:spPr bwMode="auto">
          <a:xfrm>
            <a:off x="5873750" y="4530725"/>
            <a:ext cx="1203325" cy="1216660"/>
          </a:xfrm>
          <a:custGeom>
            <a:avLst/>
            <a:gdLst>
              <a:gd name="T0" fmla="*/ 627 w 659"/>
              <a:gd name="T1" fmla="*/ 253 h 668"/>
              <a:gd name="T2" fmla="*/ 653 w 659"/>
              <a:gd name="T3" fmla="*/ 0 h 668"/>
              <a:gd name="T4" fmla="*/ 170 w 659"/>
              <a:gd name="T5" fmla="*/ 243 h 668"/>
              <a:gd name="T6" fmla="*/ 0 w 659"/>
              <a:gd name="T7" fmla="*/ 457 h 668"/>
              <a:gd name="T8" fmla="*/ 169 w 659"/>
              <a:gd name="T9" fmla="*/ 668 h 668"/>
              <a:gd name="T10" fmla="*/ 659 w 659"/>
              <a:gd name="T11" fmla="*/ 533 h 668"/>
              <a:gd name="T12" fmla="*/ 627 w 659"/>
              <a:gd name="T13" fmla="*/ 253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9" h="668">
                <a:moveTo>
                  <a:pt x="627" y="253"/>
                </a:moveTo>
                <a:cubicBezTo>
                  <a:pt x="627" y="166"/>
                  <a:pt x="636" y="81"/>
                  <a:pt x="653" y="0"/>
                </a:cubicBezTo>
                <a:cubicBezTo>
                  <a:pt x="535" y="140"/>
                  <a:pt x="363" y="231"/>
                  <a:pt x="170" y="243"/>
                </a:cubicBezTo>
                <a:cubicBezTo>
                  <a:pt x="0" y="457"/>
                  <a:pt x="0" y="457"/>
                  <a:pt x="0" y="457"/>
                </a:cubicBezTo>
                <a:cubicBezTo>
                  <a:pt x="169" y="668"/>
                  <a:pt x="169" y="668"/>
                  <a:pt x="169" y="668"/>
                </a:cubicBezTo>
                <a:cubicBezTo>
                  <a:pt x="345" y="661"/>
                  <a:pt x="512" y="614"/>
                  <a:pt x="659" y="533"/>
                </a:cubicBezTo>
                <a:cubicBezTo>
                  <a:pt x="638" y="444"/>
                  <a:pt x="627" y="350"/>
                  <a:pt x="627" y="253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52415" y="3234690"/>
            <a:ext cx="1579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招落一体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60670" y="3789045"/>
            <a:ext cx="1562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项目准入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0115" y="2769235"/>
            <a:ext cx="27031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“用好13条产业链图谱”</a:t>
            </a:r>
            <a:endParaRPr lang="zh-CN" altLang="en-US" b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" name="图片 19" descr="3a633565768b40b86e88779c48ea77f6"/>
          <p:cNvPicPr>
            <a:picLocks noChangeAspect="1"/>
          </p:cNvPicPr>
          <p:nvPr/>
        </p:nvPicPr>
        <p:blipFill>
          <a:blip r:embed="rId21"/>
          <a:srcRect l="21898" r="21898"/>
          <a:stretch>
            <a:fillRect/>
          </a:stretch>
        </p:blipFill>
        <p:spPr>
          <a:xfrm>
            <a:off x="1255395" y="1530985"/>
            <a:ext cx="812800" cy="812800"/>
          </a:xfrm>
          <a:prstGeom prst="ellipse">
            <a:avLst/>
          </a:prstGeom>
        </p:spPr>
      </p:pic>
      <p:pic>
        <p:nvPicPr>
          <p:cNvPr id="24" name="图片 23" descr="微信图片_20220622225416"/>
          <p:cNvPicPr>
            <a:picLocks noChangeAspect="1"/>
          </p:cNvPicPr>
          <p:nvPr/>
        </p:nvPicPr>
        <p:blipFill>
          <a:blip r:embed="rId22"/>
          <a:srcRect l="16667" r="16667"/>
          <a:stretch>
            <a:fillRect/>
          </a:stretch>
        </p:blipFill>
        <p:spPr>
          <a:xfrm>
            <a:off x="10568305" y="1478280"/>
            <a:ext cx="865505" cy="865505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0755" y="3051810"/>
            <a:ext cx="2715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五年来邹城市落地500强企业项目15个</a:t>
            </a:r>
            <a:endParaRPr lang="zh-CN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11540" y="3107690"/>
            <a:ext cx="3430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五年来落户世界500强企业9家、中国500强企业10家</a:t>
            </a:r>
            <a:endParaRPr lang="zh-CN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3"/>
            </p:custDataLst>
          </p:nvPr>
        </p:nvSpPr>
        <p:spPr>
          <a:xfrm>
            <a:off x="1071880" y="4920615"/>
            <a:ext cx="320040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0" i="0" kern="1200" cap="none" normalizeH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“对入园项目提供行政审批、金融支持、运营管理、商务办公一体化服务”</a:t>
            </a:r>
            <a:endParaRPr kumimoji="0" lang="zh-CN" b="0" i="0" kern="1200" cap="none" normalizeH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" name="图片 31" descr="微信图片_20220622222905"/>
          <p:cNvPicPr>
            <a:picLocks noChangeAspect="1"/>
          </p:cNvPicPr>
          <p:nvPr/>
        </p:nvPicPr>
        <p:blipFill>
          <a:blip r:embed="rId24"/>
          <a:srcRect l="16687" r="16687"/>
          <a:stretch>
            <a:fillRect/>
          </a:stretch>
        </p:blipFill>
        <p:spPr>
          <a:xfrm>
            <a:off x="1182370" y="4081145"/>
            <a:ext cx="815340" cy="815340"/>
          </a:xfrm>
          <a:prstGeom prst="ellipse">
            <a:avLst/>
          </a:prstGeom>
        </p:spPr>
      </p:pic>
      <p:sp>
        <p:nvSpPr>
          <p:cNvPr id="36" name="TextBox 37"/>
          <p:cNvSpPr txBox="1"/>
          <p:nvPr>
            <p:custDataLst>
              <p:tags r:id="rId25"/>
            </p:custDataLst>
          </p:nvPr>
        </p:nvSpPr>
        <p:spPr>
          <a:xfrm flipH="1">
            <a:off x="1904146" y="4510820"/>
            <a:ext cx="1810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kern="1200" cap="none" spc="150" normalizeH="0" noProof="0" smtClean="0">
                <a:solidFill>
                  <a:srgbClr val="1AA3A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寿光市</a:t>
            </a:r>
            <a:endParaRPr kumimoji="0" lang="zh-CN" altLang="en-US" sz="2000" b="1" i="0" kern="1200" cap="none" spc="150" normalizeH="0" noProof="0" smtClean="0">
              <a:solidFill>
                <a:srgbClr val="1AA3AA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7" name="TextBox 37"/>
          <p:cNvSpPr txBox="1"/>
          <p:nvPr>
            <p:custDataLst>
              <p:tags r:id="rId26"/>
            </p:custDataLst>
          </p:nvPr>
        </p:nvSpPr>
        <p:spPr>
          <a:xfrm flipH="1">
            <a:off x="9069425" y="4574955"/>
            <a:ext cx="1810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kern="1200" cap="none" spc="150" normalizeH="0" noProof="0" smtClean="0">
                <a:solidFill>
                  <a:srgbClr val="9BBB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诸城市</a:t>
            </a:r>
            <a:endParaRPr kumimoji="0" lang="zh-CN" altLang="en-US" sz="2000" b="1" i="0" kern="1200" cap="none" spc="150" normalizeH="0" noProof="0" smtClean="0">
              <a:solidFill>
                <a:srgbClr val="9BBB59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9" name="文本框 38"/>
          <p:cNvSpPr txBox="1"/>
          <p:nvPr>
            <p:custDataLst>
              <p:tags r:id="rId27"/>
            </p:custDataLst>
          </p:nvPr>
        </p:nvSpPr>
        <p:spPr>
          <a:xfrm>
            <a:off x="8675370" y="4996815"/>
            <a:ext cx="295846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0" i="0" kern="1200" cap="none" normalizeH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“发挥招商委员会、准入决策机制等作用，确保项目质量”</a:t>
            </a:r>
            <a:endParaRPr kumimoji="0" lang="zh-CN" b="0" i="0" kern="1200" cap="none" normalizeH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" name="图片 39" descr="微信图片_20220622230158"/>
          <p:cNvPicPr>
            <a:picLocks noChangeAspect="1"/>
          </p:cNvPicPr>
          <p:nvPr/>
        </p:nvPicPr>
        <p:blipFill>
          <a:blip r:embed="rId28"/>
          <a:srcRect l="25396" t="1721" r="8042" b="-1721"/>
          <a:stretch>
            <a:fillRect/>
          </a:stretch>
        </p:blipFill>
        <p:spPr>
          <a:xfrm>
            <a:off x="10805160" y="4168140"/>
            <a:ext cx="828675" cy="828675"/>
          </a:xfrm>
          <a:prstGeom prst="ellipse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54686" y="3154111"/>
            <a:ext cx="11134394" cy="1046035"/>
          </a:xfrm>
          <a:prstGeom prst="rect">
            <a:avLst/>
          </a:prstGeom>
          <a:solidFill>
            <a:srgbClr val="F5C621"/>
          </a:solidFill>
          <a:ln>
            <a:noFill/>
          </a:ln>
        </p:spPr>
        <p:style>
          <a:lnRef idx="2">
            <a:srgbClr val="F5C621">
              <a:shade val="50000"/>
            </a:srgbClr>
          </a:lnRef>
          <a:fillRef idx="1">
            <a:srgbClr val="F5C621"/>
          </a:fillRef>
          <a:effectRef idx="0">
            <a:srgbClr val="F5C62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474546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54686" y="4200145"/>
            <a:ext cx="11134394" cy="10460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F5C621">
              <a:shade val="50000"/>
            </a:srgbClr>
          </a:lnRef>
          <a:fillRef idx="1">
            <a:srgbClr val="F5C621"/>
          </a:fillRef>
          <a:effectRef idx="0">
            <a:srgbClr val="F5C62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474546"/>
              </a:solidFill>
            </a:endParaRPr>
          </a:p>
        </p:txBody>
      </p:sp>
      <p:sp>
        <p:nvSpPr>
          <p:cNvPr id="20" name="原创设计师QQ598969553          _6"/>
          <p:cNvSpPr/>
          <p:nvPr/>
        </p:nvSpPr>
        <p:spPr>
          <a:xfrm>
            <a:off x="630555" y="2377440"/>
            <a:ext cx="2439670" cy="65659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7090" y="2463800"/>
            <a:ext cx="2343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转变招商理念</a:t>
            </a:r>
            <a:endParaRPr 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1175" y="3355975"/>
            <a:ext cx="90474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变“来什么招什么”的被动招商为“缺什么补什么”的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主动招商</a:t>
            </a:r>
            <a:endParaRPr 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1435" y="4429760"/>
            <a:ext cx="9968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变“拣到篮里就是菜”的粗放招商为梳理产业链发展需求后的</a:t>
            </a:r>
            <a:r>
              <a:rPr 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精准招商</a:t>
            </a:r>
            <a:endParaRPr 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1" name="矩形 1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0" grpId="0" animBg="1"/>
      <p:bldP spid="6" grpId="0"/>
      <p:bldP spid="7" grpId="0"/>
      <p:bldP spid="8" grpId="0"/>
      <p:bldP spid="2" grpId="1" animBg="1"/>
      <p:bldP spid="3" grpId="1" animBg="1"/>
      <p:bldP spid="20" grpId="1" animBg="1"/>
      <p:bldP spid="6" grpId="1"/>
      <p:bldP spid="7" grpId="1"/>
      <p:bldP spid="8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左大括号 20"/>
          <p:cNvSpPr/>
          <p:nvPr/>
        </p:nvSpPr>
        <p:spPr>
          <a:xfrm>
            <a:off x="4589780" y="3319145"/>
            <a:ext cx="139700" cy="2451100"/>
          </a:xfrm>
          <a:prstGeom prst="leftBrace">
            <a:avLst/>
          </a:prstGeom>
          <a:ln w="28575" cmpd="sng">
            <a:solidFill>
              <a:srgbClr val="8590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22215" y="32886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坚持“专班+公司”市场化招商机制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2215" y="4132580"/>
            <a:ext cx="6330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组建专业招商引资平台公司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901529" y="3171931"/>
            <a:ext cx="2706177" cy="2706177"/>
            <a:chOff x="-1987625" y="1930350"/>
            <a:chExt cx="4680000" cy="4680000"/>
          </a:xfrm>
        </p:grpSpPr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83500" y="3958569"/>
              <a:ext cx="610522" cy="623036"/>
            </a:xfrm>
            <a:prstGeom prst="ellipse">
              <a:avLst/>
            </a:prstGeom>
            <a:solidFill>
              <a:srgbClr val="8590CA"/>
            </a:solidFill>
            <a:ln>
              <a:solidFill>
                <a:srgbClr val="79BB8F">
                  <a:lumMod val="10000"/>
                  <a:lumOff val="90000"/>
                  <a:alpha val="69804"/>
                </a:srgbClr>
              </a:solidFill>
            </a:ln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-547625" y="3370350"/>
              <a:ext cx="1800000" cy="1800000"/>
            </a:xfrm>
            <a:prstGeom prst="ellipse">
              <a:avLst/>
            </a:prstGeom>
            <a:noFill/>
            <a:ln w="127000">
              <a:solidFill>
                <a:srgbClr val="79BB8F">
                  <a:lumMod val="10000"/>
                  <a:lumOff val="90000"/>
                  <a:alpha val="69804"/>
                </a:srgbClr>
              </a:solidFill>
            </a:ln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4"/>
              </p:custDataLst>
            </p:nvPr>
          </p:nvSpPr>
          <p:spPr>
            <a:xfrm>
              <a:off x="-907625" y="3010350"/>
              <a:ext cx="2520000" cy="2520000"/>
            </a:xfrm>
            <a:prstGeom prst="ellipse">
              <a:avLst/>
            </a:prstGeom>
            <a:noFill/>
            <a:ln w="127000">
              <a:solidFill>
                <a:srgbClr val="79BB8F">
                  <a:lumMod val="10000"/>
                  <a:lumOff val="90000"/>
                  <a:alpha val="69804"/>
                </a:srgbClr>
              </a:solidFill>
            </a:ln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5"/>
              </p:custDataLst>
            </p:nvPr>
          </p:nvSpPr>
          <p:spPr>
            <a:xfrm>
              <a:off x="-1627625" y="2290350"/>
              <a:ext cx="3960000" cy="3960000"/>
            </a:xfrm>
            <a:prstGeom prst="ellipse">
              <a:avLst/>
            </a:prstGeom>
            <a:noFill/>
            <a:ln w="127000">
              <a:solidFill>
                <a:srgbClr val="79BB8F">
                  <a:lumMod val="10000"/>
                  <a:lumOff val="90000"/>
                  <a:alpha val="69804"/>
                </a:srgbClr>
              </a:solidFill>
            </a:ln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6"/>
              </p:custDataLst>
            </p:nvPr>
          </p:nvSpPr>
          <p:spPr>
            <a:xfrm>
              <a:off x="-1987625" y="1930350"/>
              <a:ext cx="4680000" cy="4680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0">
              <a:solidFill>
                <a:srgbClr val="79BB8F">
                  <a:lumMod val="10000"/>
                  <a:lumOff val="90000"/>
                  <a:alpha val="69804"/>
                </a:srgbClr>
              </a:solidFill>
            </a:ln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7"/>
              </p:custDataLst>
            </p:nvPr>
          </p:nvSpPr>
          <p:spPr>
            <a:xfrm>
              <a:off x="-1267625" y="2650350"/>
              <a:ext cx="3240000" cy="3240000"/>
            </a:xfrm>
            <a:prstGeom prst="ellipse">
              <a:avLst/>
            </a:prstGeom>
            <a:noFill/>
            <a:ln w="127000">
              <a:solidFill>
                <a:srgbClr val="79BB8F">
                  <a:lumMod val="10000"/>
                  <a:lumOff val="90000"/>
                  <a:alpha val="69804"/>
                </a:srgbClr>
              </a:solidFill>
            </a:ln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5"/>
          <p:cNvSpPr/>
          <p:nvPr>
            <p:custDataLst>
              <p:tags r:id="rId8"/>
            </p:custDataLst>
          </p:nvPr>
        </p:nvSpPr>
        <p:spPr bwMode="auto">
          <a:xfrm>
            <a:off x="2405792" y="4146627"/>
            <a:ext cx="2252568" cy="756197"/>
          </a:xfrm>
          <a:custGeom>
            <a:avLst/>
            <a:gdLst>
              <a:gd name="connsiteX0" fmla="*/ 1749 w 10051"/>
              <a:gd name="connsiteY0" fmla="*/ 656 h 2547"/>
              <a:gd name="connsiteX1" fmla="*/ 1749 w 10051"/>
              <a:gd name="connsiteY1" fmla="*/ 717 h 2547"/>
              <a:gd name="connsiteX2" fmla="*/ 10030 w 10051"/>
              <a:gd name="connsiteY2" fmla="*/ 0 h 2547"/>
              <a:gd name="connsiteX3" fmla="*/ 10046 w 10051"/>
              <a:gd name="connsiteY3" fmla="*/ 2547 h 2547"/>
              <a:gd name="connsiteX4" fmla="*/ 1749 w 10051"/>
              <a:gd name="connsiteY4" fmla="*/ 1733 h 2547"/>
              <a:gd name="connsiteX5" fmla="*/ 1749 w 10051"/>
              <a:gd name="connsiteY5" fmla="*/ 1806 h 2547"/>
              <a:gd name="connsiteX6" fmla="*/ 1749 w 10051"/>
              <a:gd name="connsiteY6" fmla="*/ 1806 h 2547"/>
              <a:gd name="connsiteX7" fmla="*/ 1749 w 10051"/>
              <a:gd name="connsiteY7" fmla="*/ 1831 h 2547"/>
              <a:gd name="connsiteX8" fmla="*/ 1745 w 10051"/>
              <a:gd name="connsiteY8" fmla="*/ 1852 h 2547"/>
              <a:gd name="connsiteX9" fmla="*/ 1741 w 10051"/>
              <a:gd name="connsiteY9" fmla="*/ 1873 h 2547"/>
              <a:gd name="connsiteX10" fmla="*/ 1731 w 10051"/>
              <a:gd name="connsiteY10" fmla="*/ 1891 h 2547"/>
              <a:gd name="connsiteX11" fmla="*/ 1722 w 10051"/>
              <a:gd name="connsiteY11" fmla="*/ 1908 h 2547"/>
              <a:gd name="connsiteX12" fmla="*/ 1710 w 10051"/>
              <a:gd name="connsiteY12" fmla="*/ 1920 h 2547"/>
              <a:gd name="connsiteX13" fmla="*/ 1694 w 10051"/>
              <a:gd name="connsiteY13" fmla="*/ 1932 h 2547"/>
              <a:gd name="connsiteX14" fmla="*/ 1680 w 10051"/>
              <a:gd name="connsiteY14" fmla="*/ 1943 h 2547"/>
              <a:gd name="connsiteX15" fmla="*/ 1664 w 10051"/>
              <a:gd name="connsiteY15" fmla="*/ 1950 h 2547"/>
              <a:gd name="connsiteX16" fmla="*/ 1647 w 10051"/>
              <a:gd name="connsiteY16" fmla="*/ 1955 h 2547"/>
              <a:gd name="connsiteX17" fmla="*/ 1624 w 10051"/>
              <a:gd name="connsiteY17" fmla="*/ 1958 h 2547"/>
              <a:gd name="connsiteX18" fmla="*/ 1603 w 10051"/>
              <a:gd name="connsiteY18" fmla="*/ 1958 h 2547"/>
              <a:gd name="connsiteX19" fmla="*/ 1581 w 10051"/>
              <a:gd name="connsiteY19" fmla="*/ 1958 h 2547"/>
              <a:gd name="connsiteX20" fmla="*/ 1557 w 10051"/>
              <a:gd name="connsiteY20" fmla="*/ 1955 h 2547"/>
              <a:gd name="connsiteX21" fmla="*/ 1533 w 10051"/>
              <a:gd name="connsiteY21" fmla="*/ 1950 h 2547"/>
              <a:gd name="connsiteX22" fmla="*/ 1506 w 10051"/>
              <a:gd name="connsiteY22" fmla="*/ 1943 h 2547"/>
              <a:gd name="connsiteX23" fmla="*/ 104 w 10051"/>
              <a:gd name="connsiteY23" fmla="*/ 1329 h 2547"/>
              <a:gd name="connsiteX24" fmla="*/ 104 w 10051"/>
              <a:gd name="connsiteY24" fmla="*/ 1329 h 2547"/>
              <a:gd name="connsiteX25" fmla="*/ 80 w 10051"/>
              <a:gd name="connsiteY25" fmla="*/ 1317 h 2547"/>
              <a:gd name="connsiteX26" fmla="*/ 57 w 10051"/>
              <a:gd name="connsiteY26" fmla="*/ 1306 h 2547"/>
              <a:gd name="connsiteX27" fmla="*/ 43 w 10051"/>
              <a:gd name="connsiteY27" fmla="*/ 1293 h 2547"/>
              <a:gd name="connsiteX28" fmla="*/ 27 w 10051"/>
              <a:gd name="connsiteY28" fmla="*/ 1279 h 2547"/>
              <a:gd name="connsiteX29" fmla="*/ 16 w 10051"/>
              <a:gd name="connsiteY29" fmla="*/ 1267 h 2547"/>
              <a:gd name="connsiteX30" fmla="*/ 6 w 10051"/>
              <a:gd name="connsiteY30" fmla="*/ 1253 h 2547"/>
              <a:gd name="connsiteX31" fmla="*/ 3 w 10051"/>
              <a:gd name="connsiteY31" fmla="*/ 1239 h 2547"/>
              <a:gd name="connsiteX32" fmla="*/ 0 w 10051"/>
              <a:gd name="connsiteY32" fmla="*/ 1223 h 2547"/>
              <a:gd name="connsiteX33" fmla="*/ 3 w 10051"/>
              <a:gd name="connsiteY33" fmla="*/ 1210 h 2547"/>
              <a:gd name="connsiteX34" fmla="*/ 6 w 10051"/>
              <a:gd name="connsiteY34" fmla="*/ 1197 h 2547"/>
              <a:gd name="connsiteX35" fmla="*/ 16 w 10051"/>
              <a:gd name="connsiteY35" fmla="*/ 1183 h 2547"/>
              <a:gd name="connsiteX36" fmla="*/ 27 w 10051"/>
              <a:gd name="connsiteY36" fmla="*/ 1168 h 2547"/>
              <a:gd name="connsiteX37" fmla="*/ 43 w 10051"/>
              <a:gd name="connsiteY37" fmla="*/ 1154 h 2547"/>
              <a:gd name="connsiteX38" fmla="*/ 57 w 10051"/>
              <a:gd name="connsiteY38" fmla="*/ 1144 h 2547"/>
              <a:gd name="connsiteX39" fmla="*/ 80 w 10051"/>
              <a:gd name="connsiteY39" fmla="*/ 1130 h 2547"/>
              <a:gd name="connsiteX40" fmla="*/ 104 w 10051"/>
              <a:gd name="connsiteY40" fmla="*/ 1120 h 2547"/>
              <a:gd name="connsiteX41" fmla="*/ 1506 w 10051"/>
              <a:gd name="connsiteY41" fmla="*/ 524 h 2547"/>
              <a:gd name="connsiteX42" fmla="*/ 1506 w 10051"/>
              <a:gd name="connsiteY42" fmla="*/ 524 h 2547"/>
              <a:gd name="connsiteX43" fmla="*/ 1533 w 10051"/>
              <a:gd name="connsiteY43" fmla="*/ 513 h 2547"/>
              <a:gd name="connsiteX44" fmla="*/ 1557 w 10051"/>
              <a:gd name="connsiteY44" fmla="*/ 507 h 2547"/>
              <a:gd name="connsiteX45" fmla="*/ 1581 w 10051"/>
              <a:gd name="connsiteY45" fmla="*/ 501 h 2547"/>
              <a:gd name="connsiteX46" fmla="*/ 1603 w 10051"/>
              <a:gd name="connsiteY46" fmla="*/ 500 h 2547"/>
              <a:gd name="connsiteX47" fmla="*/ 1624 w 10051"/>
              <a:gd name="connsiteY47" fmla="*/ 500 h 2547"/>
              <a:gd name="connsiteX48" fmla="*/ 1647 w 10051"/>
              <a:gd name="connsiteY48" fmla="*/ 504 h 2547"/>
              <a:gd name="connsiteX49" fmla="*/ 1664 w 10051"/>
              <a:gd name="connsiteY49" fmla="*/ 510 h 2547"/>
              <a:gd name="connsiteX50" fmla="*/ 1680 w 10051"/>
              <a:gd name="connsiteY50" fmla="*/ 518 h 2547"/>
              <a:gd name="connsiteX51" fmla="*/ 1694 w 10051"/>
              <a:gd name="connsiteY51" fmla="*/ 528 h 2547"/>
              <a:gd name="connsiteX52" fmla="*/ 1710 w 10051"/>
              <a:gd name="connsiteY52" fmla="*/ 539 h 2547"/>
              <a:gd name="connsiteX53" fmla="*/ 1722 w 10051"/>
              <a:gd name="connsiteY53" fmla="*/ 556 h 2547"/>
              <a:gd name="connsiteX54" fmla="*/ 1731 w 10051"/>
              <a:gd name="connsiteY54" fmla="*/ 571 h 2547"/>
              <a:gd name="connsiteX55" fmla="*/ 1741 w 10051"/>
              <a:gd name="connsiteY55" fmla="*/ 589 h 2547"/>
              <a:gd name="connsiteX56" fmla="*/ 1745 w 10051"/>
              <a:gd name="connsiteY56" fmla="*/ 611 h 2547"/>
              <a:gd name="connsiteX57" fmla="*/ 1749 w 10051"/>
              <a:gd name="connsiteY57" fmla="*/ 632 h 2547"/>
              <a:gd name="connsiteX58" fmla="*/ 1749 w 10051"/>
              <a:gd name="connsiteY58" fmla="*/ 656 h 2547"/>
              <a:gd name="connsiteX59" fmla="*/ 1749 w 10051"/>
              <a:gd name="connsiteY59" fmla="*/ 656 h 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0" t="0" r="r" b="b"/>
            <a:pathLst>
              <a:path w="10051" h="2547">
                <a:moveTo>
                  <a:pt x="1749" y="656"/>
                </a:moveTo>
                <a:lnTo>
                  <a:pt x="1749" y="717"/>
                </a:lnTo>
                <a:lnTo>
                  <a:pt x="10030" y="0"/>
                </a:lnTo>
                <a:cubicBezTo>
                  <a:pt x="10035" y="849"/>
                  <a:pt x="10062" y="1698"/>
                  <a:pt x="10046" y="2547"/>
                </a:cubicBezTo>
                <a:lnTo>
                  <a:pt x="1749" y="1733"/>
                </a:lnTo>
                <a:lnTo>
                  <a:pt x="1749" y="1806"/>
                </a:lnTo>
                <a:lnTo>
                  <a:pt x="1749" y="1806"/>
                </a:lnTo>
                <a:lnTo>
                  <a:pt x="1749" y="1831"/>
                </a:lnTo>
                <a:lnTo>
                  <a:pt x="1745" y="1852"/>
                </a:lnTo>
                <a:lnTo>
                  <a:pt x="1741" y="1873"/>
                </a:lnTo>
                <a:lnTo>
                  <a:pt x="1731" y="1891"/>
                </a:lnTo>
                <a:lnTo>
                  <a:pt x="1722" y="1908"/>
                </a:lnTo>
                <a:lnTo>
                  <a:pt x="1710" y="1920"/>
                </a:lnTo>
                <a:lnTo>
                  <a:pt x="1694" y="1932"/>
                </a:lnTo>
                <a:lnTo>
                  <a:pt x="1680" y="1943"/>
                </a:lnTo>
                <a:lnTo>
                  <a:pt x="1664" y="1950"/>
                </a:lnTo>
                <a:lnTo>
                  <a:pt x="1647" y="1955"/>
                </a:lnTo>
                <a:lnTo>
                  <a:pt x="1624" y="1958"/>
                </a:lnTo>
                <a:lnTo>
                  <a:pt x="1603" y="1958"/>
                </a:lnTo>
                <a:lnTo>
                  <a:pt x="1581" y="1958"/>
                </a:lnTo>
                <a:lnTo>
                  <a:pt x="1557" y="1955"/>
                </a:lnTo>
                <a:lnTo>
                  <a:pt x="1533" y="1950"/>
                </a:lnTo>
                <a:lnTo>
                  <a:pt x="1506" y="1943"/>
                </a:lnTo>
                <a:lnTo>
                  <a:pt x="104" y="1329"/>
                </a:lnTo>
                <a:lnTo>
                  <a:pt x="104" y="1329"/>
                </a:lnTo>
                <a:lnTo>
                  <a:pt x="80" y="1317"/>
                </a:lnTo>
                <a:lnTo>
                  <a:pt x="57" y="1306"/>
                </a:lnTo>
                <a:lnTo>
                  <a:pt x="43" y="1293"/>
                </a:lnTo>
                <a:lnTo>
                  <a:pt x="27" y="1279"/>
                </a:lnTo>
                <a:lnTo>
                  <a:pt x="16" y="1267"/>
                </a:lnTo>
                <a:lnTo>
                  <a:pt x="6" y="1253"/>
                </a:lnTo>
                <a:lnTo>
                  <a:pt x="3" y="1239"/>
                </a:lnTo>
                <a:lnTo>
                  <a:pt x="0" y="1223"/>
                </a:lnTo>
                <a:lnTo>
                  <a:pt x="3" y="1210"/>
                </a:lnTo>
                <a:lnTo>
                  <a:pt x="6" y="1197"/>
                </a:lnTo>
                <a:lnTo>
                  <a:pt x="16" y="1183"/>
                </a:lnTo>
                <a:lnTo>
                  <a:pt x="27" y="1168"/>
                </a:lnTo>
                <a:lnTo>
                  <a:pt x="43" y="1154"/>
                </a:lnTo>
                <a:lnTo>
                  <a:pt x="57" y="1144"/>
                </a:lnTo>
                <a:lnTo>
                  <a:pt x="80" y="1130"/>
                </a:lnTo>
                <a:lnTo>
                  <a:pt x="104" y="1120"/>
                </a:lnTo>
                <a:lnTo>
                  <a:pt x="1506" y="524"/>
                </a:lnTo>
                <a:lnTo>
                  <a:pt x="1506" y="524"/>
                </a:lnTo>
                <a:lnTo>
                  <a:pt x="1533" y="513"/>
                </a:lnTo>
                <a:lnTo>
                  <a:pt x="1557" y="507"/>
                </a:lnTo>
                <a:lnTo>
                  <a:pt x="1581" y="501"/>
                </a:lnTo>
                <a:lnTo>
                  <a:pt x="1603" y="500"/>
                </a:lnTo>
                <a:lnTo>
                  <a:pt x="1624" y="500"/>
                </a:lnTo>
                <a:lnTo>
                  <a:pt x="1647" y="504"/>
                </a:lnTo>
                <a:lnTo>
                  <a:pt x="1664" y="510"/>
                </a:lnTo>
                <a:lnTo>
                  <a:pt x="1680" y="518"/>
                </a:lnTo>
                <a:lnTo>
                  <a:pt x="1694" y="528"/>
                </a:lnTo>
                <a:lnTo>
                  <a:pt x="1710" y="539"/>
                </a:lnTo>
                <a:lnTo>
                  <a:pt x="1722" y="556"/>
                </a:lnTo>
                <a:lnTo>
                  <a:pt x="1731" y="571"/>
                </a:lnTo>
                <a:lnTo>
                  <a:pt x="1741" y="589"/>
                </a:lnTo>
                <a:lnTo>
                  <a:pt x="1745" y="611"/>
                </a:lnTo>
                <a:lnTo>
                  <a:pt x="1749" y="632"/>
                </a:lnTo>
                <a:lnTo>
                  <a:pt x="1749" y="656"/>
                </a:lnTo>
                <a:lnTo>
                  <a:pt x="1749" y="656"/>
                </a:ln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Line 13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297196" y="512287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9BB8F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Line 1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424196" y="524987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9BB8F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159782" y="550832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9BB8F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286782" y="563532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9BB8F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Line 1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6310934" y="550832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9BB8F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6437934" y="563532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9BB8F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22215" y="499745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Tx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灵活运用股份制合资招商、收并购招商等多种形式，提高招商引资成功率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原创设计师QQ598969553          _6"/>
          <p:cNvSpPr/>
          <p:nvPr/>
        </p:nvSpPr>
        <p:spPr>
          <a:xfrm>
            <a:off x="4614545" y="2339340"/>
            <a:ext cx="2198370" cy="59245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p>
            <a:pPr algn="ctr" defTabSz="1450975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6785" y="2391410"/>
            <a:ext cx="2397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改进招商方式</a:t>
            </a:r>
            <a:endParaRPr 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2755" y="1267244"/>
            <a:ext cx="6879589" cy="549809"/>
            <a:chOff x="694864" y="945978"/>
            <a:chExt cx="5616704" cy="391588"/>
          </a:xfrm>
        </p:grpSpPr>
        <p:sp>
          <p:nvSpPr>
            <p:cNvPr id="6" name="矩形 5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94864" y="953591"/>
              <a:ext cx="5616704" cy="383749"/>
              <a:chOff x="792480" y="928877"/>
              <a:chExt cx="5616704" cy="3837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104058" y="928877"/>
                <a:ext cx="530512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科技创新与双招双引要两手抓、两手硬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792480" y="1312626"/>
                <a:ext cx="5417108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3" name="矩形 22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  <p:bldP spid="8" grpId="0"/>
      <p:bldP spid="15" grpId="0" animBg="1"/>
      <p:bldP spid="16" grpId="0"/>
      <p:bldP spid="2" grpId="0" animBg="1"/>
      <p:bldP spid="3" grpId="0"/>
      <p:bldP spid="21" grpId="1" animBg="1"/>
      <p:bldP spid="7" grpId="1"/>
      <p:bldP spid="8" grpId="1"/>
      <p:bldP spid="15" grpId="1" animBg="1"/>
      <p:bldP spid="16" grpId="1"/>
      <p:bldP spid="2" grpId="1" animBg="1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一、考察学习活动的基本情况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3" name="矩形 2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选点精准、质量好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92480" y="1312626"/>
                <a:ext cx="317332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8" name="矩形 7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 flipV="1">
            <a:off x="577215" y="2607945"/>
            <a:ext cx="3681095" cy="3795395"/>
          </a:xfrm>
          <a:prstGeom prst="rect">
            <a:avLst/>
          </a:prstGeom>
          <a:gradFill>
            <a:gsLst>
              <a:gs pos="0">
                <a:srgbClr val="C1EFFF">
                  <a:alpha val="52000"/>
                </a:srgbClr>
              </a:gs>
              <a:gs pos="96000">
                <a:srgbClr val="C1EFFF">
                  <a:alpha val="0"/>
                </a:srgbClr>
              </a:gs>
            </a:gsLst>
            <a:lin ang="16200000" scaled="1"/>
          </a:gradFill>
          <a:ln w="6350" cap="rnd">
            <a:gradFill flip="none" rotWithShape="1">
              <a:gsLst>
                <a:gs pos="0">
                  <a:srgbClr val="009AD0"/>
                </a:gs>
                <a:gs pos="86000">
                  <a:srgbClr val="009AD0">
                    <a:alpha val="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64540" y="2839720"/>
            <a:ext cx="3306445" cy="2730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选点既覆盖面广，能让各县市区学到推动各行业发展的蓝本，又紧紧围绕当地主导产业，凸显本地特色，便于具体分析实际问题、理清发展逻辑。</a:t>
            </a:r>
            <a:endParaRPr lang="zh-CN" altLang="en-US" sz="2200" kern="0">
              <a:cs typeface="+mn-ea"/>
              <a:sym typeface="+mn-lt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759960" y="2123707"/>
            <a:ext cx="6981339" cy="2066658"/>
            <a:chOff x="7496" y="3848"/>
            <a:chExt cx="10994" cy="2520"/>
          </a:xfrm>
        </p:grpSpPr>
        <p:sp>
          <p:nvSpPr>
            <p:cNvPr id="67" name="Rectangle 4"/>
            <p:cNvSpPr/>
            <p:nvPr/>
          </p:nvSpPr>
          <p:spPr>
            <a:xfrm>
              <a:off x="7496" y="3848"/>
              <a:ext cx="5401" cy="2520"/>
            </a:xfrm>
            <a:prstGeom prst="rect">
              <a:avLst/>
            </a:prstGeom>
            <a:noFill/>
            <a:ln w="12700"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68133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3" name="组合 28"/>
            <p:cNvGrpSpPr/>
            <p:nvPr/>
          </p:nvGrpSpPr>
          <p:grpSpPr>
            <a:xfrm>
              <a:off x="13089" y="3848"/>
              <a:ext cx="5401" cy="2520"/>
              <a:chOff x="4571354" y="1107804"/>
              <a:chExt cx="3429041" cy="1600200"/>
            </a:xfrm>
          </p:grpSpPr>
          <p:sp>
            <p:nvSpPr>
              <p:cNvPr id="74" name="Rectangle 12"/>
              <p:cNvSpPr/>
              <p:nvPr/>
            </p:nvSpPr>
            <p:spPr>
              <a:xfrm>
                <a:off x="4571354" y="1107804"/>
                <a:ext cx="3429000" cy="16002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768133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1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5" name="Right Triangle 13"/>
              <p:cNvSpPr/>
              <p:nvPr/>
            </p:nvSpPr>
            <p:spPr>
              <a:xfrm rot="10800000">
                <a:off x="7219480" y="1107804"/>
                <a:ext cx="780915" cy="645609"/>
              </a:xfrm>
              <a:prstGeom prst="rtTriangl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8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4759927" y="4315183"/>
            <a:ext cx="6980100" cy="2057645"/>
            <a:chOff x="7496" y="6564"/>
            <a:chExt cx="10992" cy="2535"/>
          </a:xfrm>
        </p:grpSpPr>
        <p:grpSp>
          <p:nvGrpSpPr>
            <p:cNvPr id="58" name="组合 30"/>
            <p:cNvGrpSpPr/>
            <p:nvPr/>
          </p:nvGrpSpPr>
          <p:grpSpPr>
            <a:xfrm>
              <a:off x="7496" y="6564"/>
              <a:ext cx="5401" cy="2521"/>
              <a:chOff x="1020234" y="2832824"/>
              <a:chExt cx="3429000" cy="1600592"/>
            </a:xfrm>
          </p:grpSpPr>
          <p:sp>
            <p:nvSpPr>
              <p:cNvPr id="59" name="Rectangle 20"/>
              <p:cNvSpPr/>
              <p:nvPr/>
            </p:nvSpPr>
            <p:spPr>
              <a:xfrm>
                <a:off x="1020234" y="2832824"/>
                <a:ext cx="3429000" cy="16002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768133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1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0" name="Right Triangle 21"/>
              <p:cNvSpPr/>
              <p:nvPr/>
            </p:nvSpPr>
            <p:spPr>
              <a:xfrm>
                <a:off x="1020234" y="3768738"/>
                <a:ext cx="834245" cy="664678"/>
              </a:xfrm>
              <a:prstGeom prst="rtTriangl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8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29"/>
            <p:cNvGrpSpPr/>
            <p:nvPr/>
          </p:nvGrpSpPr>
          <p:grpSpPr>
            <a:xfrm>
              <a:off x="13087" y="6579"/>
              <a:ext cx="5401" cy="2520"/>
              <a:chOff x="4571353" y="2832825"/>
              <a:chExt cx="3429040" cy="1600200"/>
            </a:xfrm>
          </p:grpSpPr>
          <p:sp>
            <p:nvSpPr>
              <p:cNvPr id="81" name="Rectangle 28"/>
              <p:cNvSpPr/>
              <p:nvPr/>
            </p:nvSpPr>
            <p:spPr>
              <a:xfrm>
                <a:off x="4571353" y="2832825"/>
                <a:ext cx="3429000" cy="16002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768133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1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2" name="Right Triangle 29"/>
              <p:cNvSpPr/>
              <p:nvPr/>
            </p:nvSpPr>
            <p:spPr>
              <a:xfrm rot="16200000">
                <a:off x="7304422" y="3736950"/>
                <a:ext cx="611027" cy="780914"/>
              </a:xfrm>
              <a:prstGeom prst="rtTriangle">
                <a:avLst/>
              </a:prstGeom>
              <a:solidFill>
                <a:schemeClr val="accent4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8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6" name="Right Triangle 5"/>
          <p:cNvSpPr/>
          <p:nvPr/>
        </p:nvSpPr>
        <p:spPr>
          <a:xfrm rot="5400000">
            <a:off x="4759960" y="2116455"/>
            <a:ext cx="781050" cy="781050"/>
          </a:xfrm>
          <a:prstGeom prst="rtTriangle">
            <a:avLst/>
          </a:prstGeom>
          <a:solidFill>
            <a:srgbClr val="79BC3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8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5258435" y="2451100"/>
            <a:ext cx="2632710" cy="147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cs typeface="+mn-ea"/>
                <a:sym typeface="+mn-lt"/>
              </a:rPr>
              <a:t>邹城6个点涵盖</a:t>
            </a:r>
            <a:endParaRPr lang="zh-CN" altLang="en-US" sz="2300" kern="0"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chemeClr val="accent6"/>
                </a:solidFill>
                <a:uFillTx/>
                <a:cs typeface="+mn-ea"/>
                <a:sym typeface="+mn-lt"/>
              </a:rPr>
              <a:t>农业、文旅、装备、</a:t>
            </a:r>
            <a:endParaRPr lang="zh-CN" altLang="en-US" sz="2300" kern="0">
              <a:solidFill>
                <a:schemeClr val="accent6"/>
              </a:solidFill>
              <a:uFillTx/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chemeClr val="accent6"/>
                </a:solidFill>
                <a:uFillTx/>
                <a:cs typeface="+mn-ea"/>
                <a:sym typeface="+mn-lt"/>
              </a:rPr>
              <a:t>化工、医药</a:t>
            </a:r>
            <a:r>
              <a:rPr lang="zh-CN" altLang="en-US" sz="2300" kern="0">
                <a:cs typeface="+mn-ea"/>
                <a:sym typeface="+mn-lt"/>
              </a:rPr>
              <a:t>等行业</a:t>
            </a:r>
            <a:endParaRPr lang="zh-CN" altLang="en-US" sz="2300" kern="0">
              <a:cs typeface="+mn-ea"/>
              <a:sym typeface="+mn-lt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8691880" y="4566285"/>
            <a:ext cx="2848610" cy="147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cs typeface="+mn-ea"/>
                <a:sym typeface="+mn-lt"/>
              </a:rPr>
              <a:t>寿光5个点涵盖</a:t>
            </a:r>
            <a:endParaRPr lang="zh-CN" altLang="en-US" sz="2300" kern="0"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农业农村、城镇化、</a:t>
            </a:r>
            <a:endParaRPr lang="zh-CN" altLang="en-US" sz="2300" kern="0">
              <a:solidFill>
                <a:schemeClr val="accent4">
                  <a:lumMod val="75000"/>
                </a:schemeClr>
              </a:solidFill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新材料、制药</a:t>
            </a:r>
            <a:r>
              <a:rPr lang="zh-CN" altLang="en-US" sz="2300" kern="0">
                <a:cs typeface="+mn-ea"/>
                <a:sym typeface="+mn-lt"/>
              </a:rPr>
              <a:t>等行业</a:t>
            </a:r>
            <a:endParaRPr lang="zh-CN" altLang="en-US" sz="2300" kern="0">
              <a:cs typeface="+mn-ea"/>
              <a:sym typeface="+mn-lt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8734425" y="2459355"/>
            <a:ext cx="2606675" cy="147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cs typeface="+mn-ea"/>
                <a:sym typeface="+mn-lt"/>
              </a:rPr>
              <a:t>滕州5个点涵盖</a:t>
            </a:r>
            <a:endParaRPr lang="zh-CN" altLang="en-US" sz="2300" kern="0"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机床、新材料、</a:t>
            </a:r>
            <a:endParaRPr lang="zh-CN" altLang="en-US" sz="2300" kern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家居</a:t>
            </a:r>
            <a:r>
              <a:rPr lang="zh-CN" altLang="en-US" sz="2300" kern="0">
                <a:cs typeface="+mn-ea"/>
                <a:sym typeface="+mn-lt"/>
              </a:rPr>
              <a:t>等行业</a:t>
            </a:r>
            <a:endParaRPr lang="zh-CN" altLang="en-US" sz="2300" kern="0">
              <a:cs typeface="+mn-ea"/>
              <a:sym typeface="+mn-lt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184140" y="4575810"/>
            <a:ext cx="2860675" cy="147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cs typeface="+mn-ea"/>
                <a:sym typeface="+mn-lt"/>
              </a:rPr>
              <a:t>诸城4个点涵盖</a:t>
            </a:r>
            <a:endParaRPr lang="zh-CN" altLang="en-US" sz="2300" kern="0"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rgbClr val="FF0000"/>
                </a:solidFill>
                <a:cs typeface="+mn-ea"/>
                <a:sym typeface="+mn-lt"/>
              </a:rPr>
              <a:t>装备、食品、新材料、</a:t>
            </a:r>
            <a:endParaRPr lang="zh-CN" altLang="en-US" sz="2300" kern="0">
              <a:solidFill>
                <a:srgbClr val="FF0000"/>
              </a:solidFill>
              <a:cs typeface="+mn-ea"/>
              <a:sym typeface="+mn-lt"/>
            </a:endParaRPr>
          </a:p>
          <a:p>
            <a:pPr algn="di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kern="0">
                <a:solidFill>
                  <a:srgbClr val="FF0000"/>
                </a:solidFill>
                <a:cs typeface="+mn-ea"/>
                <a:sym typeface="+mn-lt"/>
              </a:rPr>
              <a:t>汽车制造</a:t>
            </a:r>
            <a:r>
              <a:rPr lang="zh-CN" altLang="en-US" sz="2300" kern="0">
                <a:cs typeface="+mn-ea"/>
                <a:sym typeface="+mn-lt"/>
              </a:rPr>
              <a:t>等行业</a:t>
            </a:r>
            <a:endParaRPr lang="zh-CN" altLang="en-US" sz="2300" kern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4384675"/>
            <a:ext cx="6554470" cy="1988820"/>
          </a:xfrm>
          <a:prstGeom prst="rect">
            <a:avLst/>
          </a:prstGeom>
          <a:gradFill flip="none">
            <a:gsLst>
              <a:gs pos="61000">
                <a:srgbClr val="025FA3">
                  <a:alpha val="61000"/>
                </a:srgbClr>
              </a:gs>
              <a:gs pos="0">
                <a:srgbClr val="007BD3"/>
              </a:gs>
              <a:gs pos="100000">
                <a:srgbClr val="03437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09905" y="2101215"/>
            <a:ext cx="11199495" cy="1325245"/>
          </a:xfrm>
          <a:prstGeom prst="roundRect">
            <a:avLst>
              <a:gd name="adj" fmla="val 5364"/>
            </a:avLst>
          </a:prstGeom>
          <a:solidFill>
            <a:schemeClr val="bg1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7113904" cy="549809"/>
            <a:chOff x="694864" y="945978"/>
            <a:chExt cx="5808006" cy="391588"/>
          </a:xfrm>
        </p:grpSpPr>
        <p:sp>
          <p:nvSpPr>
            <p:cNvPr id="3" name="矩形 2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864" y="953591"/>
              <a:ext cx="5808006" cy="383749"/>
              <a:chOff x="792480" y="928877"/>
              <a:chExt cx="5808006" cy="38374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4058" y="928877"/>
                <a:ext cx="5496428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产业项目与服务平台要两手抓、两手硬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792480" y="1294535"/>
                <a:ext cx="5474136" cy="18091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4" name="矩形 2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0730" y="2134235"/>
            <a:ext cx="109099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搭建平台，既包括开发区园区这一关键平台载体，也包括创新创业平台、数字信息平台、高端人才平台等。各类平台在为产业发展共享资源、降低成本、赋能升级上发挥着重要作用。</a:t>
            </a:r>
            <a:endParaRPr lang="zh-CN" sz="20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225" y="4603115"/>
            <a:ext cx="6189345" cy="1410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省级以上</a:t>
            </a: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创新创业平台达到50个</a:t>
            </a: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，我们考察的</a:t>
            </a: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鲁抗医药公司</a:t>
            </a: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，依托山东省首个工业生物技术产业转化平台，能够</a:t>
            </a: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同时孵化10多个生物医药产品</a:t>
            </a:r>
            <a:endParaRPr lang="zh-CN" sz="22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9" name="图片 28" descr="2021文旅惠民消费季活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4470" y="4414520"/>
            <a:ext cx="2825750" cy="1955800"/>
          </a:xfrm>
          <a:prstGeom prst="rect">
            <a:avLst/>
          </a:prstGeom>
        </p:spPr>
      </p:pic>
      <p:pic>
        <p:nvPicPr>
          <p:cNvPr id="31" name="图片 30" descr="微信图片_202206221610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2765" y="4414520"/>
            <a:ext cx="2764155" cy="19558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20650" y="389191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邹城市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85240" y="3954780"/>
            <a:ext cx="52120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搭建工业、农业、文创、电创新创业平台</a:t>
            </a:r>
            <a:endParaRPr lang="zh-CN" altLang="en-US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0" grpId="0"/>
      <p:bldP spid="37" grpId="1" animBg="1"/>
      <p:bldP spid="100" grpId="1"/>
      <p:bldP spid="30" grpId="0" animBg="1"/>
      <p:bldP spid="25" grpId="0"/>
      <p:bldP spid="32" grpId="0"/>
      <p:bldP spid="35" grpId="0"/>
      <p:bldP spid="30" grpId="1" animBg="1"/>
      <p:bldP spid="25" grpId="1"/>
      <p:bldP spid="32" grpId="1"/>
      <p:bldP spid="35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3327400"/>
            <a:ext cx="12191365" cy="2046605"/>
          </a:xfrm>
          <a:prstGeom prst="rect">
            <a:avLst/>
          </a:prstGeom>
          <a:gradFill flip="none">
            <a:gsLst>
              <a:gs pos="61000">
                <a:srgbClr val="025FA3">
                  <a:alpha val="61000"/>
                </a:srgbClr>
              </a:gs>
              <a:gs pos="0">
                <a:srgbClr val="007BD3"/>
              </a:gs>
              <a:gs pos="100000">
                <a:srgbClr val="03437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61315" y="3382010"/>
            <a:ext cx="5361305" cy="1850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推进工业互联网平台，</a:t>
            </a: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上云企业2400余家</a:t>
            </a: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，省级以上两化融合贯标试点企业16家，建成</a:t>
            </a:r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省级产业互联网平台3个</a:t>
            </a:r>
            <a:r>
              <a:rPr lang="zh-CN" sz="22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，经济开发区被评为省级工业互联网园区</a:t>
            </a:r>
            <a:endParaRPr lang="en-US" altLang="zh-CN" sz="22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微信图片_20220622183213"/>
          <p:cNvPicPr>
            <a:picLocks noChangeAspect="1"/>
          </p:cNvPicPr>
          <p:nvPr/>
        </p:nvPicPr>
        <p:blipFill>
          <a:blip r:embed="rId1"/>
          <a:srcRect l="12500" r="12500"/>
          <a:stretch>
            <a:fillRect/>
          </a:stretch>
        </p:blipFill>
        <p:spPr>
          <a:xfrm>
            <a:off x="5962015" y="2774950"/>
            <a:ext cx="2865755" cy="286575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诸城福田M4项目自动化生产车间"/>
          <p:cNvPicPr>
            <a:picLocks noChangeAspect="1"/>
          </p:cNvPicPr>
          <p:nvPr/>
        </p:nvPicPr>
        <p:blipFill>
          <a:blip r:embed="rId2"/>
          <a:srcRect l="16713" r="16713"/>
          <a:stretch>
            <a:fillRect/>
          </a:stretch>
        </p:blipFill>
        <p:spPr>
          <a:xfrm>
            <a:off x="9067165" y="2820670"/>
            <a:ext cx="2865755" cy="286575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55575" y="283845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诸城市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3805" y="2934335"/>
            <a:ext cx="49326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立足装备制造、食品、汽车等支柱产业</a:t>
            </a:r>
            <a:endParaRPr lang="zh-CN" altLang="en-US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755" y="1267244"/>
            <a:ext cx="7113904" cy="549809"/>
            <a:chOff x="694864" y="945978"/>
            <a:chExt cx="5808006" cy="391588"/>
          </a:xfrm>
        </p:grpSpPr>
        <p:sp>
          <p:nvSpPr>
            <p:cNvPr id="3" name="矩形 2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864" y="953591"/>
              <a:ext cx="5808006" cy="383749"/>
              <a:chOff x="792480" y="928877"/>
              <a:chExt cx="5808006" cy="38374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4058" y="928877"/>
                <a:ext cx="5496428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产业项目与服务平台要两手抓、两手硬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792480" y="1294535"/>
                <a:ext cx="5474136" cy="18091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4" name="矩形 2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/>
      <p:bldP spid="8" grpId="0"/>
      <p:bldP spid="9" grpId="0"/>
      <p:bldP spid="30" grpId="1" animBg="1"/>
      <p:bldP spid="26" grpId="1"/>
      <p:bldP spid="8" grpId="1"/>
      <p:bldP spid="9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862580"/>
            <a:ext cx="12191365" cy="3294380"/>
          </a:xfrm>
          <a:prstGeom prst="rect">
            <a:avLst/>
          </a:prstGeom>
          <a:gradFill flip="none">
            <a:gsLst>
              <a:gs pos="61000">
                <a:srgbClr val="025FA3">
                  <a:alpha val="61000"/>
                </a:srgbClr>
              </a:gs>
              <a:gs pos="0">
                <a:srgbClr val="007BD3"/>
              </a:gs>
              <a:gs pos="100000">
                <a:srgbClr val="03437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61315" y="3006090"/>
            <a:ext cx="53613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落户中国农科院寿光蔬菜研发中心等国字号农业研发平台12家</a:t>
            </a:r>
            <a:endParaRPr 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215" y="238061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寿光市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0020" y="2498725"/>
            <a:ext cx="24180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突出蔬菜产业特色</a:t>
            </a:r>
            <a:endParaRPr lang="zh-CN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3888740"/>
            <a:ext cx="53613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搭建蔬菜小镇智慧物联平台</a:t>
            </a:r>
            <a:endParaRPr 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840" y="4505960"/>
            <a:ext cx="52793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在全省县域率先组建人才发展集团，全市累计引进培育高层次人才308人</a:t>
            </a:r>
            <a:endParaRPr lang="zh-CN" altLang="en-US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第二十三届中国（寿光）国际蔬菜科技博览会上的“太空种植园”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635" y="2080895"/>
            <a:ext cx="6222365" cy="407606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31140" y="315658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1140" y="402272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0665" y="4608830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52755" y="1267244"/>
            <a:ext cx="7113904" cy="549809"/>
            <a:chOff x="694864" y="945978"/>
            <a:chExt cx="5808006" cy="391588"/>
          </a:xfrm>
        </p:grpSpPr>
        <p:sp>
          <p:nvSpPr>
            <p:cNvPr id="12" name="矩形 11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94864" y="953591"/>
              <a:ext cx="5808006" cy="383749"/>
              <a:chOff x="792480" y="928877"/>
              <a:chExt cx="5808006" cy="38374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4058" y="928877"/>
                <a:ext cx="5496428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产业项目与服务平台要两手抓、两手硬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792480" y="1294535"/>
                <a:ext cx="5474136" cy="18091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4" name="矩形 2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/>
      <p:bldP spid="8" grpId="0"/>
      <p:bldP spid="9" grpId="0"/>
      <p:bldP spid="2" grpId="0"/>
      <p:bldP spid="3" grpId="0"/>
      <p:bldP spid="5" grpId="0" animBg="1"/>
      <p:bldP spid="6" grpId="0" bldLvl="0" animBg="1"/>
      <p:bldP spid="10" grpId="0" bldLvl="0" animBg="1"/>
      <p:bldP spid="30" grpId="1" animBg="1"/>
      <p:bldP spid="26" grpId="1"/>
      <p:bldP spid="8" grpId="1"/>
      <p:bldP spid="9" grpId="1"/>
      <p:bldP spid="2" grpId="1"/>
      <p:bldP spid="3" grpId="1"/>
      <p:bldP spid="5" grpId="1" animBg="1"/>
      <p:bldP spid="6" grpId="1" animBg="1"/>
      <p:bldP spid="10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8034020" y="3827145"/>
            <a:ext cx="3509645" cy="18268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08755" y="4471035"/>
            <a:ext cx="30708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ea typeface="宋体" panose="02010600030101010101" pitchFamily="2" charset="-122"/>
                <a:sym typeface="+mn-ea"/>
              </a:rPr>
              <a:t>智造小镇、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3030" y="3368040"/>
            <a:ext cx="3142615" cy="15735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3030" y="4003040"/>
            <a:ext cx="3142615" cy="15735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1125" y="4655820"/>
            <a:ext cx="3142615" cy="15735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3030" y="5402580"/>
            <a:ext cx="3142615" cy="8267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94410" y="2082165"/>
            <a:ext cx="10203180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对比之下，</a:t>
            </a:r>
            <a:r>
              <a:rPr lang="zh-CN" sz="2200" b="0">
                <a:latin typeface="微软雅黑" panose="020B0503020204020204" pitchFamily="34" charset="-122"/>
                <a:ea typeface="微软雅黑" panose="020B0503020204020204" pitchFamily="34" charset="-122"/>
              </a:rPr>
              <a:t>围绕赋能制造业高质量发展，我们搭建了一批平台，存在层次不高、服务质量不高、覆盖范围不广的问题</a:t>
            </a:r>
            <a:endParaRPr lang="zh-CN" altLang="en-US" sz="22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520" y="4351020"/>
            <a:ext cx="26676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临清轴承产业通过园区化集约化发展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3870" y="4018280"/>
            <a:ext cx="337248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但是园区配套服务不足、产城融合不够紧密，“政产学研金服用”融合不深、破解技术难题成效不明显</a:t>
            </a:r>
            <a:endParaRPr lang="zh-CN" altLang="en-US" sz="2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3940" y="4161155"/>
            <a:ext cx="13627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智创未来</a:t>
            </a:r>
            <a:endParaRPr 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7660" y="4845050"/>
            <a:ext cx="25577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专用特种轴承产业园</a:t>
            </a:r>
            <a:endParaRPr 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2865" y="5440680"/>
            <a:ext cx="32848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全省轴承领域唯一的创新创业共同体等创新平台</a:t>
            </a:r>
            <a:endParaRPr 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9335" y="3548380"/>
            <a:ext cx="14097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智造小镇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061335" y="4647565"/>
            <a:ext cx="768985" cy="25908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139305" y="4641850"/>
            <a:ext cx="768985" cy="25908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52755" y="1267244"/>
            <a:ext cx="7113904" cy="549809"/>
            <a:chOff x="694864" y="945978"/>
            <a:chExt cx="5808006" cy="391588"/>
          </a:xfrm>
        </p:grpSpPr>
        <p:sp>
          <p:nvSpPr>
            <p:cNvPr id="17" name="矩形 16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94864" y="953591"/>
              <a:ext cx="5808006" cy="383749"/>
              <a:chOff x="792480" y="928877"/>
              <a:chExt cx="5808006" cy="38374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4058" y="928877"/>
                <a:ext cx="5496428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产业项目与服务平台要两手抓、两手硬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792480" y="1294535"/>
                <a:ext cx="5474136" cy="18091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4" name="矩形 2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8" grpId="0" animBg="1"/>
      <p:bldP spid="9" grpId="0" animBg="1"/>
      <p:bldP spid="10" grpId="0" animBg="1"/>
      <p:bldP spid="11" grpId="0" animBg="1"/>
      <p:bldP spid="2" grpId="0"/>
      <p:bldP spid="3" grpId="0"/>
      <p:bldP spid="5" grpId="0"/>
      <p:bldP spid="6" grpId="0"/>
      <p:bldP spid="7" grpId="0"/>
      <p:bldP spid="13" grpId="0"/>
      <p:bldP spid="14" grpId="0" animBg="1"/>
      <p:bldP spid="15" grpId="0" animBg="1"/>
      <p:bldP spid="16" grpId="1" animBg="1"/>
      <p:bldP spid="4" grpId="1"/>
      <p:bldP spid="8" grpId="1" animBg="1"/>
      <p:bldP spid="9" grpId="1" animBg="1"/>
      <p:bldP spid="10" grpId="1" animBg="1"/>
      <p:bldP spid="11" grpId="1" animBg="1"/>
      <p:bldP spid="2" grpId="1"/>
      <p:bldP spid="3" grpId="1"/>
      <p:bldP spid="5" grpId="1"/>
      <p:bldP spid="6" grpId="1"/>
      <p:bldP spid="7" grpId="1"/>
      <p:bldP spid="13" grpId="1"/>
      <p:bldP spid="14" grpId="1" animBg="1"/>
      <p:bldP spid="15" grpId="1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3289300"/>
            <a:ext cx="12191365" cy="2279650"/>
          </a:xfrm>
          <a:prstGeom prst="rect">
            <a:avLst/>
          </a:prstGeom>
          <a:gradFill flip="none">
            <a:gsLst>
              <a:gs pos="61000">
                <a:srgbClr val="025FA3">
                  <a:alpha val="61000"/>
                </a:srgbClr>
              </a:gs>
              <a:gs pos="0">
                <a:srgbClr val="007BD3"/>
              </a:gs>
              <a:gs pos="100000">
                <a:srgbClr val="03437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30530" y="2008505"/>
            <a:ext cx="113411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政府要主动搭建平台，围绕服务实体经济，引进培育研发、物流、金融等生产性服务业，为产业发展赋能。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955" y="3461385"/>
            <a:ext cx="5485130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目前，临清市正在推进鲁西国际内陆港、“云轴联”、创新创业共同体、轴承智慧物流园区等平台项目，帮助企业对接要素资源，推动产业链与创新链、供应链、资金链、信息链深度融合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微信截图_20220623153856"/>
          <p:cNvPicPr>
            <a:picLocks noChangeAspect="1"/>
          </p:cNvPicPr>
          <p:nvPr/>
        </p:nvPicPr>
        <p:blipFill>
          <a:blip r:embed="rId1"/>
          <a:srcRect l="1366"/>
          <a:stretch>
            <a:fillRect/>
          </a:stretch>
        </p:blipFill>
        <p:spPr>
          <a:xfrm>
            <a:off x="5937885" y="2726690"/>
            <a:ext cx="5843270" cy="3737610"/>
          </a:xfrm>
          <a:prstGeom prst="rect">
            <a:avLst/>
          </a:prstGeom>
          <a:scene3d>
            <a:camera prst="perspectiveLeft"/>
            <a:lightRig rig="threePt" dir="t"/>
          </a:scene3d>
          <a:sp3d extrusionH="190500" contourW="25400">
            <a:extrusionClr>
              <a:schemeClr val="bg1">
                <a:lumMod val="75000"/>
              </a:schemeClr>
            </a:extrusionClr>
            <a:contourClr>
              <a:schemeClr val="bg1">
                <a:lumMod val="85000"/>
              </a:schemeClr>
            </a:contourClr>
          </a:sp3d>
        </p:spPr>
      </p:pic>
      <p:grpSp>
        <p:nvGrpSpPr>
          <p:cNvPr id="4" name="组合 3"/>
          <p:cNvGrpSpPr/>
          <p:nvPr/>
        </p:nvGrpSpPr>
        <p:grpSpPr>
          <a:xfrm>
            <a:off x="452755" y="1267244"/>
            <a:ext cx="7113904" cy="549809"/>
            <a:chOff x="694864" y="945978"/>
            <a:chExt cx="5808006" cy="391588"/>
          </a:xfrm>
        </p:grpSpPr>
        <p:sp>
          <p:nvSpPr>
            <p:cNvPr id="5" name="矩形 4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94864" y="953591"/>
              <a:ext cx="5808006" cy="383749"/>
              <a:chOff x="792480" y="928877"/>
              <a:chExt cx="5808006" cy="38374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4058" y="928877"/>
                <a:ext cx="5496428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产业项目与服务平台要两手抓、两手硬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792480" y="1294535"/>
                <a:ext cx="5474136" cy="18091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4" name="矩形 23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30" grpId="1" animBg="1"/>
      <p:bldP spid="2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2700"/>
            <a:ext cx="12192000" cy="6858000"/>
          </a:xfrm>
          <a:prstGeom prst="rect">
            <a:avLst/>
          </a:prstGeom>
          <a:pattFill prst="diagBrick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7360" y="1267244"/>
            <a:ext cx="5723889" cy="549809"/>
            <a:chOff x="694864" y="945978"/>
            <a:chExt cx="4673156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4673156" cy="383749"/>
              <a:chOff x="792480" y="928877"/>
              <a:chExt cx="4673156" cy="38374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4361578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谋事与谋钱要两手抓、两手硬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456970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2518" y="2295496"/>
            <a:ext cx="9708819" cy="778944"/>
            <a:chOff x="-2246857" y="2577695"/>
            <a:chExt cx="9582623" cy="499548"/>
          </a:xfrm>
          <a:effectLst>
            <a:outerShdw blurRad="76200" dist="38100" dir="8100000" algn="tr" rotWithShape="0">
              <a:srgbClr val="0070C0">
                <a:alpha val="40000"/>
              </a:srgbClr>
            </a:outerShdw>
          </a:effectLst>
        </p:grpSpPr>
        <p:sp>
          <p:nvSpPr>
            <p:cNvPr id="5" name="矩形: 圆角 19"/>
            <p:cNvSpPr/>
            <p:nvPr/>
          </p:nvSpPr>
          <p:spPr>
            <a:xfrm>
              <a:off x="-2246857" y="2577695"/>
              <a:ext cx="9582623" cy="4995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70C0"/>
                </a:gs>
                <a:gs pos="0">
                  <a:srgbClr val="0070C0">
                    <a:lumMod val="75000"/>
                    <a:lumOff val="2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" name="圆角矩形 7"/>
            <p:cNvSpPr/>
            <p:nvPr/>
          </p:nvSpPr>
          <p:spPr bwMode="auto">
            <a:xfrm>
              <a:off x="-1433494" y="2663623"/>
              <a:ext cx="7955898" cy="349407"/>
            </a:xfrm>
            <a:prstGeom prst="roundRect">
              <a:avLst>
                <a:gd name="adj" fmla="val 16667"/>
              </a:avLst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县域经济发展，必须以项目为支撑</a:t>
              </a:r>
              <a:endParaRPr lang="zh-CN" altLang="en-US" sz="2600" b="1" dirty="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60805" y="4444367"/>
            <a:ext cx="8808722" cy="726438"/>
            <a:chOff x="1061963" y="2616925"/>
            <a:chExt cx="10703350" cy="818844"/>
          </a:xfrm>
        </p:grpSpPr>
        <p:sp>
          <p:nvSpPr>
            <p:cNvPr id="9" name="矩形: 圆角 25"/>
            <p:cNvSpPr/>
            <p:nvPr/>
          </p:nvSpPr>
          <p:spPr>
            <a:xfrm>
              <a:off x="6875815" y="2616925"/>
              <a:ext cx="4889498" cy="1708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104775">
              <a:gradFill flip="none" rotWithShape="1">
                <a:gsLst>
                  <a:gs pos="0">
                    <a:srgbClr val="0070C0">
                      <a:lumMod val="83000"/>
                      <a:lumOff val="17000"/>
                    </a:srgbClr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25"/>
            <p:cNvSpPr/>
            <p:nvPr/>
          </p:nvSpPr>
          <p:spPr>
            <a:xfrm>
              <a:off x="1061963" y="2621933"/>
              <a:ext cx="4889498" cy="1708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104775">
              <a:gradFill flip="none" rotWithShape="1">
                <a:gsLst>
                  <a:gs pos="0">
                    <a:srgbClr val="0070C0">
                      <a:lumMod val="83000"/>
                      <a:lumOff val="17000"/>
                    </a:srgbClr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顶角 26"/>
            <p:cNvSpPr/>
            <p:nvPr/>
          </p:nvSpPr>
          <p:spPr>
            <a:xfrm>
              <a:off x="1119831" y="2688500"/>
              <a:ext cx="4773761" cy="747269"/>
            </a:xfrm>
            <a:prstGeom prst="round2SameRect">
              <a:avLst>
                <a:gd name="adj1" fmla="val 0"/>
                <a:gd name="adj2" fmla="val 4319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241300" dir="5400000" sx="99000" sy="99000" algn="t" rotWithShape="0">
                <a:srgbClr val="5B9BD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顶角 26"/>
            <p:cNvSpPr/>
            <p:nvPr/>
          </p:nvSpPr>
          <p:spPr>
            <a:xfrm>
              <a:off x="6968406" y="2677047"/>
              <a:ext cx="4773761" cy="747269"/>
            </a:xfrm>
            <a:prstGeom prst="round2SameRect">
              <a:avLst>
                <a:gd name="adj1" fmla="val 0"/>
                <a:gd name="adj2" fmla="val 4319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241300" dir="5400000" sx="99000" sy="99000" algn="t" rotWithShape="0">
                <a:srgbClr val="5B9BD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2"/>
          <p:cNvSpPr/>
          <p:nvPr/>
        </p:nvSpPr>
        <p:spPr bwMode="auto">
          <a:xfrm>
            <a:off x="1377315" y="3926205"/>
            <a:ext cx="3959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kumimoji="1"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要精于“谋事”</a:t>
            </a:r>
            <a:endParaRPr kumimoji="1"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6" name="文本框 6"/>
          <p:cNvSpPr>
            <a:spLocks noChangeArrowheads="1"/>
          </p:cNvSpPr>
          <p:nvPr/>
        </p:nvSpPr>
        <p:spPr bwMode="auto">
          <a:xfrm>
            <a:off x="1559560" y="4581525"/>
            <a:ext cx="35947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搞好项目策划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6"/>
          <p:cNvSpPr>
            <a:spLocks noChangeArrowheads="1"/>
          </p:cNvSpPr>
          <p:nvPr/>
        </p:nvSpPr>
        <p:spPr bwMode="auto">
          <a:xfrm>
            <a:off x="6418580" y="4581525"/>
            <a:ext cx="36239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加速项目建设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 2"/>
          <p:cNvSpPr/>
          <p:nvPr/>
        </p:nvSpPr>
        <p:spPr bwMode="auto">
          <a:xfrm>
            <a:off x="6344920" y="3926205"/>
            <a:ext cx="382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kumimoji="1"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又要善于“谋钱”</a:t>
            </a:r>
            <a:endParaRPr kumimoji="1"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16" grpId="0"/>
      <p:bldP spid="16" grpId="1"/>
      <p:bldP spid="22" grpId="0"/>
      <p:bldP spid="22" grpId="1"/>
      <p:bldP spid="23" grpId="0"/>
      <p:bldP spid="23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4" name="矩形: 圆角 25"/>
          <p:cNvSpPr/>
          <p:nvPr/>
        </p:nvSpPr>
        <p:spPr>
          <a:xfrm>
            <a:off x="6251012" y="2714996"/>
            <a:ext cx="2682875" cy="428625"/>
          </a:xfrm>
          <a:prstGeom prst="roundRect">
            <a:avLst/>
          </a:prstGeom>
          <a:gradFill flip="none" rotWithShape="1">
            <a:gsLst>
              <a:gs pos="100000">
                <a:srgbClr val="0070C0"/>
              </a:gs>
              <a:gs pos="0">
                <a:srgbClr val="009AD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3" name="文本框 52"/>
          <p:cNvSpPr txBox="1"/>
          <p:nvPr/>
        </p:nvSpPr>
        <p:spPr>
          <a:xfrm>
            <a:off x="802077" y="2652131"/>
            <a:ext cx="102812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四个市都把项目谋划建设贯穿县域发展全过程，</a:t>
            </a:r>
            <a:r>
              <a:rPr kumimoji="1"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“大抓项目、抓大项目”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的氛围非常浓厚。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86940" y="2364906"/>
            <a:ext cx="4578350" cy="14795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3" name="文本框 4"/>
          <p:cNvSpPr>
            <a:spLocks noChangeArrowheads="1"/>
          </p:cNvSpPr>
          <p:nvPr/>
        </p:nvSpPr>
        <p:spPr bwMode="auto">
          <a:xfrm>
            <a:off x="723224" y="2063281"/>
            <a:ext cx="4934585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dirty="0">
                <a:solidFill>
                  <a:schemeClr val="tx1"/>
                </a:solidFill>
                <a:sym typeface="微软雅黑" panose="020B0503020204020204" pitchFamily="34" charset="-122"/>
              </a:rPr>
              <a:t>“谋事”就要把握机遇、乘势而上</a:t>
            </a:r>
            <a:endParaRPr lang="zh-CN" altLang="en-US" sz="2200" b="1" dirty="0">
              <a:solidFill>
                <a:schemeClr val="tx1"/>
              </a:solidFill>
              <a:sym typeface="微软雅黑" panose="020B0503020204020204" pitchFamily="34" charset="-122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7391" y="3359402"/>
            <a:ext cx="9771226" cy="277914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14094" y="1174849"/>
            <a:ext cx="7628254" cy="549809"/>
            <a:chOff x="694864" y="945978"/>
            <a:chExt cx="6227937" cy="391588"/>
          </a:xfrm>
        </p:grpSpPr>
        <p:sp>
          <p:nvSpPr>
            <p:cNvPr id="15" name="矩形 14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94864" y="953591"/>
              <a:ext cx="6227937" cy="383975"/>
              <a:chOff x="792480" y="928877"/>
              <a:chExt cx="6227937" cy="38397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谋事与谋钱要两手抓、两手硬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4510832" cy="226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7" name="矩形 16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0"/>
            <a:ext cx="12192000" cy="6858000"/>
          </a:xfrm>
          <a:prstGeom prst="rect">
            <a:avLst/>
          </a:prstGeom>
          <a:pattFill prst="diagBrick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615430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5280" y="1765935"/>
            <a:ext cx="5156200" cy="431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10540" y="2820035"/>
            <a:ext cx="426593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实施重点工程项目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135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个、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年度投资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321亿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元，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争取改革试点、示范项目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38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项，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争取无偿资金突破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30亿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元，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在济宁市重点项目观摩中荣获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第一名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6390" y="1354455"/>
            <a:ext cx="5153660" cy="38214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箭头: 五边形 7"/>
          <p:cNvSpPr/>
          <p:nvPr/>
        </p:nvSpPr>
        <p:spPr>
          <a:xfrm>
            <a:off x="307340" y="1176020"/>
            <a:ext cx="1701165" cy="417195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3850" y="1186180"/>
            <a:ext cx="159702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邹城市</a:t>
            </a:r>
            <a:endParaRPr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25755" y="1700530"/>
            <a:ext cx="3135630" cy="49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聚焦项目建设和对上争取</a:t>
            </a:r>
            <a:endParaRPr lang="zh-CN" altLang="en-US" sz="2000" kern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38480" y="2370455"/>
            <a:ext cx="12395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2021年</a:t>
            </a:r>
            <a:endParaRPr lang="zh-CN" altLang="en-US" sz="2400" b="1"/>
          </a:p>
        </p:txBody>
      </p:sp>
      <p:pic>
        <p:nvPicPr>
          <p:cNvPr id="34" name="图片 33" descr="经济效益提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1145" y="2286635"/>
            <a:ext cx="1310005" cy="1310005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5918200" y="1741805"/>
            <a:ext cx="5868035" cy="431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08140" y="2265045"/>
            <a:ext cx="503872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实施重点项目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332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个，完成投资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1081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亿元，被评为全国投资竞争力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百强县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09310" y="1354455"/>
            <a:ext cx="5876925" cy="20370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箭头: 五边形 7"/>
          <p:cNvSpPr/>
          <p:nvPr/>
        </p:nvSpPr>
        <p:spPr>
          <a:xfrm>
            <a:off x="5890260" y="1181735"/>
            <a:ext cx="1701165" cy="42545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18200" y="1182370"/>
            <a:ext cx="159702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滕州市</a:t>
            </a:r>
            <a:endParaRPr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08675" y="1676400"/>
            <a:ext cx="3135630" cy="49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突出项目全生命周期服务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28055" y="2419985"/>
            <a:ext cx="7670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过去</a:t>
            </a:r>
            <a:endParaRPr lang="zh-CN" altLang="en-US" sz="2000" b="1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五年</a:t>
            </a:r>
            <a:endParaRPr lang="zh-CN" altLang="en-US" sz="2000" b="1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063615" y="4144010"/>
            <a:ext cx="551497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年均实施过千万元项目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350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个以上，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年均完成投资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200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亿元左右。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918200" y="3794125"/>
            <a:ext cx="5876925" cy="138874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箭头: 五边形 7"/>
          <p:cNvSpPr/>
          <p:nvPr/>
        </p:nvSpPr>
        <p:spPr>
          <a:xfrm>
            <a:off x="5899150" y="3621405"/>
            <a:ext cx="1701165" cy="42545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918200" y="3627120"/>
            <a:ext cx="159702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诸城市</a:t>
            </a:r>
            <a:endParaRPr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480695" y="5775325"/>
            <a:ext cx="110972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构建梯次鲜明、结构优化、接续有力的项目推进机制，过去五年建成投产过亿元项目超过</a:t>
            </a:r>
            <a:r>
              <a:rPr lang="zh-CN" altLang="en-US" sz="2000" b="1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140</a:t>
            </a: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个。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35280" y="5425440"/>
            <a:ext cx="11459210" cy="107124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箭头: 五边形 7"/>
          <p:cNvSpPr/>
          <p:nvPr/>
        </p:nvSpPr>
        <p:spPr>
          <a:xfrm>
            <a:off x="316230" y="5282565"/>
            <a:ext cx="1701165" cy="395605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335280" y="5282565"/>
            <a:ext cx="159702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寿光市</a:t>
            </a:r>
            <a:endParaRPr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animBg="1"/>
      <p:bldP spid="18" grpId="0"/>
      <p:bldP spid="18" grpId="1"/>
      <p:bldP spid="19" grpId="0" bldLvl="0" animBg="1"/>
      <p:bldP spid="19" grpId="1" animBg="1"/>
      <p:bldP spid="20" grpId="0" bldLvl="0" animBg="1"/>
      <p:bldP spid="20" grpId="1" animBg="1"/>
      <p:bldP spid="21" grpId="0"/>
      <p:bldP spid="21" grpId="1"/>
      <p:bldP spid="58" grpId="0"/>
      <p:bldP spid="58" grpId="1"/>
      <p:bldP spid="32" grpId="0"/>
      <p:bldP spid="32" grpId="1"/>
      <p:bldP spid="35" grpId="0" bldLvl="0" animBg="1"/>
      <p:bldP spid="35" grpId="1" animBg="1"/>
      <p:bldP spid="36" grpId="0"/>
      <p:bldP spid="36" grpId="1"/>
      <p:bldP spid="37" grpId="0" bldLvl="0" animBg="1"/>
      <p:bldP spid="37" grpId="1" animBg="1"/>
      <p:bldP spid="38" grpId="0" bldLvl="0" animBg="1"/>
      <p:bldP spid="38" grpId="1" animBg="1"/>
      <p:bldP spid="39" grpId="0"/>
      <p:bldP spid="39" grpId="1"/>
      <p:bldP spid="40" grpId="0"/>
      <p:bldP spid="40" grpId="1"/>
      <p:bldP spid="41" grpId="0"/>
      <p:bldP spid="41" grpId="1"/>
      <p:bldP spid="104" grpId="0"/>
      <p:bldP spid="104" grpId="1"/>
      <p:bldP spid="105" grpId="0" bldLvl="0" animBg="1"/>
      <p:bldP spid="105" grpId="1" animBg="1"/>
      <p:bldP spid="106" grpId="0" bldLvl="0" animBg="1"/>
      <p:bldP spid="106" grpId="1" animBg="1"/>
      <p:bldP spid="107" grpId="0"/>
      <p:bldP spid="107" grpId="1"/>
      <p:bldP spid="110" grpId="0"/>
      <p:bldP spid="110" grpId="1"/>
      <p:bldP spid="111" grpId="0" bldLvl="0" animBg="1"/>
      <p:bldP spid="111" grpId="1" animBg="1"/>
      <p:bldP spid="112" grpId="0" bldLvl="0" animBg="1"/>
      <p:bldP spid="112" grpId="1" animBg="1"/>
      <p:bldP spid="113" grpId="0"/>
      <p:bldP spid="113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875" y="1295400"/>
            <a:ext cx="11182985" cy="205930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53135" y="2124710"/>
            <a:ext cx="1003617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谋事之后还要取实，项目落地首先要解决钱从哪来的问题</a:t>
            </a:r>
            <a:endParaRPr kumimoji="1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6455" y="1742440"/>
            <a:ext cx="4578350" cy="14795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4"/>
          <p:cNvSpPr>
            <a:spLocks noChangeArrowheads="1"/>
          </p:cNvSpPr>
          <p:nvPr/>
        </p:nvSpPr>
        <p:spPr bwMode="auto">
          <a:xfrm>
            <a:off x="622935" y="1440815"/>
            <a:ext cx="4934585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“谋钱”就要创新思维、拓宽渠道</a:t>
            </a:r>
            <a:endParaRPr lang="zh-CN" altLang="en-US" sz="2400" b="1" dirty="0">
              <a:solidFill>
                <a:srgbClr val="0070C0"/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5460" y="6077585"/>
            <a:ext cx="44367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kern="100" dirty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仿宋_GB2312" panose="02010609030101010101" charset="-122"/>
              </a:rPr>
              <a:t>撬动更多资金投向重点产业重点项目</a:t>
            </a:r>
            <a:endParaRPr lang="zh-CN" altLang="en-US" sz="2000" b="1" kern="100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仿宋_GB2312" panose="0201060903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48890" y="3643250"/>
            <a:ext cx="3506470" cy="523240"/>
            <a:chOff x="11341" y="3727610"/>
            <a:chExt cx="3506470" cy="523240"/>
          </a:xfrm>
        </p:grpSpPr>
        <p:sp>
          <p:nvSpPr>
            <p:cNvPr id="25" name="矩形 24"/>
            <p:cNvSpPr/>
            <p:nvPr/>
          </p:nvSpPr>
          <p:spPr>
            <a:xfrm flipV="1">
              <a:off x="11976" y="3960655"/>
              <a:ext cx="3505835" cy="2901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341" y="3727610"/>
              <a:ext cx="350647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邹城市、滕州市分别设立了</a:t>
              </a:r>
              <a:endParaRPr lang="zh-CN" altLang="en-US" sz="2000" b="1" kern="100" dirty="0">
                <a:solidFill>
                  <a:srgbClr val="000000"/>
                </a:solidFill>
                <a:effectLst/>
                <a:latin typeface="仿宋_GB2312" panose="02010609030101010101" charset="-122"/>
              </a:endParaRPr>
            </a:p>
          </p:txBody>
        </p:sp>
      </p:grpSp>
      <p:sp>
        <p:nvSpPr>
          <p:cNvPr id="27" name="îṧlïdé"/>
          <p:cNvSpPr/>
          <p:nvPr/>
        </p:nvSpPr>
        <p:spPr bwMode="auto">
          <a:xfrm rot="5400000" flipV="1">
            <a:off x="2106295" y="4678045"/>
            <a:ext cx="1057275" cy="1552575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>
            <a:gsLst>
              <a:gs pos="100000">
                <a:srgbClr val="FDA749">
                  <a:alpha val="48000"/>
                </a:srgbClr>
              </a:gs>
              <a:gs pos="0">
                <a:srgbClr val="FDA749">
                  <a:alpha val="0"/>
                </a:srgbClr>
              </a:gs>
              <a:gs pos="40000">
                <a:srgbClr val="FDA749">
                  <a:alpha val="10000"/>
                </a:srgbClr>
              </a:gs>
            </a:gsLst>
            <a:lin ang="0" scaled="0"/>
          </a:gradFill>
          <a:ln>
            <a:gradFill>
              <a:gsLst>
                <a:gs pos="4000">
                  <a:srgbClr val="F17F03">
                    <a:alpha val="0"/>
                  </a:srgbClr>
                </a:gs>
                <a:gs pos="28000">
                  <a:srgbClr val="F17F03">
                    <a:alpha val="60000"/>
                  </a:srgbClr>
                </a:gs>
                <a:gs pos="63000">
                  <a:srgbClr val="F17F03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848995" y="4519295"/>
            <a:ext cx="3506470" cy="464185"/>
            <a:chOff x="1138872" y="4643300"/>
            <a:chExt cx="3699510" cy="464185"/>
          </a:xfrm>
        </p:grpSpPr>
        <p:sp>
          <p:nvSpPr>
            <p:cNvPr id="29" name="矩形: 圆角 38"/>
            <p:cNvSpPr/>
            <p:nvPr/>
          </p:nvSpPr>
          <p:spPr>
            <a:xfrm>
              <a:off x="1138872" y="4643300"/>
              <a:ext cx="1779905" cy="4641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30" name="矩形: 圆角 39"/>
            <p:cNvSpPr/>
            <p:nvPr/>
          </p:nvSpPr>
          <p:spPr>
            <a:xfrm>
              <a:off x="3058477" y="4643300"/>
              <a:ext cx="1779905" cy="4641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091815" y="4551680"/>
            <a:ext cx="84010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9亿元</a:t>
            </a:r>
            <a:endParaRPr lang="zh-CN" altLang="en-US" sz="2000"/>
          </a:p>
        </p:txBody>
      </p:sp>
      <p:sp>
        <p:nvSpPr>
          <p:cNvPr id="35" name="文本框 34"/>
          <p:cNvSpPr txBox="1"/>
          <p:nvPr/>
        </p:nvSpPr>
        <p:spPr>
          <a:xfrm>
            <a:off x="1272540" y="4556125"/>
            <a:ext cx="84010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</a:t>
            </a:r>
            <a:endParaRPr lang="zh-CN" altLang="en-US" sz="2000"/>
          </a:p>
        </p:txBody>
      </p:sp>
      <p:sp>
        <p:nvSpPr>
          <p:cNvPr id="37" name="文本框 36"/>
          <p:cNvSpPr txBox="1"/>
          <p:nvPr/>
        </p:nvSpPr>
        <p:spPr>
          <a:xfrm>
            <a:off x="2267585" y="5130800"/>
            <a:ext cx="7346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产业</a:t>
            </a:r>
            <a:endParaRPr kumimoji="1"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kumimoji="1"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基金</a:t>
            </a:r>
            <a:endParaRPr kumimoji="1"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îṧlïdé"/>
          <p:cNvSpPr/>
          <p:nvPr/>
        </p:nvSpPr>
        <p:spPr bwMode="auto">
          <a:xfrm flipV="1">
            <a:off x="4611370" y="3894455"/>
            <a:ext cx="1918970" cy="1552575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>
            <a:gsLst>
              <a:gs pos="100000">
                <a:srgbClr val="FDA749">
                  <a:alpha val="48000"/>
                </a:srgbClr>
              </a:gs>
              <a:gs pos="0">
                <a:srgbClr val="FDA749">
                  <a:alpha val="0"/>
                </a:srgbClr>
              </a:gs>
              <a:gs pos="40000">
                <a:srgbClr val="FDA749">
                  <a:alpha val="10000"/>
                </a:srgbClr>
              </a:gs>
            </a:gsLst>
            <a:lin ang="0" scaled="0"/>
          </a:gradFill>
          <a:ln>
            <a:gradFill>
              <a:gsLst>
                <a:gs pos="4000">
                  <a:srgbClr val="F17F03">
                    <a:alpha val="0"/>
                  </a:srgbClr>
                </a:gs>
                <a:gs pos="28000">
                  <a:srgbClr val="F17F03">
                    <a:alpha val="60000"/>
                  </a:srgbClr>
                </a:gs>
                <a:gs pos="63000">
                  <a:srgbClr val="F17F03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7438" t="15794" r="7713" b="13958"/>
          <a:stretch>
            <a:fillRect/>
          </a:stretch>
        </p:blipFill>
        <p:spPr>
          <a:xfrm>
            <a:off x="6786245" y="3731895"/>
            <a:ext cx="4573905" cy="28397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61580" y="3618865"/>
            <a:ext cx="4170045" cy="1574800"/>
          </a:xfrm>
          <a:prstGeom prst="rect">
            <a:avLst/>
          </a:prstGeom>
          <a:solidFill>
            <a:schemeClr val="accent6">
              <a:lumMod val="20000"/>
              <a:lumOff val="8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25715" y="3749675"/>
            <a:ext cx="404177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我们观摩的孟苑项目就是邹城市城投平台——圣城文化旅游开发有限公司采取PPP模式建设的。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8" grpId="0" bldLvl="0" animBg="1"/>
      <p:bldP spid="8" grpId="1" animBg="1"/>
      <p:bldP spid="3" grpId="0"/>
      <p:bldP spid="3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11150" y="4906645"/>
            <a:ext cx="44367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b="1" kern="100" dirty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仿宋_GB2312" panose="02010609030101010101" charset="-122"/>
              </a:rPr>
              <a:t>全省上市公司孵化聚集区试点</a:t>
            </a:r>
            <a:endParaRPr lang="zh-CN" altLang="en-US" sz="2200" b="1" kern="100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仿宋_GB2312" panose="0201060903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4580" y="2472310"/>
            <a:ext cx="3506470" cy="523240"/>
            <a:chOff x="11341" y="3727610"/>
            <a:chExt cx="3506470" cy="523240"/>
          </a:xfrm>
        </p:grpSpPr>
        <p:sp>
          <p:nvSpPr>
            <p:cNvPr id="44" name="矩形 43"/>
            <p:cNvSpPr/>
            <p:nvPr/>
          </p:nvSpPr>
          <p:spPr>
            <a:xfrm flipV="1">
              <a:off x="11976" y="3960655"/>
              <a:ext cx="3505835" cy="2901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341" y="3727610"/>
              <a:ext cx="35064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诸城市、寿光市</a:t>
              </a:r>
              <a:endParaRPr kumimoji="1"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6" name="îṧlïdé"/>
          <p:cNvSpPr/>
          <p:nvPr/>
        </p:nvSpPr>
        <p:spPr bwMode="auto">
          <a:xfrm rot="5400000" flipV="1">
            <a:off x="1911985" y="3507105"/>
            <a:ext cx="1057275" cy="1552575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>
            <a:gsLst>
              <a:gs pos="100000">
                <a:srgbClr val="FDA749">
                  <a:alpha val="48000"/>
                </a:srgbClr>
              </a:gs>
              <a:gs pos="0">
                <a:srgbClr val="FDA749">
                  <a:alpha val="0"/>
                </a:srgbClr>
              </a:gs>
              <a:gs pos="40000">
                <a:srgbClr val="FDA749">
                  <a:alpha val="10000"/>
                </a:srgbClr>
              </a:gs>
            </a:gsLst>
            <a:lin ang="0" scaled="0"/>
          </a:gradFill>
          <a:ln>
            <a:gradFill>
              <a:gsLst>
                <a:gs pos="4000">
                  <a:srgbClr val="F17F03">
                    <a:alpha val="0"/>
                  </a:srgbClr>
                </a:gs>
                <a:gs pos="28000">
                  <a:srgbClr val="F17F03">
                    <a:alpha val="60000"/>
                  </a:srgbClr>
                </a:gs>
                <a:gs pos="63000">
                  <a:srgbClr val="F17F03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矩形: 圆角 38"/>
          <p:cNvSpPr/>
          <p:nvPr/>
        </p:nvSpPr>
        <p:spPr>
          <a:xfrm>
            <a:off x="654685" y="3348355"/>
            <a:ext cx="3506470" cy="46418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/>
          </a:p>
        </p:txBody>
      </p:sp>
      <p:sp>
        <p:nvSpPr>
          <p:cNvPr id="48" name="文本框 47"/>
          <p:cNvSpPr txBox="1"/>
          <p:nvPr/>
        </p:nvSpPr>
        <p:spPr>
          <a:xfrm>
            <a:off x="1083076" y="3364865"/>
            <a:ext cx="278971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均有7家上市企业</a:t>
            </a:r>
            <a:endParaRPr kumimoji="1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073275" y="3959860"/>
            <a:ext cx="7346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入选</a:t>
            </a:r>
            <a:endParaRPr kumimoji="1"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0" name="îṧlïdé"/>
          <p:cNvSpPr/>
          <p:nvPr/>
        </p:nvSpPr>
        <p:spPr bwMode="auto">
          <a:xfrm flipV="1">
            <a:off x="4434840" y="3129915"/>
            <a:ext cx="1918970" cy="1552575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>
            <a:gsLst>
              <a:gs pos="100000">
                <a:srgbClr val="FDA749">
                  <a:alpha val="48000"/>
                </a:srgbClr>
              </a:gs>
              <a:gs pos="0">
                <a:srgbClr val="FDA749">
                  <a:alpha val="0"/>
                </a:srgbClr>
              </a:gs>
              <a:gs pos="40000">
                <a:srgbClr val="FDA749">
                  <a:alpha val="10000"/>
                </a:srgbClr>
              </a:gs>
            </a:gsLst>
            <a:lin ang="0" scaled="0"/>
          </a:gradFill>
          <a:ln>
            <a:gradFill>
              <a:gsLst>
                <a:gs pos="4000">
                  <a:srgbClr val="F17F03">
                    <a:alpha val="0"/>
                  </a:srgbClr>
                </a:gs>
                <a:gs pos="28000">
                  <a:srgbClr val="F17F03">
                    <a:alpha val="60000"/>
                  </a:srgbClr>
                </a:gs>
                <a:gs pos="63000">
                  <a:srgbClr val="F17F03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6560599" y="3364865"/>
            <a:ext cx="5131292" cy="148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聊城全市有6家上市企业，其中5家A股，莘县嘉华生物IPO本月已过会，</a:t>
            </a:r>
            <a:endParaRPr kumimoji="1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1家港股阳谷凤祥；临清暂时没有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4094" y="1174849"/>
            <a:ext cx="7628254" cy="549809"/>
            <a:chOff x="694864" y="945978"/>
            <a:chExt cx="6227937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94864" y="953591"/>
              <a:ext cx="6227937" cy="383975"/>
              <a:chOff x="792480" y="928877"/>
              <a:chExt cx="6227937" cy="38397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谋事与谋钱要两手抓、两手硬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92480" y="1312626"/>
                <a:ext cx="4510832" cy="226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6" name="矩形 15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50" grpId="0" bldLvl="0" animBg="1"/>
      <p:bldP spid="50" grpId="1" animBg="1"/>
      <p:bldP spid="51" grpId="0"/>
      <p:bldP spid="5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矩形 3"/>
          <p:cNvSpPr/>
          <p:nvPr/>
        </p:nvSpPr>
        <p:spPr bwMode="auto">
          <a:xfrm>
            <a:off x="5791199" y="2653835"/>
            <a:ext cx="6107362" cy="944710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各县市区都是奔着问题去，考察前就对照项目介绍形成了问题清单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一、考察学习活动的基本情况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3" name="矩形 3"/>
          <p:cNvSpPr/>
          <p:nvPr/>
        </p:nvSpPr>
        <p:spPr bwMode="auto">
          <a:xfrm>
            <a:off x="5791200" y="3714844"/>
            <a:ext cx="6219121" cy="1020445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考察时认真看点，积极与当地同志交流，用心思考提问，考察团内部多次召开研讨会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3"/>
          <p:cNvSpPr/>
          <p:nvPr/>
        </p:nvSpPr>
        <p:spPr bwMode="auto">
          <a:xfrm>
            <a:off x="5791200" y="4805361"/>
            <a:ext cx="6107361" cy="1020445"/>
          </a:xfrm>
          <a:prstGeom prst="rect">
            <a:avLst/>
          </a:prstGeom>
          <a:noFill/>
          <a:ln w="12700" cap="flat" cmpd="sng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考察后各县市区形成了学习心得，市发改委形成了考察报告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67" name="矩形 66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3.全心投入、氛围浓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317332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2" t="5087" b="5087"/>
          <a:stretch>
            <a:fillRect/>
          </a:stretch>
        </p:blipFill>
        <p:spPr>
          <a:xfrm>
            <a:off x="245140" y="2142187"/>
            <a:ext cx="5208857" cy="3843479"/>
          </a:xfrm>
          <a:prstGeom prst="rect">
            <a:avLst/>
          </a:prstGeom>
        </p:spPr>
      </p:pic>
      <p:sp>
        <p:nvSpPr>
          <p:cNvPr id="7" name="流程图: 接点 6"/>
          <p:cNvSpPr/>
          <p:nvPr/>
        </p:nvSpPr>
        <p:spPr>
          <a:xfrm>
            <a:off x="5648957" y="2868690"/>
            <a:ext cx="119997" cy="142239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接点 41"/>
          <p:cNvSpPr/>
          <p:nvPr/>
        </p:nvSpPr>
        <p:spPr>
          <a:xfrm>
            <a:off x="5669277" y="3896043"/>
            <a:ext cx="119997" cy="142239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接点 42"/>
          <p:cNvSpPr/>
          <p:nvPr/>
        </p:nvSpPr>
        <p:spPr>
          <a:xfrm>
            <a:off x="5669277" y="4990465"/>
            <a:ext cx="119997" cy="142239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225" y="1295400"/>
            <a:ext cx="11212195" cy="50228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4215" y="2828925"/>
            <a:ext cx="1094041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kumimoji="1" lang="zh-CN" altLang="en-US" sz="2000" b="1" dirty="0">
                <a:solidFill>
                  <a:schemeClr val="accent2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</a:t>
            </a:r>
            <a:r>
              <a:rPr kumimoji="1" lang="en-US" altLang="zh-CN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运用好片区开发</a:t>
            </a:r>
            <a:r>
              <a:rPr kumimoji="1"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ABO、 PPP、 F+EPC等模式   </a:t>
            </a:r>
            <a:r>
              <a:rPr kumimoji="1" lang="zh-CN" altLang="en-US" sz="2000" b="1" dirty="0">
                <a:solidFill>
                  <a:schemeClr val="accent2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</a:t>
            </a:r>
            <a:r>
              <a:rPr kumimoji="1" lang="en-US" altLang="zh-CN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强化上市企业培育  </a:t>
            </a:r>
            <a:r>
              <a:rPr kumimoji="1" lang="zh-CN" altLang="en-US" sz="2000" b="1" dirty="0">
                <a:solidFill>
                  <a:schemeClr val="accent2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</a:t>
            </a:r>
            <a:r>
              <a:rPr kumimoji="1" lang="en-US" altLang="zh-CN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设立产业发展基金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9866" y="2097983"/>
            <a:ext cx="881888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要加强与专业机构的合作，搞好融资谋划和项目包装，多措并举拓宽融资渠道</a:t>
            </a:r>
            <a:endParaRPr lang="zh-CN" altLang="en-US" sz="2000" dirty="0"/>
          </a:p>
        </p:txBody>
      </p:sp>
      <p:pic>
        <p:nvPicPr>
          <p:cNvPr id="7" name="图片 6"/>
          <p:cNvPicPr/>
          <p:nvPr/>
        </p:nvPicPr>
        <p:blipFill>
          <a:blip r:embed="rId1"/>
          <a:srcRect l="11891" r="6507"/>
          <a:stretch>
            <a:fillRect/>
          </a:stretch>
        </p:blipFill>
        <p:spPr>
          <a:xfrm>
            <a:off x="6228715" y="3768725"/>
            <a:ext cx="4618990" cy="2830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1366520" y="3761740"/>
            <a:ext cx="4551680" cy="2837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7226935" y="4132580"/>
            <a:ext cx="4190365" cy="1386840"/>
          </a:xfrm>
          <a:prstGeom prst="rect">
            <a:avLst/>
          </a:prstGeom>
          <a:solidFill>
            <a:srgbClr val="FFFFFF"/>
          </a:solid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98525" y="4132580"/>
            <a:ext cx="4190365" cy="1434465"/>
          </a:xfrm>
          <a:prstGeom prst="rect">
            <a:avLst/>
          </a:prstGeom>
          <a:solidFill>
            <a:srgbClr val="FFFFFF"/>
          </a:solid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下箭头标注 60"/>
          <p:cNvSpPr/>
          <p:nvPr/>
        </p:nvSpPr>
        <p:spPr>
          <a:xfrm>
            <a:off x="7659370" y="3048635"/>
            <a:ext cx="3478530" cy="807720"/>
          </a:xfrm>
          <a:prstGeom prst="downArrowCallou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下箭头标注 59"/>
          <p:cNvSpPr/>
          <p:nvPr/>
        </p:nvSpPr>
        <p:spPr>
          <a:xfrm>
            <a:off x="1296035" y="3048635"/>
            <a:ext cx="3478530" cy="807720"/>
          </a:xfrm>
          <a:prstGeom prst="downArrowCallou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7360" y="1267244"/>
            <a:ext cx="7628254" cy="549809"/>
            <a:chOff x="694864" y="945978"/>
            <a:chExt cx="6227937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6227937" cy="383749"/>
              <a:chOff x="792480" y="928877"/>
              <a:chExt cx="6227937" cy="38374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战略规划与战术操作要两手抓、两手硬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508353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9102" y="2166205"/>
            <a:ext cx="8730615" cy="594360"/>
            <a:chOff x="-2246857" y="2577695"/>
            <a:chExt cx="9582623" cy="499548"/>
          </a:xfrm>
          <a:effectLst>
            <a:outerShdw blurRad="76200" dist="38100" dir="8100000" algn="tr" rotWithShape="0">
              <a:srgbClr val="0070C0">
                <a:alpha val="40000"/>
              </a:srgbClr>
            </a:outerShdw>
          </a:effectLst>
        </p:grpSpPr>
        <p:sp>
          <p:nvSpPr>
            <p:cNvPr id="5" name="矩形: 圆角 19"/>
            <p:cNvSpPr/>
            <p:nvPr/>
          </p:nvSpPr>
          <p:spPr>
            <a:xfrm>
              <a:off x="-2246857" y="2577695"/>
              <a:ext cx="9582623" cy="4995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70C0"/>
                </a:gs>
                <a:gs pos="0">
                  <a:srgbClr val="0070C0">
                    <a:lumMod val="75000"/>
                    <a:lumOff val="2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" name="圆角矩形 7"/>
            <p:cNvSpPr/>
            <p:nvPr/>
          </p:nvSpPr>
          <p:spPr bwMode="auto">
            <a:xfrm>
              <a:off x="-1433494" y="2629464"/>
              <a:ext cx="7955898" cy="429299"/>
            </a:xfrm>
            <a:prstGeom prst="roundRect">
              <a:avLst>
                <a:gd name="adj" fmla="val 16667"/>
              </a:avLst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战略决定方向，战术决定结果</a:t>
              </a:r>
              <a:endParaRPr lang="zh-CN" altLang="en-US" sz="2400" b="1" dirty="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7360" y="5693410"/>
            <a:ext cx="1144079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推动县域经济发展，必须统筹好“战略”和“战术”的关系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既要保持战略定力，还要合理运用战术。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79830" y="4364355"/>
            <a:ext cx="371157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方向就不明确，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就会徘徊不前、走不远。</a:t>
            </a:r>
            <a:endParaRPr lang="zh-CN" altLang="en-US" sz="2000"/>
          </a:p>
        </p:txBody>
      </p:sp>
      <p:sp>
        <p:nvSpPr>
          <p:cNvPr id="52" name="文本框 51"/>
          <p:cNvSpPr txBox="1"/>
          <p:nvPr/>
        </p:nvSpPr>
        <p:spPr>
          <a:xfrm>
            <a:off x="7583170" y="4407535"/>
            <a:ext cx="358584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蓝图就不能实施，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就会步履维艰、走不动</a:t>
            </a:r>
            <a:r>
              <a:rPr kumimoji="1"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kumimoji="1" 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54860" y="3113405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如果不研究战略</a:t>
            </a:r>
            <a:endParaRPr lang="zh-CN" altLang="en-US" sz="2000" b="1"/>
          </a:p>
        </p:txBody>
      </p:sp>
      <p:sp>
        <p:nvSpPr>
          <p:cNvPr id="56" name="文本框 55"/>
          <p:cNvSpPr txBox="1"/>
          <p:nvPr/>
        </p:nvSpPr>
        <p:spPr>
          <a:xfrm>
            <a:off x="8418195" y="313309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如果不研究战术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63" grpId="1" animBg="1"/>
      <p:bldP spid="62" grpId="0" bldLvl="0" animBg="1"/>
      <p:bldP spid="62" grpId="1" animBg="1"/>
      <p:bldP spid="61" grpId="0" bldLvl="0" animBg="1"/>
      <p:bldP spid="61" grpId="1" animBg="1"/>
      <p:bldP spid="60" grpId="0" bldLvl="0" animBg="1"/>
      <p:bldP spid="60" grpId="1" animBg="1"/>
      <p:bldP spid="9" grpId="0"/>
      <p:bldP spid="9" grpId="1"/>
      <p:bldP spid="51" grpId="0"/>
      <p:bldP spid="51" grpId="1"/>
      <p:bldP spid="52" grpId="0"/>
      <p:bldP spid="52" grpId="1"/>
      <p:bldP spid="55" grpId="0"/>
      <p:bldP spid="55" grpId="1"/>
      <p:bldP spid="56" grpId="0"/>
      <p:bldP spid="56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7995" y="1138555"/>
            <a:ext cx="11312525" cy="171005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790575" y="1585595"/>
            <a:ext cx="2220595" cy="1212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3" name="文本框 4"/>
          <p:cNvSpPr>
            <a:spLocks noChangeArrowheads="1"/>
          </p:cNvSpPr>
          <p:nvPr/>
        </p:nvSpPr>
        <p:spPr bwMode="auto">
          <a:xfrm>
            <a:off x="719455" y="1283970"/>
            <a:ext cx="6411595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加强战略规划</a:t>
            </a:r>
            <a:endParaRPr lang="zh-CN" altLang="en-US" sz="2400" b="1" dirty="0">
              <a:solidFill>
                <a:srgbClr val="0070C0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0575" y="1905635"/>
            <a:ext cx="1088390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就要坚持以新发展理念为引领，做到“三个结合”，加强</a:t>
            </a:r>
            <a:r>
              <a:rPr kumimoji="1" 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对县域经济和重大项目的</a:t>
            </a:r>
            <a:r>
              <a:rPr kumimoji="1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系统谋划</a:t>
            </a:r>
            <a:endParaRPr kumimoji="1" sz="2400"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18"/>
          <p:cNvSpPr/>
          <p:nvPr/>
        </p:nvSpPr>
        <p:spPr>
          <a:xfrm>
            <a:off x="622935" y="3230880"/>
            <a:ext cx="11051540" cy="2532380"/>
          </a:xfrm>
          <a:prstGeom prst="roundRect">
            <a:avLst>
              <a:gd name="adj" fmla="val 3359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0575" y="3651250"/>
            <a:ext cx="1005268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结合乡村振兴、黄河流域生态保护和高质量发展、大运河文化带建设等国家重大战略</a:t>
            </a:r>
            <a:endParaRPr kumimoji="1" sz="2000"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kumimoji="1" 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结合省、市各项战略规划和工作部署，比如省基础设施“七网”建设行动计划等</a:t>
            </a:r>
            <a:endParaRPr kumimoji="1" lang="zh-CN" sz="2000"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kumimoji="1" 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结合本县“十四五”发展规划</a:t>
            </a:r>
            <a:endParaRPr kumimoji="1" lang="zh-CN" sz="2000"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495915" y="4923790"/>
            <a:ext cx="1583690" cy="1771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/>
      <p:bldP spid="6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1675" y="1663700"/>
            <a:ext cx="107886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要充分利用不同县域的</a:t>
            </a:r>
            <a:r>
              <a:rPr kumimoji="1" sz="2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区位、资源、产业</a:t>
            </a: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等禀赋条件，找准比较优势，特色化差异化推动县域发展，县域要聚焦</a:t>
            </a:r>
            <a:r>
              <a:rPr kumimoji="1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3个</a:t>
            </a: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以内的产业主攻方向，强化战略指引。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b1f3be0b82782b3af6655cd608a5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3089275"/>
            <a:ext cx="5503545" cy="3486785"/>
          </a:xfrm>
          <a:prstGeom prst="rect">
            <a:avLst/>
          </a:prstGeom>
        </p:spPr>
      </p:pic>
      <p:pic>
        <p:nvPicPr>
          <p:cNvPr id="7" name="图片 6" descr="f3b3c2ee2236af59a2e9b6a8a57f2b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630" y="3089275"/>
            <a:ext cx="5219065" cy="352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7995" y="1138555"/>
            <a:ext cx="11312525" cy="195135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790575" y="1585595"/>
            <a:ext cx="2220595" cy="1212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3" name="文本框 4"/>
          <p:cNvSpPr>
            <a:spLocks noChangeArrowheads="1"/>
          </p:cNvSpPr>
          <p:nvPr/>
        </p:nvSpPr>
        <p:spPr bwMode="auto">
          <a:xfrm>
            <a:off x="719455" y="1283970"/>
            <a:ext cx="6411595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搞好战术操作</a:t>
            </a:r>
            <a:endParaRPr lang="zh-CN" altLang="en-US" sz="2400" b="1" dirty="0">
              <a:solidFill>
                <a:srgbClr val="0070C0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0575" y="1833880"/>
            <a:ext cx="10679375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就要改进工作方法，创造性地抓好落实，围绕“攻山头、炸碉堡、打硬仗</a:t>
            </a:r>
            <a:r>
              <a:rPr kumimoji="1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kumimoji="1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出硬招、出实招、出管用的招</a:t>
            </a:r>
            <a:r>
              <a:rPr kumimoji="1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18"/>
          <p:cNvSpPr/>
          <p:nvPr/>
        </p:nvSpPr>
        <p:spPr>
          <a:xfrm>
            <a:off x="622935" y="3230880"/>
            <a:ext cx="11051540" cy="3042285"/>
          </a:xfrm>
          <a:prstGeom prst="roundRect">
            <a:avLst>
              <a:gd name="adj" fmla="val 3359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0575" y="3839845"/>
            <a:ext cx="1061148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针对工作方法</a:t>
            </a:r>
            <a:r>
              <a:rPr kumimoji="1"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的问题，把工作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endParaRPr kumimoji="1"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kumimoji="1"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kumimoji="1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重大任务、重点项目、重要事项</a:t>
            </a: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，逐项细化节点进度、推进措施、责任分工，构建部署明确、落实有力、考核精准的工作闭环，确保定一件干一件、干一件成一件。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0275" y="3632200"/>
            <a:ext cx="1319592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ü"/>
            </a:pPr>
            <a:r>
              <a:rPr kumimoji="1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项目化</a:t>
            </a:r>
            <a:endParaRPr kumimoji="1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kumimoji="1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清单化</a:t>
            </a:r>
            <a:endParaRPr kumimoji="1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kumimoji="1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责任化</a:t>
            </a:r>
            <a:r>
              <a:rPr kumimoji="1"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kumimoji="1"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 descr="7b0a202020202262756c6c6574223a20227b5c2263617465676f727949645c223a31303032352c5c2274656d706c61746549645c223a32303233313133347d220a7d0a"/>
          <p:cNvSpPr txBox="1"/>
          <p:nvPr/>
        </p:nvSpPr>
        <p:spPr>
          <a:xfrm>
            <a:off x="2867025" y="3632200"/>
            <a:ext cx="1133644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Blip>
                <a:blip r:embed="rId1"/>
              </a:buBlip>
            </a:pPr>
            <a:r>
              <a:rPr kumimoji="1" sz="2000" b="1" dirty="0" err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不顺畅</a:t>
            </a:r>
            <a:endParaRPr kumimoji="1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buBlip>
                <a:blip r:embed="rId1"/>
              </a:buBlip>
            </a:pPr>
            <a:r>
              <a:rPr kumimoji="1" sz="2000" b="1" dirty="0" err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不灵活</a:t>
            </a:r>
            <a:endParaRPr kumimoji="1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buBlip>
                <a:blip r:embed="rId1"/>
              </a:buBlip>
            </a:pPr>
            <a:r>
              <a:rPr kumimoji="1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不统筹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/>
      <p:bldP spid="6" grpId="1"/>
      <p:bldP spid="2" grpId="0"/>
      <p:bldP spid="2" grpId="1"/>
      <p:bldP spid="3" grpId="0"/>
      <p:bldP spid="3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25" name="矩形: 圆角 224"/>
          <p:cNvSpPr/>
          <p:nvPr>
            <p:custDataLst>
              <p:tags r:id="rId1"/>
            </p:custDataLst>
          </p:nvPr>
        </p:nvSpPr>
        <p:spPr>
          <a:xfrm>
            <a:off x="5203952" y="2094491"/>
            <a:ext cx="5704779" cy="594902"/>
          </a:xfrm>
          <a:prstGeom prst="roundRect">
            <a:avLst>
              <a:gd name="adj" fmla="val 50000"/>
            </a:avLst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" name="文本框 225"/>
          <p:cNvSpPr txBox="1"/>
          <p:nvPr>
            <p:custDataLst>
              <p:tags r:id="rId2"/>
            </p:custDataLst>
          </p:nvPr>
        </p:nvSpPr>
        <p:spPr>
          <a:xfrm>
            <a:off x="5549519" y="2097435"/>
            <a:ext cx="5071158" cy="58939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市政府实施了十二大攻坚行动</a:t>
            </a:r>
            <a:endParaRPr lang="zh-CN" altLang="en-US" sz="2000" b="1" spc="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矩形: 圆角 228"/>
          <p:cNvSpPr/>
          <p:nvPr>
            <p:custDataLst>
              <p:tags r:id="rId3"/>
            </p:custDataLst>
          </p:nvPr>
        </p:nvSpPr>
        <p:spPr>
          <a:xfrm>
            <a:off x="5203952" y="2936181"/>
            <a:ext cx="5704779" cy="594902"/>
          </a:xfrm>
          <a:prstGeom prst="roundRect">
            <a:avLst>
              <a:gd name="adj" fmla="val 50000"/>
            </a:avLst>
          </a:prstGeom>
          <a:solidFill>
            <a:srgbClr val="0088D5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文本框 229"/>
          <p:cNvSpPr txBox="1"/>
          <p:nvPr>
            <p:custDataLst>
              <p:tags r:id="rId4"/>
            </p:custDataLst>
          </p:nvPr>
        </p:nvSpPr>
        <p:spPr>
          <a:xfrm>
            <a:off x="5479108" y="2939200"/>
            <a:ext cx="5237296" cy="58939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制造业强市三年攻坚突破行动</a:t>
            </a:r>
            <a:endParaRPr lang="zh-CN" altLang="en-US" sz="2000" b="1" spc="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矩形: 圆角 232"/>
          <p:cNvSpPr/>
          <p:nvPr>
            <p:custDataLst>
              <p:tags r:id="rId5"/>
            </p:custDataLst>
          </p:nvPr>
        </p:nvSpPr>
        <p:spPr>
          <a:xfrm>
            <a:off x="5203952" y="3777871"/>
            <a:ext cx="5704779" cy="594902"/>
          </a:xfrm>
          <a:prstGeom prst="roundRect">
            <a:avLst>
              <a:gd name="adj" fmla="val 50000"/>
            </a:avLst>
          </a:prstGeom>
          <a:solidFill>
            <a:srgbClr val="009ECA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4" name="文本框 233"/>
          <p:cNvSpPr txBox="1"/>
          <p:nvPr>
            <p:custDataLst>
              <p:tags r:id="rId6"/>
            </p:custDataLst>
          </p:nvPr>
        </p:nvSpPr>
        <p:spPr>
          <a:xfrm>
            <a:off x="6238571" y="3763325"/>
            <a:ext cx="3635541" cy="58918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开展助企远航行动</a:t>
            </a:r>
            <a:endParaRPr lang="zh-CN" altLang="en-US" sz="2000" b="1" spc="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: 圆角 232"/>
          <p:cNvSpPr/>
          <p:nvPr>
            <p:custDataLst>
              <p:tags r:id="rId7"/>
            </p:custDataLst>
          </p:nvPr>
        </p:nvSpPr>
        <p:spPr>
          <a:xfrm>
            <a:off x="5203952" y="4584826"/>
            <a:ext cx="5704779" cy="594902"/>
          </a:xfrm>
          <a:prstGeom prst="roundRect">
            <a:avLst>
              <a:gd name="adj" fmla="val 50000"/>
            </a:avLst>
          </a:prstGeom>
          <a:solidFill>
            <a:srgbClr val="009ECA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238571" y="4462686"/>
            <a:ext cx="3635541" cy="58918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......</a:t>
            </a:r>
            <a:endParaRPr lang="en-US" altLang="zh-CN" sz="2000" b="1" spc="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5440" y="2097405"/>
            <a:ext cx="4492625" cy="293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bldLvl="0" animBg="1"/>
      <p:bldP spid="225" grpId="1" animBg="1"/>
      <p:bldP spid="226" grpId="0"/>
      <p:bldP spid="226" grpId="1"/>
      <p:bldP spid="229" grpId="0" bldLvl="0" animBg="1"/>
      <p:bldP spid="229" grpId="1" animBg="1"/>
      <p:bldP spid="230" grpId="0"/>
      <p:bldP spid="230" grpId="1"/>
      <p:bldP spid="233" grpId="0" bldLvl="0" animBg="1"/>
      <p:bldP spid="233" grpId="1" animBg="1"/>
      <p:bldP spid="234" grpId="0"/>
      <p:bldP spid="234" grpId="1"/>
      <p:bldP spid="11" grpId="0" bldLvl="0" animBg="1"/>
      <p:bldP spid="11" grpId="1" animBg="1"/>
      <p:bldP spid="12" grpId="0"/>
      <p:bldP spid="12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5037455"/>
            <a:ext cx="12199620" cy="42862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74" name="TextBox 73"/>
          <p:cNvSpPr txBox="1"/>
          <p:nvPr>
            <p:custDataLst>
              <p:tags r:id="rId1"/>
            </p:custDataLst>
          </p:nvPr>
        </p:nvSpPr>
        <p:spPr>
          <a:xfrm>
            <a:off x="2809875" y="1576924"/>
            <a:ext cx="7003415" cy="339505"/>
          </a:xfrm>
          <a:prstGeom prst="rect">
            <a:avLst/>
          </a:prstGeom>
          <a:noFill/>
        </p:spPr>
        <p:txBody>
          <a:bodyPr wrap="square" lIns="90000" tIns="46800" rIns="9000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“红黄蓝”常态化通报制度</a:t>
            </a:r>
            <a:endParaRPr lang="zh-CN" altLang="en-US" sz="20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101600" y="1746250"/>
            <a:ext cx="4810760" cy="3293110"/>
            <a:chOff x="9331" y="3415"/>
            <a:chExt cx="9764" cy="7113"/>
          </a:xfrm>
        </p:grpSpPr>
        <p:sp>
          <p:nvSpPr>
            <p:cNvPr id="40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13325" y="5682"/>
              <a:ext cx="5770" cy="4846"/>
            </a:xfrm>
            <a:custGeom>
              <a:avLst/>
              <a:gdLst>
                <a:gd name="T0" fmla="*/ 0 w 1908"/>
                <a:gd name="T1" fmla="*/ 1632 h 1632"/>
                <a:gd name="T2" fmla="*/ 1645 w 1908"/>
                <a:gd name="T3" fmla="*/ 4 h 1632"/>
                <a:gd name="T4" fmla="*/ 1908 w 1908"/>
                <a:gd name="T5" fmla="*/ 26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8" h="1632">
                  <a:moveTo>
                    <a:pt x="0" y="1632"/>
                  </a:moveTo>
                  <a:cubicBezTo>
                    <a:pt x="5" y="729"/>
                    <a:pt x="741" y="0"/>
                    <a:pt x="1645" y="4"/>
                  </a:cubicBezTo>
                  <a:cubicBezTo>
                    <a:pt x="1733" y="4"/>
                    <a:pt x="1821" y="12"/>
                    <a:pt x="1908" y="26"/>
                  </a:cubicBezTo>
                </a:path>
              </a:pathLst>
            </a:custGeom>
            <a:noFill/>
            <a:ln w="57150" cap="flat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4"/>
            <p:cNvSpPr/>
            <p:nvPr>
              <p:custDataLst>
                <p:tags r:id="rId3"/>
              </p:custDataLst>
            </p:nvPr>
          </p:nvSpPr>
          <p:spPr>
            <a:xfrm>
              <a:off x="14024" y="7663"/>
              <a:ext cx="375" cy="375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Oval 5"/>
            <p:cNvSpPr/>
            <p:nvPr>
              <p:custDataLst>
                <p:tags r:id="rId4"/>
              </p:custDataLst>
            </p:nvPr>
          </p:nvSpPr>
          <p:spPr>
            <a:xfrm>
              <a:off x="15108" y="6480"/>
              <a:ext cx="375" cy="375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Oval 6"/>
            <p:cNvSpPr/>
            <p:nvPr>
              <p:custDataLst>
                <p:tags r:id="rId5"/>
              </p:custDataLst>
            </p:nvPr>
          </p:nvSpPr>
          <p:spPr>
            <a:xfrm>
              <a:off x="17633" y="5434"/>
              <a:ext cx="375" cy="375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9" name="Group 28"/>
            <p:cNvGrpSpPr/>
            <p:nvPr>
              <p:custDataLst>
                <p:tags r:id="rId6"/>
              </p:custDataLst>
            </p:nvPr>
          </p:nvGrpSpPr>
          <p:grpSpPr>
            <a:xfrm flipH="1">
              <a:off x="9522" y="6575"/>
              <a:ext cx="4276" cy="2826"/>
              <a:chOff x="1738510" y="2698822"/>
              <a:chExt cx="1929395" cy="343178"/>
            </a:xfrm>
          </p:grpSpPr>
          <p:cxnSp>
            <p:nvCxnSpPr>
              <p:cNvPr id="31" name="Straight Connector 30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2031454" y="2899539"/>
                <a:ext cx="1077686" cy="142461"/>
              </a:xfrm>
              <a:prstGeom prst="line">
                <a:avLst/>
              </a:prstGeom>
              <a:ln w="12700">
                <a:solidFill>
                  <a:sysClr val="window" lastClr="FFFFFF">
                    <a:lumMod val="65000"/>
                  </a:sysClr>
                </a:solidFill>
                <a:headEnd type="none"/>
                <a:tailEnd type="oval"/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  <p:cxnSp>
            <p:nvCxnSpPr>
              <p:cNvPr id="32" name="Straight Connector 31"/>
              <p:cNvCxnSpPr/>
              <p:nvPr>
                <p:custDataLst>
                  <p:tags r:id="rId8"/>
                </p:custDataLst>
              </p:nvPr>
            </p:nvCxnSpPr>
            <p:spPr>
              <a:xfrm flipH="1" flipV="1">
                <a:off x="2850840" y="2698822"/>
                <a:ext cx="558765" cy="907"/>
              </a:xfrm>
              <a:prstGeom prst="line">
                <a:avLst/>
              </a:prstGeom>
              <a:ln w="12700">
                <a:solidFill>
                  <a:sysClr val="window" lastClr="FFFFFF">
                    <a:lumMod val="65000"/>
                  </a:sysClr>
                </a:solidFill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  <p:cxnSp>
            <p:nvCxnSpPr>
              <p:cNvPr id="15" name="Straight Connector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1738510" y="2698822"/>
                <a:ext cx="1112330" cy="135499"/>
              </a:xfrm>
              <a:prstGeom prst="line">
                <a:avLst/>
              </a:prstGeom>
              <a:ln w="12700">
                <a:solidFill>
                  <a:sysClr val="window" lastClr="FFFFFF">
                    <a:lumMod val="65000"/>
                  </a:sysClr>
                </a:solidFill>
                <a:headEnd type="none"/>
                <a:tailEnd type="oval"/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  <p:cxnSp>
            <p:nvCxnSpPr>
              <p:cNvPr id="16" name="Straight Connector 31"/>
              <p:cNvCxnSpPr/>
              <p:nvPr>
                <p:custDataLst>
                  <p:tags r:id="rId10"/>
                </p:custDataLst>
              </p:nvPr>
            </p:nvCxnSpPr>
            <p:spPr>
              <a:xfrm flipH="1" flipV="1">
                <a:off x="3109140" y="2896775"/>
                <a:ext cx="558765" cy="907"/>
              </a:xfrm>
              <a:prstGeom prst="line">
                <a:avLst/>
              </a:prstGeom>
              <a:ln w="12700">
                <a:solidFill>
                  <a:sysClr val="window" lastClr="FFFFFF">
                    <a:lumMod val="65000"/>
                  </a:sysClr>
                </a:solidFill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</p:grpSp>
        <p:sp>
          <p:nvSpPr>
            <p:cNvPr id="30" name="Oval 29"/>
            <p:cNvSpPr/>
            <p:nvPr>
              <p:custDataLst>
                <p:tags r:id="rId11"/>
              </p:custDataLst>
            </p:nvPr>
          </p:nvSpPr>
          <p:spPr>
            <a:xfrm flipH="1">
              <a:off x="9781" y="6409"/>
              <a:ext cx="313" cy="339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82" name="Group 81"/>
            <p:cNvGrpSpPr/>
            <p:nvPr>
              <p:custDataLst>
                <p:tags r:id="rId12"/>
              </p:custDataLst>
            </p:nvPr>
          </p:nvGrpSpPr>
          <p:grpSpPr>
            <a:xfrm flipH="1">
              <a:off x="10579" y="4949"/>
              <a:ext cx="4332" cy="1421"/>
              <a:chOff x="2568804" y="2757465"/>
              <a:chExt cx="1963059" cy="496858"/>
            </a:xfrm>
          </p:grpSpPr>
          <p:cxnSp>
            <p:nvCxnSpPr>
              <p:cNvPr id="84" name="Straight Connector 83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2568804" y="2757465"/>
                <a:ext cx="1404294" cy="496858"/>
              </a:xfrm>
              <a:prstGeom prst="line">
                <a:avLst/>
              </a:prstGeom>
              <a:ln w="12700">
                <a:solidFill>
                  <a:sysClr val="window" lastClr="FFFFFF">
                    <a:lumMod val="65000"/>
                  </a:sysClr>
                </a:solidFill>
                <a:headEnd type="none"/>
                <a:tailEnd type="oval"/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  <p:cxnSp>
            <p:nvCxnSpPr>
              <p:cNvPr id="85" name="Straight Connector 84"/>
              <p:cNvCxnSpPr/>
              <p:nvPr>
                <p:custDataLst>
                  <p:tags r:id="rId14"/>
                </p:custDataLst>
              </p:nvPr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ysClr val="window" lastClr="FFFFFF">
                    <a:lumMod val="65000"/>
                  </a:sysClr>
                </a:solidFill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</p:grpSp>
        <p:sp>
          <p:nvSpPr>
            <p:cNvPr id="83" name="Oval 82"/>
            <p:cNvSpPr/>
            <p:nvPr>
              <p:custDataLst>
                <p:tags r:id="rId15"/>
              </p:custDataLst>
            </p:nvPr>
          </p:nvSpPr>
          <p:spPr>
            <a:xfrm flipH="1">
              <a:off x="10380" y="4789"/>
              <a:ext cx="323" cy="323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90" name="Straight Connector 89"/>
            <p:cNvCxnSpPr/>
            <p:nvPr>
              <p:custDataLst>
                <p:tags r:id="rId16"/>
              </p:custDataLst>
            </p:nvPr>
          </p:nvCxnSpPr>
          <p:spPr>
            <a:xfrm>
              <a:off x="13923" y="3644"/>
              <a:ext cx="3507" cy="1650"/>
            </a:xfrm>
            <a:prstGeom prst="line">
              <a:avLst/>
            </a:prstGeom>
            <a:ln w="12700">
              <a:solidFill>
                <a:sysClr val="window" lastClr="FFFFFF">
                  <a:lumMod val="65000"/>
                </a:sysClr>
              </a:solidFill>
              <a:headEnd type="none"/>
              <a:tailEnd type="oval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89" name="Oval 88"/>
            <p:cNvSpPr/>
            <p:nvPr>
              <p:custDataLst>
                <p:tags r:id="rId17"/>
              </p:custDataLst>
            </p:nvPr>
          </p:nvSpPr>
          <p:spPr>
            <a:xfrm flipH="1">
              <a:off x="13600" y="3415"/>
              <a:ext cx="323" cy="323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Oval 4"/>
            <p:cNvSpPr/>
            <p:nvPr>
              <p:custDataLst>
                <p:tags r:id="rId18"/>
              </p:custDataLst>
            </p:nvPr>
          </p:nvSpPr>
          <p:spPr>
            <a:xfrm>
              <a:off x="13325" y="9315"/>
              <a:ext cx="375" cy="375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Oval 29"/>
            <p:cNvSpPr/>
            <p:nvPr>
              <p:custDataLst>
                <p:tags r:id="rId19"/>
              </p:custDataLst>
            </p:nvPr>
          </p:nvSpPr>
          <p:spPr>
            <a:xfrm flipH="1">
              <a:off x="9331" y="8040"/>
              <a:ext cx="313" cy="339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TextBox 73"/>
          <p:cNvSpPr txBox="1"/>
          <p:nvPr>
            <p:custDataLst>
              <p:tags r:id="rId20"/>
            </p:custDataLst>
          </p:nvPr>
        </p:nvSpPr>
        <p:spPr>
          <a:xfrm>
            <a:off x="4997598" y="3848023"/>
            <a:ext cx="4298315" cy="299085"/>
          </a:xfrm>
          <a:prstGeom prst="rect">
            <a:avLst/>
          </a:prstGeom>
          <a:noFill/>
        </p:spPr>
        <p:txBody>
          <a:bodyPr wrap="square" lIns="90000" tIns="46800" rIns="9000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政府系统负面清单管理办法</a:t>
            </a:r>
            <a:endParaRPr lang="zh-CN" altLang="en-US" sz="20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3"/>
          <p:cNvSpPr txBox="1"/>
          <p:nvPr>
            <p:custDataLst>
              <p:tags r:id="rId21"/>
            </p:custDataLst>
          </p:nvPr>
        </p:nvSpPr>
        <p:spPr>
          <a:xfrm>
            <a:off x="4485005" y="2317383"/>
            <a:ext cx="6118225" cy="302260"/>
          </a:xfrm>
          <a:prstGeom prst="rect">
            <a:avLst/>
          </a:prstGeom>
          <a:noFill/>
        </p:spPr>
        <p:txBody>
          <a:bodyPr wrap="square" lIns="90000" tIns="46800" rIns="9000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部门每周“双报告” </a:t>
            </a:r>
            <a:endParaRPr lang="en-US" altLang="zh-CN" sz="20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3"/>
          <p:cNvSpPr txBox="1"/>
          <p:nvPr>
            <p:custDataLst>
              <p:tags r:id="rId22"/>
            </p:custDataLst>
          </p:nvPr>
        </p:nvSpPr>
        <p:spPr>
          <a:xfrm>
            <a:off x="4613535" y="3046667"/>
            <a:ext cx="5521960" cy="374332"/>
          </a:xfrm>
          <a:prstGeom prst="rect">
            <a:avLst/>
          </a:prstGeom>
          <a:noFill/>
        </p:spPr>
        <p:txBody>
          <a:bodyPr wrap="square" lIns="90000" tIns="46800" rIns="9000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“2+2”工作清单</a:t>
            </a:r>
            <a:endParaRPr lang="en-US" altLang="zh-CN" sz="20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84350" y="5033010"/>
            <a:ext cx="83508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 dirty="0">
                <a:latin typeface="+mn-ea"/>
              </a:rPr>
              <a:t>各项工作进一步落细落实、终端见效</a:t>
            </a:r>
            <a:r>
              <a:rPr lang="zh-CN" altLang="en-US" sz="2000" b="1" dirty="0">
                <a:latin typeface="+mn-ea"/>
              </a:rPr>
              <a:t>，</a:t>
            </a:r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切实提升了执行力、落实力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iṡḻïḓé"/>
          <p:cNvSpPr/>
          <p:nvPr/>
        </p:nvSpPr>
        <p:spPr>
          <a:xfrm>
            <a:off x="1015365" y="5699125"/>
            <a:ext cx="10936605" cy="837565"/>
          </a:xfrm>
          <a:prstGeom prst="roundRect">
            <a:avLst>
              <a:gd name="adj" fmla="val 46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kumimoji="1" lang="en-US" altLang="zh-CN" sz="22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32840" y="5701030"/>
            <a:ext cx="106445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同时，建议优化完善县域经济发展考核体系，全面对标全省县域经济考核指标体系，吸收外地考核经验，进一步突出过程管理，尊重差异、体现公平。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6" name="ïṥļïdé"/>
          <p:cNvSpPr/>
          <p:nvPr/>
        </p:nvSpPr>
        <p:spPr>
          <a:xfrm>
            <a:off x="391160" y="6013450"/>
            <a:ext cx="233680" cy="228600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cs typeface="+mn-ea"/>
              <a:sym typeface="+mn-lt"/>
            </a:endParaRPr>
          </a:p>
        </p:txBody>
      </p:sp>
      <p:sp>
        <p:nvSpPr>
          <p:cNvPr id="98" name="ïşlíḋé"/>
          <p:cNvSpPr/>
          <p:nvPr/>
        </p:nvSpPr>
        <p:spPr>
          <a:xfrm rot="5400000" flipV="1">
            <a:off x="763905" y="5975985"/>
            <a:ext cx="268605" cy="26352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74" grpId="0"/>
      <p:bldP spid="8" grpId="0"/>
      <p:bldP spid="9" grpId="0"/>
      <p:bldP spid="10" grpId="0"/>
      <p:bldP spid="100" grpId="0"/>
      <p:bldP spid="99" grpId="0" bldLvl="0" animBg="1"/>
      <p:bldP spid="23" grpId="0"/>
      <p:bldP spid="96" grpId="0" bldLvl="0" animBg="1"/>
      <p:bldP spid="98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5095" y="0"/>
            <a:ext cx="12192000" cy="6858000"/>
          </a:xfrm>
          <a:prstGeom prst="rect">
            <a:avLst/>
          </a:prstGeom>
          <a:pattFill prst="diagBrick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67360" y="1267244"/>
            <a:ext cx="7628254" cy="549809"/>
            <a:chOff x="694864" y="945978"/>
            <a:chExt cx="6227937" cy="391588"/>
          </a:xfrm>
        </p:grpSpPr>
        <p:sp>
          <p:nvSpPr>
            <p:cNvPr id="14" name="矩形 1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94864" y="953591"/>
              <a:ext cx="6227937" cy="383749"/>
              <a:chOff x="792480" y="928877"/>
              <a:chExt cx="6227937" cy="38374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作风建设与能力建设要两手抓、两手硬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55241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0" name="矩形 19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43672" y="2291935"/>
            <a:ext cx="8730615" cy="594360"/>
            <a:chOff x="-2246857" y="2577695"/>
            <a:chExt cx="9582623" cy="499548"/>
          </a:xfrm>
          <a:effectLst>
            <a:outerShdw blurRad="76200" dist="38100" dir="8100000" algn="tr" rotWithShape="0">
              <a:srgbClr val="0070C0">
                <a:alpha val="40000"/>
              </a:srgbClr>
            </a:outerShdw>
          </a:effectLst>
        </p:grpSpPr>
        <p:sp>
          <p:nvSpPr>
            <p:cNvPr id="5" name="矩形: 圆角 19"/>
            <p:cNvSpPr/>
            <p:nvPr/>
          </p:nvSpPr>
          <p:spPr>
            <a:xfrm>
              <a:off x="-2246857" y="2577695"/>
              <a:ext cx="9582623" cy="4995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70C0"/>
                </a:gs>
                <a:gs pos="0">
                  <a:srgbClr val="0070C0">
                    <a:lumMod val="75000"/>
                    <a:lumOff val="2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" name="圆角矩形 7"/>
            <p:cNvSpPr/>
            <p:nvPr/>
          </p:nvSpPr>
          <p:spPr bwMode="auto">
            <a:xfrm>
              <a:off x="-1433494" y="2629464"/>
              <a:ext cx="7955898" cy="371430"/>
            </a:xfrm>
            <a:prstGeom prst="roundRect">
              <a:avLst>
                <a:gd name="adj" fmla="val 16667"/>
              </a:avLst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优良的干部作风、过硬的工作本领，是县域发展的重要保障</a:t>
              </a:r>
              <a:endParaRPr lang="zh-CN" altLang="en-US" sz="2000" b="1" dirty="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53130" y="3331814"/>
            <a:ext cx="9037990" cy="2854960"/>
            <a:chOff x="4833" y="4514"/>
            <a:chExt cx="11078" cy="3498"/>
          </a:xfrm>
        </p:grpSpPr>
        <p:grpSp>
          <p:nvGrpSpPr>
            <p:cNvPr id="29" name="组合 28"/>
            <p:cNvGrpSpPr/>
            <p:nvPr/>
          </p:nvGrpSpPr>
          <p:grpSpPr>
            <a:xfrm>
              <a:off x="4833" y="4514"/>
              <a:ext cx="10764" cy="3498"/>
              <a:chOff x="-185985" y="3216949"/>
              <a:chExt cx="7472014" cy="2365639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643879" y="3236417"/>
                <a:ext cx="6642150" cy="475653"/>
              </a:xfrm>
              <a:prstGeom prst="parallelogram">
                <a:avLst/>
              </a:prstGeom>
              <a:gradFill>
                <a:gsLst>
                  <a:gs pos="100000">
                    <a:schemeClr val="accent1">
                      <a:lumMod val="75000"/>
                      <a:alpha val="2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  <a:alpha val="4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906452" y="3216949"/>
                <a:ext cx="6181835" cy="458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60045" indent="-360045" algn="l">
                  <a:lnSpc>
                    <a:spcPct val="150000"/>
                  </a:lnSpc>
                  <a:buClr>
                    <a:srgbClr val="0070C0"/>
                  </a:buClr>
                  <a:buSzPct val="80000"/>
                  <a:buFont typeface="Wingdings" panose="05000000000000000000" pitchFamily="2" charset="2"/>
                  <a:buChar char="l"/>
                </a:pPr>
                <a:r>
                  <a:rPr lang="zh-CN" altLang="en-US" sz="20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邹城市提出“济宁争第一、全省进10强、全国进30强”</a:t>
                </a:r>
                <a:endPara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35" name="平行四边形 34"/>
              <p:cNvSpPr/>
              <p:nvPr/>
            </p:nvSpPr>
            <p:spPr>
              <a:xfrm>
                <a:off x="-185985" y="3860975"/>
                <a:ext cx="7009538" cy="474601"/>
              </a:xfrm>
              <a:prstGeom prst="parallelogram">
                <a:avLst/>
              </a:prstGeom>
              <a:gradFill>
                <a:gsLst>
                  <a:gs pos="100000">
                    <a:schemeClr val="accent1">
                      <a:lumMod val="75000"/>
                      <a:alpha val="2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  <a:alpha val="4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/>
              <p:cNvSpPr/>
              <p:nvPr/>
            </p:nvSpPr>
            <p:spPr>
              <a:xfrm>
                <a:off x="184104" y="4492373"/>
                <a:ext cx="7101925" cy="474601"/>
              </a:xfrm>
              <a:prstGeom prst="parallelogram">
                <a:avLst/>
              </a:prstGeom>
              <a:gradFill>
                <a:gsLst>
                  <a:gs pos="100000">
                    <a:schemeClr val="accent1">
                      <a:lumMod val="75000"/>
                      <a:alpha val="2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  <a:alpha val="4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/>
              <p:cNvSpPr/>
              <p:nvPr/>
            </p:nvSpPr>
            <p:spPr>
              <a:xfrm>
                <a:off x="293780" y="5107987"/>
                <a:ext cx="6281246" cy="474601"/>
              </a:xfrm>
              <a:prstGeom prst="parallelogram">
                <a:avLst/>
              </a:prstGeom>
              <a:gradFill>
                <a:gsLst>
                  <a:gs pos="100000">
                    <a:schemeClr val="accent1">
                      <a:lumMod val="75000"/>
                      <a:alpha val="20000"/>
                    </a:schemeClr>
                  </a:gs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  <a:alpha val="4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7235" y="5477"/>
              <a:ext cx="8676" cy="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60045" indent="-360045" algn="l">
                <a:lnSpc>
                  <a:spcPct val="150000"/>
                </a:lnSpc>
                <a:buClr>
                  <a:srgbClr val="0070C0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滕州市提出“枣庄领先、全省率先、全国争先”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321" y="7283"/>
              <a:ext cx="8652" cy="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60045" indent="-360045" algn="l">
                <a:lnSpc>
                  <a:spcPct val="150000"/>
                </a:lnSpc>
                <a:buClr>
                  <a:srgbClr val="0070C0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寿光市提出“全市当排头、全省争前列、全国进位次”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235" y="6387"/>
              <a:ext cx="7338" cy="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60045" indent="-360045" algn="l">
                <a:lnSpc>
                  <a:spcPct val="150000"/>
                </a:lnSpc>
                <a:buClr>
                  <a:srgbClr val="0070C0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诸城市提出“争一流、争第一、争率先”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9299" y="4411396"/>
            <a:ext cx="2628268" cy="1015663"/>
            <a:chOff x="481240" y="3756616"/>
            <a:chExt cx="2259966" cy="1015663"/>
          </a:xfrm>
        </p:grpSpPr>
        <p:sp>
          <p:nvSpPr>
            <p:cNvPr id="33" name="矩形 32"/>
            <p:cNvSpPr/>
            <p:nvPr/>
          </p:nvSpPr>
          <p:spPr>
            <a:xfrm flipV="1">
              <a:off x="481241" y="3819050"/>
              <a:ext cx="2259965" cy="5842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81240" y="3756616"/>
              <a:ext cx="22599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kern="100" dirty="0">
                  <a:solidFill>
                    <a:srgbClr val="000000"/>
                  </a:solidFill>
                  <a:effectLst/>
                  <a:latin typeface="仿宋_GB2312" panose="02010609030101010101" charset="-122"/>
                </a:rPr>
                <a:t>四个市坚持</a:t>
              </a:r>
              <a:endParaRPr lang="en-US" altLang="zh-CN" sz="2000" b="1" kern="100" dirty="0">
                <a:solidFill>
                  <a:srgbClr val="000000"/>
                </a:solidFill>
                <a:effectLst/>
                <a:latin typeface="仿宋_GB2312" panose="02010609030101010101" charset="-122"/>
              </a:endParaRPr>
            </a:p>
            <a:p>
              <a:pPr algn="ctr"/>
              <a:r>
                <a:rPr lang="zh-CN" altLang="en-US" sz="2000" b="1" kern="100" dirty="0">
                  <a:solidFill>
                    <a:srgbClr val="000000"/>
                  </a:solidFill>
                  <a:effectLst/>
                  <a:latin typeface="仿宋_GB2312" panose="02010609030101010101" charset="-122"/>
                </a:rPr>
                <a:t>事争一流、唯旗是夺</a:t>
              </a:r>
              <a:endParaRPr lang="zh-CN" altLang="en-US" sz="2000" b="1" kern="100" dirty="0">
                <a:solidFill>
                  <a:srgbClr val="000000"/>
                </a:solidFill>
                <a:effectLst/>
                <a:latin typeface="仿宋_GB2312" panose="02010609030101010101" charset="-122"/>
              </a:endParaRPr>
            </a:p>
          </p:txBody>
        </p:sp>
      </p:grpSp>
      <p:sp>
        <p:nvSpPr>
          <p:cNvPr id="27" name="虚尾箭头 26"/>
          <p:cNvSpPr/>
          <p:nvPr/>
        </p:nvSpPr>
        <p:spPr>
          <a:xfrm>
            <a:off x="3170824" y="4468274"/>
            <a:ext cx="650240" cy="55943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34"/>
          <p:cNvSpPr/>
          <p:nvPr/>
        </p:nvSpPr>
        <p:spPr>
          <a:xfrm flipV="1">
            <a:off x="363982" y="3213114"/>
            <a:ext cx="3488925" cy="2794608"/>
          </a:xfrm>
          <a:prstGeom prst="roundRect">
            <a:avLst>
              <a:gd name="adj" fmla="val 3182"/>
            </a:avLst>
          </a:prstGeom>
          <a:gradFill flip="none" rotWithShape="1">
            <a:gsLst>
              <a:gs pos="0">
                <a:srgbClr val="0D93E5">
                  <a:alpha val="20000"/>
                </a:srgbClr>
              </a:gs>
              <a:gs pos="79000">
                <a:srgbClr val="0773E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/>
          </a:p>
        </p:txBody>
      </p:sp>
      <p:sp>
        <p:nvSpPr>
          <p:cNvPr id="10" name="文本框 9"/>
          <p:cNvSpPr txBox="1"/>
          <p:nvPr/>
        </p:nvSpPr>
        <p:spPr>
          <a:xfrm>
            <a:off x="465455" y="3393440"/>
            <a:ext cx="3308350" cy="2290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kumimoji="1"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寿光市建立了服务企业专员制度，市委书记亲自担任企业的服务专员，信息牌就挂在企业办公楼门口，接受外界的监督。</a:t>
            </a:r>
            <a:endParaRPr lang="zh-CN" altLang="en-US" sz="2200" dirty="0"/>
          </a:p>
        </p:txBody>
      </p:sp>
      <p:sp>
        <p:nvSpPr>
          <p:cNvPr id="14" name="圆角矩形标注 13"/>
          <p:cNvSpPr/>
          <p:nvPr>
            <p:custDataLst>
              <p:tags r:id="rId1"/>
            </p:custDataLst>
          </p:nvPr>
        </p:nvSpPr>
        <p:spPr>
          <a:xfrm>
            <a:off x="993639" y="1438759"/>
            <a:ext cx="10573965" cy="1508627"/>
          </a:xfrm>
          <a:prstGeom prst="wedgeRoundRectCallout">
            <a:avLst>
              <a:gd name="adj1" fmla="val -56151"/>
              <a:gd name="adj2" fmla="val -48879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60973" y="1626084"/>
            <a:ext cx="9937387" cy="970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寿光市提出各项工作都要在潍坊争第一，各类市级现场会都要争取在寿光召开，如果争不了第一、现场会开不了，有关部门要在市委常委会说明原因</a:t>
            </a:r>
            <a:endParaRPr lang="zh-CN" altLang="en-US" sz="2200" dirty="0"/>
          </a:p>
        </p:txBody>
      </p:sp>
      <p:sp>
        <p:nvSpPr>
          <p:cNvPr id="18" name="矩形 17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5" b="12264"/>
          <a:stretch>
            <a:fillRect/>
          </a:stretch>
        </p:blipFill>
        <p:spPr>
          <a:xfrm>
            <a:off x="4050251" y="3563791"/>
            <a:ext cx="4002707" cy="2424200"/>
          </a:xfrm>
          <a:prstGeom prst="rect">
            <a:avLst/>
          </a:prstGeom>
        </p:spPr>
      </p:pic>
      <p:pic>
        <p:nvPicPr>
          <p:cNvPr id="4" name="图片 3" descr="ce479fd15bf7cdec4d76b8c424206e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320" y="3559810"/>
            <a:ext cx="2781935" cy="242760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 rotWithShape="1">
          <a:blip r:embed="rId1"/>
          <a:srcRect b="11734"/>
          <a:stretch>
            <a:fillRect/>
          </a:stretch>
        </p:blipFill>
        <p:spPr>
          <a:xfrm>
            <a:off x="97188" y="1853565"/>
            <a:ext cx="12052901" cy="4832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760" y="2807267"/>
            <a:ext cx="108083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综合运用监督管理、考核激励等方式，大力倡树</a:t>
            </a:r>
            <a:r>
              <a:rPr kumimoji="1"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“严真细实快”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工作作风，引导干部把时间发条拧到最紧、把工作节奏调到最快，做到</a:t>
            </a:r>
            <a:r>
              <a:rPr kumimoji="1"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“眼里有活、心中有数、手上有招、脚下有路”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770" y="2386330"/>
            <a:ext cx="5227320" cy="14795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4"/>
          <p:cNvSpPr>
            <a:spLocks noChangeArrowheads="1"/>
          </p:cNvSpPr>
          <p:nvPr/>
        </p:nvSpPr>
        <p:spPr bwMode="auto">
          <a:xfrm>
            <a:off x="756920" y="2084705"/>
            <a:ext cx="5815330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dirty="0">
                <a:solidFill>
                  <a:schemeClr val="tx1"/>
                </a:solidFill>
                <a:sym typeface="微软雅黑" panose="020B0503020204020204" pitchFamily="34" charset="-122"/>
              </a:rPr>
              <a:t>抓作风建设，要坚持严管和厚爱相结合</a:t>
            </a:r>
            <a:endParaRPr lang="zh-CN" altLang="en-US" sz="2200" b="1" dirty="0">
              <a:solidFill>
                <a:schemeClr val="tx1"/>
              </a:solidFill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7360" y="1267244"/>
            <a:ext cx="7628254" cy="549809"/>
            <a:chOff x="694864" y="945978"/>
            <a:chExt cx="6227937" cy="391588"/>
          </a:xfrm>
        </p:grpSpPr>
        <p:sp>
          <p:nvSpPr>
            <p:cNvPr id="11" name="矩形 10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94864" y="953591"/>
              <a:ext cx="6227937" cy="383749"/>
              <a:chOff x="792480" y="928877"/>
              <a:chExt cx="6227937" cy="3837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作风建设与能力建设要两手抓、两手硬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792480" y="1312626"/>
                <a:ext cx="555241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3" name="矩形 12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题目啊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8110" y="174625"/>
            <a:ext cx="11943715" cy="3429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 flipH="1">
            <a:off x="2378710" y="2012315"/>
            <a:ext cx="9812655" cy="3005455"/>
          </a:xfrm>
          <a:prstGeom prst="homePlate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3098018" y="2591747"/>
            <a:ext cx="1846591" cy="184659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9663" y="3054033"/>
            <a:ext cx="142329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印品黑体" panose="00000500000000000000" pitchFamily="2" charset="-122"/>
                <a:cs typeface="+mn-ea"/>
                <a:sym typeface="+mn-lt"/>
              </a:rPr>
              <a:t>二</a:t>
            </a:r>
            <a:endParaRPr lang="zh-CN" altLang="en-US" sz="5400" dirty="0">
              <a:solidFill>
                <a:schemeClr val="bg1"/>
              </a:solidFill>
              <a:latin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65445" y="2875915"/>
            <a:ext cx="636651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40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对观摩项目和四个市发展的总体感受</a:t>
            </a:r>
            <a:endParaRPr sz="40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6592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0" y="-14605"/>
            <a:ext cx="12198985" cy="10541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198235" y="2723515"/>
            <a:ext cx="5758180" cy="3942080"/>
          </a:xfrm>
          <a:prstGeom prst="roundRect">
            <a:avLst>
              <a:gd name="adj" fmla="val 990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40030" y="2723515"/>
            <a:ext cx="5758180" cy="3942715"/>
          </a:xfrm>
          <a:prstGeom prst="roundRect">
            <a:avLst>
              <a:gd name="adj" fmla="val 1122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950" y="4403725"/>
            <a:ext cx="5790565" cy="875030"/>
          </a:xfrm>
          <a:prstGeom prst="rect">
            <a:avLst/>
          </a:prstGeom>
          <a:solidFill>
            <a:schemeClr val="accent2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862330" y="1379220"/>
            <a:ext cx="10993755" cy="1145540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0195" y="1136650"/>
            <a:ext cx="2886075" cy="932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92450" y="1484630"/>
            <a:ext cx="687641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solidFill>
                  <a:schemeClr val="accent2"/>
                </a:solidFill>
                <a:latin typeface="+mn-ea"/>
                <a:cs typeface="+mn-ea"/>
              </a:rPr>
              <a:t>“两个干部库”</a:t>
            </a:r>
            <a:r>
              <a:rPr lang="zh-CN" sz="2000" b="1">
                <a:solidFill>
                  <a:schemeClr val="accent4"/>
                </a:solidFill>
                <a:latin typeface="+mn-ea"/>
                <a:cs typeface="+mn-ea"/>
              </a:rPr>
              <a:t>“1+N+3”</a:t>
            </a:r>
            <a:r>
              <a:rPr lang="zh-CN" sz="2000" b="0">
                <a:solidFill>
                  <a:schemeClr val="accent4"/>
                </a:solidFill>
                <a:latin typeface="+mn-ea"/>
                <a:cs typeface="+mn-ea"/>
              </a:rPr>
              <a:t>靶向监督机制</a:t>
            </a:r>
            <a:endParaRPr lang="zh-CN" sz="2000" b="0">
              <a:latin typeface="+mn-ea"/>
              <a:cs typeface="+mn-ea"/>
            </a:endParaRPr>
          </a:p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+mn-ea"/>
                <a:cs typeface="+mn-ea"/>
              </a:rPr>
              <a:t>综合施策提振干部精气神。</a:t>
            </a:r>
            <a:endParaRPr lang="zh-CN" altLang="en-US" sz="2000">
              <a:latin typeface="+mn-ea"/>
              <a:cs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3130" y="1403350"/>
            <a:ext cx="15106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>
                <a:latin typeface="+mn-ea"/>
                <a:cs typeface="+mn-ea"/>
                <a:sym typeface="+mn-ea"/>
              </a:rPr>
              <a:t>临清市建立</a:t>
            </a:r>
            <a:endParaRPr lang="zh-CN" altLang="en-US" sz="2000">
              <a:latin typeface="+mn-ea"/>
              <a:cs typeface="+mn-ea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34950" y="4406900"/>
            <a:ext cx="575818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+mn-ea"/>
                <a:cs typeface="+mn-ea"/>
              </a:rPr>
              <a:t>对表现突出干部重点关注、优先使用</a:t>
            </a:r>
            <a:endParaRPr lang="zh-CN" sz="2000" b="0">
              <a:latin typeface="+mn-ea"/>
              <a:cs typeface="+mn-ea"/>
            </a:endParaRPr>
          </a:p>
          <a:p>
            <a:pPr indent="45720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latin typeface="+mn-ea"/>
              <a:cs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98235" y="2705100"/>
            <a:ext cx="5758180" cy="3784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274368" y="2694940"/>
            <a:ext cx="23558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000" b="1">
                <a:latin typeface="+mn-ea"/>
                <a:cs typeface="+mn-ea"/>
                <a:sym typeface="+mn-ea"/>
              </a:rPr>
              <a:t>“1+N+3”靶向监督</a:t>
            </a:r>
            <a:endParaRPr lang="zh-CN" sz="2000" b="1">
              <a:latin typeface="+mn-ea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3130" y="3282950"/>
            <a:ext cx="424688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+mn-ea"/>
                <a:cs typeface="+mn-ea"/>
                <a:sym typeface="+mn-ea"/>
              </a:rPr>
              <a:t>一指</a:t>
            </a:r>
            <a:r>
              <a:rPr lang="zh-CN" sz="2000">
                <a:solidFill>
                  <a:schemeClr val="accent2">
                    <a:lumMod val="75000"/>
                  </a:schemeClr>
                </a:solidFill>
                <a:latin typeface="+mn-ea"/>
                <a:cs typeface="+mn-ea"/>
                <a:sym typeface="+mn-ea"/>
              </a:rPr>
              <a:t>“担当作为、攻坚克难”</a:t>
            </a:r>
            <a:r>
              <a:rPr lang="zh-CN" sz="2000">
                <a:latin typeface="+mn-ea"/>
                <a:cs typeface="+mn-ea"/>
                <a:sym typeface="+mn-ea"/>
              </a:rPr>
              <a:t>干部库</a:t>
            </a:r>
            <a:endParaRPr lang="zh-CN" sz="2000">
              <a:latin typeface="+mn-ea"/>
              <a:cs typeface="+mn-ea"/>
              <a:sym typeface="+mn-ea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+mn-ea"/>
                <a:cs typeface="+mn-ea"/>
                <a:sym typeface="+mn-ea"/>
              </a:rPr>
              <a:t>二指</a:t>
            </a:r>
            <a:r>
              <a:rPr lang="zh-CN" sz="2000">
                <a:solidFill>
                  <a:schemeClr val="accent2">
                    <a:lumMod val="75000"/>
                  </a:schemeClr>
                </a:solidFill>
                <a:latin typeface="+mn-ea"/>
                <a:cs typeface="+mn-ea"/>
                <a:sym typeface="+mn-ea"/>
              </a:rPr>
              <a:t>“不担当不作为”</a:t>
            </a:r>
            <a:r>
              <a:rPr lang="zh-CN" sz="2000">
                <a:latin typeface="+mn-ea"/>
                <a:cs typeface="+mn-ea"/>
                <a:sym typeface="+mn-ea"/>
              </a:rPr>
              <a:t>干部库</a:t>
            </a:r>
            <a:endParaRPr lang="zh-CN" altLang="en-US" sz="2000"/>
          </a:p>
        </p:txBody>
      </p:sp>
      <p:sp>
        <p:nvSpPr>
          <p:cNvPr id="17" name="矩形 16"/>
          <p:cNvSpPr/>
          <p:nvPr/>
        </p:nvSpPr>
        <p:spPr>
          <a:xfrm>
            <a:off x="241300" y="2724150"/>
            <a:ext cx="5756910" cy="3594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292350" y="2704465"/>
            <a:ext cx="16548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sz="2000" b="1">
                <a:latin typeface="+mn-ea"/>
                <a:cs typeface="+mn-ea"/>
                <a:sym typeface="+mn-ea"/>
              </a:rPr>
              <a:t>两个干部库</a:t>
            </a:r>
            <a:endParaRPr lang="zh-CN" altLang="en-US" sz="2000" b="1">
              <a:latin typeface="+mn-ea"/>
              <a:cs typeface="+mn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0715" y="5507990"/>
            <a:ext cx="479234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+mn-ea"/>
                <a:cs typeface="+mn-ea"/>
              </a:rPr>
              <a:t>对庸懒散拖干部重点帮扶、跟踪管理</a:t>
            </a:r>
            <a:endParaRPr lang="zh-CN" sz="2000"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1725" y="3472180"/>
            <a:ext cx="5790565" cy="1798320"/>
          </a:xfrm>
          <a:prstGeom prst="rect">
            <a:avLst/>
          </a:prstGeom>
          <a:solidFill>
            <a:schemeClr val="accent4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97930" y="3535680"/>
            <a:ext cx="555815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+mn-ea"/>
                <a:cs typeface="+mn-ea"/>
              </a:rPr>
              <a:t>围绕党中央重大决策部署，</a:t>
            </a:r>
            <a:endParaRPr lang="zh-CN" sz="2000" b="0">
              <a:latin typeface="+mn-ea"/>
              <a:cs typeface="+mn-ea"/>
            </a:endParaRPr>
          </a:p>
          <a:p>
            <a:pPr indent="45720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+mn-ea"/>
                <a:cs typeface="+mn-ea"/>
              </a:rPr>
              <a:t>紧盯N个重点领域，</a:t>
            </a:r>
            <a:endParaRPr lang="zh-CN" sz="2000" b="0">
              <a:latin typeface="+mn-ea"/>
              <a:cs typeface="+mn-ea"/>
            </a:endParaRPr>
          </a:p>
          <a:p>
            <a:pPr indent="45720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+mn-ea"/>
                <a:cs typeface="+mn-ea"/>
              </a:rPr>
              <a:t>聚焦</a:t>
            </a:r>
            <a:r>
              <a:rPr lang="zh-CN" sz="2000" b="1">
                <a:solidFill>
                  <a:schemeClr val="accent2">
                    <a:lumMod val="75000"/>
                  </a:schemeClr>
                </a:solidFill>
                <a:latin typeface="+mn-ea"/>
                <a:cs typeface="+mn-ea"/>
              </a:rPr>
              <a:t>调研研判、自查自纠、专项整治</a:t>
            </a:r>
            <a:r>
              <a:rPr lang="zh-CN" sz="2000" b="0">
                <a:latin typeface="+mn-ea"/>
                <a:cs typeface="+mn-ea"/>
              </a:rPr>
              <a:t>“三个环节”开展监督</a:t>
            </a:r>
            <a:endParaRPr lang="zh-CN" sz="2000" b="0">
              <a:latin typeface="+mn-ea"/>
              <a:cs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1470" y="5507990"/>
            <a:ext cx="479234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>
                <a:latin typeface="+mn-ea"/>
                <a:cs typeface="+mn-ea"/>
              </a:rPr>
              <a:t>深入整治不担当不作为问题</a:t>
            </a:r>
            <a:endParaRPr lang="zh-CN" sz="20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9" grpId="0" bldLvl="0" animBg="1"/>
      <p:bldP spid="29" grpId="1" animBg="1"/>
      <p:bldP spid="3" grpId="0" bldLvl="0" animBg="1"/>
      <p:bldP spid="3" grpId="1" animBg="1"/>
      <p:bldP spid="42" grpId="0"/>
      <p:bldP spid="42" grpId="1"/>
      <p:bldP spid="11" grpId="0" bldLvl="0" animBg="1"/>
      <p:bldP spid="11" grpId="1" animBg="1"/>
      <p:bldP spid="37" grpId="0"/>
      <p:bldP spid="37" grpId="1"/>
      <p:bldP spid="15" grpId="0"/>
      <p:bldP spid="15" grpId="1"/>
      <p:bldP spid="17" grpId="0" bldLvl="0" animBg="1"/>
      <p:bldP spid="17" grpId="1" animBg="1"/>
      <p:bldP spid="35" grpId="0"/>
      <p:bldP spid="35" grpId="1"/>
      <p:bldP spid="18" grpId="0"/>
      <p:bldP spid="18" grpId="1"/>
      <p:bldP spid="9" grpId="0" bldLvl="0" animBg="1"/>
      <p:bldP spid="9" grpId="1" animBg="1"/>
      <p:bldP spid="12" grpId="0"/>
      <p:bldP spid="12" grpId="1"/>
      <p:bldP spid="16" grpId="0"/>
      <p:bldP spid="16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90575" y="1585595"/>
            <a:ext cx="6044565" cy="14795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3" name="文本框 4"/>
          <p:cNvSpPr>
            <a:spLocks noChangeArrowheads="1"/>
          </p:cNvSpPr>
          <p:nvPr/>
        </p:nvSpPr>
        <p:spPr bwMode="auto">
          <a:xfrm>
            <a:off x="719455" y="1283970"/>
            <a:ext cx="6411595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抓能力建设，要坚持走出去和请进来相结合</a:t>
            </a:r>
            <a:endParaRPr lang="zh-CN" altLang="en-US" sz="2400" b="1" dirty="0">
              <a:solidFill>
                <a:srgbClr val="0070C0"/>
              </a:solidFill>
              <a:sym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1"/>
            </p:custDataLst>
          </p:nvPr>
        </p:nvSpPr>
        <p:spPr>
          <a:xfrm rot="5400000" flipV="1">
            <a:off x="261275" y="3346491"/>
            <a:ext cx="201941" cy="347295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2" name="直角三角形 11"/>
          <p:cNvSpPr/>
          <p:nvPr>
            <p:custDataLst>
              <p:tags r:id="rId2"/>
            </p:custDataLst>
          </p:nvPr>
        </p:nvSpPr>
        <p:spPr>
          <a:xfrm rot="16200000">
            <a:off x="262065" y="1973280"/>
            <a:ext cx="200363" cy="347295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3"/>
            </p:custDataLst>
          </p:nvPr>
        </p:nvSpPr>
        <p:spPr>
          <a:xfrm>
            <a:off x="366800" y="1974214"/>
            <a:ext cx="11519055" cy="1740992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2160000" tIns="45720" rIns="10800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4"/>
            </p:custDataLst>
          </p:nvPr>
        </p:nvSpPr>
        <p:spPr>
          <a:xfrm>
            <a:off x="188595" y="2242513"/>
            <a:ext cx="1519288" cy="1186487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da-DK" altLang="zh-CN" sz="20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186803" y="2530437"/>
            <a:ext cx="1498363" cy="63588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一方面</a:t>
            </a:r>
            <a:endParaRPr lang="zh-CN" altLang="en-US" sz="2000" b="1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1876179" y="2027242"/>
            <a:ext cx="9743990" cy="161938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2400" spc="1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持续开展对标学习活动，建议各县市区在省内分别选定1个对标县作为比学赶超对象</a:t>
            </a:r>
            <a:r>
              <a:rPr lang="zh-CN" altLang="en-US" sz="2400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，拉高标杆、精准对标；组织更大范围的干部队伍外出学习交流、“取经”借智。</a:t>
            </a:r>
            <a:endParaRPr lang="zh-CN" altLang="en-US" sz="2400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IMG_20220613_1301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7231" y="4069134"/>
            <a:ext cx="3506597" cy="2382351"/>
          </a:xfrm>
          <a:prstGeom prst="rect">
            <a:avLst/>
          </a:prstGeom>
        </p:spPr>
      </p:pic>
      <p:pic>
        <p:nvPicPr>
          <p:cNvPr id="5" name="图片 4" descr="IMG_20220613_1122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6775" y="4069135"/>
            <a:ext cx="4088392" cy="2379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35610" y="1151255"/>
            <a:ext cx="11312525" cy="5441315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54810" y="4251329"/>
            <a:ext cx="2162175" cy="1557777"/>
            <a:chOff x="2766" y="6921"/>
            <a:chExt cx="3060" cy="2230"/>
          </a:xfrm>
        </p:grpSpPr>
        <p:sp>
          <p:nvSpPr>
            <p:cNvPr id="8" name="矩形 7"/>
            <p:cNvSpPr/>
            <p:nvPr/>
          </p:nvSpPr>
          <p:spPr>
            <a:xfrm>
              <a:off x="2766" y="6921"/>
              <a:ext cx="3060" cy="6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766" y="7701"/>
              <a:ext cx="3060" cy="6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766" y="8521"/>
              <a:ext cx="3060" cy="6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90575" y="1585595"/>
            <a:ext cx="6044565" cy="14795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3" name="文本框 4"/>
          <p:cNvSpPr>
            <a:spLocks noChangeArrowheads="1"/>
          </p:cNvSpPr>
          <p:nvPr/>
        </p:nvSpPr>
        <p:spPr bwMode="auto">
          <a:xfrm>
            <a:off x="719455" y="1283970"/>
            <a:ext cx="6411595" cy="360680"/>
          </a:xfrm>
          <a:prstGeom prst="rect">
            <a:avLst/>
          </a:prstGeom>
          <a:noFill/>
          <a:ln w="6350" cap="rnd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抓能力建设，要坚持走出去和请进来相结合</a:t>
            </a:r>
            <a:endParaRPr lang="zh-CN" altLang="en-US" sz="2400" b="1" dirty="0">
              <a:solidFill>
                <a:srgbClr val="0070C0"/>
              </a:solidFill>
              <a:sym typeface="微软雅黑" panose="020B0503020204020204" pitchFamily="34" charset="-122"/>
            </a:endParaRPr>
          </a:p>
        </p:txBody>
      </p:sp>
      <p:sp>
        <p:nvSpPr>
          <p:cNvPr id="16" name="直角三角形 15"/>
          <p:cNvSpPr/>
          <p:nvPr>
            <p:custDataLst>
              <p:tags r:id="rId1"/>
            </p:custDataLst>
          </p:nvPr>
        </p:nvSpPr>
        <p:spPr>
          <a:xfrm rot="5400000" flipV="1">
            <a:off x="821055" y="3217859"/>
            <a:ext cx="183492" cy="315567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2"/>
            </p:custDataLst>
          </p:nvPr>
        </p:nvSpPr>
        <p:spPr>
          <a:xfrm>
            <a:off x="916940" y="1783080"/>
            <a:ext cx="10466705" cy="1715135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2160000" tIns="45720" rIns="10800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3"/>
            </p:custDataLst>
          </p:nvPr>
        </p:nvSpPr>
        <p:spPr>
          <a:xfrm>
            <a:off x="755015" y="1993265"/>
            <a:ext cx="1379855" cy="1294765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da-DK" altLang="zh-CN" sz="20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>
            <p:custDataLst>
              <p:tags r:id="rId4"/>
            </p:custDataLst>
          </p:nvPr>
        </p:nvSpPr>
        <p:spPr>
          <a:xfrm>
            <a:off x="2821940" y="1783080"/>
            <a:ext cx="8475345" cy="1715135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marL="285750" indent="-2857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2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运用大讲堂、培训班等方式</a:t>
            </a:r>
            <a:endParaRPr lang="zh-CN" altLang="en-US" sz="2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2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用好党校等阵地资源，邀请专家学者、行业精英授课</a:t>
            </a:r>
            <a:endParaRPr lang="zh-CN" altLang="en-US" sz="2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774158" y="2351093"/>
            <a:ext cx="1361477" cy="5777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另一方面</a:t>
            </a:r>
            <a:endParaRPr lang="zh-CN" altLang="en-US" sz="20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下载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1175" y="3588385"/>
            <a:ext cx="6287770" cy="2978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1970" y="4060825"/>
            <a:ext cx="18878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spc="15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应对风险挑战</a:t>
            </a:r>
            <a:endParaRPr lang="zh-CN" altLang="en-US" b="1" spc="15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spc="15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驾驭市场经济</a:t>
            </a:r>
            <a:endParaRPr lang="zh-CN" altLang="en-US" b="1" spc="15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spc="15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推动改革创新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52195" y="4251325"/>
            <a:ext cx="542290" cy="1577340"/>
          </a:xfrm>
          <a:prstGeom prst="rect">
            <a:avLst/>
          </a:prstGeom>
          <a:noFill/>
        </p:spPr>
        <p:txBody>
          <a:bodyPr vert="eaVert" wrap="none" rtlCol="0" anchor="t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提升领导干部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7" grpId="0"/>
      <p:bldP spid="7" grpId="1"/>
      <p:bldP spid="10" grpId="0"/>
      <p:bldP spid="10" grpId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 56"/>
          <p:cNvSpPr/>
          <p:nvPr/>
        </p:nvSpPr>
        <p:spPr>
          <a:xfrm>
            <a:off x="4767580" y="2370455"/>
            <a:ext cx="2917190" cy="28333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10565" y="2575560"/>
            <a:ext cx="2815590" cy="32010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208405"/>
            <a:ext cx="12192000" cy="476250"/>
          </a:xfrm>
          <a:prstGeom prst="rect">
            <a:avLst/>
          </a:prstGeom>
          <a:solidFill>
            <a:srgbClr val="009AD0">
              <a:alpha val="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 flipH="1">
            <a:off x="127000" y="5124101"/>
            <a:ext cx="11988800" cy="1572260"/>
          </a:xfrm>
          <a:prstGeom prst="line">
            <a:avLst/>
          </a:prstGeom>
          <a:ln w="19050">
            <a:solidFill>
              <a:sysClr val="windowText" lastClr="000000">
                <a:lumMod val="50000"/>
                <a:lumOff val="50000"/>
              </a:sysClr>
            </a:solidFill>
          </a:ln>
        </p:spPr>
        <p:style>
          <a:lnRef idx="1">
            <a:srgbClr val="FA8550"/>
          </a:lnRef>
          <a:fillRef idx="0">
            <a:srgbClr val="FA8550"/>
          </a:fillRef>
          <a:effectRef idx="0">
            <a:srgbClr val="FA8550"/>
          </a:effectRef>
          <a:fontRef idx="minor">
            <a:sysClr val="windowText" lastClr="000000"/>
          </a:fontRef>
        </p:style>
      </p:cxnSp>
      <p:grpSp>
        <p:nvGrpSpPr>
          <p:cNvPr id="38" name="组合 37"/>
          <p:cNvGrpSpPr/>
          <p:nvPr>
            <p:custDataLst>
              <p:tags r:id="rId2"/>
            </p:custDataLst>
          </p:nvPr>
        </p:nvGrpSpPr>
        <p:grpSpPr>
          <a:xfrm>
            <a:off x="5849410" y="4819644"/>
            <a:ext cx="667930" cy="1127273"/>
            <a:chOff x="3338219" y="4237493"/>
            <a:chExt cx="426786" cy="720292"/>
          </a:xfrm>
        </p:grpSpPr>
        <p:sp>
          <p:nvSpPr>
            <p:cNvPr id="40" name="泪滴形 39"/>
            <p:cNvSpPr/>
            <p:nvPr>
              <p:custDataLst>
                <p:tags r:id="rId3"/>
              </p:custDataLst>
            </p:nvPr>
          </p:nvSpPr>
          <p:spPr>
            <a:xfrm rot="8100000">
              <a:off x="3338219" y="4237493"/>
              <a:ext cx="426786" cy="426786"/>
            </a:xfrm>
            <a:prstGeom prst="teardrop">
              <a:avLst>
                <a:gd name="adj" fmla="val 125412"/>
              </a:avLst>
            </a:prstGeom>
            <a:solidFill>
              <a:srgbClr val="CE8D3E"/>
            </a:solidFill>
            <a:ln w="38100">
              <a:solidFill>
                <a:sysClr val="window" lastClr="FFFFFF">
                  <a:lumMod val="95000"/>
                </a:sysClr>
              </a:solidFill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1" name="椭圆 40"/>
            <p:cNvSpPr/>
            <p:nvPr>
              <p:custDataLst>
                <p:tags r:id="rId4"/>
              </p:custDataLst>
            </p:nvPr>
          </p:nvSpPr>
          <p:spPr>
            <a:xfrm rot="8100000">
              <a:off x="3437270" y="4336545"/>
              <a:ext cx="221664" cy="22166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 fontScale="87500" lnSpcReduction="20000"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2" name="椭圆 41"/>
            <p:cNvSpPr/>
            <p:nvPr>
              <p:custDataLst>
                <p:tags r:id="rId5"/>
              </p:custDataLst>
            </p:nvPr>
          </p:nvSpPr>
          <p:spPr>
            <a:xfrm>
              <a:off x="3508172" y="4870905"/>
              <a:ext cx="86880" cy="8688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>
              <a:solidFill>
                <a:sysClr val="windowText" lastClr="000000">
                  <a:lumMod val="50000"/>
                  <a:lumOff val="50000"/>
                </a:sysClr>
              </a:solidFill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8" name="组合 47"/>
          <p:cNvGrpSpPr/>
          <p:nvPr>
            <p:custDataLst>
              <p:tags r:id="rId6"/>
            </p:custDataLst>
          </p:nvPr>
        </p:nvGrpSpPr>
        <p:grpSpPr>
          <a:xfrm>
            <a:off x="1796200" y="5378140"/>
            <a:ext cx="667930" cy="1127273"/>
            <a:chOff x="1173972" y="5030124"/>
            <a:chExt cx="426786" cy="720292"/>
          </a:xfrm>
        </p:grpSpPr>
        <p:sp>
          <p:nvSpPr>
            <p:cNvPr id="49" name="泪滴形 48"/>
            <p:cNvSpPr/>
            <p:nvPr>
              <p:custDataLst>
                <p:tags r:id="rId7"/>
              </p:custDataLst>
            </p:nvPr>
          </p:nvSpPr>
          <p:spPr>
            <a:xfrm rot="8100000">
              <a:off x="1173972" y="5030124"/>
              <a:ext cx="426786" cy="426786"/>
            </a:xfrm>
            <a:prstGeom prst="teardrop">
              <a:avLst>
                <a:gd name="adj" fmla="val 125412"/>
              </a:avLst>
            </a:prstGeom>
            <a:solidFill>
              <a:srgbClr val="FA8550"/>
            </a:solidFill>
            <a:ln w="38100">
              <a:solidFill>
                <a:sysClr val="window" lastClr="FFFFFF">
                  <a:lumMod val="95000"/>
                </a:sysClr>
              </a:solidFill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>
              <p:custDataLst>
                <p:tags r:id="rId8"/>
              </p:custDataLst>
            </p:nvPr>
          </p:nvSpPr>
          <p:spPr>
            <a:xfrm rot="8100000">
              <a:off x="1273023" y="5129176"/>
              <a:ext cx="221664" cy="22166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>
              <p:custDataLst>
                <p:tags r:id="rId9"/>
              </p:custDataLst>
            </p:nvPr>
          </p:nvSpPr>
          <p:spPr>
            <a:xfrm>
              <a:off x="1343925" y="5663536"/>
              <a:ext cx="86880" cy="8688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>
              <a:solidFill>
                <a:sysClr val="windowText" lastClr="000000">
                  <a:lumMod val="50000"/>
                  <a:lumOff val="50000"/>
                </a:sysClr>
              </a:solidFill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585845" y="1185545"/>
            <a:ext cx="4297045" cy="49149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开展局长（主任）大讲堂活动</a:t>
            </a:r>
            <a:endParaRPr kumimoji="1"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50620" y="2854960"/>
            <a:ext cx="2183130" cy="249174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推动各有关部门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深入研究政策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研究形势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研究业务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系统梳理情况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审视问题</a:t>
            </a:r>
            <a:endParaRPr lang="zh-CN" altLang="en-US" sz="2000" dirty="0"/>
          </a:p>
        </p:txBody>
      </p:sp>
      <p:sp>
        <p:nvSpPr>
          <p:cNvPr id="58" name="文本框 57"/>
          <p:cNvSpPr txBox="1"/>
          <p:nvPr/>
        </p:nvSpPr>
        <p:spPr>
          <a:xfrm>
            <a:off x="4956810" y="2715895"/>
            <a:ext cx="27228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提升干部专业思考能力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顶层谋划能力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改革创新能力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执行落实能力</a:t>
            </a:r>
            <a:endParaRPr lang="zh-CN" altLang="en-US" sz="2000" dirty="0"/>
          </a:p>
        </p:txBody>
      </p:sp>
      <p:sp>
        <p:nvSpPr>
          <p:cNvPr id="59" name="圆角矩形 58"/>
          <p:cNvSpPr/>
          <p:nvPr/>
        </p:nvSpPr>
        <p:spPr>
          <a:xfrm>
            <a:off x="8773795" y="2048510"/>
            <a:ext cx="2294890" cy="2936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>
            <p:custDataLst>
              <p:tags r:id="rId10"/>
            </p:custDataLst>
          </p:nvPr>
        </p:nvGrpSpPr>
        <p:grpSpPr>
          <a:xfrm>
            <a:off x="9587025" y="4359576"/>
            <a:ext cx="667930" cy="1127273"/>
            <a:chOff x="5502466" y="3444863"/>
            <a:chExt cx="426786" cy="720292"/>
          </a:xfrm>
        </p:grpSpPr>
        <p:sp>
          <p:nvSpPr>
            <p:cNvPr id="35" name="泪滴形 34"/>
            <p:cNvSpPr/>
            <p:nvPr>
              <p:custDataLst>
                <p:tags r:id="rId11"/>
              </p:custDataLst>
            </p:nvPr>
          </p:nvSpPr>
          <p:spPr>
            <a:xfrm rot="8100000">
              <a:off x="5502466" y="3444863"/>
              <a:ext cx="426786" cy="426786"/>
            </a:xfrm>
            <a:prstGeom prst="teardrop">
              <a:avLst>
                <a:gd name="adj" fmla="val 125412"/>
              </a:avLst>
            </a:prstGeom>
            <a:solidFill>
              <a:srgbClr val="E74D51"/>
            </a:solidFill>
            <a:ln w="38100">
              <a:solidFill>
                <a:sysClr val="window" lastClr="FFFFFF">
                  <a:lumMod val="95000"/>
                </a:sysClr>
              </a:solidFill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36" name="椭圆 35"/>
            <p:cNvSpPr/>
            <p:nvPr>
              <p:custDataLst>
                <p:tags r:id="rId12"/>
              </p:custDataLst>
            </p:nvPr>
          </p:nvSpPr>
          <p:spPr>
            <a:xfrm rot="8100000">
              <a:off x="5601517" y="3543915"/>
              <a:ext cx="221664" cy="22166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 fontScale="87500" lnSpcReduction="20000"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37" name="椭圆 36"/>
            <p:cNvSpPr/>
            <p:nvPr>
              <p:custDataLst>
                <p:tags r:id="rId13"/>
              </p:custDataLst>
            </p:nvPr>
          </p:nvSpPr>
          <p:spPr>
            <a:xfrm>
              <a:off x="5672419" y="4078275"/>
              <a:ext cx="86880" cy="8688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>
              <a:solidFill>
                <a:sysClr val="windowText" lastClr="000000">
                  <a:lumMod val="50000"/>
                  <a:lumOff val="50000"/>
                </a:sysClr>
              </a:solidFill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966200" y="2479675"/>
            <a:ext cx="208407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让大家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“上观天气”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“下接地气”</a:t>
            </a:r>
            <a:endParaRPr kumimoji="1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kumimoji="1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“凝聚正气</a:t>
            </a:r>
            <a:r>
              <a:rPr kumimoji="1"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  <p:bldP spid="57" grpId="1" animBg="1"/>
      <p:bldP spid="55" grpId="0" bldLvl="0" animBg="1"/>
      <p:bldP spid="55" grpId="1" animBg="1"/>
      <p:bldP spid="54" grpId="0"/>
      <p:bldP spid="54" grpId="1"/>
      <p:bldP spid="56" grpId="0"/>
      <p:bldP spid="56" grpId="1"/>
      <p:bldP spid="58" grpId="0"/>
      <p:bldP spid="58" grpId="1"/>
      <p:bldP spid="59" grpId="0" bldLvl="0" animBg="1"/>
      <p:bldP spid="59" grpId="1" animBg="1"/>
      <p:bldP spid="2" grpId="0"/>
      <p:bldP spid="2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iṡḻïḓé"/>
          <p:cNvSpPr/>
          <p:nvPr/>
        </p:nvSpPr>
        <p:spPr>
          <a:xfrm>
            <a:off x="1395095" y="2490470"/>
            <a:ext cx="10085705" cy="1083945"/>
          </a:xfrm>
          <a:prstGeom prst="roundRect">
            <a:avLst>
              <a:gd name="adj" fmla="val 46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kumimoji="1" lang="en-US" altLang="zh-CN" sz="22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512570" y="2607310"/>
            <a:ext cx="994156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当前县域发展竞争激烈，</a:t>
            </a:r>
            <a:r>
              <a:rPr lang="zh-CN" altLang="en-US" sz="2000" b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不进则退、慢进亦是退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，发展位次并不是永恒不变的，即便原来处于同一水平的县市，发展模式、精神状态不一样，也会拉开差距。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-1" y="4055110"/>
            <a:ext cx="12191365" cy="1355090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289051" y="4202430"/>
            <a:ext cx="9738359" cy="1005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dirty="0">
                <a:latin typeface="+mn-ea"/>
                <a:cs typeface="+mn-ea"/>
              </a:rPr>
              <a:t>寿光、诸城同属潍坊市，同是全国百强县，</a:t>
            </a:r>
            <a:endParaRPr lang="zh-CN" sz="2400" dirty="0">
              <a:latin typeface="+mn-ea"/>
              <a:cs typeface="+mn-ea"/>
            </a:endParaRPr>
          </a:p>
          <a:p>
            <a:pPr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dirty="0">
                <a:latin typeface="+mn-ea"/>
                <a:cs typeface="+mn-ea"/>
              </a:rPr>
              <a:t>分别创造了</a:t>
            </a:r>
            <a:r>
              <a:rPr lang="zh-CN" sz="2400" b="1" dirty="0">
                <a:solidFill>
                  <a:schemeClr val="accent2"/>
                </a:solidFill>
                <a:latin typeface="+mn-ea"/>
                <a:cs typeface="+mn-ea"/>
              </a:rPr>
              <a:t>“寿光模式”“诸城模式”</a:t>
            </a:r>
            <a:endParaRPr lang="zh-CN" sz="24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96" name="ïṥļïdé"/>
          <p:cNvSpPr/>
          <p:nvPr/>
        </p:nvSpPr>
        <p:spPr>
          <a:xfrm>
            <a:off x="770890" y="2919730"/>
            <a:ext cx="233680" cy="228600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cs typeface="+mn-ea"/>
              <a:sym typeface="+mn-lt"/>
            </a:endParaRPr>
          </a:p>
        </p:txBody>
      </p:sp>
      <p:sp>
        <p:nvSpPr>
          <p:cNvPr id="98" name="ïşlíḋé"/>
          <p:cNvSpPr/>
          <p:nvPr/>
        </p:nvSpPr>
        <p:spPr>
          <a:xfrm rot="5400000" flipV="1">
            <a:off x="1143635" y="2882265"/>
            <a:ext cx="268605" cy="26352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22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360" y="1267244"/>
            <a:ext cx="7628254" cy="549809"/>
            <a:chOff x="694864" y="945978"/>
            <a:chExt cx="6227937" cy="391588"/>
          </a:xfrm>
        </p:grpSpPr>
        <p:sp>
          <p:nvSpPr>
            <p:cNvPr id="13" name="矩形 12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94864" y="953591"/>
              <a:ext cx="6227937" cy="383749"/>
              <a:chOff x="792480" y="928877"/>
              <a:chExt cx="6227937" cy="38374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作风建设与能力建设要两手抓、两手硬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2480" y="1312626"/>
                <a:ext cx="555241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6" name="矩形 15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同侧圆角矩形 54"/>
          <p:cNvSpPr/>
          <p:nvPr/>
        </p:nvSpPr>
        <p:spPr>
          <a:xfrm>
            <a:off x="6436360" y="6168390"/>
            <a:ext cx="5361940" cy="454025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67360" y="2259330"/>
            <a:ext cx="5360670" cy="43637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同侧圆角矩形 68"/>
          <p:cNvSpPr/>
          <p:nvPr/>
        </p:nvSpPr>
        <p:spPr>
          <a:xfrm>
            <a:off x="466090" y="6156325"/>
            <a:ext cx="5361940" cy="454025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09115" y="6156325"/>
            <a:ext cx="2675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基本属于同一梯队</a:t>
            </a:r>
            <a:endParaRPr lang="zh-CN" altLang="en-US" sz="2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73" name="箭头: 五边形 7"/>
          <p:cNvSpPr/>
          <p:nvPr/>
        </p:nvSpPr>
        <p:spPr>
          <a:xfrm>
            <a:off x="450850" y="2029460"/>
            <a:ext cx="1701165" cy="417195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" y="2039620"/>
            <a:ext cx="159702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</a:t>
            </a:r>
            <a:r>
              <a:rPr 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</a:t>
            </a:r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endParaRPr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779385" y="6174740"/>
            <a:ext cx="2675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差距已经非常明显</a:t>
            </a:r>
            <a:endParaRPr lang="zh-CN" sz="2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7360" y="1267244"/>
            <a:ext cx="7628254" cy="549809"/>
            <a:chOff x="694864" y="945978"/>
            <a:chExt cx="6227937" cy="391588"/>
          </a:xfrm>
        </p:grpSpPr>
        <p:sp>
          <p:nvSpPr>
            <p:cNvPr id="24" name="矩形 23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4864" y="953591"/>
              <a:ext cx="6227937" cy="383749"/>
              <a:chOff x="792480" y="928877"/>
              <a:chExt cx="6227937" cy="3837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作风建设与能力建设要两手抓、两手硬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792480" y="1312626"/>
                <a:ext cx="555241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6" name="矩形 25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87" name="文本框 186"/>
          <p:cNvSpPr txBox="1"/>
          <p:nvPr/>
        </p:nvSpPr>
        <p:spPr>
          <a:xfrm>
            <a:off x="807720" y="5632450"/>
            <a:ext cx="1944370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生产总值</a:t>
            </a:r>
            <a:r>
              <a:rPr lang="zh-CN" altLang="en-US" sz="1900"/>
              <a:t>（亿元）</a:t>
            </a:r>
            <a:endParaRPr lang="zh-CN" altLang="en-US" sz="1900"/>
          </a:p>
        </p:txBody>
      </p:sp>
      <p:sp>
        <p:nvSpPr>
          <p:cNvPr id="8" name="矩形 7"/>
          <p:cNvSpPr/>
          <p:nvPr/>
        </p:nvSpPr>
        <p:spPr>
          <a:xfrm>
            <a:off x="1006475" y="3743325"/>
            <a:ext cx="482600" cy="1722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9905" y="3870325"/>
            <a:ext cx="482600" cy="15957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0" y="3375025"/>
            <a:ext cx="8801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470.3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24965" y="3507105"/>
            <a:ext cx="81216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456.6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001010" y="5632450"/>
            <a:ext cx="2427605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地方财政收入</a:t>
            </a:r>
            <a:r>
              <a:rPr lang="zh-CN" altLang="en-US" sz="1900">
                <a:sym typeface="+mn-ea"/>
              </a:rPr>
              <a:t>（亿元）</a:t>
            </a:r>
            <a:endParaRPr lang="zh-CN" altLang="en-US" sz="1900"/>
          </a:p>
        </p:txBody>
      </p:sp>
      <p:sp>
        <p:nvSpPr>
          <p:cNvPr id="15" name="矩形 14"/>
          <p:cNvSpPr/>
          <p:nvPr/>
        </p:nvSpPr>
        <p:spPr>
          <a:xfrm>
            <a:off x="3592830" y="5182235"/>
            <a:ext cx="482600" cy="309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72610" y="5214620"/>
            <a:ext cx="482600" cy="2768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430270" y="4848860"/>
            <a:ext cx="7391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32.3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95470" y="4880610"/>
            <a:ext cx="4648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31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94250" y="2350770"/>
            <a:ext cx="944245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zh-CN" sz="1600"/>
              <a:t>寿光市</a:t>
            </a:r>
            <a:endParaRPr lang="zh-CN" altLang="zh-CN" sz="1600"/>
          </a:p>
        </p:txBody>
      </p:sp>
      <p:sp>
        <p:nvSpPr>
          <p:cNvPr id="29" name="文本框 28"/>
          <p:cNvSpPr txBox="1"/>
          <p:nvPr/>
        </p:nvSpPr>
        <p:spPr>
          <a:xfrm>
            <a:off x="4794250" y="2642235"/>
            <a:ext cx="837565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sz="1600"/>
              <a:t>诸城市</a:t>
            </a:r>
            <a:endParaRPr lang="zh-CN" altLang="en-US" sz="1600"/>
          </a:p>
        </p:txBody>
      </p:sp>
      <p:sp>
        <p:nvSpPr>
          <p:cNvPr id="52" name="矩形 51"/>
          <p:cNvSpPr/>
          <p:nvPr/>
        </p:nvSpPr>
        <p:spPr>
          <a:xfrm>
            <a:off x="831850" y="5466080"/>
            <a:ext cx="1695450" cy="10223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3375660" y="5477510"/>
            <a:ext cx="1695450" cy="10223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437630" y="2260600"/>
            <a:ext cx="5360670" cy="437451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箭头: 五边形 7"/>
          <p:cNvSpPr/>
          <p:nvPr/>
        </p:nvSpPr>
        <p:spPr>
          <a:xfrm>
            <a:off x="6421120" y="2041525"/>
            <a:ext cx="1701165" cy="417195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37630" y="2051685"/>
            <a:ext cx="1597025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2021年</a:t>
            </a:r>
            <a:endParaRPr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749415" y="5609590"/>
            <a:ext cx="1944370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生产总值</a:t>
            </a:r>
            <a:r>
              <a:rPr lang="zh-CN" altLang="en-US" sz="1900"/>
              <a:t>（亿元）</a:t>
            </a:r>
            <a:endParaRPr lang="zh-CN" altLang="en-US" sz="1900"/>
          </a:p>
        </p:txBody>
      </p:sp>
      <p:sp>
        <p:nvSpPr>
          <p:cNvPr id="65" name="矩形 64"/>
          <p:cNvSpPr/>
          <p:nvPr/>
        </p:nvSpPr>
        <p:spPr>
          <a:xfrm>
            <a:off x="6948170" y="2829560"/>
            <a:ext cx="482600" cy="2613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721600" y="3573780"/>
            <a:ext cx="482600" cy="1869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6732270" y="2485390"/>
            <a:ext cx="8801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953.6</a:t>
            </a:r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660005" y="3200400"/>
            <a:ext cx="6057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767</a:t>
            </a:r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8971915" y="5597525"/>
            <a:ext cx="27305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一般公共预算收入（</a:t>
            </a:r>
            <a:r>
              <a:rPr lang="zh-CN" altLang="en-US">
                <a:sym typeface="+mn-ea"/>
              </a:rPr>
              <a:t>亿元）</a:t>
            </a: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9534525" y="4665980"/>
            <a:ext cx="482600" cy="802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10307955" y="4969510"/>
            <a:ext cx="482600" cy="4991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9317355" y="4296410"/>
            <a:ext cx="8801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103.3</a:t>
            </a:r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10213975" y="4601210"/>
            <a:ext cx="6711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64.2</a:t>
            </a: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773545" y="5443220"/>
            <a:ext cx="1695450" cy="10223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9317355" y="5454650"/>
            <a:ext cx="1695450" cy="10223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4527550" y="2423795"/>
            <a:ext cx="266700" cy="19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4527550" y="2715260"/>
            <a:ext cx="266700" cy="190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10769600" y="2423795"/>
            <a:ext cx="944245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zh-CN" sz="1600"/>
              <a:t>寿光市</a:t>
            </a:r>
            <a:endParaRPr lang="zh-CN" altLang="zh-CN" sz="1600"/>
          </a:p>
        </p:txBody>
      </p:sp>
      <p:sp>
        <p:nvSpPr>
          <p:cNvPr id="101" name="文本框 100"/>
          <p:cNvSpPr txBox="1"/>
          <p:nvPr/>
        </p:nvSpPr>
        <p:spPr>
          <a:xfrm>
            <a:off x="10769600" y="2715260"/>
            <a:ext cx="837565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sz="1600"/>
              <a:t>诸城市</a:t>
            </a:r>
            <a:endParaRPr lang="zh-CN" altLang="en-US" sz="1600"/>
          </a:p>
        </p:txBody>
      </p:sp>
      <p:sp>
        <p:nvSpPr>
          <p:cNvPr id="102" name="矩形 101"/>
          <p:cNvSpPr/>
          <p:nvPr/>
        </p:nvSpPr>
        <p:spPr>
          <a:xfrm>
            <a:off x="10502900" y="2496820"/>
            <a:ext cx="266700" cy="19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502900" y="2788285"/>
            <a:ext cx="266700" cy="190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1" grpId="0" bldLvl="0" animBg="1"/>
      <p:bldP spid="61" grpId="1" animBg="1"/>
      <p:bldP spid="69" grpId="0" bldLvl="0" animBg="1"/>
      <p:bldP spid="69" grpId="1" animBg="1"/>
      <p:bldP spid="100" grpId="0"/>
      <p:bldP spid="100" grpId="1"/>
      <p:bldP spid="73" grpId="0" bldLvl="0" animBg="1"/>
      <p:bldP spid="73" grpId="1" animBg="1"/>
      <p:bldP spid="74" grpId="0"/>
      <p:bldP spid="74" grpId="1"/>
      <p:bldP spid="78" grpId="0"/>
      <p:bldP spid="78" grpId="1"/>
      <p:bldP spid="54" grpId="0" bldLvl="0" animBg="1"/>
      <p:bldP spid="54" grpId="1" animBg="1"/>
      <p:bldP spid="55" grpId="0" bldLvl="0" animBg="1"/>
      <p:bldP spid="55" grpId="1" animBg="1"/>
      <p:bldP spid="59" grpId="0" bldLvl="0" animBg="1"/>
      <p:bldP spid="59" grpId="1" animBg="1"/>
      <p:bldP spid="60" grpId="0"/>
      <p:bldP spid="60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34"/>
          <p:cNvSpPr/>
          <p:nvPr/>
        </p:nvSpPr>
        <p:spPr>
          <a:xfrm flipV="1">
            <a:off x="467360" y="2574925"/>
            <a:ext cx="11045825" cy="3188970"/>
          </a:xfrm>
          <a:prstGeom prst="roundRect">
            <a:avLst>
              <a:gd name="adj" fmla="val 3182"/>
            </a:avLst>
          </a:prstGeom>
          <a:gradFill flip="none" rotWithShape="1">
            <a:gsLst>
              <a:gs pos="0">
                <a:srgbClr val="0D93E5">
                  <a:alpha val="20000"/>
                </a:srgbClr>
              </a:gs>
              <a:gs pos="79000">
                <a:srgbClr val="0773E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125143" y="172163"/>
            <a:ext cx="631222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  <a:sym typeface="+mn-ea"/>
              </a:rPr>
              <a:t>三、对县域经济发展的几点启示</a:t>
            </a:r>
            <a:endParaRPr sz="3200" kern="100" dirty="0">
              <a:solidFill>
                <a:schemeClr val="bg1"/>
              </a:solidFill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620" y="6758305"/>
            <a:ext cx="12198985" cy="99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943292" y="3030220"/>
            <a:ext cx="1027176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与先进县市相比，尽管我们有不足有短板，但是也有后发优势，既不能自暴自弃、妄自菲薄，也不能小成即满、固步自封。</a:t>
            </a:r>
            <a:endParaRPr lang="zh-CN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只要我们坚持正确方向，保持战略定力，久久为功、事争一流，一张蓝图绘到底，一棒接着一棒干，就一定能够持续壮大县域经济实力，加速缩小与先进县的差距，奋力实现追赶超越！</a:t>
            </a:r>
            <a:endParaRPr lang="zh-CN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7360" y="1267244"/>
            <a:ext cx="7628254" cy="549809"/>
            <a:chOff x="694864" y="945978"/>
            <a:chExt cx="6227937" cy="391588"/>
          </a:xfrm>
        </p:grpSpPr>
        <p:sp>
          <p:nvSpPr>
            <p:cNvPr id="25" name="矩形 24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94864" y="953591"/>
              <a:ext cx="6227937" cy="383749"/>
              <a:chOff x="792480" y="928877"/>
              <a:chExt cx="6227937" cy="3837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04058" y="928877"/>
                <a:ext cx="5916359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作风建设与能力建设要两手抓、两手硬</a:t>
                </a:r>
                <a:endParaRPr lang="zh-CN" altLang="en-US"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792480" y="1312626"/>
                <a:ext cx="5552419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27" name="矩形 26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206082137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4175" y="1102360"/>
            <a:ext cx="6153785" cy="26816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>
            <a:spLocks noChangeArrowheads="1"/>
          </p:cNvSpPr>
          <p:nvPr userDrawn="1"/>
        </p:nvSpPr>
        <p:spPr bwMode="auto">
          <a:xfrm>
            <a:off x="0" y="-635"/>
            <a:ext cx="12192000" cy="8769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355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矩形 24"/>
          <p:cNvSpPr/>
          <p:nvPr userDrawn="1"/>
        </p:nvSpPr>
        <p:spPr bwMode="auto">
          <a:xfrm>
            <a:off x="0" y="869721"/>
            <a:ext cx="7502525" cy="95251"/>
          </a:xfrm>
          <a:custGeom>
            <a:avLst/>
            <a:gdLst>
              <a:gd name="T0" fmla="*/ 0 w 7501732"/>
              <a:gd name="T1" fmla="*/ 0 h 94593"/>
              <a:gd name="T2" fmla="*/ 7463453 w 7501732"/>
              <a:gd name="T3" fmla="*/ 6619 h 94593"/>
              <a:gd name="T4" fmla="*/ 7506490 w 7501732"/>
              <a:gd name="T5" fmla="*/ 98604 h 94593"/>
              <a:gd name="T6" fmla="*/ 0 w 7501732"/>
              <a:gd name="T7" fmla="*/ 98604 h 94593"/>
              <a:gd name="T8" fmla="*/ 0 w 7501732"/>
              <a:gd name="T9" fmla="*/ 0 h 94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01732" h="94593">
                <a:moveTo>
                  <a:pt x="0" y="0"/>
                </a:moveTo>
                <a:lnTo>
                  <a:pt x="7458720" y="6350"/>
                </a:lnTo>
                <a:lnTo>
                  <a:pt x="7501732" y="94593"/>
                </a:lnTo>
                <a:lnTo>
                  <a:pt x="0" y="94593"/>
                </a:lnTo>
                <a:lnTo>
                  <a:pt x="0" y="0"/>
                </a:lnTo>
                <a:close/>
              </a:path>
            </a:pathLst>
          </a:custGeom>
          <a:solidFill>
            <a:srgbClr val="E5AA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" name="矩形 25"/>
          <p:cNvSpPr/>
          <p:nvPr userDrawn="1"/>
        </p:nvSpPr>
        <p:spPr bwMode="auto">
          <a:xfrm>
            <a:off x="7515225" y="869721"/>
            <a:ext cx="4676775" cy="95251"/>
          </a:xfrm>
          <a:custGeom>
            <a:avLst/>
            <a:gdLst>
              <a:gd name="T0" fmla="*/ 0 w 4676187"/>
              <a:gd name="T1" fmla="*/ 0 h 94594"/>
              <a:gd name="T2" fmla="*/ 4679715 w 4676187"/>
              <a:gd name="T3" fmla="*/ 0 h 94594"/>
              <a:gd name="T4" fmla="*/ 4679715 w 4676187"/>
              <a:gd name="T5" fmla="*/ 98599 h 94594"/>
              <a:gd name="T6" fmla="*/ 57552 w 4676187"/>
              <a:gd name="T7" fmla="*/ 98599 h 94594"/>
              <a:gd name="T8" fmla="*/ 0 w 4676187"/>
              <a:gd name="T9" fmla="*/ 0 h 94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76187" h="94594">
                <a:moveTo>
                  <a:pt x="0" y="0"/>
                </a:moveTo>
                <a:lnTo>
                  <a:pt x="4676187" y="0"/>
                </a:lnTo>
                <a:lnTo>
                  <a:pt x="4676187" y="94594"/>
                </a:lnTo>
                <a:lnTo>
                  <a:pt x="57510" y="9459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endParaRPr lang="zh-CN" altLang="en-US" sz="1355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5095" y="172085"/>
            <a:ext cx="77323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sz="3200" kern="100" dirty="0">
                <a:solidFill>
                  <a:schemeClr val="bg1"/>
                </a:solidFill>
                <a:effectLst/>
                <a:latin typeface="方正粗雅宋_GBK" panose="02000000000000000000" charset="-122"/>
                <a:ea typeface="方正粗雅宋_GBK" panose="02000000000000000000" charset="-122"/>
                <a:cs typeface="Times New Roman" panose="02020603050405020304" pitchFamily="18" charset="0"/>
              </a:rPr>
              <a:t>二、对观摩项目和四个市发展的总体感受</a:t>
            </a:r>
            <a:endParaRPr sz="3200" kern="100" dirty="0">
              <a:solidFill>
                <a:schemeClr val="bg1"/>
              </a:solidFill>
              <a:effectLst/>
              <a:latin typeface="方正粗雅宋_GBK" panose="02000000000000000000" charset="-122"/>
              <a:ea typeface="方正粗雅宋_GBK" panose="020000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755" y="1267244"/>
            <a:ext cx="4468494" cy="549809"/>
            <a:chOff x="694864" y="945978"/>
            <a:chExt cx="3648213" cy="391588"/>
          </a:xfrm>
        </p:grpSpPr>
        <p:sp>
          <p:nvSpPr>
            <p:cNvPr id="10" name="矩形 9"/>
            <p:cNvSpPr/>
            <p:nvPr/>
          </p:nvSpPr>
          <p:spPr>
            <a:xfrm>
              <a:off x="758364" y="945978"/>
              <a:ext cx="145395" cy="34067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4864" y="953591"/>
              <a:ext cx="3648213" cy="383749"/>
              <a:chOff x="792480" y="928877"/>
              <a:chExt cx="3648213" cy="383749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04057" y="928877"/>
                <a:ext cx="3336636" cy="357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 defTabSz="914400" eaLnBrk="1" fontAlgn="auto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sz="2700" b="1" kern="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.发展态势好</a:t>
                </a:r>
                <a:endParaRPr sz="27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92480" y="1312626"/>
                <a:ext cx="2255702" cy="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1"/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71" name="矩形 70"/>
            <p:cNvSpPr/>
            <p:nvPr/>
          </p:nvSpPr>
          <p:spPr>
            <a:xfrm>
              <a:off x="694864" y="996888"/>
              <a:ext cx="145395" cy="340678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5" name="图片 14" descr="图表第三页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0515" y="1491615"/>
            <a:ext cx="6546850" cy="498602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flipV="1">
            <a:off x="630555" y="2409825"/>
            <a:ext cx="4569460" cy="3795395"/>
          </a:xfrm>
          <a:prstGeom prst="rect">
            <a:avLst/>
          </a:prstGeom>
          <a:gradFill>
            <a:gsLst>
              <a:gs pos="0">
                <a:srgbClr val="C1EFFF">
                  <a:alpha val="52000"/>
                </a:srgbClr>
              </a:gs>
              <a:gs pos="96000">
                <a:srgbClr val="C1EFFF">
                  <a:alpha val="0"/>
                </a:srgbClr>
              </a:gs>
            </a:gsLst>
            <a:lin ang="16200000" scaled="1"/>
          </a:gradFill>
          <a:ln w="6350" cap="rnd">
            <a:gradFill flip="none" rotWithShape="1">
              <a:gsLst>
                <a:gs pos="0">
                  <a:srgbClr val="009AD0"/>
                </a:gs>
                <a:gs pos="86000">
                  <a:srgbClr val="009AD0">
                    <a:alpha val="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65505" y="2555875"/>
            <a:ext cx="3978910" cy="1410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四个市发展最突出的特征是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ker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不仅总量大，而且增长速度快、发展质量高</a:t>
            </a:r>
            <a:endParaRPr lang="zh-CN" altLang="en-US" sz="2200" b="1" kern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6325" y="1491615"/>
            <a:ext cx="3978910" cy="530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2021年地区生产总值</a:t>
            </a:r>
            <a:endParaRPr lang="zh-CN" altLang="en-US" sz="2200" kern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5505" y="4630420"/>
            <a:ext cx="3978910" cy="1410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聊城市生产总值2642亿元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总量最大的</a:t>
            </a:r>
            <a:r>
              <a:rPr lang="zh-CN" altLang="en-US" sz="2200" kern="0">
                <a:solidFill>
                  <a:srgbClr val="FF0000"/>
                </a:solidFill>
                <a:cs typeface="+mn-ea"/>
                <a:sym typeface="+mn-lt"/>
              </a:rPr>
              <a:t>东昌府区</a:t>
            </a:r>
            <a:r>
              <a:rPr lang="zh-CN" altLang="en-US" sz="2200" kern="0">
                <a:cs typeface="+mn-ea"/>
                <a:sym typeface="+mn-lt"/>
              </a:rPr>
              <a:t>524亿元</a:t>
            </a:r>
            <a:endParaRPr lang="zh-CN" altLang="en-US" sz="2200" kern="0"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kern="0">
                <a:cs typeface="+mn-ea"/>
                <a:sym typeface="+mn-lt"/>
              </a:rPr>
              <a:t>相对比下，量上有差距</a:t>
            </a:r>
            <a:endParaRPr lang="zh-CN" altLang="en-US" sz="2200" kern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ICON" val="#171273;"/>
</p:tagLst>
</file>

<file path=ppt/tags/tag10.xml><?xml version="1.0" encoding="utf-8"?>
<p:tagLst xmlns:p="http://schemas.openxmlformats.org/presentationml/2006/main">
  <p:tag name="KSO_WM_TEMPLATE_CATEGORY" val="diagram"/>
  <p:tag name="KSO_WM_TEMPLATE_INDEX" val="20181968"/>
  <p:tag name="KSO_WM_TAG_VERSION" val="1.0"/>
  <p:tag name="KSO_WM_UNIT_ID" val="diagram20181968_1*n_i*1_163"/>
  <p:tag name="KSO_WM_UNIT_LAYERLEVEL" val="1_1"/>
  <p:tag name="KSO_WM_DIAGRAM_GROUP_CODE" val="n1-1"/>
  <p:tag name="KSO_WM_UNIT_FILL_FORE_SCHEMECOLOR_INDEX" val="8"/>
  <p:tag name="KSO_WM_UNIT_FILL_TYPE" val="1"/>
  <p:tag name="KSO_WM_UNIT_TEXT_FILL_FORE_SCHEMECOLOR_INDEX" val="15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7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ADJUSTLAYOUT_ID" val="7"/>
  <p:tag name="KSO_WM_UNIT_COLOR_SCHEME_SHAPE_ID" val="7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ID" val="diagram20195048_1*i*2"/>
  <p:tag name="KSO_WM_TEMPLATE_CATEGORY" val="diagram"/>
  <p:tag name="KSO_WM_TEMPLATE_INDEX" val="20195048"/>
  <p:tag name="KSO_WM_UNIT_LAYERLEVEL" val="1"/>
  <p:tag name="KSO_WM_TAG_VERSION" val="1.0"/>
</p:tagLst>
</file>

<file path=ppt/tags/tag102.xml><?xml version="1.0" encoding="utf-8"?>
<p:tagLst xmlns:p="http://schemas.openxmlformats.org/presentationml/2006/main">
  <p:tag name="KSO_WM_UNIT_ADJUSTLAYOUT_ID" val="7"/>
  <p:tag name="KSO_WM_UNIT_COLOR_SCHEME_SHAPE_ID" val="7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ID" val="diagram20195048_1*i*2"/>
  <p:tag name="KSO_WM_TEMPLATE_CATEGORY" val="diagram"/>
  <p:tag name="KSO_WM_TEMPLATE_INDEX" val="20195048"/>
  <p:tag name="KSO_WM_UNIT_LAYERLEVEL" val="1"/>
  <p:tag name="KSO_WM_TAG_VERSION" val="1.0"/>
</p:tagLst>
</file>

<file path=ppt/tags/tag103.xml><?xml version="1.0" encoding="utf-8"?>
<p:tagLst xmlns:p="http://schemas.openxmlformats.org/presentationml/2006/main">
  <p:tag name="KSO_WM_TEMPLATE_CATEGORY" val="diagram"/>
  <p:tag name="KSO_WM_TEMPLATE_INDEX" val="20185738"/>
  <p:tag name="KSO_WM_UNIT_ID" val="diagram20185738_1*o_h_i*1_2_3"/>
  <p:tag name="KSO_WM_UNIT_LAYERLEVEL" val="1_1_1"/>
  <p:tag name="KSO_WM_TAG_VERSION" val="1.0"/>
  <p:tag name="KSO_WM_DIAGRAM_GROUP_CODE" val="o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DIAGRAM_MAX_ITEM_COUNT" val="6"/>
  <p:tag name="KSO_WM_UNIT_DIAGRAM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ID" val="diagram20194866_3*ε_h_f*1_2_1"/>
  <p:tag name="KSO_WM_TEMPLATE_CATEGORY" val="diagram"/>
  <p:tag name="KSO_WM_TEMPLATE_INDEX" val="20194866"/>
  <p:tag name="KSO_WM_UNIT_LAYERLEVEL" val="1_1_1"/>
  <p:tag name="KSO_WM_TAG_VERSION" val="1.0"/>
  <p:tag name="KSO_WM_UNIT_PRESET_TEXT" val="货车"/>
  <p:tag name="KSO_WM_UNIT_TEXT_FILL_FORE_SCHEMECOLOR_INDEX" val="13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SLIDE_MODEL_TYPE" val="numdgm"/>
</p:tagLst>
</file>

<file path=ppt/tags/tag106.xml><?xml version="1.0" encoding="utf-8"?>
<p:tagLst xmlns:p="http://schemas.openxmlformats.org/presentationml/2006/main">
  <p:tag name="KSO_WM_TEMPLATE_CATEGORY" val="diagram"/>
  <p:tag name="KSO_WM_TEMPLATE_INDEX" val="20185738"/>
  <p:tag name="KSO_WM_UNIT_ID" val="diagram20185738_1*o_h_i*1_2_3"/>
  <p:tag name="KSO_WM_UNIT_LAYERLEVEL" val="1_1_1"/>
  <p:tag name="KSO_WM_TAG_VERSION" val="1.0"/>
  <p:tag name="KSO_WM_DIAGRAM_GROUP_CODE" val="o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i*1_1_5"/>
  <p:tag name="KSO_WM_TEMPLATE_CATEGORY" val="diagram"/>
  <p:tag name="KSO_WM_TEMPLATE_INDEX" val="20168518"/>
  <p:tag name="KSO_WM_UNIT_LAYERLEVEL" val="1_1_1"/>
  <p:tag name="KSO_WM_TAG_VERSION" val="1.0"/>
  <p:tag name="KSO_WM_UNIT_FILL_FORE_SCHEMECOLOR_INDEX" val="5"/>
  <p:tag name="KSO_WM_UNI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i*1_2_1"/>
  <p:tag name="KSO_WM_TEMPLATE_CATEGORY" val="diagram"/>
  <p:tag name="KSO_WM_TEMPLATE_INDEX" val="20168518"/>
  <p:tag name="KSO_WM_UNIT_LAYERLEVEL" val="1_1_1"/>
  <p:tag name="KSO_WM_TAG_VERSION" val="1.0"/>
  <p:tag name="KSO_WM_UNIT_FILL_FORE_SCHEMECOLOR_INDEX" val="7"/>
  <p:tag name="KSO_WM_UNI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i*1_1_4"/>
  <p:tag name="KSO_WM_TEMPLATE_CATEGORY" val="diagram"/>
  <p:tag name="KSO_WM_TEMPLATE_INDEX" val="20168518"/>
  <p:tag name="KSO_WM_UNIT_LAYERLEVEL" val="1_1_1"/>
  <p:tag name="KSO_WM_TAG_VERSION" val="1.0"/>
  <p:tag name="KSO_WM_UNIT_FILL_FORE_SCHEMECOLOR_INDEX" val="5"/>
  <p:tag name="KSO_WM_UNIT_FILL_TYPE" val="1"/>
  <p:tag name="KSO_WM_UNIT_USESOURCEFORMAT_APPLY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1968"/>
  <p:tag name="KSO_WM_TAG_VERSION" val="1.0"/>
  <p:tag name="KSO_WM_UNIT_ID" val="diagram20181968_1*n_h_f*1_1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n1-1"/>
  <p:tag name="KSO_WM_UNIT_PRESET_TEXT" val="2,300,000"/>
  <p:tag name="KSO_WM_UNIT_TEXT_FILL_FORE_SCHEMECOLOR_INDEX" val="16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i*1_2_2"/>
  <p:tag name="KSO_WM_TEMPLATE_CATEGORY" val="diagram"/>
  <p:tag name="KSO_WM_TEMPLATE_INDEX" val="20168518"/>
  <p:tag name="KSO_WM_UNIT_LAYERLEVEL" val="1_1_1"/>
  <p:tag name="KSO_WM_TAG_VERSION" val="1.0"/>
  <p:tag name="KSO_WM_UNIT_FILL_FORE_SCHEMECOLOR_INDEX" val="7"/>
  <p:tag name="KSO_WM_UNI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i*1_2_3"/>
  <p:tag name="KSO_WM_TEMPLATE_CATEGORY" val="diagram"/>
  <p:tag name="KSO_WM_TEMPLATE_INDEX" val="20168518"/>
  <p:tag name="KSO_WM_UNIT_LAYERLEVEL" val="1_1_1"/>
  <p:tag name="KSO_WM_TAG_VERSION" val="1.0"/>
  <p:tag name="KSO_WM_UNIT_FILL_FORE_SCHEMECOLOR_INDEX" val="7"/>
  <p:tag name="KSO_WM_UNIT_FILL_TYPE" val="1"/>
  <p:tag name="KSO_WM_UNIT_USESOURCEFORMAT_APPLY" val="1"/>
</p:tagLst>
</file>

<file path=ppt/tags/tag112.xml><?xml version="1.0" encoding="utf-8"?>
<p:tagLst xmlns:p="http://schemas.openxmlformats.org/presentationml/2006/main"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f*1_1_1"/>
  <p:tag name="KSO_WM_TEMPLATE_CATEGORY" val="diagram"/>
  <p:tag name="KSO_WM_TEMPLATE_INDEX" val="20168518"/>
  <p:tag name="KSO_WM_UNIT_LAYERLEVEL" val="1_1_1"/>
  <p:tag name="KSO_WM_TAG_VERSION" val="1.0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f*1_2_1"/>
  <p:tag name="KSO_WM_TEMPLATE_CATEGORY" val="diagram"/>
  <p:tag name="KSO_WM_TEMPLATE_INDEX" val="20168518"/>
  <p:tag name="KSO_WM_UNIT_LAYERLEVEL" val="1_1_1"/>
  <p:tag name="KSO_WM_TAG_VERSION" val="1.0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UNIT_VALUE" val="106*10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x*1_1_1"/>
  <p:tag name="KSO_WM_TEMPLATE_CATEGORY" val="diagram"/>
  <p:tag name="KSO_WM_TEMPLATE_INDEX" val="20168518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UNIT_VALUE" val="83*8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518_2*l_h_x*1_2_1"/>
  <p:tag name="KSO_WM_TEMPLATE_CATEGORY" val="diagram"/>
  <p:tag name="KSO_WM_TEMPLATE_INDEX" val="20168518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4_3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3_4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3_1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3_2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1968"/>
  <p:tag name="KSO_WM_TAG_VERSION" val="1.0"/>
  <p:tag name="KSO_WM_UNIT_ID" val="diagram20181968_1*n_h_f*1_1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n1-1"/>
  <p:tag name="KSO_WM_UNIT_PRESET_TEXT" val="2,300,000"/>
  <p:tag name="KSO_WM_UNIT_TEXT_FILL_FORE_SCHEMECOLOR_INDEX" val="16"/>
  <p:tag name="KSO_WM_UNIT_TEXT_FILL_TYPE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2_1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2_4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2_5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1_1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1_2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4_1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0_3*o_h_i*1_4_2"/>
  <p:tag name="KSO_WM_TEMPLATE_CATEGORY" val="diagram"/>
  <p:tag name="KSO_WM_TEMPLATE_INDEX" val="20200160"/>
  <p:tag name="KSO_WM_UNIT_LAYERLEVEL" val="1_1_1"/>
  <p:tag name="KSO_WM_TAG_VERSION" val="1.0"/>
  <p:tag name="KSO_WM_DIAGRAM_GROUP_CODE" val="o1-1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3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"/>
  <p:tag name="KSO_WM_UNIT_ID" val="diagram20185755_2*r_i*1_5"/>
  <p:tag name="KSO_WM_TEMPLATE_CATEGORY" val="diagram"/>
  <p:tag name="KSO_WM_TEMPLATE_INDEX" val="20185755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LINE_FORE_SCHEMECOLOR_INDEX" val="13"/>
  <p:tag name="KSO_WM_UNIT_LINE_FILL_TYPE" val="2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20181968"/>
  <p:tag name="KSO_WM_TAG_VERSION" val="1.0"/>
  <p:tag name="KSO_WM_UNIT_ID" val="diagram20181968_1*n_h_f*1_1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n1-1"/>
  <p:tag name="KSO_WM_UNIT_PRESET_TEXT" val="2,300,000"/>
  <p:tag name="KSO_WM_UNIT_TEXT_FILL_FORE_SCHEMECOLOR_INDEX" val="16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2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UNIT_NOCLEAR" val="0"/>
  <p:tag name="KSO_WM_UNIT_SHOW_EDIT_AREA_INDICATION" val="0"/>
  <p:tag name="KSO_WM_UNIT_VALUE" val="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t*1_1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添加标题"/>
  <p:tag name="KSO_WM_UNIT_TEXT_FILL_FORE_SCHEMECOLOR_INDEX" val="14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4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UNIT_NOCLEAR" val="0"/>
  <p:tag name="KSO_WM_UNIT_SHOW_EDIT_AREA_INDICATION" val="0"/>
  <p:tag name="KSO_WM_UNIT_VALUE" val="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t*1_2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添加标题"/>
  <p:tag name="KSO_WM_UNIT_TEXT_FILL_FORE_SCHEMECOLOR_INDEX" val="14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6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7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NOCLEAR" val="0"/>
  <p:tag name="KSO_WM_UNIT_SHOW_EDIT_AREA_INDICATION" val="0"/>
  <p:tag name="KSO_WM_UNIT_VALUE" val="1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v*1_1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8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9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NOCLEAR" val="0"/>
  <p:tag name="KSO_WM_UNIT_SHOW_EDIT_AREA_INDICATION" val="0"/>
  <p:tag name="KSO_WM_UNIT_VALUE" val="1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v*1_3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0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1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2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3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NOCLEAR" val="0"/>
  <p:tag name="KSO_WM_UNIT_SHOW_EDIT_AREA_INDICATION" val="0"/>
  <p:tag name="KSO_WM_UNIT_VALUE" val="1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v*1_2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NOCLEAR" val="0"/>
  <p:tag name="KSO_WM_UNIT_SHOW_EDIT_AREA_INDICATION" val="0"/>
  <p:tag name="KSO_WM_UNIT_VALUE" val="1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v*1_4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6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7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NOCLEAR" val="0"/>
  <p:tag name="KSO_WM_UNIT_SHOW_EDIT_AREA_INDICATION" val="0"/>
  <p:tag name="KSO_WM_UNIT_VALUE" val="1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v*1_1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2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i*1_13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NOCLEAR" val="0"/>
  <p:tag name="KSO_WM_UNIT_SHOW_EDIT_AREA_INDICATION" val="0"/>
  <p:tag name="KSO_WM_UNIT_VALUE" val="1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ID" val="diagram20185755_2*r_v*1_4"/>
  <p:tag name="KSO_WM_TEMPLATE_CATEGORY" val="diagram"/>
  <p:tag name="KSO_WM_TEMPLATE_INDEX" val="20185755"/>
  <p:tag name="KSO_WM_UNIT_LAYERLEVEL" val="1_1"/>
  <p:tag name="KSO_WM_TAG_VERSION" val="1.0"/>
  <p:tag name="KSO_WM_UNIT_DIAGRAM_CONTRAST_TITLE_CNT" val="2"/>
  <p:tag name="KSO_WM_UNIT_DIAGRAM_DIMENSION_TITLE_CNT" val="2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01386_1*n_h_h_i*1_2_1_1"/>
  <p:tag name="KSO_WM_TEMPLATE_CATEGORY" val="diagram"/>
  <p:tag name="KSO_WM_TEMPLATE_INDEX" val="20201386"/>
  <p:tag name="KSO_WM_UNIT_LAYERLEVEL" val="1_1_1_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01386_1*n_h_h_i*1_2_1_1"/>
  <p:tag name="KSO_WM_TEMPLATE_CATEGORY" val="diagram"/>
  <p:tag name="KSO_WM_TEMPLATE_INDEX" val="20201386"/>
  <p:tag name="KSO_WM_UNIT_LAYERLEVEL" val="1_1_1_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0184_3*m_i*1_1"/>
  <p:tag name="KSO_WM_TEMPLATE_CATEGORY" val="diagram"/>
  <p:tag name="KSO_WM_TEMPLATE_INDEX" val="20200184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4_3*m_h_i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84_3*m_h_i*1_2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0184_3*m_h_i*1_3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0184_3*m_h_i*1_4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i*1"/>
  <p:tag name="KSO_WM_TEMPLATE_CATEGORY" val="diagram"/>
  <p:tag name="KSO_WM_TEMPLATE_INDEX" val="20200184"/>
  <p:tag name="KSO_WM_UNIT_LAYERLEVEL" val="1"/>
  <p:tag name="KSO_WM_TAG_VERSION" val="1.0"/>
  <p:tag name="KSO_WM_UNIT_LINE_FORE_SCHEMECOLOR_INDEX" val="14"/>
  <p:tag name="KSO_WM_UNIT_LINE_FILL_TYPE" val="2"/>
  <p:tag name="KSO_WM_UNIT_USESOURCEFORMAT_APPLY" val="1"/>
</p:tagLst>
</file>

<file path=ppt/tags/tag16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84_3*m_h_i*1_1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4_3*m_h_i*1_1_5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m_h_i*1_1_6"/>
  <p:tag name="KSO_WM_TEMPLATE_CATEGORY" val="diagram"/>
  <p:tag name="KSO_WM_TEMPLATE_INDEX" val="20200184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i*3"/>
  <p:tag name="KSO_WM_TEMPLATE_CATEGORY" val="diagram"/>
  <p:tag name="KSO_WM_TEMPLATE_INDEX" val="20200184"/>
  <p:tag name="KSO_WM_UNIT_LAYERLEVEL" val="1"/>
  <p:tag name="KSO_WM_TAG_VERSION" val="1.0"/>
  <p:tag name="KSO_WM_UNIT_LINE_FORE_SCHEMECOLOR_INDEX" val="14"/>
  <p:tag name="KSO_WM_UNIT_LINE_FILL_TYPE" val="2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84_3*m_h_i*1_2_3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84_3*m_h_i*1_2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m_h_i*1_2_5"/>
  <p:tag name="KSO_WM_TEMPLATE_CATEGORY" val="diagram"/>
  <p:tag name="KSO_WM_TEMPLATE_INDEX" val="20200184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m_h_i*1_3_3"/>
  <p:tag name="KSO_WM_TEMPLATE_CATEGORY" val="diagram"/>
  <p:tag name="KSO_WM_TEMPLATE_INDEX" val="20200184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m_h_i*1_3_4"/>
  <p:tag name="KSO_WM_TEMPLATE_CATEGORY" val="diagram"/>
  <p:tag name="KSO_WM_TEMPLATE_INDEX" val="20200184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m_h_i*1_4_3"/>
  <p:tag name="KSO_WM_TEMPLATE_CATEGORY" val="diagram"/>
  <p:tag name="KSO_WM_TEMPLATE_INDEX" val="20200184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17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4_3*m_h_i*1_3_4"/>
  <p:tag name="KSO_WM_TEMPLATE_CATEGORY" val="diagram"/>
  <p:tag name="KSO_WM_TEMPLATE_INDEX" val="20200184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TEMPLATE_CATEGORY" val="diagram"/>
  <p:tag name="KSO_WM_TEMPLATE_INDEX" val="20185738"/>
  <p:tag name="KSO_WM_UNIT_TYPE" val="o_h_i"/>
  <p:tag name="KSO_WM_UNIT_INDEX" val="1_2_3"/>
  <p:tag name="KSO_WM_UNIT_ID" val="diagram20185738_1*o_h_i*1_2_3"/>
  <p:tag name="KSO_WM_UNIT_LAYERLEVEL" val="1_1_1"/>
  <p:tag name="KSO_WM_BEAUTIFY_FLAG" val="#wm#"/>
  <p:tag name="KSO_WM_TAG_VERSION" val="1.0"/>
  <p:tag name="KSO_WM_DIAGRAM_GROUP_CODE" val="o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TEMPLATE_CATEGORY" val="diagram"/>
  <p:tag name="KSO_WM_TEMPLATE_INDEX" val="20185738"/>
  <p:tag name="KSO_WM_UNIT_TYPE" val="o_h_i"/>
  <p:tag name="KSO_WM_UNIT_INDEX" val="1_2_3"/>
  <p:tag name="KSO_WM_UNIT_ID" val="diagram20185738_1*o_h_i*1_2_3"/>
  <p:tag name="KSO_WM_UNIT_LAYERLEVEL" val="1_1_1"/>
  <p:tag name="KSO_WM_BEAUTIFY_FLAG" val="#wm#"/>
  <p:tag name="KSO_WM_TAG_VERSION" val="1.0"/>
  <p:tag name="KSO_WM_DIAGRAM_GROUP_CODE" val="o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2"/>
  <p:tag name="KSO_WM_UNIT_ID" val="diagram20185738_1*o_h_i*1_2_2"/>
  <p:tag name="KSO_WM_TEMPLATE_CATEGORY" val="diagram"/>
  <p:tag name="KSO_WM_TEMPLATE_INDEX" val="201857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1"/>
  <p:tag name="KSO_WM_UNIT_ID" val="diagram20185738_1*o_h_i*1_2_1"/>
  <p:tag name="KSO_WM_TEMPLATE_CATEGORY" val="diagram"/>
  <p:tag name="KSO_WM_TEMPLATE_INDEX" val="2018573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0189_1*m_h_i*1_2_6"/>
  <p:tag name="KSO_WM_TEMPLATE_CATEGORY" val="diagram"/>
  <p:tag name="KSO_WM_TEMPLATE_INDEX" val="2020018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200189_1*m_h_i*1_2_7"/>
  <p:tag name="KSO_WM_TEMPLATE_CATEGORY" val="diagram"/>
  <p:tag name="KSO_WM_TEMPLATE_INDEX" val="2020018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0189_1*m_h_i*1_1_6"/>
  <p:tag name="KSO_WM_TEMPLATE_CATEGORY" val="diagram"/>
  <p:tag name="KSO_WM_TEMPLATE_INDEX" val="2020018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0189_1*m_h_i*1_1_7"/>
  <p:tag name="KSO_WM_TEMPLATE_CATEGORY" val="diagram"/>
  <p:tag name="KSO_WM_TEMPLATE_INDEX" val="2020018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PLACING_PICTURE_USER_VIEWPORT" val="{&quot;height&quot;:9011,&quot;width&quot;:19201}"/>
</p:tagLst>
</file>

<file path=ppt/tags/tag18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5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0.xml><?xml version="1.0" encoding="utf-8"?>
<p:tagLst xmlns:p="http://schemas.openxmlformats.org/presentationml/2006/main">
  <p:tag name="KSO_WM_UNIT_PLACING_PICTURE_USER_VIEWPORT" val="{&quot;height&quot;:5224,&quot;width&quot;:5460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5_2*l_h_i*1_1_1"/>
  <p:tag name="KSO_WM_TEMPLATE_CATEGORY" val="diagram"/>
  <p:tag name="KSO_WM_TEMPLATE_INDEX" val="20198945"/>
  <p:tag name="KSO_WM_UNIT_LAYERLEVEL" val="1_1_1"/>
  <p:tag name="KSO_WM_TAG_VERSION" val="1.0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5_2*l_h_i*1_2_1"/>
  <p:tag name="KSO_WM_TEMPLATE_CATEGORY" val="diagram"/>
  <p:tag name="KSO_WM_TEMPLATE_INDEX" val="20198945"/>
  <p:tag name="KSO_WM_UNIT_LAYERLEVEL" val="1_1_1"/>
  <p:tag name="KSO_WM_TAG_VERSION" val="1.0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MH" val="20160819160041"/>
  <p:tag name="MH_LIBRARY" val="CONTENTS"/>
  <p:tag name="MH_TYPE" val="NUMBER"/>
  <p:tag name="ID" val="553524"/>
  <p:tag name="MH_ORDER" val="1"/>
  <p:tag name="KSO_WM_TAG_VERSION" val="1.0"/>
  <p:tag name="KSO_WM_TEMPLATE_CATEGORY" val="diagram"/>
  <p:tag name="KSO_WM_TEMPLATE_INDEX" val="20170302"/>
  <p:tag name="KSO_WM_UNIT_ID" val="diagram20170302_1*l_h_i*1_1_1"/>
  <p:tag name="KSO_WM_UNIT_LAYERLEVEL" val="1_1_1"/>
  <p:tag name="KSO_WM_DIAGRAM_GROUP_CODE" val="l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MH" val="20160819160041"/>
  <p:tag name="MH_LIBRARY" val="CONTENTS"/>
  <p:tag name="MH_TYPE" val="ENTRY"/>
  <p:tag name="ID" val="553524"/>
  <p:tag name="MH_ORDER" val="1"/>
  <p:tag name="KSO_WM_TAG_VERSION" val="1.0"/>
  <p:tag name="KSO_WM_TEMPLATE_CATEGORY" val="diagram"/>
  <p:tag name="KSO_WM_TEMPLATE_INDEX" val="20170302"/>
  <p:tag name="KSO_WM_UNIT_ID" val="diagram20170302_1*l_h_i*1_1_2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TAG_VERSION" val="1.0"/>
  <p:tag name="KSO_WM_TEMPLATE_CATEGORY" val="diagram"/>
  <p:tag name="KSO_WM_TEMPLATE_INDEX" val="20170302"/>
  <p:tag name="KSO_WM_UNIT_ID" val="diagram20170302_1*l_h_i*1_1_3"/>
  <p:tag name="KSO_WM_UNIT_LAYERLEVEL" val="1_1_1"/>
  <p:tag name="KSO_WM_DIAGRAM_GROUP_CODE" val="l1-1"/>
  <p:tag name="KSO_WM_UNIT_TEXT_FILL_FORE_SCHEMECOLOR_INDEX" val="14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MH" val="20160819160041"/>
  <p:tag name="MH_LIBRARY" val="CONTENTS"/>
  <p:tag name="MH_TYPE" val="ENTRY"/>
  <p:tag name="ID" val="553524"/>
  <p:tag name="MH_ORDER" val="1"/>
  <p:tag name="KSO_WM_TAG_VERSION" val="1.0"/>
  <p:tag name="KSO_WM_TEMPLATE_CATEGORY" val="diagram"/>
  <p:tag name="KSO_WM_TEMPLATE_INDEX" val="20170302"/>
  <p:tag name="KSO_WM_UNIT_ID" val="diagram20170302_1*l_h_i*1_1_2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MH" val="20160819160041"/>
  <p:tag name="MH_LIBRARY" val="CONTENTS"/>
  <p:tag name="MH_TYPE" val="NUMBER"/>
  <p:tag name="ID" val="553524"/>
  <p:tag name="MH_ORDER" val="1"/>
  <p:tag name="KSO_WM_TAG_VERSION" val="1.0"/>
  <p:tag name="KSO_WM_TEMPLATE_CATEGORY" val="diagram"/>
  <p:tag name="KSO_WM_TEMPLATE_INDEX" val="20170302"/>
  <p:tag name="KSO_WM_UNIT_ID" val="diagram20170302_1*l_h_i*1_1_1"/>
  <p:tag name="KSO_WM_UNIT_LAYERLEVEL" val="1_1_1"/>
  <p:tag name="KSO_WM_DIAGRAM_GROUP_CODE" val="l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TAG_VERSION" val="1.0"/>
  <p:tag name="KSO_WM_TEMPLATE_CATEGORY" val="diagram"/>
  <p:tag name="KSO_WM_TEMPLATE_INDEX" val="20170302"/>
  <p:tag name="KSO_WM_UNIT_ID" val="diagram20170302_1*l_h_i*1_1_3"/>
  <p:tag name="KSO_WM_UNIT_LAYERLEVEL" val="1_1_1"/>
  <p:tag name="KSO_WM_DIAGRAM_GROUP_CODE" val="l1-1"/>
  <p:tag name="KSO_WM_UNIT_TEXT_FILL_FORE_SCHEMECOLOR_INDEX" val="14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68_1*i*2"/>
  <p:tag name="KSO_WM_TEMPLATE_CATEGORY" val="diagram"/>
  <p:tag name="KSO_WM_TEMPLATE_INDEX" val="20198868"/>
  <p:tag name="KSO_WM_UNIT_LAYERLEVEL" val="1"/>
  <p:tag name="KSO_WM_TAG_VERSION" val="1.0"/>
</p:tagLst>
</file>

<file path=ppt/tags/tag19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6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01386_1*n_h_h_i*1_2_1_1"/>
  <p:tag name="KSO_WM_TEMPLATE_CATEGORY" val="diagram"/>
  <p:tag name="KSO_WM_TEMPLATE_INDEX" val="20201386"/>
  <p:tag name="KSO_WM_UNIT_LAYERLEVEL" val="1_1_1_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98904_3*q_h_a*1_1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DIAGRAM_MODELTYPE" val="numdgm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98904_3*q_h_f*1_1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98904_3*q_h_a*1_2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DIAGRAM_MODELTYPE" val="numdgm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98904_3*q_h_f*1_2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7"/>
  <p:tag name="KSO_WM_UNIT_ID" val="diagram20198904_3*q_h_i*1_4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198904_3*q_h_i*1_3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198904_3*q_h_i*1_3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7"/>
  <p:tag name="KSO_WM_UNIT_ID" val="diagram20198904_3*q_h_i*1_3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6"/>
  <p:tag name="KSO_WM_UNIT_ID" val="diagram20198904_3*q_h_i*1_4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9201}"/>
</p:tagLst>
</file>

<file path=ppt/tags/tag20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7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5"/>
  <p:tag name="KSO_WM_UNIT_ID" val="diagram20198904_3*q_h_i*1_4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198904_3*q_h_i*1_1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7"/>
  <p:tag name="KSO_WM_UNIT_ID" val="diagram20198904_3*q_h_i*1_2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198904_3*q_h_i*1_1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6"/>
  <p:tag name="KSO_WM_UNIT_ID" val="diagram20198904_3*q_h_i*1_2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5"/>
  <p:tag name="KSO_WM_UNIT_ID" val="diagram20198904_3*q_h_i*1_2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5"/>
  <p:tag name="KSO_WM_UNIT_ID" val="diagram20198904_3*q_h_i*1_1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198904_3*q_h_i*1_2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4"/>
  <p:tag name="KSO_WM_UNIT_ID" val="diagram20198904_3*q_h_i*1_4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6"/>
  <p:tag name="KSO_WM_UNIT_ID" val="diagram20198904_3*q_h_i*1_1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1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8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1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6"/>
  <p:tag name="KSO_WM_UNIT_ID" val="diagram20198904_3*q_h_i*1_3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DIAGRAM_MODELTYPE" val="numdgm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98904_3*q_h_f*1_3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98904_3*q_h_a*1_3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198904_3*q_h_a*1_4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9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DIAGRAM_MODELTYPE" val="numdgm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98904_3*q_h_f*1_4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TEMPLATE_CATEGORY" val="diagram"/>
  <p:tag name="KSO_WM_TEMPLATE_INDEX" val="20170864"/>
  <p:tag name="KSO_WM_TAG_VERSION" val="1.0"/>
  <p:tag name="KSO_WM_UNIT_ID" val="diagram20170864_3*l_h_i*1_1_2"/>
  <p:tag name="KSO_WM_UNIT_LAYERLEVEL" val="1_1_1"/>
  <p:tag name="KSO_WM_DIAGRAM_GROUP_CODE" val="l1-1"/>
  <p:tag name="KSO_WM_UNIT_FILL_FORE_SCHEMECOLOR_INDEX" val="5"/>
  <p:tag name="KSO_WM_UNIT_FILL_TYPE" val="1"/>
  <p:tag name="KSO_WM_UNIT_USESOURCEFORMAT_APPLY" val="1"/>
</p:tagLst>
</file>

<file path=ppt/tags/tag216.xml><?xml version="1.0" encoding="utf-8"?>
<p:tagLst xmlns:p="http://schemas.openxmlformats.org/presentationml/2006/main">
  <p:tag name="KSO_WM_TEMPLATE_CATEGORY" val="diagram"/>
  <p:tag name="KSO_WM_TEMPLATE_INDEX" val="20170864"/>
  <p:tag name="KSO_WM_TAG_VERSION" val="1.0"/>
  <p:tag name="KSO_WM_UNIT_ID" val="diagram20170864_3*l_h_i*1_1_2"/>
  <p:tag name="KSO_WM_UNIT_LAYERLEVEL" val="1_1_1"/>
  <p:tag name="KSO_WM_DIAGRAM_GROUP_CODE" val="l1-1"/>
  <p:tag name="KSO_WM_UNIT_FILL_FORE_SCHEMECOLOR_INDEX" val="5"/>
  <p:tag name="KSO_WM_UNI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i*0"/>
  <p:tag name="KSO_WM_TEMPLATE_CATEGORY" val="diagram"/>
  <p:tag name="KSO_WM_TEMPLATE_INDEX" val="20181976"/>
  <p:tag name="KSO_WM_UNIT_LAYERLEVEL" val="1"/>
  <p:tag name="KSO_WM_TAG_VERSION" val="1.0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181976_2*m_i*1_1"/>
  <p:tag name="KSO_WM_TEMPLATE_CATEGORY" val="diagram"/>
  <p:tag name="KSO_WM_TEMPLATE_INDEX" val="20181976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181976_2*m_i*1_2"/>
  <p:tag name="KSO_WM_TEMPLATE_CATEGORY" val="diagram"/>
  <p:tag name="KSO_WM_TEMPLATE_INDEX" val="20181976"/>
  <p:tag name="KSO_WM_UNIT_LAYERLEVEL" val="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9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181976_2*m_i*1_3"/>
  <p:tag name="KSO_WM_TEMPLATE_CATEGORY" val="diagram"/>
  <p:tag name="KSO_WM_TEMPLATE_INDEX" val="20181976"/>
  <p:tag name="KSO_WM_UNIT_LAYERLEVEL" val="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4"/>
  <p:tag name="KSO_WM_UNIT_ID" val="diagram20181976_2*m_i*1_4"/>
  <p:tag name="KSO_WM_TEMPLATE_CATEGORY" val="diagram"/>
  <p:tag name="KSO_WM_TEMPLATE_INDEX" val="20181976"/>
  <p:tag name="KSO_WM_UNIT_LAYERLEVEL" val="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5"/>
  <p:tag name="KSO_WM_UNIT_ID" val="diagram20181976_2*m_i*1_5"/>
  <p:tag name="KSO_WM_TEMPLATE_CATEGORY" val="diagram"/>
  <p:tag name="KSO_WM_TEMPLATE_INDEX" val="20181976"/>
  <p:tag name="KSO_WM_UNIT_LAYERLEVEL" val="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6"/>
  <p:tag name="KSO_WM_UNIT_ID" val="diagram20181976_2*m_i*1_6"/>
  <p:tag name="KSO_WM_TEMPLATE_CATEGORY" val="diagram"/>
  <p:tag name="KSO_WM_TEMPLATE_INDEX" val="20181976"/>
  <p:tag name="KSO_WM_UNIT_LAYERLEVEL" val="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i*1_7"/>
  <p:tag name="KSO_WM_TEMPLATE_CATEGORY" val="diagram"/>
  <p:tag name="KSO_WM_TEMPLATE_INDEX" val="20181976"/>
  <p:tag name="KSO_WM_UNIT_LAYERLEVEL" val="1_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h_i*1_1_3"/>
  <p:tag name="KSO_WM_TEMPLATE_CATEGORY" val="diagram"/>
  <p:tag name="KSO_WM_TEMPLATE_INDEX" val="20181976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h_i*1_1_4"/>
  <p:tag name="KSO_WM_TEMPLATE_CATEGORY" val="diagram"/>
  <p:tag name="KSO_WM_TEMPLATE_INDEX" val="20181976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h_i*1_2_3"/>
  <p:tag name="KSO_WM_TEMPLATE_CATEGORY" val="diagram"/>
  <p:tag name="KSO_WM_TEMPLATE_INDEX" val="20181976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h_i*1_2_4"/>
  <p:tag name="KSO_WM_TEMPLATE_CATEGORY" val="diagram"/>
  <p:tag name="KSO_WM_TEMPLATE_INDEX" val="20181976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h_i*1_3_3"/>
  <p:tag name="KSO_WM_TEMPLATE_CATEGORY" val="diagram"/>
  <p:tag name="KSO_WM_TEMPLATE_INDEX" val="20181976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h_f*1_2_1"/>
  <p:tag name="KSO_WM_UNIT_CLEAR" val="1"/>
  <p:tag name="KSO_WM_UNIT_LAYERLEVEL" val="1_1_1"/>
  <p:tag name="KSO_WM_UNIT_VALUE" val="16"/>
  <p:tag name="KSO_WM_UNIT_HIGHLIGHT" val="0"/>
  <p:tag name="KSO_WM_UNIT_COMPATIBLE" val="0"/>
  <p:tag name="KSO_WM_TAG_VERSION" val="1.0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81976_2*m_h_i*1_3_4"/>
  <p:tag name="KSO_WM_TEMPLATE_CATEGORY" val="diagram"/>
  <p:tag name="KSO_WM_TEMPLATE_INDEX" val="20181976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PLACING_PICTURE_USER_VIEWPORT" val="{&quot;height&quot;:4056,&quot;width&quot;:3628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i*1_1_2"/>
  <p:tag name="KSO_WM_TEMPLATE_CATEGORY" val="diagram"/>
  <p:tag name="KSO_WM_TEMPLATE_INDEX" val="20168787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a*1_1_1"/>
  <p:tag name="KSO_WM_TEMPLATE_CATEGORY" val="diagram"/>
  <p:tag name="KSO_WM_TEMPLATE_INDEX" val="20168787"/>
  <p:tag name="KSO_WM_UNIT_LAYERLEVEL" val="1_1_1"/>
  <p:tag name="KSO_WM_TAG_VERSION" val="1.0"/>
  <p:tag name="KSO_WM_UNIT_PRESET_TEXT" val="添加标题"/>
  <p:tag name="KSO_WM_UNIT_TEXT_FILL_FORE_SCHEMECOLOR_INDEX" val="14"/>
  <p:tag name="KSO_WM_UNIT_TEXT_FILL_TYPE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i*1_2_2"/>
  <p:tag name="KSO_WM_TEMPLATE_CATEGORY" val="diagram"/>
  <p:tag name="KSO_WM_TEMPLATE_INDEX" val="20168787"/>
  <p:tag name="KSO_WM_UNIT_LAYERLEVEL" val="1_1_1"/>
  <p:tag name="KSO_WM_TAG_VERSION" val="1.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a*1_2_1"/>
  <p:tag name="KSO_WM_TEMPLATE_CATEGORY" val="diagram"/>
  <p:tag name="KSO_WM_TEMPLATE_INDEX" val="20168787"/>
  <p:tag name="KSO_WM_UNIT_LAYERLEVEL" val="1_1_1"/>
  <p:tag name="KSO_WM_TAG_VERSION" val="1.0"/>
  <p:tag name="KSO_WM_UNIT_PRESET_TEXT" val="添加标题"/>
  <p:tag name="KSO_WM_UNIT_TEXT_FILL_FORE_SCHEMECOLOR_INDEX" val="14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i*1_3_2"/>
  <p:tag name="KSO_WM_TEMPLATE_CATEGORY" val="diagram"/>
  <p:tag name="KSO_WM_TEMPLATE_INDEX" val="20168787"/>
  <p:tag name="KSO_WM_UNIT_LAYERLEVEL" val="1_1_1"/>
  <p:tag name="KSO_WM_TAG_VERSION" val="1.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a*1_3_1"/>
  <p:tag name="KSO_WM_TEMPLATE_CATEGORY" val="diagram"/>
  <p:tag name="KSO_WM_TEMPLATE_INDEX" val="20168787"/>
  <p:tag name="KSO_WM_UNIT_LAYERLEVEL" val="1_1_1"/>
  <p:tag name="KSO_WM_TAG_VERSION" val="1.0"/>
  <p:tag name="KSO_WM_UNIT_PRESET_TEXT" val="添加标题"/>
  <p:tag name="KSO_WM_UNIT_TEXT_FILL_FORE_SCHEMECOLOR_INDEX" val="14"/>
  <p:tag name="KSO_WM_UNIT_TEXT_FILL_TYPE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i*1_3_2"/>
  <p:tag name="KSO_WM_TEMPLATE_CATEGORY" val="diagram"/>
  <p:tag name="KSO_WM_TEMPLATE_INDEX" val="20168787"/>
  <p:tag name="KSO_WM_UNIT_LAYERLEVEL" val="1_1_1"/>
  <p:tag name="KSO_WM_TAG_VERSION" val="1.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787_3*l_h_a*1_3_1"/>
  <p:tag name="KSO_WM_TEMPLATE_CATEGORY" val="diagram"/>
  <p:tag name="KSO_WM_TEMPLATE_INDEX" val="20168787"/>
  <p:tag name="KSO_WM_UNIT_LAYERLEVEL" val="1_1_1"/>
  <p:tag name="KSO_WM_TAG_VERSION" val="1.0"/>
  <p:tag name="KSO_WM_UNIT_PRESET_TEXT" val="添加标题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0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0.xml><?xml version="1.0" encoding="utf-8"?>
<p:tagLst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0184_2*m_h_a*1_3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0184_2*m_i*1_1"/>
  <p:tag name="KSO_WM_TEMPLATE_CATEGORY" val="diagram"/>
  <p:tag name="KSO_WM_TEMPLATE_INDEX" val="20200184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4_2*m_h_i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84_2*m_h_i*1_2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0184_2*m_h_i*1_3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1"/>
  <p:tag name="KSO_WM_UNIT_ID" val="diagram20200184_2*i*1"/>
  <p:tag name="KSO_WM_TEMPLATE_CATEGORY" val="diagram"/>
  <p:tag name="KSO_WM_TEMPLATE_INDEX" val="20200184"/>
  <p:tag name="KSO_WM_UNIT_LAYERLEVEL" val="1"/>
  <p:tag name="KSO_WM_TAG_VERSION" val="1.0"/>
  <p:tag name="KSO_WM_BEAUTIFY_FLAG" val="#wm#"/>
  <p:tag name="KSO_WM_UNIT_LINE_FORE_SCHEMECOLOR_INDEX" val="14"/>
  <p:tag name="KSO_WM_UNIT_LINE_FILL_TYPE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84_2*m_h_i*1_1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4_2*m_h_i*1_1_5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84_2*m_h_i*1_1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4_2*m_h_i*1_1_5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5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1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0184_2*m_h_i*1_1_6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3"/>
  <p:tag name="KSO_WM_UNIT_ID" val="diagram20200184_2*i*3"/>
  <p:tag name="KSO_WM_TEMPLATE_CATEGORY" val="diagram"/>
  <p:tag name="KSO_WM_TEMPLATE_INDEX" val="20200184"/>
  <p:tag name="KSO_WM_UNIT_LAYERLEVEL" val="1"/>
  <p:tag name="KSO_WM_TAG_VERSION" val="1.0"/>
  <p:tag name="KSO_WM_BEAUTIFY_FLAG" val="#wm#"/>
  <p:tag name="KSO_WM_UNIT_LINE_FORE_SCHEMECOLOR_INDEX" val="14"/>
  <p:tag name="KSO_WM_UNIT_LINE_FILL_TYPE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84_2*m_h_i*1_2_3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84_2*m_h_i*1_2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0184_2*m_h_i*1_2_5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0184_2*m_h_i*1_3_3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0184_2*m_h_i*1_3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4_2*m_h_i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0184_2*m_h_i*1_1_6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0184_2*m_h_a*1_3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2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60.xml><?xml version="1.0" encoding="utf-8"?>
<p:tagLst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0184_2*m_h_a*1_3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0184_2*m_h_a*1_3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PLACING_PICTURE_USER_VIEWPORT" val="{&quot;height&quot;:2581,&quot;width&quot;:13660}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1_3"/>
  <p:tag name="KSO_WM_TEMPLATE_CATEGORY" val="diagram"/>
  <p:tag name="KSO_WM_TEMPLATE_INDEX" val="160097"/>
  <p:tag name="KSO_WM_UNIT_LAYERLEVEL" val="1_1_1"/>
  <p:tag name="KSO_WM_TAG_VERSION" val="1.0"/>
  <p:tag name="KSO_WM_UNIT_FILL_FORE_SCHEMECOLOR_INDEX" val="5"/>
  <p:tag name="KSO_WM_UNIT_FILL_TYPE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1_2"/>
  <p:tag name="KSO_WM_TEMPLATE_CATEGORY" val="diagram"/>
  <p:tag name="KSO_WM_TEMPLATE_INDEX" val="160097"/>
  <p:tag name="KSO_WM_UNIT_LAYERLEVEL" val="1_1_1"/>
  <p:tag name="KSO_WM_TAG_VERSION" val="1.0"/>
  <p:tag name="KSO_WM_UNIT_FILL_FORE_SCHEMECOLOR_INDEX" val="5"/>
  <p:tag name="KSO_WM_UNIT_FILL_TYPE" val="1"/>
</p:tagLst>
</file>

<file path=ppt/tags/tag26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1_4"/>
  <p:tag name="KSO_WM_TEMPLATE_CATEGORY" val="diagram"/>
  <p:tag name="KSO_WM_TEMPLATE_INDEX" val="160097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1_5"/>
  <p:tag name="KSO_WM_TEMPLATE_CATEGORY" val="diagram"/>
  <p:tag name="KSO_WM_TEMPLATE_INDEX" val="160097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67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a*1_1_1"/>
  <p:tag name="KSO_WM_TEMPLATE_CATEGORY" val="diagram"/>
  <p:tag name="KSO_WM_TEMPLATE_INDEX" val="160097"/>
  <p:tag name="KSO_WM_UNIT_LAYERLEVEL" val="1_1_1"/>
  <p:tag name="KSO_WM_TAG_VERSION" val="1.0"/>
  <p:tag name="KSO_WM_UNIT_PRESET_TEXT" val="添加标题"/>
  <p:tag name="KSO_WM_UNIT_TEXT_FILL_FORE_SCHEMECOLOR_INDEX" val="14"/>
  <p:tag name="KSO_WM_UNIT_TEXT_FILL_TYPE" val="1"/>
</p:tagLst>
</file>

<file path=ppt/tags/tag268.xml><?xml version="1.0" encoding="utf-8"?>
<p:tagLst xmlns:p="http://schemas.openxmlformats.org/presentationml/2006/main">
  <p:tag name="KSO_WM_UNIT_NOCLEAR" val="0"/>
  <p:tag name="KSO_WM_UNIT_VALUE" val="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f*1_1_1"/>
  <p:tag name="KSO_WM_TEMPLATE_CATEGORY" val="diagram"/>
  <p:tag name="KSO_WM_TEMPLATE_INDEX" val="160097"/>
  <p:tag name="KSO_WM_UNIT_LAYERLEVEL" val="1_1_1"/>
  <p:tag name="KSO_WM_TAG_VERSION" val="1.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2_3"/>
  <p:tag name="KSO_WM_TEMPLATE_CATEGORY" val="diagram"/>
  <p:tag name="KSO_WM_TEMPLATE_INDEX" val="160097"/>
  <p:tag name="KSO_WM_UNIT_LAYERLEVEL" val="1_1_1"/>
  <p:tag name="KSO_WM_TAG_VERSION" val="1.0"/>
  <p:tag name="KSO_WM_UNIT_FILL_FORE_SCHEMECOLOR_INDEX" val="5"/>
  <p:tag name="KSO_WM_UNIT_FILL_TYPE" val="1"/>
</p:tagLst>
</file>

<file path=ppt/tags/tag27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3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7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2_4"/>
  <p:tag name="KSO_WM_TEMPLATE_CATEGORY" val="diagram"/>
  <p:tag name="KSO_WM_TEMPLATE_INDEX" val="160097"/>
  <p:tag name="KSO_WM_UNIT_LAYERLEVEL" val="1_1_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i*1_2_5"/>
  <p:tag name="KSO_WM_TEMPLATE_CATEGORY" val="diagram"/>
  <p:tag name="KSO_WM_TEMPLATE_INDEX" val="160097"/>
  <p:tag name="KSO_WM_UNIT_LAYERLEVEL" val="1_1_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7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f*1_2_1"/>
  <p:tag name="KSO_WM_TEMPLATE_CATEGORY" val="diagram"/>
  <p:tag name="KSO_WM_TEMPLATE_INDEX" val="160097"/>
  <p:tag name="KSO_WM_UNIT_LAYERLEVEL" val="1_1_1"/>
  <p:tag name="KSO_WM_TAG_VERSION" val="1.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160097_2*l_h_a*1_2_1"/>
  <p:tag name="KSO_WM_TEMPLATE_CATEGORY" val="diagram"/>
  <p:tag name="KSO_WM_TEMPLATE_INDEX" val="160097"/>
  <p:tag name="KSO_WM_UNIT_LAYERLEVEL" val="1_1_1"/>
  <p:tag name="KSO_WM_TAG_VERSION" val="1.0"/>
  <p:tag name="KSO_WM_UNIT_PRESET_TEXT" val="添加标题"/>
  <p:tag name="KSO_WM_UNIT_TEXT_FILL_FORE_SCHEMECOLOR_INDEX" val="14"/>
  <p:tag name="KSO_WM_UNIT_TEXT_FILL_TYPE" val="1"/>
</p:tagLst>
</file>

<file path=ppt/tags/tag274.xml><?xml version="1.0" encoding="utf-8"?>
<p:tagLst xmlns:p="http://schemas.openxmlformats.org/presentationml/2006/main">
  <p:tag name="KSO_WM_TAG_VERSION" val="1.0"/>
  <p:tag name="KSO_WM_BEAUTIFY_FLAG" val="#wm#"/>
  <p:tag name="KSO_WM_UNIT_ID" val="diagram433_4*m_i*1_1"/>
  <p:tag name="KSO_WM_TEMPLATE_CATEGORY" val="diagram"/>
  <p:tag name="KSO_WM_TEMPLATE_INDEX" val="433"/>
  <p:tag name="KSO_WM_UNIT_TYPE" val="m_i"/>
  <p:tag name="KSO_WM_UNIT_INDEX" val="1_1"/>
  <p:tag name="KSO_WM_UNIT_CLEAR" val="1"/>
  <p:tag name="KSO_WM_UNIT_LAYERLEVEL" val="1_1"/>
  <p:tag name="KSO_WM_DIAGRAM_GROUP_CODE" val="m1-1"/>
  <p:tag name="KSO_WM_UNIT_LINE_FORE_SCHEMECOLOR_INDEX" val="13"/>
  <p:tag name="KSO_WM_UNIT_LINE_FILL_TYPE" val="2"/>
</p:tagLst>
</file>

<file path=ppt/tags/tag275.xml><?xml version="1.0" encoding="utf-8"?>
<p:tagLst xmlns:p="http://schemas.openxmlformats.org/presentationml/2006/main">
  <p:tag name="KSO_WM_TAG_VERSION" val="1.0"/>
  <p:tag name="KSO_WM_UNIT_ID" val="diagram433_4*i*19"/>
  <p:tag name="KSO_WM_TEMPLATE_CATEGORY" val="diagram"/>
  <p:tag name="KSO_WM_TEMPLATE_INDEX" val="433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UNIT_ID" val="diagram433_4*m_i*1_8"/>
  <p:tag name="KSO_WM_TEMPLATE_CATEGORY" val="diagram"/>
  <p:tag name="KSO_WM_TEMPLATE_INDEX" val="433"/>
  <p:tag name="KSO_WM_UNIT_TYPE" val="m_i"/>
  <p:tag name="KSO_WM_UNIT_INDEX" val="1_8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TAG_VERSION" val="1.0"/>
  <p:tag name="KSO_WM_BEAUTIFY_FLAG" val="#wm#"/>
  <p:tag name="KSO_WM_UNIT_ID" val="diagram433_4*m_i*1_9"/>
  <p:tag name="KSO_WM_TEMPLATE_CATEGORY" val="diagram"/>
  <p:tag name="KSO_WM_TEMPLATE_INDEX" val="433"/>
  <p:tag name="KSO_WM_UNIT_TYPE" val="m_i"/>
  <p:tag name="KSO_WM_UNIT_INDEX" val="1_9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TAG_VERSION" val="1.0"/>
  <p:tag name="KSO_WM_BEAUTIFY_FLAG" val="#wm#"/>
  <p:tag name="KSO_WM_UNIT_ID" val="diagram433_4*m_i*1_10"/>
  <p:tag name="KSO_WM_TEMPLATE_CATEGORY" val="diagram"/>
  <p:tag name="KSO_WM_TEMPLATE_INDEX" val="433"/>
  <p:tag name="KSO_WM_UNIT_TYPE" val="m_i"/>
  <p:tag name="KSO_WM_UNIT_INDEX" val="1_10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TAG_VERSION" val="1.0"/>
  <p:tag name="KSO_WM_UNIT_ID" val="diagram433_4*i*1"/>
  <p:tag name="KSO_WM_TEMPLATE_CATEGORY" val="diagram"/>
  <p:tag name="KSO_WM_TEMPLATE_INDEX" val="433"/>
</p:tagLst>
</file>

<file path=ppt/tags/tag28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4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80.xml><?xml version="1.0" encoding="utf-8"?>
<p:tagLst xmlns:p="http://schemas.openxmlformats.org/presentationml/2006/main">
  <p:tag name="KSO_WM_TAG_VERSION" val="1.0"/>
  <p:tag name="KSO_WM_BEAUTIFY_FLAG" val="#wm#"/>
  <p:tag name="KSO_WM_UNIT_ID" val="diagram433_4*m_i*1_2"/>
  <p:tag name="KSO_WM_TEMPLATE_CATEGORY" val="diagram"/>
  <p:tag name="KSO_WM_TEMPLATE_INDEX" val="433"/>
  <p:tag name="KSO_WM_UNIT_TYPE" val="m_i"/>
  <p:tag name="KSO_WM_UNIT_INDEX" val="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TAG_VERSION" val="1.0"/>
  <p:tag name="KSO_WM_BEAUTIFY_FLAG" val="#wm#"/>
  <p:tag name="KSO_WM_UNIT_ID" val="diagram433_4*m_i*1_3"/>
  <p:tag name="KSO_WM_TEMPLATE_CATEGORY" val="diagram"/>
  <p:tag name="KSO_WM_TEMPLATE_INDEX" val="433"/>
  <p:tag name="KSO_WM_UNIT_TYPE" val="m_i"/>
  <p:tag name="KSO_WM_UNIT_INDEX" val="1_3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TAG_VERSION" val="1.0"/>
  <p:tag name="KSO_WM_BEAUTIFY_FLAG" val="#wm#"/>
  <p:tag name="KSO_WM_UNIT_ID" val="diagram433_4*m_i*1_4"/>
  <p:tag name="KSO_WM_TEMPLATE_CATEGORY" val="diagram"/>
  <p:tag name="KSO_WM_TEMPLATE_INDEX" val="433"/>
  <p:tag name="KSO_WM_UNIT_TYPE" val="m_i"/>
  <p:tag name="KSO_WM_UNIT_INDEX" val="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TAG_VERSION" val="1.0"/>
  <p:tag name="KSO_WM_UNIT_ID" val="diagram433_4*i*10"/>
  <p:tag name="KSO_WM_TEMPLATE_CATEGORY" val="diagram"/>
  <p:tag name="KSO_WM_TEMPLATE_INDEX" val="433"/>
</p:tagLst>
</file>

<file path=ppt/tags/tag284.xml><?xml version="1.0" encoding="utf-8"?>
<p:tagLst xmlns:p="http://schemas.openxmlformats.org/presentationml/2006/main">
  <p:tag name="KSO_WM_TAG_VERSION" val="1.0"/>
  <p:tag name="KSO_WM_BEAUTIFY_FLAG" val="#wm#"/>
  <p:tag name="KSO_WM_UNIT_ID" val="diagram433_4*m_i*1_5"/>
  <p:tag name="KSO_WM_TEMPLATE_CATEGORY" val="diagram"/>
  <p:tag name="KSO_WM_TEMPLATE_INDEX" val="433"/>
  <p:tag name="KSO_WM_UNIT_TYPE" val="m_i"/>
  <p:tag name="KSO_WM_UNIT_INDEX" val="1_5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TAG_VERSION" val="1.0"/>
  <p:tag name="KSO_WM_BEAUTIFY_FLAG" val="#wm#"/>
  <p:tag name="KSO_WM_UNIT_ID" val="diagram433_4*m_i*1_6"/>
  <p:tag name="KSO_WM_TEMPLATE_CATEGORY" val="diagram"/>
  <p:tag name="KSO_WM_TEMPLATE_INDEX" val="433"/>
  <p:tag name="KSO_WM_UNIT_TYPE" val="m_i"/>
  <p:tag name="KSO_WM_UNIT_INDEX" val="1_6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TAG_VERSION" val="1.0"/>
  <p:tag name="KSO_WM_BEAUTIFY_FLAG" val="#wm#"/>
  <p:tag name="KSO_WM_UNIT_ID" val="diagram433_4*m_i*1_7"/>
  <p:tag name="KSO_WM_TEMPLATE_CATEGORY" val="diagram"/>
  <p:tag name="KSO_WM_TEMPLATE_INDEX" val="433"/>
  <p:tag name="KSO_WM_UNIT_TYPE" val="m_i"/>
  <p:tag name="KSO_WM_UNIT_INDEX" val="1_7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UNIT_PLACING_PICTURE_USER_VIEWPORT" val="{&quot;height&quot;:4223,&quot;width&quot;:9691}"/>
</p:tagLst>
</file>

<file path=ppt/tags/tag288.xml><?xml version="1.0" encoding="utf-8"?>
<p:tagLst xmlns:p="http://schemas.openxmlformats.org/presentationml/2006/main">
  <p:tag name="COMMONDATA" val="eyJoZGlkIjoiYTE3NTAxYjVhYmUxNmM3ZDM0M2Q2MGE1Zjc3ZTFlNDYifQ=="/>
</p:tagLst>
</file>

<file path=ppt/tags/tag29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5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ISCONTENTSTITLE" val="0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61_1*l_h_a*1_1_1"/>
  <p:tag name="KSO_WM_TEMPLATE_CATEGORY" val="diagram"/>
  <p:tag name="KSO_WM_TEMPLATE_INDEX" val="761"/>
  <p:tag name="KSO_WM_UNIT_LAYERLEVEL" val="1_1_1"/>
  <p:tag name="KSO_WM_TAG_VERSION" val="1.0"/>
  <p:tag name="KSO_WM_UNIT_PRESET_TEXT" val="添加标题"/>
  <p:tag name="KSO_WM_UNIT_TEXT_FILL_FORE_SCHEMECOLOR_INDEX" val="5"/>
  <p:tag name="KSO_WM_UNIT_TEXT_FILL_TYPE" val="1"/>
</p:tagLst>
</file>

<file path=ppt/tags/tag30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6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7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8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19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0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h_f*1_1_1"/>
  <p:tag name="KSO_WM_UNIT_CLEAR" val="1"/>
  <p:tag name="KSO_WM_UNIT_LAYERLEVEL" val="1_1_1"/>
  <p:tag name="KSO_WM_UNIT_VALUE" val="20"/>
  <p:tag name="KSO_WM_UNIT_HIGHLIGHT" val="0"/>
  <p:tag name="KSO_WM_UNIT_COMPATIBLE" val="0"/>
  <p:tag name="KSO_WM_TAG_VERSION" val="1.0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1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2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3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4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200109_1*q_h_i*1_2_1"/>
  <p:tag name="KSO_WM_TEMPLATE_CATEGORY" val="diagram"/>
  <p:tag name="KSO_WM_TEMPLATE_INDEX" val="20200109"/>
  <p:tag name="KSO_WM_UNIT_LAYERLEVEL" val="1_1_1"/>
  <p:tag name="KSO_WM_TAG_VERSION" val="1.0"/>
  <p:tag name="KSO_WM_UNIT_USESOURCEFORMAT_APPLY" val="1"/>
</p:tagLst>
</file>

<file path=ppt/tags/tag40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5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6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7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h_f*1_3_1"/>
  <p:tag name="KSO_WM_UNIT_CLEAR" val="1"/>
  <p:tag name="KSO_WM_UNIT_LAYERLEVEL" val="1_1_1"/>
  <p:tag name="KSO_WM_UNIT_VALUE" val="12"/>
  <p:tag name="KSO_WM_UNIT_HIGHLIGHT" val="0"/>
  <p:tag name="KSO_WM_UNIT_COMPATIBLE" val="0"/>
  <p:tag name="KSO_WM_TAG_VERSION" val="1.0"/>
  <p:tag name="KSO_WM_DIAGRAM_GROUP_CODE" val="l1-1"/>
  <p:tag name="KSO_WM_UNIT_PRESET_TEXT" val="AMET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8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29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0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7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1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48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2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49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3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200109_1*q_h_a*1_2_1"/>
  <p:tag name="KSO_WM_TEMPLATE_CATEGORY" val="diagram"/>
  <p:tag name="KSO_WM_TEMPLATE_INDEX" val="20200109"/>
  <p:tag name="KSO_WM_UNIT_LAYERLEVEL" val="1_1_1"/>
  <p:tag name="KSO_WM_TAG_VERSION" val="1.0"/>
  <p:tag name="KSO_WM_UNIT_ISCONTENTSTITLE" val="0"/>
  <p:tag name="KSO_WM_UNIT_PRESET_TEXT" val="添加标题"/>
  <p:tag name="KSO_WM_UNIT_NOCLEAR" val="0"/>
  <p:tag name="KSO_WM_UNIT_VALUE" val="9"/>
  <p:tag name="KSO_WM_UNIT_TEXT_FILL_FORE_SCHEMECOLOR_INDEX" val="6"/>
  <p:tag name="KSO_WM_UNIT_TEXT_FILL_TYPE" val="1"/>
  <p:tag name="KSO_WM_UNIT_USESOURCEFORMAT_APPLY" val="1"/>
</p:tagLst>
</file>

<file path=ppt/tags/tag50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4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5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2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6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3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7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8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5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39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6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0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7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1"/>
  <p:tag name="KSO_WM_UNIT_CLEAR" val="1"/>
  <p:tag name="KSO_WM_UNIT_LAYERLEVEL" val="1_1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8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2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9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3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200109_1*q_h_i*1_1_1"/>
  <p:tag name="KSO_WM_TEMPLATE_CATEGORY" val="diagram"/>
  <p:tag name="KSO_WM_TEMPLATE_INDEX" val="20200109"/>
  <p:tag name="KSO_WM_UNIT_LAYERLEVEL" val="1_1_1"/>
  <p:tag name="KSO_WM_TAG_VERSION" val="1.0"/>
  <p:tag name="KSO_WM_UNIT_USESOURCEFORMAT_APPLY" val="1"/>
</p:tagLst>
</file>

<file path=ppt/tags/tag60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4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1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5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2.xml><?xml version="1.0" encoding="utf-8"?>
<p:tagLst xmlns:p="http://schemas.openxmlformats.org/presentationml/2006/main">
  <p:tag name="KSO_WM_TEMPLATE_CATEGORY" val="diagram"/>
  <p:tag name="KSO_WM_TEMPLATE_INDEX" val="160589"/>
  <p:tag name="KSO_WM_UNIT_ID" val="diagram160589_3*l_i*1_46"/>
  <p:tag name="KSO_WM_UNIT_CLEAR" val="1"/>
  <p:tag name="KSO_WM_UNIT_LAYERLEVEL" val="1_1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01386_1*n_h_h_i*1_2_1_1"/>
  <p:tag name="KSO_WM_TEMPLATE_CATEGORY" val="diagram"/>
  <p:tag name="KSO_WM_TEMPLATE_INDEX" val="20201386"/>
  <p:tag name="KSO_WM_UNIT_LAYERLEVEL" val="1_1_1_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TEMPLATE_CATEGORY" val="diagram"/>
  <p:tag name="KSO_WM_TEMPLATE_INDEX" val="20185780"/>
  <p:tag name="KSO_WM_TAG_VERSION" val="1.0"/>
  <p:tag name="KSO_WM_UNIT_ID" val="diagram20185780_1*q_h_g*1_1_1"/>
  <p:tag name="KSO_WM_UNIT_LAYERLEVEL" val="1_1_1"/>
  <p:tag name="KSO_WM_UNIT_VALUE" val="16"/>
  <p:tag name="KSO_WM_UNIT_HIGHLIGHT" val="0"/>
  <p:tag name="KSO_WM_UNIT_COMPATIBLE" val="1"/>
  <p:tag name="KSO_WM_UNIT_CLEAR" val="0"/>
  <p:tag name="KSO_WM_UNIT_PRESET_TEXT_INDEX" val="3"/>
  <p:tag name="KSO_WM_UNIT_RELATE_UNITID" val="diagram20185780_1*q_h_f*1_1_1"/>
  <p:tag name="KSO_WM_UNIT_PRESET_TEXT_LEN" val="5"/>
  <p:tag name="KSO_WM_DIAGRAM_GROUP_CODE" val="q1-1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14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TEMPLATE_CATEGORY" val="diagram"/>
  <p:tag name="KSO_WM_TEMPLATE_INDEX" val="20185780"/>
  <p:tag name="KSO_WM_TAG_VERSION" val="1.0"/>
  <p:tag name="KSO_WM_UNIT_ID" val="diagram20185780_1*q_i*1_1"/>
  <p:tag name="KSO_WM_UNIT_LAYERLEVEL" val="1_1"/>
  <p:tag name="KSO_WM_DIAGRAM_GROUP_CODE" val="q1-1"/>
  <p:tag name="KSO_WM_UNIT_FILL_FORE_SCHEMECOLOR_INDEX" val="6"/>
  <p:tag name="KSO_WM_UNIT_FILL_TYPE" val="1"/>
  <p:tag name="KSO_WM_UNIT_USESOURCEFORMAT_APPLY" val="1"/>
</p:tagLst>
</file>

<file path=ppt/tags/tag66.xml><?xml version="1.0" encoding="utf-8"?>
<p:tagLst xmlns:p="http://schemas.openxmlformats.org/presentationml/2006/main">
  <p:tag name="KSO_WM_TEMPLATE_CATEGORY" val="diagram"/>
  <p:tag name="KSO_WM_TEMPLATE_INDEX" val="20185780"/>
  <p:tag name="KSO_WM_TAG_VERSION" val="1.0"/>
  <p:tag name="KSO_WM_UNIT_ID" val="diagram20185780_1*q_h_g*1_2_1"/>
  <p:tag name="KSO_WM_UNIT_LAYERLEVEL" val="1_1_1"/>
  <p:tag name="KSO_WM_UNIT_VALUE" val="16"/>
  <p:tag name="KSO_WM_UNIT_HIGHLIGHT" val="0"/>
  <p:tag name="KSO_WM_UNIT_COMPATIBLE" val="1"/>
  <p:tag name="KSO_WM_UNIT_CLEAR" val="0"/>
  <p:tag name="KSO_WM_UNIT_PRESET_TEXT_INDEX" val="3"/>
  <p:tag name="KSO_WM_UNIT_RELATE_UNITID" val="diagram20185780_1*q_h_f*1_2_1"/>
  <p:tag name="KSO_WM_UNIT_PRESET_TEXT_LEN" val="5"/>
  <p:tag name="KSO_WM_DIAGRAM_GROUP_CODE" val="q1-1"/>
  <p:tag name="KSO_WM_UNIT_FILL_FORE_SCHEMECOLOR_INDEX" val="6"/>
  <p:tag name="KSO_WM_UNIT_FILL_TYPE" val="1"/>
  <p:tag name="KSO_WM_UNIT_LINE_FORE_SCHEMECOLOR_INDEX" val="2"/>
  <p:tag name="KSO_WM_UNIT_LINE_FILL_TYPE" val="2"/>
  <p:tag name="KSO_WM_UNIT_TEXT_FILL_FORE_SCHEMECOLOR_INDEX" val="14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TEMPLATE_CATEGORY" val="diagram"/>
  <p:tag name="KSO_WM_TEMPLATE_INDEX" val="20185780"/>
  <p:tag name="KSO_WM_TAG_VERSION" val="1.0"/>
  <p:tag name="KSO_WM_UNIT_ID" val="diagram20185780_1*q_i*1_2"/>
  <p:tag name="KSO_WM_UNIT_LAYERLEVEL" val="1_1"/>
  <p:tag name="KSO_WM_DIAGRAM_GROUP_CODE" val="q1-1"/>
  <p:tag name="KSO_WM_UNIT_FILL_FORE_SCHEMECOLOR_INDEX" val="5"/>
  <p:tag name="KSO_WM_UNI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01386_1*n_h_h_i*1_2_1_1"/>
  <p:tag name="KSO_WM_TEMPLATE_CATEGORY" val="diagram"/>
  <p:tag name="KSO_WM_TEMPLATE_INDEX" val="20201386"/>
  <p:tag name="KSO_WM_UNIT_LAYERLEVEL" val="1_1_1_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i*1_1"/>
  <p:tag name="KSO_WM_TEMPLATE_CATEGORY" val="diagram"/>
  <p:tag name="KSO_WM_TEMPLATE_INDEX" val="20200182"/>
  <p:tag name="KSO_WM_UNIT_LAYERLEVEL" val="1_1"/>
  <p:tag name="KSO_WM_TAG_VERSION" val="1.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200109_1*q_h_a*1_1_1"/>
  <p:tag name="KSO_WM_TEMPLATE_CATEGORY" val="diagram"/>
  <p:tag name="KSO_WM_TEMPLATE_INDEX" val="20200109"/>
  <p:tag name="KSO_WM_UNIT_LAYERLEVEL" val="1_1_1"/>
  <p:tag name="KSO_WM_TAG_VERSION" val="1.0"/>
  <p:tag name="KSO_WM_UNIT_ISCONTENTSTITLE" val="0"/>
  <p:tag name="KSO_WM_UNIT_PRESET_TEXT" val="添加标题"/>
  <p:tag name="KSO_WM_UNIT_NOCLEAR" val="0"/>
  <p:tag name="KSO_WM_UNIT_VALUE" val="9"/>
  <p:tag name="KSO_WM_UNIT_TEXT_FILL_FORE_SCHEMECOLOR_INDEX" val="5"/>
  <p:tag name="KSO_WM_UNIT_TEXT_FILL_TYPE" val="1"/>
  <p:tag name="KSO_WM_UNIT_USESOURCEFORMAT_APPLY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1"/>
  <p:tag name="KSO_WM_TEMPLATE_CATEGORY" val="diagram"/>
  <p:tag name="KSO_WM_TEMPLATE_INDEX" val="20200182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1"/>
  <p:tag name="KSO_WM_TEMPLATE_CATEGORY" val="diagram"/>
  <p:tag name="KSO_WM_TEMPLATE_INDEX" val="20200182"/>
  <p:tag name="KSO_WM_UNIT_LAYERLEVEL" val="1_1_1"/>
  <p:tag name="KSO_WM_TAG_VERSION" val="1.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1"/>
  <p:tag name="KSO_WM_TEMPLATE_CATEGORY" val="diagram"/>
  <p:tag name="KSO_WM_TEMPLATE_INDEX" val="20200182"/>
  <p:tag name="KSO_WM_UNIT_LAYERLEVEL" val="1_1_1"/>
  <p:tag name="KSO_WM_TAG_VERSION" val="1.0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1"/>
  <p:tag name="KSO_WM_TEMPLATE_CATEGORY" val="diagram"/>
  <p:tag name="KSO_WM_TEMPLATE_INDEX" val="20200182"/>
  <p:tag name="KSO_WM_UNIT_LAYERLEVEL" val="1_1_1"/>
  <p:tag name="KSO_WM_TAG_VERSION" val="1.0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2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3"/>
  <p:tag name="KSO_WM_TEMPLATE_CATEGORY" val="diagram"/>
  <p:tag name="KSO_WM_TEMPLATE_INDEX" val="20200182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4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2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3"/>
  <p:tag name="KSO_WM_TEMPLATE_CATEGORY" val="diagram"/>
  <p:tag name="KSO_WM_TEMPLATE_INDEX" val="20200182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7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2_2"/>
  <p:tag name="KSO_WM_UNIT_ID" val="diagram20200109_1*q_h_i*1_2_2"/>
  <p:tag name="KSO_WM_TEMPLATE_CATEGORY" val="diagram"/>
  <p:tag name="KSO_WM_TEMPLATE_INDEX" val="20200109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2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3"/>
  <p:tag name="KSO_WM_TEMPLATE_CATEGORY" val="diagram"/>
  <p:tag name="KSO_WM_TEMPLATE_INDEX" val="20200182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4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2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3"/>
  <p:tag name="KSO_WM_TEMPLATE_CATEGORY" val="diagram"/>
  <p:tag name="KSO_WM_TEMPLATE_INDEX" val="20200182"/>
  <p:tag name="KSO_WM_UNIT_LAYERLEVEL" val="1_1_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4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5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6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1_7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a*1_2_1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4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200109_1*q_h_i*1_1_2"/>
  <p:tag name="KSO_WM_TEMPLATE_CATEGORY" val="diagram"/>
  <p:tag name="KSO_WM_TEMPLATE_INDEX" val="20200109"/>
  <p:tag name="KSO_WM_UNIT_LAYERLEVEL" val="1_1_1"/>
  <p:tag name="KSO_WM_TAG_VERSION" val="1.0"/>
  <p:tag name="KSO_WM_BEAUTIFY_FLAG" val="#wm#"/>
  <p:tag name="KSO_WM_UNIT_TYPE" val="q_h_i"/>
  <p:tag name="KSO_WM_UNIT_INDEX" val="1_1_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4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5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2_6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3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a*1_3_1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4"/>
  <p:tag name="KSO_WM_UNIT_TEXT_FILL_TYPE" val="1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5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6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3_7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a*1_4_1"/>
  <p:tag name="KSO_WM_TEMPLATE_CATEGORY" val="diagram"/>
  <p:tag name="KSO_WM_TEMPLATE_INDEX" val="20200182"/>
  <p:tag name="KSO_WM_UNIT_LAYERLEVEL" val="1_1_1"/>
  <p:tag name="KSO_WM_TAG_VERSION" val="1.0"/>
  <p:tag name="KSO_WM_UNIT_TEXT_FILL_FORE_SCHEMECOLOR_INDEX" val="14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5"/>
  <p:tag name="KSO_WM_TEMPLATE_CATEGORY" val="diagram"/>
  <p:tag name="KSO_WM_TEMPLATE_INDEX" val="20200182"/>
  <p:tag name="KSO_WM_UNIT_LAYERLEVEL" val="1_1_1"/>
  <p:tag name="KSO_WM_TAG_VERSION" val="1.0"/>
  <p:tag name="KSO_WM_UNIT_LINE_FORE_SCHEMECOLOR_INDEX" val="14"/>
  <p:tag name="KSO_WM_UNIT_LINE_FILL_TYPE" val="2"/>
  <p:tag name="KSO_WM_UNIT_USESOURCEFORMAT_APPLY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0182_3*m_h_i*1_4_6"/>
  <p:tag name="KSO_WM_TEMPLATE_CATEGORY" val="diagram"/>
  <p:tag name="KSO_WM_TEMPLATE_INDEX" val="20200182"/>
  <p:tag name="KSO_WM_UNIT_LAYERLEVEL" val="1_1_1"/>
  <p:tag name="KSO_WM_TAG_VERSION" val="1.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11022</Words>
  <Application>WPS 演示</Application>
  <PresentationFormat>宽屏</PresentationFormat>
  <Paragraphs>1127</Paragraphs>
  <Slides>87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112" baseType="lpstr">
      <vt:lpstr>Arial</vt:lpstr>
      <vt:lpstr>宋体</vt:lpstr>
      <vt:lpstr>Wingdings</vt:lpstr>
      <vt:lpstr>印品黑体</vt:lpstr>
      <vt:lpstr>微软雅黑</vt:lpstr>
      <vt:lpstr>Calibri</vt:lpstr>
      <vt:lpstr>微软简老宋</vt:lpstr>
      <vt:lpstr>方正粗雅宋_GBK</vt:lpstr>
      <vt:lpstr>Times New Roman</vt:lpstr>
      <vt:lpstr>黑体</vt:lpstr>
      <vt:lpstr>等线</vt:lpstr>
      <vt:lpstr>Arial Unicode MS</vt:lpstr>
      <vt:lpstr>Wingdings</vt:lpstr>
      <vt:lpstr>Roboto</vt:lpstr>
      <vt:lpstr>思源黑体 CN Regular</vt:lpstr>
      <vt:lpstr>Helvetica Light</vt:lpstr>
      <vt:lpstr>Kontrapunkt Bob Bold</vt:lpstr>
      <vt:lpstr>汉仪旗黑-55简</vt:lpstr>
      <vt:lpstr>Calibri</vt:lpstr>
      <vt:lpstr>思源黑体 CN Bold</vt:lpstr>
      <vt:lpstr>Lato Regular</vt:lpstr>
      <vt:lpstr>仿宋_GB2312</vt:lpstr>
      <vt:lpstr>Wide Latin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hc</dc:creator>
  <cp:lastModifiedBy>赫明和</cp:lastModifiedBy>
  <cp:revision>421</cp:revision>
  <dcterms:created xsi:type="dcterms:W3CDTF">2022-06-24T10:30:00Z</dcterms:created>
  <dcterms:modified xsi:type="dcterms:W3CDTF">2022-06-25T04:52:26Z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747C60BBB2F74D5FB4D4C368898C9AA3</vt:lpwstr>
  </property>
  <property fmtid="{D5CDD505-2E9C-101B-9397-08002B2CF9AE}" pid="3" name="KSOProductBuildVer">
    <vt:lpwstr>2052-11.1.0.11830</vt:lpwstr>
  </property>
</Properties>
</file>