
<file path=[Content_Types].xml><?xml version="1.0" encoding="utf-8"?>
<Types xmlns="http://schemas.openxmlformats.org/package/2006/content-types">
  <Default Extension="jpeg" ContentType="image/jpeg"/>
  <Default Extension="JPG" ContentType="image/.jpg"/>
  <Default Extension="xlsx" ContentType="application/vnd.openxmlformats-officedocument.spreadsheetml.sheet"/>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harts/chart2.xml" ContentType="application/vnd.openxmlformats-officedocument.drawingml.chart+xml"/>
  <Override PartName="/ppt/commentAuthors.xml" ContentType="application/vnd.openxmlformats-officedocument.presentationml.commentAuthors+xml"/>
  <Override PartName="/ppt/fonts/font1.fntdata" ContentType="application/x-fontdata"/>
  <Override PartName="/ppt/fonts/font10.fntdata" ContentType="application/x-fontdata"/>
  <Override PartName="/ppt/fonts/font1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63" r:id="rId3"/>
    <p:sldMasterId id="2147483678" r:id="rId4"/>
    <p:sldMasterId id="2147483692" r:id="rId5"/>
  </p:sldMasterIdLst>
  <p:notesMasterIdLst>
    <p:notesMasterId r:id="rId8"/>
  </p:notesMasterIdLst>
  <p:handoutMasterIdLst>
    <p:handoutMasterId r:id="rId61"/>
  </p:handoutMasterIdLst>
  <p:sldIdLst>
    <p:sldId id="1688" r:id="rId6"/>
    <p:sldId id="1694" r:id="rId7"/>
    <p:sldId id="1689" r:id="rId9"/>
    <p:sldId id="1690" r:id="rId10"/>
    <p:sldId id="1713" r:id="rId11"/>
    <p:sldId id="1695" r:id="rId12"/>
    <p:sldId id="1885" r:id="rId13"/>
    <p:sldId id="1886" r:id="rId14"/>
    <p:sldId id="1887" r:id="rId15"/>
    <p:sldId id="1888" r:id="rId16"/>
    <p:sldId id="1889" r:id="rId17"/>
    <p:sldId id="1890" r:id="rId18"/>
    <p:sldId id="1891" r:id="rId19"/>
    <p:sldId id="1892" r:id="rId20"/>
    <p:sldId id="1893" r:id="rId21"/>
    <p:sldId id="1894" r:id="rId22"/>
    <p:sldId id="1895" r:id="rId23"/>
    <p:sldId id="1896" r:id="rId24"/>
    <p:sldId id="1906" r:id="rId25"/>
    <p:sldId id="1912" r:id="rId26"/>
    <p:sldId id="1913" r:id="rId27"/>
    <p:sldId id="1914" r:id="rId28"/>
    <p:sldId id="1915" r:id="rId29"/>
    <p:sldId id="1916" r:id="rId30"/>
    <p:sldId id="1918" r:id="rId31"/>
    <p:sldId id="1919" r:id="rId32"/>
    <p:sldId id="1920" r:id="rId33"/>
    <p:sldId id="1715" r:id="rId34"/>
    <p:sldId id="1718" r:id="rId35"/>
    <p:sldId id="1768" r:id="rId36"/>
    <p:sldId id="1767" r:id="rId37"/>
    <p:sldId id="1907" r:id="rId38"/>
    <p:sldId id="1769" r:id="rId39"/>
    <p:sldId id="1720" r:id="rId40"/>
    <p:sldId id="1908" r:id="rId41"/>
    <p:sldId id="1771" r:id="rId42"/>
    <p:sldId id="1722" r:id="rId43"/>
    <p:sldId id="1773" r:id="rId44"/>
    <p:sldId id="1725" r:id="rId45"/>
    <p:sldId id="1921" r:id="rId46"/>
    <p:sldId id="1922" r:id="rId47"/>
    <p:sldId id="1923" r:id="rId48"/>
    <p:sldId id="1924" r:id="rId49"/>
    <p:sldId id="1925" r:id="rId50"/>
    <p:sldId id="1926" r:id="rId51"/>
    <p:sldId id="1928" r:id="rId52"/>
    <p:sldId id="1930" r:id="rId53"/>
    <p:sldId id="1931" r:id="rId54"/>
    <p:sldId id="1910" r:id="rId55"/>
    <p:sldId id="1731" r:id="rId56"/>
    <p:sldId id="1732" r:id="rId57"/>
    <p:sldId id="1883" r:id="rId58"/>
    <p:sldId id="1932" r:id="rId59"/>
    <p:sldId id="1933" r:id="rId60"/>
  </p:sldIdLst>
  <p:sldSz cx="12192000" cy="6858000"/>
  <p:notesSz cx="6858000" cy="9144000"/>
  <p:embeddedFontLst>
    <p:embeddedFont>
      <p:font typeface="微软雅黑" panose="020B0503020204020204" pitchFamily="34" charset="-122"/>
      <p:regular r:id="rId66"/>
    </p:embeddedFont>
    <p:embeddedFont>
      <p:font typeface="方正粗雅宋_GBK" panose="02000500000000000000" pitchFamily="2" charset="-122"/>
      <p:regular r:id="rId67"/>
    </p:embeddedFont>
    <p:embeddedFont>
      <p:font typeface="黑体" panose="02010609060101010101" charset="-122"/>
      <p:regular r:id="rId68"/>
    </p:embeddedFont>
    <p:embeddedFont>
      <p:font typeface="等线" panose="02010600030101010101" charset="-122"/>
      <p:regular r:id="rId69"/>
    </p:embeddedFont>
    <p:embeddedFont>
      <p:font typeface="等线 Light" panose="02010600030101010101" charset="-122"/>
      <p:regular r:id="rId70"/>
    </p:embeddedFont>
    <p:embeddedFont>
      <p:font typeface="Calibri" panose="020F0502020204030204" charset="0"/>
      <p:regular r:id="rId71"/>
      <p:bold r:id="rId72"/>
      <p:italic r:id="rId73"/>
      <p:boldItalic r:id="rId74"/>
    </p:embeddedFont>
    <p:embeddedFont>
      <p:font typeface="仿宋_GB2312" panose="02010609030101010101" pitchFamily="49" charset="-122"/>
      <p:regular r:id="rId75"/>
    </p:embeddedFont>
    <p:embeddedFont>
      <p:font typeface="楷体" panose="02010609060101010101" pitchFamily="49" charset="-122"/>
      <p:regular r:id="rId76"/>
    </p:embeddedFont>
  </p:embeddedFontLst>
  <p:custDataLst>
    <p:tags r:id="rId7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dministrator" initials="A" lastIdx="2"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FF6600"/>
    <a:srgbClr val="993366"/>
    <a:srgbClr val="660033"/>
    <a:srgbClr val="FF5050"/>
    <a:srgbClr val="D71E08"/>
    <a:srgbClr val="CC3300"/>
    <a:srgbClr val="C00000"/>
    <a:srgbClr val="45C9B6"/>
    <a:srgbClr val="FFCD2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0585" autoAdjust="0"/>
    <p:restoredTop sz="98529" autoAdjust="0"/>
  </p:normalViewPr>
  <p:slideViewPr>
    <p:cSldViewPr snapToGrid="0">
      <p:cViewPr>
        <p:scale>
          <a:sx n="89" d="100"/>
          <a:sy n="89" d="100"/>
        </p:scale>
        <p:origin x="-1104" y="-528"/>
      </p:cViewPr>
      <p:guideLst>
        <p:guide orient="horz" pos="2254"/>
        <p:guide orient="horz" pos="3886"/>
        <p:guide pos="3774"/>
        <p:guide pos="407"/>
        <p:guide pos="7211"/>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3.xml"/><Relationship Id="rId8" Type="http://schemas.openxmlformats.org/officeDocument/2006/relationships/notesMaster" Target="notesMasters/notesMaster1.xml"/><Relationship Id="rId77" Type="http://schemas.openxmlformats.org/officeDocument/2006/relationships/tags" Target="tags/tag7.xml"/><Relationship Id="rId76" Type="http://schemas.openxmlformats.org/officeDocument/2006/relationships/font" Target="fonts/font11.fntdata"/><Relationship Id="rId75" Type="http://schemas.openxmlformats.org/officeDocument/2006/relationships/font" Target="fonts/font10.fntdata"/><Relationship Id="rId74" Type="http://schemas.openxmlformats.org/officeDocument/2006/relationships/font" Target="fonts/font9.fntdata"/><Relationship Id="rId73" Type="http://schemas.openxmlformats.org/officeDocument/2006/relationships/font" Target="fonts/font8.fntdata"/><Relationship Id="rId72" Type="http://schemas.openxmlformats.org/officeDocument/2006/relationships/font" Target="fonts/font7.fntdata"/><Relationship Id="rId71" Type="http://schemas.openxmlformats.org/officeDocument/2006/relationships/font" Target="fonts/font6.fntdata"/><Relationship Id="rId70" Type="http://schemas.openxmlformats.org/officeDocument/2006/relationships/font" Target="fonts/font5.fntdata"/><Relationship Id="rId7" Type="http://schemas.openxmlformats.org/officeDocument/2006/relationships/slide" Target="slides/slide2.xml"/><Relationship Id="rId69" Type="http://schemas.openxmlformats.org/officeDocument/2006/relationships/font" Target="fonts/font4.fntdata"/><Relationship Id="rId68" Type="http://schemas.openxmlformats.org/officeDocument/2006/relationships/font" Target="fonts/font3.fntdata"/><Relationship Id="rId67" Type="http://schemas.openxmlformats.org/officeDocument/2006/relationships/font" Target="fonts/font2.fntdata"/><Relationship Id="rId66" Type="http://schemas.openxmlformats.org/officeDocument/2006/relationships/font" Target="fonts/font1.fntdata"/><Relationship Id="rId65" Type="http://schemas.openxmlformats.org/officeDocument/2006/relationships/commentAuthors" Target="commentAuthors.xml"/><Relationship Id="rId64" Type="http://schemas.openxmlformats.org/officeDocument/2006/relationships/tableStyles" Target="tableStyles.xml"/><Relationship Id="rId63" Type="http://schemas.openxmlformats.org/officeDocument/2006/relationships/viewProps" Target="viewProps.xml"/><Relationship Id="rId62" Type="http://schemas.openxmlformats.org/officeDocument/2006/relationships/presProps" Target="presProps.xml"/><Relationship Id="rId61" Type="http://schemas.openxmlformats.org/officeDocument/2006/relationships/handoutMaster" Target="handoutMasters/handoutMaster1.xml"/><Relationship Id="rId60" Type="http://schemas.openxmlformats.org/officeDocument/2006/relationships/slide" Target="slides/slide54.xml"/><Relationship Id="rId6" Type="http://schemas.openxmlformats.org/officeDocument/2006/relationships/slide" Target="slides/slide1.xml"/><Relationship Id="rId59" Type="http://schemas.openxmlformats.org/officeDocument/2006/relationships/slide" Target="slides/slide53.xml"/><Relationship Id="rId58" Type="http://schemas.openxmlformats.org/officeDocument/2006/relationships/slide" Target="slides/slide52.xml"/><Relationship Id="rId57" Type="http://schemas.openxmlformats.org/officeDocument/2006/relationships/slide" Target="slides/slide51.xml"/><Relationship Id="rId56" Type="http://schemas.openxmlformats.org/officeDocument/2006/relationships/slide" Target="slides/slide50.xml"/><Relationship Id="rId55" Type="http://schemas.openxmlformats.org/officeDocument/2006/relationships/slide" Target="slides/slide49.xml"/><Relationship Id="rId54" Type="http://schemas.openxmlformats.org/officeDocument/2006/relationships/slide" Target="slides/slide48.xml"/><Relationship Id="rId53" Type="http://schemas.openxmlformats.org/officeDocument/2006/relationships/slide" Target="slides/slide47.xml"/><Relationship Id="rId52" Type="http://schemas.openxmlformats.org/officeDocument/2006/relationships/slide" Target="slides/slide46.xml"/><Relationship Id="rId51" Type="http://schemas.openxmlformats.org/officeDocument/2006/relationships/slide" Target="slides/slide45.xml"/><Relationship Id="rId50" Type="http://schemas.openxmlformats.org/officeDocument/2006/relationships/slide" Target="slides/slide44.xml"/><Relationship Id="rId5" Type="http://schemas.openxmlformats.org/officeDocument/2006/relationships/slideMaster" Target="slideMasters/slideMaster4.xml"/><Relationship Id="rId49" Type="http://schemas.openxmlformats.org/officeDocument/2006/relationships/slide" Target="slides/slide43.xml"/><Relationship Id="rId48" Type="http://schemas.openxmlformats.org/officeDocument/2006/relationships/slide" Target="slides/slide42.xml"/><Relationship Id="rId47" Type="http://schemas.openxmlformats.org/officeDocument/2006/relationships/slide" Target="slides/slide41.xml"/><Relationship Id="rId46" Type="http://schemas.openxmlformats.org/officeDocument/2006/relationships/slide" Target="slides/slide40.xml"/><Relationship Id="rId45" Type="http://schemas.openxmlformats.org/officeDocument/2006/relationships/slide" Target="slides/slide39.xml"/><Relationship Id="rId44" Type="http://schemas.openxmlformats.org/officeDocument/2006/relationships/slide" Target="slides/slide38.xml"/><Relationship Id="rId43" Type="http://schemas.openxmlformats.org/officeDocument/2006/relationships/slide" Target="slides/slide37.xml"/><Relationship Id="rId42" Type="http://schemas.openxmlformats.org/officeDocument/2006/relationships/slide" Target="slides/slide36.xml"/><Relationship Id="rId41" Type="http://schemas.openxmlformats.org/officeDocument/2006/relationships/slide" Target="slides/slide35.xml"/><Relationship Id="rId40" Type="http://schemas.openxmlformats.org/officeDocument/2006/relationships/slide" Target="slides/slide34.xml"/><Relationship Id="rId4" Type="http://schemas.openxmlformats.org/officeDocument/2006/relationships/slideMaster" Target="slideMasters/slideMaster3.xml"/><Relationship Id="rId39" Type="http://schemas.openxmlformats.org/officeDocument/2006/relationships/slide" Target="slides/slide33.xml"/><Relationship Id="rId38" Type="http://schemas.openxmlformats.org/officeDocument/2006/relationships/slide" Target="slides/slide32.xml"/><Relationship Id="rId37" Type="http://schemas.openxmlformats.org/officeDocument/2006/relationships/slide" Target="slides/slide31.xml"/><Relationship Id="rId36" Type="http://schemas.openxmlformats.org/officeDocument/2006/relationships/slide" Target="slides/slide30.xml"/><Relationship Id="rId35" Type="http://schemas.openxmlformats.org/officeDocument/2006/relationships/slide" Target="slides/slide29.xml"/><Relationship Id="rId34" Type="http://schemas.openxmlformats.org/officeDocument/2006/relationships/slide" Target="slides/slide28.xml"/><Relationship Id="rId33" Type="http://schemas.openxmlformats.org/officeDocument/2006/relationships/slide" Target="slides/slide27.xml"/><Relationship Id="rId32" Type="http://schemas.openxmlformats.org/officeDocument/2006/relationships/slide" Target="slides/slide26.xml"/><Relationship Id="rId31" Type="http://schemas.openxmlformats.org/officeDocument/2006/relationships/slide" Target="slides/slide25.xml"/><Relationship Id="rId30" Type="http://schemas.openxmlformats.org/officeDocument/2006/relationships/slide" Target="slides/slide24.xml"/><Relationship Id="rId3" Type="http://schemas.openxmlformats.org/officeDocument/2006/relationships/slideMaster" Target="slideMasters/slideMaster2.xml"/><Relationship Id="rId29" Type="http://schemas.openxmlformats.org/officeDocument/2006/relationships/slide" Target="slides/slide23.xml"/><Relationship Id="rId28" Type="http://schemas.openxmlformats.org/officeDocument/2006/relationships/slide" Target="slides/slide22.xml"/><Relationship Id="rId27" Type="http://schemas.openxmlformats.org/officeDocument/2006/relationships/slide" Target="slides/slide21.xml"/><Relationship Id="rId26" Type="http://schemas.openxmlformats.org/officeDocument/2006/relationships/slide" Target="slides/slide20.xml"/><Relationship Id="rId25" Type="http://schemas.openxmlformats.org/officeDocument/2006/relationships/slide" Target="slides/slide19.xml"/><Relationship Id="rId24" Type="http://schemas.openxmlformats.org/officeDocument/2006/relationships/slide" Target="slides/slide18.xml"/><Relationship Id="rId23" Type="http://schemas.openxmlformats.org/officeDocument/2006/relationships/slide" Target="slides/slide17.xml"/><Relationship Id="rId22" Type="http://schemas.openxmlformats.org/officeDocument/2006/relationships/slide" Target="slides/slide16.xml"/><Relationship Id="rId21" Type="http://schemas.openxmlformats.org/officeDocument/2006/relationships/slide" Target="slides/slide15.xml"/><Relationship Id="rId20" Type="http://schemas.openxmlformats.org/officeDocument/2006/relationships/slide" Target="slides/slide14.xml"/><Relationship Id="rId2" Type="http://schemas.openxmlformats.org/officeDocument/2006/relationships/theme" Target="theme/theme1.xml"/><Relationship Id="rId19" Type="http://schemas.openxmlformats.org/officeDocument/2006/relationships/slide" Target="slides/slide13.xml"/><Relationship Id="rId18" Type="http://schemas.openxmlformats.org/officeDocument/2006/relationships/slide" Target="slides/slide12.xml"/><Relationship Id="rId17" Type="http://schemas.openxmlformats.org/officeDocument/2006/relationships/slide" Target="slides/slide11.xml"/><Relationship Id="rId16" Type="http://schemas.openxmlformats.org/officeDocument/2006/relationships/slide" Target="slides/slide10.xml"/><Relationship Id="rId15" Type="http://schemas.openxmlformats.org/officeDocument/2006/relationships/slide" Target="slides/slide9.xml"/><Relationship Id="rId14" Type="http://schemas.openxmlformats.org/officeDocument/2006/relationships/slide" Target="slides/slide8.xml"/><Relationship Id="rId13" Type="http://schemas.openxmlformats.org/officeDocument/2006/relationships/slide" Target="slides/slide7.xml"/><Relationship Id="rId12" Type="http://schemas.openxmlformats.org/officeDocument/2006/relationships/slide" Target="slides/slide6.xml"/><Relationship Id="rId11" Type="http://schemas.openxmlformats.org/officeDocument/2006/relationships/slide" Target="slides/slide5.xml"/><Relationship Id="rId10" Type="http://schemas.openxmlformats.org/officeDocument/2006/relationships/slide" Target="slides/slide4.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1" Type="http://schemas.openxmlformats.org/officeDocument/2006/relationships/package" Target="../embeddings/Workbook1.xlsx"/></Relationships>
</file>

<file path=ppt/charts/_rels/chart2.xml.rels><?xml version="1.0" encoding="UTF-8" standalone="yes"?>
<Relationships xmlns="http://schemas.openxmlformats.org/package/2006/relationships"><Relationship Id="rId1" Type="http://schemas.openxmlformats.org/officeDocument/2006/relationships/package" Target="../embeddings/Workbook2.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0" vertOverflow="ellipsis" vert="horz" wrap="square" anchor="ctr" anchorCtr="1"/>
          <a:lstStyle/>
          <a:p>
            <a:pPr>
              <a:defRPr lang="zh-CN" sz="2160" b="1" i="0" u="none" strike="noStrike" kern="1200" baseline="0">
                <a:solidFill>
                  <a:schemeClr val="tx1"/>
                </a:solidFill>
                <a:latin typeface="+mn-lt"/>
                <a:ea typeface="+mn-ea"/>
                <a:cs typeface="+mn-cs"/>
              </a:defRPr>
            </a:pPr>
            <a:r>
              <a:rPr lang="zh-CN" altLang="en-US" sz="2400" smtClean="0">
                <a:solidFill>
                  <a:srgbClr val="C00000"/>
                </a:solidFill>
              </a:rPr>
              <a:t>通车里程（</a:t>
            </a:r>
            <a:r>
              <a:rPr lang="zh-CN" altLang="en-US" sz="2400" b="0" smtClean="0">
                <a:solidFill>
                  <a:srgbClr val="C00000"/>
                </a:solidFill>
              </a:rPr>
              <a:t>单位：公里</a:t>
            </a:r>
            <a:r>
              <a:rPr lang="zh-CN" altLang="en-US" sz="2400" smtClean="0">
                <a:solidFill>
                  <a:srgbClr val="C00000"/>
                </a:solidFill>
              </a:rPr>
              <a:t>）</a:t>
            </a:r>
            <a:endParaRPr lang="zh-CN" altLang="en-US" sz="2400" dirty="0">
              <a:solidFill>
                <a:srgbClr val="C00000"/>
              </a:solidFill>
            </a:endParaRPr>
          </a:p>
        </c:rich>
      </c:tx>
      <c:layout/>
      <c:overlay val="0"/>
    </c:title>
    <c:autoTitleDeleted val="0"/>
    <c:plotArea>
      <c:layout>
        <c:manualLayout>
          <c:layoutTarget val="inner"/>
          <c:xMode val="edge"/>
          <c:yMode val="edge"/>
          <c:x val="0.0947312392059378"/>
          <c:y val="0.1807208093338"/>
          <c:w val="0.887201599102486"/>
          <c:h val="0.668636648562347"/>
        </c:manualLayout>
      </c:layout>
      <c:barChart>
        <c:barDir val="col"/>
        <c:grouping val="stacked"/>
        <c:varyColors val="0"/>
        <c:ser>
          <c:idx val="0"/>
          <c:order val="0"/>
          <c:tx>
            <c:strRef>
              <c:f>Sheet1!$B$1</c:f>
              <c:strCache>
                <c:ptCount val="1"/>
                <c:pt idx="0">
                  <c:v>系列 1</c:v>
                </c:pt>
              </c:strCache>
            </c:strRef>
          </c:tx>
          <c:spPr>
            <a:solidFill>
              <a:srgbClr val="FF6600"/>
            </a:solidFill>
          </c:spPr>
          <c:invertIfNegative val="0"/>
          <c:dLbls>
            <c:delete val="1"/>
          </c:dLbls>
          <c:cat>
            <c:strRef>
              <c:f>Sheet1!$A$2:$A$5</c:f>
              <c:strCache>
                <c:ptCount val="4"/>
                <c:pt idx="0">
                  <c:v>铁路2条</c:v>
                </c:pt>
                <c:pt idx="1">
                  <c:v>高速公路7条</c:v>
                </c:pt>
                <c:pt idx="2">
                  <c:v>国省道17条</c:v>
                </c:pt>
                <c:pt idx="3">
                  <c:v>农村公路</c:v>
                </c:pt>
              </c:strCache>
            </c:strRef>
          </c:cat>
          <c:val>
            <c:numRef>
              <c:f>Sheet1!$B$2:$B$5</c:f>
              <c:numCache>
                <c:formatCode>General</c:formatCode>
                <c:ptCount val="4"/>
                <c:pt idx="0">
                  <c:v>5000</c:v>
                </c:pt>
                <c:pt idx="1">
                  <c:v>8000</c:v>
                </c:pt>
                <c:pt idx="2">
                  <c:v>11840</c:v>
                </c:pt>
                <c:pt idx="3">
                  <c:v>19593</c:v>
                </c:pt>
              </c:numCache>
            </c:numRef>
          </c:val>
        </c:ser>
        <c:dLbls>
          <c:showLegendKey val="0"/>
          <c:showVal val="0"/>
          <c:showCatName val="0"/>
          <c:showSerName val="0"/>
          <c:showPercent val="0"/>
          <c:showBubbleSize val="0"/>
        </c:dLbls>
        <c:gapWidth val="150"/>
        <c:overlap val="100"/>
        <c:axId val="228615680"/>
        <c:axId val="358600640"/>
      </c:barChart>
      <c:catAx>
        <c:axId val="228615680"/>
        <c:scaling>
          <c:orientation val="minMax"/>
        </c:scaling>
        <c:delete val="0"/>
        <c:axPos val="b"/>
        <c:majorTickMark val="out"/>
        <c:minorTickMark val="none"/>
        <c:tickLblPos val="nextTo"/>
        <c:txPr>
          <a:bodyPr rot="-60000000" spcFirstLastPara="0" vertOverflow="ellipsis" vert="horz" wrap="square" anchor="ctr" anchorCtr="1"/>
          <a:lstStyle/>
          <a:p>
            <a:pPr>
              <a:defRPr lang="zh-CN" sz="1800" b="0" i="0" u="none" strike="noStrike" kern="1200" baseline="0">
                <a:solidFill>
                  <a:schemeClr val="tx1"/>
                </a:solidFill>
                <a:latin typeface="+mn-lt"/>
                <a:ea typeface="+mn-ea"/>
                <a:cs typeface="+mn-cs"/>
              </a:defRPr>
            </a:pPr>
          </a:p>
        </c:txPr>
        <c:crossAx val="358600640"/>
        <c:crosses val="autoZero"/>
        <c:auto val="1"/>
        <c:lblAlgn val="ctr"/>
        <c:lblOffset val="100"/>
        <c:noMultiLvlLbl val="0"/>
      </c:catAx>
      <c:valAx>
        <c:axId val="358600640"/>
        <c:scaling>
          <c:orientation val="minMax"/>
        </c:scaling>
        <c:delete val="1"/>
        <c:axPos val="l"/>
        <c:majorGridlines/>
        <c:numFmt formatCode="General" sourceLinked="1"/>
        <c:majorTickMark val="out"/>
        <c:minorTickMark val="none"/>
        <c:tickLblPos val="nextTo"/>
        <c:txPr>
          <a:bodyPr rot="-60000000" spcFirstLastPara="0" vertOverflow="ellipsis" vert="horz" wrap="square" anchor="ctr" anchorCtr="1"/>
          <a:lstStyle/>
          <a:p>
            <a:pPr>
              <a:defRPr lang="zh-CN" sz="1800" b="0" i="0" u="none" strike="noStrike" kern="1200" baseline="0">
                <a:solidFill>
                  <a:schemeClr val="tx1"/>
                </a:solidFill>
                <a:latin typeface="+mn-lt"/>
                <a:ea typeface="+mn-ea"/>
                <a:cs typeface="+mn-cs"/>
              </a:defRPr>
            </a:pPr>
          </a:p>
        </c:txPr>
        <c:crossAx val="228615680"/>
        <c:crosses val="autoZero"/>
        <c:crossBetween val="between"/>
      </c:valAx>
      <c:spPr>
        <a:noFill/>
      </c:spPr>
    </c:plotArea>
    <c:plotVisOnly val="1"/>
    <c:dispBlanksAs val="gap"/>
    <c:showDLblsOverMax val="0"/>
  </c:chart>
  <c:txPr>
    <a:bodyPr/>
    <a:lstStyle/>
    <a:p>
      <a:pPr>
        <a:defRPr lang="zh-CN" sz="1800"/>
      </a:pPr>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52377032659971"/>
          <c:y val="0.174376056167549"/>
          <c:w val="0.773584438539966"/>
          <c:h val="0.668636648562347"/>
        </c:manualLayout>
      </c:layout>
      <c:barChart>
        <c:barDir val="col"/>
        <c:grouping val="clustered"/>
        <c:varyColors val="0"/>
        <c:ser>
          <c:idx val="0"/>
          <c:order val="0"/>
          <c:tx>
            <c:strRef>
              <c:f>Sheet1!$B$1</c:f>
              <c:strCache>
                <c:ptCount val="1"/>
                <c:pt idx="0">
                  <c:v>系列 1</c:v>
                </c:pt>
              </c:strCache>
            </c:strRef>
          </c:tx>
          <c:spPr>
            <a:solidFill>
              <a:srgbClr val="FF6600"/>
            </a:solidFill>
          </c:spPr>
          <c:invertIfNegative val="0"/>
          <c:dLbls>
            <c:delete val="1"/>
          </c:dLbls>
          <c:cat>
            <c:strRef>
              <c:f>Sheet1!$A$2:$A$4</c:f>
              <c:strCache>
                <c:ptCount val="3"/>
                <c:pt idx="0">
                  <c:v>国省道占比</c:v>
                </c:pt>
                <c:pt idx="1">
                  <c:v>高速公路占比</c:v>
                </c:pt>
                <c:pt idx="2">
                  <c:v>二级及以上公路占比</c:v>
                </c:pt>
              </c:strCache>
            </c:strRef>
          </c:cat>
          <c:val>
            <c:numRef>
              <c:f>Sheet1!$B$2:$B$4</c:f>
              <c:numCache>
                <c:formatCode>0.00%</c:formatCode>
                <c:ptCount val="3"/>
                <c:pt idx="0">
                  <c:v>0.079</c:v>
                </c:pt>
                <c:pt idx="1">
                  <c:v>0.023</c:v>
                </c:pt>
                <c:pt idx="2">
                  <c:v>0.109</c:v>
                </c:pt>
              </c:numCache>
            </c:numRef>
          </c:val>
        </c:ser>
        <c:ser>
          <c:idx val="1"/>
          <c:order val="1"/>
          <c:tx>
            <c:strRef>
              <c:f>Sheet1!$C$1</c:f>
              <c:strCache>
                <c:ptCount val="1"/>
                <c:pt idx="0">
                  <c:v>系列 2</c:v>
                </c:pt>
              </c:strCache>
            </c:strRef>
          </c:tx>
          <c:spPr>
            <a:solidFill>
              <a:schemeClr val="accent5"/>
            </a:solidFill>
          </c:spPr>
          <c:invertIfNegative val="0"/>
          <c:dLbls>
            <c:delete val="1"/>
          </c:dLbls>
          <c:cat>
            <c:strRef>
              <c:f>Sheet1!$A$2:$A$4</c:f>
              <c:strCache>
                <c:ptCount val="3"/>
                <c:pt idx="0">
                  <c:v>国省道占比</c:v>
                </c:pt>
                <c:pt idx="1">
                  <c:v>高速公路占比</c:v>
                </c:pt>
                <c:pt idx="2">
                  <c:v>二级及以上公路占比</c:v>
                </c:pt>
              </c:strCache>
            </c:strRef>
          </c:cat>
          <c:val>
            <c:numRef>
              <c:f>Sheet1!$C$2:$C$4</c:f>
              <c:numCache>
                <c:formatCode>0.00%</c:formatCode>
                <c:ptCount val="3"/>
                <c:pt idx="0">
                  <c:v>0.095</c:v>
                </c:pt>
                <c:pt idx="1">
                  <c:v>0.041</c:v>
                </c:pt>
                <c:pt idx="2">
                  <c:v>0.161</c:v>
                </c:pt>
              </c:numCache>
            </c:numRef>
          </c:val>
        </c:ser>
        <c:dLbls>
          <c:showLegendKey val="0"/>
          <c:showVal val="0"/>
          <c:showCatName val="0"/>
          <c:showSerName val="0"/>
          <c:showPercent val="0"/>
          <c:showBubbleSize val="0"/>
        </c:dLbls>
        <c:gapWidth val="150"/>
        <c:axId val="231392256"/>
        <c:axId val="358604096"/>
      </c:barChart>
      <c:catAx>
        <c:axId val="231392256"/>
        <c:scaling>
          <c:orientation val="minMax"/>
        </c:scaling>
        <c:delete val="0"/>
        <c:axPos val="b"/>
        <c:majorTickMark val="out"/>
        <c:minorTickMark val="none"/>
        <c:tickLblPos val="nextTo"/>
        <c:txPr>
          <a:bodyPr rot="-60000000" spcFirstLastPara="0" vertOverflow="ellipsis" vert="horz" wrap="square" anchor="ctr" anchorCtr="1"/>
          <a:lstStyle/>
          <a:p>
            <a:pPr>
              <a:defRPr lang="zh-CN" sz="1200" b="0" i="0" u="none" strike="noStrike" kern="1200" cap="none" spc="0" normalizeH="0" baseline="0">
                <a:solidFill>
                  <a:schemeClr val="tx1"/>
                </a:solidFill>
                <a:uFill>
                  <a:solidFill>
                    <a:schemeClr val="tx1"/>
                  </a:solidFill>
                </a:uFill>
                <a:latin typeface="+mn-lt"/>
                <a:ea typeface="+mn-ea"/>
                <a:cs typeface="+mn-cs"/>
              </a:defRPr>
            </a:pPr>
          </a:p>
        </c:txPr>
        <c:crossAx val="358604096"/>
        <c:crosses val="autoZero"/>
        <c:auto val="1"/>
        <c:lblAlgn val="ctr"/>
        <c:lblOffset val="100"/>
        <c:noMultiLvlLbl val="0"/>
      </c:catAx>
      <c:valAx>
        <c:axId val="358604096"/>
        <c:scaling>
          <c:orientation val="minMax"/>
        </c:scaling>
        <c:delete val="0"/>
        <c:axPos val="l"/>
        <c:majorGridlines/>
        <c:numFmt formatCode="0.00%" sourceLinked="1"/>
        <c:majorTickMark val="out"/>
        <c:minorTickMark val="none"/>
        <c:tickLblPos val="nextTo"/>
        <c:txPr>
          <a:bodyPr rot="-60000000" spcFirstLastPara="0" vertOverflow="ellipsis" vert="horz" wrap="square" anchor="ctr" anchorCtr="1"/>
          <a:lstStyle/>
          <a:p>
            <a:pPr>
              <a:defRPr lang="zh-CN" sz="1800" b="0" i="0" u="none" strike="noStrike" kern="1200" baseline="0">
                <a:solidFill>
                  <a:schemeClr val="tx1"/>
                </a:solidFill>
                <a:latin typeface="+mn-lt"/>
                <a:ea typeface="+mn-ea"/>
                <a:cs typeface="+mn-cs"/>
              </a:defRPr>
            </a:pPr>
          </a:p>
        </c:txPr>
        <c:crossAx val="231392256"/>
        <c:crosses val="autoZero"/>
        <c:crossBetween val="between"/>
      </c:valAx>
      <c:spPr>
        <a:noFill/>
      </c:spPr>
    </c:plotArea>
    <c:plotVisOnly val="1"/>
    <c:dispBlanksAs val="gap"/>
    <c:showDLblsOverMax val="0"/>
  </c:chart>
  <c:txPr>
    <a:bodyPr/>
    <a:lstStyle/>
    <a:p>
      <a:pPr>
        <a:defRPr lang="zh-CN" sz="1800"/>
      </a:pPr>
    </a:p>
  </c:tx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F8A560A-99C9-474A-8EAE-FCF63A0C3BFD}"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70429C4-3631-4E9A-8BFD-584106F526FB}"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幻灯片图像占位符 1"/>
          <p:cNvSpPr>
            <a:spLocks noGrp="1" noRot="1" noChangeAspect="1" noTextEdit="1"/>
          </p:cNvSpPr>
          <p:nvPr>
            <p:ph type="sldImg"/>
          </p:nvPr>
        </p:nvSpPr>
        <p:spPr>
          <a:xfrm>
            <a:off x="381000" y="685800"/>
            <a:ext cx="6096000" cy="3429000"/>
          </a:xfrm>
        </p:spPr>
      </p:sp>
      <p:sp>
        <p:nvSpPr>
          <p:cNvPr id="15363" name="备注占位符 2"/>
          <p:cNvSpPr>
            <a:spLocks noGrp="1"/>
          </p:cNvSpPr>
          <p:nvPr>
            <p:ph type="body" idx="1"/>
          </p:nvPr>
        </p:nvSpPr>
        <p:spPr>
          <a:noFill/>
        </p:spPr>
        <p:txBody>
          <a:bodyPr/>
          <a:lstStyle/>
          <a:p>
            <a:endParaRPr lang="zh-CN" altLang="en-US"/>
          </a:p>
        </p:txBody>
      </p:sp>
      <p:sp>
        <p:nvSpPr>
          <p:cNvPr id="15364" name="灯片编号占位符 3"/>
          <p:cNvSpPr>
            <a:spLocks noGrp="1"/>
          </p:cNvSpPr>
          <p:nvPr>
            <p:ph type="sldNum" sz="quarter" idx="5"/>
          </p:nvPr>
        </p:nvSpPr>
        <p:spPr>
          <a:noFill/>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defRPr/>
            </a:pPr>
            <a:fld id="{8B95434F-5F0A-4D3B-AFAA-1305BC50D32E}" type="slidenum">
              <a:rPr lang="zh-CN" altLang="en-US" sz="1800" kern="0" smtClean="0">
                <a:solidFill>
                  <a:srgbClr val="000000"/>
                </a:solidFill>
              </a:rPr>
            </a:fld>
            <a:endParaRPr lang="en-US" altLang="zh-CN" sz="1800" kern="0">
              <a:solidFill>
                <a:srgbClr val="000000"/>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幻灯片图像占位符 1"/>
          <p:cNvSpPr>
            <a:spLocks noGrp="1" noRot="1" noChangeAspect="1" noTextEdit="1"/>
          </p:cNvSpPr>
          <p:nvPr>
            <p:ph type="sldImg"/>
          </p:nvPr>
        </p:nvSpPr>
        <p:spPr>
          <a:xfrm>
            <a:off x="381000" y="685800"/>
            <a:ext cx="6096000" cy="3429000"/>
          </a:xfrm>
        </p:spPr>
      </p:sp>
      <p:sp>
        <p:nvSpPr>
          <p:cNvPr id="15363" name="备注占位符 2"/>
          <p:cNvSpPr>
            <a:spLocks noGrp="1"/>
          </p:cNvSpPr>
          <p:nvPr>
            <p:ph type="body" idx="1"/>
          </p:nvPr>
        </p:nvSpPr>
        <p:spPr>
          <a:noFill/>
        </p:spPr>
        <p:txBody>
          <a:bodyPr/>
          <a:lstStyle/>
          <a:p>
            <a:endParaRPr lang="zh-CN" altLang="en-US"/>
          </a:p>
        </p:txBody>
      </p:sp>
      <p:sp>
        <p:nvSpPr>
          <p:cNvPr id="15364" name="灯片编号占位符 3"/>
          <p:cNvSpPr>
            <a:spLocks noGrp="1"/>
          </p:cNvSpPr>
          <p:nvPr>
            <p:ph type="sldNum" sz="quarter" idx="5"/>
          </p:nvPr>
        </p:nvSpPr>
        <p:spPr>
          <a:noFill/>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defRPr/>
            </a:pPr>
            <a:fld id="{8B95434F-5F0A-4D3B-AFAA-1305BC50D32E}" type="slidenum">
              <a:rPr lang="zh-CN" altLang="en-US" sz="1800" kern="0" smtClean="0">
                <a:solidFill>
                  <a:srgbClr val="000000"/>
                </a:solidFill>
              </a:rPr>
            </a:fld>
            <a:endParaRPr lang="en-US" altLang="zh-CN" sz="1800" kern="0">
              <a:solidFill>
                <a:srgbClr val="000000"/>
              </a:solidFil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幻灯片图像占位符 1"/>
          <p:cNvSpPr>
            <a:spLocks noGrp="1" noRot="1" noChangeAspect="1" noTextEdit="1"/>
          </p:cNvSpPr>
          <p:nvPr>
            <p:ph type="sldImg"/>
          </p:nvPr>
        </p:nvSpPr>
        <p:spPr>
          <a:xfrm>
            <a:off x="381000" y="685800"/>
            <a:ext cx="6096000" cy="3429000"/>
          </a:xfrm>
        </p:spPr>
      </p:sp>
      <p:sp>
        <p:nvSpPr>
          <p:cNvPr id="15363" name="备注占位符 2"/>
          <p:cNvSpPr>
            <a:spLocks noGrp="1"/>
          </p:cNvSpPr>
          <p:nvPr>
            <p:ph type="body" idx="1"/>
          </p:nvPr>
        </p:nvSpPr>
        <p:spPr>
          <a:noFill/>
        </p:spPr>
        <p:txBody>
          <a:bodyPr/>
          <a:lstStyle/>
          <a:p>
            <a:endParaRPr lang="zh-CN" altLang="en-US"/>
          </a:p>
        </p:txBody>
      </p:sp>
      <p:sp>
        <p:nvSpPr>
          <p:cNvPr id="15364" name="灯片编号占位符 3"/>
          <p:cNvSpPr>
            <a:spLocks noGrp="1"/>
          </p:cNvSpPr>
          <p:nvPr>
            <p:ph type="sldNum" sz="quarter" idx="5"/>
          </p:nvPr>
        </p:nvSpPr>
        <p:spPr>
          <a:noFill/>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defRPr/>
            </a:pPr>
            <a:fld id="{8B95434F-5F0A-4D3B-AFAA-1305BC50D32E}" type="slidenum">
              <a:rPr lang="zh-CN" altLang="en-US" sz="1800" kern="0" smtClean="0">
                <a:solidFill>
                  <a:srgbClr val="000000"/>
                </a:solidFill>
              </a:rPr>
            </a:fld>
            <a:endParaRPr lang="en-US" altLang="zh-CN" sz="1800" kern="0">
              <a:solidFill>
                <a:srgbClr val="000000"/>
              </a:solidFil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幻灯片图像占位符 1"/>
          <p:cNvSpPr>
            <a:spLocks noGrp="1" noRot="1" noChangeAspect="1" noTextEdit="1"/>
          </p:cNvSpPr>
          <p:nvPr>
            <p:ph type="sldImg"/>
          </p:nvPr>
        </p:nvSpPr>
        <p:spPr>
          <a:xfrm>
            <a:off x="381000" y="685800"/>
            <a:ext cx="6096000" cy="3429000"/>
          </a:xfrm>
        </p:spPr>
      </p:sp>
      <p:sp>
        <p:nvSpPr>
          <p:cNvPr id="15363" name="备注占位符 2"/>
          <p:cNvSpPr>
            <a:spLocks noGrp="1"/>
          </p:cNvSpPr>
          <p:nvPr>
            <p:ph type="body" idx="1"/>
          </p:nvPr>
        </p:nvSpPr>
        <p:spPr>
          <a:noFill/>
        </p:spPr>
        <p:txBody>
          <a:bodyPr/>
          <a:lstStyle/>
          <a:p>
            <a:endParaRPr lang="zh-CN" altLang="en-US"/>
          </a:p>
        </p:txBody>
      </p:sp>
      <p:sp>
        <p:nvSpPr>
          <p:cNvPr id="15364" name="灯片编号占位符 3"/>
          <p:cNvSpPr>
            <a:spLocks noGrp="1"/>
          </p:cNvSpPr>
          <p:nvPr>
            <p:ph type="sldNum" sz="quarter" idx="5"/>
          </p:nvPr>
        </p:nvSpPr>
        <p:spPr>
          <a:noFill/>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defRPr/>
            </a:pPr>
            <a:fld id="{8B95434F-5F0A-4D3B-AFAA-1305BC50D32E}" type="slidenum">
              <a:rPr lang="zh-CN" altLang="en-US" sz="1800" kern="0" smtClean="0">
                <a:solidFill>
                  <a:srgbClr val="000000"/>
                </a:solidFill>
              </a:rPr>
            </a:fld>
            <a:endParaRPr lang="en-US" altLang="zh-CN" sz="1800" kern="0">
              <a:solidFill>
                <a:srgbClr val="000000"/>
              </a:solidFil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幻灯片图像占位符 1"/>
          <p:cNvSpPr>
            <a:spLocks noGrp="1" noRot="1" noChangeAspect="1" noTextEdit="1"/>
          </p:cNvSpPr>
          <p:nvPr>
            <p:ph type="sldImg"/>
          </p:nvPr>
        </p:nvSpPr>
        <p:spPr>
          <a:xfrm>
            <a:off x="381000" y="685800"/>
            <a:ext cx="6096000" cy="3429000"/>
          </a:xfrm>
        </p:spPr>
      </p:sp>
      <p:sp>
        <p:nvSpPr>
          <p:cNvPr id="15363" name="备注占位符 2"/>
          <p:cNvSpPr>
            <a:spLocks noGrp="1"/>
          </p:cNvSpPr>
          <p:nvPr>
            <p:ph type="body" idx="1"/>
          </p:nvPr>
        </p:nvSpPr>
        <p:spPr>
          <a:noFill/>
        </p:spPr>
        <p:txBody>
          <a:bodyPr/>
          <a:lstStyle/>
          <a:p>
            <a:endParaRPr lang="zh-CN" altLang="en-US"/>
          </a:p>
        </p:txBody>
      </p:sp>
      <p:sp>
        <p:nvSpPr>
          <p:cNvPr id="15364" name="灯片编号占位符 3"/>
          <p:cNvSpPr>
            <a:spLocks noGrp="1"/>
          </p:cNvSpPr>
          <p:nvPr>
            <p:ph type="sldNum" sz="quarter" idx="5"/>
          </p:nvPr>
        </p:nvSpPr>
        <p:spPr>
          <a:noFill/>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defRPr/>
            </a:pPr>
            <a:fld id="{8B95434F-5F0A-4D3B-AFAA-1305BC50D32E}" type="slidenum">
              <a:rPr lang="zh-CN" altLang="en-US" sz="1800" kern="0" smtClean="0">
                <a:solidFill>
                  <a:srgbClr val="000000"/>
                </a:solidFill>
              </a:rPr>
            </a:fld>
            <a:endParaRPr lang="en-US" altLang="zh-CN" sz="1800" kern="0">
              <a:solidFill>
                <a:srgbClr val="000000"/>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B5D1A273-D86F-4C65-9EAC-CDA9623C79CD}" type="datetimeFigureOut">
              <a:rPr lang="zh-CN" altLang="en-US" smtClean="0">
                <a:solidFill>
                  <a:prstClr val="black">
                    <a:tint val="75000"/>
                  </a:prstClr>
                </a:solidFill>
              </a:rPr>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BB188A1C-81FA-40BB-AD98-5F43E4BA8228}"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transition spd="slow">
    <p:blinds dir="vert"/>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B5D1A273-D86F-4C65-9EAC-CDA9623C79CD}" type="datetimeFigureOut">
              <a:rPr lang="zh-CN" altLang="en-US" smtClean="0">
                <a:solidFill>
                  <a:prstClr val="black">
                    <a:tint val="75000"/>
                  </a:prstClr>
                </a:solidFill>
              </a:rPr>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BB188A1C-81FA-40BB-AD98-5F43E4BA8228}"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transition spd="slow">
    <p:blinds dir="vert"/>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B5D1A273-D86F-4C65-9EAC-CDA9623C79CD}" type="datetimeFigureOut">
              <a:rPr lang="zh-CN" altLang="en-US" smtClean="0">
                <a:solidFill>
                  <a:prstClr val="black">
                    <a:tint val="75000"/>
                  </a:prstClr>
                </a:solidFill>
              </a:rPr>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BB188A1C-81FA-40BB-AD98-5F43E4BA8228}"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transition spd="slow">
    <p:blinds dir="vert"/>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B5D1A273-D86F-4C65-9EAC-CDA9623C79CD}" type="datetimeFigureOut">
              <a:rPr lang="zh-CN" altLang="en-US" smtClean="0">
                <a:solidFill>
                  <a:prstClr val="black">
                    <a:tint val="75000"/>
                  </a:prstClr>
                </a:solidFill>
              </a:rPr>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BB188A1C-81FA-40BB-AD98-5F43E4BA8228}"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transition spd="slow">
    <p:blinds dir="vert"/>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聊城职业技术学院">
    <p:spTree>
      <p:nvGrpSpPr>
        <p:cNvPr id="1" name=""/>
        <p:cNvGrpSpPr/>
        <p:nvPr/>
      </p:nvGrpSpPr>
      <p:grpSpPr>
        <a:xfrm>
          <a:off x="0" y="0"/>
          <a:ext cx="0" cy="0"/>
          <a:chOff x="0" y="0"/>
          <a:chExt cx="0" cy="0"/>
        </a:xfrm>
      </p:grpSpPr>
    </p:spTree>
  </p:cSld>
  <p:clrMapOvr>
    <a:masterClrMapping/>
  </p:clrMapOvr>
  <p:transition spd="slow">
    <p:blinds dir="vert"/>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obj">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a:xfrm>
            <a:off x="4145280" y="6377940"/>
            <a:ext cx="3901440" cy="342900"/>
          </a:xfrm>
          <a:prstGeom prst="rect">
            <a:avLst/>
          </a:prstGeom>
        </p:spPr>
        <p:txBody>
          <a:bodyPr lIns="0" tIns="0" rIns="0" bIns="0"/>
          <a:lstStyle>
            <a:lvl1pPr algn="ctr">
              <a:defRPr>
                <a:solidFill>
                  <a:schemeClr val="tx1">
                    <a:tint val="75000"/>
                  </a:schemeClr>
                </a:solidFill>
              </a:defRPr>
            </a:lvl1pPr>
          </a:lstStyle>
          <a:p/>
        </p:txBody>
      </p:sp>
      <p:sp>
        <p:nvSpPr>
          <p:cNvPr id="3" name="Holder 3"/>
          <p:cNvSpPr>
            <a:spLocks noGrp="1"/>
          </p:cNvSpPr>
          <p:nvPr>
            <p:ph type="dt" sz="half" idx="6"/>
          </p:nvPr>
        </p:nvSpPr>
        <p:spPr>
          <a:xfrm>
            <a:off x="609601" y="6377940"/>
            <a:ext cx="2804160" cy="342900"/>
          </a:xfrm>
          <a:prstGeom prst="rect">
            <a:avLst/>
          </a:prstGeom>
        </p:spPr>
        <p:txBody>
          <a:bodyPr lIns="0" tIns="0" rIns="0" bIns="0"/>
          <a:lstStyle>
            <a:lvl1pPr algn="l">
              <a:defRPr>
                <a:solidFill>
                  <a:schemeClr val="tx1">
                    <a:tint val="75000"/>
                  </a:schemeClr>
                </a:solidFill>
              </a:defRPr>
            </a:lvl1pPr>
          </a:lstStyle>
          <a:p>
            <a:fld id="{1D8BD707-D9CF-40AE-B4C6-C98DA3205C09}" type="datetimeFigureOut">
              <a:rPr lang="en-US"/>
            </a:fld>
            <a:endParaRPr lang="en-US"/>
          </a:p>
        </p:txBody>
      </p:sp>
      <p:sp>
        <p:nvSpPr>
          <p:cNvPr id="4" name="Holder 4"/>
          <p:cNvSpPr>
            <a:spLocks noGrp="1"/>
          </p:cNvSpPr>
          <p:nvPr>
            <p:ph type="sldNum" sz="quarter" idx="7"/>
          </p:nvPr>
        </p:nvSpPr>
        <p:spPr>
          <a:xfrm>
            <a:off x="8778240" y="6377940"/>
            <a:ext cx="2804160" cy="342900"/>
          </a:xfrm>
          <a:prstGeom prst="rect">
            <a:avLst/>
          </a:prstGeom>
        </p:spPr>
        <p:txBody>
          <a:bodyPr lIns="0" tIns="0" rIns="0" bIns="0"/>
          <a:lstStyle>
            <a:lvl1pPr algn="r">
              <a:defRPr>
                <a:solidFill>
                  <a:schemeClr val="tx1">
                    <a:tint val="75000"/>
                  </a:schemeClr>
                </a:solidFill>
              </a:defRPr>
            </a:lvl1pPr>
          </a:lstStyle>
          <a:p>
            <a:fld id="{B6F15528-21DE-4FAA-801E-634DDDAF4B2B}" type="slidenum">
              <a:rPr/>
            </a:fld>
            <a:endParaRPr/>
          </a:p>
        </p:txBody>
      </p:sp>
    </p:spTree>
  </p:cSld>
  <p:clrMapOvr>
    <a:masterClrMapping/>
  </p:clrMapOvr>
  <p:transition spd="slow"/>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B5D1A273-D86F-4C65-9EAC-CDA9623C79CD}" type="datetimeFigureOut">
              <a:rPr lang="zh-CN" altLang="en-US" smtClean="0">
                <a:solidFill>
                  <a:prstClr val="black">
                    <a:tint val="75000"/>
                  </a:prstClr>
                </a:solidFill>
              </a:rPr>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BB188A1C-81FA-40BB-AD98-5F43E4BA8228}"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transition spd="slow">
    <p:blinds dir="vert"/>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B5D1A273-D86F-4C65-9EAC-CDA9623C79CD}" type="datetimeFigureOut">
              <a:rPr lang="zh-CN" altLang="en-US" smtClean="0">
                <a:solidFill>
                  <a:prstClr val="black">
                    <a:tint val="75000"/>
                  </a:prstClr>
                </a:solidFill>
              </a:rPr>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BB188A1C-81FA-40BB-AD98-5F43E4BA8228}"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transition spd="slow">
    <p:blinds dir="vert"/>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B5D1A273-D86F-4C65-9EAC-CDA9623C79CD}" type="datetimeFigureOut">
              <a:rPr lang="zh-CN" altLang="en-US" smtClean="0">
                <a:solidFill>
                  <a:prstClr val="black">
                    <a:tint val="75000"/>
                  </a:prstClr>
                </a:solidFill>
              </a:rPr>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BB188A1C-81FA-40BB-AD98-5F43E4BA8228}"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transition spd="slow">
    <p:blinds dir="vert"/>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B5D1A273-D86F-4C65-9EAC-CDA9623C79CD}" type="datetimeFigureOut">
              <a:rPr lang="zh-CN" altLang="en-US" smtClean="0">
                <a:solidFill>
                  <a:prstClr val="black">
                    <a:tint val="75000"/>
                  </a:prstClr>
                </a:solidFill>
              </a:rPr>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BB188A1C-81FA-40BB-AD98-5F43E4BA8228}"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transition spd="slow">
    <p:blinds dir="vert"/>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B5D1A273-D86F-4C65-9EAC-CDA9623C79CD}" type="datetimeFigureOut">
              <a:rPr lang="zh-CN" altLang="en-US" smtClean="0">
                <a:solidFill>
                  <a:prstClr val="black">
                    <a:tint val="75000"/>
                  </a:prstClr>
                </a:solidFill>
              </a:rPr>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BB188A1C-81FA-40BB-AD98-5F43E4BA8228}"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transition spd="slow">
    <p:blinds dir="vert"/>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B5D1A273-D86F-4C65-9EAC-CDA9623C79CD}" type="datetimeFigureOut">
              <a:rPr lang="zh-CN" altLang="en-US" smtClean="0">
                <a:solidFill>
                  <a:prstClr val="black">
                    <a:tint val="75000"/>
                  </a:prstClr>
                </a:solidFill>
              </a:rPr>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BB188A1C-81FA-40BB-AD98-5F43E4BA8228}"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transition spd="slow">
    <p:blinds dir="vert"/>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B5D1A273-D86F-4C65-9EAC-CDA9623C79CD}" type="datetimeFigureOut">
              <a:rPr lang="zh-CN" altLang="en-US" smtClean="0">
                <a:solidFill>
                  <a:prstClr val="black">
                    <a:tint val="75000"/>
                  </a:prstClr>
                </a:solidFill>
              </a:rPr>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BB188A1C-81FA-40BB-AD98-5F43E4BA8228}"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transition spd="slow">
    <p:blinds dir="vert"/>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ransition spd="slow">
    <p:blinds dir="vert"/>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Tree>
  </p:cSld>
  <p:clrMapOvr>
    <a:masterClrMapping/>
  </p:clrMapOvr>
  <p:transition spd="slow">
    <p:blinds dir="vert"/>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B5D1A273-D86F-4C65-9EAC-CDA9623C79CD}" type="datetimeFigureOut">
              <a:rPr lang="zh-CN" altLang="en-US" smtClean="0">
                <a:solidFill>
                  <a:prstClr val="black">
                    <a:tint val="75000"/>
                  </a:prstClr>
                </a:solidFill>
              </a:rPr>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BB188A1C-81FA-40BB-AD98-5F43E4BA8228}"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transition spd="slow">
    <p:blinds dir="vert"/>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B5D1A273-D86F-4C65-9EAC-CDA9623C79CD}" type="datetimeFigureOut">
              <a:rPr lang="zh-CN" altLang="en-US" smtClean="0">
                <a:solidFill>
                  <a:prstClr val="black">
                    <a:tint val="75000"/>
                  </a:prstClr>
                </a:solidFill>
              </a:rPr>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BB188A1C-81FA-40BB-AD98-5F43E4BA8228}"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transition spd="slow">
    <p:blinds dir="vert"/>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B5D1A273-D86F-4C65-9EAC-CDA9623C79CD}" type="datetimeFigureOut">
              <a:rPr lang="zh-CN" altLang="en-US" smtClean="0">
                <a:solidFill>
                  <a:prstClr val="black">
                    <a:tint val="75000"/>
                  </a:prstClr>
                </a:solidFill>
              </a:rPr>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BB188A1C-81FA-40BB-AD98-5F43E4BA8228}"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transition spd="slow">
    <p:blinds dir="vert"/>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B5D1A273-D86F-4C65-9EAC-CDA9623C79CD}" type="datetimeFigureOut">
              <a:rPr lang="zh-CN" altLang="en-US" smtClean="0">
                <a:solidFill>
                  <a:prstClr val="black">
                    <a:tint val="75000"/>
                  </a:prstClr>
                </a:solidFill>
              </a:rPr>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BB188A1C-81FA-40BB-AD98-5F43E4BA8228}"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transition spd="slow">
    <p:blinds dir="vert"/>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obj">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a:xfrm>
            <a:off x="4145280" y="6377940"/>
            <a:ext cx="3901440" cy="342900"/>
          </a:xfrm>
          <a:prstGeom prst="rect">
            <a:avLst/>
          </a:prstGeom>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3" name="Holder 3"/>
          <p:cNvSpPr>
            <a:spLocks noGrp="1"/>
          </p:cNvSpPr>
          <p:nvPr>
            <p:ph type="dt" sz="half" idx="6"/>
          </p:nvPr>
        </p:nvSpPr>
        <p:spPr>
          <a:xfrm>
            <a:off x="609601" y="6377940"/>
            <a:ext cx="2804160" cy="342900"/>
          </a:xfrm>
          <a:prstGeom prst="rect">
            <a:avLst/>
          </a:prstGeom>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fld>
            <a:endParaRPr lang="en-US">
              <a:solidFill>
                <a:prstClr val="black">
                  <a:tint val="75000"/>
                </a:prstClr>
              </a:solidFill>
            </a:endParaRPr>
          </a:p>
        </p:txBody>
      </p:sp>
      <p:sp>
        <p:nvSpPr>
          <p:cNvPr id="4" name="Holder 4"/>
          <p:cNvSpPr>
            <a:spLocks noGrp="1"/>
          </p:cNvSpPr>
          <p:nvPr>
            <p:ph type="sldNum" sz="quarter" idx="7"/>
          </p:nvPr>
        </p:nvSpPr>
        <p:spPr>
          <a:xfrm>
            <a:off x="8778240" y="6377940"/>
            <a:ext cx="2804160" cy="342900"/>
          </a:xfrm>
          <a:prstGeom prst="rect">
            <a:avLst/>
          </a:prstGeom>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fld>
            <a:endParaRPr>
              <a:solidFill>
                <a:prstClr val="black">
                  <a:tint val="75000"/>
                </a:prstClr>
              </a:solidFill>
            </a:endParaRPr>
          </a:p>
        </p:txBody>
      </p:sp>
    </p:spTree>
  </p:cSld>
  <p:clrMapOvr>
    <a:masterClrMapping/>
  </p:clrMapOvr>
  <p:transition spd="slow"/>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聊城职业技术学院">
    <p:spTree>
      <p:nvGrpSpPr>
        <p:cNvPr id="1" name=""/>
        <p:cNvGrpSpPr/>
        <p:nvPr/>
      </p:nvGrpSpPr>
      <p:grpSpPr>
        <a:xfrm>
          <a:off x="0" y="0"/>
          <a:ext cx="0" cy="0"/>
          <a:chOff x="0" y="0"/>
          <a:chExt cx="0" cy="0"/>
        </a:xfrm>
      </p:grpSpPr>
    </p:spTree>
  </p:cSld>
  <p:clrMapOvr>
    <a:masterClrMapping/>
  </p:clrMapOvr>
  <p:transition spd="slow">
    <p:blinds dir="vert"/>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B5D1A273-D86F-4C65-9EAC-CDA9623C79CD}" type="datetimeFigureOut">
              <a:rPr lang="zh-CN" altLang="en-US" smtClean="0">
                <a:solidFill>
                  <a:prstClr val="black">
                    <a:tint val="75000"/>
                  </a:prstClr>
                </a:solidFill>
              </a:rPr>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BB188A1C-81FA-40BB-AD98-5F43E4BA8228}"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transition spd="slow">
    <p:blinds dir="vert"/>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B5D1A273-D86F-4C65-9EAC-CDA9623C79CD}" type="datetimeFigureOut">
              <a:rPr lang="zh-CN" altLang="en-US" smtClean="0">
                <a:solidFill>
                  <a:prstClr val="black">
                    <a:tint val="75000"/>
                  </a:prstClr>
                </a:solidFill>
              </a:rPr>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BB188A1C-81FA-40BB-AD98-5F43E4BA8228}"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transition spd="slow">
    <p:blinds dir="vert"/>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B5D1A273-D86F-4C65-9EAC-CDA9623C79CD}" type="datetimeFigureOut">
              <a:rPr lang="zh-CN" altLang="en-US" smtClean="0">
                <a:solidFill>
                  <a:prstClr val="black">
                    <a:tint val="75000"/>
                  </a:prstClr>
                </a:solidFill>
              </a:rPr>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BB188A1C-81FA-40BB-AD98-5F43E4BA8228}"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transition spd="slow">
    <p:blinds dir="vert"/>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B5D1A273-D86F-4C65-9EAC-CDA9623C79CD}" type="datetimeFigureOut">
              <a:rPr lang="zh-CN" altLang="en-US" smtClean="0">
                <a:solidFill>
                  <a:prstClr val="black">
                    <a:tint val="75000"/>
                  </a:prstClr>
                </a:solidFill>
              </a:rPr>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BB188A1C-81FA-40BB-AD98-5F43E4BA8228}"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transition spd="slow">
    <p:blinds dir="vert"/>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B5D1A273-D86F-4C65-9EAC-CDA9623C79CD}" type="datetimeFigureOut">
              <a:rPr lang="zh-CN" altLang="en-US" smtClean="0">
                <a:solidFill>
                  <a:prstClr val="black">
                    <a:tint val="75000"/>
                  </a:prstClr>
                </a:solidFill>
              </a:rPr>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BB188A1C-81FA-40BB-AD98-5F43E4BA8228}"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transition spd="slow">
    <p:blinds dir="vert"/>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B5D1A273-D86F-4C65-9EAC-CDA9623C79CD}" type="datetimeFigureOut">
              <a:rPr lang="zh-CN" altLang="en-US" smtClean="0">
                <a:solidFill>
                  <a:prstClr val="black">
                    <a:tint val="75000"/>
                  </a:prstClr>
                </a:solidFill>
              </a:rPr>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BB188A1C-81FA-40BB-AD98-5F43E4BA8228}"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transition spd="slow">
    <p:blinds dir="vert"/>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B5D1A273-D86F-4C65-9EAC-CDA9623C79CD}" type="datetimeFigureOut">
              <a:rPr lang="zh-CN" altLang="en-US" smtClean="0">
                <a:solidFill>
                  <a:prstClr val="black">
                    <a:tint val="75000"/>
                  </a:prstClr>
                </a:solidFill>
              </a:rPr>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BB188A1C-81FA-40BB-AD98-5F43E4BA8228}"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transition spd="slow">
    <p:blinds dir="vert"/>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ransition spd="slow">
    <p:blinds dir="vert"/>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Tree>
  </p:cSld>
  <p:clrMapOvr>
    <a:masterClrMapping/>
  </p:clrMapOvr>
  <p:transition spd="slow">
    <p:blinds dir="vert"/>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B5D1A273-D86F-4C65-9EAC-CDA9623C79CD}" type="datetimeFigureOut">
              <a:rPr lang="zh-CN" altLang="en-US" smtClean="0">
                <a:solidFill>
                  <a:prstClr val="black">
                    <a:tint val="75000"/>
                  </a:prstClr>
                </a:solidFill>
              </a:rPr>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BB188A1C-81FA-40BB-AD98-5F43E4BA8228}"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transition spd="slow">
    <p:blinds dir="vert"/>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B5D1A273-D86F-4C65-9EAC-CDA9623C79CD}" type="datetimeFigureOut">
              <a:rPr lang="zh-CN" altLang="en-US" smtClean="0">
                <a:solidFill>
                  <a:prstClr val="black">
                    <a:tint val="75000"/>
                  </a:prstClr>
                </a:solidFill>
              </a:rPr>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BB188A1C-81FA-40BB-AD98-5F43E4BA8228}"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transition spd="slow">
    <p:blinds dir="vert"/>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B5D1A273-D86F-4C65-9EAC-CDA9623C79CD}" type="datetimeFigureOut">
              <a:rPr lang="zh-CN" altLang="en-US" smtClean="0">
                <a:solidFill>
                  <a:prstClr val="black">
                    <a:tint val="75000"/>
                  </a:prstClr>
                </a:solidFill>
              </a:rPr>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BB188A1C-81FA-40BB-AD98-5F43E4BA8228}"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transition spd="slow">
    <p:blinds dir="vert"/>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B5D1A273-D86F-4C65-9EAC-CDA9623C79CD}" type="datetimeFigureOut">
              <a:rPr lang="zh-CN" altLang="en-US" smtClean="0">
                <a:solidFill>
                  <a:prstClr val="black">
                    <a:tint val="75000"/>
                  </a:prstClr>
                </a:solidFill>
              </a:rPr>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BB188A1C-81FA-40BB-AD98-5F43E4BA8228}"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transition spd="slow">
    <p:blinds dir="vert"/>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B5D1A273-D86F-4C65-9EAC-CDA9623C79CD}" type="datetimeFigureOut">
              <a:rPr lang="zh-CN" altLang="en-US" smtClean="0">
                <a:solidFill>
                  <a:prstClr val="black">
                    <a:tint val="75000"/>
                  </a:prstClr>
                </a:solidFill>
              </a:rPr>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BB188A1C-81FA-40BB-AD98-5F43E4BA8228}"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transition spd="slow">
    <p:blinds dir="vert"/>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userDrawn="1">
  <p:cSld name="聊城职业技术学院">
    <p:spTree>
      <p:nvGrpSpPr>
        <p:cNvPr id="1" name=""/>
        <p:cNvGrpSpPr/>
        <p:nvPr/>
      </p:nvGrpSpPr>
      <p:grpSpPr>
        <a:xfrm>
          <a:off x="0" y="0"/>
          <a:ext cx="0" cy="0"/>
          <a:chOff x="0" y="0"/>
          <a:chExt cx="0" cy="0"/>
        </a:xfrm>
      </p:grpSpPr>
    </p:spTree>
  </p:cSld>
  <p:clrMapOvr>
    <a:masterClrMapping/>
  </p:clrMapOvr>
  <p:transition spd="slow">
    <p:blinds dir="vert"/>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B5D1A273-D86F-4C65-9EAC-CDA9623C79CD}" type="datetimeFigureOut">
              <a:rPr lang="zh-CN" altLang="en-US" smtClean="0">
                <a:solidFill>
                  <a:prstClr val="black">
                    <a:tint val="75000"/>
                  </a:prstClr>
                </a:solidFill>
              </a:rPr>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BB188A1C-81FA-40BB-AD98-5F43E4BA8228}"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transition spd="slow">
    <p:blinds dir="vert"/>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B5D1A273-D86F-4C65-9EAC-CDA9623C79CD}" type="datetimeFigureOut">
              <a:rPr lang="zh-CN" altLang="en-US" smtClean="0">
                <a:solidFill>
                  <a:prstClr val="black">
                    <a:tint val="75000"/>
                  </a:prstClr>
                </a:solidFill>
              </a:rPr>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BB188A1C-81FA-40BB-AD98-5F43E4BA8228}"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transition spd="slow">
    <p:blinds dir="vert"/>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B5D1A273-D86F-4C65-9EAC-CDA9623C79CD}" type="datetimeFigureOut">
              <a:rPr lang="zh-CN" altLang="en-US" smtClean="0">
                <a:solidFill>
                  <a:prstClr val="black">
                    <a:tint val="75000"/>
                  </a:prstClr>
                </a:solidFill>
              </a:rPr>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BB188A1C-81FA-40BB-AD98-5F43E4BA8228}"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transition spd="slow">
    <p:blinds dir="vert"/>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B5D1A273-D86F-4C65-9EAC-CDA9623C79CD}" type="datetimeFigureOut">
              <a:rPr lang="zh-CN" altLang="en-US" smtClean="0">
                <a:solidFill>
                  <a:prstClr val="black">
                    <a:tint val="75000"/>
                  </a:prstClr>
                </a:solidFill>
              </a:rPr>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BB188A1C-81FA-40BB-AD98-5F43E4BA8228}"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transition spd="slow">
    <p:blinds dir="vert"/>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B5D1A273-D86F-4C65-9EAC-CDA9623C79CD}" type="datetimeFigureOut">
              <a:rPr lang="zh-CN" altLang="en-US" smtClean="0">
                <a:solidFill>
                  <a:prstClr val="black">
                    <a:tint val="75000"/>
                  </a:prstClr>
                </a:solidFill>
              </a:rPr>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BB188A1C-81FA-40BB-AD98-5F43E4BA8228}"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transition spd="slow">
    <p:blinds dir="vert"/>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B5D1A273-D86F-4C65-9EAC-CDA9623C79CD}" type="datetimeFigureOut">
              <a:rPr lang="zh-CN" altLang="en-US" smtClean="0">
                <a:solidFill>
                  <a:prstClr val="black">
                    <a:tint val="75000"/>
                  </a:prstClr>
                </a:solidFill>
              </a:rPr>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BB188A1C-81FA-40BB-AD98-5F43E4BA8228}"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transition spd="slow">
    <p:blinds dir="vert"/>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ransition spd="slow">
    <p:blinds dir="vert"/>
  </p:transition>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Tree>
  </p:cSld>
  <p:clrMapOvr>
    <a:masterClrMapping/>
  </p:clrMapOvr>
  <p:transition spd="slow">
    <p:blinds dir="vert"/>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B5D1A273-D86F-4C65-9EAC-CDA9623C79CD}" type="datetimeFigureOut">
              <a:rPr lang="zh-CN" altLang="en-US" smtClean="0">
                <a:solidFill>
                  <a:prstClr val="black">
                    <a:tint val="75000"/>
                  </a:prstClr>
                </a:solidFill>
              </a:rPr>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BB188A1C-81FA-40BB-AD98-5F43E4BA8228}"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transition spd="slow">
    <p:blinds dir="vert"/>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B5D1A273-D86F-4C65-9EAC-CDA9623C79CD}" type="datetimeFigureOut">
              <a:rPr lang="zh-CN" altLang="en-US" smtClean="0">
                <a:solidFill>
                  <a:prstClr val="black">
                    <a:tint val="75000"/>
                  </a:prstClr>
                </a:solidFill>
              </a:rPr>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BB188A1C-81FA-40BB-AD98-5F43E4BA8228}"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transition spd="slow">
    <p:blinds dir="vert"/>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B5D1A273-D86F-4C65-9EAC-CDA9623C79CD}" type="datetimeFigureOut">
              <a:rPr lang="zh-CN" altLang="en-US" smtClean="0">
                <a:solidFill>
                  <a:prstClr val="black">
                    <a:tint val="75000"/>
                  </a:prstClr>
                </a:solidFill>
              </a:rPr>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BB188A1C-81FA-40BB-AD98-5F43E4BA8228}"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transition spd="slow">
    <p:blinds dir="vert"/>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B5D1A273-D86F-4C65-9EAC-CDA9623C79CD}" type="datetimeFigureOut">
              <a:rPr lang="zh-CN" altLang="en-US" smtClean="0">
                <a:solidFill>
                  <a:prstClr val="black">
                    <a:tint val="75000"/>
                  </a:prstClr>
                </a:solidFill>
              </a:rPr>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BB188A1C-81FA-40BB-AD98-5F43E4BA8228}"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transition spd="slow">
    <p:blinds dir="vert"/>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B5D1A273-D86F-4C65-9EAC-CDA9623C79CD}" type="datetimeFigureOut">
              <a:rPr lang="zh-CN" altLang="en-US" smtClean="0">
                <a:solidFill>
                  <a:prstClr val="black">
                    <a:tint val="75000"/>
                  </a:prstClr>
                </a:solidFill>
              </a:rPr>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BB188A1C-81FA-40BB-AD98-5F43E4BA8228}"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transition spd="slow">
    <p:blinds dir="vert"/>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userDrawn="1">
  <p:cSld name="聊城职业技术学院">
    <p:spTree>
      <p:nvGrpSpPr>
        <p:cNvPr id="1" name=""/>
        <p:cNvGrpSpPr/>
        <p:nvPr/>
      </p:nvGrpSpPr>
      <p:grpSpPr>
        <a:xfrm>
          <a:off x="0" y="0"/>
          <a:ext cx="0" cy="0"/>
          <a:chOff x="0" y="0"/>
          <a:chExt cx="0" cy="0"/>
        </a:xfrm>
      </p:grpSpPr>
    </p:spTree>
  </p:cSld>
  <p:clrMapOvr>
    <a:masterClrMapping/>
  </p:clrMapOvr>
  <p:transition spd="slow">
    <p:blinds dir="vert"/>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type="obj">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a:xfrm>
            <a:off x="4145280" y="6377940"/>
            <a:ext cx="3901440" cy="342900"/>
          </a:xfrm>
          <a:prstGeom prst="rect">
            <a:avLst/>
          </a:prstGeom>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3" name="Holder 3"/>
          <p:cNvSpPr>
            <a:spLocks noGrp="1"/>
          </p:cNvSpPr>
          <p:nvPr>
            <p:ph type="dt" sz="half" idx="6"/>
          </p:nvPr>
        </p:nvSpPr>
        <p:spPr>
          <a:xfrm>
            <a:off x="609601" y="6377940"/>
            <a:ext cx="2804160" cy="342900"/>
          </a:xfrm>
          <a:prstGeom prst="rect">
            <a:avLst/>
          </a:prstGeom>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fld>
            <a:endParaRPr lang="en-US">
              <a:solidFill>
                <a:prstClr val="black">
                  <a:tint val="75000"/>
                </a:prstClr>
              </a:solidFill>
            </a:endParaRPr>
          </a:p>
        </p:txBody>
      </p:sp>
      <p:sp>
        <p:nvSpPr>
          <p:cNvPr id="4" name="Holder 4"/>
          <p:cNvSpPr>
            <a:spLocks noGrp="1"/>
          </p:cNvSpPr>
          <p:nvPr>
            <p:ph type="sldNum" sz="quarter" idx="7"/>
          </p:nvPr>
        </p:nvSpPr>
        <p:spPr>
          <a:xfrm>
            <a:off x="8778240" y="6377940"/>
            <a:ext cx="2804160" cy="342900"/>
          </a:xfrm>
          <a:prstGeom prst="rect">
            <a:avLst/>
          </a:prstGeom>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fld>
            <a:endParaRPr>
              <a:solidFill>
                <a:prstClr val="black">
                  <a:tint val="75000"/>
                </a:prstClr>
              </a:solidFill>
            </a:endParaRPr>
          </a:p>
        </p:txBody>
      </p:sp>
    </p:spTree>
  </p:cSld>
  <p:clrMapOvr>
    <a:masterClrMapping/>
  </p:clrMapOvr>
  <p:transition spd="slow"/>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正文页">
    <p:spTree>
      <p:nvGrpSpPr>
        <p:cNvPr id="1" name=""/>
        <p:cNvGrpSpPr/>
        <p:nvPr/>
      </p:nvGrpSpPr>
      <p:grpSpPr>
        <a:xfrm>
          <a:off x="0" y="0"/>
          <a:ext cx="0" cy="0"/>
          <a:chOff x="0" y="0"/>
          <a:chExt cx="0" cy="0"/>
        </a:xfrm>
      </p:grpSpPr>
      <p:sp>
        <p:nvSpPr>
          <p:cNvPr id="5" name="矩形 4"/>
          <p:cNvSpPr/>
          <p:nvPr userDrawn="1"/>
        </p:nvSpPr>
        <p:spPr>
          <a:xfrm>
            <a:off x="-24180" y="711979"/>
            <a:ext cx="12030134" cy="127491"/>
          </a:xfrm>
          <a:prstGeom prst="rect">
            <a:avLst/>
          </a:prstGeom>
          <a:gradFill>
            <a:gsLst>
              <a:gs pos="6195">
                <a:srgbClr val="FF6600">
                  <a:lumMod val="94000"/>
                  <a:lumOff val="6000"/>
                </a:srgbClr>
              </a:gs>
              <a:gs pos="100000">
                <a:srgbClr val="FFC000">
                  <a:alpha val="0"/>
                </a:srgb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pic>
        <p:nvPicPr>
          <p:cNvPr id="7" name="Picture 3"/>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auto">
          <a:xfrm>
            <a:off x="10699668" y="-11876"/>
            <a:ext cx="1496636" cy="90705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blinds dir="vert"/>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B5D1A273-D86F-4C65-9EAC-CDA9623C79CD}" type="datetimeFigureOut">
              <a:rPr lang="zh-CN" altLang="en-US" smtClean="0">
                <a:solidFill>
                  <a:prstClr val="black">
                    <a:tint val="75000"/>
                  </a:prstClr>
                </a:solidFill>
              </a:rPr>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BB188A1C-81FA-40BB-AD98-5F43E4BA8228}"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transition spd="slow">
    <p:blinds dir="vert"/>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ransition spd="slow">
    <p:blinds dir="vert"/>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Tree>
  </p:cSld>
  <p:clrMapOvr>
    <a:masterClrMapping/>
  </p:clrMapOvr>
  <p:transition spd="slow">
    <p:blinds dir="vert"/>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B5D1A273-D86F-4C65-9EAC-CDA9623C79CD}" type="datetimeFigureOut">
              <a:rPr lang="zh-CN" altLang="en-US" smtClean="0">
                <a:solidFill>
                  <a:prstClr val="black">
                    <a:tint val="75000"/>
                  </a:prstClr>
                </a:solidFill>
              </a:rPr>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BB188A1C-81FA-40BB-AD98-5F43E4BA8228}"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transition spd="slow">
    <p:blinds dir="vert"/>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6" Type="http://schemas.openxmlformats.org/officeDocument/2006/relationships/theme" Target="../theme/theme1.xml"/><Relationship Id="rId15" Type="http://schemas.openxmlformats.org/officeDocument/2006/relationships/image" Target="../media/image1.png"/><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3.xml"/><Relationship Id="rId8" Type="http://schemas.openxmlformats.org/officeDocument/2006/relationships/slideLayout" Target="../slideLayouts/slideLayout22.xml"/><Relationship Id="rId7" Type="http://schemas.openxmlformats.org/officeDocument/2006/relationships/slideLayout" Target="../slideLayouts/slideLayout21.xml"/><Relationship Id="rId6" Type="http://schemas.openxmlformats.org/officeDocument/2006/relationships/slideLayout" Target="../slideLayouts/slideLayout20.xml"/><Relationship Id="rId5" Type="http://schemas.openxmlformats.org/officeDocument/2006/relationships/slideLayout" Target="../slideLayouts/slideLayout19.xml"/><Relationship Id="rId4" Type="http://schemas.openxmlformats.org/officeDocument/2006/relationships/slideLayout" Target="../slideLayouts/slideLayout18.xml"/><Relationship Id="rId3" Type="http://schemas.openxmlformats.org/officeDocument/2006/relationships/slideLayout" Target="../slideLayouts/slideLayout17.xml"/><Relationship Id="rId2" Type="http://schemas.openxmlformats.org/officeDocument/2006/relationships/slideLayout" Target="../slideLayouts/slideLayout16.xml"/><Relationship Id="rId16" Type="http://schemas.openxmlformats.org/officeDocument/2006/relationships/theme" Target="../theme/theme2.xml"/><Relationship Id="rId15" Type="http://schemas.openxmlformats.org/officeDocument/2006/relationships/image" Target="../media/image1.png"/><Relationship Id="rId14" Type="http://schemas.openxmlformats.org/officeDocument/2006/relationships/slideLayout" Target="../slideLayouts/slideLayout28.xml"/><Relationship Id="rId13" Type="http://schemas.openxmlformats.org/officeDocument/2006/relationships/slideLayout" Target="../slideLayouts/slideLayout27.xml"/><Relationship Id="rId12" Type="http://schemas.openxmlformats.org/officeDocument/2006/relationships/slideLayout" Target="../slideLayouts/slideLayout26.xml"/><Relationship Id="rId11" Type="http://schemas.openxmlformats.org/officeDocument/2006/relationships/slideLayout" Target="../slideLayouts/slideLayout25.xml"/><Relationship Id="rId10" Type="http://schemas.openxmlformats.org/officeDocument/2006/relationships/slideLayout" Target="../slideLayouts/slideLayout24.xml"/><Relationship Id="rId1" Type="http://schemas.openxmlformats.org/officeDocument/2006/relationships/slideLayout" Target="../slideLayouts/slideLayout15.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7.xml"/><Relationship Id="rId8" Type="http://schemas.openxmlformats.org/officeDocument/2006/relationships/slideLayout" Target="../slideLayouts/slideLayout36.xml"/><Relationship Id="rId7" Type="http://schemas.openxmlformats.org/officeDocument/2006/relationships/slideLayout" Target="../slideLayouts/slideLayout35.xml"/><Relationship Id="rId6" Type="http://schemas.openxmlformats.org/officeDocument/2006/relationships/slideLayout" Target="../slideLayouts/slideLayout34.xml"/><Relationship Id="rId5" Type="http://schemas.openxmlformats.org/officeDocument/2006/relationships/slideLayout" Target="../slideLayouts/slideLayout33.xml"/><Relationship Id="rId4" Type="http://schemas.openxmlformats.org/officeDocument/2006/relationships/slideLayout" Target="../slideLayouts/slideLayout32.xml"/><Relationship Id="rId3" Type="http://schemas.openxmlformats.org/officeDocument/2006/relationships/slideLayout" Target="../slideLayouts/slideLayout31.xml"/><Relationship Id="rId2" Type="http://schemas.openxmlformats.org/officeDocument/2006/relationships/slideLayout" Target="../slideLayouts/slideLayout30.xml"/><Relationship Id="rId15" Type="http://schemas.openxmlformats.org/officeDocument/2006/relationships/theme" Target="../theme/theme3.xml"/><Relationship Id="rId14" Type="http://schemas.openxmlformats.org/officeDocument/2006/relationships/image" Target="../media/image1.png"/><Relationship Id="rId13" Type="http://schemas.openxmlformats.org/officeDocument/2006/relationships/slideLayout" Target="../slideLayouts/slideLayout41.xml"/><Relationship Id="rId12" Type="http://schemas.openxmlformats.org/officeDocument/2006/relationships/slideLayout" Target="../slideLayouts/slideLayout40.xml"/><Relationship Id="rId11" Type="http://schemas.openxmlformats.org/officeDocument/2006/relationships/slideLayout" Target="../slideLayouts/slideLayout39.xml"/><Relationship Id="rId10" Type="http://schemas.openxmlformats.org/officeDocument/2006/relationships/slideLayout" Target="../slideLayouts/slideLayout38.xml"/><Relationship Id="rId1" Type="http://schemas.openxmlformats.org/officeDocument/2006/relationships/slideLayout" Target="../slideLayouts/slideLayout29.xml"/></Relationships>
</file>

<file path=ppt/slideMasters/_rels/slideMaster4.xml.rels><?xml version="1.0" encoding="UTF-8" standalone="yes"?>
<Relationships xmlns="http://schemas.openxmlformats.org/package/2006/relationships"><Relationship Id="rId9" Type="http://schemas.openxmlformats.org/officeDocument/2006/relationships/slideLayout" Target="../slideLayouts/slideLayout50.xml"/><Relationship Id="rId8" Type="http://schemas.openxmlformats.org/officeDocument/2006/relationships/slideLayout" Target="../slideLayouts/slideLayout49.xml"/><Relationship Id="rId7" Type="http://schemas.openxmlformats.org/officeDocument/2006/relationships/slideLayout" Target="../slideLayouts/slideLayout48.xml"/><Relationship Id="rId6" Type="http://schemas.openxmlformats.org/officeDocument/2006/relationships/slideLayout" Target="../slideLayouts/slideLayout47.xml"/><Relationship Id="rId5" Type="http://schemas.openxmlformats.org/officeDocument/2006/relationships/slideLayout" Target="../slideLayouts/slideLayout46.xml"/><Relationship Id="rId4" Type="http://schemas.openxmlformats.org/officeDocument/2006/relationships/slideLayout" Target="../slideLayouts/slideLayout45.xml"/><Relationship Id="rId3" Type="http://schemas.openxmlformats.org/officeDocument/2006/relationships/slideLayout" Target="../slideLayouts/slideLayout44.xml"/><Relationship Id="rId2" Type="http://schemas.openxmlformats.org/officeDocument/2006/relationships/slideLayout" Target="../slideLayouts/slideLayout43.xml"/><Relationship Id="rId17" Type="http://schemas.openxmlformats.org/officeDocument/2006/relationships/theme" Target="../theme/theme4.xml"/><Relationship Id="rId16" Type="http://schemas.openxmlformats.org/officeDocument/2006/relationships/image" Target="../media/image1.png"/><Relationship Id="rId15" Type="http://schemas.openxmlformats.org/officeDocument/2006/relationships/slideLayout" Target="../slideLayouts/slideLayout56.xml"/><Relationship Id="rId14" Type="http://schemas.openxmlformats.org/officeDocument/2006/relationships/slideLayout" Target="../slideLayouts/slideLayout55.xml"/><Relationship Id="rId13" Type="http://schemas.openxmlformats.org/officeDocument/2006/relationships/slideLayout" Target="../slideLayouts/slideLayout54.xml"/><Relationship Id="rId12" Type="http://schemas.openxmlformats.org/officeDocument/2006/relationships/slideLayout" Target="../slideLayouts/slideLayout53.xml"/><Relationship Id="rId11" Type="http://schemas.openxmlformats.org/officeDocument/2006/relationships/slideLayout" Target="../slideLayouts/slideLayout52.xml"/><Relationship Id="rId10" Type="http://schemas.openxmlformats.org/officeDocument/2006/relationships/slideLayout" Target="../slideLayouts/slideLayout51.xml"/><Relationship Id="rId1" Type="http://schemas.openxmlformats.org/officeDocument/2006/relationships/slideLayout" Target="../slideLayouts/slideLayout4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5">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5D1A273-D86F-4C65-9EAC-CDA9623C79CD}" type="datetimeFigureOut">
              <a:rPr lang="zh-CN" altLang="en-US" smtClean="0">
                <a:solidFill>
                  <a:prstClr val="black">
                    <a:tint val="75000"/>
                  </a:prstClr>
                </a:solidFill>
              </a:rPr>
            </a:fld>
            <a:endParaRPr lang="zh-CN" altLang="en-US">
              <a:solidFill>
                <a:prstClr val="black">
                  <a:tint val="75000"/>
                </a:prstClr>
              </a:solidFill>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B188A1C-81FA-40BB-AD98-5F43E4BA8228}" type="slidenum">
              <a:rPr lang="zh-CN" altLang="en-US" smtClean="0">
                <a:solidFill>
                  <a:prstClr val="black">
                    <a:tint val="75000"/>
                  </a:prstClr>
                </a:solidFill>
              </a:rPr>
            </a:fld>
            <a:endParaRPr lang="zh-CN" altLang="en-US">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ransition spd="slow">
    <p:blinds dir="vert"/>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15">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5D1A273-D86F-4C65-9EAC-CDA9623C79CD}" type="datetimeFigureOut">
              <a:rPr lang="zh-CN" altLang="en-US" smtClean="0">
                <a:solidFill>
                  <a:prstClr val="black">
                    <a:tint val="75000"/>
                  </a:prstClr>
                </a:solidFill>
              </a:rPr>
            </a:fld>
            <a:endParaRPr lang="zh-CN" altLang="en-US">
              <a:solidFill>
                <a:prstClr val="black">
                  <a:tint val="75000"/>
                </a:prstClr>
              </a:solidFill>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B188A1C-81FA-40BB-AD98-5F43E4BA8228}" type="slidenum">
              <a:rPr lang="zh-CN" altLang="en-US" smtClean="0">
                <a:solidFill>
                  <a:prstClr val="black">
                    <a:tint val="75000"/>
                  </a:prstClr>
                </a:solidFill>
              </a:rPr>
            </a:fld>
            <a:endParaRPr lang="zh-CN" altLang="en-US">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 id="2147483675" r:id="rId12"/>
    <p:sldLayoutId id="2147483676" r:id="rId13"/>
    <p:sldLayoutId id="2147483677" r:id="rId14"/>
  </p:sldLayoutIdLst>
  <p:transition spd="slow">
    <p:blinds dir="vert"/>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5D1A273-D86F-4C65-9EAC-CDA9623C79CD}" type="datetimeFigureOut">
              <a:rPr lang="zh-CN" altLang="en-US" smtClean="0">
                <a:solidFill>
                  <a:prstClr val="black">
                    <a:tint val="75000"/>
                  </a:prstClr>
                </a:solidFill>
              </a:rPr>
            </a:fld>
            <a:endParaRPr lang="zh-CN" altLang="en-US">
              <a:solidFill>
                <a:prstClr val="black">
                  <a:tint val="75000"/>
                </a:prstClr>
              </a:solidFill>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B188A1C-81FA-40BB-AD98-5F43E4BA8228}" type="slidenum">
              <a:rPr lang="zh-CN" altLang="en-US" smtClean="0">
                <a:solidFill>
                  <a:prstClr val="black">
                    <a:tint val="75000"/>
                  </a:prstClr>
                </a:solidFill>
              </a:rPr>
            </a:fld>
            <a:endParaRPr lang="zh-CN" altLang="en-US">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 id="2147483690" r:id="rId12"/>
    <p:sldLayoutId id="2147483691" r:id="rId13"/>
  </p:sldLayoutIdLst>
  <p:transition spd="slow">
    <p:blinds dir="vert"/>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blipFill dpi="0" rotWithShape="1">
          <a:blip r:embed="rId16">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5D1A273-D86F-4C65-9EAC-CDA9623C79CD}" type="datetimeFigureOut">
              <a:rPr lang="zh-CN" altLang="en-US" smtClean="0">
                <a:solidFill>
                  <a:prstClr val="black">
                    <a:tint val="75000"/>
                  </a:prstClr>
                </a:solidFill>
              </a:rPr>
            </a:fld>
            <a:endParaRPr lang="zh-CN" altLang="en-US">
              <a:solidFill>
                <a:prstClr val="black">
                  <a:tint val="75000"/>
                </a:prstClr>
              </a:solidFill>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B188A1C-81FA-40BB-AD98-5F43E4BA8228}" type="slidenum">
              <a:rPr lang="zh-CN" altLang="en-US" smtClean="0">
                <a:solidFill>
                  <a:prstClr val="black">
                    <a:tint val="75000"/>
                  </a:prstClr>
                </a:solidFill>
              </a:rPr>
            </a:fld>
            <a:endParaRPr lang="zh-CN" altLang="en-US">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693" r:id="rId1"/>
    <p:sldLayoutId id="2147483694" r:id="rId2"/>
    <p:sldLayoutId id="2147483695" r:id="rId3"/>
    <p:sldLayoutId id="2147483696" r:id="rId4"/>
    <p:sldLayoutId id="2147483697" r:id="rId5"/>
    <p:sldLayoutId id="2147483698" r:id="rId6"/>
    <p:sldLayoutId id="2147483699" r:id="rId7"/>
    <p:sldLayoutId id="2147483700" r:id="rId8"/>
    <p:sldLayoutId id="2147483701" r:id="rId9"/>
    <p:sldLayoutId id="2147483702" r:id="rId10"/>
    <p:sldLayoutId id="2147483703" r:id="rId11"/>
    <p:sldLayoutId id="2147483704" r:id="rId12"/>
    <p:sldLayoutId id="2147483705" r:id="rId13"/>
    <p:sldLayoutId id="2147483706" r:id="rId14"/>
    <p:sldLayoutId id="2147483707" r:id="rId15"/>
  </p:sldLayoutIdLst>
  <p:transition spd="slow">
    <p:blinds dir="vert"/>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27.xml"/><Relationship Id="rId2" Type="http://schemas.openxmlformats.org/officeDocument/2006/relationships/image" Target="../media/image4.png"/><Relationship Id="rId1" Type="http://schemas.openxmlformats.org/officeDocument/2006/relationships/image" Target="../media/image3.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55.xml"/><Relationship Id="rId2" Type="http://schemas.openxmlformats.org/officeDocument/2006/relationships/image" Target="../media/image9.jpeg"/><Relationship Id="rId1" Type="http://schemas.openxmlformats.org/officeDocument/2006/relationships/image" Target="../media/image8.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5.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55.xml"/><Relationship Id="rId2" Type="http://schemas.openxmlformats.org/officeDocument/2006/relationships/image" Target="../media/image11.jpeg"/><Relationship Id="rId1" Type="http://schemas.openxmlformats.org/officeDocument/2006/relationships/image" Target="../media/image10.jpe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5.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55.xml"/><Relationship Id="rId1" Type="http://schemas.openxmlformats.org/officeDocument/2006/relationships/image" Target="../media/image12.jpeg"/></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41.xml"/><Relationship Id="rId2" Type="http://schemas.openxmlformats.org/officeDocument/2006/relationships/image" Target="../media/image2.png"/><Relationship Id="rId1" Type="http://schemas.openxmlformats.org/officeDocument/2006/relationships/image" Target="../media/image5.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55.xml"/><Relationship Id="rId2" Type="http://schemas.openxmlformats.org/officeDocument/2006/relationships/image" Target="../media/image6.jpeg"/><Relationship Id="rId1" Type="http://schemas.openxmlformats.org/officeDocument/2006/relationships/image" Target="../media/image13.jpe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56.xml"/><Relationship Id="rId1" Type="http://schemas.openxmlformats.org/officeDocument/2006/relationships/image" Target="../media/image14.jpe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55.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55.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5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55.xml"/></Relationships>
</file>

<file path=ppt/slides/_rels/slide26.xml.rels><?xml version="1.0" encoding="UTF-8" standalone="yes"?>
<Relationships xmlns="http://schemas.openxmlformats.org/package/2006/relationships"><Relationship Id="rId4" Type="http://schemas.openxmlformats.org/officeDocument/2006/relationships/slideLayout" Target="../slideLayouts/slideLayout55.xml"/><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tags" Target="../tags/tag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55.xml"/></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image" Target="../media/image17.jpeg"/><Relationship Id="rId1" Type="http://schemas.openxmlformats.org/officeDocument/2006/relationships/image" Target="../media/image6.jpeg"/></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41.xml"/><Relationship Id="rId1" Type="http://schemas.openxmlformats.org/officeDocument/2006/relationships/image" Target="../media/image6.jpeg"/></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18.jpeg"/></Relationships>
</file>

<file path=ppt/slides/_rels/slide31.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13.xml"/><Relationship Id="rId2" Type="http://schemas.openxmlformats.org/officeDocument/2006/relationships/image" Target="../media/image2.png"/><Relationship Id="rId1" Type="http://schemas.openxmlformats.org/officeDocument/2006/relationships/chart" Target="../charts/chart1.xml"/></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image" Target="../media/image2.png"/><Relationship Id="rId1" Type="http://schemas.openxmlformats.org/officeDocument/2006/relationships/chart" Target="../charts/chart2.xml"/></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2.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image" Target="../media/image19.jpeg"/><Relationship Id="rId1" Type="http://schemas.openxmlformats.org/officeDocument/2006/relationships/image" Target="../media/image2.png"/></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image" Target="../media/image20.png"/><Relationship Id="rId1" Type="http://schemas.openxmlformats.org/officeDocument/2006/relationships/image" Target="../media/image2.png"/></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image" Target="../media/image22.png"/><Relationship Id="rId1" Type="http://schemas.openxmlformats.org/officeDocument/2006/relationships/image" Target="../media/image21.jpeg"/></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21.jpeg"/></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7.xml"/><Relationship Id="rId2" Type="http://schemas.openxmlformats.org/officeDocument/2006/relationships/image" Target="../media/image6.jpeg"/><Relationship Id="rId1" Type="http://schemas.openxmlformats.org/officeDocument/2006/relationships/image" Target="../media/image7.jpe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23.jpeg"/></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24.jpeg"/></Relationships>
</file>

<file path=ppt/slides/_rels/slide43.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image" Target="../media/image26.jpeg"/><Relationship Id="rId1" Type="http://schemas.openxmlformats.org/officeDocument/2006/relationships/image" Target="../media/image25.jpeg"/></Relationships>
</file>

<file path=ppt/slides/_rels/slide44.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image" Target="../media/image27.jpeg"/></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30.jpeg"/></Relationships>
</file>

<file path=ppt/slides/_rels/slide46.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31.pn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8.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image" Target="../media/image33.png"/><Relationship Id="rId1" Type="http://schemas.openxmlformats.org/officeDocument/2006/relationships/image" Target="../media/image32.pn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8.xml"/><Relationship Id="rId1" Type="http://schemas.openxmlformats.org/officeDocument/2006/relationships/image" Target="../media/image2.png"/></Relationships>
</file>

<file path=ppt/slides/_rels/slide50.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2.png"/></Relationships>
</file>

<file path=ppt/slides/_rels/slide51.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image" Target="../media/image34.png"/><Relationship Id="rId1" Type="http://schemas.openxmlformats.org/officeDocument/2006/relationships/image" Target="../media/image2.png"/></Relationships>
</file>

<file path=ppt/slides/_rels/slide52.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image" Target="../media/image35.jpeg"/><Relationship Id="rId1" Type="http://schemas.openxmlformats.org/officeDocument/2006/relationships/image" Target="../media/image2.pn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4.xml.rels><?xml version="1.0" encoding="UTF-8" standalone="yes"?>
<Relationships xmlns="http://schemas.openxmlformats.org/package/2006/relationships"><Relationship Id="rId5" Type="http://schemas.openxmlformats.org/officeDocument/2006/relationships/notesSlide" Target="../notesSlides/notesSlide6.xml"/><Relationship Id="rId4" Type="http://schemas.openxmlformats.org/officeDocument/2006/relationships/slideLayout" Target="../slideLayouts/slideLayout13.xml"/><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image" Target="../media/image36.jpe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41.xml"/><Relationship Id="rId1" Type="http://schemas.openxmlformats.org/officeDocument/2006/relationships/image" Target="../media/image2.png"/></Relationships>
</file>

<file path=ppt/slides/_rels/slide7.xml.rels><?xml version="1.0" encoding="UTF-8" standalone="yes"?>
<Relationships xmlns="http://schemas.openxmlformats.org/package/2006/relationships"><Relationship Id="rId6" Type="http://schemas.openxmlformats.org/officeDocument/2006/relationships/slideLayout" Target="../slideLayouts/slideLayout56.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0" y="0"/>
            <a:ext cx="12192000" cy="5956300"/>
          </a:xfrm>
          <a:prstGeom prst="rect">
            <a:avLst/>
          </a:prstGeom>
        </p:spPr>
      </p:pic>
      <p:sp>
        <p:nvSpPr>
          <p:cNvPr id="11" name="矩形 10"/>
          <p:cNvSpPr/>
          <p:nvPr/>
        </p:nvSpPr>
        <p:spPr>
          <a:xfrm>
            <a:off x="-229235" y="5695950"/>
            <a:ext cx="13056235" cy="2666365"/>
          </a:xfrm>
          <a:prstGeom prst="rect">
            <a:avLst/>
          </a:prstGeom>
          <a:solidFill>
            <a:schemeClr val="bg1"/>
          </a:solidFill>
          <a:ln w="15240">
            <a:noFill/>
          </a:ln>
          <a:effectLst>
            <a:outerShdw dist="25400" dir="2700000" algn="tl" rotWithShape="0">
              <a:srgbClr val="542708"/>
            </a:outerShdw>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vert="horz" wrap="square" lIns="42588" tIns="42588" rIns="42588" bIns="42588" numCol="1" spcCol="1270" anchor="ctr" anchorCtr="0" forceAA="0">
            <a:noAutofit/>
          </a:bodyPr>
          <a:p>
            <a:pPr marL="360045" defTabSz="355600">
              <a:lnSpc>
                <a:spcPct val="90000"/>
              </a:lnSpc>
              <a:spcBef>
                <a:spcPct val="0"/>
              </a:spcBef>
              <a:spcAft>
                <a:spcPct val="35000"/>
              </a:spcAft>
            </a:pPr>
            <a:endParaRPr lang="zh-CN" altLang="en-US" sz="2400" dirty="0">
              <a:solidFill>
                <a:schemeClr val="tx1">
                  <a:lumMod val="85000"/>
                  <a:lumOff val="15000"/>
                </a:schemeClr>
              </a:solidFill>
            </a:endParaRPr>
          </a:p>
        </p:txBody>
      </p:sp>
      <p:sp>
        <p:nvSpPr>
          <p:cNvPr id="9" name="文本框 8"/>
          <p:cNvSpPr txBox="1"/>
          <p:nvPr/>
        </p:nvSpPr>
        <p:spPr>
          <a:xfrm>
            <a:off x="4648200" y="5622290"/>
            <a:ext cx="3302000" cy="958850"/>
          </a:xfrm>
          <a:prstGeom prst="rect">
            <a:avLst/>
          </a:prstGeom>
        </p:spPr>
        <p:txBody>
          <a:bodyPr vert="horz" wrap="square" lIns="0" tIns="0" rIns="0" bIns="0" rtlCol="0" anchor="t">
            <a:spAutoFit/>
          </a:bodyPr>
          <a:p>
            <a:pPr algn="ctr">
              <a:lnSpc>
                <a:spcPct val="120000"/>
              </a:lnSpc>
            </a:pPr>
            <a:r>
              <a:rPr lang="zh-CN" altLang="en-US" sz="4000" b="1" baseline="-33000" dirty="0" smtClean="0">
                <a:solidFill>
                  <a:schemeClr val="accent1"/>
                </a:solidFill>
                <a:latin typeface="微软雅黑" panose="020B0503020204020204" pitchFamily="34" charset="-122"/>
                <a:ea typeface="微软雅黑" panose="020B0503020204020204" pitchFamily="34" charset="-122"/>
                <a:cs typeface="Arial" panose="020B0604020202020204"/>
              </a:rPr>
              <a:t>聊城市交通运输局</a:t>
            </a:r>
            <a:endParaRPr lang="zh-CN" altLang="en-US" sz="4000" b="1" baseline="-33000" dirty="0" smtClean="0">
              <a:solidFill>
                <a:schemeClr val="accent1"/>
              </a:solidFill>
              <a:latin typeface="微软雅黑" panose="020B0503020204020204" pitchFamily="34" charset="-122"/>
              <a:ea typeface="微软雅黑" panose="020B0503020204020204" pitchFamily="34" charset="-122"/>
              <a:cs typeface="Arial" panose="020B0604020202020204"/>
            </a:endParaRPr>
          </a:p>
          <a:p>
            <a:pPr algn="ctr">
              <a:lnSpc>
                <a:spcPct val="120000"/>
              </a:lnSpc>
            </a:pPr>
            <a:r>
              <a:rPr lang="zh-CN" altLang="en-US" sz="4000" b="1" baseline="-33000" dirty="0" smtClean="0">
                <a:solidFill>
                  <a:schemeClr val="accent1"/>
                </a:solidFill>
                <a:latin typeface="微软雅黑" panose="020B0503020204020204" pitchFamily="34" charset="-122"/>
                <a:ea typeface="微软雅黑" panose="020B0503020204020204" pitchFamily="34" charset="-122"/>
                <a:cs typeface="Arial" panose="020B0604020202020204"/>
              </a:rPr>
              <a:t>2022年5月</a:t>
            </a:r>
            <a:endParaRPr lang="zh-CN" altLang="en-US" sz="4000" b="1" baseline="-33000" dirty="0" smtClean="0">
              <a:solidFill>
                <a:schemeClr val="accent1"/>
              </a:solidFill>
              <a:latin typeface="微软雅黑" panose="020B0503020204020204" pitchFamily="34" charset="-122"/>
              <a:ea typeface="微软雅黑" panose="020B0503020204020204" pitchFamily="34" charset="-122"/>
              <a:cs typeface="Arial" panose="020B0604020202020204"/>
            </a:endParaRPr>
          </a:p>
        </p:txBody>
      </p:sp>
      <p:pic>
        <p:nvPicPr>
          <p:cNvPr id="6" name="图片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85941" y="1290081"/>
            <a:ext cx="10420118" cy="1557800"/>
          </a:xfrm>
          <a:prstGeom prst="rect">
            <a:avLst/>
          </a:prstGeom>
        </p:spPr>
      </p:pic>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204585" y="1770620"/>
            <a:ext cx="5372100" cy="283591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rtlCol="0">
            <a:spAutoFit/>
          </a:bodyPr>
          <a:lstStyle/>
          <a:p>
            <a:pPr marL="342900" indent="-342900" algn="l" defTabSz="533400">
              <a:lnSpc>
                <a:spcPct val="150000"/>
              </a:lnSpc>
              <a:spcAft>
                <a:spcPct val="35000"/>
              </a:spcAft>
              <a:buClrTx/>
              <a:buSzTx/>
              <a:buFont typeface="Wingdings" panose="05000000000000000000" pitchFamily="2" charset="2"/>
              <a:buChar char="Ø"/>
            </a:pPr>
            <a:r>
              <a:rPr lang="zh-CN" altLang="zh-CN" sz="2400" b="1" dirty="0">
                <a:solidFill>
                  <a:srgbClr val="000000"/>
                </a:solidFill>
                <a:sym typeface="+mn-ea"/>
              </a:rPr>
              <a:t>六是绿色发展节约集约、低碳环保</a:t>
            </a:r>
            <a:endParaRPr lang="zh-CN" altLang="zh-CN" sz="2400" b="1" dirty="0">
              <a:solidFill>
                <a:srgbClr val="000000"/>
              </a:solidFill>
            </a:endParaRPr>
          </a:p>
          <a:p>
            <a:pPr marL="342900" indent="-342900" algn="l" defTabSz="533400">
              <a:lnSpc>
                <a:spcPct val="150000"/>
              </a:lnSpc>
              <a:spcAft>
                <a:spcPct val="35000"/>
              </a:spcAft>
              <a:buClrTx/>
              <a:buSzTx/>
              <a:buFont typeface="Wingdings" panose="05000000000000000000" pitchFamily="2" charset="2"/>
              <a:buChar char="Ø"/>
            </a:pPr>
            <a:r>
              <a:rPr lang="zh-CN" altLang="zh-CN" sz="2400" b="1" dirty="0">
                <a:solidFill>
                  <a:srgbClr val="000000"/>
                </a:solidFill>
                <a:sym typeface="+mn-ea"/>
              </a:rPr>
              <a:t>七是开放合作面向全球、互利共赢</a:t>
            </a:r>
            <a:endParaRPr lang="zh-CN" altLang="zh-CN" sz="2400" b="1" dirty="0">
              <a:solidFill>
                <a:srgbClr val="000000"/>
              </a:solidFill>
            </a:endParaRPr>
          </a:p>
          <a:p>
            <a:pPr marL="342900" indent="-342900" algn="l" defTabSz="533400">
              <a:lnSpc>
                <a:spcPct val="150000"/>
              </a:lnSpc>
              <a:spcAft>
                <a:spcPct val="35000"/>
              </a:spcAft>
              <a:buClrTx/>
              <a:buSzTx/>
              <a:buFont typeface="Wingdings" panose="05000000000000000000" pitchFamily="2" charset="2"/>
              <a:buChar char="Ø"/>
            </a:pPr>
            <a:r>
              <a:rPr lang="zh-CN" altLang="zh-CN" sz="2400" b="1" dirty="0">
                <a:solidFill>
                  <a:srgbClr val="000000"/>
                </a:solidFill>
                <a:sym typeface="+mn-ea"/>
              </a:rPr>
              <a:t>八是人才队伍精良专业、创新奉献</a:t>
            </a:r>
            <a:endParaRPr lang="zh-CN" altLang="zh-CN" sz="2400" b="1" dirty="0">
              <a:solidFill>
                <a:srgbClr val="000000"/>
              </a:solidFill>
            </a:endParaRPr>
          </a:p>
          <a:p>
            <a:pPr marL="342900" indent="-342900" algn="l" defTabSz="533400">
              <a:lnSpc>
                <a:spcPct val="150000"/>
              </a:lnSpc>
              <a:spcAft>
                <a:spcPct val="35000"/>
              </a:spcAft>
              <a:buClrTx/>
              <a:buSzTx/>
              <a:buFont typeface="Wingdings" panose="05000000000000000000" pitchFamily="2" charset="2"/>
              <a:buChar char="Ø"/>
            </a:pPr>
            <a:r>
              <a:rPr lang="zh-CN" altLang="zh-CN" sz="2400" b="1" dirty="0">
                <a:solidFill>
                  <a:srgbClr val="000000"/>
                </a:solidFill>
                <a:sym typeface="+mn-ea"/>
              </a:rPr>
              <a:t>九是完善治理体系，提升</a:t>
            </a:r>
            <a:r>
              <a:rPr lang="zh-CN" altLang="zh-CN" sz="2400" b="1">
                <a:solidFill>
                  <a:srgbClr val="000000"/>
                </a:solidFill>
                <a:sym typeface="+mn-ea"/>
              </a:rPr>
              <a:t>治理</a:t>
            </a:r>
            <a:r>
              <a:rPr lang="zh-CN" altLang="zh-CN" sz="2400" b="1" smtClean="0">
                <a:solidFill>
                  <a:srgbClr val="000000"/>
                </a:solidFill>
                <a:sym typeface="+mn-ea"/>
              </a:rPr>
              <a:t>能力</a:t>
            </a:r>
            <a:endParaRPr lang="zh-CN" altLang="zh-CN" sz="2400" b="1" dirty="0">
              <a:solidFill>
                <a:srgbClr val="000000"/>
              </a:solidFill>
            </a:endParaRPr>
          </a:p>
        </p:txBody>
      </p:sp>
      <p:sp>
        <p:nvSpPr>
          <p:cNvPr id="3" name="矩形 2"/>
          <p:cNvSpPr/>
          <p:nvPr/>
        </p:nvSpPr>
        <p:spPr>
          <a:xfrm>
            <a:off x="473710" y="1774171"/>
            <a:ext cx="5911850" cy="3566795"/>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rtlCol="0">
            <a:spAutoFit/>
          </a:bodyPr>
          <a:lstStyle/>
          <a:p>
            <a:pPr marL="342900" indent="-342900" algn="l" defTabSz="533400">
              <a:lnSpc>
                <a:spcPct val="150000"/>
              </a:lnSpc>
              <a:spcAft>
                <a:spcPct val="35000"/>
              </a:spcAft>
              <a:buClrTx/>
              <a:buSzTx/>
              <a:buFont typeface="Wingdings" panose="05000000000000000000" pitchFamily="2" charset="2"/>
              <a:buChar char="Ø"/>
            </a:pPr>
            <a:r>
              <a:rPr lang="zh-CN" altLang="zh-CN" sz="2400" b="1" dirty="0">
                <a:solidFill>
                  <a:srgbClr val="000000"/>
                </a:solidFill>
                <a:sym typeface="+mn-ea"/>
              </a:rPr>
              <a:t>一是基础设施布局完善、立体互联</a:t>
            </a:r>
            <a:endParaRPr lang="zh-CN" altLang="zh-CN" sz="2400" b="1" dirty="0">
              <a:solidFill>
                <a:srgbClr val="000000"/>
              </a:solidFill>
            </a:endParaRPr>
          </a:p>
          <a:p>
            <a:pPr marL="342900" indent="-342900" algn="l" defTabSz="533400">
              <a:lnSpc>
                <a:spcPct val="150000"/>
              </a:lnSpc>
              <a:spcAft>
                <a:spcPct val="35000"/>
              </a:spcAft>
              <a:buClrTx/>
              <a:buSzTx/>
              <a:buFont typeface="Wingdings" panose="05000000000000000000" pitchFamily="2" charset="2"/>
              <a:buChar char="Ø"/>
            </a:pPr>
            <a:r>
              <a:rPr lang="zh-CN" altLang="zh-CN" sz="2400" b="1" dirty="0">
                <a:solidFill>
                  <a:srgbClr val="000000"/>
                </a:solidFill>
                <a:sym typeface="+mn-ea"/>
              </a:rPr>
              <a:t>二是交通装备先进适用、完备可控</a:t>
            </a:r>
            <a:endParaRPr lang="zh-CN" altLang="zh-CN" sz="2400" b="1" dirty="0">
              <a:solidFill>
                <a:srgbClr val="000000"/>
              </a:solidFill>
            </a:endParaRPr>
          </a:p>
          <a:p>
            <a:pPr marL="342900" indent="-342900" algn="l" defTabSz="533400">
              <a:lnSpc>
                <a:spcPct val="150000"/>
              </a:lnSpc>
              <a:spcAft>
                <a:spcPct val="35000"/>
              </a:spcAft>
              <a:buClrTx/>
              <a:buSzTx/>
              <a:buFont typeface="Wingdings" panose="05000000000000000000" pitchFamily="2" charset="2"/>
              <a:buChar char="Ø"/>
            </a:pPr>
            <a:r>
              <a:rPr lang="zh-CN" altLang="zh-CN" sz="2400" b="1" dirty="0">
                <a:solidFill>
                  <a:srgbClr val="000000"/>
                </a:solidFill>
                <a:sym typeface="+mn-ea"/>
              </a:rPr>
              <a:t>三是运输服务便捷舒适、经济高效</a:t>
            </a:r>
            <a:endParaRPr lang="zh-CN" altLang="zh-CN" sz="2400" b="1" dirty="0">
              <a:solidFill>
                <a:srgbClr val="000000"/>
              </a:solidFill>
            </a:endParaRPr>
          </a:p>
          <a:p>
            <a:pPr marL="342900" indent="-342900" algn="l" defTabSz="533400">
              <a:lnSpc>
                <a:spcPct val="150000"/>
              </a:lnSpc>
              <a:spcAft>
                <a:spcPct val="35000"/>
              </a:spcAft>
              <a:buClrTx/>
              <a:buSzTx/>
              <a:buFont typeface="Wingdings" panose="05000000000000000000" pitchFamily="2" charset="2"/>
              <a:buChar char="Ø"/>
            </a:pPr>
            <a:r>
              <a:rPr lang="zh-CN" altLang="zh-CN" sz="2400" b="1" dirty="0">
                <a:solidFill>
                  <a:srgbClr val="000000"/>
                </a:solidFill>
                <a:sym typeface="+mn-ea"/>
              </a:rPr>
              <a:t>四是科技创新富有活力、智慧引领</a:t>
            </a:r>
            <a:endParaRPr lang="zh-CN" altLang="zh-CN" sz="2400" b="1" dirty="0">
              <a:solidFill>
                <a:srgbClr val="000000"/>
              </a:solidFill>
            </a:endParaRPr>
          </a:p>
          <a:p>
            <a:pPr marL="342900" indent="-342900" algn="l" defTabSz="533400">
              <a:lnSpc>
                <a:spcPct val="150000"/>
              </a:lnSpc>
              <a:spcAft>
                <a:spcPct val="35000"/>
              </a:spcAft>
              <a:buClrTx/>
              <a:buSzTx/>
              <a:buFont typeface="Wingdings" panose="05000000000000000000" pitchFamily="2" charset="2"/>
              <a:buChar char="Ø"/>
            </a:pPr>
            <a:r>
              <a:rPr lang="zh-CN" altLang="zh-CN" sz="2400" b="1" dirty="0">
                <a:solidFill>
                  <a:srgbClr val="000000"/>
                </a:solidFill>
                <a:sym typeface="+mn-ea"/>
              </a:rPr>
              <a:t>五是安全保障完善可靠、</a:t>
            </a:r>
            <a:r>
              <a:rPr lang="zh-CN" altLang="zh-CN" sz="2400" b="1">
                <a:solidFill>
                  <a:srgbClr val="000000"/>
                </a:solidFill>
                <a:sym typeface="+mn-ea"/>
              </a:rPr>
              <a:t>反应</a:t>
            </a:r>
            <a:r>
              <a:rPr lang="zh-CN" altLang="zh-CN" sz="2400" b="1" smtClean="0">
                <a:solidFill>
                  <a:srgbClr val="000000"/>
                </a:solidFill>
                <a:sym typeface="+mn-ea"/>
              </a:rPr>
              <a:t>快速</a:t>
            </a:r>
            <a:endParaRPr lang="zh-CN" altLang="en-US" sz="2400" b="1" dirty="0">
              <a:solidFill>
                <a:srgbClr val="000000"/>
              </a:solidFill>
            </a:endParaRPr>
          </a:p>
        </p:txBody>
      </p:sp>
      <p:sp>
        <p:nvSpPr>
          <p:cNvPr id="5" name="TextBox 4"/>
          <p:cNvSpPr txBox="1"/>
          <p:nvPr/>
        </p:nvSpPr>
        <p:spPr>
          <a:xfrm>
            <a:off x="88475" y="157985"/>
            <a:ext cx="10205085" cy="553994"/>
          </a:xfrm>
          <a:prstGeom prst="rect">
            <a:avLst/>
          </a:prstGeom>
          <a:noFill/>
        </p:spPr>
        <p:txBody>
          <a:bodyPr wrap="square" lIns="121917" tIns="60958" rIns="121917" bIns="60958" rtlCol="0">
            <a:spAutoFit/>
          </a:bodyPr>
          <a:lstStyle/>
          <a:p>
            <a:r>
              <a:rPr lang="zh-CN" altLang="en-US" sz="2800" kern="0" dirty="0">
                <a:gradFill>
                  <a:gsLst>
                    <a:gs pos="0">
                      <a:srgbClr val="FF0000"/>
                    </a:gs>
                    <a:gs pos="100000">
                      <a:srgbClr val="C00000"/>
                    </a:gs>
                  </a:gsLst>
                  <a:lin ang="5400000" scaled="1"/>
                </a:gradFill>
                <a:latin typeface="方正粗雅宋_GBK" panose="02000500000000000000" pitchFamily="2" charset="-122"/>
                <a:ea typeface="方正粗雅宋_GBK" panose="02000500000000000000" pitchFamily="2" charset="-122"/>
                <a:cs typeface="宋体" panose="02010600030101010101" pitchFamily="2" charset="-122"/>
              </a:rPr>
              <a:t>一、研究国家政策</a:t>
            </a:r>
            <a:endParaRPr lang="zh-CN" altLang="en-US" sz="2800" kern="0" dirty="0">
              <a:gradFill>
                <a:gsLst>
                  <a:gs pos="0">
                    <a:srgbClr val="FF0000"/>
                  </a:gs>
                  <a:gs pos="100000">
                    <a:srgbClr val="C00000"/>
                  </a:gs>
                </a:gsLst>
                <a:lin ang="5400000" scaled="1"/>
              </a:gradFill>
              <a:latin typeface="方正粗雅宋_GBK" panose="02000500000000000000" pitchFamily="2" charset="-122"/>
              <a:ea typeface="方正粗雅宋_GBK" panose="02000500000000000000" pitchFamily="2" charset="-122"/>
              <a:cs typeface="宋体" panose="02010600030101010101" pitchFamily="2" charset="-122"/>
            </a:endParaRPr>
          </a:p>
        </p:txBody>
      </p:sp>
      <p:grpSp>
        <p:nvGrpSpPr>
          <p:cNvPr id="7" name="组合 18"/>
          <p:cNvGrpSpPr/>
          <p:nvPr/>
        </p:nvGrpSpPr>
        <p:grpSpPr>
          <a:xfrm>
            <a:off x="361950" y="1080835"/>
            <a:ext cx="6569964" cy="413575"/>
            <a:chOff x="958596" y="921893"/>
            <a:chExt cx="6569964" cy="413575"/>
          </a:xfrm>
        </p:grpSpPr>
        <p:sp>
          <p:nvSpPr>
            <p:cNvPr id="8" name="object 2"/>
            <p:cNvSpPr txBox="1"/>
            <p:nvPr/>
          </p:nvSpPr>
          <p:spPr>
            <a:xfrm>
              <a:off x="1405255" y="921893"/>
              <a:ext cx="6123305" cy="413575"/>
            </a:xfrm>
            <a:prstGeom prst="rect">
              <a:avLst/>
            </a:prstGeom>
          </p:spPr>
          <p:txBody>
            <a:bodyPr vert="horz" wrap="square" lIns="0" tIns="13335" rIns="0" bIns="0" rtlCol="0">
              <a:spAutoFit/>
            </a:bodyPr>
            <a:lstStyle/>
            <a:p>
              <a:pPr marL="12700">
                <a:lnSpc>
                  <a:spcPct val="100000"/>
                </a:lnSpc>
                <a:spcBef>
                  <a:spcPts val="105"/>
                </a:spcBef>
              </a:pPr>
              <a:r>
                <a:rPr lang="zh-CN" altLang="en-US" sz="2600" b="1">
                  <a:solidFill>
                    <a:srgbClr val="FF760D"/>
                  </a:solidFill>
                  <a:latin typeface="微软雅黑" panose="020B0503020204020204" pitchFamily="34" charset="-122"/>
                  <a:cs typeface="微软雅黑" panose="020B0503020204020204" pitchFamily="34" charset="-122"/>
                </a:rPr>
                <a:t>确定了九大重点任务</a:t>
              </a:r>
              <a:endParaRPr sz="2600" dirty="0">
                <a:latin typeface="微软雅黑" panose="020B0503020204020204" pitchFamily="34" charset="-122"/>
                <a:cs typeface="微软雅黑" panose="020B0503020204020204" pitchFamily="34" charset="-122"/>
              </a:endParaRPr>
            </a:p>
          </p:txBody>
        </p:sp>
        <p:sp>
          <p:nvSpPr>
            <p:cNvPr id="9" name="object 3"/>
            <p:cNvSpPr/>
            <p:nvPr/>
          </p:nvSpPr>
          <p:spPr>
            <a:xfrm>
              <a:off x="958596" y="970280"/>
              <a:ext cx="327660" cy="317500"/>
            </a:xfrm>
            <a:custGeom>
              <a:avLst/>
              <a:gdLst/>
              <a:ahLst/>
              <a:cxnLst/>
              <a:rect l="l" t="t" r="r" b="b"/>
              <a:pathLst>
                <a:path w="327659" h="317500">
                  <a:moveTo>
                    <a:pt x="163829" y="0"/>
                  </a:moveTo>
                  <a:lnTo>
                    <a:pt x="120253" y="5655"/>
                  </a:lnTo>
                  <a:lnTo>
                    <a:pt x="81110" y="21618"/>
                  </a:lnTo>
                  <a:lnTo>
                    <a:pt x="47958" y="46386"/>
                  </a:lnTo>
                  <a:lnTo>
                    <a:pt x="22352" y="78457"/>
                  </a:lnTo>
                  <a:lnTo>
                    <a:pt x="5847" y="116328"/>
                  </a:lnTo>
                  <a:lnTo>
                    <a:pt x="0" y="158496"/>
                  </a:lnTo>
                  <a:lnTo>
                    <a:pt x="5847" y="200663"/>
                  </a:lnTo>
                  <a:lnTo>
                    <a:pt x="22351" y="238534"/>
                  </a:lnTo>
                  <a:lnTo>
                    <a:pt x="47958" y="270605"/>
                  </a:lnTo>
                  <a:lnTo>
                    <a:pt x="81110" y="295373"/>
                  </a:lnTo>
                  <a:lnTo>
                    <a:pt x="120253" y="311336"/>
                  </a:lnTo>
                  <a:lnTo>
                    <a:pt x="163829" y="316991"/>
                  </a:lnTo>
                  <a:lnTo>
                    <a:pt x="207406" y="311336"/>
                  </a:lnTo>
                  <a:lnTo>
                    <a:pt x="246549" y="295373"/>
                  </a:lnTo>
                  <a:lnTo>
                    <a:pt x="279701" y="270605"/>
                  </a:lnTo>
                  <a:lnTo>
                    <a:pt x="284949" y="264033"/>
                  </a:lnTo>
                  <a:lnTo>
                    <a:pt x="92379" y="264033"/>
                  </a:lnTo>
                  <a:lnTo>
                    <a:pt x="151003" y="158496"/>
                  </a:lnTo>
                  <a:lnTo>
                    <a:pt x="92379" y="52959"/>
                  </a:lnTo>
                  <a:lnTo>
                    <a:pt x="284949" y="52959"/>
                  </a:lnTo>
                  <a:lnTo>
                    <a:pt x="279701" y="46386"/>
                  </a:lnTo>
                  <a:lnTo>
                    <a:pt x="246549" y="21618"/>
                  </a:lnTo>
                  <a:lnTo>
                    <a:pt x="207406" y="5655"/>
                  </a:lnTo>
                  <a:lnTo>
                    <a:pt x="163829" y="0"/>
                  </a:lnTo>
                  <a:close/>
                </a:path>
                <a:path w="327659" h="317500">
                  <a:moveTo>
                    <a:pt x="284949" y="52959"/>
                  </a:moveTo>
                  <a:lnTo>
                    <a:pt x="92379" y="52959"/>
                  </a:lnTo>
                  <a:lnTo>
                    <a:pt x="272440" y="158496"/>
                  </a:lnTo>
                  <a:lnTo>
                    <a:pt x="92379" y="264033"/>
                  </a:lnTo>
                  <a:lnTo>
                    <a:pt x="284949" y="264033"/>
                  </a:lnTo>
                  <a:lnTo>
                    <a:pt x="305307" y="238534"/>
                  </a:lnTo>
                  <a:lnTo>
                    <a:pt x="321812" y="200663"/>
                  </a:lnTo>
                  <a:lnTo>
                    <a:pt x="327659" y="158496"/>
                  </a:lnTo>
                  <a:lnTo>
                    <a:pt x="321812" y="116328"/>
                  </a:lnTo>
                  <a:lnTo>
                    <a:pt x="305308" y="78457"/>
                  </a:lnTo>
                  <a:lnTo>
                    <a:pt x="284949" y="52959"/>
                  </a:lnTo>
                  <a:close/>
                </a:path>
              </a:pathLst>
            </a:custGeom>
            <a:solidFill>
              <a:srgbClr val="FF760D"/>
            </a:solidFill>
          </p:spPr>
          <p:txBody>
            <a:bodyPr wrap="square" lIns="0" tIns="0" rIns="0" bIns="0" rtlCol="0"/>
            <a:lstStyle/>
            <a:p/>
          </p:txBody>
        </p:sp>
      </p:gr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1+#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7" presetClass="emph" presetSubtype="0" repeatCount="indefinite" fill="remove" nodeType="afterEffect">
                                  <p:stCondLst>
                                    <p:cond delay="0"/>
                                  </p:stCondLst>
                                  <p:endCondLst>
                                    <p:cond evt="onNext" delay="0">
                                      <p:tgtEl>
                                        <p:sldTgt/>
                                      </p:tgtEl>
                                    </p:cond>
                                  </p:endCondLst>
                                  <p:iterate type="lt">
                                    <p:tmPct val="9000"/>
                                  </p:iterate>
                                  <p:childTnLst>
                                    <p:animClr clrSpc="rgb" dir="cw">
                                      <p:cBhvr override="childStyle">
                                        <p:cTn id="11" dur="250" autoRev="1" fill="remove"/>
                                        <p:tgtEl>
                                          <p:spTgt spid="3">
                                            <p:txEl>
                                              <p:pRg st="0" end="0"/>
                                            </p:txEl>
                                          </p:spTgt>
                                        </p:tgtEl>
                                        <p:attrNameLst>
                                          <p:attrName>style.color</p:attrName>
                                        </p:attrNameLst>
                                      </p:cBhvr>
                                      <p:to>
                                        <a:schemeClr val="bg1"/>
                                      </p:to>
                                    </p:animClr>
                                    <p:animClr clrSpc="rgb" dir="cw">
                                      <p:cBhvr>
                                        <p:cTn id="12" dur="250" autoRev="1" fill="remove"/>
                                        <p:tgtEl>
                                          <p:spTgt spid="3">
                                            <p:txEl>
                                              <p:pRg st="0" end="0"/>
                                            </p:txEl>
                                          </p:spTgt>
                                        </p:tgtEl>
                                        <p:attrNameLst>
                                          <p:attrName>fillcolor</p:attrName>
                                        </p:attrNameLst>
                                      </p:cBhvr>
                                      <p:to>
                                        <a:schemeClr val="bg1"/>
                                      </p:to>
                                    </p:animClr>
                                    <p:set>
                                      <p:cBhvr>
                                        <p:cTn id="13" dur="250" autoRev="1" fill="remove"/>
                                        <p:tgtEl>
                                          <p:spTgt spid="3">
                                            <p:txEl>
                                              <p:pRg st="0" end="0"/>
                                            </p:txEl>
                                          </p:spTgt>
                                        </p:tgtEl>
                                        <p:attrNameLst>
                                          <p:attrName>fill.type</p:attrName>
                                        </p:attrNameLst>
                                      </p:cBhvr>
                                      <p:to>
                                        <p:strVal val="solid"/>
                                      </p:to>
                                    </p:set>
                                    <p:set>
                                      <p:cBhvr>
                                        <p:cTn id="14" dur="250" autoRev="1" fill="remove"/>
                                        <p:tgtEl>
                                          <p:spTgt spid="3">
                                            <p:txEl>
                                              <p:pRg st="0" end="0"/>
                                            </p:txEl>
                                          </p:spTgt>
                                        </p:tgtEl>
                                        <p:attrNameLst>
                                          <p:attrName>fill.on</p:attrName>
                                        </p:attrNameLst>
                                      </p:cBhvr>
                                      <p:to>
                                        <p:strVal val="true"/>
                                      </p:to>
                                    </p:set>
                                  </p:childTnLst>
                                </p:cTn>
                              </p:par>
                            </p:childTnLst>
                          </p:cTn>
                        </p:par>
                      </p:childTnLst>
                    </p:cTn>
                  </p:par>
                  <p:par>
                    <p:cTn id="15" fill="hold">
                      <p:stCondLst>
                        <p:cond delay="indefinite"/>
                      </p:stCondLst>
                      <p:childTnLst>
                        <p:par>
                          <p:cTn id="16" fill="hold">
                            <p:stCondLst>
                              <p:cond delay="0"/>
                            </p:stCondLst>
                            <p:childTnLst>
                              <p:par>
                                <p:cTn id="17" presetID="27" presetClass="emph" presetSubtype="0" repeatCount="indefinite" fill="remove" nodeType="clickEffect">
                                  <p:stCondLst>
                                    <p:cond delay="0"/>
                                  </p:stCondLst>
                                  <p:endCondLst>
                                    <p:cond evt="onNext" delay="0">
                                      <p:tgtEl>
                                        <p:sldTgt/>
                                      </p:tgtEl>
                                    </p:cond>
                                  </p:endCondLst>
                                  <p:iterate type="lt">
                                    <p:tmPct val="9000"/>
                                  </p:iterate>
                                  <p:childTnLst>
                                    <p:animClr clrSpc="rgb" dir="cw">
                                      <p:cBhvr override="childStyle">
                                        <p:cTn id="18" dur="250" autoRev="1" fill="remove"/>
                                        <p:tgtEl>
                                          <p:spTgt spid="3">
                                            <p:txEl>
                                              <p:pRg st="1" end="1"/>
                                            </p:txEl>
                                          </p:spTgt>
                                        </p:tgtEl>
                                        <p:attrNameLst>
                                          <p:attrName>style.color</p:attrName>
                                        </p:attrNameLst>
                                      </p:cBhvr>
                                      <p:to>
                                        <a:schemeClr val="bg1"/>
                                      </p:to>
                                    </p:animClr>
                                    <p:animClr clrSpc="rgb" dir="cw">
                                      <p:cBhvr>
                                        <p:cTn id="19" dur="250" autoRev="1" fill="remove"/>
                                        <p:tgtEl>
                                          <p:spTgt spid="3">
                                            <p:txEl>
                                              <p:pRg st="1" end="1"/>
                                            </p:txEl>
                                          </p:spTgt>
                                        </p:tgtEl>
                                        <p:attrNameLst>
                                          <p:attrName>fillcolor</p:attrName>
                                        </p:attrNameLst>
                                      </p:cBhvr>
                                      <p:to>
                                        <a:schemeClr val="bg1"/>
                                      </p:to>
                                    </p:animClr>
                                    <p:set>
                                      <p:cBhvr>
                                        <p:cTn id="20" dur="250" autoRev="1" fill="remove"/>
                                        <p:tgtEl>
                                          <p:spTgt spid="3">
                                            <p:txEl>
                                              <p:pRg st="1" end="1"/>
                                            </p:txEl>
                                          </p:spTgt>
                                        </p:tgtEl>
                                        <p:attrNameLst>
                                          <p:attrName>fill.type</p:attrName>
                                        </p:attrNameLst>
                                      </p:cBhvr>
                                      <p:to>
                                        <p:strVal val="solid"/>
                                      </p:to>
                                    </p:set>
                                    <p:set>
                                      <p:cBhvr>
                                        <p:cTn id="21" dur="250" autoRev="1" fill="remove"/>
                                        <p:tgtEl>
                                          <p:spTgt spid="3">
                                            <p:txEl>
                                              <p:pRg st="1" end="1"/>
                                            </p:txEl>
                                          </p:spTgt>
                                        </p:tgtEl>
                                        <p:attrNameLst>
                                          <p:attrName>fill.on</p:attrName>
                                        </p:attrNameLst>
                                      </p:cBhvr>
                                      <p:to>
                                        <p:strVal val="true"/>
                                      </p:to>
                                    </p:set>
                                  </p:childTnLst>
                                </p:cTn>
                              </p:par>
                            </p:childTnLst>
                          </p:cTn>
                        </p:par>
                      </p:childTnLst>
                    </p:cTn>
                  </p:par>
                  <p:par>
                    <p:cTn id="22" fill="hold">
                      <p:stCondLst>
                        <p:cond delay="indefinite"/>
                      </p:stCondLst>
                      <p:childTnLst>
                        <p:par>
                          <p:cTn id="23" fill="hold">
                            <p:stCondLst>
                              <p:cond delay="0"/>
                            </p:stCondLst>
                            <p:childTnLst>
                              <p:par>
                                <p:cTn id="24" presetID="27" presetClass="emph" presetSubtype="0" repeatCount="indefinite" fill="remove" nodeType="clickEffect">
                                  <p:stCondLst>
                                    <p:cond delay="0"/>
                                  </p:stCondLst>
                                  <p:endCondLst>
                                    <p:cond evt="onNext" delay="0">
                                      <p:tgtEl>
                                        <p:sldTgt/>
                                      </p:tgtEl>
                                    </p:cond>
                                  </p:endCondLst>
                                  <p:iterate type="lt">
                                    <p:tmPct val="9000"/>
                                  </p:iterate>
                                  <p:childTnLst>
                                    <p:animClr clrSpc="rgb" dir="cw">
                                      <p:cBhvr override="childStyle">
                                        <p:cTn id="25" dur="250" autoRev="1" fill="remove"/>
                                        <p:tgtEl>
                                          <p:spTgt spid="3">
                                            <p:txEl>
                                              <p:pRg st="2" end="2"/>
                                            </p:txEl>
                                          </p:spTgt>
                                        </p:tgtEl>
                                        <p:attrNameLst>
                                          <p:attrName>style.color</p:attrName>
                                        </p:attrNameLst>
                                      </p:cBhvr>
                                      <p:to>
                                        <a:schemeClr val="bg1"/>
                                      </p:to>
                                    </p:animClr>
                                    <p:animClr clrSpc="rgb" dir="cw">
                                      <p:cBhvr>
                                        <p:cTn id="26" dur="250" autoRev="1" fill="remove"/>
                                        <p:tgtEl>
                                          <p:spTgt spid="3">
                                            <p:txEl>
                                              <p:pRg st="2" end="2"/>
                                            </p:txEl>
                                          </p:spTgt>
                                        </p:tgtEl>
                                        <p:attrNameLst>
                                          <p:attrName>fillcolor</p:attrName>
                                        </p:attrNameLst>
                                      </p:cBhvr>
                                      <p:to>
                                        <a:schemeClr val="bg1"/>
                                      </p:to>
                                    </p:animClr>
                                    <p:set>
                                      <p:cBhvr>
                                        <p:cTn id="27" dur="250" autoRev="1" fill="remove"/>
                                        <p:tgtEl>
                                          <p:spTgt spid="3">
                                            <p:txEl>
                                              <p:pRg st="2" end="2"/>
                                            </p:txEl>
                                          </p:spTgt>
                                        </p:tgtEl>
                                        <p:attrNameLst>
                                          <p:attrName>fill.type</p:attrName>
                                        </p:attrNameLst>
                                      </p:cBhvr>
                                      <p:to>
                                        <p:strVal val="solid"/>
                                      </p:to>
                                    </p:set>
                                    <p:set>
                                      <p:cBhvr>
                                        <p:cTn id="28" dur="250" autoRev="1" fill="remove"/>
                                        <p:tgtEl>
                                          <p:spTgt spid="3">
                                            <p:txEl>
                                              <p:pRg st="2" end="2"/>
                                            </p:txEl>
                                          </p:spTgt>
                                        </p:tgtEl>
                                        <p:attrNameLst>
                                          <p:attrName>fill.on</p:attrName>
                                        </p:attrNameLst>
                                      </p:cBhvr>
                                      <p:to>
                                        <p:strVal val="true"/>
                                      </p:to>
                                    </p:set>
                                  </p:childTnLst>
                                </p:cTn>
                              </p:par>
                            </p:childTnLst>
                          </p:cTn>
                        </p:par>
                      </p:childTnLst>
                    </p:cTn>
                  </p:par>
                  <p:par>
                    <p:cTn id="29" fill="hold">
                      <p:stCondLst>
                        <p:cond delay="indefinite"/>
                      </p:stCondLst>
                      <p:childTnLst>
                        <p:par>
                          <p:cTn id="30" fill="hold">
                            <p:stCondLst>
                              <p:cond delay="0"/>
                            </p:stCondLst>
                            <p:childTnLst>
                              <p:par>
                                <p:cTn id="31" presetID="27" presetClass="emph" presetSubtype="0" repeatCount="indefinite" fill="remove" nodeType="clickEffect">
                                  <p:stCondLst>
                                    <p:cond delay="0"/>
                                  </p:stCondLst>
                                  <p:endCondLst>
                                    <p:cond evt="onNext" delay="0">
                                      <p:tgtEl>
                                        <p:sldTgt/>
                                      </p:tgtEl>
                                    </p:cond>
                                  </p:endCondLst>
                                  <p:iterate type="lt">
                                    <p:tmPct val="9000"/>
                                  </p:iterate>
                                  <p:childTnLst>
                                    <p:animClr clrSpc="rgb" dir="cw">
                                      <p:cBhvr override="childStyle">
                                        <p:cTn id="32" dur="250" autoRev="1" fill="remove"/>
                                        <p:tgtEl>
                                          <p:spTgt spid="3">
                                            <p:txEl>
                                              <p:pRg st="3" end="3"/>
                                            </p:txEl>
                                          </p:spTgt>
                                        </p:tgtEl>
                                        <p:attrNameLst>
                                          <p:attrName>style.color</p:attrName>
                                        </p:attrNameLst>
                                      </p:cBhvr>
                                      <p:to>
                                        <a:schemeClr val="bg1"/>
                                      </p:to>
                                    </p:animClr>
                                    <p:animClr clrSpc="rgb" dir="cw">
                                      <p:cBhvr>
                                        <p:cTn id="33" dur="250" autoRev="1" fill="remove"/>
                                        <p:tgtEl>
                                          <p:spTgt spid="3">
                                            <p:txEl>
                                              <p:pRg st="3" end="3"/>
                                            </p:txEl>
                                          </p:spTgt>
                                        </p:tgtEl>
                                        <p:attrNameLst>
                                          <p:attrName>fillcolor</p:attrName>
                                        </p:attrNameLst>
                                      </p:cBhvr>
                                      <p:to>
                                        <a:schemeClr val="bg1"/>
                                      </p:to>
                                    </p:animClr>
                                    <p:set>
                                      <p:cBhvr>
                                        <p:cTn id="34" dur="250" autoRev="1" fill="remove"/>
                                        <p:tgtEl>
                                          <p:spTgt spid="3">
                                            <p:txEl>
                                              <p:pRg st="3" end="3"/>
                                            </p:txEl>
                                          </p:spTgt>
                                        </p:tgtEl>
                                        <p:attrNameLst>
                                          <p:attrName>fill.type</p:attrName>
                                        </p:attrNameLst>
                                      </p:cBhvr>
                                      <p:to>
                                        <p:strVal val="solid"/>
                                      </p:to>
                                    </p:set>
                                    <p:set>
                                      <p:cBhvr>
                                        <p:cTn id="35" dur="250" autoRev="1" fill="remove"/>
                                        <p:tgtEl>
                                          <p:spTgt spid="3">
                                            <p:txEl>
                                              <p:pRg st="3" end="3"/>
                                            </p:txEl>
                                          </p:spTgt>
                                        </p:tgtEl>
                                        <p:attrNameLst>
                                          <p:attrName>fill.on</p:attrName>
                                        </p:attrNameLst>
                                      </p:cBhvr>
                                      <p:to>
                                        <p:strVal val="true"/>
                                      </p:to>
                                    </p:set>
                                  </p:childTnLst>
                                </p:cTn>
                              </p:par>
                            </p:childTnLst>
                          </p:cTn>
                        </p:par>
                      </p:childTnLst>
                    </p:cTn>
                  </p:par>
                  <p:par>
                    <p:cTn id="36" fill="hold">
                      <p:stCondLst>
                        <p:cond delay="indefinite"/>
                      </p:stCondLst>
                      <p:childTnLst>
                        <p:par>
                          <p:cTn id="37" fill="hold">
                            <p:stCondLst>
                              <p:cond delay="0"/>
                            </p:stCondLst>
                            <p:childTnLst>
                              <p:par>
                                <p:cTn id="38" presetID="27" presetClass="emph" presetSubtype="0" repeatCount="indefinite" fill="remove" nodeType="clickEffect">
                                  <p:stCondLst>
                                    <p:cond delay="0"/>
                                  </p:stCondLst>
                                  <p:endCondLst>
                                    <p:cond evt="onNext" delay="0">
                                      <p:tgtEl>
                                        <p:sldTgt/>
                                      </p:tgtEl>
                                    </p:cond>
                                  </p:endCondLst>
                                  <p:iterate type="lt">
                                    <p:tmPct val="9000"/>
                                  </p:iterate>
                                  <p:childTnLst>
                                    <p:animClr clrSpc="rgb" dir="cw">
                                      <p:cBhvr override="childStyle">
                                        <p:cTn id="39" dur="250" autoRev="1" fill="remove"/>
                                        <p:tgtEl>
                                          <p:spTgt spid="3">
                                            <p:txEl>
                                              <p:pRg st="4" end="4"/>
                                            </p:txEl>
                                          </p:spTgt>
                                        </p:tgtEl>
                                        <p:attrNameLst>
                                          <p:attrName>style.color</p:attrName>
                                        </p:attrNameLst>
                                      </p:cBhvr>
                                      <p:to>
                                        <a:schemeClr val="bg1"/>
                                      </p:to>
                                    </p:animClr>
                                    <p:animClr clrSpc="rgb" dir="cw">
                                      <p:cBhvr>
                                        <p:cTn id="40" dur="250" autoRev="1" fill="remove"/>
                                        <p:tgtEl>
                                          <p:spTgt spid="3">
                                            <p:txEl>
                                              <p:pRg st="4" end="4"/>
                                            </p:txEl>
                                          </p:spTgt>
                                        </p:tgtEl>
                                        <p:attrNameLst>
                                          <p:attrName>fillcolor</p:attrName>
                                        </p:attrNameLst>
                                      </p:cBhvr>
                                      <p:to>
                                        <a:schemeClr val="bg1"/>
                                      </p:to>
                                    </p:animClr>
                                    <p:set>
                                      <p:cBhvr>
                                        <p:cTn id="41" dur="250" autoRev="1" fill="remove"/>
                                        <p:tgtEl>
                                          <p:spTgt spid="3">
                                            <p:txEl>
                                              <p:pRg st="4" end="4"/>
                                            </p:txEl>
                                          </p:spTgt>
                                        </p:tgtEl>
                                        <p:attrNameLst>
                                          <p:attrName>fill.type</p:attrName>
                                        </p:attrNameLst>
                                      </p:cBhvr>
                                      <p:to>
                                        <p:strVal val="solid"/>
                                      </p:to>
                                    </p:set>
                                    <p:set>
                                      <p:cBhvr>
                                        <p:cTn id="42" dur="250" autoRev="1" fill="remove"/>
                                        <p:tgtEl>
                                          <p:spTgt spid="3">
                                            <p:txEl>
                                              <p:pRg st="4" end="4"/>
                                            </p:txEl>
                                          </p:spTgt>
                                        </p:tgtEl>
                                        <p:attrNameLst>
                                          <p:attrName>fill.on</p:attrName>
                                        </p:attrNameLst>
                                      </p:cBhvr>
                                      <p:to>
                                        <p:strVal val="true"/>
                                      </p:to>
                                    </p:set>
                                  </p:childTnLst>
                                </p:cTn>
                              </p:par>
                            </p:childTnLst>
                          </p:cTn>
                        </p:par>
                      </p:childTnLst>
                    </p:cTn>
                  </p:par>
                  <p:par>
                    <p:cTn id="43" fill="hold">
                      <p:stCondLst>
                        <p:cond delay="indefinite"/>
                      </p:stCondLst>
                      <p:childTnLst>
                        <p:par>
                          <p:cTn id="44" fill="hold">
                            <p:stCondLst>
                              <p:cond delay="0"/>
                            </p:stCondLst>
                            <p:childTnLst>
                              <p:par>
                                <p:cTn id="45" presetID="27" presetClass="emph" presetSubtype="0" repeatCount="indefinite" fill="remove" nodeType="clickEffect">
                                  <p:stCondLst>
                                    <p:cond delay="0"/>
                                  </p:stCondLst>
                                  <p:endCondLst>
                                    <p:cond evt="onNext" delay="0">
                                      <p:tgtEl>
                                        <p:sldTgt/>
                                      </p:tgtEl>
                                    </p:cond>
                                  </p:endCondLst>
                                  <p:iterate type="lt">
                                    <p:tmPct val="9000"/>
                                  </p:iterate>
                                  <p:childTnLst>
                                    <p:animClr clrSpc="rgb" dir="cw">
                                      <p:cBhvr override="childStyle">
                                        <p:cTn id="46" dur="250" autoRev="1" fill="remove"/>
                                        <p:tgtEl>
                                          <p:spTgt spid="2">
                                            <p:txEl>
                                              <p:pRg st="0" end="0"/>
                                            </p:txEl>
                                          </p:spTgt>
                                        </p:tgtEl>
                                        <p:attrNameLst>
                                          <p:attrName>style.color</p:attrName>
                                        </p:attrNameLst>
                                      </p:cBhvr>
                                      <p:to>
                                        <a:schemeClr val="bg1"/>
                                      </p:to>
                                    </p:animClr>
                                    <p:animClr clrSpc="rgb" dir="cw">
                                      <p:cBhvr>
                                        <p:cTn id="47" dur="250" autoRev="1" fill="remove"/>
                                        <p:tgtEl>
                                          <p:spTgt spid="2">
                                            <p:txEl>
                                              <p:pRg st="0" end="0"/>
                                            </p:txEl>
                                          </p:spTgt>
                                        </p:tgtEl>
                                        <p:attrNameLst>
                                          <p:attrName>fillcolor</p:attrName>
                                        </p:attrNameLst>
                                      </p:cBhvr>
                                      <p:to>
                                        <a:schemeClr val="bg1"/>
                                      </p:to>
                                    </p:animClr>
                                    <p:set>
                                      <p:cBhvr>
                                        <p:cTn id="48" dur="250" autoRev="1" fill="remove"/>
                                        <p:tgtEl>
                                          <p:spTgt spid="2">
                                            <p:txEl>
                                              <p:pRg st="0" end="0"/>
                                            </p:txEl>
                                          </p:spTgt>
                                        </p:tgtEl>
                                        <p:attrNameLst>
                                          <p:attrName>fill.type</p:attrName>
                                        </p:attrNameLst>
                                      </p:cBhvr>
                                      <p:to>
                                        <p:strVal val="solid"/>
                                      </p:to>
                                    </p:set>
                                    <p:set>
                                      <p:cBhvr>
                                        <p:cTn id="49" dur="250" autoRev="1" fill="remove"/>
                                        <p:tgtEl>
                                          <p:spTgt spid="2">
                                            <p:txEl>
                                              <p:pRg st="0" end="0"/>
                                            </p:txEl>
                                          </p:spTgt>
                                        </p:tgtEl>
                                        <p:attrNameLst>
                                          <p:attrName>fill.on</p:attrName>
                                        </p:attrNameLst>
                                      </p:cBhvr>
                                      <p:to>
                                        <p:strVal val="true"/>
                                      </p:to>
                                    </p:set>
                                  </p:childTnLst>
                                </p:cTn>
                              </p:par>
                            </p:childTnLst>
                          </p:cTn>
                        </p:par>
                      </p:childTnLst>
                    </p:cTn>
                  </p:par>
                  <p:par>
                    <p:cTn id="50" fill="hold">
                      <p:stCondLst>
                        <p:cond delay="indefinite"/>
                      </p:stCondLst>
                      <p:childTnLst>
                        <p:par>
                          <p:cTn id="51" fill="hold">
                            <p:stCondLst>
                              <p:cond delay="0"/>
                            </p:stCondLst>
                            <p:childTnLst>
                              <p:par>
                                <p:cTn id="52" presetID="27" presetClass="emph" presetSubtype="0" repeatCount="indefinite" fill="remove" nodeType="clickEffect">
                                  <p:stCondLst>
                                    <p:cond delay="0"/>
                                  </p:stCondLst>
                                  <p:endCondLst>
                                    <p:cond evt="onNext" delay="0">
                                      <p:tgtEl>
                                        <p:sldTgt/>
                                      </p:tgtEl>
                                    </p:cond>
                                  </p:endCondLst>
                                  <p:iterate type="lt">
                                    <p:tmPct val="9000"/>
                                  </p:iterate>
                                  <p:childTnLst>
                                    <p:animClr clrSpc="rgb" dir="cw">
                                      <p:cBhvr override="childStyle">
                                        <p:cTn id="53" dur="250" autoRev="1" fill="remove"/>
                                        <p:tgtEl>
                                          <p:spTgt spid="2">
                                            <p:txEl>
                                              <p:pRg st="1" end="1"/>
                                            </p:txEl>
                                          </p:spTgt>
                                        </p:tgtEl>
                                        <p:attrNameLst>
                                          <p:attrName>style.color</p:attrName>
                                        </p:attrNameLst>
                                      </p:cBhvr>
                                      <p:to>
                                        <a:schemeClr val="bg1"/>
                                      </p:to>
                                    </p:animClr>
                                    <p:animClr clrSpc="rgb" dir="cw">
                                      <p:cBhvr>
                                        <p:cTn id="54" dur="250" autoRev="1" fill="remove"/>
                                        <p:tgtEl>
                                          <p:spTgt spid="2">
                                            <p:txEl>
                                              <p:pRg st="1" end="1"/>
                                            </p:txEl>
                                          </p:spTgt>
                                        </p:tgtEl>
                                        <p:attrNameLst>
                                          <p:attrName>fillcolor</p:attrName>
                                        </p:attrNameLst>
                                      </p:cBhvr>
                                      <p:to>
                                        <a:schemeClr val="bg1"/>
                                      </p:to>
                                    </p:animClr>
                                    <p:set>
                                      <p:cBhvr>
                                        <p:cTn id="55" dur="250" autoRev="1" fill="remove"/>
                                        <p:tgtEl>
                                          <p:spTgt spid="2">
                                            <p:txEl>
                                              <p:pRg st="1" end="1"/>
                                            </p:txEl>
                                          </p:spTgt>
                                        </p:tgtEl>
                                        <p:attrNameLst>
                                          <p:attrName>fill.type</p:attrName>
                                        </p:attrNameLst>
                                      </p:cBhvr>
                                      <p:to>
                                        <p:strVal val="solid"/>
                                      </p:to>
                                    </p:set>
                                    <p:set>
                                      <p:cBhvr>
                                        <p:cTn id="56" dur="250" autoRev="1" fill="remove"/>
                                        <p:tgtEl>
                                          <p:spTgt spid="2">
                                            <p:txEl>
                                              <p:pRg st="1" end="1"/>
                                            </p:txEl>
                                          </p:spTgt>
                                        </p:tgtEl>
                                        <p:attrNameLst>
                                          <p:attrName>fill.on</p:attrName>
                                        </p:attrNameLst>
                                      </p:cBhvr>
                                      <p:to>
                                        <p:strVal val="true"/>
                                      </p:to>
                                    </p:set>
                                  </p:childTnLst>
                                </p:cTn>
                              </p:par>
                            </p:childTnLst>
                          </p:cTn>
                        </p:par>
                      </p:childTnLst>
                    </p:cTn>
                  </p:par>
                  <p:par>
                    <p:cTn id="57" fill="hold">
                      <p:stCondLst>
                        <p:cond delay="indefinite"/>
                      </p:stCondLst>
                      <p:childTnLst>
                        <p:par>
                          <p:cTn id="58" fill="hold">
                            <p:stCondLst>
                              <p:cond delay="0"/>
                            </p:stCondLst>
                            <p:childTnLst>
                              <p:par>
                                <p:cTn id="59" presetID="27" presetClass="emph" presetSubtype="0" repeatCount="indefinite" fill="remove" nodeType="clickEffect">
                                  <p:stCondLst>
                                    <p:cond delay="0"/>
                                  </p:stCondLst>
                                  <p:endCondLst>
                                    <p:cond evt="onNext" delay="0">
                                      <p:tgtEl>
                                        <p:sldTgt/>
                                      </p:tgtEl>
                                    </p:cond>
                                  </p:endCondLst>
                                  <p:iterate type="lt">
                                    <p:tmPct val="9000"/>
                                  </p:iterate>
                                  <p:childTnLst>
                                    <p:animClr clrSpc="rgb" dir="cw">
                                      <p:cBhvr override="childStyle">
                                        <p:cTn id="60" dur="250" autoRev="1" fill="remove"/>
                                        <p:tgtEl>
                                          <p:spTgt spid="2">
                                            <p:txEl>
                                              <p:pRg st="2" end="2"/>
                                            </p:txEl>
                                          </p:spTgt>
                                        </p:tgtEl>
                                        <p:attrNameLst>
                                          <p:attrName>style.color</p:attrName>
                                        </p:attrNameLst>
                                      </p:cBhvr>
                                      <p:to>
                                        <a:schemeClr val="bg1"/>
                                      </p:to>
                                    </p:animClr>
                                    <p:animClr clrSpc="rgb" dir="cw">
                                      <p:cBhvr>
                                        <p:cTn id="61" dur="250" autoRev="1" fill="remove"/>
                                        <p:tgtEl>
                                          <p:spTgt spid="2">
                                            <p:txEl>
                                              <p:pRg st="2" end="2"/>
                                            </p:txEl>
                                          </p:spTgt>
                                        </p:tgtEl>
                                        <p:attrNameLst>
                                          <p:attrName>fillcolor</p:attrName>
                                        </p:attrNameLst>
                                      </p:cBhvr>
                                      <p:to>
                                        <a:schemeClr val="bg1"/>
                                      </p:to>
                                    </p:animClr>
                                    <p:set>
                                      <p:cBhvr>
                                        <p:cTn id="62" dur="250" autoRev="1" fill="remove"/>
                                        <p:tgtEl>
                                          <p:spTgt spid="2">
                                            <p:txEl>
                                              <p:pRg st="2" end="2"/>
                                            </p:txEl>
                                          </p:spTgt>
                                        </p:tgtEl>
                                        <p:attrNameLst>
                                          <p:attrName>fill.type</p:attrName>
                                        </p:attrNameLst>
                                      </p:cBhvr>
                                      <p:to>
                                        <p:strVal val="solid"/>
                                      </p:to>
                                    </p:set>
                                    <p:set>
                                      <p:cBhvr>
                                        <p:cTn id="63" dur="250" autoRev="1" fill="remove"/>
                                        <p:tgtEl>
                                          <p:spTgt spid="2">
                                            <p:txEl>
                                              <p:pRg st="2" end="2"/>
                                            </p:txEl>
                                          </p:spTgt>
                                        </p:tgtEl>
                                        <p:attrNameLst>
                                          <p:attrName>fill.on</p:attrName>
                                        </p:attrNameLst>
                                      </p:cBhvr>
                                      <p:to>
                                        <p:strVal val="true"/>
                                      </p:to>
                                    </p:set>
                                  </p:childTnLst>
                                </p:cTn>
                              </p:par>
                            </p:childTnLst>
                          </p:cTn>
                        </p:par>
                      </p:childTnLst>
                    </p:cTn>
                  </p:par>
                  <p:par>
                    <p:cTn id="64" fill="hold">
                      <p:stCondLst>
                        <p:cond delay="indefinite"/>
                      </p:stCondLst>
                      <p:childTnLst>
                        <p:par>
                          <p:cTn id="65" fill="hold">
                            <p:stCondLst>
                              <p:cond delay="0"/>
                            </p:stCondLst>
                            <p:childTnLst>
                              <p:par>
                                <p:cTn id="66" presetID="27" presetClass="emph" presetSubtype="0" repeatCount="indefinite" fill="remove" nodeType="clickEffect">
                                  <p:stCondLst>
                                    <p:cond delay="0"/>
                                  </p:stCondLst>
                                  <p:endCondLst>
                                    <p:cond evt="onNext" delay="0">
                                      <p:tgtEl>
                                        <p:sldTgt/>
                                      </p:tgtEl>
                                    </p:cond>
                                  </p:endCondLst>
                                  <p:iterate type="lt">
                                    <p:tmPct val="9000"/>
                                  </p:iterate>
                                  <p:childTnLst>
                                    <p:animClr clrSpc="rgb" dir="cw">
                                      <p:cBhvr override="childStyle">
                                        <p:cTn id="67" dur="250" autoRev="1" fill="remove"/>
                                        <p:tgtEl>
                                          <p:spTgt spid="2">
                                            <p:txEl>
                                              <p:pRg st="3" end="3"/>
                                            </p:txEl>
                                          </p:spTgt>
                                        </p:tgtEl>
                                        <p:attrNameLst>
                                          <p:attrName>style.color</p:attrName>
                                        </p:attrNameLst>
                                      </p:cBhvr>
                                      <p:to>
                                        <a:schemeClr val="bg1"/>
                                      </p:to>
                                    </p:animClr>
                                    <p:animClr clrSpc="rgb" dir="cw">
                                      <p:cBhvr>
                                        <p:cTn id="68" dur="250" autoRev="1" fill="remove"/>
                                        <p:tgtEl>
                                          <p:spTgt spid="2">
                                            <p:txEl>
                                              <p:pRg st="3" end="3"/>
                                            </p:txEl>
                                          </p:spTgt>
                                        </p:tgtEl>
                                        <p:attrNameLst>
                                          <p:attrName>fillcolor</p:attrName>
                                        </p:attrNameLst>
                                      </p:cBhvr>
                                      <p:to>
                                        <a:schemeClr val="bg1"/>
                                      </p:to>
                                    </p:animClr>
                                    <p:set>
                                      <p:cBhvr>
                                        <p:cTn id="69" dur="250" autoRev="1" fill="remove"/>
                                        <p:tgtEl>
                                          <p:spTgt spid="2">
                                            <p:txEl>
                                              <p:pRg st="3" end="3"/>
                                            </p:txEl>
                                          </p:spTgt>
                                        </p:tgtEl>
                                        <p:attrNameLst>
                                          <p:attrName>fill.type</p:attrName>
                                        </p:attrNameLst>
                                      </p:cBhvr>
                                      <p:to>
                                        <p:strVal val="solid"/>
                                      </p:to>
                                    </p:set>
                                    <p:set>
                                      <p:cBhvr>
                                        <p:cTn id="70" dur="250" autoRev="1" fill="remove"/>
                                        <p:tgtEl>
                                          <p:spTgt spid="2">
                                            <p:txEl>
                                              <p:pRg st="3" end="3"/>
                                            </p:txEl>
                                          </p:spTgt>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448446" y="1985955"/>
            <a:ext cx="8877081" cy="2939266"/>
          </a:xfrm>
          <a:prstGeom prst="rect">
            <a:avLst/>
          </a:prstGeom>
        </p:spPr>
        <p:txBody>
          <a:bodyPr wrap="square">
            <a:spAutoFit/>
          </a:bodyPr>
          <a:lstStyle/>
          <a:p>
            <a:pPr marL="342900" indent="-342900" algn="just">
              <a:lnSpc>
                <a:spcPct val="150000"/>
              </a:lnSpc>
              <a:spcBef>
                <a:spcPts val="600"/>
              </a:spcBef>
              <a:buClr>
                <a:schemeClr val="accent2"/>
              </a:buClr>
              <a:buSzPct val="70000"/>
              <a:buFont typeface="Wingdings" panose="05000000000000000000" pitchFamily="2" charset="2"/>
              <a:buChar char="n"/>
            </a:pPr>
            <a:r>
              <a:rPr lang="zh-CN" altLang="zh-CN" sz="2200" dirty="0">
                <a:solidFill>
                  <a:schemeClr val="tx2"/>
                </a:solidFill>
                <a:ea typeface="微软雅黑" panose="020B0503020204020204" pitchFamily="34" charset="-122"/>
              </a:rPr>
              <a:t>以国家发展规划为</a:t>
            </a:r>
            <a:r>
              <a:rPr lang="zh-CN" altLang="zh-CN" sz="2200" dirty="0" smtClean="0">
                <a:solidFill>
                  <a:schemeClr val="tx2"/>
                </a:solidFill>
                <a:ea typeface="微软雅黑" panose="020B0503020204020204" pitchFamily="34" charset="-122"/>
              </a:rPr>
              <a:t>依据</a:t>
            </a:r>
            <a:r>
              <a:rPr lang="zh-CN" altLang="en-US" sz="2200" dirty="0" smtClean="0">
                <a:solidFill>
                  <a:schemeClr val="tx2"/>
                </a:solidFill>
                <a:ea typeface="微软雅黑" panose="020B0503020204020204" pitchFamily="34" charset="-122"/>
              </a:rPr>
              <a:t>，</a:t>
            </a:r>
            <a:r>
              <a:rPr lang="zh-CN" altLang="zh-CN" sz="2200" dirty="0" smtClean="0">
                <a:solidFill>
                  <a:schemeClr val="tx2"/>
                </a:solidFill>
                <a:ea typeface="微软雅黑" panose="020B0503020204020204" pitchFamily="34" charset="-122"/>
              </a:rPr>
              <a:t>发挥</a:t>
            </a:r>
            <a:r>
              <a:rPr lang="zh-CN" altLang="zh-CN" sz="2200" dirty="0">
                <a:solidFill>
                  <a:schemeClr val="tx2"/>
                </a:solidFill>
                <a:ea typeface="微软雅黑" panose="020B0503020204020204" pitchFamily="34" charset="-122"/>
              </a:rPr>
              <a:t>国土空间规划的指导和约束作用</a:t>
            </a:r>
            <a:endParaRPr lang="en-US" altLang="zh-CN" sz="2200" dirty="0">
              <a:solidFill>
                <a:schemeClr val="tx2"/>
              </a:solidFill>
              <a:ea typeface="微软雅黑" panose="020B0503020204020204" pitchFamily="34" charset="-122"/>
            </a:endParaRPr>
          </a:p>
          <a:p>
            <a:pPr marL="342900" indent="-342900" algn="just">
              <a:lnSpc>
                <a:spcPct val="150000"/>
              </a:lnSpc>
              <a:spcBef>
                <a:spcPts val="600"/>
              </a:spcBef>
              <a:buClr>
                <a:schemeClr val="accent2"/>
              </a:buClr>
              <a:buSzPct val="70000"/>
              <a:buFont typeface="Wingdings" panose="05000000000000000000" pitchFamily="2" charset="2"/>
              <a:buChar char="n"/>
            </a:pPr>
            <a:r>
              <a:rPr lang="zh-CN" altLang="zh-CN" sz="2200" dirty="0">
                <a:solidFill>
                  <a:schemeClr val="tx2"/>
                </a:solidFill>
                <a:ea typeface="微软雅黑" panose="020B0503020204020204" pitchFamily="34" charset="-122"/>
              </a:rPr>
              <a:t>统筹铁路、公路、水运、民航、管道、邮政等基础设施规划建设</a:t>
            </a:r>
            <a:endParaRPr lang="en-US" altLang="zh-CN" sz="2200" dirty="0">
              <a:solidFill>
                <a:schemeClr val="tx2"/>
              </a:solidFill>
              <a:ea typeface="微软雅黑" panose="020B0503020204020204" pitchFamily="34" charset="-122"/>
            </a:endParaRPr>
          </a:p>
          <a:p>
            <a:pPr marL="342900" indent="-342900" algn="just">
              <a:lnSpc>
                <a:spcPct val="150000"/>
              </a:lnSpc>
              <a:spcBef>
                <a:spcPts val="600"/>
              </a:spcBef>
              <a:buClr>
                <a:schemeClr val="accent2"/>
              </a:buClr>
              <a:buSzPct val="70000"/>
              <a:buFont typeface="Wingdings" panose="05000000000000000000" pitchFamily="2" charset="2"/>
              <a:buChar char="n"/>
            </a:pPr>
            <a:r>
              <a:rPr lang="zh-CN" altLang="zh-CN" sz="2200" dirty="0">
                <a:solidFill>
                  <a:schemeClr val="tx2"/>
                </a:solidFill>
                <a:ea typeface="微软雅黑" panose="020B0503020204020204" pitchFamily="34" charset="-122"/>
              </a:rPr>
              <a:t>以多中心、网络化为主</a:t>
            </a:r>
            <a:r>
              <a:rPr lang="zh-CN" altLang="zh-CN" sz="2200" dirty="0" smtClean="0">
                <a:solidFill>
                  <a:schemeClr val="tx2"/>
                </a:solidFill>
                <a:ea typeface="微软雅黑" panose="020B0503020204020204" pitchFamily="34" charset="-122"/>
              </a:rPr>
              <a:t>形态</a:t>
            </a:r>
            <a:r>
              <a:rPr lang="zh-CN" altLang="en-US" sz="2200" dirty="0" smtClean="0">
                <a:solidFill>
                  <a:schemeClr val="tx2"/>
                </a:solidFill>
                <a:ea typeface="微软雅黑" panose="020B0503020204020204" pitchFamily="34" charset="-122"/>
              </a:rPr>
              <a:t>，</a:t>
            </a:r>
            <a:r>
              <a:rPr lang="zh-CN" altLang="zh-CN" sz="2200" dirty="0" smtClean="0">
                <a:solidFill>
                  <a:schemeClr val="tx2"/>
                </a:solidFill>
                <a:ea typeface="微软雅黑" panose="020B0503020204020204" pitchFamily="34" charset="-122"/>
              </a:rPr>
              <a:t>完善</a:t>
            </a:r>
            <a:r>
              <a:rPr lang="zh-CN" altLang="zh-CN" sz="2200" dirty="0">
                <a:solidFill>
                  <a:schemeClr val="tx2"/>
                </a:solidFill>
                <a:ea typeface="微软雅黑" panose="020B0503020204020204" pitchFamily="34" charset="-122"/>
              </a:rPr>
              <a:t>多层次网络布局</a:t>
            </a:r>
            <a:endParaRPr lang="en-US" altLang="zh-CN" sz="2200" dirty="0">
              <a:solidFill>
                <a:schemeClr val="tx2"/>
              </a:solidFill>
              <a:ea typeface="微软雅黑" panose="020B0503020204020204" pitchFamily="34" charset="-122"/>
            </a:endParaRPr>
          </a:p>
          <a:p>
            <a:pPr marL="342900" indent="-342900" algn="just">
              <a:lnSpc>
                <a:spcPct val="150000"/>
              </a:lnSpc>
              <a:spcBef>
                <a:spcPts val="600"/>
              </a:spcBef>
              <a:buClr>
                <a:schemeClr val="accent2"/>
              </a:buClr>
              <a:buSzPct val="70000"/>
              <a:buFont typeface="Wingdings" panose="05000000000000000000" pitchFamily="2" charset="2"/>
              <a:buChar char="n"/>
            </a:pPr>
            <a:r>
              <a:rPr lang="zh-CN" altLang="zh-CN" sz="2200" dirty="0">
                <a:solidFill>
                  <a:schemeClr val="tx2"/>
                </a:solidFill>
                <a:ea typeface="微软雅黑" panose="020B0503020204020204" pitchFamily="34" charset="-122"/>
              </a:rPr>
              <a:t>优化存量资源</a:t>
            </a:r>
            <a:r>
              <a:rPr lang="zh-CN" altLang="zh-CN" sz="2200" dirty="0" smtClean="0">
                <a:solidFill>
                  <a:schemeClr val="tx2"/>
                </a:solidFill>
                <a:ea typeface="微软雅黑" panose="020B0503020204020204" pitchFamily="34" charset="-122"/>
              </a:rPr>
              <a:t>配置</a:t>
            </a:r>
            <a:r>
              <a:rPr lang="zh-CN" altLang="en-US" sz="2200" dirty="0" smtClean="0">
                <a:solidFill>
                  <a:schemeClr val="tx2"/>
                </a:solidFill>
                <a:ea typeface="微软雅黑" panose="020B0503020204020204" pitchFamily="34" charset="-122"/>
              </a:rPr>
              <a:t>，</a:t>
            </a:r>
            <a:r>
              <a:rPr lang="zh-CN" altLang="zh-CN" sz="2200" dirty="0" smtClean="0">
                <a:solidFill>
                  <a:schemeClr val="tx2"/>
                </a:solidFill>
                <a:ea typeface="微软雅黑" panose="020B0503020204020204" pitchFamily="34" charset="-122"/>
              </a:rPr>
              <a:t>扩大</a:t>
            </a:r>
            <a:r>
              <a:rPr lang="zh-CN" altLang="zh-CN" sz="2200" dirty="0">
                <a:solidFill>
                  <a:schemeClr val="tx2"/>
                </a:solidFill>
                <a:ea typeface="微软雅黑" panose="020B0503020204020204" pitchFamily="34" charset="-122"/>
              </a:rPr>
              <a:t>优质增量供给</a:t>
            </a:r>
            <a:endParaRPr lang="en-US" altLang="zh-CN" sz="2200" dirty="0">
              <a:solidFill>
                <a:schemeClr val="tx2"/>
              </a:solidFill>
              <a:ea typeface="微软雅黑" panose="020B0503020204020204" pitchFamily="34" charset="-122"/>
            </a:endParaRPr>
          </a:p>
          <a:p>
            <a:pPr marL="342900" indent="-342900" algn="just">
              <a:lnSpc>
                <a:spcPct val="150000"/>
              </a:lnSpc>
              <a:spcBef>
                <a:spcPts val="600"/>
              </a:spcBef>
              <a:buClr>
                <a:schemeClr val="accent2"/>
              </a:buClr>
              <a:buSzPct val="70000"/>
              <a:buFont typeface="Wingdings" panose="05000000000000000000" pitchFamily="2" charset="2"/>
              <a:buChar char="n"/>
            </a:pPr>
            <a:r>
              <a:rPr lang="zh-CN" altLang="zh-CN" sz="2200" dirty="0">
                <a:solidFill>
                  <a:schemeClr val="tx2"/>
                </a:solidFill>
                <a:ea typeface="微软雅黑" panose="020B0503020204020204" pitchFamily="34" charset="-122"/>
              </a:rPr>
              <a:t>实现立体互联，增强系统弹性</a:t>
            </a:r>
            <a:endParaRPr lang="zh-CN" altLang="en-US" sz="2200" dirty="0">
              <a:solidFill>
                <a:schemeClr val="tx2"/>
              </a:solidFill>
              <a:ea typeface="微软雅黑" panose="020B0503020204020204" pitchFamily="34" charset="-122"/>
            </a:endParaRPr>
          </a:p>
        </p:txBody>
      </p:sp>
      <p:sp>
        <p:nvSpPr>
          <p:cNvPr id="5" name="圆角矩形 4"/>
          <p:cNvSpPr/>
          <p:nvPr/>
        </p:nvSpPr>
        <p:spPr>
          <a:xfrm>
            <a:off x="938905" y="5107186"/>
            <a:ext cx="10227058" cy="1225868"/>
          </a:xfrm>
          <a:prstGeom prst="roundRect">
            <a:avLst/>
          </a:prstGeom>
          <a:ln>
            <a:solidFill>
              <a:schemeClr val="tx1">
                <a:lumMod val="65000"/>
                <a:lumOff val="35000"/>
              </a:schemeClr>
            </a:solidFill>
          </a:ln>
        </p:spPr>
        <p:style>
          <a:lnRef idx="2">
            <a:schemeClr val="dk1"/>
          </a:lnRef>
          <a:fillRef idx="1">
            <a:schemeClr val="lt1"/>
          </a:fillRef>
          <a:effectRef idx="0">
            <a:schemeClr val="dk1"/>
          </a:effectRef>
          <a:fontRef idx="minor">
            <a:schemeClr val="dk1"/>
          </a:fontRef>
        </p:style>
        <p:txBody>
          <a:bodyPr wrap="square">
            <a:spAutoFit/>
          </a:bodyPr>
          <a:lstStyle/>
          <a:p>
            <a:pPr indent="457200" algn="just">
              <a:lnSpc>
                <a:spcPct val="150000"/>
              </a:lnSpc>
              <a:spcBef>
                <a:spcPts val="600"/>
              </a:spcBef>
              <a:buClr>
                <a:srgbClr val="00B0F0"/>
              </a:buClr>
              <a:buSzPct val="70000"/>
            </a:pPr>
            <a:r>
              <a:rPr lang="zh-CN" altLang="zh-CN" sz="2200" b="1" dirty="0">
                <a:solidFill>
                  <a:schemeClr val="tx2"/>
                </a:solidFill>
                <a:ea typeface="微软雅黑" panose="020B0503020204020204" pitchFamily="34" charset="-122"/>
              </a:rPr>
              <a:t>强化西部地区补短板，推进东北地区提质改造，推动中部地区大通道大枢纽建设，加速东部地区优化升级，形成区域交通协调发展新格局</a:t>
            </a:r>
            <a:endParaRPr lang="zh-CN" altLang="en-US" sz="2200" b="1" dirty="0">
              <a:solidFill>
                <a:schemeClr val="tx2"/>
              </a:solidFill>
              <a:ea typeface="微软雅黑" panose="020B0503020204020204" pitchFamily="34" charset="-122"/>
            </a:endParaRPr>
          </a:p>
        </p:txBody>
      </p:sp>
      <p:sp>
        <p:nvSpPr>
          <p:cNvPr id="8" name="矩形 7"/>
          <p:cNvSpPr/>
          <p:nvPr/>
        </p:nvSpPr>
        <p:spPr>
          <a:xfrm>
            <a:off x="-24180" y="711979"/>
            <a:ext cx="12030134" cy="127491"/>
          </a:xfrm>
          <a:prstGeom prst="rect">
            <a:avLst/>
          </a:prstGeom>
          <a:gradFill>
            <a:gsLst>
              <a:gs pos="6195">
                <a:srgbClr val="FF6600">
                  <a:lumMod val="94000"/>
                  <a:lumOff val="6000"/>
                </a:srgbClr>
              </a:gs>
              <a:gs pos="100000">
                <a:srgbClr val="FFC000">
                  <a:alpha val="0"/>
                </a:srgb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 name="TextBox 8"/>
          <p:cNvSpPr txBox="1"/>
          <p:nvPr/>
        </p:nvSpPr>
        <p:spPr>
          <a:xfrm>
            <a:off x="88475" y="157985"/>
            <a:ext cx="10205085" cy="553994"/>
          </a:xfrm>
          <a:prstGeom prst="rect">
            <a:avLst/>
          </a:prstGeom>
          <a:noFill/>
        </p:spPr>
        <p:txBody>
          <a:bodyPr wrap="square" lIns="121917" tIns="60958" rIns="121917" bIns="60958" rtlCol="0">
            <a:spAutoFit/>
          </a:bodyPr>
          <a:lstStyle/>
          <a:p>
            <a:r>
              <a:rPr lang="zh-CN" altLang="en-US" sz="2800" kern="0" dirty="0">
                <a:gradFill>
                  <a:gsLst>
                    <a:gs pos="0">
                      <a:srgbClr val="FF0000"/>
                    </a:gs>
                    <a:gs pos="100000">
                      <a:srgbClr val="C00000"/>
                    </a:gs>
                  </a:gsLst>
                  <a:lin ang="5400000" scaled="1"/>
                </a:gradFill>
                <a:latin typeface="方正粗雅宋_GBK" panose="02000500000000000000" pitchFamily="2" charset="-122"/>
                <a:ea typeface="方正粗雅宋_GBK" panose="02000500000000000000" pitchFamily="2" charset="-122"/>
                <a:cs typeface="宋体" panose="02010600030101010101" pitchFamily="2" charset="-122"/>
              </a:rPr>
              <a:t>一、研究国家政策</a:t>
            </a:r>
            <a:endParaRPr lang="zh-CN" altLang="en-US" sz="2800" kern="0" dirty="0">
              <a:gradFill>
                <a:gsLst>
                  <a:gs pos="0">
                    <a:srgbClr val="FF0000"/>
                  </a:gs>
                  <a:gs pos="100000">
                    <a:srgbClr val="C00000"/>
                  </a:gs>
                </a:gsLst>
                <a:lin ang="5400000" scaled="1"/>
              </a:gradFill>
              <a:latin typeface="方正粗雅宋_GBK" panose="02000500000000000000" pitchFamily="2" charset="-122"/>
              <a:ea typeface="方正粗雅宋_GBK" panose="02000500000000000000" pitchFamily="2" charset="-122"/>
              <a:cs typeface="宋体" panose="02010600030101010101" pitchFamily="2" charset="-122"/>
            </a:endParaRPr>
          </a:p>
        </p:txBody>
      </p:sp>
      <p:grpSp>
        <p:nvGrpSpPr>
          <p:cNvPr id="14" name="组合 18"/>
          <p:cNvGrpSpPr/>
          <p:nvPr/>
        </p:nvGrpSpPr>
        <p:grpSpPr>
          <a:xfrm>
            <a:off x="361950" y="1080835"/>
            <a:ext cx="6569964" cy="413575"/>
            <a:chOff x="958596" y="921893"/>
            <a:chExt cx="6569964" cy="413575"/>
          </a:xfrm>
        </p:grpSpPr>
        <p:sp>
          <p:nvSpPr>
            <p:cNvPr id="15" name="object 2"/>
            <p:cNvSpPr txBox="1"/>
            <p:nvPr/>
          </p:nvSpPr>
          <p:spPr>
            <a:xfrm>
              <a:off x="1405255" y="921893"/>
              <a:ext cx="6123305" cy="413575"/>
            </a:xfrm>
            <a:prstGeom prst="rect">
              <a:avLst/>
            </a:prstGeom>
          </p:spPr>
          <p:txBody>
            <a:bodyPr vert="horz" wrap="square" lIns="0" tIns="13335" rIns="0" bIns="0" rtlCol="0">
              <a:spAutoFit/>
            </a:bodyPr>
            <a:lstStyle/>
            <a:p>
              <a:pPr marL="12700">
                <a:lnSpc>
                  <a:spcPct val="100000"/>
                </a:lnSpc>
                <a:spcBef>
                  <a:spcPts val="105"/>
                </a:spcBef>
              </a:pPr>
              <a:r>
                <a:rPr lang="en-US" altLang="zh-CN" sz="2600" b="1">
                  <a:solidFill>
                    <a:srgbClr val="FF760D"/>
                  </a:solidFill>
                  <a:latin typeface="微软雅黑" panose="020B0503020204020204" pitchFamily="34" charset="-122"/>
                  <a:cs typeface="微软雅黑" panose="020B0503020204020204" pitchFamily="34" charset="-122"/>
                </a:rPr>
                <a:t>1</a:t>
              </a:r>
              <a:r>
                <a:rPr lang="zh-CN" altLang="en-US" sz="2600" b="1">
                  <a:solidFill>
                    <a:srgbClr val="FF760D"/>
                  </a:solidFill>
                  <a:latin typeface="微软雅黑" panose="020B0503020204020204" pitchFamily="34" charset="-122"/>
                  <a:cs typeface="微软雅黑" panose="020B0503020204020204" pitchFamily="34" charset="-122"/>
                </a:rPr>
                <a:t>、建设现代化高质量综合立体交通网络</a:t>
              </a:r>
              <a:endParaRPr lang="zh-CN" altLang="en-US" sz="2600" b="1">
                <a:solidFill>
                  <a:srgbClr val="FF760D"/>
                </a:solidFill>
                <a:latin typeface="微软雅黑" panose="020B0503020204020204" pitchFamily="34" charset="-122"/>
                <a:cs typeface="微软雅黑" panose="020B0503020204020204" pitchFamily="34" charset="-122"/>
              </a:endParaRPr>
            </a:p>
          </p:txBody>
        </p:sp>
        <p:sp>
          <p:nvSpPr>
            <p:cNvPr id="16" name="object 3"/>
            <p:cNvSpPr/>
            <p:nvPr/>
          </p:nvSpPr>
          <p:spPr>
            <a:xfrm>
              <a:off x="958596" y="970280"/>
              <a:ext cx="327660" cy="317500"/>
            </a:xfrm>
            <a:custGeom>
              <a:avLst/>
              <a:gdLst/>
              <a:ahLst/>
              <a:cxnLst/>
              <a:rect l="l" t="t" r="r" b="b"/>
              <a:pathLst>
                <a:path w="327659" h="317500">
                  <a:moveTo>
                    <a:pt x="163829" y="0"/>
                  </a:moveTo>
                  <a:lnTo>
                    <a:pt x="120253" y="5655"/>
                  </a:lnTo>
                  <a:lnTo>
                    <a:pt x="81110" y="21618"/>
                  </a:lnTo>
                  <a:lnTo>
                    <a:pt x="47958" y="46386"/>
                  </a:lnTo>
                  <a:lnTo>
                    <a:pt x="22352" y="78457"/>
                  </a:lnTo>
                  <a:lnTo>
                    <a:pt x="5847" y="116328"/>
                  </a:lnTo>
                  <a:lnTo>
                    <a:pt x="0" y="158496"/>
                  </a:lnTo>
                  <a:lnTo>
                    <a:pt x="5847" y="200663"/>
                  </a:lnTo>
                  <a:lnTo>
                    <a:pt x="22351" y="238534"/>
                  </a:lnTo>
                  <a:lnTo>
                    <a:pt x="47958" y="270605"/>
                  </a:lnTo>
                  <a:lnTo>
                    <a:pt x="81110" y="295373"/>
                  </a:lnTo>
                  <a:lnTo>
                    <a:pt x="120253" y="311336"/>
                  </a:lnTo>
                  <a:lnTo>
                    <a:pt x="163829" y="316991"/>
                  </a:lnTo>
                  <a:lnTo>
                    <a:pt x="207406" y="311336"/>
                  </a:lnTo>
                  <a:lnTo>
                    <a:pt x="246549" y="295373"/>
                  </a:lnTo>
                  <a:lnTo>
                    <a:pt x="279701" y="270605"/>
                  </a:lnTo>
                  <a:lnTo>
                    <a:pt x="284949" y="264033"/>
                  </a:lnTo>
                  <a:lnTo>
                    <a:pt x="92379" y="264033"/>
                  </a:lnTo>
                  <a:lnTo>
                    <a:pt x="151003" y="158496"/>
                  </a:lnTo>
                  <a:lnTo>
                    <a:pt x="92379" y="52959"/>
                  </a:lnTo>
                  <a:lnTo>
                    <a:pt x="284949" y="52959"/>
                  </a:lnTo>
                  <a:lnTo>
                    <a:pt x="279701" y="46386"/>
                  </a:lnTo>
                  <a:lnTo>
                    <a:pt x="246549" y="21618"/>
                  </a:lnTo>
                  <a:lnTo>
                    <a:pt x="207406" y="5655"/>
                  </a:lnTo>
                  <a:lnTo>
                    <a:pt x="163829" y="0"/>
                  </a:lnTo>
                  <a:close/>
                </a:path>
                <a:path w="327659" h="317500">
                  <a:moveTo>
                    <a:pt x="284949" y="52959"/>
                  </a:moveTo>
                  <a:lnTo>
                    <a:pt x="92379" y="52959"/>
                  </a:lnTo>
                  <a:lnTo>
                    <a:pt x="272440" y="158496"/>
                  </a:lnTo>
                  <a:lnTo>
                    <a:pt x="92379" y="264033"/>
                  </a:lnTo>
                  <a:lnTo>
                    <a:pt x="284949" y="264033"/>
                  </a:lnTo>
                  <a:lnTo>
                    <a:pt x="305307" y="238534"/>
                  </a:lnTo>
                  <a:lnTo>
                    <a:pt x="321812" y="200663"/>
                  </a:lnTo>
                  <a:lnTo>
                    <a:pt x="327659" y="158496"/>
                  </a:lnTo>
                  <a:lnTo>
                    <a:pt x="321812" y="116328"/>
                  </a:lnTo>
                  <a:lnTo>
                    <a:pt x="305308" y="78457"/>
                  </a:lnTo>
                  <a:lnTo>
                    <a:pt x="284949" y="52959"/>
                  </a:lnTo>
                  <a:close/>
                </a:path>
              </a:pathLst>
            </a:custGeom>
            <a:solidFill>
              <a:srgbClr val="FF760D"/>
            </a:solidFill>
          </p:spPr>
          <p:txBody>
            <a:bodyPr wrap="square" lIns="0" tIns="0" rIns="0" bIns="0" rtlCol="0"/>
            <a:lstStyle/>
            <a:p/>
          </p:txBody>
        </p:sp>
      </p:grpSp>
      <p:sp>
        <p:nvSpPr>
          <p:cNvPr id="7" name="矩形 6"/>
          <p:cNvSpPr/>
          <p:nvPr/>
        </p:nvSpPr>
        <p:spPr>
          <a:xfrm>
            <a:off x="5648468" y="114952"/>
            <a:ext cx="6543532" cy="460375"/>
          </a:xfrm>
          <a:prstGeom prst="rect">
            <a:avLst/>
          </a:prstGeom>
          <a:gradFill>
            <a:lin ang="10800000" scaled="0"/>
          </a:gradFill>
        </p:spPr>
        <p:style>
          <a:lnRef idx="1">
            <a:schemeClr val="accent2"/>
          </a:lnRef>
          <a:fillRef idx="3">
            <a:schemeClr val="accent2"/>
          </a:fillRef>
          <a:effectRef idx="2">
            <a:schemeClr val="accent2"/>
          </a:effectRef>
          <a:fontRef idx="minor">
            <a:schemeClr val="lt1"/>
          </a:fontRef>
        </p:style>
        <p:txBody>
          <a:bodyPr wrap="square">
            <a:spAutoFit/>
          </a:bodyPr>
          <a:lstStyle/>
          <a:p>
            <a:pPr algn="ctr"/>
            <a:r>
              <a:rPr lang="zh-CN" altLang="zh-CN" sz="2400" b="1" dirty="0">
                <a:solidFill>
                  <a:schemeClr val="bg1"/>
                </a:solidFill>
              </a:rPr>
              <a:t>基础设施布局完善、立体互联</a:t>
            </a:r>
            <a:endParaRPr lang="zh-CN" altLang="zh-CN" sz="2400"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1+#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1" presetClass="entr" presetSubtype="0" fill="hold" grpId="0" nodeType="clickEffect">
                                  <p:stCondLst>
                                    <p:cond delay="0"/>
                                  </p:stCondLst>
                                  <p:iterate type="lt">
                                    <p:tmPct val="10000"/>
                                  </p:iterate>
                                  <p:childTnLst>
                                    <p:set>
                                      <p:cBhvr>
                                        <p:cTn id="12" dur="1" fill="hold">
                                          <p:stCondLst>
                                            <p:cond delay="0"/>
                                          </p:stCondLst>
                                        </p:cTn>
                                        <p:tgtEl>
                                          <p:spTgt spid="4"/>
                                        </p:tgtEl>
                                        <p:attrNameLst>
                                          <p:attrName>style.visibility</p:attrName>
                                        </p:attrNameLst>
                                      </p:cBhvr>
                                      <p:to>
                                        <p:strVal val="visible"/>
                                      </p:to>
                                    </p:set>
                                    <p:anim calcmode="lin" valueType="num">
                                      <p:cBhvr>
                                        <p:cTn id="13"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4"/>
                                        </p:tgtEl>
                                        <p:attrNameLst>
                                          <p:attrName>ppt_y</p:attrName>
                                        </p:attrNameLst>
                                      </p:cBhvr>
                                      <p:tavLst>
                                        <p:tav tm="0">
                                          <p:val>
                                            <p:strVal val="#ppt_y"/>
                                          </p:val>
                                        </p:tav>
                                        <p:tav tm="100000">
                                          <p:val>
                                            <p:strVal val="#ppt_y"/>
                                          </p:val>
                                        </p:tav>
                                      </p:tavLst>
                                    </p:anim>
                                    <p:anim calcmode="lin" valueType="num">
                                      <p:cBhvr>
                                        <p:cTn id="15"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53" presetClass="entr" presetSubtype="16"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p:cTn id="22" dur="500" fill="hold"/>
                                        <p:tgtEl>
                                          <p:spTgt spid="5"/>
                                        </p:tgtEl>
                                        <p:attrNameLst>
                                          <p:attrName>ppt_w</p:attrName>
                                        </p:attrNameLst>
                                      </p:cBhvr>
                                      <p:tavLst>
                                        <p:tav tm="0">
                                          <p:val>
                                            <p:fltVal val="0"/>
                                          </p:val>
                                        </p:tav>
                                        <p:tav tm="100000">
                                          <p:val>
                                            <p:strVal val="#ppt_w"/>
                                          </p:val>
                                        </p:tav>
                                      </p:tavLst>
                                    </p:anim>
                                    <p:anim calcmode="lin" valueType="num">
                                      <p:cBhvr>
                                        <p:cTn id="23" dur="500" fill="hold"/>
                                        <p:tgtEl>
                                          <p:spTgt spid="5"/>
                                        </p:tgtEl>
                                        <p:attrNameLst>
                                          <p:attrName>ppt_h</p:attrName>
                                        </p:attrNameLst>
                                      </p:cBhvr>
                                      <p:tavLst>
                                        <p:tav tm="0">
                                          <p:val>
                                            <p:fltVal val="0"/>
                                          </p:val>
                                        </p:tav>
                                        <p:tav tm="100000">
                                          <p:val>
                                            <p:strVal val="#ppt_h"/>
                                          </p:val>
                                        </p:tav>
                                      </p:tavLst>
                                    </p:anim>
                                    <p:animEffect transition="in" filter="fade">
                                      <p:cBhvr>
                                        <p:cTn id="2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p:cNvSpPr txBox="1"/>
          <p:nvPr/>
        </p:nvSpPr>
        <p:spPr>
          <a:xfrm>
            <a:off x="88475" y="157985"/>
            <a:ext cx="10205085" cy="553994"/>
          </a:xfrm>
          <a:prstGeom prst="rect">
            <a:avLst/>
          </a:prstGeom>
          <a:noFill/>
        </p:spPr>
        <p:txBody>
          <a:bodyPr wrap="square" lIns="121917" tIns="60958" rIns="121917" bIns="60958" rtlCol="0">
            <a:spAutoFit/>
          </a:bodyPr>
          <a:lstStyle/>
          <a:p>
            <a:r>
              <a:rPr lang="zh-CN" altLang="en-US" sz="2800" kern="0" dirty="0">
                <a:gradFill>
                  <a:gsLst>
                    <a:gs pos="0">
                      <a:srgbClr val="FF0000"/>
                    </a:gs>
                    <a:gs pos="100000">
                      <a:srgbClr val="C00000"/>
                    </a:gs>
                  </a:gsLst>
                  <a:lin ang="5400000" scaled="1"/>
                </a:gradFill>
                <a:latin typeface="方正粗雅宋_GBK" panose="02000500000000000000" pitchFamily="2" charset="-122"/>
                <a:ea typeface="方正粗雅宋_GBK" panose="02000500000000000000" pitchFamily="2" charset="-122"/>
                <a:cs typeface="宋体" panose="02010600030101010101" pitchFamily="2" charset="-122"/>
              </a:rPr>
              <a:t>一、研究国家政策</a:t>
            </a:r>
            <a:endParaRPr lang="zh-CN" altLang="en-US" sz="2800" kern="0" dirty="0">
              <a:gradFill>
                <a:gsLst>
                  <a:gs pos="0">
                    <a:srgbClr val="FF0000"/>
                  </a:gs>
                  <a:gs pos="100000">
                    <a:srgbClr val="C00000"/>
                  </a:gs>
                </a:gsLst>
                <a:lin ang="5400000" scaled="1"/>
              </a:gradFill>
              <a:latin typeface="方正粗雅宋_GBK" panose="02000500000000000000" pitchFamily="2" charset="-122"/>
              <a:ea typeface="方正粗雅宋_GBK" panose="02000500000000000000" pitchFamily="2" charset="-122"/>
              <a:cs typeface="宋体" panose="02010600030101010101" pitchFamily="2" charset="-122"/>
            </a:endParaRPr>
          </a:p>
        </p:txBody>
      </p:sp>
      <p:sp>
        <p:nvSpPr>
          <p:cNvPr id="3" name="矩形 2"/>
          <p:cNvSpPr/>
          <p:nvPr/>
        </p:nvSpPr>
        <p:spPr>
          <a:xfrm>
            <a:off x="2703096" y="2262237"/>
            <a:ext cx="4975082" cy="2785378"/>
          </a:xfrm>
          <a:prstGeom prst="rect">
            <a:avLst/>
          </a:prstGeom>
        </p:spPr>
        <p:txBody>
          <a:bodyPr wrap="square">
            <a:spAutoFit/>
          </a:bodyPr>
          <a:lstStyle/>
          <a:p>
            <a:pPr marL="342900" indent="-342900" algn="just">
              <a:lnSpc>
                <a:spcPct val="150000"/>
              </a:lnSpc>
              <a:spcBef>
                <a:spcPts val="600"/>
              </a:spcBef>
              <a:buClr>
                <a:srgbClr val="FF0000"/>
              </a:buClr>
              <a:buSzPct val="70000"/>
              <a:buFont typeface="Wingdings" panose="05000000000000000000" pitchFamily="2" charset="2"/>
              <a:buChar char="u"/>
            </a:pPr>
            <a:r>
              <a:rPr lang="zh-CN" altLang="zh-CN" sz="2200" dirty="0">
                <a:solidFill>
                  <a:schemeClr val="tx2"/>
                </a:solidFill>
                <a:ea typeface="微软雅黑" panose="020B0503020204020204" pitchFamily="34" charset="-122"/>
              </a:rPr>
              <a:t>建设城市群一体化</a:t>
            </a:r>
            <a:r>
              <a:rPr lang="zh-CN" altLang="zh-CN" sz="2200" dirty="0" smtClean="0">
                <a:solidFill>
                  <a:schemeClr val="tx2"/>
                </a:solidFill>
                <a:ea typeface="微软雅黑" panose="020B0503020204020204" pitchFamily="34" charset="-122"/>
              </a:rPr>
              <a:t>交通网</a:t>
            </a:r>
            <a:endParaRPr lang="en-US" altLang="zh-CN" sz="2200" dirty="0" smtClean="0">
              <a:solidFill>
                <a:schemeClr val="tx2"/>
              </a:solidFill>
              <a:ea typeface="微软雅黑" panose="020B0503020204020204" pitchFamily="34" charset="-122"/>
            </a:endParaRPr>
          </a:p>
          <a:p>
            <a:pPr marL="342900" indent="-342900" algn="just">
              <a:lnSpc>
                <a:spcPct val="150000"/>
              </a:lnSpc>
              <a:spcBef>
                <a:spcPts val="600"/>
              </a:spcBef>
              <a:buClr>
                <a:srgbClr val="FF0000"/>
              </a:buClr>
              <a:buSzPct val="70000"/>
              <a:buFont typeface="Wingdings" panose="05000000000000000000" pitchFamily="2" charset="2"/>
              <a:buChar char="u"/>
            </a:pPr>
            <a:r>
              <a:rPr lang="zh-CN" altLang="zh-CN" sz="2200" dirty="0" smtClean="0">
                <a:solidFill>
                  <a:schemeClr val="tx2"/>
                </a:solidFill>
                <a:ea typeface="微软雅黑" panose="020B0503020204020204" pitchFamily="34" charset="-122"/>
              </a:rPr>
              <a:t>推进</a:t>
            </a:r>
            <a:r>
              <a:rPr lang="zh-CN" altLang="zh-CN" sz="2200" dirty="0">
                <a:solidFill>
                  <a:schemeClr val="tx2"/>
                </a:solidFill>
                <a:ea typeface="微软雅黑" panose="020B0503020204020204" pitchFamily="34" charset="-122"/>
              </a:rPr>
              <a:t>干线铁路、城际铁路、市域</a:t>
            </a:r>
            <a:r>
              <a:rPr lang="en-US" altLang="zh-CN" sz="2200" dirty="0">
                <a:solidFill>
                  <a:schemeClr val="tx2"/>
                </a:solidFill>
                <a:ea typeface="微软雅黑" panose="020B0503020204020204" pitchFamily="34" charset="-122"/>
              </a:rPr>
              <a:t>(</a:t>
            </a:r>
            <a:r>
              <a:rPr lang="zh-CN" altLang="zh-CN" sz="2200" dirty="0">
                <a:solidFill>
                  <a:schemeClr val="tx2"/>
                </a:solidFill>
                <a:ea typeface="微软雅黑" panose="020B0503020204020204" pitchFamily="34" charset="-122"/>
              </a:rPr>
              <a:t>郊</a:t>
            </a:r>
            <a:r>
              <a:rPr lang="en-US" altLang="zh-CN" sz="2200" dirty="0">
                <a:solidFill>
                  <a:schemeClr val="tx2"/>
                </a:solidFill>
                <a:ea typeface="微软雅黑" panose="020B0503020204020204" pitchFamily="34" charset="-122"/>
              </a:rPr>
              <a:t>)</a:t>
            </a:r>
            <a:r>
              <a:rPr lang="zh-CN" altLang="zh-CN" sz="2200" dirty="0">
                <a:solidFill>
                  <a:schemeClr val="tx2"/>
                </a:solidFill>
                <a:ea typeface="微软雅黑" panose="020B0503020204020204" pitchFamily="34" charset="-122"/>
              </a:rPr>
              <a:t>铁路、城市轨道交通融合</a:t>
            </a:r>
            <a:r>
              <a:rPr lang="zh-CN" altLang="zh-CN" sz="2200" dirty="0" smtClean="0">
                <a:solidFill>
                  <a:schemeClr val="tx2"/>
                </a:solidFill>
                <a:ea typeface="微软雅黑" panose="020B0503020204020204" pitchFamily="34" charset="-122"/>
              </a:rPr>
              <a:t>发展</a:t>
            </a:r>
            <a:endParaRPr lang="en-US" altLang="zh-CN" sz="2200" dirty="0" smtClean="0">
              <a:solidFill>
                <a:schemeClr val="tx2"/>
              </a:solidFill>
              <a:ea typeface="微软雅黑" panose="020B0503020204020204" pitchFamily="34" charset="-122"/>
            </a:endParaRPr>
          </a:p>
          <a:p>
            <a:pPr marL="342900" indent="-342900" algn="just">
              <a:lnSpc>
                <a:spcPct val="150000"/>
              </a:lnSpc>
              <a:spcBef>
                <a:spcPts val="600"/>
              </a:spcBef>
              <a:buClr>
                <a:srgbClr val="FF0000"/>
              </a:buClr>
              <a:buSzPct val="70000"/>
              <a:buFont typeface="Wingdings" panose="05000000000000000000" pitchFamily="2" charset="2"/>
              <a:buChar char="u"/>
            </a:pPr>
            <a:r>
              <a:rPr lang="zh-CN" altLang="zh-CN" sz="2200" dirty="0" smtClean="0">
                <a:solidFill>
                  <a:schemeClr val="tx2"/>
                </a:solidFill>
                <a:ea typeface="微软雅黑" panose="020B0503020204020204" pitchFamily="34" charset="-122"/>
              </a:rPr>
              <a:t>完善</a:t>
            </a:r>
            <a:r>
              <a:rPr lang="zh-CN" altLang="zh-CN" sz="2200" dirty="0">
                <a:solidFill>
                  <a:schemeClr val="tx2"/>
                </a:solidFill>
                <a:ea typeface="微软雅黑" panose="020B0503020204020204" pitchFamily="34" charset="-122"/>
              </a:rPr>
              <a:t>城市群快速公路网络，加强公路与城市道路衔接</a:t>
            </a:r>
            <a:endParaRPr lang="zh-CN" altLang="zh-CN" sz="2200" dirty="0">
              <a:solidFill>
                <a:schemeClr val="tx2"/>
              </a:solidFill>
              <a:ea typeface="微软雅黑" panose="020B0503020204020204" pitchFamily="34" charset="-122"/>
            </a:endParaRPr>
          </a:p>
        </p:txBody>
      </p:sp>
      <p:sp>
        <p:nvSpPr>
          <p:cNvPr id="9" name="矩形 8"/>
          <p:cNvSpPr/>
          <p:nvPr/>
        </p:nvSpPr>
        <p:spPr>
          <a:xfrm>
            <a:off x="5648468" y="114952"/>
            <a:ext cx="6543532" cy="460375"/>
          </a:xfrm>
          <a:prstGeom prst="rect">
            <a:avLst/>
          </a:prstGeom>
          <a:gradFill>
            <a:lin ang="10800000" scaled="0"/>
          </a:gradFill>
        </p:spPr>
        <p:style>
          <a:lnRef idx="1">
            <a:schemeClr val="accent2"/>
          </a:lnRef>
          <a:fillRef idx="3">
            <a:schemeClr val="accent2"/>
          </a:fillRef>
          <a:effectRef idx="2">
            <a:schemeClr val="accent2"/>
          </a:effectRef>
          <a:fontRef idx="minor">
            <a:schemeClr val="lt1"/>
          </a:fontRef>
        </p:style>
        <p:txBody>
          <a:bodyPr wrap="square">
            <a:spAutoFit/>
          </a:bodyPr>
          <a:lstStyle/>
          <a:p>
            <a:pPr algn="ctr"/>
            <a:r>
              <a:rPr lang="zh-CN" altLang="zh-CN" sz="2400" b="1" dirty="0">
                <a:solidFill>
                  <a:schemeClr val="bg1"/>
                </a:solidFill>
              </a:rPr>
              <a:t>基础设施布局完善、立体互联</a:t>
            </a:r>
            <a:endParaRPr lang="zh-CN" altLang="zh-CN" sz="2400" dirty="0">
              <a:solidFill>
                <a:schemeClr val="bg1"/>
              </a:solidFill>
            </a:endParaRPr>
          </a:p>
        </p:txBody>
      </p:sp>
      <p:sp>
        <p:nvSpPr>
          <p:cNvPr id="10" name="矩形 9"/>
          <p:cNvSpPr/>
          <p:nvPr/>
        </p:nvSpPr>
        <p:spPr>
          <a:xfrm>
            <a:off x="-24180" y="711979"/>
            <a:ext cx="12030134" cy="127491"/>
          </a:xfrm>
          <a:prstGeom prst="rect">
            <a:avLst/>
          </a:prstGeom>
          <a:gradFill>
            <a:gsLst>
              <a:gs pos="6195">
                <a:srgbClr val="FF6600">
                  <a:lumMod val="94000"/>
                  <a:lumOff val="6000"/>
                </a:srgbClr>
              </a:gs>
              <a:gs pos="100000">
                <a:srgbClr val="FFC000">
                  <a:alpha val="0"/>
                </a:srgb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12" name="组合 18"/>
          <p:cNvGrpSpPr/>
          <p:nvPr/>
        </p:nvGrpSpPr>
        <p:grpSpPr>
          <a:xfrm>
            <a:off x="361950" y="1080835"/>
            <a:ext cx="6569964" cy="413575"/>
            <a:chOff x="958596" y="921893"/>
            <a:chExt cx="6569964" cy="413575"/>
          </a:xfrm>
        </p:grpSpPr>
        <p:sp>
          <p:nvSpPr>
            <p:cNvPr id="13" name="object 2"/>
            <p:cNvSpPr txBox="1"/>
            <p:nvPr/>
          </p:nvSpPr>
          <p:spPr>
            <a:xfrm>
              <a:off x="1405255" y="921893"/>
              <a:ext cx="6123305" cy="413575"/>
            </a:xfrm>
            <a:prstGeom prst="rect">
              <a:avLst/>
            </a:prstGeom>
          </p:spPr>
          <p:txBody>
            <a:bodyPr vert="horz" wrap="square" lIns="0" tIns="13335" rIns="0" bIns="0" rtlCol="0">
              <a:spAutoFit/>
            </a:bodyPr>
            <a:lstStyle/>
            <a:p>
              <a:pPr marL="12700">
                <a:lnSpc>
                  <a:spcPct val="100000"/>
                </a:lnSpc>
                <a:spcBef>
                  <a:spcPts val="105"/>
                </a:spcBef>
              </a:pPr>
              <a:r>
                <a:rPr lang="en-US" altLang="zh-CN" sz="2600" b="1">
                  <a:solidFill>
                    <a:srgbClr val="FF760D"/>
                  </a:solidFill>
                  <a:latin typeface="微软雅黑" panose="020B0503020204020204" pitchFamily="34" charset="-122"/>
                  <a:cs typeface="微软雅黑" panose="020B0503020204020204" pitchFamily="34" charset="-122"/>
                </a:rPr>
                <a:t>2</a:t>
              </a:r>
              <a:r>
                <a:rPr lang="zh-CN" altLang="en-US" sz="2600" b="1">
                  <a:solidFill>
                    <a:srgbClr val="FF760D"/>
                  </a:solidFill>
                  <a:latin typeface="微软雅黑" panose="020B0503020204020204" pitchFamily="34" charset="-122"/>
                  <a:cs typeface="微软雅黑" panose="020B0503020204020204" pitchFamily="34" charset="-122"/>
                </a:rPr>
                <a:t>、构建便捷顺畅的城市</a:t>
              </a:r>
              <a:r>
                <a:rPr lang="en-US" altLang="zh-CN" sz="2600" b="1">
                  <a:solidFill>
                    <a:srgbClr val="FF760D"/>
                  </a:solidFill>
                  <a:latin typeface="微软雅黑" panose="020B0503020204020204" pitchFamily="34" charset="-122"/>
                  <a:cs typeface="微软雅黑" panose="020B0503020204020204" pitchFamily="34" charset="-122"/>
                </a:rPr>
                <a:t>(</a:t>
              </a:r>
              <a:r>
                <a:rPr lang="zh-CN" altLang="en-US" sz="2600" b="1">
                  <a:solidFill>
                    <a:srgbClr val="FF760D"/>
                  </a:solidFill>
                  <a:latin typeface="微软雅黑" panose="020B0503020204020204" pitchFamily="34" charset="-122"/>
                  <a:cs typeface="微软雅黑" panose="020B0503020204020204" pitchFamily="34" charset="-122"/>
                </a:rPr>
                <a:t>群</a:t>
              </a:r>
              <a:r>
                <a:rPr lang="en-US" altLang="zh-CN" sz="2600" b="1">
                  <a:solidFill>
                    <a:srgbClr val="FF760D"/>
                  </a:solidFill>
                  <a:latin typeface="微软雅黑" panose="020B0503020204020204" pitchFamily="34" charset="-122"/>
                  <a:cs typeface="微软雅黑" panose="020B0503020204020204" pitchFamily="34" charset="-122"/>
                </a:rPr>
                <a:t>)</a:t>
              </a:r>
              <a:r>
                <a:rPr lang="zh-CN" altLang="en-US" sz="2600" b="1">
                  <a:solidFill>
                    <a:srgbClr val="FF760D"/>
                  </a:solidFill>
                  <a:latin typeface="微软雅黑" panose="020B0503020204020204" pitchFamily="34" charset="-122"/>
                  <a:cs typeface="微软雅黑" panose="020B0503020204020204" pitchFamily="34" charset="-122"/>
                </a:rPr>
                <a:t>交通网</a:t>
              </a:r>
              <a:endParaRPr lang="zh-CN" altLang="en-US" sz="2600" b="1">
                <a:solidFill>
                  <a:srgbClr val="FF760D"/>
                </a:solidFill>
                <a:latin typeface="微软雅黑" panose="020B0503020204020204" pitchFamily="34" charset="-122"/>
                <a:cs typeface="微软雅黑" panose="020B0503020204020204" pitchFamily="34" charset="-122"/>
              </a:endParaRPr>
            </a:p>
          </p:txBody>
        </p:sp>
        <p:sp>
          <p:nvSpPr>
            <p:cNvPr id="14" name="object 3"/>
            <p:cNvSpPr/>
            <p:nvPr/>
          </p:nvSpPr>
          <p:spPr>
            <a:xfrm>
              <a:off x="958596" y="970280"/>
              <a:ext cx="327660" cy="317500"/>
            </a:xfrm>
            <a:custGeom>
              <a:avLst/>
              <a:gdLst/>
              <a:ahLst/>
              <a:cxnLst/>
              <a:rect l="l" t="t" r="r" b="b"/>
              <a:pathLst>
                <a:path w="327659" h="317500">
                  <a:moveTo>
                    <a:pt x="163829" y="0"/>
                  </a:moveTo>
                  <a:lnTo>
                    <a:pt x="120253" y="5655"/>
                  </a:lnTo>
                  <a:lnTo>
                    <a:pt x="81110" y="21618"/>
                  </a:lnTo>
                  <a:lnTo>
                    <a:pt x="47958" y="46386"/>
                  </a:lnTo>
                  <a:lnTo>
                    <a:pt x="22352" y="78457"/>
                  </a:lnTo>
                  <a:lnTo>
                    <a:pt x="5847" y="116328"/>
                  </a:lnTo>
                  <a:lnTo>
                    <a:pt x="0" y="158496"/>
                  </a:lnTo>
                  <a:lnTo>
                    <a:pt x="5847" y="200663"/>
                  </a:lnTo>
                  <a:lnTo>
                    <a:pt x="22351" y="238534"/>
                  </a:lnTo>
                  <a:lnTo>
                    <a:pt x="47958" y="270605"/>
                  </a:lnTo>
                  <a:lnTo>
                    <a:pt x="81110" y="295373"/>
                  </a:lnTo>
                  <a:lnTo>
                    <a:pt x="120253" y="311336"/>
                  </a:lnTo>
                  <a:lnTo>
                    <a:pt x="163829" y="316991"/>
                  </a:lnTo>
                  <a:lnTo>
                    <a:pt x="207406" y="311336"/>
                  </a:lnTo>
                  <a:lnTo>
                    <a:pt x="246549" y="295373"/>
                  </a:lnTo>
                  <a:lnTo>
                    <a:pt x="279701" y="270605"/>
                  </a:lnTo>
                  <a:lnTo>
                    <a:pt x="284949" y="264033"/>
                  </a:lnTo>
                  <a:lnTo>
                    <a:pt x="92379" y="264033"/>
                  </a:lnTo>
                  <a:lnTo>
                    <a:pt x="151003" y="158496"/>
                  </a:lnTo>
                  <a:lnTo>
                    <a:pt x="92379" y="52959"/>
                  </a:lnTo>
                  <a:lnTo>
                    <a:pt x="284949" y="52959"/>
                  </a:lnTo>
                  <a:lnTo>
                    <a:pt x="279701" y="46386"/>
                  </a:lnTo>
                  <a:lnTo>
                    <a:pt x="246549" y="21618"/>
                  </a:lnTo>
                  <a:lnTo>
                    <a:pt x="207406" y="5655"/>
                  </a:lnTo>
                  <a:lnTo>
                    <a:pt x="163829" y="0"/>
                  </a:lnTo>
                  <a:close/>
                </a:path>
                <a:path w="327659" h="317500">
                  <a:moveTo>
                    <a:pt x="284949" y="52959"/>
                  </a:moveTo>
                  <a:lnTo>
                    <a:pt x="92379" y="52959"/>
                  </a:lnTo>
                  <a:lnTo>
                    <a:pt x="272440" y="158496"/>
                  </a:lnTo>
                  <a:lnTo>
                    <a:pt x="92379" y="264033"/>
                  </a:lnTo>
                  <a:lnTo>
                    <a:pt x="284949" y="264033"/>
                  </a:lnTo>
                  <a:lnTo>
                    <a:pt x="305307" y="238534"/>
                  </a:lnTo>
                  <a:lnTo>
                    <a:pt x="321812" y="200663"/>
                  </a:lnTo>
                  <a:lnTo>
                    <a:pt x="327659" y="158496"/>
                  </a:lnTo>
                  <a:lnTo>
                    <a:pt x="321812" y="116328"/>
                  </a:lnTo>
                  <a:lnTo>
                    <a:pt x="305308" y="78457"/>
                  </a:lnTo>
                  <a:lnTo>
                    <a:pt x="284949" y="52959"/>
                  </a:lnTo>
                  <a:close/>
                </a:path>
              </a:pathLst>
            </a:custGeom>
            <a:solidFill>
              <a:srgbClr val="FF760D"/>
            </a:solidFill>
          </p:spPr>
          <p:txBody>
            <a:bodyPr wrap="square" lIns="0" tIns="0" rIns="0" bIns="0" rtlCol="0"/>
            <a:lstStyle/>
            <a:p/>
          </p:txBody>
        </p:sp>
      </p:gr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1" presetClass="entr" presetSubtype="0" fill="hold" grpId="0" nodeType="clickEffect">
                                  <p:stCondLst>
                                    <p:cond delay="0"/>
                                  </p:stCondLst>
                                  <p:iterate type="lt">
                                    <p:tmPct val="10000"/>
                                  </p:iterate>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3"/>
                                        </p:tgtEl>
                                        <p:attrNameLst>
                                          <p:attrName>ppt_y</p:attrName>
                                        </p:attrNameLst>
                                      </p:cBhvr>
                                      <p:tavLst>
                                        <p:tav tm="0">
                                          <p:val>
                                            <p:strVal val="#ppt_y"/>
                                          </p:val>
                                        </p:tav>
                                        <p:tav tm="100000">
                                          <p:val>
                                            <p:strVal val="#ppt_y"/>
                                          </p:val>
                                        </p:tav>
                                      </p:tavLst>
                                    </p:anim>
                                    <p:anim calcmode="lin" valueType="num">
                                      <p:cBhvr>
                                        <p:cTn id="15"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88475" y="157985"/>
            <a:ext cx="10205085" cy="553994"/>
          </a:xfrm>
          <a:prstGeom prst="rect">
            <a:avLst/>
          </a:prstGeom>
          <a:noFill/>
        </p:spPr>
        <p:txBody>
          <a:bodyPr wrap="square" lIns="121917" tIns="60958" rIns="121917" bIns="60958" rtlCol="0">
            <a:spAutoFit/>
          </a:bodyPr>
          <a:lstStyle/>
          <a:p>
            <a:r>
              <a:rPr lang="zh-CN" altLang="en-US" sz="2800" kern="0" dirty="0">
                <a:gradFill>
                  <a:gsLst>
                    <a:gs pos="0">
                      <a:srgbClr val="FF0000"/>
                    </a:gs>
                    <a:gs pos="100000">
                      <a:srgbClr val="C00000"/>
                    </a:gs>
                  </a:gsLst>
                  <a:lin ang="5400000" scaled="1"/>
                </a:gradFill>
                <a:latin typeface="方正粗雅宋_GBK" panose="02000500000000000000" pitchFamily="2" charset="-122"/>
                <a:ea typeface="方正粗雅宋_GBK" panose="02000500000000000000" pitchFamily="2" charset="-122"/>
                <a:cs typeface="宋体" panose="02010600030101010101" pitchFamily="2" charset="-122"/>
              </a:rPr>
              <a:t>一、研究国家政策</a:t>
            </a:r>
            <a:endParaRPr lang="zh-CN" altLang="en-US" sz="2800" kern="0" dirty="0">
              <a:gradFill>
                <a:gsLst>
                  <a:gs pos="0">
                    <a:srgbClr val="FF0000"/>
                  </a:gs>
                  <a:gs pos="100000">
                    <a:srgbClr val="C00000"/>
                  </a:gs>
                </a:gsLst>
                <a:lin ang="5400000" scaled="1"/>
              </a:gradFill>
              <a:latin typeface="方正粗雅宋_GBK" panose="02000500000000000000" pitchFamily="2" charset="-122"/>
              <a:ea typeface="方正粗雅宋_GBK" panose="02000500000000000000" pitchFamily="2" charset="-122"/>
              <a:cs typeface="宋体" panose="02010600030101010101" pitchFamily="2" charset="-122"/>
            </a:endParaRPr>
          </a:p>
        </p:txBody>
      </p:sp>
      <p:sp>
        <p:nvSpPr>
          <p:cNvPr id="3" name="矩形 2"/>
          <p:cNvSpPr/>
          <p:nvPr/>
        </p:nvSpPr>
        <p:spPr>
          <a:xfrm>
            <a:off x="808346" y="1867782"/>
            <a:ext cx="5329378" cy="4599940"/>
          </a:xfrm>
          <a:prstGeom prst="rect">
            <a:avLst/>
          </a:prstGeom>
        </p:spPr>
        <p:txBody>
          <a:bodyPr wrap="square">
            <a:spAutoFit/>
          </a:bodyPr>
          <a:lstStyle/>
          <a:p>
            <a:pPr marL="342900" indent="-342900" algn="just">
              <a:lnSpc>
                <a:spcPct val="150000"/>
              </a:lnSpc>
              <a:spcBef>
                <a:spcPts val="600"/>
              </a:spcBef>
              <a:buClr>
                <a:srgbClr val="FF0000"/>
              </a:buClr>
              <a:buSzPct val="70000"/>
              <a:buFont typeface="Wingdings" panose="05000000000000000000" pitchFamily="2" charset="2"/>
              <a:buChar char="l"/>
            </a:pPr>
            <a:r>
              <a:rPr lang="zh-CN" altLang="zh-CN" sz="2400" dirty="0">
                <a:solidFill>
                  <a:schemeClr val="tx2"/>
                </a:solidFill>
                <a:ea typeface="微软雅黑" panose="020B0503020204020204" pitchFamily="34" charset="-122"/>
              </a:rPr>
              <a:t>全面推进</a:t>
            </a:r>
            <a:r>
              <a:rPr lang="zh-CN" altLang="zh-CN" sz="2400" dirty="0">
                <a:solidFill>
                  <a:srgbClr val="FF0000"/>
                </a:solidFill>
                <a:ea typeface="微软雅黑" panose="020B0503020204020204" pitchFamily="34" charset="-122"/>
              </a:rPr>
              <a:t>“</a:t>
            </a:r>
            <a:r>
              <a:rPr lang="zh-CN" altLang="zh-CN" sz="2400" b="1" dirty="0">
                <a:solidFill>
                  <a:srgbClr val="FF0000"/>
                </a:solidFill>
                <a:ea typeface="微软雅黑" panose="020B0503020204020204" pitchFamily="34" charset="-122"/>
              </a:rPr>
              <a:t>四好农村路、农村邮政等基础设施”</a:t>
            </a:r>
            <a:r>
              <a:rPr lang="zh-CN" altLang="zh-CN" sz="2400" dirty="0">
                <a:solidFill>
                  <a:schemeClr val="tx2"/>
                </a:solidFill>
                <a:ea typeface="微软雅黑" panose="020B0503020204020204" pitchFamily="34" charset="-122"/>
              </a:rPr>
              <a:t>建设，加快实施通村组硬化路建设，建立规范化可持续管护机制</a:t>
            </a:r>
            <a:endParaRPr lang="en-US" altLang="zh-CN" sz="2400" dirty="0">
              <a:solidFill>
                <a:schemeClr val="tx2"/>
              </a:solidFill>
              <a:ea typeface="微软雅黑" panose="020B0503020204020204" pitchFamily="34" charset="-122"/>
            </a:endParaRPr>
          </a:p>
          <a:p>
            <a:pPr marL="342900" indent="-342900" algn="just">
              <a:lnSpc>
                <a:spcPct val="150000"/>
              </a:lnSpc>
              <a:spcBef>
                <a:spcPts val="600"/>
              </a:spcBef>
              <a:buClr>
                <a:srgbClr val="FF0000"/>
              </a:buClr>
              <a:buSzPct val="70000"/>
              <a:buFont typeface="Wingdings" panose="05000000000000000000" pitchFamily="2" charset="2"/>
              <a:buChar char="l"/>
            </a:pPr>
            <a:r>
              <a:rPr lang="zh-CN" altLang="zh-CN" sz="2400" dirty="0">
                <a:solidFill>
                  <a:schemeClr val="tx2"/>
                </a:solidFill>
                <a:ea typeface="微软雅黑" panose="020B0503020204020204" pitchFamily="34" charset="-122"/>
              </a:rPr>
              <a:t>促进交通建设与农村地区资源开发、产业发展有机融合，加强特色农产品优势区与旅游资源富集区交通建设</a:t>
            </a:r>
            <a:endParaRPr lang="en-US" altLang="zh-CN" sz="2400" dirty="0">
              <a:solidFill>
                <a:schemeClr val="tx2"/>
              </a:solidFill>
              <a:ea typeface="微软雅黑" panose="020B0503020204020204" pitchFamily="34" charset="-122"/>
            </a:endParaRPr>
          </a:p>
        </p:txBody>
      </p:sp>
      <p:pic>
        <p:nvPicPr>
          <p:cNvPr id="6" name="图片 5" descr="C:\Users\lcrbs\Desktop\45.jpg45"/>
          <p:cNvPicPr>
            <a:picLocks noChangeAspect="1"/>
          </p:cNvPicPr>
          <p:nvPr/>
        </p:nvPicPr>
        <p:blipFill>
          <a:blip r:embed="rId1"/>
          <a:srcRect/>
          <a:stretch>
            <a:fillRect/>
          </a:stretch>
        </p:blipFill>
        <p:spPr>
          <a:xfrm>
            <a:off x="7033895" y="1334770"/>
            <a:ext cx="4320540" cy="2465070"/>
          </a:xfrm>
          <a:prstGeom prst="rect">
            <a:avLst/>
          </a:prstGeom>
        </p:spPr>
      </p:pic>
      <p:sp>
        <p:nvSpPr>
          <p:cNvPr id="8" name="矩形 7"/>
          <p:cNvSpPr/>
          <p:nvPr/>
        </p:nvSpPr>
        <p:spPr>
          <a:xfrm>
            <a:off x="5648468" y="114952"/>
            <a:ext cx="6543532" cy="460375"/>
          </a:xfrm>
          <a:prstGeom prst="rect">
            <a:avLst/>
          </a:prstGeom>
          <a:gradFill>
            <a:lin ang="10800000" scaled="0"/>
          </a:gradFill>
        </p:spPr>
        <p:style>
          <a:lnRef idx="1">
            <a:schemeClr val="accent2"/>
          </a:lnRef>
          <a:fillRef idx="3">
            <a:schemeClr val="accent2"/>
          </a:fillRef>
          <a:effectRef idx="2">
            <a:schemeClr val="accent2"/>
          </a:effectRef>
          <a:fontRef idx="minor">
            <a:schemeClr val="lt1"/>
          </a:fontRef>
        </p:style>
        <p:txBody>
          <a:bodyPr wrap="square">
            <a:spAutoFit/>
          </a:bodyPr>
          <a:lstStyle/>
          <a:p>
            <a:pPr algn="ctr"/>
            <a:r>
              <a:rPr lang="zh-CN" altLang="zh-CN" sz="2400" b="1" dirty="0">
                <a:solidFill>
                  <a:schemeClr val="bg1"/>
                </a:solidFill>
              </a:rPr>
              <a:t>基础设施布局完善、立体互联</a:t>
            </a:r>
            <a:endParaRPr lang="zh-CN" altLang="zh-CN" sz="2400" dirty="0">
              <a:solidFill>
                <a:schemeClr val="bg1"/>
              </a:solidFill>
            </a:endParaRPr>
          </a:p>
        </p:txBody>
      </p:sp>
      <p:sp>
        <p:nvSpPr>
          <p:cNvPr id="9" name="矩形 8"/>
          <p:cNvSpPr/>
          <p:nvPr/>
        </p:nvSpPr>
        <p:spPr>
          <a:xfrm>
            <a:off x="-24180" y="711979"/>
            <a:ext cx="12030134" cy="127491"/>
          </a:xfrm>
          <a:prstGeom prst="rect">
            <a:avLst/>
          </a:prstGeom>
          <a:gradFill>
            <a:gsLst>
              <a:gs pos="6195">
                <a:srgbClr val="FF6600">
                  <a:lumMod val="94000"/>
                  <a:lumOff val="6000"/>
                </a:srgbClr>
              </a:gs>
              <a:gs pos="100000">
                <a:srgbClr val="FFC000">
                  <a:alpha val="0"/>
                </a:srgb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11" name="组合 18"/>
          <p:cNvGrpSpPr/>
          <p:nvPr/>
        </p:nvGrpSpPr>
        <p:grpSpPr>
          <a:xfrm>
            <a:off x="361950" y="1080835"/>
            <a:ext cx="6569964" cy="413575"/>
            <a:chOff x="958596" y="921893"/>
            <a:chExt cx="6569964" cy="413575"/>
          </a:xfrm>
        </p:grpSpPr>
        <p:sp>
          <p:nvSpPr>
            <p:cNvPr id="12" name="object 2"/>
            <p:cNvSpPr txBox="1"/>
            <p:nvPr/>
          </p:nvSpPr>
          <p:spPr>
            <a:xfrm>
              <a:off x="1405255" y="921893"/>
              <a:ext cx="6123305" cy="413575"/>
            </a:xfrm>
            <a:prstGeom prst="rect">
              <a:avLst/>
            </a:prstGeom>
          </p:spPr>
          <p:txBody>
            <a:bodyPr vert="horz" wrap="square" lIns="0" tIns="13335" rIns="0" bIns="0" rtlCol="0">
              <a:spAutoFit/>
            </a:bodyPr>
            <a:lstStyle/>
            <a:p>
              <a:pPr marL="12700">
                <a:lnSpc>
                  <a:spcPct val="100000"/>
                </a:lnSpc>
                <a:spcBef>
                  <a:spcPts val="105"/>
                </a:spcBef>
              </a:pPr>
              <a:r>
                <a:rPr lang="en-US" altLang="zh-CN" sz="2600" b="1">
                  <a:solidFill>
                    <a:srgbClr val="FF760D"/>
                  </a:solidFill>
                  <a:latin typeface="微软雅黑" panose="020B0503020204020204" pitchFamily="34" charset="-122"/>
                  <a:cs typeface="微软雅黑" panose="020B0503020204020204" pitchFamily="34" charset="-122"/>
                </a:rPr>
                <a:t>3</a:t>
              </a:r>
              <a:r>
                <a:rPr lang="zh-CN" altLang="en-US" sz="2600" b="1">
                  <a:solidFill>
                    <a:srgbClr val="FF760D"/>
                  </a:solidFill>
                  <a:latin typeface="微软雅黑" panose="020B0503020204020204" pitchFamily="34" charset="-122"/>
                  <a:cs typeface="微软雅黑" panose="020B0503020204020204" pitchFamily="34" charset="-122"/>
                </a:rPr>
                <a:t>、形成广覆盖的农村交通基础设施网</a:t>
              </a:r>
              <a:endParaRPr lang="zh-CN" altLang="en-US" sz="2600" b="1">
                <a:solidFill>
                  <a:srgbClr val="FF760D"/>
                </a:solidFill>
                <a:latin typeface="微软雅黑" panose="020B0503020204020204" pitchFamily="34" charset="-122"/>
                <a:cs typeface="微软雅黑" panose="020B0503020204020204" pitchFamily="34" charset="-122"/>
              </a:endParaRPr>
            </a:p>
          </p:txBody>
        </p:sp>
        <p:sp>
          <p:nvSpPr>
            <p:cNvPr id="13" name="object 3"/>
            <p:cNvSpPr/>
            <p:nvPr/>
          </p:nvSpPr>
          <p:spPr>
            <a:xfrm>
              <a:off x="958596" y="970280"/>
              <a:ext cx="327660" cy="317500"/>
            </a:xfrm>
            <a:custGeom>
              <a:avLst/>
              <a:gdLst/>
              <a:ahLst/>
              <a:cxnLst/>
              <a:rect l="l" t="t" r="r" b="b"/>
              <a:pathLst>
                <a:path w="327659" h="317500">
                  <a:moveTo>
                    <a:pt x="163829" y="0"/>
                  </a:moveTo>
                  <a:lnTo>
                    <a:pt x="120253" y="5655"/>
                  </a:lnTo>
                  <a:lnTo>
                    <a:pt x="81110" y="21618"/>
                  </a:lnTo>
                  <a:lnTo>
                    <a:pt x="47958" y="46386"/>
                  </a:lnTo>
                  <a:lnTo>
                    <a:pt x="22352" y="78457"/>
                  </a:lnTo>
                  <a:lnTo>
                    <a:pt x="5847" y="116328"/>
                  </a:lnTo>
                  <a:lnTo>
                    <a:pt x="0" y="158496"/>
                  </a:lnTo>
                  <a:lnTo>
                    <a:pt x="5847" y="200663"/>
                  </a:lnTo>
                  <a:lnTo>
                    <a:pt x="22351" y="238534"/>
                  </a:lnTo>
                  <a:lnTo>
                    <a:pt x="47958" y="270605"/>
                  </a:lnTo>
                  <a:lnTo>
                    <a:pt x="81110" y="295373"/>
                  </a:lnTo>
                  <a:lnTo>
                    <a:pt x="120253" y="311336"/>
                  </a:lnTo>
                  <a:lnTo>
                    <a:pt x="163829" y="316991"/>
                  </a:lnTo>
                  <a:lnTo>
                    <a:pt x="207406" y="311336"/>
                  </a:lnTo>
                  <a:lnTo>
                    <a:pt x="246549" y="295373"/>
                  </a:lnTo>
                  <a:lnTo>
                    <a:pt x="279701" y="270605"/>
                  </a:lnTo>
                  <a:lnTo>
                    <a:pt x="284949" y="264033"/>
                  </a:lnTo>
                  <a:lnTo>
                    <a:pt x="92379" y="264033"/>
                  </a:lnTo>
                  <a:lnTo>
                    <a:pt x="151003" y="158496"/>
                  </a:lnTo>
                  <a:lnTo>
                    <a:pt x="92379" y="52959"/>
                  </a:lnTo>
                  <a:lnTo>
                    <a:pt x="284949" y="52959"/>
                  </a:lnTo>
                  <a:lnTo>
                    <a:pt x="279701" y="46386"/>
                  </a:lnTo>
                  <a:lnTo>
                    <a:pt x="246549" y="21618"/>
                  </a:lnTo>
                  <a:lnTo>
                    <a:pt x="207406" y="5655"/>
                  </a:lnTo>
                  <a:lnTo>
                    <a:pt x="163829" y="0"/>
                  </a:lnTo>
                  <a:close/>
                </a:path>
                <a:path w="327659" h="317500">
                  <a:moveTo>
                    <a:pt x="284949" y="52959"/>
                  </a:moveTo>
                  <a:lnTo>
                    <a:pt x="92379" y="52959"/>
                  </a:lnTo>
                  <a:lnTo>
                    <a:pt x="272440" y="158496"/>
                  </a:lnTo>
                  <a:lnTo>
                    <a:pt x="92379" y="264033"/>
                  </a:lnTo>
                  <a:lnTo>
                    <a:pt x="284949" y="264033"/>
                  </a:lnTo>
                  <a:lnTo>
                    <a:pt x="305307" y="238534"/>
                  </a:lnTo>
                  <a:lnTo>
                    <a:pt x="321812" y="200663"/>
                  </a:lnTo>
                  <a:lnTo>
                    <a:pt x="327659" y="158496"/>
                  </a:lnTo>
                  <a:lnTo>
                    <a:pt x="321812" y="116328"/>
                  </a:lnTo>
                  <a:lnTo>
                    <a:pt x="305308" y="78457"/>
                  </a:lnTo>
                  <a:lnTo>
                    <a:pt x="284949" y="52959"/>
                  </a:lnTo>
                  <a:close/>
                </a:path>
              </a:pathLst>
            </a:custGeom>
            <a:solidFill>
              <a:srgbClr val="FF760D"/>
            </a:solidFill>
          </p:spPr>
          <p:txBody>
            <a:bodyPr wrap="square" lIns="0" tIns="0" rIns="0" bIns="0" rtlCol="0"/>
            <a:lstStyle/>
            <a:p/>
          </p:txBody>
        </p:sp>
      </p:grpSp>
      <p:pic>
        <p:nvPicPr>
          <p:cNvPr id="2" name="图片 1" descr="C:\Users\lcrbs\Desktop\133.jpg133"/>
          <p:cNvPicPr>
            <a:picLocks noChangeAspect="1"/>
          </p:cNvPicPr>
          <p:nvPr/>
        </p:nvPicPr>
        <p:blipFill>
          <a:blip r:embed="rId2"/>
          <a:srcRect/>
          <a:stretch>
            <a:fillRect/>
          </a:stretch>
        </p:blipFill>
        <p:spPr>
          <a:xfrm>
            <a:off x="7046595" y="3991610"/>
            <a:ext cx="4319905" cy="2475865"/>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1+#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ppt_w</p:attrName>
                                        </p:attrNameLst>
                                      </p:cBhvr>
                                      <p:tavLst>
                                        <p:tav tm="0">
                                          <p:val>
                                            <p:fltVal val="0"/>
                                          </p:val>
                                        </p:tav>
                                        <p:tav tm="100000">
                                          <p:val>
                                            <p:strVal val="#ppt_w"/>
                                          </p:val>
                                        </p:tav>
                                      </p:tavLst>
                                    </p:anim>
                                    <p:anim calcmode="lin" valueType="num">
                                      <p:cBhvr>
                                        <p:cTn id="14" dur="500" fill="hold"/>
                                        <p:tgtEl>
                                          <p:spTgt spid="6"/>
                                        </p:tgtEl>
                                        <p:attrNameLst>
                                          <p:attrName>ppt_h</p:attrName>
                                        </p:attrNameLst>
                                      </p:cBhvr>
                                      <p:tavLst>
                                        <p:tav tm="0">
                                          <p:val>
                                            <p:fltVal val="0"/>
                                          </p:val>
                                        </p:tav>
                                        <p:tav tm="100000">
                                          <p:val>
                                            <p:strVal val="#ppt_h"/>
                                          </p:val>
                                        </p:tav>
                                      </p:tavLst>
                                    </p:anim>
                                    <p:animEffect transition="in" filter="fade">
                                      <p:cBhvr>
                                        <p:cTn id="15" dur="500"/>
                                        <p:tgtEl>
                                          <p:spTgt spid="6"/>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nodeType="clickEffect">
                                  <p:stCondLst>
                                    <p:cond delay="0"/>
                                  </p:stCondLst>
                                  <p:childTnLst>
                                    <p:set>
                                      <p:cBhvr>
                                        <p:cTn id="19" dur="1" fill="hold">
                                          <p:stCondLst>
                                            <p:cond delay="0"/>
                                          </p:stCondLst>
                                        </p:cTn>
                                        <p:tgtEl>
                                          <p:spTgt spid="3">
                                            <p:txEl>
                                              <p:pRg st="0" end="0"/>
                                            </p:txEl>
                                          </p:spTgt>
                                        </p:tgtEl>
                                        <p:attrNameLst>
                                          <p:attrName>style.visibility</p:attrName>
                                        </p:attrNameLst>
                                      </p:cBhvr>
                                      <p:to>
                                        <p:strVal val="visible"/>
                                      </p:to>
                                    </p:set>
                                    <p:animEffect transition="in" filter="wipe(left)">
                                      <p:cBhvr>
                                        <p:cTn id="20" dur="500"/>
                                        <p:tgtEl>
                                          <p:spTgt spid="3">
                                            <p:txEl>
                                              <p:pRg st="0" end="0"/>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2" fill="hold" nodeType="clickEffect">
                                  <p:stCondLst>
                                    <p:cond delay="0"/>
                                  </p:stCondLst>
                                  <p:childTnLst>
                                    <p:set>
                                      <p:cBhvr>
                                        <p:cTn id="24" dur="1" fill="hold">
                                          <p:stCondLst>
                                            <p:cond delay="0"/>
                                          </p:stCondLst>
                                        </p:cTn>
                                        <p:tgtEl>
                                          <p:spTgt spid="3">
                                            <p:txEl>
                                              <p:pRg st="1" end="1"/>
                                            </p:txEl>
                                          </p:spTgt>
                                        </p:tgtEl>
                                        <p:attrNameLst>
                                          <p:attrName>style.visibility</p:attrName>
                                        </p:attrNameLst>
                                      </p:cBhvr>
                                      <p:to>
                                        <p:strVal val="visible"/>
                                      </p:to>
                                    </p:set>
                                    <p:animEffect transition="in" filter="wipe(right)">
                                      <p:cBhvr>
                                        <p:cTn id="25" dur="500"/>
                                        <p:tgtEl>
                                          <p:spTgt spid="3">
                                            <p:txEl>
                                              <p:pRg st="1" end="1"/>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53" presetClass="entr" presetSubtype="16" fill="hold" nodeType="clickEffect">
                                  <p:stCondLst>
                                    <p:cond delay="0"/>
                                  </p:stCondLst>
                                  <p:childTnLst>
                                    <p:set>
                                      <p:cBhvr>
                                        <p:cTn id="29" dur="1" fill="hold">
                                          <p:stCondLst>
                                            <p:cond delay="0"/>
                                          </p:stCondLst>
                                        </p:cTn>
                                        <p:tgtEl>
                                          <p:spTgt spid="2"/>
                                        </p:tgtEl>
                                        <p:attrNameLst>
                                          <p:attrName>style.visibility</p:attrName>
                                        </p:attrNameLst>
                                      </p:cBhvr>
                                      <p:to>
                                        <p:strVal val="visible"/>
                                      </p:to>
                                    </p:set>
                                    <p:anim calcmode="lin" valueType="num">
                                      <p:cBhvr>
                                        <p:cTn id="30" dur="500" fill="hold"/>
                                        <p:tgtEl>
                                          <p:spTgt spid="2"/>
                                        </p:tgtEl>
                                        <p:attrNameLst>
                                          <p:attrName>ppt_w</p:attrName>
                                        </p:attrNameLst>
                                      </p:cBhvr>
                                      <p:tavLst>
                                        <p:tav tm="0">
                                          <p:val>
                                            <p:fltVal val="0"/>
                                          </p:val>
                                        </p:tav>
                                        <p:tav tm="100000">
                                          <p:val>
                                            <p:strVal val="#ppt_w"/>
                                          </p:val>
                                        </p:tav>
                                      </p:tavLst>
                                    </p:anim>
                                    <p:anim calcmode="lin" valueType="num">
                                      <p:cBhvr>
                                        <p:cTn id="31" dur="500" fill="hold"/>
                                        <p:tgtEl>
                                          <p:spTgt spid="2"/>
                                        </p:tgtEl>
                                        <p:attrNameLst>
                                          <p:attrName>ppt_h</p:attrName>
                                        </p:attrNameLst>
                                      </p:cBhvr>
                                      <p:tavLst>
                                        <p:tav tm="0">
                                          <p:val>
                                            <p:fltVal val="0"/>
                                          </p:val>
                                        </p:tav>
                                        <p:tav tm="100000">
                                          <p:val>
                                            <p:strVal val="#ppt_h"/>
                                          </p:val>
                                        </p:tav>
                                      </p:tavLst>
                                    </p:anim>
                                    <p:animEffect transition="in" filter="fade">
                                      <p:cBhvr>
                                        <p:cTn id="3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88475" y="157985"/>
            <a:ext cx="10205085" cy="553994"/>
          </a:xfrm>
          <a:prstGeom prst="rect">
            <a:avLst/>
          </a:prstGeom>
          <a:noFill/>
        </p:spPr>
        <p:txBody>
          <a:bodyPr wrap="square" lIns="121917" tIns="60958" rIns="121917" bIns="60958" rtlCol="0">
            <a:spAutoFit/>
          </a:bodyPr>
          <a:lstStyle/>
          <a:p>
            <a:r>
              <a:rPr lang="zh-CN" altLang="en-US" sz="2800" kern="0" dirty="0">
                <a:gradFill>
                  <a:gsLst>
                    <a:gs pos="0">
                      <a:srgbClr val="FF0000"/>
                    </a:gs>
                    <a:gs pos="100000">
                      <a:srgbClr val="C00000"/>
                    </a:gs>
                  </a:gsLst>
                  <a:lin ang="5400000" scaled="1"/>
                </a:gradFill>
                <a:latin typeface="方正粗雅宋_GBK" panose="02000500000000000000" pitchFamily="2" charset="-122"/>
                <a:ea typeface="方正粗雅宋_GBK" panose="02000500000000000000" pitchFamily="2" charset="-122"/>
                <a:cs typeface="宋体" panose="02010600030101010101" pitchFamily="2" charset="-122"/>
              </a:rPr>
              <a:t>一、研究国家政策</a:t>
            </a:r>
            <a:endParaRPr lang="zh-CN" altLang="en-US" sz="2800" kern="0" dirty="0">
              <a:gradFill>
                <a:gsLst>
                  <a:gs pos="0">
                    <a:srgbClr val="FF0000"/>
                  </a:gs>
                  <a:gs pos="100000">
                    <a:srgbClr val="C00000"/>
                  </a:gs>
                </a:gsLst>
                <a:lin ang="5400000" scaled="1"/>
              </a:gradFill>
              <a:latin typeface="方正粗雅宋_GBK" panose="02000500000000000000" pitchFamily="2" charset="-122"/>
              <a:ea typeface="方正粗雅宋_GBK" panose="02000500000000000000" pitchFamily="2" charset="-122"/>
              <a:cs typeface="宋体" panose="02010600030101010101" pitchFamily="2" charset="-122"/>
            </a:endParaRPr>
          </a:p>
        </p:txBody>
      </p:sp>
      <p:sp>
        <p:nvSpPr>
          <p:cNvPr id="3" name="矩形 2"/>
          <p:cNvSpPr/>
          <p:nvPr/>
        </p:nvSpPr>
        <p:spPr>
          <a:xfrm>
            <a:off x="2243550" y="2216764"/>
            <a:ext cx="6391890" cy="4047262"/>
          </a:xfrm>
          <a:prstGeom prst="rect">
            <a:avLst/>
          </a:prstGeom>
        </p:spPr>
        <p:txBody>
          <a:bodyPr wrap="square">
            <a:spAutoFit/>
          </a:bodyPr>
          <a:lstStyle/>
          <a:p>
            <a:pPr marL="342900" indent="-342900" algn="just">
              <a:lnSpc>
                <a:spcPct val="150000"/>
              </a:lnSpc>
              <a:spcBef>
                <a:spcPts val="600"/>
              </a:spcBef>
              <a:buClr>
                <a:srgbClr val="FF0000"/>
              </a:buClr>
              <a:buSzPct val="70000"/>
              <a:buFont typeface="Wingdings" panose="05000000000000000000" pitchFamily="2" charset="2"/>
              <a:buChar char="l"/>
            </a:pPr>
            <a:r>
              <a:rPr lang="zh-CN" altLang="zh-CN" sz="2400" dirty="0">
                <a:solidFill>
                  <a:schemeClr val="tx2"/>
                </a:solidFill>
                <a:ea typeface="微软雅黑" panose="020B0503020204020204" pitchFamily="34" charset="-122"/>
              </a:rPr>
              <a:t>依托京津冀、长三角、粤港澳大湾区等世界级城市群，打造具有全球竞争力的国际海港枢纽、航空枢纽和邮政快递核心枢纽，建设一批全国性、区域性交通枢纽，推进综合交通枢纽一体化规划建设，提高换乘换装水平，完善集疏运体系</a:t>
            </a:r>
            <a:endParaRPr lang="en-US" altLang="zh-CN" sz="2400" dirty="0">
              <a:solidFill>
                <a:schemeClr val="tx2"/>
              </a:solidFill>
              <a:ea typeface="微软雅黑" panose="020B0503020204020204" pitchFamily="34" charset="-122"/>
            </a:endParaRPr>
          </a:p>
          <a:p>
            <a:pPr marL="342900" indent="-342900" algn="just">
              <a:lnSpc>
                <a:spcPct val="150000"/>
              </a:lnSpc>
              <a:spcBef>
                <a:spcPts val="600"/>
              </a:spcBef>
              <a:buClr>
                <a:srgbClr val="FF0000"/>
              </a:buClr>
              <a:buSzPct val="70000"/>
              <a:buFont typeface="Wingdings" panose="05000000000000000000" pitchFamily="2" charset="2"/>
              <a:buChar char="l"/>
            </a:pPr>
            <a:r>
              <a:rPr lang="zh-CN" altLang="zh-CN" sz="2400" dirty="0">
                <a:solidFill>
                  <a:schemeClr val="tx2"/>
                </a:solidFill>
                <a:ea typeface="微软雅黑" panose="020B0503020204020204" pitchFamily="34" charset="-122"/>
              </a:rPr>
              <a:t>大力发展枢纽经济</a:t>
            </a:r>
            <a:endParaRPr lang="zh-CN" altLang="en-US" sz="2400" dirty="0">
              <a:solidFill>
                <a:schemeClr val="tx2"/>
              </a:solidFill>
              <a:ea typeface="微软雅黑" panose="020B0503020204020204" pitchFamily="34" charset="-122"/>
            </a:endParaRPr>
          </a:p>
        </p:txBody>
      </p:sp>
      <p:sp>
        <p:nvSpPr>
          <p:cNvPr id="8" name="矩形 7"/>
          <p:cNvSpPr/>
          <p:nvPr/>
        </p:nvSpPr>
        <p:spPr>
          <a:xfrm>
            <a:off x="5648468" y="114952"/>
            <a:ext cx="6543532" cy="460375"/>
          </a:xfrm>
          <a:prstGeom prst="rect">
            <a:avLst/>
          </a:prstGeom>
          <a:gradFill>
            <a:lin ang="10800000" scaled="0"/>
          </a:gradFill>
        </p:spPr>
        <p:style>
          <a:lnRef idx="1">
            <a:schemeClr val="accent2"/>
          </a:lnRef>
          <a:fillRef idx="3">
            <a:schemeClr val="accent2"/>
          </a:fillRef>
          <a:effectRef idx="2">
            <a:schemeClr val="accent2"/>
          </a:effectRef>
          <a:fontRef idx="minor">
            <a:schemeClr val="lt1"/>
          </a:fontRef>
        </p:style>
        <p:txBody>
          <a:bodyPr wrap="square">
            <a:spAutoFit/>
          </a:bodyPr>
          <a:lstStyle/>
          <a:p>
            <a:pPr algn="ctr"/>
            <a:r>
              <a:rPr lang="zh-CN" altLang="zh-CN" sz="2400" b="1" dirty="0">
                <a:solidFill>
                  <a:schemeClr val="bg1"/>
                </a:solidFill>
              </a:rPr>
              <a:t>基础设施布局完善、立体互联</a:t>
            </a:r>
            <a:endParaRPr lang="zh-CN" altLang="zh-CN" sz="2400" dirty="0">
              <a:solidFill>
                <a:schemeClr val="bg1"/>
              </a:solidFill>
            </a:endParaRPr>
          </a:p>
        </p:txBody>
      </p:sp>
      <p:sp>
        <p:nvSpPr>
          <p:cNvPr id="9" name="矩形 8"/>
          <p:cNvSpPr/>
          <p:nvPr/>
        </p:nvSpPr>
        <p:spPr>
          <a:xfrm>
            <a:off x="-24180" y="711979"/>
            <a:ext cx="12030134" cy="127491"/>
          </a:xfrm>
          <a:prstGeom prst="rect">
            <a:avLst/>
          </a:prstGeom>
          <a:gradFill>
            <a:gsLst>
              <a:gs pos="6195">
                <a:srgbClr val="FF6600">
                  <a:lumMod val="94000"/>
                  <a:lumOff val="6000"/>
                </a:srgbClr>
              </a:gs>
              <a:gs pos="100000">
                <a:srgbClr val="FFC000">
                  <a:alpha val="0"/>
                </a:srgb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11" name="组合 18"/>
          <p:cNvGrpSpPr/>
          <p:nvPr/>
        </p:nvGrpSpPr>
        <p:grpSpPr>
          <a:xfrm>
            <a:off x="361950" y="1080835"/>
            <a:ext cx="7211434" cy="413575"/>
            <a:chOff x="958596" y="921893"/>
            <a:chExt cx="7211434" cy="413575"/>
          </a:xfrm>
        </p:grpSpPr>
        <p:sp>
          <p:nvSpPr>
            <p:cNvPr id="12" name="object 2"/>
            <p:cNvSpPr txBox="1"/>
            <p:nvPr/>
          </p:nvSpPr>
          <p:spPr>
            <a:xfrm>
              <a:off x="1405255" y="921893"/>
              <a:ext cx="6764775" cy="413575"/>
            </a:xfrm>
            <a:prstGeom prst="rect">
              <a:avLst/>
            </a:prstGeom>
          </p:spPr>
          <p:txBody>
            <a:bodyPr vert="horz" wrap="square" lIns="0" tIns="13335" rIns="0" bIns="0" rtlCol="0">
              <a:spAutoFit/>
            </a:bodyPr>
            <a:lstStyle/>
            <a:p>
              <a:pPr marL="12700">
                <a:lnSpc>
                  <a:spcPct val="100000"/>
                </a:lnSpc>
                <a:spcBef>
                  <a:spcPts val="105"/>
                </a:spcBef>
              </a:pPr>
              <a:r>
                <a:rPr lang="en-US" altLang="zh-CN" sz="2600" b="1">
                  <a:solidFill>
                    <a:srgbClr val="FF760D"/>
                  </a:solidFill>
                  <a:latin typeface="微软雅黑" panose="020B0503020204020204" pitchFamily="34" charset="-122"/>
                  <a:cs typeface="微软雅黑" panose="020B0503020204020204" pitchFamily="34" charset="-122"/>
                </a:rPr>
                <a:t>4</a:t>
              </a:r>
              <a:r>
                <a:rPr lang="zh-CN" altLang="en-US" sz="2600" b="1">
                  <a:solidFill>
                    <a:srgbClr val="FF760D"/>
                  </a:solidFill>
                  <a:latin typeface="微软雅黑" panose="020B0503020204020204" pitchFamily="34" charset="-122"/>
                  <a:cs typeface="微软雅黑" panose="020B0503020204020204" pitchFamily="34" charset="-122"/>
                </a:rPr>
                <a:t>、构筑多层级、一体化的综合交通枢纽体系</a:t>
              </a:r>
              <a:endParaRPr lang="zh-CN" altLang="en-US" sz="2600" b="1">
                <a:solidFill>
                  <a:srgbClr val="FF760D"/>
                </a:solidFill>
                <a:latin typeface="微软雅黑" panose="020B0503020204020204" pitchFamily="34" charset="-122"/>
                <a:cs typeface="微软雅黑" panose="020B0503020204020204" pitchFamily="34" charset="-122"/>
              </a:endParaRPr>
            </a:p>
          </p:txBody>
        </p:sp>
        <p:sp>
          <p:nvSpPr>
            <p:cNvPr id="13" name="object 3"/>
            <p:cNvSpPr/>
            <p:nvPr/>
          </p:nvSpPr>
          <p:spPr>
            <a:xfrm>
              <a:off x="958596" y="970280"/>
              <a:ext cx="327660" cy="317500"/>
            </a:xfrm>
            <a:custGeom>
              <a:avLst/>
              <a:gdLst/>
              <a:ahLst/>
              <a:cxnLst/>
              <a:rect l="l" t="t" r="r" b="b"/>
              <a:pathLst>
                <a:path w="327659" h="317500">
                  <a:moveTo>
                    <a:pt x="163829" y="0"/>
                  </a:moveTo>
                  <a:lnTo>
                    <a:pt x="120253" y="5655"/>
                  </a:lnTo>
                  <a:lnTo>
                    <a:pt x="81110" y="21618"/>
                  </a:lnTo>
                  <a:lnTo>
                    <a:pt x="47958" y="46386"/>
                  </a:lnTo>
                  <a:lnTo>
                    <a:pt x="22352" y="78457"/>
                  </a:lnTo>
                  <a:lnTo>
                    <a:pt x="5847" y="116328"/>
                  </a:lnTo>
                  <a:lnTo>
                    <a:pt x="0" y="158496"/>
                  </a:lnTo>
                  <a:lnTo>
                    <a:pt x="5847" y="200663"/>
                  </a:lnTo>
                  <a:lnTo>
                    <a:pt x="22351" y="238534"/>
                  </a:lnTo>
                  <a:lnTo>
                    <a:pt x="47958" y="270605"/>
                  </a:lnTo>
                  <a:lnTo>
                    <a:pt x="81110" y="295373"/>
                  </a:lnTo>
                  <a:lnTo>
                    <a:pt x="120253" y="311336"/>
                  </a:lnTo>
                  <a:lnTo>
                    <a:pt x="163829" y="316991"/>
                  </a:lnTo>
                  <a:lnTo>
                    <a:pt x="207406" y="311336"/>
                  </a:lnTo>
                  <a:lnTo>
                    <a:pt x="246549" y="295373"/>
                  </a:lnTo>
                  <a:lnTo>
                    <a:pt x="279701" y="270605"/>
                  </a:lnTo>
                  <a:lnTo>
                    <a:pt x="284949" y="264033"/>
                  </a:lnTo>
                  <a:lnTo>
                    <a:pt x="92379" y="264033"/>
                  </a:lnTo>
                  <a:lnTo>
                    <a:pt x="151003" y="158496"/>
                  </a:lnTo>
                  <a:lnTo>
                    <a:pt x="92379" y="52959"/>
                  </a:lnTo>
                  <a:lnTo>
                    <a:pt x="284949" y="52959"/>
                  </a:lnTo>
                  <a:lnTo>
                    <a:pt x="279701" y="46386"/>
                  </a:lnTo>
                  <a:lnTo>
                    <a:pt x="246549" y="21618"/>
                  </a:lnTo>
                  <a:lnTo>
                    <a:pt x="207406" y="5655"/>
                  </a:lnTo>
                  <a:lnTo>
                    <a:pt x="163829" y="0"/>
                  </a:lnTo>
                  <a:close/>
                </a:path>
                <a:path w="327659" h="317500">
                  <a:moveTo>
                    <a:pt x="284949" y="52959"/>
                  </a:moveTo>
                  <a:lnTo>
                    <a:pt x="92379" y="52959"/>
                  </a:lnTo>
                  <a:lnTo>
                    <a:pt x="272440" y="158496"/>
                  </a:lnTo>
                  <a:lnTo>
                    <a:pt x="92379" y="264033"/>
                  </a:lnTo>
                  <a:lnTo>
                    <a:pt x="284949" y="264033"/>
                  </a:lnTo>
                  <a:lnTo>
                    <a:pt x="305307" y="238534"/>
                  </a:lnTo>
                  <a:lnTo>
                    <a:pt x="321812" y="200663"/>
                  </a:lnTo>
                  <a:lnTo>
                    <a:pt x="327659" y="158496"/>
                  </a:lnTo>
                  <a:lnTo>
                    <a:pt x="321812" y="116328"/>
                  </a:lnTo>
                  <a:lnTo>
                    <a:pt x="305308" y="78457"/>
                  </a:lnTo>
                  <a:lnTo>
                    <a:pt x="284949" y="52959"/>
                  </a:lnTo>
                  <a:close/>
                </a:path>
              </a:pathLst>
            </a:custGeom>
            <a:solidFill>
              <a:srgbClr val="FF760D"/>
            </a:solidFill>
          </p:spPr>
          <p:txBody>
            <a:bodyPr wrap="square" lIns="0" tIns="0" rIns="0" bIns="0" rtlCol="0"/>
            <a:lstStyle/>
            <a:p/>
          </p:txBody>
        </p:sp>
      </p:gr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1+#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1" fill="hold"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wipe(up)">
                                      <p:cBhvr>
                                        <p:cTn id="13" dur="5000"/>
                                        <p:tgtEl>
                                          <p:spTgt spid="3">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nodeType="click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Effect transition="in" filter="wipe(left)">
                                      <p:cBhvr>
                                        <p:cTn id="18"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p:cNvSpPr txBox="1"/>
          <p:nvPr/>
        </p:nvSpPr>
        <p:spPr>
          <a:xfrm>
            <a:off x="88475" y="157985"/>
            <a:ext cx="10205085" cy="553994"/>
          </a:xfrm>
          <a:prstGeom prst="rect">
            <a:avLst/>
          </a:prstGeom>
          <a:noFill/>
        </p:spPr>
        <p:txBody>
          <a:bodyPr wrap="square" lIns="121917" tIns="60958" rIns="121917" bIns="60958" rtlCol="0">
            <a:spAutoFit/>
          </a:bodyPr>
          <a:lstStyle/>
          <a:p>
            <a:r>
              <a:rPr lang="zh-CN" altLang="en-US" sz="2800" kern="0" dirty="0">
                <a:gradFill>
                  <a:gsLst>
                    <a:gs pos="0">
                      <a:srgbClr val="FF0000"/>
                    </a:gs>
                    <a:gs pos="100000">
                      <a:srgbClr val="C00000"/>
                    </a:gs>
                  </a:gsLst>
                  <a:lin ang="5400000" scaled="1"/>
                </a:gradFill>
                <a:latin typeface="方正粗雅宋_GBK" panose="02000500000000000000" pitchFamily="2" charset="-122"/>
                <a:ea typeface="方正粗雅宋_GBK" panose="02000500000000000000" pitchFamily="2" charset="-122"/>
                <a:cs typeface="宋体" panose="02010600030101010101" pitchFamily="2" charset="-122"/>
              </a:rPr>
              <a:t>一、研究国家政策</a:t>
            </a:r>
            <a:endParaRPr lang="zh-CN" altLang="en-US" sz="2800" kern="0" dirty="0">
              <a:gradFill>
                <a:gsLst>
                  <a:gs pos="0">
                    <a:srgbClr val="FF0000"/>
                  </a:gs>
                  <a:gs pos="100000">
                    <a:srgbClr val="C00000"/>
                  </a:gs>
                </a:gsLst>
                <a:lin ang="5400000" scaled="1"/>
              </a:gradFill>
              <a:latin typeface="方正粗雅宋_GBK" panose="02000500000000000000" pitchFamily="2" charset="-122"/>
              <a:ea typeface="方正粗雅宋_GBK" panose="02000500000000000000" pitchFamily="2" charset="-122"/>
              <a:cs typeface="宋体" panose="02010600030101010101" pitchFamily="2" charset="-122"/>
            </a:endParaRPr>
          </a:p>
        </p:txBody>
      </p:sp>
      <p:sp>
        <p:nvSpPr>
          <p:cNvPr id="3" name="矩形 2"/>
          <p:cNvSpPr/>
          <p:nvPr/>
        </p:nvSpPr>
        <p:spPr>
          <a:xfrm>
            <a:off x="942573" y="1541655"/>
            <a:ext cx="5396946" cy="1614805"/>
          </a:xfrm>
          <a:prstGeom prst="rect">
            <a:avLst/>
          </a:prstGeom>
        </p:spPr>
        <p:txBody>
          <a:bodyPr wrap="square">
            <a:spAutoFit/>
          </a:bodyPr>
          <a:lstStyle/>
          <a:p>
            <a:pPr marL="342900" indent="-342900" algn="just">
              <a:lnSpc>
                <a:spcPct val="150000"/>
              </a:lnSpc>
              <a:spcBef>
                <a:spcPts val="600"/>
              </a:spcBef>
              <a:buClr>
                <a:srgbClr val="FF0000"/>
              </a:buClr>
              <a:buSzPct val="70000"/>
              <a:buFont typeface="Wingdings" panose="05000000000000000000" pitchFamily="2" charset="2"/>
              <a:buChar char="l"/>
            </a:pPr>
            <a:r>
              <a:rPr altLang="zh-CN" sz="2200" b="1" dirty="0">
                <a:solidFill>
                  <a:srgbClr val="FF0000"/>
                </a:solidFill>
                <a:ea typeface="微软雅黑" panose="020B0503020204020204" pitchFamily="34" charset="-122"/>
              </a:rPr>
              <a:t>一是加强新型载运工具研发</a:t>
            </a:r>
            <a:r>
              <a:rPr altLang="zh-CN" sz="2200" dirty="0">
                <a:solidFill>
                  <a:srgbClr val="000000"/>
                </a:solidFill>
                <a:ea typeface="微软雅黑" panose="020B0503020204020204" pitchFamily="34" charset="-122"/>
              </a:rPr>
              <a:t>，尤其加强智能网联汽车（智能汽车、自动驾驶、车路协同</a:t>
            </a:r>
            <a:r>
              <a:rPr altLang="zh-CN" sz="2200">
                <a:solidFill>
                  <a:srgbClr val="000000"/>
                </a:solidFill>
                <a:ea typeface="微软雅黑" panose="020B0503020204020204" pitchFamily="34" charset="-122"/>
              </a:rPr>
              <a:t>）</a:t>
            </a:r>
            <a:r>
              <a:rPr altLang="zh-CN" sz="2200" smtClean="0">
                <a:solidFill>
                  <a:srgbClr val="000000"/>
                </a:solidFill>
                <a:ea typeface="微软雅黑" panose="020B0503020204020204" pitchFamily="34" charset="-122"/>
              </a:rPr>
              <a:t>研发</a:t>
            </a:r>
            <a:endParaRPr altLang="zh-CN" sz="2200" dirty="0">
              <a:solidFill>
                <a:srgbClr val="000000"/>
              </a:solidFill>
              <a:ea typeface="微软雅黑" panose="020B0503020204020204" pitchFamily="34" charset="-122"/>
            </a:endParaRPr>
          </a:p>
        </p:txBody>
      </p:sp>
      <p:sp>
        <p:nvSpPr>
          <p:cNvPr id="2" name="矩形 1"/>
          <p:cNvSpPr/>
          <p:nvPr/>
        </p:nvSpPr>
        <p:spPr>
          <a:xfrm>
            <a:off x="881475" y="3233849"/>
            <a:ext cx="6203942" cy="1107996"/>
          </a:xfrm>
          <a:prstGeom prst="rect">
            <a:avLst/>
          </a:prstGeom>
        </p:spPr>
        <p:txBody>
          <a:bodyPr wrap="square">
            <a:spAutoFit/>
          </a:bodyPr>
          <a:lstStyle/>
          <a:p>
            <a:pPr marL="342900" indent="-342900" algn="just">
              <a:lnSpc>
                <a:spcPct val="150000"/>
              </a:lnSpc>
              <a:spcBef>
                <a:spcPts val="600"/>
              </a:spcBef>
              <a:buClr>
                <a:srgbClr val="FF0000"/>
              </a:buClr>
              <a:buSzPct val="70000"/>
              <a:buFont typeface="Wingdings" panose="05000000000000000000" pitchFamily="2" charset="2"/>
              <a:buChar char="l"/>
            </a:pPr>
            <a:r>
              <a:rPr lang="zh-CN" altLang="zh-CN" sz="2200" b="1" dirty="0">
                <a:solidFill>
                  <a:srgbClr val="FF0000"/>
                </a:solidFill>
                <a:ea typeface="微软雅黑" panose="020B0503020204020204" pitchFamily="34" charset="-122"/>
              </a:rPr>
              <a:t>二是加强特种装备研发，</a:t>
            </a:r>
            <a:r>
              <a:rPr lang="zh-CN" altLang="zh-CN" sz="2200" dirty="0">
                <a:solidFill>
                  <a:srgbClr val="000000"/>
                </a:solidFill>
                <a:ea typeface="微软雅黑" panose="020B0503020204020204" pitchFamily="34" charset="-122"/>
              </a:rPr>
              <a:t>推进隧道工程、整跨吊运安装设备等工程机械</a:t>
            </a:r>
            <a:r>
              <a:rPr lang="zh-CN" altLang="zh-CN" sz="2200">
                <a:solidFill>
                  <a:srgbClr val="000000"/>
                </a:solidFill>
                <a:ea typeface="微软雅黑" panose="020B0503020204020204" pitchFamily="34" charset="-122"/>
              </a:rPr>
              <a:t>装备</a:t>
            </a:r>
            <a:r>
              <a:rPr lang="zh-CN" altLang="zh-CN" sz="2200" smtClean="0">
                <a:solidFill>
                  <a:srgbClr val="000000"/>
                </a:solidFill>
                <a:ea typeface="微软雅黑" panose="020B0503020204020204" pitchFamily="34" charset="-122"/>
              </a:rPr>
              <a:t>研发</a:t>
            </a:r>
            <a:endParaRPr lang="zh-CN" altLang="zh-CN" sz="2200" b="1" dirty="0">
              <a:solidFill>
                <a:srgbClr val="FF0000"/>
              </a:solidFill>
              <a:ea typeface="微软雅黑" panose="020B0503020204020204" pitchFamily="34" charset="-122"/>
            </a:endParaRPr>
          </a:p>
        </p:txBody>
      </p:sp>
      <p:sp>
        <p:nvSpPr>
          <p:cNvPr id="4" name="矩形 3"/>
          <p:cNvSpPr/>
          <p:nvPr/>
        </p:nvSpPr>
        <p:spPr>
          <a:xfrm>
            <a:off x="881349" y="4612248"/>
            <a:ext cx="6278997" cy="1410970"/>
          </a:xfrm>
          <a:prstGeom prst="rect">
            <a:avLst/>
          </a:prstGeom>
        </p:spPr>
        <p:txBody>
          <a:bodyPr wrap="square">
            <a:spAutoFit/>
          </a:bodyPr>
          <a:lstStyle/>
          <a:p>
            <a:pPr marL="342900" indent="-342900" algn="just">
              <a:lnSpc>
                <a:spcPct val="130000"/>
              </a:lnSpc>
              <a:spcBef>
                <a:spcPts val="600"/>
              </a:spcBef>
              <a:buClr>
                <a:srgbClr val="FF0000"/>
              </a:buClr>
              <a:buSzPct val="70000"/>
              <a:buFont typeface="Wingdings" panose="05000000000000000000" pitchFamily="2" charset="2"/>
              <a:buChar char="l"/>
            </a:pPr>
            <a:r>
              <a:rPr lang="zh-CN" altLang="zh-CN" sz="2200" b="1" dirty="0">
                <a:solidFill>
                  <a:srgbClr val="FF0000"/>
                </a:solidFill>
                <a:ea typeface="微软雅黑" panose="020B0503020204020204" pitchFamily="34" charset="-122"/>
              </a:rPr>
              <a:t>三是推进装备技术升级，</a:t>
            </a:r>
            <a:r>
              <a:rPr lang="zh-CN" altLang="zh-CN" sz="2200" dirty="0">
                <a:solidFill>
                  <a:srgbClr val="000000"/>
                </a:solidFill>
                <a:ea typeface="微软雅黑" panose="020B0503020204020204" pitchFamily="34" charset="-122"/>
              </a:rPr>
              <a:t>推广新能源、清洁能源、智能化、数字化、轻量化、环保型交通装备及成套技术装备</a:t>
            </a:r>
            <a:endParaRPr lang="zh-CN" altLang="zh-CN" sz="2200" dirty="0">
              <a:solidFill>
                <a:srgbClr val="000000"/>
              </a:solidFill>
              <a:ea typeface="微软雅黑" panose="020B0503020204020204" pitchFamily="34" charset="-122"/>
            </a:endParaRPr>
          </a:p>
        </p:txBody>
      </p:sp>
      <p:sp>
        <p:nvSpPr>
          <p:cNvPr id="9" name="矩形 8"/>
          <p:cNvSpPr/>
          <p:nvPr/>
        </p:nvSpPr>
        <p:spPr>
          <a:xfrm>
            <a:off x="5648468" y="114952"/>
            <a:ext cx="6543532" cy="460375"/>
          </a:xfrm>
          <a:prstGeom prst="rect">
            <a:avLst/>
          </a:prstGeom>
          <a:gradFill>
            <a:lin ang="10800000" scaled="0"/>
          </a:gradFill>
        </p:spPr>
        <p:style>
          <a:lnRef idx="1">
            <a:schemeClr val="accent2"/>
          </a:lnRef>
          <a:fillRef idx="3">
            <a:schemeClr val="accent2"/>
          </a:fillRef>
          <a:effectRef idx="2">
            <a:schemeClr val="accent2"/>
          </a:effectRef>
          <a:fontRef idx="minor">
            <a:schemeClr val="lt1"/>
          </a:fontRef>
        </p:style>
        <p:txBody>
          <a:bodyPr wrap="square">
            <a:spAutoFit/>
          </a:bodyPr>
          <a:lstStyle/>
          <a:p>
            <a:pPr algn="ctr"/>
            <a:r>
              <a:rPr lang="zh-CN" altLang="zh-CN" sz="2400" b="1">
                <a:solidFill>
                  <a:schemeClr val="bg1"/>
                </a:solidFill>
              </a:rPr>
              <a:t>交通装备先进适用、完备可控</a:t>
            </a:r>
            <a:endParaRPr lang="zh-CN" altLang="zh-CN" sz="2400" b="1" dirty="0">
              <a:solidFill>
                <a:schemeClr val="bg1"/>
              </a:solidFill>
            </a:endParaRPr>
          </a:p>
        </p:txBody>
      </p:sp>
      <p:sp>
        <p:nvSpPr>
          <p:cNvPr id="10" name="矩形 9"/>
          <p:cNvSpPr/>
          <p:nvPr/>
        </p:nvSpPr>
        <p:spPr>
          <a:xfrm>
            <a:off x="-24180" y="711979"/>
            <a:ext cx="12030134" cy="127491"/>
          </a:xfrm>
          <a:prstGeom prst="rect">
            <a:avLst/>
          </a:prstGeom>
          <a:gradFill>
            <a:gsLst>
              <a:gs pos="6195">
                <a:srgbClr val="FF6600">
                  <a:lumMod val="94000"/>
                  <a:lumOff val="6000"/>
                </a:srgbClr>
              </a:gs>
              <a:gs pos="100000">
                <a:srgbClr val="FFC000">
                  <a:alpha val="0"/>
                </a:srgb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12" name="组合 11"/>
          <p:cNvGrpSpPr/>
          <p:nvPr/>
        </p:nvGrpSpPr>
        <p:grpSpPr>
          <a:xfrm>
            <a:off x="7432675" y="839470"/>
            <a:ext cx="3690620" cy="2859405"/>
            <a:chOff x="11705" y="1322"/>
            <a:chExt cx="5812" cy="4503"/>
          </a:xfrm>
        </p:grpSpPr>
        <p:pic>
          <p:nvPicPr>
            <p:cNvPr id="5122" name="Picture 2"/>
            <p:cNvPicPr>
              <a:picLocks noChangeAspect="1" noChangeArrowheads="1"/>
            </p:cNvPicPr>
            <p:nvPr/>
          </p:nvPicPr>
          <p:blipFill rotWithShape="1">
            <a:blip r:embed="rId1">
              <a:extLst>
                <a:ext uri="{28A0092B-C50C-407E-A947-70E740481C1C}">
                  <a14:useLocalDpi xmlns:a14="http://schemas.microsoft.com/office/drawing/2010/main" val="0"/>
                </a:ext>
              </a:extLst>
            </a:blip>
            <a:srcRect t="-6208" b="16556"/>
            <a:stretch>
              <a:fillRect/>
            </a:stretch>
          </p:blipFill>
          <p:spPr bwMode="auto">
            <a:xfrm>
              <a:off x="11705" y="1322"/>
              <a:ext cx="5812" cy="3908"/>
            </a:xfrm>
            <a:prstGeom prst="rect">
              <a:avLst/>
            </a:prstGeom>
            <a:noFill/>
            <a:extLst>
              <a:ext uri="{909E8E84-426E-40DD-AFC4-6F175D3DCCD1}">
                <a14:hiddenFill xmlns:a14="http://schemas.microsoft.com/office/drawing/2010/main">
                  <a:solidFill>
                    <a:srgbClr val="FFFFFF"/>
                  </a:solidFill>
                </a14:hiddenFill>
              </a:ext>
            </a:extLst>
          </p:spPr>
        </p:pic>
        <p:sp>
          <p:nvSpPr>
            <p:cNvPr id="100" name="文本框 99"/>
            <p:cNvSpPr txBox="1"/>
            <p:nvPr/>
          </p:nvSpPr>
          <p:spPr>
            <a:xfrm>
              <a:off x="11705" y="5245"/>
              <a:ext cx="5812" cy="580"/>
            </a:xfrm>
            <a:prstGeom prst="rect">
              <a:avLst/>
            </a:prstGeom>
            <a:noFill/>
            <a:ln w="9525">
              <a:noFill/>
            </a:ln>
          </p:spPr>
          <p:txBody>
            <a:bodyPr wrap="square">
              <a:spAutoFit/>
            </a:bodyPr>
            <a:p>
              <a:pPr indent="0" algn="ctr"/>
              <a:r>
                <a:rPr lang="zh-CN" b="0">
                  <a:solidFill>
                    <a:srgbClr val="FF0000"/>
                  </a:solidFill>
                  <a:latin typeface="微软雅黑" panose="020B0503020204020204" pitchFamily="34" charset="-122"/>
                  <a:ea typeface="微软雅黑" panose="020B0503020204020204" pitchFamily="34" charset="-122"/>
                </a:rPr>
                <a:t>中通客车自动驾驶示范车</a:t>
              </a:r>
              <a:endParaRPr lang="zh-CN" b="0">
                <a:solidFill>
                  <a:srgbClr val="FF0000"/>
                </a:solidFill>
                <a:latin typeface="微软雅黑" panose="020B0503020204020204" pitchFamily="34" charset="-122"/>
                <a:ea typeface="微软雅黑" panose="020B0503020204020204" pitchFamily="34" charset="-122"/>
              </a:endParaRPr>
            </a:p>
          </p:txBody>
        </p:sp>
      </p:grpSp>
      <p:sp>
        <p:nvSpPr>
          <p:cNvPr id="5" name="文本框 4"/>
          <p:cNvSpPr txBox="1"/>
          <p:nvPr/>
        </p:nvSpPr>
        <p:spPr>
          <a:xfrm>
            <a:off x="7432675" y="6214745"/>
            <a:ext cx="3690620" cy="368300"/>
          </a:xfrm>
          <a:prstGeom prst="rect">
            <a:avLst/>
          </a:prstGeom>
          <a:noFill/>
          <a:ln w="9525">
            <a:noFill/>
          </a:ln>
        </p:spPr>
        <p:txBody>
          <a:bodyPr wrap="square">
            <a:spAutoFit/>
          </a:bodyPr>
          <a:p>
            <a:pPr indent="0"/>
            <a:endParaRPr lang="zh-CN" b="0">
              <a:solidFill>
                <a:srgbClr val="FF0000"/>
              </a:solidFill>
              <a:latin typeface="微软雅黑" panose="020B0503020204020204" pitchFamily="34" charset="-122"/>
              <a:ea typeface="微软雅黑" panose="020B0503020204020204" pitchFamily="34" charset="-122"/>
            </a:endParaRPr>
          </a:p>
        </p:txBody>
      </p:sp>
      <p:grpSp>
        <p:nvGrpSpPr>
          <p:cNvPr id="13" name="组合 12"/>
          <p:cNvGrpSpPr/>
          <p:nvPr/>
        </p:nvGrpSpPr>
        <p:grpSpPr>
          <a:xfrm>
            <a:off x="7432675" y="3761105"/>
            <a:ext cx="3690620" cy="2853055"/>
            <a:chOff x="11705" y="5923"/>
            <a:chExt cx="5812" cy="4493"/>
          </a:xfrm>
        </p:grpSpPr>
        <p:pic>
          <p:nvPicPr>
            <p:cNvPr id="5124" name="Picture 4"/>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1705" y="5923"/>
              <a:ext cx="5812" cy="3864"/>
            </a:xfrm>
            <a:prstGeom prst="rect">
              <a:avLst/>
            </a:prstGeom>
            <a:noFill/>
            <a:extLst>
              <a:ext uri="{909E8E84-426E-40DD-AFC4-6F175D3DCCD1}">
                <a14:hiddenFill xmlns:a14="http://schemas.microsoft.com/office/drawing/2010/main">
                  <a:solidFill>
                    <a:srgbClr val="FFFFFF"/>
                  </a:solidFill>
                </a14:hiddenFill>
              </a:ext>
            </a:extLst>
          </p:spPr>
        </p:pic>
        <p:sp>
          <p:nvSpPr>
            <p:cNvPr id="8" name="文本框 7"/>
            <p:cNvSpPr txBox="1"/>
            <p:nvPr/>
          </p:nvSpPr>
          <p:spPr>
            <a:xfrm>
              <a:off x="11705" y="9836"/>
              <a:ext cx="5813" cy="580"/>
            </a:xfrm>
            <a:prstGeom prst="rect">
              <a:avLst/>
            </a:prstGeom>
            <a:noFill/>
            <a:ln w="9525">
              <a:noFill/>
            </a:ln>
          </p:spPr>
          <p:txBody>
            <a:bodyPr wrap="square">
              <a:spAutoFit/>
            </a:bodyPr>
            <a:p>
              <a:pPr algn="ctr">
                <a:buClrTx/>
                <a:buSzTx/>
                <a:buFontTx/>
              </a:pPr>
              <a:r>
                <a:rPr lang="zh-CN" sz="1800" b="0">
                  <a:solidFill>
                    <a:srgbClr val="FF0000"/>
                  </a:solidFill>
                  <a:latin typeface="微软雅黑" panose="020B0503020204020204" pitchFamily="34" charset="-122"/>
                  <a:ea typeface="微软雅黑" panose="020B0503020204020204" pitchFamily="34" charset="-122"/>
                </a:rPr>
                <a:t>聊城钎具</a:t>
              </a:r>
              <a:endParaRPr lang="zh-CN">
                <a:solidFill>
                  <a:srgbClr val="FF0000"/>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nodeType="click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wipe(left)">
                                      <p:cBhvr>
                                        <p:cTn id="13" dur="500"/>
                                        <p:tgtEl>
                                          <p:spTgt spid="12"/>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8" fill="hold" grpId="0" nodeType="click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additive="base">
                                        <p:cTn id="18" dur="500" fill="hold"/>
                                        <p:tgtEl>
                                          <p:spTgt spid="2"/>
                                        </p:tgtEl>
                                        <p:attrNameLst>
                                          <p:attrName>ppt_x</p:attrName>
                                        </p:attrNameLst>
                                      </p:cBhvr>
                                      <p:tavLst>
                                        <p:tav tm="0">
                                          <p:val>
                                            <p:strVal val="0-#ppt_w/2"/>
                                          </p:val>
                                        </p:tav>
                                        <p:tav tm="100000">
                                          <p:val>
                                            <p:strVal val="#ppt_x"/>
                                          </p:val>
                                        </p:tav>
                                      </p:tavLst>
                                    </p:anim>
                                    <p:anim calcmode="lin" valueType="num">
                                      <p:cBhvr additive="base">
                                        <p:cTn id="19"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2" presetClass="entr" presetSubtype="2" fill="hold" nodeType="click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wipe(right)">
                                      <p:cBhvr>
                                        <p:cTn id="24" dur="500"/>
                                        <p:tgtEl>
                                          <p:spTgt spid="13"/>
                                        </p:tgtEl>
                                      </p:cBhvr>
                                    </p:animEffect>
                                  </p:childTnLst>
                                </p:cTn>
                              </p:par>
                            </p:childTnLst>
                          </p:cTn>
                        </p:par>
                      </p:childTnLst>
                    </p:cTn>
                  </p:par>
                  <p:par>
                    <p:cTn id="25" fill="hold">
                      <p:stCondLst>
                        <p:cond delay="indefinite"/>
                      </p:stCondLst>
                      <p:childTnLst>
                        <p:par>
                          <p:cTn id="26" fill="hold">
                            <p:stCondLst>
                              <p:cond delay="0"/>
                            </p:stCondLst>
                            <p:childTnLst>
                              <p:par>
                                <p:cTn id="27" presetID="2" presetClass="entr" presetSubtype="8" fill="hold" grpId="0" nodeType="clickEffect">
                                  <p:stCondLst>
                                    <p:cond delay="0"/>
                                  </p:stCondLst>
                                  <p:childTnLst>
                                    <p:set>
                                      <p:cBhvr>
                                        <p:cTn id="28" dur="1" fill="hold">
                                          <p:stCondLst>
                                            <p:cond delay="0"/>
                                          </p:stCondLst>
                                        </p:cTn>
                                        <p:tgtEl>
                                          <p:spTgt spid="4"/>
                                        </p:tgtEl>
                                        <p:attrNameLst>
                                          <p:attrName>style.visibility</p:attrName>
                                        </p:attrNameLst>
                                      </p:cBhvr>
                                      <p:to>
                                        <p:strVal val="visible"/>
                                      </p:to>
                                    </p:set>
                                    <p:anim calcmode="lin" valueType="num">
                                      <p:cBhvr additive="base">
                                        <p:cTn id="29" dur="500" fill="hold"/>
                                        <p:tgtEl>
                                          <p:spTgt spid="4"/>
                                        </p:tgtEl>
                                        <p:attrNameLst>
                                          <p:attrName>ppt_x</p:attrName>
                                        </p:attrNameLst>
                                      </p:cBhvr>
                                      <p:tavLst>
                                        <p:tav tm="0">
                                          <p:val>
                                            <p:strVal val="0-#ppt_w/2"/>
                                          </p:val>
                                        </p:tav>
                                        <p:tav tm="100000">
                                          <p:val>
                                            <p:strVal val="#ppt_x"/>
                                          </p:val>
                                        </p:tav>
                                      </p:tavLst>
                                    </p:anim>
                                    <p:anim calcmode="lin" valueType="num">
                                      <p:cBhvr additive="base">
                                        <p:cTn id="30" dur="5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p:bldP spid="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p:cNvSpPr txBox="1"/>
          <p:nvPr/>
        </p:nvSpPr>
        <p:spPr>
          <a:xfrm>
            <a:off x="88475" y="157985"/>
            <a:ext cx="10205085" cy="553994"/>
          </a:xfrm>
          <a:prstGeom prst="rect">
            <a:avLst/>
          </a:prstGeom>
          <a:noFill/>
        </p:spPr>
        <p:txBody>
          <a:bodyPr wrap="square" lIns="121917" tIns="60958" rIns="121917" bIns="60958" rtlCol="0">
            <a:spAutoFit/>
          </a:bodyPr>
          <a:lstStyle/>
          <a:p>
            <a:r>
              <a:rPr lang="zh-CN" altLang="en-US" sz="2800" kern="0" dirty="0">
                <a:gradFill>
                  <a:gsLst>
                    <a:gs pos="0">
                      <a:srgbClr val="FF0000"/>
                    </a:gs>
                    <a:gs pos="100000">
                      <a:srgbClr val="C00000"/>
                    </a:gs>
                  </a:gsLst>
                  <a:lin ang="5400000" scaled="1"/>
                </a:gradFill>
                <a:latin typeface="方正粗雅宋_GBK" panose="02000500000000000000" pitchFamily="2" charset="-122"/>
                <a:ea typeface="方正粗雅宋_GBK" panose="02000500000000000000" pitchFamily="2" charset="-122"/>
                <a:cs typeface="宋体" panose="02010600030101010101" pitchFamily="2" charset="-122"/>
              </a:rPr>
              <a:t>一、研究国家政策</a:t>
            </a:r>
            <a:endParaRPr lang="zh-CN" altLang="en-US" sz="2800" kern="0" dirty="0">
              <a:gradFill>
                <a:gsLst>
                  <a:gs pos="0">
                    <a:srgbClr val="FF0000"/>
                  </a:gs>
                  <a:gs pos="100000">
                    <a:srgbClr val="C00000"/>
                  </a:gs>
                </a:gsLst>
                <a:lin ang="5400000" scaled="1"/>
              </a:gradFill>
              <a:latin typeface="方正粗雅宋_GBK" panose="02000500000000000000" pitchFamily="2" charset="-122"/>
              <a:ea typeface="方正粗雅宋_GBK" panose="02000500000000000000" pitchFamily="2" charset="-122"/>
              <a:cs typeface="宋体" panose="02010600030101010101" pitchFamily="2" charset="-122"/>
            </a:endParaRPr>
          </a:p>
        </p:txBody>
      </p:sp>
      <p:sp>
        <p:nvSpPr>
          <p:cNvPr id="2" name="矩形 1"/>
          <p:cNvSpPr/>
          <p:nvPr/>
        </p:nvSpPr>
        <p:spPr>
          <a:xfrm>
            <a:off x="2074836" y="2097545"/>
            <a:ext cx="9417728" cy="4281170"/>
          </a:xfrm>
          <a:prstGeom prst="rect">
            <a:avLst/>
          </a:prstGeom>
        </p:spPr>
        <p:txBody>
          <a:bodyPr wrap="square">
            <a:spAutoFit/>
          </a:bodyPr>
          <a:lstStyle/>
          <a:p>
            <a:pPr marL="342900" indent="-342900" algn="just">
              <a:lnSpc>
                <a:spcPct val="130000"/>
              </a:lnSpc>
              <a:spcBef>
                <a:spcPts val="600"/>
              </a:spcBef>
              <a:buClr>
                <a:schemeClr val="accent2"/>
              </a:buClr>
              <a:buSzPct val="86000"/>
              <a:buFont typeface="Wingdings" panose="05000000000000000000" pitchFamily="2" charset="2"/>
              <a:buChar char="Ø"/>
            </a:pPr>
            <a:r>
              <a:rPr lang="zh-CN" altLang="zh-CN" sz="2200">
                <a:solidFill>
                  <a:schemeClr val="tx1">
                    <a:lumMod val="95000"/>
                    <a:lumOff val="5000"/>
                  </a:schemeClr>
                </a:solidFill>
                <a:uFillTx/>
              </a:rPr>
              <a:t>构筑以高铁、航空为主体的大容量、高效率区际快速客运服务，提升主要通道旅客运输能力</a:t>
            </a:r>
            <a:r>
              <a:rPr lang="zh-CN" altLang="en-US" sz="2200">
                <a:solidFill>
                  <a:schemeClr val="tx1">
                    <a:lumMod val="95000"/>
                    <a:lumOff val="5000"/>
                  </a:schemeClr>
                </a:solidFill>
                <a:uFillTx/>
              </a:rPr>
              <a:t>，</a:t>
            </a:r>
            <a:r>
              <a:rPr lang="zh-CN" altLang="zh-CN" sz="2200">
                <a:solidFill>
                  <a:schemeClr val="tx1">
                    <a:lumMod val="95000"/>
                    <a:lumOff val="5000"/>
                  </a:schemeClr>
                </a:solidFill>
                <a:uFillTx/>
              </a:rPr>
              <a:t>完善航空服务网络，逐步加密机场网建设，大力发展支线航空，推进干支有效衔接，提高航空服务能力和品质</a:t>
            </a:r>
            <a:endParaRPr lang="en-US" altLang="zh-CN" sz="2200">
              <a:solidFill>
                <a:schemeClr val="tx1">
                  <a:lumMod val="95000"/>
                  <a:lumOff val="5000"/>
                </a:schemeClr>
              </a:solidFill>
              <a:uFillTx/>
            </a:endParaRPr>
          </a:p>
          <a:p>
            <a:pPr marL="342900" indent="-342900" algn="just">
              <a:lnSpc>
                <a:spcPct val="130000"/>
              </a:lnSpc>
              <a:spcBef>
                <a:spcPts val="600"/>
              </a:spcBef>
              <a:buClr>
                <a:schemeClr val="accent2"/>
              </a:buClr>
              <a:buSzPct val="86000"/>
              <a:buFont typeface="Wingdings" panose="05000000000000000000" pitchFamily="2" charset="2"/>
              <a:buChar char="Ø"/>
            </a:pPr>
            <a:r>
              <a:rPr lang="zh-CN" altLang="zh-CN" sz="2200">
                <a:solidFill>
                  <a:schemeClr val="tx1">
                    <a:lumMod val="95000"/>
                    <a:lumOff val="5000"/>
                  </a:schemeClr>
                </a:solidFill>
                <a:uFillTx/>
              </a:rPr>
              <a:t>提高城市群内轨道交通通勤化水平，推广城际道路客运公交化运行模式，打造旅客联程运输系统</a:t>
            </a:r>
            <a:endParaRPr lang="zh-CN" altLang="zh-CN" sz="2200">
              <a:solidFill>
                <a:schemeClr val="tx1">
                  <a:lumMod val="95000"/>
                  <a:lumOff val="5000"/>
                </a:schemeClr>
              </a:solidFill>
              <a:uFillTx/>
            </a:endParaRPr>
          </a:p>
          <a:p>
            <a:pPr marL="342900" indent="-342900" algn="just">
              <a:lnSpc>
                <a:spcPct val="130000"/>
              </a:lnSpc>
              <a:spcBef>
                <a:spcPts val="600"/>
              </a:spcBef>
              <a:buClr>
                <a:schemeClr val="accent2"/>
              </a:buClr>
              <a:buSzPct val="86000"/>
              <a:buFont typeface="Wingdings" panose="05000000000000000000" pitchFamily="2" charset="2"/>
              <a:buChar char="Ø"/>
            </a:pPr>
            <a:r>
              <a:rPr lang="zh-CN" altLang="zh-CN" sz="2200">
                <a:solidFill>
                  <a:schemeClr val="tx1">
                    <a:lumMod val="95000"/>
                    <a:lumOff val="5000"/>
                  </a:schemeClr>
                </a:solidFill>
                <a:uFillTx/>
              </a:rPr>
              <a:t>加强城市交通拥堵综合治理，优先发展城市公共交通，鼓励引导绿色公交出行，合理引导个体机动化出行</a:t>
            </a:r>
            <a:endParaRPr lang="zh-CN" altLang="zh-CN" sz="2200">
              <a:solidFill>
                <a:schemeClr val="tx1">
                  <a:lumMod val="95000"/>
                  <a:lumOff val="5000"/>
                </a:schemeClr>
              </a:solidFill>
              <a:uFillTx/>
            </a:endParaRPr>
          </a:p>
          <a:p>
            <a:pPr marL="342900" indent="-342900" algn="just">
              <a:lnSpc>
                <a:spcPct val="130000"/>
              </a:lnSpc>
              <a:spcBef>
                <a:spcPts val="600"/>
              </a:spcBef>
              <a:buClr>
                <a:schemeClr val="accent2"/>
              </a:buClr>
              <a:buSzPct val="86000"/>
              <a:buFont typeface="Wingdings" panose="05000000000000000000" pitchFamily="2" charset="2"/>
              <a:buChar char="Ø"/>
            </a:pPr>
            <a:r>
              <a:rPr lang="zh-CN" altLang="zh-CN" sz="2200">
                <a:solidFill>
                  <a:schemeClr val="tx1">
                    <a:lumMod val="95000"/>
                    <a:lumOff val="5000"/>
                  </a:schemeClr>
                </a:solidFill>
                <a:uFillTx/>
              </a:rPr>
              <a:t>推进城乡客运服务一体化，提升公共服务均等化水平，保障城乡居民行有所乘</a:t>
            </a:r>
            <a:endParaRPr lang="zh-CN" altLang="zh-CN" sz="2200">
              <a:solidFill>
                <a:schemeClr val="tx1">
                  <a:lumMod val="95000"/>
                  <a:lumOff val="5000"/>
                </a:schemeClr>
              </a:solidFill>
              <a:uFillTx/>
            </a:endParaRPr>
          </a:p>
        </p:txBody>
      </p:sp>
      <p:sp>
        <p:nvSpPr>
          <p:cNvPr id="3" name="TextBox 2"/>
          <p:cNvSpPr txBox="1"/>
          <p:nvPr/>
        </p:nvSpPr>
        <p:spPr>
          <a:xfrm>
            <a:off x="1005351" y="2381126"/>
            <a:ext cx="748923" cy="430887"/>
          </a:xfrm>
          <a:prstGeom prst="rect">
            <a:avLst/>
          </a:prstGeom>
          <a:noFill/>
        </p:spPr>
        <p:txBody>
          <a:bodyPr wrap="none" rtlCol="0">
            <a:spAutoFit/>
          </a:bodyPr>
          <a:lstStyle/>
          <a:p>
            <a:r>
              <a:rPr lang="zh-CN" altLang="en-US" sz="2200" b="1" dirty="0">
                <a:solidFill>
                  <a:srgbClr val="FF0000"/>
                </a:solidFill>
                <a:ea typeface="微软雅黑" panose="020B0503020204020204" pitchFamily="34" charset="-122"/>
              </a:rPr>
              <a:t>区</a:t>
            </a:r>
            <a:r>
              <a:rPr lang="zh-CN" altLang="zh-CN" sz="2200" b="1" dirty="0">
                <a:solidFill>
                  <a:srgbClr val="FF0000"/>
                </a:solidFill>
                <a:ea typeface="微软雅黑" panose="020B0503020204020204" pitchFamily="34" charset="-122"/>
              </a:rPr>
              <a:t>际</a:t>
            </a:r>
            <a:endParaRPr lang="zh-CN" altLang="en-US" sz="2200" b="1" dirty="0">
              <a:solidFill>
                <a:srgbClr val="FF0000"/>
              </a:solidFill>
            </a:endParaRPr>
          </a:p>
        </p:txBody>
      </p:sp>
      <p:sp>
        <p:nvSpPr>
          <p:cNvPr id="8" name="TextBox 7"/>
          <p:cNvSpPr txBox="1"/>
          <p:nvPr/>
        </p:nvSpPr>
        <p:spPr>
          <a:xfrm>
            <a:off x="997574" y="3627119"/>
            <a:ext cx="748923" cy="430887"/>
          </a:xfrm>
          <a:prstGeom prst="rect">
            <a:avLst/>
          </a:prstGeom>
          <a:noFill/>
        </p:spPr>
        <p:txBody>
          <a:bodyPr wrap="none" rtlCol="0">
            <a:spAutoFit/>
          </a:bodyPr>
          <a:lstStyle/>
          <a:p>
            <a:r>
              <a:rPr lang="zh-CN" altLang="en-US" sz="2200" b="1" dirty="0" smtClean="0">
                <a:solidFill>
                  <a:srgbClr val="FF0000"/>
                </a:solidFill>
                <a:ea typeface="微软雅黑" panose="020B0503020204020204" pitchFamily="34" charset="-122"/>
              </a:rPr>
              <a:t>城</a:t>
            </a:r>
            <a:r>
              <a:rPr lang="zh-CN" altLang="zh-CN" sz="2200" b="1" dirty="0" smtClean="0">
                <a:solidFill>
                  <a:srgbClr val="FF0000"/>
                </a:solidFill>
                <a:ea typeface="微软雅黑" panose="020B0503020204020204" pitchFamily="34" charset="-122"/>
              </a:rPr>
              <a:t>际</a:t>
            </a:r>
            <a:endParaRPr lang="zh-CN" altLang="en-US" sz="2200" b="1" dirty="0">
              <a:solidFill>
                <a:srgbClr val="FF0000"/>
              </a:solidFill>
            </a:endParaRPr>
          </a:p>
        </p:txBody>
      </p:sp>
      <p:sp>
        <p:nvSpPr>
          <p:cNvPr id="9" name="TextBox 8"/>
          <p:cNvSpPr txBox="1"/>
          <p:nvPr/>
        </p:nvSpPr>
        <p:spPr>
          <a:xfrm>
            <a:off x="1005351" y="4665043"/>
            <a:ext cx="748923" cy="430887"/>
          </a:xfrm>
          <a:prstGeom prst="rect">
            <a:avLst/>
          </a:prstGeom>
          <a:noFill/>
        </p:spPr>
        <p:txBody>
          <a:bodyPr wrap="none" rtlCol="0">
            <a:spAutoFit/>
          </a:bodyPr>
          <a:lstStyle/>
          <a:p>
            <a:r>
              <a:rPr lang="zh-CN" altLang="en-US" sz="2200" b="1" dirty="0" smtClean="0">
                <a:solidFill>
                  <a:srgbClr val="FF0000"/>
                </a:solidFill>
                <a:ea typeface="微软雅黑" panose="020B0503020204020204" pitchFamily="34" charset="-122"/>
              </a:rPr>
              <a:t>城市</a:t>
            </a:r>
            <a:endParaRPr lang="zh-CN" altLang="en-US" sz="2200" b="1" dirty="0">
              <a:solidFill>
                <a:srgbClr val="FF0000"/>
              </a:solidFill>
            </a:endParaRPr>
          </a:p>
        </p:txBody>
      </p:sp>
      <p:sp>
        <p:nvSpPr>
          <p:cNvPr id="10" name="TextBox 9"/>
          <p:cNvSpPr txBox="1"/>
          <p:nvPr/>
        </p:nvSpPr>
        <p:spPr>
          <a:xfrm>
            <a:off x="997573" y="5529713"/>
            <a:ext cx="748923" cy="430887"/>
          </a:xfrm>
          <a:prstGeom prst="rect">
            <a:avLst/>
          </a:prstGeom>
          <a:noFill/>
        </p:spPr>
        <p:txBody>
          <a:bodyPr wrap="none" rtlCol="0">
            <a:spAutoFit/>
          </a:bodyPr>
          <a:lstStyle/>
          <a:p>
            <a:r>
              <a:rPr lang="zh-CN" altLang="en-US" sz="2200" b="1" dirty="0" smtClean="0">
                <a:solidFill>
                  <a:srgbClr val="FF0000"/>
                </a:solidFill>
                <a:ea typeface="微软雅黑" panose="020B0503020204020204" pitchFamily="34" charset="-122"/>
              </a:rPr>
              <a:t>城乡</a:t>
            </a:r>
            <a:endParaRPr lang="zh-CN" altLang="en-US" sz="2200" b="1" dirty="0">
              <a:solidFill>
                <a:srgbClr val="FF0000"/>
              </a:solidFill>
            </a:endParaRPr>
          </a:p>
        </p:txBody>
      </p:sp>
      <p:sp>
        <p:nvSpPr>
          <p:cNvPr id="11" name="矩形 10"/>
          <p:cNvSpPr/>
          <p:nvPr/>
        </p:nvSpPr>
        <p:spPr>
          <a:xfrm>
            <a:off x="5648468" y="114952"/>
            <a:ext cx="6543532" cy="460375"/>
          </a:xfrm>
          <a:prstGeom prst="rect">
            <a:avLst/>
          </a:prstGeom>
          <a:gradFill>
            <a:lin ang="10800000" scaled="0"/>
          </a:gradFill>
        </p:spPr>
        <p:style>
          <a:lnRef idx="1">
            <a:schemeClr val="accent2"/>
          </a:lnRef>
          <a:fillRef idx="3">
            <a:schemeClr val="accent2"/>
          </a:fillRef>
          <a:effectRef idx="2">
            <a:schemeClr val="accent2"/>
          </a:effectRef>
          <a:fontRef idx="minor">
            <a:schemeClr val="lt1"/>
          </a:fontRef>
        </p:style>
        <p:txBody>
          <a:bodyPr wrap="square">
            <a:spAutoFit/>
          </a:bodyPr>
          <a:lstStyle/>
          <a:p>
            <a:pPr algn="ctr"/>
            <a:r>
              <a:rPr lang="zh-CN" altLang="zh-CN" sz="2400" b="1">
                <a:solidFill>
                  <a:schemeClr val="bg1"/>
                </a:solidFill>
              </a:rPr>
              <a:t>运输服务便捷舒适、经济高效</a:t>
            </a:r>
            <a:endParaRPr lang="zh-CN" altLang="zh-CN" sz="2400" b="1" dirty="0">
              <a:solidFill>
                <a:schemeClr val="bg1"/>
              </a:solidFill>
            </a:endParaRPr>
          </a:p>
        </p:txBody>
      </p:sp>
      <p:sp>
        <p:nvSpPr>
          <p:cNvPr id="12" name="矩形 11"/>
          <p:cNvSpPr/>
          <p:nvPr/>
        </p:nvSpPr>
        <p:spPr>
          <a:xfrm>
            <a:off x="-24180" y="711979"/>
            <a:ext cx="12030134" cy="127491"/>
          </a:xfrm>
          <a:prstGeom prst="rect">
            <a:avLst/>
          </a:prstGeom>
          <a:gradFill>
            <a:gsLst>
              <a:gs pos="6195">
                <a:srgbClr val="FF6600">
                  <a:lumMod val="94000"/>
                  <a:lumOff val="6000"/>
                </a:srgbClr>
              </a:gs>
              <a:gs pos="100000">
                <a:srgbClr val="FFC000">
                  <a:alpha val="0"/>
                </a:srgb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14" name="组合 18"/>
          <p:cNvGrpSpPr/>
          <p:nvPr/>
        </p:nvGrpSpPr>
        <p:grpSpPr>
          <a:xfrm>
            <a:off x="361950" y="1080835"/>
            <a:ext cx="7211434" cy="413575"/>
            <a:chOff x="958596" y="921893"/>
            <a:chExt cx="7211434" cy="413575"/>
          </a:xfrm>
        </p:grpSpPr>
        <p:sp>
          <p:nvSpPr>
            <p:cNvPr id="15" name="object 2"/>
            <p:cNvSpPr txBox="1"/>
            <p:nvPr/>
          </p:nvSpPr>
          <p:spPr>
            <a:xfrm>
              <a:off x="1405255" y="921893"/>
              <a:ext cx="6764775" cy="413575"/>
            </a:xfrm>
            <a:prstGeom prst="rect">
              <a:avLst/>
            </a:prstGeom>
          </p:spPr>
          <p:txBody>
            <a:bodyPr vert="horz" wrap="square" lIns="0" tIns="13335" rIns="0" bIns="0" rtlCol="0">
              <a:spAutoFit/>
            </a:bodyPr>
            <a:lstStyle/>
            <a:p>
              <a:pPr marL="12700">
                <a:lnSpc>
                  <a:spcPct val="100000"/>
                </a:lnSpc>
                <a:spcBef>
                  <a:spcPts val="105"/>
                </a:spcBef>
              </a:pPr>
              <a:r>
                <a:rPr lang="en-US" altLang="zh-CN" sz="2600" b="1">
                  <a:solidFill>
                    <a:srgbClr val="FF760D"/>
                  </a:solidFill>
                  <a:latin typeface="微软雅黑" panose="020B0503020204020204" pitchFamily="34" charset="-122"/>
                  <a:cs typeface="微软雅黑" panose="020B0503020204020204" pitchFamily="34" charset="-122"/>
                </a:rPr>
                <a:t>1</a:t>
              </a:r>
              <a:r>
                <a:rPr lang="zh-CN" altLang="en-US" sz="2600" b="1">
                  <a:solidFill>
                    <a:srgbClr val="FF760D"/>
                  </a:solidFill>
                  <a:latin typeface="微软雅黑" panose="020B0503020204020204" pitchFamily="34" charset="-122"/>
                  <a:cs typeface="微软雅黑" panose="020B0503020204020204" pitchFamily="34" charset="-122"/>
                </a:rPr>
                <a:t>、推进出行服务快速化、便捷化</a:t>
              </a:r>
              <a:endParaRPr lang="zh-CN" altLang="en-US" sz="2600" b="1">
                <a:solidFill>
                  <a:srgbClr val="FF760D"/>
                </a:solidFill>
                <a:latin typeface="微软雅黑" panose="020B0503020204020204" pitchFamily="34" charset="-122"/>
                <a:cs typeface="微软雅黑" panose="020B0503020204020204" pitchFamily="34" charset="-122"/>
              </a:endParaRPr>
            </a:p>
          </p:txBody>
        </p:sp>
        <p:sp>
          <p:nvSpPr>
            <p:cNvPr id="16" name="object 3"/>
            <p:cNvSpPr/>
            <p:nvPr/>
          </p:nvSpPr>
          <p:spPr>
            <a:xfrm>
              <a:off x="958596" y="970280"/>
              <a:ext cx="327660" cy="317500"/>
            </a:xfrm>
            <a:custGeom>
              <a:avLst/>
              <a:gdLst/>
              <a:ahLst/>
              <a:cxnLst/>
              <a:rect l="l" t="t" r="r" b="b"/>
              <a:pathLst>
                <a:path w="327659" h="317500">
                  <a:moveTo>
                    <a:pt x="163829" y="0"/>
                  </a:moveTo>
                  <a:lnTo>
                    <a:pt x="120253" y="5655"/>
                  </a:lnTo>
                  <a:lnTo>
                    <a:pt x="81110" y="21618"/>
                  </a:lnTo>
                  <a:lnTo>
                    <a:pt x="47958" y="46386"/>
                  </a:lnTo>
                  <a:lnTo>
                    <a:pt x="22352" y="78457"/>
                  </a:lnTo>
                  <a:lnTo>
                    <a:pt x="5847" y="116328"/>
                  </a:lnTo>
                  <a:lnTo>
                    <a:pt x="0" y="158496"/>
                  </a:lnTo>
                  <a:lnTo>
                    <a:pt x="5847" y="200663"/>
                  </a:lnTo>
                  <a:lnTo>
                    <a:pt x="22351" y="238534"/>
                  </a:lnTo>
                  <a:lnTo>
                    <a:pt x="47958" y="270605"/>
                  </a:lnTo>
                  <a:lnTo>
                    <a:pt x="81110" y="295373"/>
                  </a:lnTo>
                  <a:lnTo>
                    <a:pt x="120253" y="311336"/>
                  </a:lnTo>
                  <a:lnTo>
                    <a:pt x="163829" y="316991"/>
                  </a:lnTo>
                  <a:lnTo>
                    <a:pt x="207406" y="311336"/>
                  </a:lnTo>
                  <a:lnTo>
                    <a:pt x="246549" y="295373"/>
                  </a:lnTo>
                  <a:lnTo>
                    <a:pt x="279701" y="270605"/>
                  </a:lnTo>
                  <a:lnTo>
                    <a:pt x="284949" y="264033"/>
                  </a:lnTo>
                  <a:lnTo>
                    <a:pt x="92379" y="264033"/>
                  </a:lnTo>
                  <a:lnTo>
                    <a:pt x="151003" y="158496"/>
                  </a:lnTo>
                  <a:lnTo>
                    <a:pt x="92379" y="52959"/>
                  </a:lnTo>
                  <a:lnTo>
                    <a:pt x="284949" y="52959"/>
                  </a:lnTo>
                  <a:lnTo>
                    <a:pt x="279701" y="46386"/>
                  </a:lnTo>
                  <a:lnTo>
                    <a:pt x="246549" y="21618"/>
                  </a:lnTo>
                  <a:lnTo>
                    <a:pt x="207406" y="5655"/>
                  </a:lnTo>
                  <a:lnTo>
                    <a:pt x="163829" y="0"/>
                  </a:lnTo>
                  <a:close/>
                </a:path>
                <a:path w="327659" h="317500">
                  <a:moveTo>
                    <a:pt x="284949" y="52959"/>
                  </a:moveTo>
                  <a:lnTo>
                    <a:pt x="92379" y="52959"/>
                  </a:lnTo>
                  <a:lnTo>
                    <a:pt x="272440" y="158496"/>
                  </a:lnTo>
                  <a:lnTo>
                    <a:pt x="92379" y="264033"/>
                  </a:lnTo>
                  <a:lnTo>
                    <a:pt x="284949" y="264033"/>
                  </a:lnTo>
                  <a:lnTo>
                    <a:pt x="305307" y="238534"/>
                  </a:lnTo>
                  <a:lnTo>
                    <a:pt x="321812" y="200663"/>
                  </a:lnTo>
                  <a:lnTo>
                    <a:pt x="327659" y="158496"/>
                  </a:lnTo>
                  <a:lnTo>
                    <a:pt x="321812" y="116328"/>
                  </a:lnTo>
                  <a:lnTo>
                    <a:pt x="305308" y="78457"/>
                  </a:lnTo>
                  <a:lnTo>
                    <a:pt x="284949" y="52959"/>
                  </a:lnTo>
                  <a:close/>
                </a:path>
              </a:pathLst>
            </a:custGeom>
            <a:solidFill>
              <a:srgbClr val="FF760D"/>
            </a:solidFill>
          </p:spPr>
          <p:txBody>
            <a:bodyPr wrap="square" lIns="0" tIns="0" rIns="0" bIns="0" rtlCol="0"/>
            <a:lstStyle/>
            <a:p/>
          </p:txBody>
        </p:sp>
      </p:gr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1+#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left)">
                                      <p:cBhvr>
                                        <p:cTn id="13" dur="500"/>
                                        <p:tgtEl>
                                          <p:spTgt spid="3"/>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nodeType="clickEffect">
                                  <p:stCondLst>
                                    <p:cond delay="0"/>
                                  </p:stCondLst>
                                  <p:childTnLst>
                                    <p:set>
                                      <p:cBhvr>
                                        <p:cTn id="17" dur="1" fill="hold">
                                          <p:stCondLst>
                                            <p:cond delay="0"/>
                                          </p:stCondLst>
                                        </p:cTn>
                                        <p:tgtEl>
                                          <p:spTgt spid="2">
                                            <p:txEl>
                                              <p:pRg st="0" end="0"/>
                                            </p:txEl>
                                          </p:spTgt>
                                        </p:tgtEl>
                                        <p:attrNameLst>
                                          <p:attrName>style.visibility</p:attrName>
                                        </p:attrNameLst>
                                      </p:cBhvr>
                                      <p:to>
                                        <p:strVal val="visible"/>
                                      </p:to>
                                    </p:set>
                                    <p:animEffect transition="in" filter="wipe(left)">
                                      <p:cBhvr>
                                        <p:cTn id="18" dur="500"/>
                                        <p:tgtEl>
                                          <p:spTgt spid="2">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wipe(left)">
                                      <p:cBhvr>
                                        <p:cTn id="23" dur="500"/>
                                        <p:tgtEl>
                                          <p:spTgt spid="8"/>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nodeType="clickEffect">
                                  <p:stCondLst>
                                    <p:cond delay="0"/>
                                  </p:stCondLst>
                                  <p:childTnLst>
                                    <p:set>
                                      <p:cBhvr>
                                        <p:cTn id="27" dur="1" fill="hold">
                                          <p:stCondLst>
                                            <p:cond delay="0"/>
                                          </p:stCondLst>
                                        </p:cTn>
                                        <p:tgtEl>
                                          <p:spTgt spid="2">
                                            <p:txEl>
                                              <p:pRg st="1" end="1"/>
                                            </p:txEl>
                                          </p:spTgt>
                                        </p:tgtEl>
                                        <p:attrNameLst>
                                          <p:attrName>style.visibility</p:attrName>
                                        </p:attrNameLst>
                                      </p:cBhvr>
                                      <p:to>
                                        <p:strVal val="visible"/>
                                      </p:to>
                                    </p:set>
                                    <p:animEffect transition="in" filter="wipe(left)">
                                      <p:cBhvr>
                                        <p:cTn id="28" dur="500"/>
                                        <p:tgtEl>
                                          <p:spTgt spid="2">
                                            <p:txEl>
                                              <p:pRg st="1" end="1"/>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grpId="0" nodeType="click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wipe(left)">
                                      <p:cBhvr>
                                        <p:cTn id="33" dur="500"/>
                                        <p:tgtEl>
                                          <p:spTgt spid="9"/>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nodeType="clickEffect">
                                  <p:stCondLst>
                                    <p:cond delay="0"/>
                                  </p:stCondLst>
                                  <p:childTnLst>
                                    <p:set>
                                      <p:cBhvr>
                                        <p:cTn id="37" dur="1" fill="hold">
                                          <p:stCondLst>
                                            <p:cond delay="0"/>
                                          </p:stCondLst>
                                        </p:cTn>
                                        <p:tgtEl>
                                          <p:spTgt spid="2">
                                            <p:txEl>
                                              <p:pRg st="2" end="2"/>
                                            </p:txEl>
                                          </p:spTgt>
                                        </p:tgtEl>
                                        <p:attrNameLst>
                                          <p:attrName>style.visibility</p:attrName>
                                        </p:attrNameLst>
                                      </p:cBhvr>
                                      <p:to>
                                        <p:strVal val="visible"/>
                                      </p:to>
                                    </p:set>
                                    <p:animEffect transition="in" filter="wipe(left)">
                                      <p:cBhvr>
                                        <p:cTn id="38" dur="500"/>
                                        <p:tgtEl>
                                          <p:spTgt spid="2">
                                            <p:txEl>
                                              <p:pRg st="2" end="2"/>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grpId="0" nodeType="click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wipe(left)">
                                      <p:cBhvr>
                                        <p:cTn id="43" dur="500"/>
                                        <p:tgtEl>
                                          <p:spTgt spid="10"/>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8" fill="hold" nodeType="clickEffect">
                                  <p:stCondLst>
                                    <p:cond delay="0"/>
                                  </p:stCondLst>
                                  <p:childTnLst>
                                    <p:set>
                                      <p:cBhvr>
                                        <p:cTn id="47" dur="1" fill="hold">
                                          <p:stCondLst>
                                            <p:cond delay="0"/>
                                          </p:stCondLst>
                                        </p:cTn>
                                        <p:tgtEl>
                                          <p:spTgt spid="2">
                                            <p:txEl>
                                              <p:pRg st="3" end="3"/>
                                            </p:txEl>
                                          </p:spTgt>
                                        </p:tgtEl>
                                        <p:attrNameLst>
                                          <p:attrName>style.visibility</p:attrName>
                                        </p:attrNameLst>
                                      </p:cBhvr>
                                      <p:to>
                                        <p:strVal val="visible"/>
                                      </p:to>
                                    </p:set>
                                    <p:animEffect transition="in" filter="wipe(left)">
                                      <p:cBhvr>
                                        <p:cTn id="48"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p:bldP spid="9" grpId="0"/>
      <p:bldP spid="10"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17"/>
          <p:cNvSpPr txBox="1"/>
          <p:nvPr/>
        </p:nvSpPr>
        <p:spPr>
          <a:xfrm>
            <a:off x="88475" y="157985"/>
            <a:ext cx="10205085" cy="553994"/>
          </a:xfrm>
          <a:prstGeom prst="rect">
            <a:avLst/>
          </a:prstGeom>
          <a:noFill/>
        </p:spPr>
        <p:txBody>
          <a:bodyPr wrap="square" lIns="121917" tIns="60958" rIns="121917" bIns="60958" rtlCol="0">
            <a:spAutoFit/>
          </a:bodyPr>
          <a:lstStyle/>
          <a:p>
            <a:r>
              <a:rPr lang="zh-CN" altLang="en-US" sz="2800" kern="0" dirty="0">
                <a:gradFill>
                  <a:gsLst>
                    <a:gs pos="0">
                      <a:srgbClr val="FF0000"/>
                    </a:gs>
                    <a:gs pos="100000">
                      <a:srgbClr val="C00000"/>
                    </a:gs>
                  </a:gsLst>
                  <a:lin ang="5400000" scaled="1"/>
                </a:gradFill>
                <a:latin typeface="方正粗雅宋_GBK" panose="02000500000000000000" pitchFamily="2" charset="-122"/>
                <a:ea typeface="方正粗雅宋_GBK" panose="02000500000000000000" pitchFamily="2" charset="-122"/>
                <a:cs typeface="宋体" panose="02010600030101010101" pitchFamily="2" charset="-122"/>
              </a:rPr>
              <a:t>一、研究国家政策</a:t>
            </a:r>
            <a:endParaRPr lang="zh-CN" altLang="en-US" sz="2800" kern="0" dirty="0">
              <a:gradFill>
                <a:gsLst>
                  <a:gs pos="0">
                    <a:srgbClr val="FF0000"/>
                  </a:gs>
                  <a:gs pos="100000">
                    <a:srgbClr val="C00000"/>
                  </a:gs>
                </a:gsLst>
                <a:lin ang="5400000" scaled="1"/>
              </a:gradFill>
              <a:latin typeface="方正粗雅宋_GBK" panose="02000500000000000000" pitchFamily="2" charset="-122"/>
              <a:ea typeface="方正粗雅宋_GBK" panose="02000500000000000000" pitchFamily="2" charset="-122"/>
              <a:cs typeface="宋体" panose="02010600030101010101" pitchFamily="2" charset="-122"/>
            </a:endParaRPr>
          </a:p>
        </p:txBody>
      </p:sp>
      <p:sp>
        <p:nvSpPr>
          <p:cNvPr id="2" name="矩形 1"/>
          <p:cNvSpPr/>
          <p:nvPr/>
        </p:nvSpPr>
        <p:spPr>
          <a:xfrm>
            <a:off x="9561509" y="2493603"/>
            <a:ext cx="2383444" cy="1615827"/>
          </a:xfrm>
          <a:prstGeom prst="rect">
            <a:avLst/>
          </a:prstGeom>
        </p:spPr>
        <p:txBody>
          <a:bodyPr wrap="square">
            <a:spAutoFit/>
          </a:bodyPr>
          <a:lstStyle/>
          <a:p>
            <a:pPr marL="342900" indent="-342900" algn="just">
              <a:lnSpc>
                <a:spcPct val="150000"/>
              </a:lnSpc>
              <a:spcBef>
                <a:spcPts val="600"/>
              </a:spcBef>
              <a:buClr>
                <a:srgbClr val="FF0000"/>
              </a:buClr>
              <a:buSzPct val="70000"/>
              <a:buFont typeface="Wingdings" panose="05000000000000000000" pitchFamily="2" charset="2"/>
              <a:buChar char="n"/>
            </a:pPr>
            <a:r>
              <a:rPr lang="zh-CN" altLang="zh-CN" sz="2200" dirty="0">
                <a:solidFill>
                  <a:srgbClr val="44546A"/>
                </a:solidFill>
                <a:ea typeface="微软雅黑" panose="020B0503020204020204" pitchFamily="34" charset="-122"/>
              </a:rPr>
              <a:t>完善航空物流网络，提升航空货运效率</a:t>
            </a:r>
            <a:endParaRPr lang="en-US" altLang="zh-CN" sz="2200" dirty="0">
              <a:solidFill>
                <a:srgbClr val="44546A"/>
              </a:solidFill>
              <a:ea typeface="微软雅黑" panose="020B0503020204020204" pitchFamily="34" charset="-122"/>
            </a:endParaRPr>
          </a:p>
        </p:txBody>
      </p:sp>
      <p:sp>
        <p:nvSpPr>
          <p:cNvPr id="3" name="矩形 2"/>
          <p:cNvSpPr/>
          <p:nvPr/>
        </p:nvSpPr>
        <p:spPr>
          <a:xfrm>
            <a:off x="318680" y="2493603"/>
            <a:ext cx="3524872" cy="3647152"/>
          </a:xfrm>
          <a:prstGeom prst="rect">
            <a:avLst/>
          </a:prstGeom>
        </p:spPr>
        <p:txBody>
          <a:bodyPr wrap="square">
            <a:spAutoFit/>
          </a:bodyPr>
          <a:lstStyle/>
          <a:p>
            <a:pPr marL="342900" lvl="0" indent="-342900" algn="just">
              <a:lnSpc>
                <a:spcPct val="150000"/>
              </a:lnSpc>
              <a:spcBef>
                <a:spcPts val="600"/>
              </a:spcBef>
              <a:buClr>
                <a:srgbClr val="FF0000"/>
              </a:buClr>
              <a:buSzPct val="70000"/>
              <a:buFont typeface="Wingdings" panose="05000000000000000000" pitchFamily="2" charset="2"/>
              <a:buChar char="n"/>
            </a:pPr>
            <a:r>
              <a:rPr lang="zh-CN" altLang="zh-CN" sz="2200" dirty="0">
                <a:solidFill>
                  <a:srgbClr val="44546A"/>
                </a:solidFill>
                <a:ea typeface="微软雅黑" panose="020B0503020204020204" pitchFamily="34" charset="-122"/>
              </a:rPr>
              <a:t>加快推进港口集疏运铁路、物流园区及大型工矿企业铁路专用线等</a:t>
            </a:r>
            <a:r>
              <a:rPr lang="zh-CN" altLang="zh-CN" sz="2200" b="1" dirty="0">
                <a:solidFill>
                  <a:srgbClr val="FF0000"/>
                </a:solidFill>
                <a:ea typeface="微软雅黑" panose="020B0503020204020204" pitchFamily="34" charset="-122"/>
              </a:rPr>
              <a:t>“公转铁”重点项目建设</a:t>
            </a:r>
            <a:r>
              <a:rPr lang="zh-CN" altLang="zh-CN" sz="2200" dirty="0">
                <a:solidFill>
                  <a:srgbClr val="44546A"/>
                </a:solidFill>
                <a:ea typeface="微软雅黑" panose="020B0503020204020204" pitchFamily="34" charset="-122"/>
              </a:rPr>
              <a:t>，推进大宗货物及中长距离货物运输向铁路和水运有序转移</a:t>
            </a:r>
            <a:endParaRPr lang="en-US" altLang="zh-CN" sz="2200" dirty="0">
              <a:solidFill>
                <a:srgbClr val="44546A"/>
              </a:solidFill>
              <a:ea typeface="微软雅黑" panose="020B0503020204020204" pitchFamily="34" charset="-122"/>
            </a:endParaRPr>
          </a:p>
        </p:txBody>
      </p:sp>
      <p:sp>
        <p:nvSpPr>
          <p:cNvPr id="5" name="矩形 4"/>
          <p:cNvSpPr/>
          <p:nvPr/>
        </p:nvSpPr>
        <p:spPr>
          <a:xfrm>
            <a:off x="3985961" y="2493603"/>
            <a:ext cx="3048000" cy="3139321"/>
          </a:xfrm>
          <a:prstGeom prst="rect">
            <a:avLst/>
          </a:prstGeom>
        </p:spPr>
        <p:txBody>
          <a:bodyPr>
            <a:spAutoFit/>
          </a:bodyPr>
          <a:lstStyle/>
          <a:p>
            <a:pPr marL="342900" indent="-342900" algn="just">
              <a:lnSpc>
                <a:spcPct val="150000"/>
              </a:lnSpc>
              <a:spcBef>
                <a:spcPts val="600"/>
              </a:spcBef>
              <a:buClr>
                <a:srgbClr val="FF0000"/>
              </a:buClr>
              <a:buSzPct val="70000"/>
              <a:buFont typeface="Wingdings" panose="05000000000000000000" pitchFamily="2" charset="2"/>
              <a:buChar char="n"/>
            </a:pPr>
            <a:r>
              <a:rPr lang="zh-CN" altLang="zh-CN" sz="2200" dirty="0">
                <a:solidFill>
                  <a:srgbClr val="44546A"/>
                </a:solidFill>
                <a:ea typeface="微软雅黑" panose="020B0503020204020204" pitchFamily="34" charset="-122"/>
              </a:rPr>
              <a:t>推动铁水、公铁、公水、空陆等联运发展，推广跨方式快速换装转运标准化设施设备，形成统一的多式联运标准和规则</a:t>
            </a:r>
            <a:endParaRPr lang="en-US" altLang="zh-CN" sz="2200" dirty="0">
              <a:solidFill>
                <a:srgbClr val="44546A"/>
              </a:solidFill>
              <a:ea typeface="微软雅黑" panose="020B0503020204020204" pitchFamily="34" charset="-122"/>
            </a:endParaRPr>
          </a:p>
        </p:txBody>
      </p:sp>
      <p:sp>
        <p:nvSpPr>
          <p:cNvPr id="6" name="矩形 5"/>
          <p:cNvSpPr/>
          <p:nvPr/>
        </p:nvSpPr>
        <p:spPr>
          <a:xfrm>
            <a:off x="7256702" y="2493603"/>
            <a:ext cx="2041307" cy="1615827"/>
          </a:xfrm>
          <a:prstGeom prst="rect">
            <a:avLst/>
          </a:prstGeom>
        </p:spPr>
        <p:txBody>
          <a:bodyPr wrap="square">
            <a:spAutoFit/>
          </a:bodyPr>
          <a:lstStyle/>
          <a:p>
            <a:pPr marL="342900" lvl="0" indent="-342900" algn="just">
              <a:lnSpc>
                <a:spcPct val="150000"/>
              </a:lnSpc>
              <a:spcBef>
                <a:spcPts val="600"/>
              </a:spcBef>
              <a:buClr>
                <a:srgbClr val="FF0000"/>
              </a:buClr>
              <a:buSzPct val="70000"/>
              <a:buFont typeface="Wingdings" panose="05000000000000000000" pitchFamily="2" charset="2"/>
              <a:buChar char="n"/>
            </a:pPr>
            <a:r>
              <a:rPr lang="zh-CN" altLang="zh-CN" sz="2200" dirty="0">
                <a:solidFill>
                  <a:srgbClr val="44546A"/>
                </a:solidFill>
                <a:ea typeface="微软雅黑" panose="020B0503020204020204" pitchFamily="34" charset="-122"/>
              </a:rPr>
              <a:t>发挥公路货运“门到门”优势</a:t>
            </a:r>
            <a:endParaRPr lang="en-US" altLang="zh-CN" sz="2200" dirty="0">
              <a:solidFill>
                <a:srgbClr val="44546A"/>
              </a:solidFill>
              <a:ea typeface="微软雅黑" panose="020B0503020204020204" pitchFamily="34" charset="-122"/>
            </a:endParaRPr>
          </a:p>
        </p:txBody>
      </p:sp>
      <p:sp>
        <p:nvSpPr>
          <p:cNvPr id="12" name="矩形 11"/>
          <p:cNvSpPr/>
          <p:nvPr/>
        </p:nvSpPr>
        <p:spPr>
          <a:xfrm>
            <a:off x="485695" y="1828141"/>
            <a:ext cx="3705301" cy="430887"/>
          </a:xfrm>
          <a:prstGeom prst="rect">
            <a:avLst/>
          </a:prstGeom>
        </p:spPr>
        <p:txBody>
          <a:bodyPr wrap="square">
            <a:spAutoFit/>
          </a:bodyPr>
          <a:lstStyle/>
          <a:p>
            <a:r>
              <a:rPr lang="zh-CN" altLang="zh-CN" sz="2200" b="1" dirty="0">
                <a:solidFill>
                  <a:srgbClr val="FF0000"/>
                </a:solidFill>
                <a:ea typeface="微软雅黑" panose="020B0503020204020204" pitchFamily="34" charset="-122"/>
              </a:rPr>
              <a:t>推进</a:t>
            </a:r>
            <a:r>
              <a:rPr lang="zh-CN" altLang="zh-CN" sz="2200" b="1" dirty="0" smtClean="0">
                <a:solidFill>
                  <a:srgbClr val="FF0000"/>
                </a:solidFill>
                <a:ea typeface="微软雅黑" panose="020B0503020204020204" pitchFamily="34" charset="-122"/>
              </a:rPr>
              <a:t>“公转铁” 项目</a:t>
            </a:r>
            <a:r>
              <a:rPr lang="zh-CN" altLang="zh-CN" sz="2200" b="1" dirty="0">
                <a:solidFill>
                  <a:srgbClr val="FF0000"/>
                </a:solidFill>
                <a:ea typeface="微软雅黑" panose="020B0503020204020204" pitchFamily="34" charset="-122"/>
              </a:rPr>
              <a:t>建设</a:t>
            </a:r>
            <a:endParaRPr lang="zh-CN" altLang="en-US" sz="2200" b="1" dirty="0">
              <a:solidFill>
                <a:srgbClr val="FF0000"/>
              </a:solidFill>
              <a:ea typeface="微软雅黑" panose="020B0503020204020204" pitchFamily="34" charset="-122"/>
            </a:endParaRPr>
          </a:p>
        </p:txBody>
      </p:sp>
      <p:sp>
        <p:nvSpPr>
          <p:cNvPr id="13" name="矩形 12"/>
          <p:cNvSpPr/>
          <p:nvPr/>
        </p:nvSpPr>
        <p:spPr>
          <a:xfrm>
            <a:off x="4637318" y="1828141"/>
            <a:ext cx="2130287" cy="430887"/>
          </a:xfrm>
          <a:prstGeom prst="rect">
            <a:avLst/>
          </a:prstGeom>
        </p:spPr>
        <p:txBody>
          <a:bodyPr wrap="square">
            <a:spAutoFit/>
          </a:bodyPr>
          <a:lstStyle/>
          <a:p>
            <a:r>
              <a:rPr lang="zh-CN" altLang="zh-CN" sz="2200" b="1" dirty="0">
                <a:solidFill>
                  <a:srgbClr val="FF0000"/>
                </a:solidFill>
                <a:ea typeface="微软雅黑" panose="020B0503020204020204" pitchFamily="34" charset="-122"/>
              </a:rPr>
              <a:t>推动联运发展</a:t>
            </a:r>
            <a:endParaRPr lang="zh-CN" altLang="en-US" sz="2200" b="1" dirty="0">
              <a:solidFill>
                <a:srgbClr val="FF0000"/>
              </a:solidFill>
              <a:ea typeface="微软雅黑" panose="020B0503020204020204" pitchFamily="34" charset="-122"/>
            </a:endParaRPr>
          </a:p>
        </p:txBody>
      </p:sp>
      <p:sp>
        <p:nvSpPr>
          <p:cNvPr id="16" name="矩形 15"/>
          <p:cNvSpPr/>
          <p:nvPr/>
        </p:nvSpPr>
        <p:spPr>
          <a:xfrm>
            <a:off x="7341250" y="1828141"/>
            <a:ext cx="1985623" cy="430887"/>
          </a:xfrm>
          <a:prstGeom prst="rect">
            <a:avLst/>
          </a:prstGeom>
        </p:spPr>
        <p:txBody>
          <a:bodyPr wrap="square">
            <a:spAutoFit/>
          </a:bodyPr>
          <a:lstStyle/>
          <a:p>
            <a:r>
              <a:rPr lang="zh-CN" altLang="zh-CN" sz="2200" b="1" dirty="0">
                <a:solidFill>
                  <a:srgbClr val="FF0000"/>
                </a:solidFill>
                <a:ea typeface="微软雅黑" panose="020B0503020204020204" pitchFamily="34" charset="-122"/>
              </a:rPr>
              <a:t>发挥</a:t>
            </a:r>
            <a:r>
              <a:rPr lang="zh-CN" altLang="zh-CN" sz="2200" b="1" dirty="0" smtClean="0">
                <a:solidFill>
                  <a:srgbClr val="FF0000"/>
                </a:solidFill>
                <a:ea typeface="微软雅黑" panose="020B0503020204020204" pitchFamily="34" charset="-122"/>
              </a:rPr>
              <a:t>公路优势</a:t>
            </a:r>
            <a:endParaRPr lang="en-US" altLang="zh-CN" sz="2200" b="1" dirty="0">
              <a:solidFill>
                <a:srgbClr val="FF0000"/>
              </a:solidFill>
              <a:ea typeface="微软雅黑" panose="020B0503020204020204" pitchFamily="34" charset="-122"/>
            </a:endParaRPr>
          </a:p>
        </p:txBody>
      </p:sp>
      <p:sp>
        <p:nvSpPr>
          <p:cNvPr id="15" name="矩形 14"/>
          <p:cNvSpPr/>
          <p:nvPr/>
        </p:nvSpPr>
        <p:spPr>
          <a:xfrm>
            <a:off x="9600009" y="1828141"/>
            <a:ext cx="2441694" cy="430887"/>
          </a:xfrm>
          <a:prstGeom prst="rect">
            <a:avLst/>
          </a:prstGeom>
        </p:spPr>
        <p:txBody>
          <a:bodyPr wrap="square">
            <a:spAutoFit/>
          </a:bodyPr>
          <a:lstStyle/>
          <a:p>
            <a:r>
              <a:rPr lang="zh-CN" altLang="zh-CN" sz="2200" b="1" dirty="0">
                <a:solidFill>
                  <a:srgbClr val="FF0000"/>
                </a:solidFill>
                <a:ea typeface="微软雅黑" panose="020B0503020204020204" pitchFamily="34" charset="-122"/>
              </a:rPr>
              <a:t>完善航空物流网络</a:t>
            </a:r>
            <a:endParaRPr lang="zh-CN" altLang="en-US" sz="2200" b="1" dirty="0">
              <a:solidFill>
                <a:srgbClr val="FF0000"/>
              </a:solidFill>
              <a:ea typeface="微软雅黑" panose="020B0503020204020204" pitchFamily="34" charset="-122"/>
            </a:endParaRPr>
          </a:p>
        </p:txBody>
      </p:sp>
      <p:sp>
        <p:nvSpPr>
          <p:cNvPr id="14" name="矩形 13"/>
          <p:cNvSpPr/>
          <p:nvPr/>
        </p:nvSpPr>
        <p:spPr>
          <a:xfrm>
            <a:off x="5648468" y="114952"/>
            <a:ext cx="6543532" cy="460375"/>
          </a:xfrm>
          <a:prstGeom prst="rect">
            <a:avLst/>
          </a:prstGeom>
          <a:gradFill>
            <a:lin ang="10800000" scaled="0"/>
          </a:gradFill>
        </p:spPr>
        <p:style>
          <a:lnRef idx="1">
            <a:schemeClr val="accent2"/>
          </a:lnRef>
          <a:fillRef idx="3">
            <a:schemeClr val="accent2"/>
          </a:fillRef>
          <a:effectRef idx="2">
            <a:schemeClr val="accent2"/>
          </a:effectRef>
          <a:fontRef idx="minor">
            <a:schemeClr val="lt1"/>
          </a:fontRef>
        </p:style>
        <p:txBody>
          <a:bodyPr wrap="square">
            <a:spAutoFit/>
          </a:bodyPr>
          <a:lstStyle/>
          <a:p>
            <a:pPr algn="ctr"/>
            <a:r>
              <a:rPr lang="zh-CN" altLang="zh-CN" sz="2400" b="1">
                <a:solidFill>
                  <a:schemeClr val="bg1"/>
                </a:solidFill>
              </a:rPr>
              <a:t>运输服务便捷舒适、经济高效</a:t>
            </a:r>
            <a:endParaRPr lang="zh-CN" altLang="zh-CN" sz="2400" b="1" dirty="0">
              <a:solidFill>
                <a:schemeClr val="bg1"/>
              </a:solidFill>
            </a:endParaRPr>
          </a:p>
        </p:txBody>
      </p:sp>
      <p:sp>
        <p:nvSpPr>
          <p:cNvPr id="17" name="矩形 16"/>
          <p:cNvSpPr/>
          <p:nvPr/>
        </p:nvSpPr>
        <p:spPr>
          <a:xfrm>
            <a:off x="-24180" y="711979"/>
            <a:ext cx="12030134" cy="127491"/>
          </a:xfrm>
          <a:prstGeom prst="rect">
            <a:avLst/>
          </a:prstGeom>
          <a:gradFill>
            <a:gsLst>
              <a:gs pos="6195">
                <a:srgbClr val="FF6600">
                  <a:lumMod val="94000"/>
                  <a:lumOff val="6000"/>
                </a:srgbClr>
              </a:gs>
              <a:gs pos="100000">
                <a:srgbClr val="FFC000">
                  <a:alpha val="0"/>
                </a:srgb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19" name="组合 18"/>
          <p:cNvGrpSpPr/>
          <p:nvPr/>
        </p:nvGrpSpPr>
        <p:grpSpPr>
          <a:xfrm>
            <a:off x="361950" y="1080835"/>
            <a:ext cx="7211434" cy="413575"/>
            <a:chOff x="958596" y="921893"/>
            <a:chExt cx="7211434" cy="413575"/>
          </a:xfrm>
        </p:grpSpPr>
        <p:sp>
          <p:nvSpPr>
            <p:cNvPr id="20" name="object 2"/>
            <p:cNvSpPr txBox="1"/>
            <p:nvPr/>
          </p:nvSpPr>
          <p:spPr>
            <a:xfrm>
              <a:off x="1405255" y="921893"/>
              <a:ext cx="6764775" cy="413575"/>
            </a:xfrm>
            <a:prstGeom prst="rect">
              <a:avLst/>
            </a:prstGeom>
          </p:spPr>
          <p:txBody>
            <a:bodyPr vert="horz" wrap="square" lIns="0" tIns="13335" rIns="0" bIns="0" rtlCol="0">
              <a:spAutoFit/>
            </a:bodyPr>
            <a:lstStyle/>
            <a:p>
              <a:pPr marL="12700">
                <a:lnSpc>
                  <a:spcPct val="100000"/>
                </a:lnSpc>
                <a:spcBef>
                  <a:spcPts val="105"/>
                </a:spcBef>
              </a:pPr>
              <a:r>
                <a:rPr lang="en-US" altLang="zh-CN" sz="2600" b="1">
                  <a:solidFill>
                    <a:srgbClr val="FF760D"/>
                  </a:solidFill>
                  <a:latin typeface="微软雅黑" panose="020B0503020204020204" pitchFamily="34" charset="-122"/>
                  <a:cs typeface="微软雅黑" panose="020B0503020204020204" pitchFamily="34" charset="-122"/>
                </a:rPr>
                <a:t>2</a:t>
              </a:r>
              <a:r>
                <a:rPr lang="zh-CN" altLang="en-US" sz="2600" b="1">
                  <a:solidFill>
                    <a:srgbClr val="FF760D"/>
                  </a:solidFill>
                  <a:latin typeface="微软雅黑" panose="020B0503020204020204" pitchFamily="34" charset="-122"/>
                  <a:cs typeface="微软雅黑" panose="020B0503020204020204" pitchFamily="34" charset="-122"/>
                </a:rPr>
                <a:t>、打造绿色高效的现代物流系统</a:t>
              </a:r>
              <a:endParaRPr lang="zh-CN" altLang="en-US" sz="2600" b="1">
                <a:solidFill>
                  <a:srgbClr val="FF760D"/>
                </a:solidFill>
                <a:latin typeface="微软雅黑" panose="020B0503020204020204" pitchFamily="34" charset="-122"/>
                <a:cs typeface="微软雅黑" panose="020B0503020204020204" pitchFamily="34" charset="-122"/>
              </a:endParaRPr>
            </a:p>
          </p:txBody>
        </p:sp>
        <p:sp>
          <p:nvSpPr>
            <p:cNvPr id="21" name="object 3"/>
            <p:cNvSpPr/>
            <p:nvPr/>
          </p:nvSpPr>
          <p:spPr>
            <a:xfrm>
              <a:off x="958596" y="970280"/>
              <a:ext cx="327660" cy="317500"/>
            </a:xfrm>
            <a:custGeom>
              <a:avLst/>
              <a:gdLst/>
              <a:ahLst/>
              <a:cxnLst/>
              <a:rect l="l" t="t" r="r" b="b"/>
              <a:pathLst>
                <a:path w="327659" h="317500">
                  <a:moveTo>
                    <a:pt x="163829" y="0"/>
                  </a:moveTo>
                  <a:lnTo>
                    <a:pt x="120253" y="5655"/>
                  </a:lnTo>
                  <a:lnTo>
                    <a:pt x="81110" y="21618"/>
                  </a:lnTo>
                  <a:lnTo>
                    <a:pt x="47958" y="46386"/>
                  </a:lnTo>
                  <a:lnTo>
                    <a:pt x="22352" y="78457"/>
                  </a:lnTo>
                  <a:lnTo>
                    <a:pt x="5847" y="116328"/>
                  </a:lnTo>
                  <a:lnTo>
                    <a:pt x="0" y="158496"/>
                  </a:lnTo>
                  <a:lnTo>
                    <a:pt x="5847" y="200663"/>
                  </a:lnTo>
                  <a:lnTo>
                    <a:pt x="22351" y="238534"/>
                  </a:lnTo>
                  <a:lnTo>
                    <a:pt x="47958" y="270605"/>
                  </a:lnTo>
                  <a:lnTo>
                    <a:pt x="81110" y="295373"/>
                  </a:lnTo>
                  <a:lnTo>
                    <a:pt x="120253" y="311336"/>
                  </a:lnTo>
                  <a:lnTo>
                    <a:pt x="163829" y="316991"/>
                  </a:lnTo>
                  <a:lnTo>
                    <a:pt x="207406" y="311336"/>
                  </a:lnTo>
                  <a:lnTo>
                    <a:pt x="246549" y="295373"/>
                  </a:lnTo>
                  <a:lnTo>
                    <a:pt x="279701" y="270605"/>
                  </a:lnTo>
                  <a:lnTo>
                    <a:pt x="284949" y="264033"/>
                  </a:lnTo>
                  <a:lnTo>
                    <a:pt x="92379" y="264033"/>
                  </a:lnTo>
                  <a:lnTo>
                    <a:pt x="151003" y="158496"/>
                  </a:lnTo>
                  <a:lnTo>
                    <a:pt x="92379" y="52959"/>
                  </a:lnTo>
                  <a:lnTo>
                    <a:pt x="284949" y="52959"/>
                  </a:lnTo>
                  <a:lnTo>
                    <a:pt x="279701" y="46386"/>
                  </a:lnTo>
                  <a:lnTo>
                    <a:pt x="246549" y="21618"/>
                  </a:lnTo>
                  <a:lnTo>
                    <a:pt x="207406" y="5655"/>
                  </a:lnTo>
                  <a:lnTo>
                    <a:pt x="163829" y="0"/>
                  </a:lnTo>
                  <a:close/>
                </a:path>
                <a:path w="327659" h="317500">
                  <a:moveTo>
                    <a:pt x="284949" y="52959"/>
                  </a:moveTo>
                  <a:lnTo>
                    <a:pt x="92379" y="52959"/>
                  </a:lnTo>
                  <a:lnTo>
                    <a:pt x="272440" y="158496"/>
                  </a:lnTo>
                  <a:lnTo>
                    <a:pt x="92379" y="264033"/>
                  </a:lnTo>
                  <a:lnTo>
                    <a:pt x="284949" y="264033"/>
                  </a:lnTo>
                  <a:lnTo>
                    <a:pt x="305307" y="238534"/>
                  </a:lnTo>
                  <a:lnTo>
                    <a:pt x="321812" y="200663"/>
                  </a:lnTo>
                  <a:lnTo>
                    <a:pt x="327659" y="158496"/>
                  </a:lnTo>
                  <a:lnTo>
                    <a:pt x="321812" y="116328"/>
                  </a:lnTo>
                  <a:lnTo>
                    <a:pt x="305308" y="78457"/>
                  </a:lnTo>
                  <a:lnTo>
                    <a:pt x="284949" y="52959"/>
                  </a:lnTo>
                  <a:close/>
                </a:path>
              </a:pathLst>
            </a:custGeom>
            <a:solidFill>
              <a:srgbClr val="FF760D"/>
            </a:solidFill>
          </p:spPr>
          <p:txBody>
            <a:bodyPr wrap="square" lIns="0" tIns="0" rIns="0" bIns="0" rtlCol="0"/>
            <a:lstStyle/>
            <a:p/>
          </p:txBody>
        </p:sp>
      </p:gr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1+#ppt_w/2"/>
                                          </p:val>
                                        </p:tav>
                                        <p:tav tm="100000">
                                          <p:val>
                                            <p:strVal val="#ppt_x"/>
                                          </p:val>
                                        </p:tav>
                                      </p:tavLst>
                                    </p:anim>
                                    <p:anim calcmode="lin" valueType="num">
                                      <p:cBhvr additive="base">
                                        <p:cTn id="8" dur="500" fill="hold"/>
                                        <p:tgtEl>
                                          <p:spTgt spid="19"/>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fill="hold"/>
                                        <p:tgtEl>
                                          <p:spTgt spid="12"/>
                                        </p:tgtEl>
                                        <p:attrNameLst>
                                          <p:attrName>ppt_x</p:attrName>
                                        </p:attrNameLst>
                                      </p:cBhvr>
                                      <p:tavLst>
                                        <p:tav tm="0">
                                          <p:val>
                                            <p:strVal val="#ppt_x"/>
                                          </p:val>
                                        </p:tav>
                                        <p:tav tm="100000">
                                          <p:val>
                                            <p:strVal val="#ppt_x"/>
                                          </p:val>
                                        </p:tav>
                                      </p:tavLst>
                                    </p:anim>
                                    <p:anim calcmode="lin" valueType="num">
                                      <p:cBhvr additive="base">
                                        <p:cTn id="1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2" presetClass="entr" presetSubtype="1"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wipe(up)">
                                      <p:cBhvr>
                                        <p:cTn id="19" dur="500"/>
                                        <p:tgtEl>
                                          <p:spTgt spid="3"/>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13"/>
                                        </p:tgtEl>
                                        <p:attrNameLst>
                                          <p:attrName>style.visibility</p:attrName>
                                        </p:attrNameLst>
                                      </p:cBhvr>
                                      <p:to>
                                        <p:strVal val="visible"/>
                                      </p:to>
                                    </p:set>
                                    <p:anim calcmode="lin" valueType="num">
                                      <p:cBhvr additive="base">
                                        <p:cTn id="24" dur="500" fill="hold"/>
                                        <p:tgtEl>
                                          <p:spTgt spid="13"/>
                                        </p:tgtEl>
                                        <p:attrNameLst>
                                          <p:attrName>ppt_x</p:attrName>
                                        </p:attrNameLst>
                                      </p:cBhvr>
                                      <p:tavLst>
                                        <p:tav tm="0">
                                          <p:val>
                                            <p:strVal val="#ppt_x"/>
                                          </p:val>
                                        </p:tav>
                                        <p:tav tm="100000">
                                          <p:val>
                                            <p:strVal val="#ppt_x"/>
                                          </p:val>
                                        </p:tav>
                                      </p:tavLst>
                                    </p:anim>
                                    <p:anim calcmode="lin" valueType="num">
                                      <p:cBhvr additive="base">
                                        <p:cTn id="25"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2" presetClass="entr" presetSubtype="1" fill="hold" grpId="0" nodeType="click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wipe(up)">
                                      <p:cBhvr>
                                        <p:cTn id="30" dur="500"/>
                                        <p:tgtEl>
                                          <p:spTgt spid="5"/>
                                        </p:tgtEl>
                                      </p:cBhvr>
                                    </p:animEffect>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16"/>
                                        </p:tgtEl>
                                        <p:attrNameLst>
                                          <p:attrName>style.visibility</p:attrName>
                                        </p:attrNameLst>
                                      </p:cBhvr>
                                      <p:to>
                                        <p:strVal val="visible"/>
                                      </p:to>
                                    </p:set>
                                    <p:anim calcmode="lin" valueType="num">
                                      <p:cBhvr additive="base">
                                        <p:cTn id="35" dur="500" fill="hold"/>
                                        <p:tgtEl>
                                          <p:spTgt spid="16"/>
                                        </p:tgtEl>
                                        <p:attrNameLst>
                                          <p:attrName>ppt_x</p:attrName>
                                        </p:attrNameLst>
                                      </p:cBhvr>
                                      <p:tavLst>
                                        <p:tav tm="0">
                                          <p:val>
                                            <p:strVal val="#ppt_x"/>
                                          </p:val>
                                        </p:tav>
                                        <p:tav tm="100000">
                                          <p:val>
                                            <p:strVal val="#ppt_x"/>
                                          </p:val>
                                        </p:tav>
                                      </p:tavLst>
                                    </p:anim>
                                    <p:anim calcmode="lin" valueType="num">
                                      <p:cBhvr additive="base">
                                        <p:cTn id="36"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2" presetClass="entr" presetSubtype="1" fill="hold" grpId="0" nodeType="clickEffect">
                                  <p:stCondLst>
                                    <p:cond delay="0"/>
                                  </p:stCondLst>
                                  <p:childTnLst>
                                    <p:set>
                                      <p:cBhvr>
                                        <p:cTn id="40" dur="1" fill="hold">
                                          <p:stCondLst>
                                            <p:cond delay="0"/>
                                          </p:stCondLst>
                                        </p:cTn>
                                        <p:tgtEl>
                                          <p:spTgt spid="6"/>
                                        </p:tgtEl>
                                        <p:attrNameLst>
                                          <p:attrName>style.visibility</p:attrName>
                                        </p:attrNameLst>
                                      </p:cBhvr>
                                      <p:to>
                                        <p:strVal val="visible"/>
                                      </p:to>
                                    </p:set>
                                    <p:animEffect transition="in" filter="wipe(up)">
                                      <p:cBhvr>
                                        <p:cTn id="41" dur="500"/>
                                        <p:tgtEl>
                                          <p:spTgt spid="6"/>
                                        </p:tgtEl>
                                      </p:cBhvr>
                                    </p:animEffect>
                                  </p:childTnLst>
                                </p:cTn>
                              </p:par>
                            </p:childTnLst>
                          </p:cTn>
                        </p:par>
                      </p:childTnLst>
                    </p:cTn>
                  </p:par>
                  <p:par>
                    <p:cTn id="42" fill="hold">
                      <p:stCondLst>
                        <p:cond delay="indefinite"/>
                      </p:stCondLst>
                      <p:childTnLst>
                        <p:par>
                          <p:cTn id="43" fill="hold">
                            <p:stCondLst>
                              <p:cond delay="0"/>
                            </p:stCondLst>
                            <p:childTnLst>
                              <p:par>
                                <p:cTn id="44" presetID="2" presetClass="entr" presetSubtype="4" fill="hold" grpId="0" nodeType="clickEffect">
                                  <p:stCondLst>
                                    <p:cond delay="0"/>
                                  </p:stCondLst>
                                  <p:childTnLst>
                                    <p:set>
                                      <p:cBhvr>
                                        <p:cTn id="45" dur="1" fill="hold">
                                          <p:stCondLst>
                                            <p:cond delay="0"/>
                                          </p:stCondLst>
                                        </p:cTn>
                                        <p:tgtEl>
                                          <p:spTgt spid="15"/>
                                        </p:tgtEl>
                                        <p:attrNameLst>
                                          <p:attrName>style.visibility</p:attrName>
                                        </p:attrNameLst>
                                      </p:cBhvr>
                                      <p:to>
                                        <p:strVal val="visible"/>
                                      </p:to>
                                    </p:set>
                                    <p:anim calcmode="lin" valueType="num">
                                      <p:cBhvr additive="base">
                                        <p:cTn id="46" dur="500" fill="hold"/>
                                        <p:tgtEl>
                                          <p:spTgt spid="15"/>
                                        </p:tgtEl>
                                        <p:attrNameLst>
                                          <p:attrName>ppt_x</p:attrName>
                                        </p:attrNameLst>
                                      </p:cBhvr>
                                      <p:tavLst>
                                        <p:tav tm="0">
                                          <p:val>
                                            <p:strVal val="#ppt_x"/>
                                          </p:val>
                                        </p:tav>
                                        <p:tav tm="100000">
                                          <p:val>
                                            <p:strVal val="#ppt_x"/>
                                          </p:val>
                                        </p:tav>
                                      </p:tavLst>
                                    </p:anim>
                                    <p:anim calcmode="lin" valueType="num">
                                      <p:cBhvr additive="base">
                                        <p:cTn id="47"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22" presetClass="entr" presetSubtype="1" fill="hold" grpId="0" nodeType="clickEffect">
                                  <p:stCondLst>
                                    <p:cond delay="0"/>
                                  </p:stCondLst>
                                  <p:childTnLst>
                                    <p:set>
                                      <p:cBhvr>
                                        <p:cTn id="51" dur="1" fill="hold">
                                          <p:stCondLst>
                                            <p:cond delay="0"/>
                                          </p:stCondLst>
                                        </p:cTn>
                                        <p:tgtEl>
                                          <p:spTgt spid="2"/>
                                        </p:tgtEl>
                                        <p:attrNameLst>
                                          <p:attrName>style.visibility</p:attrName>
                                        </p:attrNameLst>
                                      </p:cBhvr>
                                      <p:to>
                                        <p:strVal val="visible"/>
                                      </p:to>
                                    </p:set>
                                    <p:animEffect transition="in" filter="wipe(up)">
                                      <p:cBhvr>
                                        <p:cTn id="5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p:bldP spid="6" grpId="0"/>
      <p:bldP spid="12" grpId="0"/>
      <p:bldP spid="13" grpId="0"/>
      <p:bldP spid="16" grpId="0"/>
      <p:bldP spid="1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p:cNvSpPr txBox="1"/>
          <p:nvPr/>
        </p:nvSpPr>
        <p:spPr>
          <a:xfrm>
            <a:off x="88475" y="157985"/>
            <a:ext cx="10205085" cy="553994"/>
          </a:xfrm>
          <a:prstGeom prst="rect">
            <a:avLst/>
          </a:prstGeom>
          <a:noFill/>
        </p:spPr>
        <p:txBody>
          <a:bodyPr wrap="square" lIns="121917" tIns="60958" rIns="121917" bIns="60958" rtlCol="0">
            <a:spAutoFit/>
          </a:bodyPr>
          <a:lstStyle/>
          <a:p>
            <a:r>
              <a:rPr lang="zh-CN" altLang="en-US" sz="2800" kern="0" dirty="0">
                <a:gradFill>
                  <a:gsLst>
                    <a:gs pos="0">
                      <a:srgbClr val="FF0000"/>
                    </a:gs>
                    <a:gs pos="100000">
                      <a:srgbClr val="C00000"/>
                    </a:gs>
                  </a:gsLst>
                  <a:lin ang="5400000" scaled="1"/>
                </a:gradFill>
                <a:latin typeface="方正粗雅宋_GBK" panose="02000500000000000000" pitchFamily="2" charset="-122"/>
                <a:ea typeface="方正粗雅宋_GBK" panose="02000500000000000000" pitchFamily="2" charset="-122"/>
                <a:cs typeface="宋体" panose="02010600030101010101" pitchFamily="2" charset="-122"/>
              </a:rPr>
              <a:t>一、研究国家政策</a:t>
            </a:r>
            <a:endParaRPr lang="zh-CN" altLang="en-US" sz="2800" kern="0" dirty="0">
              <a:gradFill>
                <a:gsLst>
                  <a:gs pos="0">
                    <a:srgbClr val="FF0000"/>
                  </a:gs>
                  <a:gs pos="100000">
                    <a:srgbClr val="C00000"/>
                  </a:gs>
                </a:gsLst>
                <a:lin ang="5400000" scaled="1"/>
              </a:gradFill>
              <a:latin typeface="方正粗雅宋_GBK" panose="02000500000000000000" pitchFamily="2" charset="-122"/>
              <a:ea typeface="方正粗雅宋_GBK" panose="02000500000000000000" pitchFamily="2" charset="-122"/>
              <a:cs typeface="宋体" panose="02010600030101010101" pitchFamily="2" charset="-122"/>
            </a:endParaRPr>
          </a:p>
        </p:txBody>
      </p:sp>
      <p:sp>
        <p:nvSpPr>
          <p:cNvPr id="2" name="矩形 1"/>
          <p:cNvSpPr/>
          <p:nvPr/>
        </p:nvSpPr>
        <p:spPr>
          <a:xfrm>
            <a:off x="408270" y="1984002"/>
            <a:ext cx="7580699" cy="3799840"/>
          </a:xfrm>
          <a:prstGeom prst="rect">
            <a:avLst/>
          </a:prstGeom>
        </p:spPr>
        <p:txBody>
          <a:bodyPr wrap="square">
            <a:spAutoFit/>
          </a:bodyPr>
          <a:lstStyle/>
          <a:p>
            <a:pPr marL="342900" indent="-342900" algn="just">
              <a:lnSpc>
                <a:spcPct val="150000"/>
              </a:lnSpc>
              <a:spcBef>
                <a:spcPts val="600"/>
              </a:spcBef>
              <a:buClr>
                <a:srgbClr val="FF0000"/>
              </a:buClr>
              <a:buSzPct val="70000"/>
              <a:buFont typeface="Wingdings" panose="05000000000000000000" pitchFamily="2" charset="2"/>
              <a:buChar char="l"/>
            </a:pPr>
            <a:r>
              <a:rPr lang="zh-CN" altLang="zh-CN" sz="2200" dirty="0">
                <a:solidFill>
                  <a:srgbClr val="44546A"/>
                </a:solidFill>
                <a:ea typeface="微软雅黑" panose="020B0503020204020204" pitchFamily="34" charset="-122"/>
              </a:rPr>
              <a:t>深化</a:t>
            </a:r>
            <a:r>
              <a:rPr lang="zh-CN" altLang="zh-CN" sz="2200" b="1" dirty="0">
                <a:solidFill>
                  <a:srgbClr val="FF0000"/>
                </a:solidFill>
                <a:ea typeface="微软雅黑" panose="020B0503020204020204" pitchFamily="34" charset="-122"/>
              </a:rPr>
              <a:t>交通运输与旅游融合发展</a:t>
            </a:r>
            <a:r>
              <a:rPr lang="zh-CN" altLang="zh-CN" sz="2200" dirty="0">
                <a:solidFill>
                  <a:srgbClr val="44546A"/>
                </a:solidFill>
                <a:ea typeface="微软雅黑" panose="020B0503020204020204" pitchFamily="34" charset="-122"/>
              </a:rPr>
              <a:t>，推动旅游专列、旅游风景道、旅游航道、自驾车房车营地、游艇旅游、低空飞行旅游等发展，完善客运枢纽、高速公路服务区等交通设施旅游服务</a:t>
            </a:r>
            <a:r>
              <a:rPr lang="zh-CN" altLang="zh-CN" sz="2200" dirty="0" smtClean="0">
                <a:solidFill>
                  <a:srgbClr val="44546A"/>
                </a:solidFill>
                <a:ea typeface="微软雅黑" panose="020B0503020204020204" pitchFamily="34" charset="-122"/>
              </a:rPr>
              <a:t>功能</a:t>
            </a:r>
            <a:endParaRPr lang="en-US" altLang="zh-CN" sz="2200" dirty="0" smtClean="0">
              <a:solidFill>
                <a:srgbClr val="44546A"/>
              </a:solidFill>
              <a:ea typeface="微软雅黑" panose="020B0503020204020204" pitchFamily="34" charset="-122"/>
            </a:endParaRPr>
          </a:p>
          <a:p>
            <a:pPr marL="342900" indent="-342900" algn="just">
              <a:lnSpc>
                <a:spcPct val="150000"/>
              </a:lnSpc>
              <a:spcBef>
                <a:spcPts val="600"/>
              </a:spcBef>
              <a:buClr>
                <a:srgbClr val="FF0000"/>
              </a:buClr>
              <a:buSzPct val="70000"/>
              <a:buFont typeface="Wingdings" panose="05000000000000000000" pitchFamily="2" charset="2"/>
              <a:buChar char="l"/>
            </a:pPr>
            <a:r>
              <a:rPr lang="zh-CN" altLang="zh-CN" sz="2200" dirty="0" smtClean="0">
                <a:solidFill>
                  <a:srgbClr val="44546A"/>
                </a:solidFill>
                <a:ea typeface="微软雅黑" panose="020B0503020204020204" pitchFamily="34" charset="-122"/>
              </a:rPr>
              <a:t>大力发展</a:t>
            </a:r>
            <a:r>
              <a:rPr lang="zh-CN" altLang="zh-CN" sz="2200" b="1" dirty="0" smtClean="0">
                <a:solidFill>
                  <a:srgbClr val="FF0000"/>
                </a:solidFill>
                <a:ea typeface="微软雅黑" panose="020B0503020204020204" pitchFamily="34" charset="-122"/>
              </a:rPr>
              <a:t>共享交通</a:t>
            </a:r>
            <a:r>
              <a:rPr lang="zh-CN" altLang="zh-CN" sz="2200" dirty="0" smtClean="0">
                <a:solidFill>
                  <a:srgbClr val="44546A"/>
                </a:solidFill>
                <a:ea typeface="微软雅黑" panose="020B0503020204020204" pitchFamily="34" charset="-122"/>
              </a:rPr>
              <a:t>，打造基于移动智能终端技术的服务系统，实现出行即服务</a:t>
            </a:r>
            <a:endParaRPr lang="en-US" altLang="zh-CN" sz="2200" dirty="0" smtClean="0">
              <a:solidFill>
                <a:srgbClr val="44546A"/>
              </a:solidFill>
              <a:ea typeface="微软雅黑" panose="020B0503020204020204" pitchFamily="34" charset="-122"/>
            </a:endParaRPr>
          </a:p>
          <a:p>
            <a:pPr marL="342900" indent="-342900" algn="just">
              <a:lnSpc>
                <a:spcPct val="150000"/>
              </a:lnSpc>
              <a:spcBef>
                <a:spcPts val="600"/>
              </a:spcBef>
              <a:buClr>
                <a:srgbClr val="FF0000"/>
              </a:buClr>
              <a:buSzPct val="70000"/>
              <a:buFont typeface="Wingdings" panose="05000000000000000000" pitchFamily="2" charset="2"/>
              <a:buChar char="l"/>
            </a:pPr>
            <a:r>
              <a:rPr lang="zh-CN" altLang="zh-CN" sz="2200" dirty="0" smtClean="0">
                <a:solidFill>
                  <a:srgbClr val="44546A"/>
                </a:solidFill>
                <a:ea typeface="微软雅黑" panose="020B0503020204020204" pitchFamily="34" charset="-122"/>
              </a:rPr>
              <a:t>发展</a:t>
            </a:r>
            <a:r>
              <a:rPr lang="zh-CN" altLang="zh-CN" sz="2200" b="1" dirty="0" smtClean="0">
                <a:solidFill>
                  <a:srgbClr val="FF0000"/>
                </a:solidFill>
                <a:ea typeface="微软雅黑" panose="020B0503020204020204" pitchFamily="34" charset="-122"/>
              </a:rPr>
              <a:t>“互联网</a:t>
            </a:r>
            <a:r>
              <a:rPr lang="en-US" altLang="zh-CN" sz="2200" b="1" dirty="0" smtClean="0">
                <a:solidFill>
                  <a:srgbClr val="FF0000"/>
                </a:solidFill>
                <a:ea typeface="微软雅黑" panose="020B0503020204020204" pitchFamily="34" charset="-122"/>
              </a:rPr>
              <a:t>+</a:t>
            </a:r>
            <a:r>
              <a:rPr lang="zh-CN" altLang="zh-CN" sz="2200" b="1" dirty="0" smtClean="0">
                <a:solidFill>
                  <a:srgbClr val="FF0000"/>
                </a:solidFill>
                <a:ea typeface="微软雅黑" panose="020B0503020204020204" pitchFamily="34" charset="-122"/>
              </a:rPr>
              <a:t>”高效物流</a:t>
            </a:r>
            <a:r>
              <a:rPr lang="zh-CN" altLang="zh-CN" sz="2200" dirty="0" smtClean="0">
                <a:solidFill>
                  <a:srgbClr val="44546A"/>
                </a:solidFill>
                <a:ea typeface="微软雅黑" panose="020B0503020204020204" pitchFamily="34" charset="-122"/>
              </a:rPr>
              <a:t>，创新智慧物流营运模式</a:t>
            </a:r>
            <a:endParaRPr lang="en-US" altLang="zh-CN" sz="2200" dirty="0" smtClean="0">
              <a:solidFill>
                <a:srgbClr val="44546A"/>
              </a:solidFill>
              <a:ea typeface="微软雅黑" panose="020B0503020204020204" pitchFamily="34" charset="-122"/>
            </a:endParaRPr>
          </a:p>
        </p:txBody>
      </p:sp>
      <p:sp>
        <p:nvSpPr>
          <p:cNvPr id="9" name="矩形 8"/>
          <p:cNvSpPr/>
          <p:nvPr/>
        </p:nvSpPr>
        <p:spPr>
          <a:xfrm>
            <a:off x="5648468" y="114952"/>
            <a:ext cx="6543532" cy="460375"/>
          </a:xfrm>
          <a:prstGeom prst="rect">
            <a:avLst/>
          </a:prstGeom>
          <a:gradFill>
            <a:lin ang="10800000" scaled="0"/>
          </a:gradFill>
        </p:spPr>
        <p:style>
          <a:lnRef idx="1">
            <a:schemeClr val="accent2"/>
          </a:lnRef>
          <a:fillRef idx="3">
            <a:schemeClr val="accent2"/>
          </a:fillRef>
          <a:effectRef idx="2">
            <a:schemeClr val="accent2"/>
          </a:effectRef>
          <a:fontRef idx="minor">
            <a:schemeClr val="lt1"/>
          </a:fontRef>
        </p:style>
        <p:txBody>
          <a:bodyPr wrap="square">
            <a:spAutoFit/>
          </a:bodyPr>
          <a:lstStyle/>
          <a:p>
            <a:pPr algn="ctr"/>
            <a:r>
              <a:rPr lang="zh-CN" altLang="zh-CN" sz="2400" b="1">
                <a:solidFill>
                  <a:schemeClr val="bg1"/>
                </a:solidFill>
              </a:rPr>
              <a:t>运输服务便捷舒适、经济高效</a:t>
            </a:r>
            <a:endParaRPr lang="zh-CN" altLang="zh-CN" sz="2400" b="1" dirty="0">
              <a:solidFill>
                <a:schemeClr val="bg1"/>
              </a:solidFill>
            </a:endParaRPr>
          </a:p>
        </p:txBody>
      </p:sp>
      <p:sp>
        <p:nvSpPr>
          <p:cNvPr id="10" name="矩形 9"/>
          <p:cNvSpPr/>
          <p:nvPr/>
        </p:nvSpPr>
        <p:spPr>
          <a:xfrm>
            <a:off x="-24180" y="711979"/>
            <a:ext cx="12030134" cy="127491"/>
          </a:xfrm>
          <a:prstGeom prst="rect">
            <a:avLst/>
          </a:prstGeom>
          <a:gradFill>
            <a:gsLst>
              <a:gs pos="6195">
                <a:srgbClr val="FF6600">
                  <a:lumMod val="94000"/>
                  <a:lumOff val="6000"/>
                </a:srgbClr>
              </a:gs>
              <a:gs pos="100000">
                <a:srgbClr val="FFC000">
                  <a:alpha val="0"/>
                </a:srgb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12" name="组合 18"/>
          <p:cNvGrpSpPr/>
          <p:nvPr/>
        </p:nvGrpSpPr>
        <p:grpSpPr>
          <a:xfrm>
            <a:off x="361950" y="1080835"/>
            <a:ext cx="7211434" cy="413575"/>
            <a:chOff x="958596" y="921893"/>
            <a:chExt cx="7211434" cy="413575"/>
          </a:xfrm>
        </p:grpSpPr>
        <p:sp>
          <p:nvSpPr>
            <p:cNvPr id="13" name="object 2"/>
            <p:cNvSpPr txBox="1"/>
            <p:nvPr/>
          </p:nvSpPr>
          <p:spPr>
            <a:xfrm>
              <a:off x="1405255" y="921893"/>
              <a:ext cx="6764775" cy="413575"/>
            </a:xfrm>
            <a:prstGeom prst="rect">
              <a:avLst/>
            </a:prstGeom>
          </p:spPr>
          <p:txBody>
            <a:bodyPr vert="horz" wrap="square" lIns="0" tIns="13335" rIns="0" bIns="0" rtlCol="0">
              <a:spAutoFit/>
            </a:bodyPr>
            <a:lstStyle/>
            <a:p>
              <a:pPr marL="12700">
                <a:lnSpc>
                  <a:spcPct val="100000"/>
                </a:lnSpc>
                <a:spcBef>
                  <a:spcPts val="105"/>
                </a:spcBef>
              </a:pPr>
              <a:r>
                <a:rPr lang="en-US" altLang="zh-CN" sz="2600" b="1">
                  <a:solidFill>
                    <a:srgbClr val="FF760D"/>
                  </a:solidFill>
                  <a:latin typeface="微软雅黑" panose="020B0503020204020204" pitchFamily="34" charset="-122"/>
                  <a:cs typeface="微软雅黑" panose="020B0503020204020204" pitchFamily="34" charset="-122"/>
                </a:rPr>
                <a:t>3</a:t>
              </a:r>
              <a:r>
                <a:rPr lang="zh-CN" altLang="en-US" sz="2600" b="1">
                  <a:solidFill>
                    <a:srgbClr val="FF760D"/>
                  </a:solidFill>
                  <a:latin typeface="微软雅黑" panose="020B0503020204020204" pitchFamily="34" charset="-122"/>
                  <a:cs typeface="微软雅黑" panose="020B0503020204020204" pitchFamily="34" charset="-122"/>
                </a:rPr>
                <a:t>、加速新业态新模式发展</a:t>
              </a:r>
              <a:endParaRPr lang="zh-CN" altLang="en-US" sz="2600" b="1">
                <a:solidFill>
                  <a:srgbClr val="FF760D"/>
                </a:solidFill>
                <a:latin typeface="微软雅黑" panose="020B0503020204020204" pitchFamily="34" charset="-122"/>
                <a:cs typeface="微软雅黑" panose="020B0503020204020204" pitchFamily="34" charset="-122"/>
              </a:endParaRPr>
            </a:p>
          </p:txBody>
        </p:sp>
        <p:sp>
          <p:nvSpPr>
            <p:cNvPr id="14" name="object 3"/>
            <p:cNvSpPr/>
            <p:nvPr/>
          </p:nvSpPr>
          <p:spPr>
            <a:xfrm>
              <a:off x="958596" y="970280"/>
              <a:ext cx="327660" cy="317500"/>
            </a:xfrm>
            <a:custGeom>
              <a:avLst/>
              <a:gdLst/>
              <a:ahLst/>
              <a:cxnLst/>
              <a:rect l="l" t="t" r="r" b="b"/>
              <a:pathLst>
                <a:path w="327659" h="317500">
                  <a:moveTo>
                    <a:pt x="163829" y="0"/>
                  </a:moveTo>
                  <a:lnTo>
                    <a:pt x="120253" y="5655"/>
                  </a:lnTo>
                  <a:lnTo>
                    <a:pt x="81110" y="21618"/>
                  </a:lnTo>
                  <a:lnTo>
                    <a:pt x="47958" y="46386"/>
                  </a:lnTo>
                  <a:lnTo>
                    <a:pt x="22352" y="78457"/>
                  </a:lnTo>
                  <a:lnTo>
                    <a:pt x="5847" y="116328"/>
                  </a:lnTo>
                  <a:lnTo>
                    <a:pt x="0" y="158496"/>
                  </a:lnTo>
                  <a:lnTo>
                    <a:pt x="5847" y="200663"/>
                  </a:lnTo>
                  <a:lnTo>
                    <a:pt x="22351" y="238534"/>
                  </a:lnTo>
                  <a:lnTo>
                    <a:pt x="47958" y="270605"/>
                  </a:lnTo>
                  <a:lnTo>
                    <a:pt x="81110" y="295373"/>
                  </a:lnTo>
                  <a:lnTo>
                    <a:pt x="120253" y="311336"/>
                  </a:lnTo>
                  <a:lnTo>
                    <a:pt x="163829" y="316991"/>
                  </a:lnTo>
                  <a:lnTo>
                    <a:pt x="207406" y="311336"/>
                  </a:lnTo>
                  <a:lnTo>
                    <a:pt x="246549" y="295373"/>
                  </a:lnTo>
                  <a:lnTo>
                    <a:pt x="279701" y="270605"/>
                  </a:lnTo>
                  <a:lnTo>
                    <a:pt x="284949" y="264033"/>
                  </a:lnTo>
                  <a:lnTo>
                    <a:pt x="92379" y="264033"/>
                  </a:lnTo>
                  <a:lnTo>
                    <a:pt x="151003" y="158496"/>
                  </a:lnTo>
                  <a:lnTo>
                    <a:pt x="92379" y="52959"/>
                  </a:lnTo>
                  <a:lnTo>
                    <a:pt x="284949" y="52959"/>
                  </a:lnTo>
                  <a:lnTo>
                    <a:pt x="279701" y="46386"/>
                  </a:lnTo>
                  <a:lnTo>
                    <a:pt x="246549" y="21618"/>
                  </a:lnTo>
                  <a:lnTo>
                    <a:pt x="207406" y="5655"/>
                  </a:lnTo>
                  <a:lnTo>
                    <a:pt x="163829" y="0"/>
                  </a:lnTo>
                  <a:close/>
                </a:path>
                <a:path w="327659" h="317500">
                  <a:moveTo>
                    <a:pt x="284949" y="52959"/>
                  </a:moveTo>
                  <a:lnTo>
                    <a:pt x="92379" y="52959"/>
                  </a:lnTo>
                  <a:lnTo>
                    <a:pt x="272440" y="158496"/>
                  </a:lnTo>
                  <a:lnTo>
                    <a:pt x="92379" y="264033"/>
                  </a:lnTo>
                  <a:lnTo>
                    <a:pt x="284949" y="264033"/>
                  </a:lnTo>
                  <a:lnTo>
                    <a:pt x="305307" y="238534"/>
                  </a:lnTo>
                  <a:lnTo>
                    <a:pt x="321812" y="200663"/>
                  </a:lnTo>
                  <a:lnTo>
                    <a:pt x="327659" y="158496"/>
                  </a:lnTo>
                  <a:lnTo>
                    <a:pt x="321812" y="116328"/>
                  </a:lnTo>
                  <a:lnTo>
                    <a:pt x="305308" y="78457"/>
                  </a:lnTo>
                  <a:lnTo>
                    <a:pt x="284949" y="52959"/>
                  </a:lnTo>
                  <a:close/>
                </a:path>
              </a:pathLst>
            </a:custGeom>
            <a:solidFill>
              <a:srgbClr val="FF760D"/>
            </a:solidFill>
          </p:spPr>
          <p:txBody>
            <a:bodyPr wrap="square" lIns="0" tIns="0" rIns="0" bIns="0" rtlCol="0"/>
            <a:lstStyle/>
            <a:p/>
          </p:txBody>
        </p:sp>
      </p:gr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2">
                                            <p:txEl>
                                              <p:pRg st="0" end="0"/>
                                            </p:txEl>
                                          </p:spTgt>
                                        </p:tgtEl>
                                        <p:attrNameLst>
                                          <p:attrName>style.visibility</p:attrName>
                                        </p:attrNameLst>
                                      </p:cBhvr>
                                      <p:to>
                                        <p:strVal val="visible"/>
                                      </p:to>
                                    </p:set>
                                    <p:anim calcmode="lin" valueType="num">
                                      <p:cBhvr additive="base">
                                        <p:cTn id="13" dur="500" fill="hold"/>
                                        <p:tgtEl>
                                          <p:spTgt spid="2">
                                            <p:txEl>
                                              <p:pRg st="0" end="0"/>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nodeType="clickEffect">
                                  <p:stCondLst>
                                    <p:cond delay="0"/>
                                  </p:stCondLst>
                                  <p:childTnLst>
                                    <p:set>
                                      <p:cBhvr>
                                        <p:cTn id="18" dur="1" fill="hold">
                                          <p:stCondLst>
                                            <p:cond delay="0"/>
                                          </p:stCondLst>
                                        </p:cTn>
                                        <p:tgtEl>
                                          <p:spTgt spid="2">
                                            <p:txEl>
                                              <p:pRg st="1" end="1"/>
                                            </p:txEl>
                                          </p:spTgt>
                                        </p:tgtEl>
                                        <p:attrNameLst>
                                          <p:attrName>style.visibility</p:attrName>
                                        </p:attrNameLst>
                                      </p:cBhvr>
                                      <p:to>
                                        <p:strVal val="visible"/>
                                      </p:to>
                                    </p:set>
                                    <p:anim calcmode="lin" valueType="num">
                                      <p:cBhvr additive="base">
                                        <p:cTn id="19" dur="500" fill="hold"/>
                                        <p:tgtEl>
                                          <p:spTgt spid="2">
                                            <p:txEl>
                                              <p:pRg st="1" end="1"/>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2">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nodeType="clickEffect">
                                  <p:stCondLst>
                                    <p:cond delay="0"/>
                                  </p:stCondLst>
                                  <p:childTnLst>
                                    <p:set>
                                      <p:cBhvr>
                                        <p:cTn id="24" dur="1" fill="hold">
                                          <p:stCondLst>
                                            <p:cond delay="0"/>
                                          </p:stCondLst>
                                        </p:cTn>
                                        <p:tgtEl>
                                          <p:spTgt spid="2">
                                            <p:txEl>
                                              <p:pRg st="2" end="2"/>
                                            </p:txEl>
                                          </p:spTgt>
                                        </p:tgtEl>
                                        <p:attrNameLst>
                                          <p:attrName>style.visibility</p:attrName>
                                        </p:attrNameLst>
                                      </p:cBhvr>
                                      <p:to>
                                        <p:strVal val="visible"/>
                                      </p:to>
                                    </p:set>
                                    <p:anim calcmode="lin" valueType="num">
                                      <p:cBhvr additive="base">
                                        <p:cTn id="25" dur="500" fill="hold"/>
                                        <p:tgtEl>
                                          <p:spTgt spid="2">
                                            <p:txEl>
                                              <p:pRg st="2" end="2"/>
                                            </p:txEl>
                                          </p:spTgt>
                                        </p:tgtEl>
                                        <p:attrNameLst>
                                          <p:attrName>ppt_x</p:attrName>
                                        </p:attrNameLst>
                                      </p:cBhvr>
                                      <p:tavLst>
                                        <p:tav tm="0">
                                          <p:val>
                                            <p:strVal val="1+#ppt_w/2"/>
                                          </p:val>
                                        </p:tav>
                                        <p:tav tm="100000">
                                          <p:val>
                                            <p:strVal val="#ppt_x"/>
                                          </p:val>
                                        </p:tav>
                                      </p:tavLst>
                                    </p:anim>
                                    <p:anim calcmode="lin" valueType="num">
                                      <p:cBhvr additive="base">
                                        <p:cTn id="26" dur="500" fill="hold"/>
                                        <p:tgtEl>
                                          <p:spTgt spid="2">
                                            <p:txEl>
                                              <p:pRg st="2" end="2"/>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5648468" y="114952"/>
            <a:ext cx="6543532" cy="461665"/>
          </a:xfrm>
          <a:prstGeom prst="rect">
            <a:avLst/>
          </a:prstGeom>
          <a:gradFill>
            <a:lin ang="10800000" scaled="0"/>
          </a:gradFill>
        </p:spPr>
        <p:style>
          <a:lnRef idx="1">
            <a:schemeClr val="accent2"/>
          </a:lnRef>
          <a:fillRef idx="3">
            <a:schemeClr val="accent2"/>
          </a:fillRef>
          <a:effectRef idx="2">
            <a:schemeClr val="accent2"/>
          </a:effectRef>
          <a:fontRef idx="minor">
            <a:schemeClr val="lt1"/>
          </a:fontRef>
        </p:style>
        <p:txBody>
          <a:bodyPr wrap="square">
            <a:spAutoFit/>
          </a:bodyPr>
          <a:lstStyle/>
          <a:p>
            <a:pPr algn="ctr"/>
            <a:r>
              <a:rPr lang="zh-CN" altLang="zh-CN" sz="2400" b="1">
                <a:solidFill>
                  <a:schemeClr val="bg1"/>
                </a:solidFill>
              </a:rPr>
              <a:t>构建四大保障体系</a:t>
            </a:r>
            <a:endParaRPr lang="zh-CN" altLang="zh-CN" sz="2400" b="1" dirty="0">
              <a:solidFill>
                <a:schemeClr val="bg1"/>
              </a:solidFill>
            </a:endParaRPr>
          </a:p>
        </p:txBody>
      </p:sp>
      <p:sp>
        <p:nvSpPr>
          <p:cNvPr id="10" name="矩形 9"/>
          <p:cNvSpPr/>
          <p:nvPr/>
        </p:nvSpPr>
        <p:spPr>
          <a:xfrm>
            <a:off x="-24180" y="711979"/>
            <a:ext cx="12030134" cy="127491"/>
          </a:xfrm>
          <a:prstGeom prst="rect">
            <a:avLst/>
          </a:prstGeom>
          <a:gradFill>
            <a:gsLst>
              <a:gs pos="6195">
                <a:srgbClr val="FF6600">
                  <a:lumMod val="94000"/>
                  <a:lumOff val="6000"/>
                </a:srgbClr>
              </a:gs>
              <a:gs pos="100000">
                <a:srgbClr val="FFC000">
                  <a:alpha val="0"/>
                </a:srgb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 name="TextBox 10"/>
          <p:cNvSpPr txBox="1"/>
          <p:nvPr/>
        </p:nvSpPr>
        <p:spPr>
          <a:xfrm>
            <a:off x="88475" y="157985"/>
            <a:ext cx="10205085" cy="553994"/>
          </a:xfrm>
          <a:prstGeom prst="rect">
            <a:avLst/>
          </a:prstGeom>
          <a:noFill/>
        </p:spPr>
        <p:txBody>
          <a:bodyPr wrap="square" lIns="121917" tIns="60958" rIns="121917" bIns="60958" rtlCol="0">
            <a:spAutoFit/>
          </a:bodyPr>
          <a:lstStyle/>
          <a:p>
            <a:r>
              <a:rPr lang="zh-CN" altLang="en-US" sz="2800" kern="0" dirty="0">
                <a:gradFill>
                  <a:gsLst>
                    <a:gs pos="0">
                      <a:srgbClr val="FF0000"/>
                    </a:gs>
                    <a:gs pos="100000">
                      <a:srgbClr val="C00000"/>
                    </a:gs>
                  </a:gsLst>
                  <a:lin ang="5400000" scaled="1"/>
                </a:gradFill>
                <a:latin typeface="方正粗雅宋_GBK" panose="02000500000000000000" pitchFamily="2" charset="-122"/>
                <a:ea typeface="方正粗雅宋_GBK" panose="02000500000000000000" pitchFamily="2" charset="-122"/>
                <a:cs typeface="宋体" panose="02010600030101010101" pitchFamily="2" charset="-122"/>
              </a:rPr>
              <a:t>一、研究国家政策</a:t>
            </a:r>
            <a:endParaRPr lang="zh-CN" altLang="en-US" sz="2800" kern="0" dirty="0">
              <a:gradFill>
                <a:gsLst>
                  <a:gs pos="0">
                    <a:srgbClr val="FF0000"/>
                  </a:gs>
                  <a:gs pos="100000">
                    <a:srgbClr val="C00000"/>
                  </a:gs>
                </a:gsLst>
                <a:lin ang="5400000" scaled="1"/>
              </a:gradFill>
              <a:latin typeface="方正粗雅宋_GBK" panose="02000500000000000000" pitchFamily="2" charset="-122"/>
              <a:ea typeface="方正粗雅宋_GBK" panose="02000500000000000000" pitchFamily="2" charset="-122"/>
              <a:cs typeface="宋体" panose="02010600030101010101" pitchFamily="2" charset="-122"/>
            </a:endParaRPr>
          </a:p>
        </p:txBody>
      </p:sp>
      <p:sp>
        <p:nvSpPr>
          <p:cNvPr id="15" name="矩形 14"/>
          <p:cNvSpPr/>
          <p:nvPr/>
        </p:nvSpPr>
        <p:spPr>
          <a:xfrm>
            <a:off x="453355" y="1103078"/>
            <a:ext cx="7580699" cy="5400675"/>
          </a:xfrm>
          <a:prstGeom prst="rect">
            <a:avLst/>
          </a:prstGeom>
        </p:spPr>
        <p:txBody>
          <a:bodyPr wrap="square">
            <a:spAutoFit/>
          </a:bodyPr>
          <a:lstStyle/>
          <a:p>
            <a:pPr marL="342900" indent="-342900" algn="just">
              <a:lnSpc>
                <a:spcPct val="150000"/>
              </a:lnSpc>
              <a:spcBef>
                <a:spcPts val="600"/>
              </a:spcBef>
              <a:buClr>
                <a:srgbClr val="FF0000"/>
              </a:buClr>
              <a:buSzPct val="70000"/>
              <a:buFont typeface="Wingdings" panose="05000000000000000000" pitchFamily="2" charset="2"/>
              <a:buChar char="l"/>
            </a:pPr>
            <a:r>
              <a:rPr lang="zh-CN" altLang="zh-CN" sz="2200" b="1" dirty="0">
                <a:solidFill>
                  <a:srgbClr val="FF0000"/>
                </a:solidFill>
                <a:ea typeface="微软雅黑" panose="020B0503020204020204" pitchFamily="34" charset="-122"/>
              </a:rPr>
              <a:t>智慧交通方面，</a:t>
            </a:r>
            <a:r>
              <a:rPr lang="zh-CN" altLang="zh-CN" sz="2200" dirty="0">
                <a:ea typeface="微软雅黑" panose="020B0503020204020204" pitchFamily="34" charset="-122"/>
              </a:rPr>
              <a:t>重点推动大数据、互联网、人工智能、区块链、超级计算等新技术与交通行业深度融合，推进北斗卫星导航系统应用</a:t>
            </a:r>
            <a:r>
              <a:rPr lang="zh-CN" altLang="zh-CN" sz="2200" dirty="0">
                <a:ea typeface="微软雅黑" panose="020B0503020204020204" pitchFamily="34" charset="-122"/>
                <a:sym typeface="+mn-ea"/>
              </a:rPr>
              <a:t>。</a:t>
            </a:r>
            <a:endParaRPr lang="zh-CN" altLang="zh-CN" sz="2200" dirty="0">
              <a:solidFill>
                <a:srgbClr val="44546A"/>
              </a:solidFill>
              <a:ea typeface="微软雅黑" panose="020B0503020204020204" pitchFamily="34" charset="-122"/>
            </a:endParaRPr>
          </a:p>
          <a:p>
            <a:pPr marL="342900" indent="-342900" algn="just">
              <a:lnSpc>
                <a:spcPct val="150000"/>
              </a:lnSpc>
              <a:spcBef>
                <a:spcPts val="600"/>
              </a:spcBef>
              <a:buClr>
                <a:srgbClr val="FF0000"/>
              </a:buClr>
              <a:buSzPct val="70000"/>
              <a:buFont typeface="Wingdings" panose="05000000000000000000" pitchFamily="2" charset="2"/>
              <a:buChar char="l"/>
            </a:pPr>
            <a:r>
              <a:rPr lang="zh-CN" altLang="zh-CN" sz="2200" b="1" dirty="0">
                <a:solidFill>
                  <a:srgbClr val="FF0000"/>
                </a:solidFill>
                <a:ea typeface="微软雅黑" panose="020B0503020204020204" pitchFamily="34" charset="-122"/>
              </a:rPr>
              <a:t>安全保障方面，</a:t>
            </a:r>
            <a:r>
              <a:rPr lang="zh-CN" altLang="zh-CN" sz="2200" dirty="0">
                <a:ea typeface="微软雅黑" panose="020B0503020204020204" pitchFamily="34" charset="-122"/>
              </a:rPr>
              <a:t>要提升基础设施、运输装备等本质安全水平，完善交通安全生产体系、交通应急救援体系建设。</a:t>
            </a:r>
            <a:endParaRPr lang="zh-CN" altLang="zh-CN" sz="2200" dirty="0">
              <a:ea typeface="微软雅黑" panose="020B0503020204020204" pitchFamily="34" charset="-122"/>
            </a:endParaRPr>
          </a:p>
          <a:p>
            <a:pPr marL="342900" indent="-342900" algn="just">
              <a:lnSpc>
                <a:spcPct val="150000"/>
              </a:lnSpc>
              <a:spcBef>
                <a:spcPts val="600"/>
              </a:spcBef>
              <a:buClr>
                <a:srgbClr val="FF0000"/>
              </a:buClr>
              <a:buSzPct val="70000"/>
              <a:buFont typeface="Wingdings" panose="05000000000000000000" pitchFamily="2" charset="2"/>
              <a:buChar char="l"/>
            </a:pPr>
            <a:r>
              <a:rPr lang="zh-CN" altLang="zh-CN" sz="2200" b="1" dirty="0">
                <a:solidFill>
                  <a:srgbClr val="FF0000"/>
                </a:solidFill>
                <a:ea typeface="微软雅黑" panose="020B0503020204020204" pitchFamily="34" charset="-122"/>
              </a:rPr>
              <a:t>绿色发展方面，</a:t>
            </a:r>
            <a:r>
              <a:rPr lang="zh-CN" altLang="zh-CN" sz="2200" dirty="0">
                <a:ea typeface="微软雅黑" panose="020B0503020204020204" pitchFamily="34" charset="-122"/>
              </a:rPr>
              <a:t>促进土地等资源节约集约利用，优化交通能源结构，推进新能源、清洁能源应用，强化交通生态环境保护修复，严守生态保护红线。</a:t>
            </a:r>
            <a:endParaRPr lang="zh-CN" altLang="zh-CN" sz="2200" dirty="0">
              <a:ea typeface="微软雅黑" panose="020B0503020204020204" pitchFamily="34" charset="-122"/>
            </a:endParaRPr>
          </a:p>
          <a:p>
            <a:pPr marL="342900" indent="-342900" algn="just">
              <a:lnSpc>
                <a:spcPct val="150000"/>
              </a:lnSpc>
              <a:spcBef>
                <a:spcPts val="600"/>
              </a:spcBef>
              <a:buClr>
                <a:srgbClr val="FF0000"/>
              </a:buClr>
              <a:buSzPct val="70000"/>
              <a:buFont typeface="Wingdings" panose="05000000000000000000" pitchFamily="2" charset="2"/>
              <a:buChar char="l"/>
            </a:pPr>
            <a:r>
              <a:rPr lang="zh-CN" altLang="zh-CN" sz="2200" b="1" dirty="0" smtClean="0">
                <a:solidFill>
                  <a:srgbClr val="FF0000"/>
                </a:solidFill>
                <a:ea typeface="微软雅黑" panose="020B0503020204020204" pitchFamily="34" charset="-122"/>
              </a:rPr>
              <a:t>行业治理方面，</a:t>
            </a:r>
            <a:r>
              <a:rPr lang="zh-CN" altLang="zh-CN" sz="2200" dirty="0">
                <a:ea typeface="微软雅黑" panose="020B0503020204020204" pitchFamily="34" charset="-122"/>
              </a:rPr>
              <a:t>重点提出推动国家铁路企业股份制改造、邮政企业混合所有制改革。</a:t>
            </a:r>
            <a:endParaRPr lang="zh-CN" altLang="zh-CN" sz="2200" dirty="0">
              <a:ea typeface="微软雅黑" panose="020B0503020204020204" pitchFamily="34" charset="-122"/>
            </a:endParaRPr>
          </a:p>
        </p:txBody>
      </p:sp>
      <p:pic>
        <p:nvPicPr>
          <p:cNvPr id="1028" name="Picture 4" descr="C:\Users\lcrbs\Desktop\89.jpg89"/>
          <p:cNvPicPr>
            <a:picLocks noChangeAspect="1" noChangeArrowheads="1"/>
          </p:cNvPicPr>
          <p:nvPr/>
        </p:nvPicPr>
        <p:blipFill>
          <a:blip r:embed="rId1"/>
          <a:srcRect/>
          <a:stretch>
            <a:fillRect/>
          </a:stretch>
        </p:blipFill>
        <p:spPr bwMode="auto">
          <a:xfrm>
            <a:off x="8636306" y="2688067"/>
            <a:ext cx="3370028" cy="223139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5">
                                            <p:txEl>
                                              <p:pRg st="0" end="0"/>
                                            </p:txEl>
                                          </p:spTgt>
                                        </p:tgtEl>
                                        <p:attrNameLst>
                                          <p:attrName>style.visibility</p:attrName>
                                        </p:attrNameLst>
                                      </p:cBhvr>
                                      <p:to>
                                        <p:strVal val="visible"/>
                                      </p:to>
                                    </p:set>
                                    <p:animEffect transition="in" filter="wipe(down)">
                                      <p:cBhvr>
                                        <p:cTn id="7" dur="500"/>
                                        <p:tgtEl>
                                          <p:spTgt spid="1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2" fill="hold" nodeType="clickEffect">
                                  <p:stCondLst>
                                    <p:cond delay="0"/>
                                  </p:stCondLst>
                                  <p:childTnLst>
                                    <p:set>
                                      <p:cBhvr>
                                        <p:cTn id="11" dur="1" fill="hold">
                                          <p:stCondLst>
                                            <p:cond delay="0"/>
                                          </p:stCondLst>
                                        </p:cTn>
                                        <p:tgtEl>
                                          <p:spTgt spid="15">
                                            <p:txEl>
                                              <p:pRg st="1" end="1"/>
                                            </p:txEl>
                                          </p:spTgt>
                                        </p:tgtEl>
                                        <p:attrNameLst>
                                          <p:attrName>style.visibility</p:attrName>
                                        </p:attrNameLst>
                                      </p:cBhvr>
                                      <p:to>
                                        <p:strVal val="visible"/>
                                      </p:to>
                                    </p:set>
                                    <p:animEffect transition="in" filter="wipe(right)">
                                      <p:cBhvr>
                                        <p:cTn id="12" dur="500"/>
                                        <p:tgtEl>
                                          <p:spTgt spid="1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15">
                                            <p:txEl>
                                              <p:pRg st="2" end="2"/>
                                            </p:txEl>
                                          </p:spTgt>
                                        </p:tgtEl>
                                        <p:attrNameLst>
                                          <p:attrName>style.visibility</p:attrName>
                                        </p:attrNameLst>
                                      </p:cBhvr>
                                      <p:to>
                                        <p:strVal val="visible"/>
                                      </p:to>
                                    </p:set>
                                    <p:animEffect transition="in" filter="wipe(left)">
                                      <p:cBhvr>
                                        <p:cTn id="17" dur="500"/>
                                        <p:tgtEl>
                                          <p:spTgt spid="1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53" presetClass="entr" presetSubtype="16" fill="hold" nodeType="clickEffect">
                                  <p:stCondLst>
                                    <p:cond delay="0"/>
                                  </p:stCondLst>
                                  <p:childTnLst>
                                    <p:set>
                                      <p:cBhvr>
                                        <p:cTn id="21" dur="1" fill="hold">
                                          <p:stCondLst>
                                            <p:cond delay="0"/>
                                          </p:stCondLst>
                                        </p:cTn>
                                        <p:tgtEl>
                                          <p:spTgt spid="1028"/>
                                        </p:tgtEl>
                                        <p:attrNameLst>
                                          <p:attrName>style.visibility</p:attrName>
                                        </p:attrNameLst>
                                      </p:cBhvr>
                                      <p:to>
                                        <p:strVal val="visible"/>
                                      </p:to>
                                    </p:set>
                                    <p:anim calcmode="lin" valueType="num">
                                      <p:cBhvr>
                                        <p:cTn id="22" dur="500" fill="hold"/>
                                        <p:tgtEl>
                                          <p:spTgt spid="1028"/>
                                        </p:tgtEl>
                                        <p:attrNameLst>
                                          <p:attrName>ppt_w</p:attrName>
                                        </p:attrNameLst>
                                      </p:cBhvr>
                                      <p:tavLst>
                                        <p:tav tm="0">
                                          <p:val>
                                            <p:fltVal val="0"/>
                                          </p:val>
                                        </p:tav>
                                        <p:tav tm="100000">
                                          <p:val>
                                            <p:strVal val="#ppt_w"/>
                                          </p:val>
                                        </p:tav>
                                      </p:tavLst>
                                    </p:anim>
                                    <p:anim calcmode="lin" valueType="num">
                                      <p:cBhvr>
                                        <p:cTn id="23" dur="500" fill="hold"/>
                                        <p:tgtEl>
                                          <p:spTgt spid="1028"/>
                                        </p:tgtEl>
                                        <p:attrNameLst>
                                          <p:attrName>ppt_h</p:attrName>
                                        </p:attrNameLst>
                                      </p:cBhvr>
                                      <p:tavLst>
                                        <p:tav tm="0">
                                          <p:val>
                                            <p:fltVal val="0"/>
                                          </p:val>
                                        </p:tav>
                                        <p:tav tm="100000">
                                          <p:val>
                                            <p:strVal val="#ppt_h"/>
                                          </p:val>
                                        </p:tav>
                                      </p:tavLst>
                                    </p:anim>
                                    <p:animEffect transition="in" filter="fade">
                                      <p:cBhvr>
                                        <p:cTn id="24" dur="500"/>
                                        <p:tgtEl>
                                          <p:spTgt spid="1028"/>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2" fill="hold" nodeType="clickEffect">
                                  <p:stCondLst>
                                    <p:cond delay="0"/>
                                  </p:stCondLst>
                                  <p:childTnLst>
                                    <p:set>
                                      <p:cBhvr>
                                        <p:cTn id="28" dur="1" fill="hold">
                                          <p:stCondLst>
                                            <p:cond delay="0"/>
                                          </p:stCondLst>
                                        </p:cTn>
                                        <p:tgtEl>
                                          <p:spTgt spid="15">
                                            <p:txEl>
                                              <p:pRg st="3" end="3"/>
                                            </p:txEl>
                                          </p:spTgt>
                                        </p:tgtEl>
                                        <p:attrNameLst>
                                          <p:attrName>style.visibility</p:attrName>
                                        </p:attrNameLst>
                                      </p:cBhvr>
                                      <p:to>
                                        <p:strVal val="visible"/>
                                      </p:to>
                                    </p:set>
                                    <p:animEffect transition="in" filter="wipe(right)">
                                      <p:cBhvr>
                                        <p:cTn id="29" dur="500"/>
                                        <p:tgtEl>
                                          <p:spTgt spid="1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Aichitds1"/>
          <p:cNvSpPr/>
          <p:nvPr/>
        </p:nvSpPr>
        <p:spPr>
          <a:xfrm>
            <a:off x="0" y="1139536"/>
            <a:ext cx="12192000" cy="1543793"/>
          </a:xfrm>
          <a:custGeom>
            <a:avLst/>
            <a:gdLst>
              <a:gd name="connsiteX0" fmla="*/ 0 w 12192000"/>
              <a:gd name="connsiteY0" fmla="*/ 0 h 1901371"/>
              <a:gd name="connsiteX1" fmla="*/ 12192000 w 12192000"/>
              <a:gd name="connsiteY1" fmla="*/ 0 h 1901371"/>
              <a:gd name="connsiteX2" fmla="*/ 12192000 w 12192000"/>
              <a:gd name="connsiteY2" fmla="*/ 1901371 h 1901371"/>
              <a:gd name="connsiteX3" fmla="*/ 0 w 12192000"/>
              <a:gd name="connsiteY3" fmla="*/ 1901371 h 1901371"/>
            </a:gdLst>
            <a:ahLst/>
            <a:cxnLst>
              <a:cxn ang="0">
                <a:pos x="connsiteX0" y="connsiteY0"/>
              </a:cxn>
              <a:cxn ang="0">
                <a:pos x="connsiteX1" y="connsiteY1"/>
              </a:cxn>
              <a:cxn ang="0">
                <a:pos x="connsiteX2" y="connsiteY2"/>
              </a:cxn>
              <a:cxn ang="0">
                <a:pos x="connsiteX3" y="connsiteY3"/>
              </a:cxn>
            </a:cxnLst>
            <a:rect l="l" t="t" r="r" b="b"/>
            <a:pathLst>
              <a:path w="12192000" h="1901371">
                <a:moveTo>
                  <a:pt x="0" y="0"/>
                </a:moveTo>
                <a:lnTo>
                  <a:pt x="12192000" y="0"/>
                </a:lnTo>
                <a:lnTo>
                  <a:pt x="12192000" y="1901371"/>
                </a:lnTo>
                <a:lnTo>
                  <a:pt x="0" y="1901371"/>
                </a:lnTo>
                <a:close/>
              </a:path>
            </a:pathLst>
          </a:custGeom>
          <a:gradFill>
            <a:gsLst>
              <a:gs pos="90000">
                <a:srgbClr val="C00000"/>
              </a:gs>
              <a:gs pos="0">
                <a:srgbClr val="FA693B"/>
              </a:gs>
            </a:gsLst>
            <a:lin ang="5400000" scaled="1"/>
          </a:gra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pPr algn="ctr">
              <a:buSzPct val="80000"/>
            </a:pPr>
            <a:endParaRPr lang="zh-CN" altLang="en-US" sz="16600" spc="300">
              <a:gradFill>
                <a:gsLst>
                  <a:gs pos="90000">
                    <a:srgbClr val="C00000"/>
                  </a:gs>
                  <a:gs pos="0">
                    <a:srgbClr val="FA693B"/>
                  </a:gs>
                </a:gsLst>
                <a:lin ang="5400000" scaled="1"/>
              </a:gradFill>
              <a:latin typeface="优设标题黑" panose="00000500000000000000" pitchFamily="2" charset="-122"/>
              <a:ea typeface="优设标题黑" panose="00000500000000000000" pitchFamily="2" charset="-122"/>
            </a:endParaRPr>
          </a:p>
        </p:txBody>
      </p:sp>
      <p:sp>
        <p:nvSpPr>
          <p:cNvPr id="11" name="文本框 15"/>
          <p:cNvSpPr txBox="1"/>
          <p:nvPr/>
        </p:nvSpPr>
        <p:spPr>
          <a:xfrm>
            <a:off x="2315686" y="1459264"/>
            <a:ext cx="9690268" cy="829945"/>
          </a:xfrm>
          <a:prstGeom prst="rect">
            <a:avLst/>
          </a:prstGeom>
          <a:noFill/>
        </p:spPr>
        <p:txBody>
          <a:bodyPr wrap="square">
            <a:spAutoFit/>
          </a:bodyPr>
          <a:lstStyle/>
          <a:p>
            <a:r>
              <a:rPr lang="zh-CN" altLang="en-US" sz="4800" dirty="0">
                <a:solidFill>
                  <a:prstClr val="white"/>
                </a:solidFill>
                <a:latin typeface="方正粗雅宋_GBK" panose="02000500000000000000" pitchFamily="2" charset="-122"/>
                <a:ea typeface="方正粗雅宋_GBK" panose="02000500000000000000" pitchFamily="2" charset="-122"/>
              </a:rPr>
              <a:t>交通成为中国现代化的开路先锋</a:t>
            </a:r>
            <a:endParaRPr lang="zh-CN" altLang="en-US" sz="4800" dirty="0">
              <a:solidFill>
                <a:prstClr val="white"/>
              </a:solidFill>
              <a:latin typeface="方正粗雅宋_GBK" panose="02000500000000000000" pitchFamily="2" charset="-122"/>
              <a:ea typeface="方正粗雅宋_GBK" panose="02000500000000000000" pitchFamily="2" charset="-122"/>
            </a:endParaRPr>
          </a:p>
        </p:txBody>
      </p:sp>
      <p:sp>
        <p:nvSpPr>
          <p:cNvPr id="15" name="矩形 14"/>
          <p:cNvSpPr/>
          <p:nvPr/>
        </p:nvSpPr>
        <p:spPr>
          <a:xfrm>
            <a:off x="-24180" y="711979"/>
            <a:ext cx="12030134" cy="127491"/>
          </a:xfrm>
          <a:prstGeom prst="rect">
            <a:avLst/>
          </a:prstGeom>
          <a:gradFill>
            <a:gsLst>
              <a:gs pos="6195">
                <a:srgbClr val="FF6600">
                  <a:lumMod val="94000"/>
                  <a:lumOff val="6000"/>
                </a:srgbClr>
              </a:gs>
              <a:gs pos="100000">
                <a:srgbClr val="FFC000">
                  <a:alpha val="0"/>
                </a:srgb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pic>
        <p:nvPicPr>
          <p:cNvPr id="27" name="图片 2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320632" y="858254"/>
            <a:ext cx="1810013" cy="1848825"/>
          </a:xfrm>
          <a:prstGeom prst="rect">
            <a:avLst/>
          </a:prstGeom>
        </p:spPr>
      </p:pic>
      <p:sp>
        <p:nvSpPr>
          <p:cNvPr id="24" name="任意多边形: 形状 10"/>
          <p:cNvSpPr/>
          <p:nvPr/>
        </p:nvSpPr>
        <p:spPr>
          <a:xfrm>
            <a:off x="604520" y="2766695"/>
            <a:ext cx="10982325" cy="3847465"/>
          </a:xfrm>
          <a:custGeom>
            <a:avLst/>
            <a:gdLst>
              <a:gd name="connsiteX0" fmla="*/ 0 w 6096000"/>
              <a:gd name="connsiteY0" fmla="*/ 0 h 749700"/>
              <a:gd name="connsiteX1" fmla="*/ 6096000 w 6096000"/>
              <a:gd name="connsiteY1" fmla="*/ 0 h 749700"/>
              <a:gd name="connsiteX2" fmla="*/ 6096000 w 6096000"/>
              <a:gd name="connsiteY2" fmla="*/ 749700 h 749700"/>
              <a:gd name="connsiteX3" fmla="*/ 0 w 6096000"/>
              <a:gd name="connsiteY3" fmla="*/ 749700 h 749700"/>
              <a:gd name="connsiteX4" fmla="*/ 0 w 6096000"/>
              <a:gd name="connsiteY4" fmla="*/ 0 h 7497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6000" h="749700">
                <a:moveTo>
                  <a:pt x="0" y="0"/>
                </a:moveTo>
                <a:lnTo>
                  <a:pt x="6096000" y="0"/>
                </a:lnTo>
                <a:lnTo>
                  <a:pt x="6096000" y="749700"/>
                </a:lnTo>
                <a:lnTo>
                  <a:pt x="0" y="749700"/>
                </a:lnTo>
                <a:lnTo>
                  <a:pt x="0" y="0"/>
                </a:lnTo>
                <a:close/>
              </a:path>
            </a:pathLst>
          </a:custGeom>
          <a:ln w="25400">
            <a:solidFill>
              <a:srgbClr val="C00000"/>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473117" tIns="145796" rIns="473117" bIns="49784" numCol="1" spcCol="1270" anchor="t" anchorCtr="0">
            <a:noAutofit/>
          </a:bodyPr>
          <a:lstStyle/>
          <a:p>
            <a:pPr marL="57150" lvl="1" indent="-57150" defTabSz="311150">
              <a:lnSpc>
                <a:spcPct val="90000"/>
              </a:lnSpc>
              <a:spcBef>
                <a:spcPct val="0"/>
              </a:spcBef>
              <a:spcAft>
                <a:spcPct val="15000"/>
              </a:spcAft>
              <a:buFontTx/>
              <a:buChar char="•"/>
            </a:pPr>
            <a:endParaRPr lang="zh-CN" altLang="en-US" sz="700" dirty="0">
              <a:solidFill>
                <a:prstClr val="black">
                  <a:hueOff val="0"/>
                  <a:satOff val="0"/>
                  <a:lumOff val="0"/>
                  <a:alphaOff val="0"/>
                </a:prstClr>
              </a:solidFill>
            </a:endParaRPr>
          </a:p>
        </p:txBody>
      </p:sp>
      <p:pic>
        <p:nvPicPr>
          <p:cNvPr id="17" name="Picture 3"/>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0699668" y="-11876"/>
            <a:ext cx="1496636" cy="907052"/>
          </a:xfrm>
          <a:prstGeom prst="rect">
            <a:avLst/>
          </a:prstGeom>
          <a:noFill/>
          <a:extLst>
            <a:ext uri="{909E8E84-426E-40DD-AFC4-6F175D3DCCD1}">
              <a14:hiddenFill xmlns:a14="http://schemas.microsoft.com/office/drawing/2010/main">
                <a:solidFill>
                  <a:srgbClr val="FFFFFF"/>
                </a:solidFill>
              </a14:hiddenFill>
            </a:ext>
          </a:extLst>
        </p:spPr>
      </p:pic>
      <p:sp>
        <p:nvSpPr>
          <p:cNvPr id="100" name="文本框 99"/>
          <p:cNvSpPr txBox="1"/>
          <p:nvPr/>
        </p:nvSpPr>
        <p:spPr>
          <a:xfrm>
            <a:off x="824865" y="3042920"/>
            <a:ext cx="10300335" cy="2037080"/>
          </a:xfrm>
          <a:prstGeom prst="rect">
            <a:avLst/>
          </a:prstGeom>
          <a:noFill/>
          <a:ln w="9525">
            <a:noFill/>
          </a:ln>
        </p:spPr>
        <p:txBody>
          <a:bodyPr wrap="square">
            <a:spAutoFit/>
          </a:bodyPr>
          <a:lstStyle/>
          <a:p>
            <a:pPr indent="0">
              <a:lnSpc>
                <a:spcPct val="110000"/>
              </a:lnSpc>
            </a:pPr>
            <a:r>
              <a:rPr lang="en-US" altLang="zh-CN" sz="2300" b="0">
                <a:ea typeface="宋体" panose="02010600030101010101" pitchFamily="2" charset="-122"/>
              </a:rPr>
              <a:t>       </a:t>
            </a:r>
            <a:r>
              <a:rPr lang="zh-CN" sz="2300" b="0">
                <a:ea typeface="宋体" panose="02010600030101010101" pitchFamily="2" charset="-122"/>
              </a:rPr>
              <a:t>新中国成立以来，几代人逢山开路、遇水架桥，建成了交通大国，正在加快建设交通强国。我们坚持交通先行，建成了全球最大的高速铁路网、高速公路网、世界级港口群，航空航海通达全球。我们坚持创新引领，高铁、大飞机等装备制造实现重大突破，新能源汽车占全球总量一半以上，港珠澳大桥、北京大兴国际机场等超大型交通工程建成投运，交通成为中国现代化的开路先锋。</a:t>
            </a:r>
            <a:endParaRPr lang="en-US" altLang="zh-CN" sz="2300" b="0">
              <a:ea typeface="宋体" panose="02010600030101010101" pitchFamily="2" charset="-122"/>
            </a:endParaRPr>
          </a:p>
        </p:txBody>
      </p:sp>
    </p:spTree>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right)">
                                      <p:cBhvr>
                                        <p:cTn id="7" dur="500"/>
                                        <p:tgtEl>
                                          <p:spTgt spid="10"/>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27"/>
                                        </p:tgtEl>
                                        <p:attrNameLst>
                                          <p:attrName>style.visibility</p:attrName>
                                        </p:attrNameLst>
                                      </p:cBhvr>
                                      <p:to>
                                        <p:strVal val="visible"/>
                                      </p:to>
                                    </p:set>
                                    <p:anim calcmode="lin" valueType="num">
                                      <p:cBhvr additive="base">
                                        <p:cTn id="11" dur="500" fill="hold"/>
                                        <p:tgtEl>
                                          <p:spTgt spid="27"/>
                                        </p:tgtEl>
                                        <p:attrNameLst>
                                          <p:attrName>ppt_x</p:attrName>
                                        </p:attrNameLst>
                                      </p:cBhvr>
                                      <p:tavLst>
                                        <p:tav tm="0">
                                          <p:val>
                                            <p:strVal val="0-#ppt_w/2"/>
                                          </p:val>
                                        </p:tav>
                                        <p:tav tm="100000">
                                          <p:val>
                                            <p:strVal val="#ppt_x"/>
                                          </p:val>
                                        </p:tav>
                                      </p:tavLst>
                                    </p:anim>
                                    <p:anim calcmode="lin" valueType="num">
                                      <p:cBhvr additive="base">
                                        <p:cTn id="12" dur="500" fill="hold"/>
                                        <p:tgtEl>
                                          <p:spTgt spid="27"/>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3" presetClass="entr" presetSubtype="16" fill="hold" grpId="0" nodeType="afterEffect">
                                  <p:stCondLst>
                                    <p:cond delay="0"/>
                                  </p:stCondLst>
                                  <p:childTnLst>
                                    <p:set>
                                      <p:cBhvr>
                                        <p:cTn id="15" dur="1" fill="hold">
                                          <p:stCondLst>
                                            <p:cond delay="0"/>
                                          </p:stCondLst>
                                        </p:cTn>
                                        <p:tgtEl>
                                          <p:spTgt spid="11"/>
                                        </p:tgtEl>
                                        <p:attrNameLst>
                                          <p:attrName>style.visibility</p:attrName>
                                        </p:attrNameLst>
                                      </p:cBhvr>
                                      <p:to>
                                        <p:strVal val="visible"/>
                                      </p:to>
                                    </p:set>
                                    <p:anim calcmode="lin" valueType="num">
                                      <p:cBhvr>
                                        <p:cTn id="16" dur="500" fill="hold"/>
                                        <p:tgtEl>
                                          <p:spTgt spid="11"/>
                                        </p:tgtEl>
                                        <p:attrNameLst>
                                          <p:attrName>ppt_w</p:attrName>
                                        </p:attrNameLst>
                                      </p:cBhvr>
                                      <p:tavLst>
                                        <p:tav tm="0">
                                          <p:val>
                                            <p:fltVal val="0"/>
                                          </p:val>
                                        </p:tav>
                                        <p:tav tm="100000">
                                          <p:val>
                                            <p:strVal val="#ppt_w"/>
                                          </p:val>
                                        </p:tav>
                                      </p:tavLst>
                                    </p:anim>
                                    <p:anim calcmode="lin" valueType="num">
                                      <p:cBhvr>
                                        <p:cTn id="17" dur="500" fill="hold"/>
                                        <p:tgtEl>
                                          <p:spTgt spid="11"/>
                                        </p:tgtEl>
                                        <p:attrNameLst>
                                          <p:attrName>ppt_h</p:attrName>
                                        </p:attrNameLst>
                                      </p:cBhvr>
                                      <p:tavLst>
                                        <p:tav tm="0">
                                          <p:val>
                                            <p:fltVal val="0"/>
                                          </p:val>
                                        </p:tav>
                                        <p:tav tm="100000">
                                          <p:val>
                                            <p:strVal val="#ppt_h"/>
                                          </p:val>
                                        </p:tav>
                                      </p:tavLst>
                                    </p:anim>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grpId="0" nodeType="clickEffect">
                                  <p:stCondLst>
                                    <p:cond delay="0"/>
                                  </p:stCondLst>
                                  <p:childTnLst>
                                    <p:set>
                                      <p:cBhvr>
                                        <p:cTn id="21" dur="1" fill="hold">
                                          <p:stCondLst>
                                            <p:cond delay="0"/>
                                          </p:stCondLst>
                                        </p:cTn>
                                        <p:tgtEl>
                                          <p:spTgt spid="24"/>
                                        </p:tgtEl>
                                        <p:attrNameLst>
                                          <p:attrName>style.visibility</p:attrName>
                                        </p:attrNameLst>
                                      </p:cBhvr>
                                      <p:to>
                                        <p:strVal val="visible"/>
                                      </p:to>
                                    </p:set>
                                    <p:anim calcmode="lin" valueType="num">
                                      <p:cBhvr additive="base">
                                        <p:cTn id="22" dur="500" fill="hold"/>
                                        <p:tgtEl>
                                          <p:spTgt spid="24"/>
                                        </p:tgtEl>
                                        <p:attrNameLst>
                                          <p:attrName>ppt_x</p:attrName>
                                        </p:attrNameLst>
                                      </p:cBhvr>
                                      <p:tavLst>
                                        <p:tav tm="0">
                                          <p:val>
                                            <p:strVal val="#ppt_x"/>
                                          </p:val>
                                        </p:tav>
                                        <p:tav tm="100000">
                                          <p:val>
                                            <p:strVal val="#ppt_x"/>
                                          </p:val>
                                        </p:tav>
                                      </p:tavLst>
                                    </p:anim>
                                    <p:anim calcmode="lin" valueType="num">
                                      <p:cBhvr additive="base">
                                        <p:cTn id="23"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grpId="1" nodeType="clickEffect">
                                  <p:stCondLst>
                                    <p:cond delay="0"/>
                                  </p:stCondLst>
                                  <p:iterate type="lt">
                                    <p:tmAbs val="100"/>
                                  </p:iterate>
                                  <p:childTnLst>
                                    <p:set>
                                      <p:cBhvr>
                                        <p:cTn id="27" dur="1" fill="hold">
                                          <p:stCondLst>
                                            <p:cond delay="0"/>
                                          </p:stCondLst>
                                        </p:cTn>
                                        <p:tgtEl>
                                          <p:spTgt spid="100">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11" grpId="0"/>
      <p:bldP spid="24" grpId="0" animBg="1"/>
      <p:bldP spid="100" grpId="1" build="allAtOnce"/>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object 2"/>
          <p:cNvSpPr/>
          <p:nvPr/>
        </p:nvSpPr>
        <p:spPr>
          <a:xfrm>
            <a:off x="-4154" y="3669474"/>
            <a:ext cx="12196154" cy="3557007"/>
          </a:xfrm>
          <a:prstGeom prst="rect">
            <a:avLst/>
          </a:prstGeom>
          <a:blipFill rotWithShape="1">
            <a:blip r:embed="rId1"/>
            <a:stretch>
              <a:fillRect/>
            </a:stretch>
          </a:blipFill>
        </p:spPr>
        <p:txBody>
          <a:bodyPr wrap="square" lIns="0" tIns="0" rIns="0" bIns="0" rtlCol="0"/>
          <a:lstStyle/>
          <a:p>
            <a:endParaRPr>
              <a:solidFill>
                <a:prstClr val="black"/>
              </a:solidFill>
            </a:endParaRPr>
          </a:p>
        </p:txBody>
      </p:sp>
      <p:sp>
        <p:nvSpPr>
          <p:cNvPr id="11" name="object 3"/>
          <p:cNvSpPr/>
          <p:nvPr/>
        </p:nvSpPr>
        <p:spPr>
          <a:xfrm>
            <a:off x="-4154" y="-26369"/>
            <a:ext cx="12187364" cy="3892296"/>
          </a:xfrm>
          <a:prstGeom prst="rect">
            <a:avLst/>
          </a:prstGeom>
          <a:blipFill>
            <a:blip r:embed="rId2" cstate="print"/>
            <a:stretch>
              <a:fillRect/>
            </a:stretch>
          </a:blipFill>
        </p:spPr>
        <p:txBody>
          <a:bodyPr wrap="square" lIns="0" tIns="0" rIns="0" bIns="0" rtlCol="0"/>
          <a:lstStyle/>
          <a:p>
            <a:endParaRPr>
              <a:solidFill>
                <a:prstClr val="black"/>
              </a:solidFill>
            </a:endParaRPr>
          </a:p>
        </p:txBody>
      </p:sp>
      <p:grpSp>
        <p:nvGrpSpPr>
          <p:cNvPr id="5" name="组合 4"/>
          <p:cNvGrpSpPr/>
          <p:nvPr/>
        </p:nvGrpSpPr>
        <p:grpSpPr>
          <a:xfrm>
            <a:off x="11060921" y="1742032"/>
            <a:ext cx="441142" cy="374650"/>
            <a:chOff x="11112056" y="1473679"/>
            <a:chExt cx="441199" cy="374650"/>
          </a:xfrm>
        </p:grpSpPr>
        <p:sp>
          <p:nvSpPr>
            <p:cNvPr id="6" name="object 5"/>
            <p:cNvSpPr/>
            <p:nvPr/>
          </p:nvSpPr>
          <p:spPr>
            <a:xfrm>
              <a:off x="11112056" y="1473679"/>
              <a:ext cx="187325" cy="374650"/>
            </a:xfrm>
            <a:custGeom>
              <a:avLst/>
              <a:gdLst/>
              <a:ahLst/>
              <a:cxnLst/>
              <a:rect l="l" t="t" r="r" b="b"/>
              <a:pathLst>
                <a:path w="187325" h="374650">
                  <a:moveTo>
                    <a:pt x="0" y="0"/>
                  </a:moveTo>
                  <a:lnTo>
                    <a:pt x="0" y="374523"/>
                  </a:lnTo>
                  <a:lnTo>
                    <a:pt x="187198" y="187325"/>
                  </a:lnTo>
                  <a:lnTo>
                    <a:pt x="0" y="0"/>
                  </a:lnTo>
                  <a:close/>
                </a:path>
              </a:pathLst>
            </a:custGeom>
            <a:solidFill>
              <a:srgbClr val="FFFFFF"/>
            </a:solidFill>
          </p:spPr>
          <p:txBody>
            <a:bodyPr wrap="square" lIns="0" tIns="0" rIns="0" bIns="0" rtlCol="0"/>
            <a:lstStyle/>
            <a:p>
              <a:endParaRPr>
                <a:solidFill>
                  <a:prstClr val="black"/>
                </a:solidFill>
              </a:endParaRPr>
            </a:p>
          </p:txBody>
        </p:sp>
        <p:sp>
          <p:nvSpPr>
            <p:cNvPr id="7" name="object 6"/>
            <p:cNvSpPr/>
            <p:nvPr/>
          </p:nvSpPr>
          <p:spPr>
            <a:xfrm>
              <a:off x="11365930" y="1473679"/>
              <a:ext cx="187325" cy="374650"/>
            </a:xfrm>
            <a:custGeom>
              <a:avLst/>
              <a:gdLst/>
              <a:ahLst/>
              <a:cxnLst/>
              <a:rect l="l" t="t" r="r" b="b"/>
              <a:pathLst>
                <a:path w="187325" h="374650">
                  <a:moveTo>
                    <a:pt x="0" y="0"/>
                  </a:moveTo>
                  <a:lnTo>
                    <a:pt x="0" y="374523"/>
                  </a:lnTo>
                  <a:lnTo>
                    <a:pt x="187325" y="187325"/>
                  </a:lnTo>
                  <a:lnTo>
                    <a:pt x="0" y="0"/>
                  </a:lnTo>
                  <a:close/>
                </a:path>
              </a:pathLst>
            </a:custGeom>
            <a:solidFill>
              <a:srgbClr val="FFFFFF"/>
            </a:solidFill>
          </p:spPr>
          <p:txBody>
            <a:bodyPr wrap="square" lIns="0" tIns="0" rIns="0" bIns="0" rtlCol="0"/>
            <a:lstStyle/>
            <a:p>
              <a:endParaRPr>
                <a:solidFill>
                  <a:prstClr val="black"/>
                </a:solidFill>
              </a:endParaRPr>
            </a:p>
          </p:txBody>
        </p:sp>
      </p:grpSp>
      <p:sp>
        <p:nvSpPr>
          <p:cNvPr id="9" name="object 29"/>
          <p:cNvSpPr txBox="1"/>
          <p:nvPr/>
        </p:nvSpPr>
        <p:spPr>
          <a:xfrm>
            <a:off x="715522" y="1504801"/>
            <a:ext cx="10254735" cy="781624"/>
          </a:xfrm>
          <a:prstGeom prst="rect">
            <a:avLst/>
          </a:prstGeom>
          <a:noFill/>
        </p:spPr>
        <p:txBody>
          <a:bodyPr vert="horz" wrap="square" lIns="0" tIns="12065" rIns="0" bIns="0" rtlCol="0">
            <a:spAutoFit/>
          </a:bodyPr>
          <a:lstStyle/>
          <a:p>
            <a:r>
              <a:rPr lang="zh-CN" altLang="en-US" sz="5000" b="1" dirty="0">
                <a:solidFill>
                  <a:prstClr val="white"/>
                </a:solidFill>
                <a:latin typeface="微软雅黑" panose="020B0503020204020204" pitchFamily="34" charset="-122"/>
              </a:rPr>
              <a:t>二、吃透省级精神</a:t>
            </a:r>
            <a:endParaRPr lang="zh-CN" altLang="en-US" sz="5000" b="1" dirty="0">
              <a:solidFill>
                <a:prstClr val="white"/>
              </a:solidFill>
              <a:latin typeface="微软雅黑" panose="020B0503020204020204" pitchFamily="34" charset="-122"/>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lide(fromBottom)">
                                      <p:cBhvr>
                                        <p:cTn id="7" dur="500"/>
                                        <p:tgtEl>
                                          <p:spTgt spid="9"/>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0-#ppt_w/2"/>
                                          </p:val>
                                        </p:tav>
                                        <p:tav tm="100000">
                                          <p:val>
                                            <p:strVal val="#ppt_x"/>
                                          </p:val>
                                        </p:tav>
                                      </p:tavLst>
                                    </p:anim>
                                    <p:anim calcmode="lin" valueType="num">
                                      <p:cBhvr additive="base">
                                        <p:cTn id="12"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082218" y="3410988"/>
            <a:ext cx="4729671" cy="16158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342900" indent="-342900" algn="just">
              <a:lnSpc>
                <a:spcPct val="150000"/>
              </a:lnSpc>
              <a:spcBef>
                <a:spcPts val="600"/>
              </a:spcBef>
              <a:spcAft>
                <a:spcPts val="2400"/>
              </a:spcAft>
              <a:buClr>
                <a:srgbClr val="FF0000"/>
              </a:buClr>
              <a:buSzPct val="70000"/>
              <a:buFont typeface="Wingdings" panose="05000000000000000000" pitchFamily="2" charset="2"/>
              <a:buChar char="l"/>
            </a:pPr>
            <a:r>
              <a:rPr lang="zh-CN" altLang="zh-CN" sz="2200" b="1" dirty="0">
                <a:ea typeface="微软雅黑" panose="020B0503020204020204" pitchFamily="34" charset="-122"/>
              </a:rPr>
              <a:t>《规划》提出了实施</a:t>
            </a:r>
            <a:r>
              <a:rPr kumimoji="0" lang="zh-CN" altLang="zh-CN" sz="2200" b="1" i="0" u="none" strike="noStrike" kern="1200" cap="none" spc="0" normalizeH="0" baseline="0" dirty="0">
                <a:solidFill>
                  <a:srgbClr val="FF0000"/>
                </a:solidFill>
                <a:ea typeface="微软雅黑" panose="020B0503020204020204" pitchFamily="34" charset="-122"/>
                <a:cs typeface="+mn-cs"/>
              </a:rPr>
              <a:t>大通道、大网络、大枢纽</a:t>
            </a:r>
            <a:r>
              <a:rPr lang="zh-CN" altLang="zh-CN" sz="2200" b="1" dirty="0">
                <a:ea typeface="微软雅黑" panose="020B0503020204020204" pitchFamily="34" charset="-122"/>
              </a:rPr>
              <a:t>“三大工程”，建设互联互通的基础设施主骨架</a:t>
            </a:r>
            <a:endParaRPr lang="zh-CN" altLang="zh-CN" sz="2200" b="1" dirty="0">
              <a:ea typeface="微软雅黑" panose="020B0503020204020204" pitchFamily="34" charset="-122"/>
            </a:endParaRPr>
          </a:p>
        </p:txBody>
      </p:sp>
      <p:pic>
        <p:nvPicPr>
          <p:cNvPr id="3" name="图片 2"/>
          <p:cNvPicPr>
            <a:picLocks noChangeAspect="1"/>
          </p:cNvPicPr>
          <p:nvPr/>
        </p:nvPicPr>
        <p:blipFill rotWithShape="1">
          <a:blip r:embed="rId1" cstate="print">
            <a:extLst>
              <a:ext uri="{28A0092B-C50C-407E-A947-70E740481C1C}">
                <a14:useLocalDpi xmlns:a14="http://schemas.microsoft.com/office/drawing/2010/main" val="0"/>
              </a:ext>
            </a:extLst>
          </a:blip>
          <a:srcRect l="6492" r="9146"/>
          <a:stretch>
            <a:fillRect/>
          </a:stretch>
        </p:blipFill>
        <p:spPr>
          <a:xfrm>
            <a:off x="222098" y="1723531"/>
            <a:ext cx="6569964" cy="3728871"/>
          </a:xfrm>
          <a:prstGeom prst="rect">
            <a:avLst/>
          </a:prstGeom>
          <a:ln>
            <a:solidFill>
              <a:schemeClr val="bg1">
                <a:lumMod val="50000"/>
              </a:schemeClr>
            </a:solidFill>
          </a:ln>
        </p:spPr>
      </p:pic>
      <p:sp>
        <p:nvSpPr>
          <p:cNvPr id="5" name="TextBox 4"/>
          <p:cNvSpPr txBox="1"/>
          <p:nvPr/>
        </p:nvSpPr>
        <p:spPr>
          <a:xfrm>
            <a:off x="88475" y="157985"/>
            <a:ext cx="10205085" cy="553994"/>
          </a:xfrm>
          <a:prstGeom prst="rect">
            <a:avLst/>
          </a:prstGeom>
          <a:noFill/>
        </p:spPr>
        <p:txBody>
          <a:bodyPr wrap="square" lIns="121917" tIns="60958" rIns="121917" bIns="60958" rtlCol="0">
            <a:spAutoFit/>
          </a:bodyPr>
          <a:lstStyle/>
          <a:p>
            <a:r>
              <a:rPr lang="zh-CN" altLang="en-US" sz="2800" kern="0" dirty="0">
                <a:gradFill>
                  <a:gsLst>
                    <a:gs pos="0">
                      <a:srgbClr val="FF0000"/>
                    </a:gs>
                    <a:gs pos="100000">
                      <a:srgbClr val="C00000"/>
                    </a:gs>
                  </a:gsLst>
                  <a:lin ang="5400000" scaled="1"/>
                </a:gradFill>
                <a:latin typeface="方正粗雅宋_GBK" panose="02000500000000000000" pitchFamily="2" charset="-122"/>
                <a:ea typeface="方正粗雅宋_GBK" panose="02000500000000000000" pitchFamily="2" charset="-122"/>
                <a:cs typeface="宋体" panose="02010600030101010101" pitchFamily="2" charset="-122"/>
              </a:rPr>
              <a:t>山东省“十四五”综合交通运输发展规划</a:t>
            </a:r>
            <a:endParaRPr lang="zh-CN" altLang="en-US" sz="2800" kern="0" dirty="0">
              <a:gradFill>
                <a:gsLst>
                  <a:gs pos="0">
                    <a:srgbClr val="FF0000"/>
                  </a:gs>
                  <a:gs pos="100000">
                    <a:srgbClr val="C00000"/>
                  </a:gs>
                </a:gsLst>
                <a:lin ang="5400000" scaled="1"/>
              </a:gradFill>
              <a:latin typeface="方正粗雅宋_GBK" panose="02000500000000000000" pitchFamily="2" charset="-122"/>
              <a:ea typeface="方正粗雅宋_GBK" panose="02000500000000000000" pitchFamily="2" charset="-122"/>
              <a:cs typeface="宋体" panose="02010600030101010101" pitchFamily="2" charset="-122"/>
            </a:endParaRPr>
          </a:p>
        </p:txBody>
      </p:sp>
      <p:sp>
        <p:nvSpPr>
          <p:cNvPr id="9" name="矩形 8"/>
          <p:cNvSpPr/>
          <p:nvPr/>
        </p:nvSpPr>
        <p:spPr>
          <a:xfrm>
            <a:off x="7082216" y="1926632"/>
            <a:ext cx="4729671" cy="10546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342900" marR="0" lvl="0" indent="-342900" algn="just" defTabSz="914400" rtl="0" eaLnBrk="1" fontAlgn="auto" latinLnBrk="0" hangingPunct="1">
              <a:lnSpc>
                <a:spcPct val="150000"/>
              </a:lnSpc>
              <a:spcBef>
                <a:spcPts val="600"/>
              </a:spcBef>
              <a:spcAft>
                <a:spcPts val="2400"/>
              </a:spcAft>
              <a:buClr>
                <a:srgbClr val="FF0000"/>
              </a:buClr>
              <a:buSzPct val="70000"/>
              <a:buFont typeface="Wingdings" panose="05000000000000000000" pitchFamily="2" charset="2"/>
              <a:buChar char="l"/>
            </a:pPr>
            <a:r>
              <a:rPr kumimoji="0" lang="zh-CN" altLang="zh-CN" sz="2200" b="1" i="0" u="none" strike="noStrike" kern="1200" cap="none" spc="0" normalizeH="0" baseline="0" dirty="0">
                <a:ea typeface="微软雅黑" panose="020B0503020204020204" pitchFamily="34" charset="-122"/>
                <a:cs typeface="+mn-cs"/>
              </a:rPr>
              <a:t>《山东省“十四五”综合交通运输发展规划》</a:t>
            </a:r>
            <a:r>
              <a:rPr kumimoji="0" lang="zh-CN" altLang="zh-CN" sz="2200" b="1" i="0" u="none" strike="noStrike" kern="1200" cap="none" spc="0" normalizeH="0" baseline="0" dirty="0">
                <a:solidFill>
                  <a:srgbClr val="FF0000"/>
                </a:solidFill>
                <a:ea typeface="微软雅黑" panose="020B0503020204020204" pitchFamily="34" charset="-122"/>
                <a:cs typeface="+mn-cs"/>
              </a:rPr>
              <a:t>2021年7月</a:t>
            </a:r>
            <a:r>
              <a:rPr kumimoji="0" lang="zh-CN" altLang="zh-CN" sz="2200" b="1" i="0" u="none" strike="noStrike" kern="1200" cap="none" spc="0" normalizeH="0" baseline="0" dirty="0" smtClean="0">
                <a:ea typeface="微软雅黑" panose="020B0503020204020204" pitchFamily="34" charset="-122"/>
                <a:cs typeface="+mn-cs"/>
              </a:rPr>
              <a:t>印发</a:t>
            </a:r>
            <a:endParaRPr kumimoji="0" lang="zh-CN" altLang="zh-CN" sz="2200" b="1" i="0" u="none" strike="noStrike" kern="1200" cap="none" spc="0" normalizeH="0" baseline="0" dirty="0">
              <a:ea typeface="微软雅黑" panose="020B0503020204020204" pitchFamily="34" charset="-122"/>
              <a:cs typeface="+mn-cs"/>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1+#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0-#ppt_w/2"/>
                                          </p:val>
                                        </p:tav>
                                        <p:tav tm="100000">
                                          <p:val>
                                            <p:strVal val="#ppt_x"/>
                                          </p:val>
                                        </p:tav>
                                      </p:tavLst>
                                    </p:anim>
                                    <p:anim calcmode="lin" valueType="num">
                                      <p:cBhvr additive="base">
                                        <p:cTn id="12" dur="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18"/>
                                        </p:tgtEl>
                                        <p:attrNameLst>
                                          <p:attrName>style.visibility</p:attrName>
                                        </p:attrNameLst>
                                      </p:cBhvr>
                                      <p:to>
                                        <p:strVal val="visible"/>
                                      </p:to>
                                    </p:set>
                                    <p:anim calcmode="lin" valueType="num">
                                      <p:cBhvr additive="base">
                                        <p:cTn id="17" dur="500" fill="hold"/>
                                        <p:tgtEl>
                                          <p:spTgt spid="18"/>
                                        </p:tgtEl>
                                        <p:attrNameLst>
                                          <p:attrName>ppt_x</p:attrName>
                                        </p:attrNameLst>
                                      </p:cBhvr>
                                      <p:tavLst>
                                        <p:tav tm="0">
                                          <p:val>
                                            <p:strVal val="#ppt_x"/>
                                          </p:val>
                                        </p:tav>
                                        <p:tav tm="100000">
                                          <p:val>
                                            <p:strVal val="#ppt_x"/>
                                          </p:val>
                                        </p:tav>
                                      </p:tavLst>
                                    </p:anim>
                                    <p:anim calcmode="lin" valueType="num">
                                      <p:cBhvr additive="base">
                                        <p:cTn id="18"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圆角矩形 8"/>
          <p:cNvSpPr/>
          <p:nvPr/>
        </p:nvSpPr>
        <p:spPr>
          <a:xfrm>
            <a:off x="9477496" y="157985"/>
            <a:ext cx="1753497" cy="510185"/>
          </a:xfrm>
          <a:prstGeom prst="roundRect">
            <a:avLst/>
          </a:prstGeom>
          <a:gradFill>
            <a:lin ang="10800000" scaled="0"/>
          </a:gradFill>
        </p:spPr>
        <p:style>
          <a:lnRef idx="1">
            <a:schemeClr val="accent2"/>
          </a:lnRef>
          <a:fillRef idx="3">
            <a:schemeClr val="accent2"/>
          </a:fillRef>
          <a:effectRef idx="2">
            <a:schemeClr val="accent2"/>
          </a:effectRef>
          <a:fontRef idx="minor">
            <a:schemeClr val="lt1"/>
          </a:fontRef>
        </p:style>
        <p:txBody>
          <a:bodyPr wrap="square">
            <a:spAutoFit/>
          </a:bodyPr>
          <a:lstStyle/>
          <a:p>
            <a:pPr lvl="0" algn="ctr">
              <a:defRPr/>
            </a:pPr>
            <a:r>
              <a:rPr lang="zh-CN" altLang="en-US" sz="2400" b="1" kern="10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mn-ea"/>
              </a:rPr>
              <a:t>大通道</a:t>
            </a:r>
            <a:endParaRPr lang="zh-CN" altLang="en-US" sz="2400" b="1" dirty="0">
              <a:solidFill>
                <a:schemeClr val="bg1"/>
              </a:solidFill>
            </a:endParaRPr>
          </a:p>
        </p:txBody>
      </p:sp>
      <p:sp>
        <p:nvSpPr>
          <p:cNvPr id="10" name="矩形 9"/>
          <p:cNvSpPr/>
          <p:nvPr/>
        </p:nvSpPr>
        <p:spPr>
          <a:xfrm>
            <a:off x="-24180" y="711979"/>
            <a:ext cx="12030134" cy="127491"/>
          </a:xfrm>
          <a:prstGeom prst="rect">
            <a:avLst/>
          </a:prstGeom>
          <a:gradFill>
            <a:gsLst>
              <a:gs pos="6195">
                <a:srgbClr val="FF6600">
                  <a:lumMod val="94000"/>
                  <a:lumOff val="6000"/>
                </a:srgbClr>
              </a:gs>
              <a:gs pos="100000">
                <a:srgbClr val="FFC000">
                  <a:alpha val="0"/>
                </a:srgb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 name="TextBox 10"/>
          <p:cNvSpPr txBox="1"/>
          <p:nvPr/>
        </p:nvSpPr>
        <p:spPr>
          <a:xfrm>
            <a:off x="88475" y="157985"/>
            <a:ext cx="8614461" cy="553994"/>
          </a:xfrm>
          <a:prstGeom prst="rect">
            <a:avLst/>
          </a:prstGeom>
          <a:noFill/>
        </p:spPr>
        <p:txBody>
          <a:bodyPr wrap="square" lIns="121917" tIns="60958" rIns="121917" bIns="60958" rtlCol="0">
            <a:spAutoFit/>
          </a:bodyPr>
          <a:lstStyle/>
          <a:p>
            <a:r>
              <a:rPr lang="zh-CN" altLang="en-US" sz="2800" kern="0" dirty="0">
                <a:gradFill>
                  <a:gsLst>
                    <a:gs pos="0">
                      <a:srgbClr val="FF0000"/>
                    </a:gs>
                    <a:gs pos="100000">
                      <a:srgbClr val="C00000"/>
                    </a:gs>
                  </a:gsLst>
                  <a:lin ang="5400000" scaled="1"/>
                </a:gradFill>
                <a:latin typeface="方正粗雅宋_GBK" panose="02000500000000000000" pitchFamily="2" charset="-122"/>
                <a:ea typeface="方正粗雅宋_GBK" panose="02000500000000000000" pitchFamily="2" charset="-122"/>
                <a:cs typeface="宋体" panose="02010600030101010101" pitchFamily="2" charset="-122"/>
              </a:rPr>
              <a:t>山东省“十四五”综合交通运输发展规划</a:t>
            </a:r>
            <a:endParaRPr lang="zh-CN" altLang="en-US" sz="2800" kern="0" dirty="0">
              <a:gradFill>
                <a:gsLst>
                  <a:gs pos="0">
                    <a:srgbClr val="FF0000"/>
                  </a:gs>
                  <a:gs pos="100000">
                    <a:srgbClr val="C00000"/>
                  </a:gs>
                </a:gsLst>
                <a:lin ang="5400000" scaled="1"/>
              </a:gradFill>
              <a:latin typeface="方正粗雅宋_GBK" panose="02000500000000000000" pitchFamily="2" charset="-122"/>
              <a:ea typeface="方正粗雅宋_GBK" panose="02000500000000000000" pitchFamily="2" charset="-122"/>
              <a:cs typeface="宋体" panose="02010600030101010101" pitchFamily="2" charset="-122"/>
            </a:endParaRPr>
          </a:p>
        </p:txBody>
      </p:sp>
      <p:sp>
        <p:nvSpPr>
          <p:cNvPr id="17" name="矩形 16"/>
          <p:cNvSpPr/>
          <p:nvPr/>
        </p:nvSpPr>
        <p:spPr>
          <a:xfrm>
            <a:off x="1245235" y="2393950"/>
            <a:ext cx="6888480" cy="1383665"/>
          </a:xfrm>
          <a:prstGeom prst="rect">
            <a:avLst/>
          </a:prstGeom>
        </p:spPr>
        <p:txBody>
          <a:bodyPr wrap="square">
            <a:spAutoFit/>
          </a:bodyPr>
          <a:lstStyle/>
          <a:p>
            <a:pPr marL="342900" lvl="0" indent="-342900" algn="just">
              <a:lnSpc>
                <a:spcPct val="150000"/>
              </a:lnSpc>
              <a:spcBef>
                <a:spcPts val="600"/>
              </a:spcBef>
              <a:buClr>
                <a:srgbClr val="ED7D31"/>
              </a:buClr>
              <a:buSzPct val="70000"/>
              <a:buFont typeface="Wingdings" panose="05000000000000000000" pitchFamily="2" charset="2"/>
              <a:buChar char="l"/>
              <a:defRPr/>
            </a:pPr>
            <a:r>
              <a:rPr lang="zh-CN" altLang="zh-CN" sz="2800" kern="100">
                <a:latin typeface="微软雅黑" panose="020B0503020204020204" pitchFamily="34" charset="-122"/>
                <a:ea typeface="微软雅黑" panose="020B0503020204020204" pitchFamily="34" charset="-122"/>
                <a:cs typeface="Times New Roman" panose="02020603050405020304" charset="0"/>
              </a:rPr>
              <a:t>“大通道”方面，重点推动形成</a:t>
            </a:r>
            <a:r>
              <a:rPr lang="zh-CN" altLang="zh-CN" sz="2800" b="1" kern="100">
                <a:solidFill>
                  <a:srgbClr val="FF0000"/>
                </a:solidFill>
                <a:latin typeface="微软雅黑" panose="020B0503020204020204" pitchFamily="34" charset="-122"/>
                <a:ea typeface="微软雅黑" panose="020B0503020204020204" pitchFamily="34" charset="-122"/>
                <a:cs typeface="Times New Roman" panose="02020603050405020304" charset="0"/>
              </a:rPr>
              <a:t>“四横五纵沿黄达海”</a:t>
            </a:r>
            <a:r>
              <a:rPr lang="zh-CN" altLang="zh-CN" sz="2800" kern="100">
                <a:latin typeface="微软雅黑" panose="020B0503020204020204" pitchFamily="34" charset="-122"/>
                <a:ea typeface="微软雅黑" panose="020B0503020204020204" pitchFamily="34" charset="-122"/>
                <a:cs typeface="Times New Roman" panose="02020603050405020304" charset="0"/>
              </a:rPr>
              <a:t>十大通道。</a:t>
            </a:r>
            <a:endParaRPr lang="zh-CN" altLang="zh-CN" sz="2800" kern="100" dirty="0">
              <a:latin typeface="微软雅黑" panose="020B0503020204020204" pitchFamily="34" charset="-122"/>
              <a:ea typeface="微软雅黑" panose="020B0503020204020204" pitchFamily="34" charset="-122"/>
              <a:cs typeface="Times New Roman" panose="02020603050405020304" charset="0"/>
            </a:endParaRPr>
          </a:p>
        </p:txBody>
      </p:sp>
      <p:grpSp>
        <p:nvGrpSpPr>
          <p:cNvPr id="31" name="组合 18"/>
          <p:cNvGrpSpPr/>
          <p:nvPr/>
        </p:nvGrpSpPr>
        <p:grpSpPr>
          <a:xfrm>
            <a:off x="361950" y="1080835"/>
            <a:ext cx="8082803" cy="413575"/>
            <a:chOff x="958596" y="921893"/>
            <a:chExt cx="8082803" cy="413575"/>
          </a:xfrm>
        </p:grpSpPr>
        <p:sp>
          <p:nvSpPr>
            <p:cNvPr id="32" name="object 2"/>
            <p:cNvSpPr txBox="1"/>
            <p:nvPr/>
          </p:nvSpPr>
          <p:spPr>
            <a:xfrm>
              <a:off x="1405255" y="921893"/>
              <a:ext cx="7636144" cy="413575"/>
            </a:xfrm>
            <a:prstGeom prst="rect">
              <a:avLst/>
            </a:prstGeom>
          </p:spPr>
          <p:txBody>
            <a:bodyPr vert="horz" wrap="square" lIns="0" tIns="13335" rIns="0" bIns="0" rtlCol="0">
              <a:spAutoFit/>
            </a:bodyPr>
            <a:lstStyle/>
            <a:p>
              <a:pPr marL="12700">
                <a:lnSpc>
                  <a:spcPct val="100000"/>
                </a:lnSpc>
                <a:spcBef>
                  <a:spcPts val="105"/>
                </a:spcBef>
              </a:pPr>
              <a:r>
                <a:rPr lang="zh-CN" altLang="en-US" sz="2600" b="1" dirty="0">
                  <a:solidFill>
                    <a:srgbClr val="FF760D"/>
                  </a:solidFill>
                  <a:latin typeface="微软雅黑" panose="020B0503020204020204" pitchFamily="34" charset="-122"/>
                  <a:cs typeface="微软雅黑" panose="020B0503020204020204" pitchFamily="34" charset="-122"/>
                </a:rPr>
                <a:t>（</a:t>
              </a:r>
              <a:r>
                <a:rPr lang="en-US" altLang="zh-CN" sz="2600" b="1" dirty="0">
                  <a:solidFill>
                    <a:srgbClr val="FF760D"/>
                  </a:solidFill>
                  <a:latin typeface="微软雅黑" panose="020B0503020204020204" pitchFamily="34" charset="-122"/>
                  <a:cs typeface="微软雅黑" panose="020B0503020204020204" pitchFamily="34" charset="-122"/>
                </a:rPr>
                <a:t>1</a:t>
              </a:r>
              <a:r>
                <a:rPr lang="zh-CN" altLang="en-US" sz="2600" b="1" dirty="0">
                  <a:solidFill>
                    <a:srgbClr val="FF760D"/>
                  </a:solidFill>
                  <a:latin typeface="微软雅黑" panose="020B0503020204020204" pitchFamily="34" charset="-122"/>
                  <a:cs typeface="微软雅黑" panose="020B0503020204020204" pitchFamily="34" charset="-122"/>
                </a:rPr>
                <a:t>）推动形成“四横五纵沿黄达海”十大通道</a:t>
              </a:r>
              <a:endParaRPr lang="zh-CN" altLang="en-US" sz="2600" b="1" dirty="0">
                <a:solidFill>
                  <a:srgbClr val="FF760D"/>
                </a:solidFill>
                <a:latin typeface="微软雅黑" panose="020B0503020204020204" pitchFamily="34" charset="-122"/>
                <a:cs typeface="微软雅黑" panose="020B0503020204020204" pitchFamily="34" charset="-122"/>
              </a:endParaRPr>
            </a:p>
          </p:txBody>
        </p:sp>
        <p:sp>
          <p:nvSpPr>
            <p:cNvPr id="33" name="object 3"/>
            <p:cNvSpPr/>
            <p:nvPr/>
          </p:nvSpPr>
          <p:spPr>
            <a:xfrm>
              <a:off x="958596" y="970280"/>
              <a:ext cx="327660" cy="317500"/>
            </a:xfrm>
            <a:custGeom>
              <a:avLst/>
              <a:gdLst/>
              <a:ahLst/>
              <a:cxnLst/>
              <a:rect l="l" t="t" r="r" b="b"/>
              <a:pathLst>
                <a:path w="327659" h="317500">
                  <a:moveTo>
                    <a:pt x="163829" y="0"/>
                  </a:moveTo>
                  <a:lnTo>
                    <a:pt x="120253" y="5655"/>
                  </a:lnTo>
                  <a:lnTo>
                    <a:pt x="81110" y="21618"/>
                  </a:lnTo>
                  <a:lnTo>
                    <a:pt x="47958" y="46386"/>
                  </a:lnTo>
                  <a:lnTo>
                    <a:pt x="22352" y="78457"/>
                  </a:lnTo>
                  <a:lnTo>
                    <a:pt x="5847" y="116328"/>
                  </a:lnTo>
                  <a:lnTo>
                    <a:pt x="0" y="158496"/>
                  </a:lnTo>
                  <a:lnTo>
                    <a:pt x="5847" y="200663"/>
                  </a:lnTo>
                  <a:lnTo>
                    <a:pt x="22351" y="238534"/>
                  </a:lnTo>
                  <a:lnTo>
                    <a:pt x="47958" y="270605"/>
                  </a:lnTo>
                  <a:lnTo>
                    <a:pt x="81110" y="295373"/>
                  </a:lnTo>
                  <a:lnTo>
                    <a:pt x="120253" y="311336"/>
                  </a:lnTo>
                  <a:lnTo>
                    <a:pt x="163829" y="316991"/>
                  </a:lnTo>
                  <a:lnTo>
                    <a:pt x="207406" y="311336"/>
                  </a:lnTo>
                  <a:lnTo>
                    <a:pt x="246549" y="295373"/>
                  </a:lnTo>
                  <a:lnTo>
                    <a:pt x="279701" y="270605"/>
                  </a:lnTo>
                  <a:lnTo>
                    <a:pt x="284949" y="264033"/>
                  </a:lnTo>
                  <a:lnTo>
                    <a:pt x="92379" y="264033"/>
                  </a:lnTo>
                  <a:lnTo>
                    <a:pt x="151003" y="158496"/>
                  </a:lnTo>
                  <a:lnTo>
                    <a:pt x="92379" y="52959"/>
                  </a:lnTo>
                  <a:lnTo>
                    <a:pt x="284949" y="52959"/>
                  </a:lnTo>
                  <a:lnTo>
                    <a:pt x="279701" y="46386"/>
                  </a:lnTo>
                  <a:lnTo>
                    <a:pt x="246549" y="21618"/>
                  </a:lnTo>
                  <a:lnTo>
                    <a:pt x="207406" y="5655"/>
                  </a:lnTo>
                  <a:lnTo>
                    <a:pt x="163829" y="0"/>
                  </a:lnTo>
                  <a:close/>
                </a:path>
                <a:path w="327659" h="317500">
                  <a:moveTo>
                    <a:pt x="284949" y="52959"/>
                  </a:moveTo>
                  <a:lnTo>
                    <a:pt x="92379" y="52959"/>
                  </a:lnTo>
                  <a:lnTo>
                    <a:pt x="272440" y="158496"/>
                  </a:lnTo>
                  <a:lnTo>
                    <a:pt x="92379" y="264033"/>
                  </a:lnTo>
                  <a:lnTo>
                    <a:pt x="284949" y="264033"/>
                  </a:lnTo>
                  <a:lnTo>
                    <a:pt x="305307" y="238534"/>
                  </a:lnTo>
                  <a:lnTo>
                    <a:pt x="321812" y="200663"/>
                  </a:lnTo>
                  <a:lnTo>
                    <a:pt x="327659" y="158496"/>
                  </a:lnTo>
                  <a:lnTo>
                    <a:pt x="321812" y="116328"/>
                  </a:lnTo>
                  <a:lnTo>
                    <a:pt x="305308" y="78457"/>
                  </a:lnTo>
                  <a:lnTo>
                    <a:pt x="284949" y="52959"/>
                  </a:lnTo>
                  <a:close/>
                </a:path>
              </a:pathLst>
            </a:custGeom>
            <a:solidFill>
              <a:srgbClr val="FF760D"/>
            </a:solidFill>
          </p:spPr>
          <p:txBody>
            <a:bodyPr wrap="square" lIns="0" tIns="0" rIns="0" bIns="0" rtlCol="0"/>
            <a:lstStyle/>
            <a:p/>
          </p:txBody>
        </p:sp>
      </p:gr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nodeType="clickEffect">
                                  <p:stCondLst>
                                    <p:cond delay="0"/>
                                  </p:stCondLst>
                                  <p:childTnLst>
                                    <p:set>
                                      <p:cBhvr>
                                        <p:cTn id="11" dur="1" fill="hold">
                                          <p:stCondLst>
                                            <p:cond delay="0"/>
                                          </p:stCondLst>
                                        </p:cTn>
                                        <p:tgtEl>
                                          <p:spTgt spid="31"/>
                                        </p:tgtEl>
                                        <p:attrNameLst>
                                          <p:attrName>style.visibility</p:attrName>
                                        </p:attrNameLst>
                                      </p:cBhvr>
                                      <p:to>
                                        <p:strVal val="visible"/>
                                      </p:to>
                                    </p:set>
                                    <p:anim calcmode="lin" valueType="num">
                                      <p:cBhvr additive="base">
                                        <p:cTn id="12" dur="500" fill="hold"/>
                                        <p:tgtEl>
                                          <p:spTgt spid="31"/>
                                        </p:tgtEl>
                                        <p:attrNameLst>
                                          <p:attrName>ppt_x</p:attrName>
                                        </p:attrNameLst>
                                      </p:cBhvr>
                                      <p:tavLst>
                                        <p:tav tm="0">
                                          <p:val>
                                            <p:strVal val="0-#ppt_w/2"/>
                                          </p:val>
                                        </p:tav>
                                        <p:tav tm="100000">
                                          <p:val>
                                            <p:strVal val="#ppt_x"/>
                                          </p:val>
                                        </p:tav>
                                      </p:tavLst>
                                    </p:anim>
                                    <p:anim calcmode="lin" valueType="num">
                                      <p:cBhvr additive="base">
                                        <p:cTn id="13" dur="500" fill="hold"/>
                                        <p:tgtEl>
                                          <p:spTgt spid="31"/>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grpId="0" nodeType="clickEffect">
                                  <p:stCondLst>
                                    <p:cond delay="0"/>
                                  </p:stCondLst>
                                  <p:childTnLst>
                                    <p:set>
                                      <p:cBhvr>
                                        <p:cTn id="17" dur="1" fill="hold">
                                          <p:stCondLst>
                                            <p:cond delay="0"/>
                                          </p:stCondLst>
                                        </p:cTn>
                                        <p:tgtEl>
                                          <p:spTgt spid="17"/>
                                        </p:tgtEl>
                                        <p:attrNameLst>
                                          <p:attrName>style.visibility</p:attrName>
                                        </p:attrNameLst>
                                      </p:cBhvr>
                                      <p:to>
                                        <p:strVal val="visible"/>
                                      </p:to>
                                    </p:set>
                                    <p:animEffect transition="in" filter="fade">
                                      <p:cBhvr>
                                        <p:cTn id="18" dur="1000"/>
                                        <p:tgtEl>
                                          <p:spTgt spid="17"/>
                                        </p:tgtEl>
                                      </p:cBhvr>
                                    </p:animEffect>
                                    <p:anim calcmode="lin" valueType="num">
                                      <p:cBhvr>
                                        <p:cTn id="19" dur="1000" fill="hold"/>
                                        <p:tgtEl>
                                          <p:spTgt spid="17"/>
                                        </p:tgtEl>
                                        <p:attrNameLst>
                                          <p:attrName>ppt_x</p:attrName>
                                        </p:attrNameLst>
                                      </p:cBhvr>
                                      <p:tavLst>
                                        <p:tav tm="0">
                                          <p:val>
                                            <p:strVal val="#ppt_x"/>
                                          </p:val>
                                        </p:tav>
                                        <p:tav tm="100000">
                                          <p:val>
                                            <p:strVal val="#ppt_x"/>
                                          </p:val>
                                        </p:tav>
                                      </p:tavLst>
                                    </p:anim>
                                    <p:anim calcmode="lin" valueType="num">
                                      <p:cBhvr>
                                        <p:cTn id="20"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7"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圆角矩形 8"/>
          <p:cNvSpPr/>
          <p:nvPr/>
        </p:nvSpPr>
        <p:spPr>
          <a:xfrm>
            <a:off x="9477496" y="157985"/>
            <a:ext cx="1753497" cy="510191"/>
          </a:xfrm>
          <a:prstGeom prst="roundRect">
            <a:avLst/>
          </a:prstGeom>
          <a:gradFill>
            <a:lin ang="10800000" scaled="0"/>
          </a:gradFill>
        </p:spPr>
        <p:style>
          <a:lnRef idx="1">
            <a:schemeClr val="accent2"/>
          </a:lnRef>
          <a:fillRef idx="3">
            <a:schemeClr val="accent2"/>
          </a:fillRef>
          <a:effectRef idx="2">
            <a:schemeClr val="accent2"/>
          </a:effectRef>
          <a:fontRef idx="minor">
            <a:schemeClr val="lt1"/>
          </a:fontRef>
        </p:style>
        <p:txBody>
          <a:bodyPr wrap="square">
            <a:spAutoFit/>
          </a:bodyPr>
          <a:lstStyle/>
          <a:p>
            <a:pPr algn="ctr"/>
            <a:r>
              <a:rPr lang="zh-CN" altLang="en-US" sz="2400" b="1" dirty="0">
                <a:solidFill>
                  <a:schemeClr val="bg1"/>
                </a:solidFill>
              </a:rPr>
              <a:t>大网络</a:t>
            </a:r>
            <a:endParaRPr lang="zh-CN" altLang="en-US" sz="2400" b="1" dirty="0">
              <a:solidFill>
                <a:schemeClr val="bg1"/>
              </a:solidFill>
            </a:endParaRPr>
          </a:p>
        </p:txBody>
      </p:sp>
      <p:sp>
        <p:nvSpPr>
          <p:cNvPr id="10" name="矩形 9"/>
          <p:cNvSpPr/>
          <p:nvPr/>
        </p:nvSpPr>
        <p:spPr>
          <a:xfrm>
            <a:off x="-24180" y="711979"/>
            <a:ext cx="12030134" cy="127491"/>
          </a:xfrm>
          <a:prstGeom prst="rect">
            <a:avLst/>
          </a:prstGeom>
          <a:gradFill>
            <a:gsLst>
              <a:gs pos="6195">
                <a:srgbClr val="FF6600">
                  <a:lumMod val="94000"/>
                  <a:lumOff val="6000"/>
                </a:srgbClr>
              </a:gs>
              <a:gs pos="100000">
                <a:srgbClr val="FFC000">
                  <a:alpha val="0"/>
                </a:srgb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 name="TextBox 10"/>
          <p:cNvSpPr txBox="1"/>
          <p:nvPr/>
        </p:nvSpPr>
        <p:spPr>
          <a:xfrm>
            <a:off x="88475" y="157985"/>
            <a:ext cx="8614461" cy="553994"/>
          </a:xfrm>
          <a:prstGeom prst="rect">
            <a:avLst/>
          </a:prstGeom>
          <a:noFill/>
        </p:spPr>
        <p:txBody>
          <a:bodyPr wrap="square" lIns="121917" tIns="60958" rIns="121917" bIns="60958" rtlCol="0">
            <a:spAutoFit/>
          </a:bodyPr>
          <a:lstStyle/>
          <a:p>
            <a:r>
              <a:rPr lang="zh-CN" altLang="en-US" sz="2800" kern="0" dirty="0">
                <a:gradFill>
                  <a:gsLst>
                    <a:gs pos="0">
                      <a:srgbClr val="FF0000"/>
                    </a:gs>
                    <a:gs pos="100000">
                      <a:srgbClr val="C00000"/>
                    </a:gs>
                  </a:gsLst>
                  <a:lin ang="5400000" scaled="1"/>
                </a:gradFill>
                <a:latin typeface="方正粗雅宋_GBK" panose="02000500000000000000" pitchFamily="2" charset="-122"/>
                <a:ea typeface="方正粗雅宋_GBK" panose="02000500000000000000" pitchFamily="2" charset="-122"/>
                <a:cs typeface="宋体" panose="02010600030101010101" pitchFamily="2" charset="-122"/>
              </a:rPr>
              <a:t>山东省“十四五”综合交通运输发展规划</a:t>
            </a:r>
            <a:endParaRPr lang="zh-CN" altLang="en-US" sz="2800" kern="0" dirty="0">
              <a:gradFill>
                <a:gsLst>
                  <a:gs pos="0">
                    <a:srgbClr val="FF0000"/>
                  </a:gs>
                  <a:gs pos="100000">
                    <a:srgbClr val="C00000"/>
                  </a:gs>
                </a:gsLst>
                <a:lin ang="5400000" scaled="1"/>
              </a:gradFill>
              <a:latin typeface="方正粗雅宋_GBK" panose="02000500000000000000" pitchFamily="2" charset="-122"/>
              <a:ea typeface="方正粗雅宋_GBK" panose="02000500000000000000" pitchFamily="2" charset="-122"/>
              <a:cs typeface="宋体" panose="02010600030101010101" pitchFamily="2" charset="-122"/>
            </a:endParaRPr>
          </a:p>
        </p:txBody>
      </p:sp>
      <p:grpSp>
        <p:nvGrpSpPr>
          <p:cNvPr id="31" name="组合 18"/>
          <p:cNvGrpSpPr/>
          <p:nvPr/>
        </p:nvGrpSpPr>
        <p:grpSpPr>
          <a:xfrm>
            <a:off x="361950" y="1080835"/>
            <a:ext cx="8082803" cy="413575"/>
            <a:chOff x="958596" y="921893"/>
            <a:chExt cx="8082803" cy="413575"/>
          </a:xfrm>
        </p:grpSpPr>
        <p:sp>
          <p:nvSpPr>
            <p:cNvPr id="32" name="object 2"/>
            <p:cNvSpPr txBox="1"/>
            <p:nvPr/>
          </p:nvSpPr>
          <p:spPr>
            <a:xfrm>
              <a:off x="1405255" y="921893"/>
              <a:ext cx="7636144" cy="413575"/>
            </a:xfrm>
            <a:prstGeom prst="rect">
              <a:avLst/>
            </a:prstGeom>
          </p:spPr>
          <p:txBody>
            <a:bodyPr vert="horz" wrap="square" lIns="0" tIns="13335" rIns="0" bIns="0" rtlCol="0">
              <a:spAutoFit/>
            </a:bodyPr>
            <a:lstStyle/>
            <a:p>
              <a:pPr marL="12700">
                <a:lnSpc>
                  <a:spcPct val="100000"/>
                </a:lnSpc>
                <a:spcBef>
                  <a:spcPts val="105"/>
                </a:spcBef>
              </a:pPr>
              <a:r>
                <a:rPr lang="zh-CN" altLang="en-US" sz="2600" b="1" dirty="0">
                  <a:solidFill>
                    <a:srgbClr val="FF760D"/>
                  </a:solidFill>
                  <a:latin typeface="微软雅黑" panose="020B0503020204020204" pitchFamily="34" charset="-122"/>
                  <a:cs typeface="微软雅黑" panose="020B0503020204020204" pitchFamily="34" charset="-122"/>
                </a:rPr>
                <a:t>（</a:t>
              </a:r>
              <a:r>
                <a:rPr lang="en-US" altLang="zh-CN" sz="2600" b="1" dirty="0">
                  <a:solidFill>
                    <a:srgbClr val="FF760D"/>
                  </a:solidFill>
                  <a:latin typeface="微软雅黑" panose="020B0503020204020204" pitchFamily="34" charset="-122"/>
                  <a:cs typeface="微软雅黑" panose="020B0503020204020204" pitchFamily="34" charset="-122"/>
                </a:rPr>
                <a:t>2</a:t>
              </a:r>
              <a:r>
                <a:rPr lang="zh-CN" altLang="en-US" sz="2600" b="1" dirty="0">
                  <a:solidFill>
                    <a:srgbClr val="FF760D"/>
                  </a:solidFill>
                  <a:latin typeface="微软雅黑" panose="020B0503020204020204" pitchFamily="34" charset="-122"/>
                  <a:cs typeface="微软雅黑" panose="020B0503020204020204" pitchFamily="34" charset="-122"/>
                </a:rPr>
                <a:t>）构建“铁公水”综合交通大网络</a:t>
              </a:r>
              <a:endParaRPr lang="zh-CN" altLang="en-US" sz="2600" b="1" dirty="0">
                <a:solidFill>
                  <a:srgbClr val="FF760D"/>
                </a:solidFill>
                <a:latin typeface="微软雅黑" panose="020B0503020204020204" pitchFamily="34" charset="-122"/>
                <a:cs typeface="微软雅黑" panose="020B0503020204020204" pitchFamily="34" charset="-122"/>
              </a:endParaRPr>
            </a:p>
          </p:txBody>
        </p:sp>
        <p:sp>
          <p:nvSpPr>
            <p:cNvPr id="33" name="object 3"/>
            <p:cNvSpPr/>
            <p:nvPr/>
          </p:nvSpPr>
          <p:spPr>
            <a:xfrm>
              <a:off x="958596" y="970280"/>
              <a:ext cx="327660" cy="317500"/>
            </a:xfrm>
            <a:custGeom>
              <a:avLst/>
              <a:gdLst/>
              <a:ahLst/>
              <a:cxnLst/>
              <a:rect l="l" t="t" r="r" b="b"/>
              <a:pathLst>
                <a:path w="327659" h="317500">
                  <a:moveTo>
                    <a:pt x="163829" y="0"/>
                  </a:moveTo>
                  <a:lnTo>
                    <a:pt x="120253" y="5655"/>
                  </a:lnTo>
                  <a:lnTo>
                    <a:pt x="81110" y="21618"/>
                  </a:lnTo>
                  <a:lnTo>
                    <a:pt x="47958" y="46386"/>
                  </a:lnTo>
                  <a:lnTo>
                    <a:pt x="22352" y="78457"/>
                  </a:lnTo>
                  <a:lnTo>
                    <a:pt x="5847" y="116328"/>
                  </a:lnTo>
                  <a:lnTo>
                    <a:pt x="0" y="158496"/>
                  </a:lnTo>
                  <a:lnTo>
                    <a:pt x="5847" y="200663"/>
                  </a:lnTo>
                  <a:lnTo>
                    <a:pt x="22351" y="238534"/>
                  </a:lnTo>
                  <a:lnTo>
                    <a:pt x="47958" y="270605"/>
                  </a:lnTo>
                  <a:lnTo>
                    <a:pt x="81110" y="295373"/>
                  </a:lnTo>
                  <a:lnTo>
                    <a:pt x="120253" y="311336"/>
                  </a:lnTo>
                  <a:lnTo>
                    <a:pt x="163829" y="316991"/>
                  </a:lnTo>
                  <a:lnTo>
                    <a:pt x="207406" y="311336"/>
                  </a:lnTo>
                  <a:lnTo>
                    <a:pt x="246549" y="295373"/>
                  </a:lnTo>
                  <a:lnTo>
                    <a:pt x="279701" y="270605"/>
                  </a:lnTo>
                  <a:lnTo>
                    <a:pt x="284949" y="264033"/>
                  </a:lnTo>
                  <a:lnTo>
                    <a:pt x="92379" y="264033"/>
                  </a:lnTo>
                  <a:lnTo>
                    <a:pt x="151003" y="158496"/>
                  </a:lnTo>
                  <a:lnTo>
                    <a:pt x="92379" y="52959"/>
                  </a:lnTo>
                  <a:lnTo>
                    <a:pt x="284949" y="52959"/>
                  </a:lnTo>
                  <a:lnTo>
                    <a:pt x="279701" y="46386"/>
                  </a:lnTo>
                  <a:lnTo>
                    <a:pt x="246549" y="21618"/>
                  </a:lnTo>
                  <a:lnTo>
                    <a:pt x="207406" y="5655"/>
                  </a:lnTo>
                  <a:lnTo>
                    <a:pt x="163829" y="0"/>
                  </a:lnTo>
                  <a:close/>
                </a:path>
                <a:path w="327659" h="317500">
                  <a:moveTo>
                    <a:pt x="284949" y="52959"/>
                  </a:moveTo>
                  <a:lnTo>
                    <a:pt x="92379" y="52959"/>
                  </a:lnTo>
                  <a:lnTo>
                    <a:pt x="272440" y="158496"/>
                  </a:lnTo>
                  <a:lnTo>
                    <a:pt x="92379" y="264033"/>
                  </a:lnTo>
                  <a:lnTo>
                    <a:pt x="284949" y="264033"/>
                  </a:lnTo>
                  <a:lnTo>
                    <a:pt x="305307" y="238534"/>
                  </a:lnTo>
                  <a:lnTo>
                    <a:pt x="321812" y="200663"/>
                  </a:lnTo>
                  <a:lnTo>
                    <a:pt x="327659" y="158496"/>
                  </a:lnTo>
                  <a:lnTo>
                    <a:pt x="321812" y="116328"/>
                  </a:lnTo>
                  <a:lnTo>
                    <a:pt x="305308" y="78457"/>
                  </a:lnTo>
                  <a:lnTo>
                    <a:pt x="284949" y="52959"/>
                  </a:lnTo>
                  <a:close/>
                </a:path>
              </a:pathLst>
            </a:custGeom>
            <a:solidFill>
              <a:srgbClr val="FF760D"/>
            </a:solidFill>
          </p:spPr>
          <p:txBody>
            <a:bodyPr wrap="square" lIns="0" tIns="0" rIns="0" bIns="0" rtlCol="0"/>
            <a:lstStyle/>
            <a:p/>
          </p:txBody>
        </p:sp>
      </p:grpSp>
      <p:sp>
        <p:nvSpPr>
          <p:cNvPr id="25" name="矩形 4"/>
          <p:cNvSpPr>
            <a:spLocks noChangeArrowheads="1"/>
          </p:cNvSpPr>
          <p:nvPr/>
        </p:nvSpPr>
        <p:spPr bwMode="auto">
          <a:xfrm>
            <a:off x="6779676" y="1033831"/>
            <a:ext cx="3903663" cy="5082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just" defTabSz="914400" rtl="0" eaLnBrk="1" fontAlgn="auto" latinLnBrk="0" hangingPunct="1">
              <a:lnSpc>
                <a:spcPts val="3500"/>
              </a:lnSpc>
              <a:spcBef>
                <a:spcPts val="600"/>
              </a:spcBef>
              <a:spcAft>
                <a:spcPts val="0"/>
              </a:spcAft>
              <a:buClr>
                <a:srgbClr val="8FDAFF"/>
              </a:buClr>
              <a:buSzPct val="80000"/>
              <a:buFont typeface="Arial" panose="020B0604020202020204" pitchFamily="34" charset="0"/>
              <a:buNone/>
              <a:defRPr/>
            </a:pPr>
            <a:r>
              <a:rPr kumimoji="0" lang="en-US" altLang="zh-CN" sz="2600" b="1" i="1" u="none" strike="noStrike" kern="1200" cap="none" spc="0" normalizeH="0" baseline="0" noProof="0" dirty="0" smtClean="0">
                <a:ln>
                  <a:noFill/>
                </a:ln>
                <a:solidFill>
                  <a:srgbClr val="FF0000"/>
                </a:solidFill>
                <a:effectLst/>
                <a:uLnTx/>
                <a:uFillTx/>
                <a:latin typeface="微软雅黑" panose="020B0503020204020204" pitchFamily="34" charset="-122"/>
                <a:ea typeface="微软雅黑" panose="020B0503020204020204" pitchFamily="34" charset="-122"/>
                <a:cs typeface="+mn-cs"/>
              </a:rPr>
              <a:t>——</a:t>
            </a:r>
            <a:r>
              <a:rPr kumimoji="0" lang="zh-CN" altLang="zh-CN" sz="2600" b="1" i="1" u="none" strike="noStrike" kern="1200" cap="none" spc="0" normalizeH="0" baseline="0" noProof="0" dirty="0" smtClean="0">
                <a:ln>
                  <a:noFill/>
                </a:ln>
                <a:solidFill>
                  <a:srgbClr val="FF0000"/>
                </a:solidFill>
                <a:effectLst/>
                <a:uLnTx/>
                <a:uFillTx/>
                <a:latin typeface="微软雅黑" panose="020B0503020204020204" pitchFamily="34" charset="-122"/>
                <a:ea typeface="微软雅黑" panose="020B0503020204020204" pitchFamily="34" charset="-122"/>
                <a:cs typeface="+mn-cs"/>
              </a:rPr>
              <a:t>打造</a:t>
            </a:r>
            <a:r>
              <a:rPr kumimoji="0" lang="zh-CN" altLang="zh-CN" sz="2600" b="1" i="1"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轨道上的山东</a:t>
            </a:r>
            <a:endParaRPr kumimoji="0" lang="zh-CN" altLang="en-US" sz="2600" b="1" i="1"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endParaRPr>
          </a:p>
        </p:txBody>
      </p:sp>
      <p:grpSp>
        <p:nvGrpSpPr>
          <p:cNvPr id="2" name="组合 1"/>
          <p:cNvGrpSpPr/>
          <p:nvPr/>
        </p:nvGrpSpPr>
        <p:grpSpPr>
          <a:xfrm>
            <a:off x="-314325" y="2028703"/>
            <a:ext cx="12191999" cy="3926876"/>
            <a:chOff x="-314325" y="2028703"/>
            <a:chExt cx="12191999" cy="3926876"/>
          </a:xfrm>
        </p:grpSpPr>
        <p:grpSp>
          <p:nvGrpSpPr>
            <p:cNvPr id="26" name="组合 25"/>
            <p:cNvGrpSpPr/>
            <p:nvPr/>
          </p:nvGrpSpPr>
          <p:grpSpPr>
            <a:xfrm>
              <a:off x="-314325" y="2028703"/>
              <a:ext cx="12191999" cy="3926876"/>
              <a:chOff x="-314325" y="2362201"/>
              <a:chExt cx="12191999" cy="3926876"/>
            </a:xfrm>
          </p:grpSpPr>
          <p:sp>
            <p:nvSpPr>
              <p:cNvPr id="27" name="圆角矩形 26"/>
              <p:cNvSpPr/>
              <p:nvPr/>
            </p:nvSpPr>
            <p:spPr>
              <a:xfrm>
                <a:off x="318294" y="3081859"/>
                <a:ext cx="1801812" cy="1430338"/>
              </a:xfrm>
              <a:prstGeom prst="roundRect">
                <a:avLst/>
              </a:prstGeom>
              <a:ln>
                <a:noFill/>
              </a:ln>
            </p:spPr>
            <p:style>
              <a:lnRef idx="2">
                <a:schemeClr val="accent5"/>
              </a:lnRef>
              <a:fillRef idx="1">
                <a:schemeClr val="lt1"/>
              </a:fillRef>
              <a:effectRef idx="0">
                <a:schemeClr val="accent5"/>
              </a:effectRef>
              <a:fontRef idx="minor">
                <a:schemeClr val="dk1"/>
              </a:fontRef>
            </p:style>
            <p:txBody>
              <a:bodyPr>
                <a:spAutoFit/>
              </a:body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zh-CN" sz="2600" b="1" i="0" u="none" strike="noStrike" kern="100" cap="none" spc="0" normalizeH="0" baseline="0" noProof="0" dirty="0">
                    <a:ln>
                      <a:noFill/>
                    </a:ln>
                    <a:solidFill>
                      <a:prstClr val="black"/>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Times New Roman" panose="02020603050405020304" charset="0"/>
                  </a:rPr>
                  <a:t>内联外通</a:t>
                </a:r>
                <a:endParaRPr kumimoji="0" lang="en-US" altLang="zh-CN" sz="2600" b="1" i="0" u="none" strike="noStrike" kern="100" cap="none" spc="0" normalizeH="0" baseline="0" noProof="0" dirty="0">
                  <a:ln>
                    <a:noFill/>
                  </a:ln>
                  <a:solidFill>
                    <a:prstClr val="black"/>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Times New Roman" panose="02020603050405020304" charset="0"/>
                </a:endParaRPr>
              </a:p>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zh-CN" sz="2600" b="1" i="0" u="none" strike="noStrike" kern="100" cap="none" spc="0" normalizeH="0" baseline="0" noProof="0" dirty="0">
                    <a:ln>
                      <a:noFill/>
                    </a:ln>
                    <a:solidFill>
                      <a:prstClr val="black"/>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Times New Roman" panose="02020603050405020304" charset="0"/>
                  </a:rPr>
                  <a:t>适度超前</a:t>
                </a:r>
                <a:endParaRPr kumimoji="0" lang="en-US" altLang="zh-CN" sz="2600" b="1" i="0" u="none" strike="noStrike" kern="100" cap="none" spc="0" normalizeH="0" baseline="0" noProof="0" dirty="0">
                  <a:ln>
                    <a:noFill/>
                  </a:ln>
                  <a:solidFill>
                    <a:prstClr val="black"/>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Times New Roman" panose="02020603050405020304" charset="0"/>
                </a:endParaRPr>
              </a:p>
            </p:txBody>
          </p:sp>
          <p:grpSp>
            <p:nvGrpSpPr>
              <p:cNvPr id="28" name="组合 27"/>
              <p:cNvGrpSpPr/>
              <p:nvPr/>
            </p:nvGrpSpPr>
            <p:grpSpPr>
              <a:xfrm>
                <a:off x="-314325" y="2362201"/>
                <a:ext cx="12191999" cy="3926876"/>
                <a:chOff x="-314325" y="2362201"/>
                <a:chExt cx="12191999" cy="3926876"/>
              </a:xfrm>
            </p:grpSpPr>
            <p:sp>
              <p:nvSpPr>
                <p:cNvPr id="29" name="圆角矩形 28"/>
                <p:cNvSpPr/>
                <p:nvPr/>
              </p:nvSpPr>
              <p:spPr>
                <a:xfrm>
                  <a:off x="-314325" y="5727221"/>
                  <a:ext cx="12191999" cy="561856"/>
                </a:xfrm>
                <a:prstGeom prst="roundRect">
                  <a:avLst/>
                </a:prstGeom>
                <a:noFill/>
              </p:spPr>
              <p:txBody>
                <a:bodyPr wrap="square" anchor="ctr">
                  <a:spAutoFit/>
                </a:bodyPr>
                <a:lstStyle/>
                <a:p>
                  <a:pPr marL="0" marR="0" lvl="0" indent="0" algn="ctr" defTabSz="914400" rtl="0" eaLnBrk="1" fontAlgn="auto" latinLnBrk="0" hangingPunct="1">
                    <a:lnSpc>
                      <a:spcPct val="100000"/>
                    </a:lnSpc>
                    <a:spcBef>
                      <a:spcPts val="0"/>
                    </a:spcBef>
                    <a:spcAft>
                      <a:spcPts val="0"/>
                    </a:spcAft>
                    <a:buClrTx/>
                    <a:buSzPct val="70000"/>
                    <a:buFontTx/>
                    <a:buNone/>
                    <a:defRPr/>
                  </a:pPr>
                  <a:r>
                    <a:rPr kumimoji="0" lang="en-US" altLang="zh-CN" sz="2700" b="0" i="0" u="none" strike="noStrike" kern="1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Times New Roman" panose="02020603050405020304" charset="0"/>
                    </a:rPr>
                    <a:t>——</a:t>
                  </a:r>
                  <a:r>
                    <a:rPr kumimoji="0" lang="zh-CN" altLang="zh-CN" sz="2700" b="0" i="0" u="none" strike="noStrike" kern="1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Times New Roman" panose="02020603050405020304" charset="0"/>
                    </a:rPr>
                    <a:t>到</a:t>
                  </a:r>
                  <a:r>
                    <a:rPr kumimoji="0" lang="en-GB" altLang="zh-CN" sz="2700" b="0" i="0" u="none" strike="noStrike" kern="1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Times New Roman" panose="02020603050405020304" charset="0"/>
                    </a:rPr>
                    <a:t>2025</a:t>
                  </a:r>
                  <a:r>
                    <a:rPr kumimoji="0" lang="zh-CN" altLang="zh-CN" sz="2700" b="0" i="0" u="none" strike="noStrike" kern="1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Times New Roman" panose="02020603050405020304" charset="0"/>
                    </a:rPr>
                    <a:t>年，全省铁路总里程达到</a:t>
                  </a:r>
                  <a:r>
                    <a:rPr kumimoji="0" lang="en-GB" altLang="zh-CN" sz="2700" b="0" i="0" u="none" strike="noStrike" kern="1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Times New Roman" panose="02020603050405020304" charset="0"/>
                    </a:rPr>
                    <a:t>9500</a:t>
                  </a:r>
                  <a:r>
                    <a:rPr kumimoji="0" lang="zh-CN" altLang="zh-CN" sz="2700" b="0" i="0" u="none" strike="noStrike" kern="1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Times New Roman" panose="02020603050405020304" charset="0"/>
                    </a:rPr>
                    <a:t>公里</a:t>
                  </a:r>
                  <a:endParaRPr kumimoji="0" lang="zh-CN" altLang="en-US" sz="2700" b="0" i="0" u="none" strike="noStrike" kern="1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Times New Roman" panose="02020603050405020304" charset="0"/>
                  </a:endParaRPr>
                </a:p>
              </p:txBody>
            </p:sp>
            <p:sp>
              <p:nvSpPr>
                <p:cNvPr id="30" name="圆角矩形 29"/>
                <p:cNvSpPr/>
                <p:nvPr/>
              </p:nvSpPr>
              <p:spPr>
                <a:xfrm>
                  <a:off x="2347912" y="2759279"/>
                  <a:ext cx="5492751" cy="715963"/>
                </a:xfrm>
                <a:prstGeom prst="roundRect">
                  <a:avLst/>
                </a:prstGeom>
                <a:solidFill>
                  <a:schemeClr val="accent1"/>
                </a:solidFill>
              </p:spPr>
              <p:style>
                <a:lnRef idx="2">
                  <a:schemeClr val="accent5"/>
                </a:lnRef>
                <a:fillRef idx="1">
                  <a:schemeClr val="lt1"/>
                </a:fillRef>
                <a:effectRef idx="0">
                  <a:schemeClr val="accent5"/>
                </a:effectRef>
                <a:fontRef idx="minor">
                  <a:schemeClr val="dk1"/>
                </a:fontRef>
              </p:style>
              <p:txBody>
                <a:bodyPr wrap="none"/>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2400" b="0" i="0" u="none" strike="noStrike" kern="1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Times New Roman" panose="02020603050405020304" charset="0"/>
                    </a:rPr>
                    <a:t>加快</a:t>
                  </a:r>
                  <a:r>
                    <a:rPr kumimoji="0" lang="zh-CN" altLang="en-US" sz="2400" b="0" i="0" u="none" strike="noStrike" kern="100" cap="none" spc="0" normalizeH="0" baseline="0" noProof="0" dirty="0" smtClean="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Times New Roman" panose="02020603050405020304" charset="0"/>
                    </a:rPr>
                    <a:t>形成</a:t>
                  </a:r>
                  <a:r>
                    <a:rPr kumimoji="0" lang="zh-CN" altLang="zh-CN" sz="2400" b="0" i="0" u="none" strike="noStrike" kern="1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Times New Roman" panose="02020603050405020304" charset="0"/>
                    </a:rPr>
                    <a:t>“四网融合” 客运</a:t>
                  </a:r>
                  <a:r>
                    <a:rPr kumimoji="0" lang="zh-CN" altLang="zh-CN" sz="2400" b="0" i="0" u="none" strike="noStrike" kern="100" cap="none" spc="0" normalizeH="0" baseline="0" noProof="0" dirty="0" smtClean="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Times New Roman" panose="02020603050405020304" charset="0"/>
                    </a:rPr>
                    <a:t>轨道</a:t>
                  </a:r>
                  <a:r>
                    <a:rPr kumimoji="0" lang="zh-CN" altLang="en-US" sz="2400" b="0" i="0" u="none" strike="noStrike" kern="100" cap="none" spc="0" normalizeH="0" baseline="0" noProof="0" dirty="0" smtClean="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Times New Roman" panose="02020603050405020304" charset="0"/>
                    </a:rPr>
                    <a:t>交通</a:t>
                  </a:r>
                  <a:r>
                    <a:rPr kumimoji="0" lang="zh-CN" altLang="zh-CN" sz="2400" b="0" i="0" u="none" strike="noStrike" kern="100" cap="none" spc="0" normalizeH="0" baseline="0" noProof="0" dirty="0" smtClean="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Times New Roman" panose="02020603050405020304" charset="0"/>
                    </a:rPr>
                    <a:t>网</a:t>
                  </a:r>
                  <a:endParaRPr kumimoji="0" lang="en-US" altLang="zh-CN" sz="2400" b="0" i="0" u="none" strike="noStrike" kern="1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Times New Roman" panose="02020603050405020304" charset="0"/>
                  </a:endParaRPr>
                </a:p>
              </p:txBody>
            </p:sp>
            <p:sp>
              <p:nvSpPr>
                <p:cNvPr id="34" name="矩形 33"/>
                <p:cNvSpPr/>
                <p:nvPr/>
              </p:nvSpPr>
              <p:spPr>
                <a:xfrm>
                  <a:off x="9088437" y="2362201"/>
                  <a:ext cx="2454275" cy="2630487"/>
                </a:xfrm>
                <a:prstGeom prst="rect">
                  <a:avLst/>
                </a:prstGeom>
                <a:noFill/>
              </p:spPr>
              <p:txBody>
                <a:bodyPr anchor="ctr"/>
                <a:lstStyle/>
                <a:p>
                  <a:pPr marL="342900" marR="0" lvl="0" indent="-342900" algn="just" defTabSz="914400" rtl="0" eaLnBrk="1" fontAlgn="auto" latinLnBrk="0" hangingPunct="1">
                    <a:lnSpc>
                      <a:spcPct val="150000"/>
                    </a:lnSpc>
                    <a:spcBef>
                      <a:spcPts val="0"/>
                    </a:spcBef>
                    <a:spcAft>
                      <a:spcPts val="0"/>
                    </a:spcAft>
                    <a:buClrTx/>
                    <a:buSzPct val="70000"/>
                    <a:buFont typeface="Wingdings" panose="05000000000000000000" pitchFamily="2" charset="2"/>
                    <a:buChar char="n"/>
                    <a:defRPr/>
                  </a:pPr>
                  <a:r>
                    <a:rPr kumimoji="0" lang="zh-CN" altLang="zh-CN" sz="2400" b="0" i="0" u="none" strike="noStrike" kern="100" cap="none" spc="0" normalizeH="0" baseline="0" noProof="0" dirty="0">
                      <a:ln>
                        <a:noFill/>
                      </a:ln>
                      <a:solidFill>
                        <a:prstClr val="black"/>
                      </a:solidFill>
                      <a:effectLst/>
                      <a:uLnTx/>
                      <a:uFillTx/>
                      <a:latin typeface="黑体" panose="02010609060101010101" charset="-122"/>
                      <a:ea typeface="黑体" panose="02010609060101010101" charset="-122"/>
                      <a:cs typeface="Times New Roman" panose="02020603050405020304" charset="0"/>
                    </a:rPr>
                    <a:t>干线铁路</a:t>
                  </a:r>
                  <a:endParaRPr kumimoji="0" lang="en-US" altLang="zh-CN" sz="2400" b="0" i="0" u="none" strike="noStrike" kern="100" cap="none" spc="0" normalizeH="0" baseline="0" noProof="0" dirty="0">
                    <a:ln>
                      <a:noFill/>
                    </a:ln>
                    <a:solidFill>
                      <a:prstClr val="black"/>
                    </a:solidFill>
                    <a:effectLst/>
                    <a:uLnTx/>
                    <a:uFillTx/>
                    <a:latin typeface="黑体" panose="02010609060101010101" charset="-122"/>
                    <a:ea typeface="黑体" panose="02010609060101010101" charset="-122"/>
                    <a:cs typeface="Times New Roman" panose="02020603050405020304" charset="0"/>
                  </a:endParaRPr>
                </a:p>
                <a:p>
                  <a:pPr marL="342900" marR="0" lvl="0" indent="-342900" algn="just" defTabSz="914400" rtl="0" eaLnBrk="1" fontAlgn="auto" latinLnBrk="0" hangingPunct="1">
                    <a:lnSpc>
                      <a:spcPct val="150000"/>
                    </a:lnSpc>
                    <a:spcBef>
                      <a:spcPts val="0"/>
                    </a:spcBef>
                    <a:spcAft>
                      <a:spcPts val="0"/>
                    </a:spcAft>
                    <a:buClrTx/>
                    <a:buSzPct val="70000"/>
                    <a:buFont typeface="Wingdings" panose="05000000000000000000" pitchFamily="2" charset="2"/>
                    <a:buChar char="n"/>
                    <a:defRPr/>
                  </a:pPr>
                  <a:r>
                    <a:rPr kumimoji="0" lang="zh-CN" altLang="zh-CN" sz="2400" b="0" i="0" u="none" strike="noStrike" kern="100" cap="none" spc="0" normalizeH="0" baseline="0" noProof="0" dirty="0">
                      <a:ln>
                        <a:noFill/>
                      </a:ln>
                      <a:solidFill>
                        <a:prstClr val="black"/>
                      </a:solidFill>
                      <a:effectLst/>
                      <a:uLnTx/>
                      <a:uFillTx/>
                      <a:latin typeface="黑体" panose="02010609060101010101" charset="-122"/>
                      <a:ea typeface="黑体" panose="02010609060101010101" charset="-122"/>
                      <a:cs typeface="Times New Roman" panose="02020603050405020304" charset="0"/>
                    </a:rPr>
                    <a:t>城际铁路</a:t>
                  </a:r>
                  <a:endParaRPr kumimoji="0" lang="en-US" altLang="zh-CN" sz="2400" b="0" i="0" u="none" strike="noStrike" kern="100" cap="none" spc="0" normalizeH="0" baseline="0" noProof="0" dirty="0">
                    <a:ln>
                      <a:noFill/>
                    </a:ln>
                    <a:solidFill>
                      <a:prstClr val="black"/>
                    </a:solidFill>
                    <a:effectLst/>
                    <a:uLnTx/>
                    <a:uFillTx/>
                    <a:latin typeface="黑体" panose="02010609060101010101" charset="-122"/>
                    <a:ea typeface="黑体" panose="02010609060101010101" charset="-122"/>
                    <a:cs typeface="Times New Roman" panose="02020603050405020304" charset="0"/>
                  </a:endParaRPr>
                </a:p>
                <a:p>
                  <a:pPr marL="342900" marR="0" lvl="0" indent="-342900" algn="just" defTabSz="914400" rtl="0" eaLnBrk="1" fontAlgn="auto" latinLnBrk="0" hangingPunct="1">
                    <a:lnSpc>
                      <a:spcPct val="150000"/>
                    </a:lnSpc>
                    <a:spcBef>
                      <a:spcPts val="0"/>
                    </a:spcBef>
                    <a:spcAft>
                      <a:spcPts val="0"/>
                    </a:spcAft>
                    <a:buClrTx/>
                    <a:buSzPct val="70000"/>
                    <a:buFont typeface="Wingdings" panose="05000000000000000000" pitchFamily="2" charset="2"/>
                    <a:buChar char="n"/>
                    <a:defRPr/>
                  </a:pPr>
                  <a:r>
                    <a:rPr kumimoji="0" lang="zh-CN" altLang="zh-CN" sz="2400" b="0" i="0" u="none" strike="noStrike" kern="100" cap="none" spc="0" normalizeH="0" baseline="0" noProof="0" dirty="0">
                      <a:ln>
                        <a:noFill/>
                      </a:ln>
                      <a:solidFill>
                        <a:prstClr val="black"/>
                      </a:solidFill>
                      <a:effectLst/>
                      <a:uLnTx/>
                      <a:uFillTx/>
                      <a:latin typeface="黑体" panose="02010609060101010101" charset="-122"/>
                      <a:ea typeface="黑体" panose="02010609060101010101" charset="-122"/>
                      <a:cs typeface="Times New Roman" panose="02020603050405020304" charset="0"/>
                    </a:rPr>
                    <a:t>市域铁路</a:t>
                  </a:r>
                  <a:endParaRPr kumimoji="0" lang="en-US" altLang="zh-CN" sz="2400" b="0" i="0" u="none" strike="noStrike" kern="100" cap="none" spc="0" normalizeH="0" baseline="0" noProof="0" dirty="0">
                    <a:ln>
                      <a:noFill/>
                    </a:ln>
                    <a:solidFill>
                      <a:prstClr val="black"/>
                    </a:solidFill>
                    <a:effectLst/>
                    <a:uLnTx/>
                    <a:uFillTx/>
                    <a:latin typeface="黑体" panose="02010609060101010101" charset="-122"/>
                    <a:ea typeface="黑体" panose="02010609060101010101" charset="-122"/>
                    <a:cs typeface="Times New Roman" panose="02020603050405020304" charset="0"/>
                  </a:endParaRPr>
                </a:p>
                <a:p>
                  <a:pPr marL="342900" marR="0" lvl="0" indent="-342900" algn="just" defTabSz="914400" rtl="0" eaLnBrk="1" fontAlgn="auto" latinLnBrk="0" hangingPunct="1">
                    <a:lnSpc>
                      <a:spcPct val="150000"/>
                    </a:lnSpc>
                    <a:spcBef>
                      <a:spcPts val="0"/>
                    </a:spcBef>
                    <a:spcAft>
                      <a:spcPts val="0"/>
                    </a:spcAft>
                    <a:buClrTx/>
                    <a:buSzPct val="70000"/>
                    <a:buFont typeface="Wingdings" panose="05000000000000000000" pitchFamily="2" charset="2"/>
                    <a:buChar char="n"/>
                    <a:defRPr/>
                  </a:pPr>
                  <a:r>
                    <a:rPr kumimoji="0" lang="zh-CN" altLang="zh-CN" sz="2400" b="0" i="0" u="none" strike="noStrike" kern="100" cap="none" spc="0" normalizeH="0" baseline="0" noProof="0" dirty="0">
                      <a:ln>
                        <a:noFill/>
                      </a:ln>
                      <a:solidFill>
                        <a:prstClr val="black"/>
                      </a:solidFill>
                      <a:effectLst/>
                      <a:uLnTx/>
                      <a:uFillTx/>
                      <a:latin typeface="黑体" panose="02010609060101010101" charset="-122"/>
                      <a:ea typeface="黑体" panose="02010609060101010101" charset="-122"/>
                      <a:cs typeface="Times New Roman" panose="02020603050405020304" charset="0"/>
                    </a:rPr>
                    <a:t>城市轨道交通</a:t>
                  </a:r>
                  <a:endParaRPr kumimoji="0" lang="zh-CN" altLang="en-US" sz="2400" b="0" i="0" u="none" strike="noStrike" kern="100" cap="none" spc="0" normalizeH="0" baseline="0" noProof="0" dirty="0">
                    <a:ln>
                      <a:noFill/>
                    </a:ln>
                    <a:solidFill>
                      <a:prstClr val="black"/>
                    </a:solidFill>
                    <a:effectLst/>
                    <a:uLnTx/>
                    <a:uFillTx/>
                    <a:latin typeface="黑体" panose="02010609060101010101" charset="-122"/>
                    <a:ea typeface="黑体" panose="02010609060101010101" charset="-122"/>
                    <a:cs typeface="Times New Roman" panose="02020603050405020304" charset="0"/>
                  </a:endParaRPr>
                </a:p>
              </p:txBody>
            </p:sp>
            <p:sp>
              <p:nvSpPr>
                <p:cNvPr id="35" name="圆角矩形 34"/>
                <p:cNvSpPr>
                  <a:spLocks noChangeAspect="1"/>
                </p:cNvSpPr>
                <p:nvPr/>
              </p:nvSpPr>
              <p:spPr>
                <a:xfrm>
                  <a:off x="2348546" y="3727337"/>
                  <a:ext cx="5492751" cy="715962"/>
                </a:xfrm>
                <a:prstGeom prst="roundRect">
                  <a:avLst/>
                </a:prstGeom>
                <a:solidFill>
                  <a:schemeClr val="accent1"/>
                </a:solidFill>
              </p:spPr>
              <p:style>
                <a:lnRef idx="2">
                  <a:schemeClr val="accent5"/>
                </a:lnRef>
                <a:fillRef idx="1">
                  <a:schemeClr val="lt1"/>
                </a:fillRef>
                <a:effectRef idx="0">
                  <a:schemeClr val="accent5"/>
                </a:effectRef>
                <a:fontRef idx="minor">
                  <a:schemeClr val="dk1"/>
                </a:fontRef>
              </p:style>
              <p:txBody>
                <a:bodyPr anchor="ct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zh-CN" sz="2400" b="0" i="0" u="none" strike="noStrike" kern="1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Times New Roman" panose="02020603050405020304" charset="0"/>
                    </a:rPr>
                    <a:t>完善干支相连、专线延伸货运铁路网</a:t>
                  </a:r>
                  <a:endParaRPr kumimoji="0" lang="zh-CN" altLang="en-US" sz="24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Arial" panose="020B0604020202020204"/>
                    <a:ea typeface="微软雅黑" panose="020B0503020204020204" pitchFamily="34" charset="-122"/>
                    <a:cs typeface="+mn-cs"/>
                  </a:endParaRPr>
                </a:p>
              </p:txBody>
            </p:sp>
            <p:sp>
              <p:nvSpPr>
                <p:cNvPr id="36" name="右箭头 35"/>
                <p:cNvSpPr/>
                <p:nvPr/>
              </p:nvSpPr>
              <p:spPr bwMode="auto">
                <a:xfrm>
                  <a:off x="8163719" y="2975813"/>
                  <a:ext cx="477837" cy="360363"/>
                </a:xfrm>
                <a:prstGeom prst="rightArrow">
                  <a:avLst/>
                </a:prstGeom>
                <a:solidFill>
                  <a:schemeClr val="accent2">
                    <a:lumMod val="40000"/>
                    <a:lumOff val="60000"/>
                  </a:schemeClr>
                </a:solidFill>
                <a:ln>
                  <a:noFill/>
                </a:ln>
              </p:spPr>
              <p:style>
                <a:lnRef idx="1">
                  <a:schemeClr val="accent1"/>
                </a:lnRef>
                <a:fillRef idx="2">
                  <a:schemeClr val="accent1"/>
                </a:fillRef>
                <a:effectRef idx="1">
                  <a:schemeClr val="accent1"/>
                </a:effectRef>
                <a:fontRef idx="minor">
                  <a:schemeClr val="dk1"/>
                </a:fontRef>
              </p:style>
              <p:txBody>
                <a:bodyPr anchor="ctr"/>
                <a:lstStyle/>
                <a:p>
                  <a:pPr marL="0" marR="0" lvl="0" indent="0" algn="ctr" defTabSz="914400" rtl="0" eaLnBrk="1" fontAlgn="auto" latinLnBrk="0" hangingPunct="1">
                    <a:lnSpc>
                      <a:spcPct val="150000"/>
                    </a:lnSpc>
                    <a:spcBef>
                      <a:spcPts val="0"/>
                    </a:spcBef>
                    <a:spcAft>
                      <a:spcPts val="0"/>
                    </a:spcAft>
                    <a:buClrTx/>
                    <a:buSzTx/>
                    <a:buFontTx/>
                    <a:buNone/>
                    <a:defRPr/>
                  </a:pPr>
                  <a:endParaRPr kumimoji="0" lang="zh-CN" altLang="en-US" sz="3600" b="1" i="0" u="none" strike="noStrike" kern="1200" cap="none" spc="0" normalizeH="0" baseline="0" noProof="0" dirty="0">
                    <a:ln>
                      <a:noFill/>
                    </a:ln>
                    <a:solidFill>
                      <a:srgbClr val="5B9BD5">
                        <a:lumMod val="75000"/>
                      </a:srgbClr>
                    </a:solidFill>
                    <a:effectLst/>
                    <a:uLnTx/>
                    <a:uFillTx/>
                    <a:latin typeface="微软雅黑" panose="020B0503020204020204" pitchFamily="34" charset="-122"/>
                    <a:ea typeface="微软雅黑" panose="020B0503020204020204" pitchFamily="34" charset="-122"/>
                    <a:cs typeface="+mn-cs"/>
                  </a:endParaRPr>
                </a:p>
              </p:txBody>
            </p:sp>
          </p:grpSp>
        </p:grpSp>
        <p:sp>
          <p:nvSpPr>
            <p:cNvPr id="37" name="圆角矩形 36"/>
            <p:cNvSpPr>
              <a:spLocks noChangeAspect="1"/>
            </p:cNvSpPr>
            <p:nvPr/>
          </p:nvSpPr>
          <p:spPr>
            <a:xfrm>
              <a:off x="2348546" y="4361702"/>
              <a:ext cx="5492751" cy="715962"/>
            </a:xfrm>
            <a:prstGeom prst="roundRect">
              <a:avLst/>
            </a:prstGeom>
            <a:solidFill>
              <a:schemeClr val="accent1"/>
            </a:solidFill>
          </p:spPr>
          <p:style>
            <a:lnRef idx="2">
              <a:schemeClr val="accent5"/>
            </a:lnRef>
            <a:fillRef idx="1">
              <a:schemeClr val="lt1"/>
            </a:fillRef>
            <a:effectRef idx="0">
              <a:schemeClr val="accent5"/>
            </a:effectRef>
            <a:fontRef idx="minor">
              <a:schemeClr val="dk1"/>
            </a:fontRef>
          </p:style>
          <p:txBody>
            <a:bodyPr anchor="ct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Arial" panose="020B0604020202020204"/>
                  <a:ea typeface="微软雅黑" panose="020B0503020204020204" pitchFamily="34" charset="-122"/>
                  <a:cs typeface="+mn-cs"/>
                </a:rPr>
                <a:t>到</a:t>
              </a:r>
              <a:r>
                <a:rPr kumimoji="0" lang="en-US" altLang="zh-CN" sz="24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Arial" panose="020B0604020202020204"/>
                  <a:ea typeface="微软雅黑" panose="020B0503020204020204" pitchFamily="34" charset="-122"/>
                  <a:cs typeface="+mn-cs"/>
                </a:rPr>
                <a:t>2025</a:t>
              </a:r>
              <a:r>
                <a:rPr kumimoji="0" lang="zh-CN" altLang="en-US" sz="24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Arial" panose="020B0604020202020204"/>
                  <a:ea typeface="微软雅黑" panose="020B0503020204020204" pitchFamily="34" charset="-122"/>
                  <a:cs typeface="+mn-cs"/>
                </a:rPr>
                <a:t>年，实现市市通高铁</a:t>
              </a:r>
              <a:endParaRPr kumimoji="0" lang="zh-CN" altLang="en-US" sz="24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Arial" panose="020B0604020202020204"/>
                <a:ea typeface="微软雅黑" panose="020B0503020204020204" pitchFamily="34" charset="-122"/>
                <a:cs typeface="+mn-cs"/>
              </a:endParaRPr>
            </a:p>
          </p:txBody>
        </p:sp>
      </p:gr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0-#ppt_w/2"/>
                                          </p:val>
                                        </p:tav>
                                        <p:tav tm="100000">
                                          <p:val>
                                            <p:strVal val="#ppt_x"/>
                                          </p:val>
                                        </p:tav>
                                      </p:tavLst>
                                    </p:anim>
                                    <p:anim calcmode="lin" valueType="num">
                                      <p:cBhvr additive="base">
                                        <p:cTn id="8" dur="500" fill="hold"/>
                                        <p:tgtEl>
                                          <p:spTgt spid="31"/>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grpId="0" nodeType="clickEffect">
                                  <p:stCondLst>
                                    <p:cond delay="0"/>
                                  </p:stCondLst>
                                  <p:childTnLst>
                                    <p:set>
                                      <p:cBhvr>
                                        <p:cTn id="12" dur="1" fill="hold">
                                          <p:stCondLst>
                                            <p:cond delay="0"/>
                                          </p:stCondLst>
                                        </p:cTn>
                                        <p:tgtEl>
                                          <p:spTgt spid="25"/>
                                        </p:tgtEl>
                                        <p:attrNameLst>
                                          <p:attrName>style.visibility</p:attrName>
                                        </p:attrNameLst>
                                      </p:cBhvr>
                                      <p:to>
                                        <p:strVal val="visible"/>
                                      </p:to>
                                    </p:set>
                                    <p:animEffect transition="in" filter="wipe(left)">
                                      <p:cBhvr>
                                        <p:cTn id="13" dur="500"/>
                                        <p:tgtEl>
                                          <p:spTgt spid="25"/>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fade">
                                      <p:cBhvr>
                                        <p:cTn id="1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圆角矩形 8"/>
          <p:cNvSpPr/>
          <p:nvPr/>
        </p:nvSpPr>
        <p:spPr>
          <a:xfrm>
            <a:off x="9477496" y="157985"/>
            <a:ext cx="1753497" cy="510213"/>
          </a:xfrm>
          <a:prstGeom prst="roundRect">
            <a:avLst/>
          </a:prstGeom>
          <a:gradFill>
            <a:lin ang="10800000" scaled="0"/>
          </a:gradFill>
        </p:spPr>
        <p:style>
          <a:lnRef idx="1">
            <a:schemeClr val="accent2"/>
          </a:lnRef>
          <a:fillRef idx="3">
            <a:schemeClr val="accent2"/>
          </a:fillRef>
          <a:effectRef idx="2">
            <a:schemeClr val="accent2"/>
          </a:effectRef>
          <a:fontRef idx="minor">
            <a:schemeClr val="lt1"/>
          </a:fontRef>
        </p:style>
        <p:txBody>
          <a:bodyPr wrap="square">
            <a:spAutoFit/>
          </a:bodyPr>
          <a:lstStyle/>
          <a:p>
            <a:pPr marL="12700" algn="ctr">
              <a:lnSpc>
                <a:spcPct val="100000"/>
              </a:lnSpc>
              <a:spcBef>
                <a:spcPts val="105"/>
              </a:spcBef>
            </a:pPr>
            <a:r>
              <a:rPr lang="zh-CN" altLang="en-US" sz="2400" b="1" dirty="0">
                <a:solidFill>
                  <a:schemeClr val="bg1"/>
                </a:solidFill>
              </a:rPr>
              <a:t>大网络</a:t>
            </a:r>
            <a:endParaRPr lang="zh-CN" altLang="en-US" sz="2400" b="1" dirty="0">
              <a:solidFill>
                <a:schemeClr val="bg1"/>
              </a:solidFill>
            </a:endParaRPr>
          </a:p>
        </p:txBody>
      </p:sp>
      <p:sp>
        <p:nvSpPr>
          <p:cNvPr id="10" name="矩形 9"/>
          <p:cNvSpPr/>
          <p:nvPr/>
        </p:nvSpPr>
        <p:spPr>
          <a:xfrm>
            <a:off x="-24180" y="711979"/>
            <a:ext cx="12030134" cy="127491"/>
          </a:xfrm>
          <a:prstGeom prst="rect">
            <a:avLst/>
          </a:prstGeom>
          <a:gradFill>
            <a:gsLst>
              <a:gs pos="6195">
                <a:srgbClr val="FF6600">
                  <a:lumMod val="94000"/>
                  <a:lumOff val="6000"/>
                </a:srgbClr>
              </a:gs>
              <a:gs pos="100000">
                <a:srgbClr val="FFC000">
                  <a:alpha val="0"/>
                </a:srgb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 name="TextBox 10"/>
          <p:cNvSpPr txBox="1"/>
          <p:nvPr/>
        </p:nvSpPr>
        <p:spPr>
          <a:xfrm>
            <a:off x="88475" y="157985"/>
            <a:ext cx="8614461" cy="553994"/>
          </a:xfrm>
          <a:prstGeom prst="rect">
            <a:avLst/>
          </a:prstGeom>
          <a:noFill/>
        </p:spPr>
        <p:txBody>
          <a:bodyPr wrap="square" lIns="121917" tIns="60958" rIns="121917" bIns="60958" rtlCol="0">
            <a:spAutoFit/>
          </a:bodyPr>
          <a:lstStyle/>
          <a:p>
            <a:r>
              <a:rPr lang="zh-CN" altLang="en-US" sz="2800" kern="0" dirty="0">
                <a:gradFill>
                  <a:gsLst>
                    <a:gs pos="0">
                      <a:srgbClr val="FF0000"/>
                    </a:gs>
                    <a:gs pos="100000">
                      <a:srgbClr val="C00000"/>
                    </a:gs>
                  </a:gsLst>
                  <a:lin ang="5400000" scaled="1"/>
                </a:gradFill>
                <a:latin typeface="方正粗雅宋_GBK" panose="02000500000000000000" pitchFamily="2" charset="-122"/>
                <a:ea typeface="方正粗雅宋_GBK" panose="02000500000000000000" pitchFamily="2" charset="-122"/>
                <a:cs typeface="宋体" panose="02010600030101010101" pitchFamily="2" charset="-122"/>
              </a:rPr>
              <a:t>山东省“十四五”综合交通运输发展规划</a:t>
            </a:r>
            <a:endParaRPr lang="zh-CN" altLang="en-US" sz="2800" kern="0" dirty="0">
              <a:gradFill>
                <a:gsLst>
                  <a:gs pos="0">
                    <a:srgbClr val="FF0000"/>
                  </a:gs>
                  <a:gs pos="100000">
                    <a:srgbClr val="C00000"/>
                  </a:gs>
                </a:gsLst>
                <a:lin ang="5400000" scaled="1"/>
              </a:gradFill>
              <a:latin typeface="方正粗雅宋_GBK" panose="02000500000000000000" pitchFamily="2" charset="-122"/>
              <a:ea typeface="方正粗雅宋_GBK" panose="02000500000000000000" pitchFamily="2" charset="-122"/>
              <a:cs typeface="宋体" panose="02010600030101010101" pitchFamily="2" charset="-122"/>
            </a:endParaRPr>
          </a:p>
        </p:txBody>
      </p:sp>
      <p:grpSp>
        <p:nvGrpSpPr>
          <p:cNvPr id="31" name="组合 18"/>
          <p:cNvGrpSpPr/>
          <p:nvPr/>
        </p:nvGrpSpPr>
        <p:grpSpPr>
          <a:xfrm>
            <a:off x="361950" y="1080835"/>
            <a:ext cx="8082803" cy="413575"/>
            <a:chOff x="958596" y="921893"/>
            <a:chExt cx="8082803" cy="413575"/>
          </a:xfrm>
        </p:grpSpPr>
        <p:sp>
          <p:nvSpPr>
            <p:cNvPr id="32" name="object 2"/>
            <p:cNvSpPr txBox="1"/>
            <p:nvPr/>
          </p:nvSpPr>
          <p:spPr>
            <a:xfrm>
              <a:off x="1405255" y="921893"/>
              <a:ext cx="7636144" cy="413575"/>
            </a:xfrm>
            <a:prstGeom prst="rect">
              <a:avLst/>
            </a:prstGeom>
          </p:spPr>
          <p:txBody>
            <a:bodyPr vert="horz" wrap="square" lIns="0" tIns="13335" rIns="0" bIns="0" rtlCol="0">
              <a:spAutoFit/>
            </a:bodyPr>
            <a:lstStyle/>
            <a:p>
              <a:pPr marL="12700">
                <a:lnSpc>
                  <a:spcPct val="100000"/>
                </a:lnSpc>
                <a:spcBef>
                  <a:spcPts val="105"/>
                </a:spcBef>
              </a:pPr>
              <a:r>
                <a:rPr lang="zh-CN" altLang="en-US" sz="2600" b="1" dirty="0">
                  <a:solidFill>
                    <a:srgbClr val="FF760D"/>
                  </a:solidFill>
                  <a:latin typeface="微软雅黑" panose="020B0503020204020204" pitchFamily="34" charset="-122"/>
                  <a:cs typeface="微软雅黑" panose="020B0503020204020204" pitchFamily="34" charset="-122"/>
                </a:rPr>
                <a:t>（</a:t>
              </a:r>
              <a:r>
                <a:rPr lang="en-US" altLang="zh-CN" sz="2600" b="1" dirty="0">
                  <a:solidFill>
                    <a:srgbClr val="FF760D"/>
                  </a:solidFill>
                  <a:latin typeface="微软雅黑" panose="020B0503020204020204" pitchFamily="34" charset="-122"/>
                  <a:cs typeface="微软雅黑" panose="020B0503020204020204" pitchFamily="34" charset="-122"/>
                </a:rPr>
                <a:t>2</a:t>
              </a:r>
              <a:r>
                <a:rPr lang="zh-CN" altLang="en-US" sz="2600" b="1" dirty="0">
                  <a:solidFill>
                    <a:srgbClr val="FF760D"/>
                  </a:solidFill>
                  <a:latin typeface="微软雅黑" panose="020B0503020204020204" pitchFamily="34" charset="-122"/>
                  <a:cs typeface="微软雅黑" panose="020B0503020204020204" pitchFamily="34" charset="-122"/>
                </a:rPr>
                <a:t>）构建“铁公水”综合交通大网络</a:t>
              </a:r>
              <a:endParaRPr lang="zh-CN" altLang="en-US" sz="2600" b="1" dirty="0">
                <a:solidFill>
                  <a:srgbClr val="FF760D"/>
                </a:solidFill>
                <a:latin typeface="微软雅黑" panose="020B0503020204020204" pitchFamily="34" charset="-122"/>
                <a:cs typeface="微软雅黑" panose="020B0503020204020204" pitchFamily="34" charset="-122"/>
              </a:endParaRPr>
            </a:p>
          </p:txBody>
        </p:sp>
        <p:sp>
          <p:nvSpPr>
            <p:cNvPr id="33" name="object 3"/>
            <p:cNvSpPr/>
            <p:nvPr/>
          </p:nvSpPr>
          <p:spPr>
            <a:xfrm>
              <a:off x="958596" y="970280"/>
              <a:ext cx="327660" cy="317500"/>
            </a:xfrm>
            <a:custGeom>
              <a:avLst/>
              <a:gdLst/>
              <a:ahLst/>
              <a:cxnLst/>
              <a:rect l="l" t="t" r="r" b="b"/>
              <a:pathLst>
                <a:path w="327659" h="317500">
                  <a:moveTo>
                    <a:pt x="163829" y="0"/>
                  </a:moveTo>
                  <a:lnTo>
                    <a:pt x="120253" y="5655"/>
                  </a:lnTo>
                  <a:lnTo>
                    <a:pt x="81110" y="21618"/>
                  </a:lnTo>
                  <a:lnTo>
                    <a:pt x="47958" y="46386"/>
                  </a:lnTo>
                  <a:lnTo>
                    <a:pt x="22352" y="78457"/>
                  </a:lnTo>
                  <a:lnTo>
                    <a:pt x="5847" y="116328"/>
                  </a:lnTo>
                  <a:lnTo>
                    <a:pt x="0" y="158496"/>
                  </a:lnTo>
                  <a:lnTo>
                    <a:pt x="5847" y="200663"/>
                  </a:lnTo>
                  <a:lnTo>
                    <a:pt x="22351" y="238534"/>
                  </a:lnTo>
                  <a:lnTo>
                    <a:pt x="47958" y="270605"/>
                  </a:lnTo>
                  <a:lnTo>
                    <a:pt x="81110" y="295373"/>
                  </a:lnTo>
                  <a:lnTo>
                    <a:pt x="120253" y="311336"/>
                  </a:lnTo>
                  <a:lnTo>
                    <a:pt x="163829" y="316991"/>
                  </a:lnTo>
                  <a:lnTo>
                    <a:pt x="207406" y="311336"/>
                  </a:lnTo>
                  <a:lnTo>
                    <a:pt x="246549" y="295373"/>
                  </a:lnTo>
                  <a:lnTo>
                    <a:pt x="279701" y="270605"/>
                  </a:lnTo>
                  <a:lnTo>
                    <a:pt x="284949" y="264033"/>
                  </a:lnTo>
                  <a:lnTo>
                    <a:pt x="92379" y="264033"/>
                  </a:lnTo>
                  <a:lnTo>
                    <a:pt x="151003" y="158496"/>
                  </a:lnTo>
                  <a:lnTo>
                    <a:pt x="92379" y="52959"/>
                  </a:lnTo>
                  <a:lnTo>
                    <a:pt x="284949" y="52959"/>
                  </a:lnTo>
                  <a:lnTo>
                    <a:pt x="279701" y="46386"/>
                  </a:lnTo>
                  <a:lnTo>
                    <a:pt x="246549" y="21618"/>
                  </a:lnTo>
                  <a:lnTo>
                    <a:pt x="207406" y="5655"/>
                  </a:lnTo>
                  <a:lnTo>
                    <a:pt x="163829" y="0"/>
                  </a:lnTo>
                  <a:close/>
                </a:path>
                <a:path w="327659" h="317500">
                  <a:moveTo>
                    <a:pt x="284949" y="52959"/>
                  </a:moveTo>
                  <a:lnTo>
                    <a:pt x="92379" y="52959"/>
                  </a:lnTo>
                  <a:lnTo>
                    <a:pt x="272440" y="158496"/>
                  </a:lnTo>
                  <a:lnTo>
                    <a:pt x="92379" y="264033"/>
                  </a:lnTo>
                  <a:lnTo>
                    <a:pt x="284949" y="264033"/>
                  </a:lnTo>
                  <a:lnTo>
                    <a:pt x="305307" y="238534"/>
                  </a:lnTo>
                  <a:lnTo>
                    <a:pt x="321812" y="200663"/>
                  </a:lnTo>
                  <a:lnTo>
                    <a:pt x="327659" y="158496"/>
                  </a:lnTo>
                  <a:lnTo>
                    <a:pt x="321812" y="116328"/>
                  </a:lnTo>
                  <a:lnTo>
                    <a:pt x="305308" y="78457"/>
                  </a:lnTo>
                  <a:lnTo>
                    <a:pt x="284949" y="52959"/>
                  </a:lnTo>
                  <a:close/>
                </a:path>
              </a:pathLst>
            </a:custGeom>
            <a:solidFill>
              <a:srgbClr val="FF760D"/>
            </a:solidFill>
          </p:spPr>
          <p:txBody>
            <a:bodyPr wrap="square" lIns="0" tIns="0" rIns="0" bIns="0" rtlCol="0"/>
            <a:lstStyle/>
            <a:p/>
          </p:txBody>
        </p:sp>
      </p:grpSp>
      <p:sp>
        <p:nvSpPr>
          <p:cNvPr id="18" name="矩形 4"/>
          <p:cNvSpPr>
            <a:spLocks noChangeArrowheads="1"/>
          </p:cNvSpPr>
          <p:nvPr/>
        </p:nvSpPr>
        <p:spPr bwMode="auto">
          <a:xfrm>
            <a:off x="6779676" y="1033831"/>
            <a:ext cx="3903663" cy="5082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lvl="0" algn="just">
              <a:lnSpc>
                <a:spcPts val="3500"/>
              </a:lnSpc>
              <a:spcBef>
                <a:spcPts val="600"/>
              </a:spcBef>
              <a:buClr>
                <a:srgbClr val="8FDAFF"/>
              </a:buClr>
              <a:buSzPct val="80000"/>
              <a:defRPr/>
            </a:pPr>
            <a:r>
              <a:rPr lang="en-US" altLang="zh-CN" sz="2600" b="1" i="1" dirty="0">
                <a:solidFill>
                  <a:srgbClr val="FF0000"/>
                </a:solidFill>
                <a:latin typeface="微软雅黑" panose="020B0503020204020204" pitchFamily="34" charset="-122"/>
                <a:ea typeface="微软雅黑" panose="020B0503020204020204" pitchFamily="34" charset="-122"/>
              </a:rPr>
              <a:t>——</a:t>
            </a:r>
            <a:r>
              <a:rPr lang="zh-CN" altLang="en-US" sz="2600" b="1" i="1" dirty="0">
                <a:solidFill>
                  <a:srgbClr val="FF0000"/>
                </a:solidFill>
                <a:latin typeface="微软雅黑" panose="020B0503020204020204" pitchFamily="34" charset="-122"/>
                <a:ea typeface="微软雅黑" panose="020B0503020204020204" pitchFamily="34" charset="-122"/>
              </a:rPr>
              <a:t>完善四通八达公路网</a:t>
            </a:r>
            <a:endParaRPr lang="zh-CN" altLang="en-US" sz="2600" b="1" i="1" dirty="0">
              <a:solidFill>
                <a:srgbClr val="FF0000"/>
              </a:solidFill>
              <a:latin typeface="微软雅黑" panose="020B0503020204020204" pitchFamily="34" charset="-122"/>
              <a:ea typeface="微软雅黑" panose="020B0503020204020204" pitchFamily="34" charset="-122"/>
            </a:endParaRPr>
          </a:p>
        </p:txBody>
      </p:sp>
      <p:sp>
        <p:nvSpPr>
          <p:cNvPr id="19" name="矩形 18"/>
          <p:cNvSpPr/>
          <p:nvPr/>
        </p:nvSpPr>
        <p:spPr>
          <a:xfrm>
            <a:off x="1314450" y="1863090"/>
            <a:ext cx="6867525" cy="3668395"/>
          </a:xfrm>
          <a:prstGeom prst="rect">
            <a:avLst/>
          </a:prstGeom>
          <a:noFill/>
        </p:spPr>
        <p:txBody>
          <a:bodyPr anchor="ctr"/>
          <a:lstStyle/>
          <a:p>
            <a:pPr marL="342900" marR="0" lvl="0" indent="-342900" algn="just" defTabSz="914400" rtl="0" eaLnBrk="1" fontAlgn="auto" latinLnBrk="0" hangingPunct="1">
              <a:lnSpc>
                <a:spcPct val="130000"/>
              </a:lnSpc>
              <a:spcBef>
                <a:spcPts val="900"/>
              </a:spcBef>
              <a:spcAft>
                <a:spcPts val="0"/>
              </a:spcAft>
              <a:buClrTx/>
              <a:buSzPct val="70000"/>
              <a:buFont typeface="Wingdings" panose="05000000000000000000" pitchFamily="2" charset="2"/>
              <a:buChar char="n"/>
              <a:defRPr/>
            </a:pPr>
            <a:r>
              <a:rPr kumimoji="0" lang="zh-CN" altLang="zh-CN" sz="2000" b="0" i="0" u="none" strike="noStrike" kern="1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Times New Roman" panose="02020603050405020304" charset="0"/>
              </a:rPr>
              <a:t>实施高速公路</a:t>
            </a:r>
            <a:r>
              <a:rPr kumimoji="0" lang="en-US" altLang="zh-CN" sz="2000" b="0" i="0" u="none" strike="noStrike" kern="1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Times New Roman" panose="02020603050405020304" charset="0"/>
              </a:rPr>
              <a:t>“</a:t>
            </a:r>
            <a:r>
              <a:rPr kumimoji="0" lang="zh-CN" altLang="zh-CN" sz="2000" b="0" i="0" u="none" strike="noStrike" kern="1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Times New Roman" panose="02020603050405020304" charset="0"/>
              </a:rPr>
              <a:t>加密、扩容、提速、增智”四大工程</a:t>
            </a:r>
            <a:endParaRPr kumimoji="0" lang="zh-CN" altLang="zh-CN" sz="2000" b="0" i="0" u="none" strike="noStrike" kern="1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Times New Roman" panose="02020603050405020304" charset="0"/>
            </a:endParaRPr>
          </a:p>
          <a:p>
            <a:pPr marL="342900" marR="0" lvl="0" indent="-342900" algn="just" defTabSz="914400" rtl="0" eaLnBrk="1" fontAlgn="auto" latinLnBrk="0" hangingPunct="1">
              <a:lnSpc>
                <a:spcPct val="130000"/>
              </a:lnSpc>
              <a:spcBef>
                <a:spcPts val="900"/>
              </a:spcBef>
              <a:spcAft>
                <a:spcPts val="0"/>
              </a:spcAft>
              <a:buClr>
                <a:srgbClr val="FF0000"/>
              </a:buClr>
              <a:buSzPct val="70000"/>
              <a:buFont typeface="Wingdings" panose="05000000000000000000" pitchFamily="2" charset="2"/>
              <a:buChar char="n"/>
              <a:defRPr/>
            </a:pPr>
            <a:r>
              <a:rPr kumimoji="0" lang="zh-CN" altLang="zh-CN" sz="2000" b="0" i="0" u="none" strike="noStrike" kern="1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Times New Roman" panose="02020603050405020304" charset="0"/>
              </a:rPr>
              <a:t>到</a:t>
            </a:r>
            <a:r>
              <a:rPr kumimoji="0" lang="en-US" altLang="zh-CN" sz="2000" b="0" i="0" u="none" strike="noStrike" kern="1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Times New Roman" panose="02020603050405020304" charset="0"/>
              </a:rPr>
              <a:t>2025</a:t>
            </a:r>
            <a:r>
              <a:rPr kumimoji="0" lang="zh-CN" altLang="en-US" sz="2000" b="0" i="0" u="none" strike="noStrike" kern="1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Times New Roman" panose="02020603050405020304" charset="0"/>
              </a:rPr>
              <a:t>年，</a:t>
            </a:r>
            <a:r>
              <a:rPr lang="zh-CN" altLang="zh-CN" sz="2000" kern="100" noProof="0" dirty="0">
                <a:ln>
                  <a:noFill/>
                </a:ln>
                <a:solidFill>
                  <a:schemeClr val="tx1"/>
                </a:solidFill>
                <a:effectLst/>
                <a:uLnTx/>
                <a:uFillTx/>
                <a:latin typeface="微软雅黑" panose="020B0503020204020204" pitchFamily="34" charset="-122"/>
                <a:ea typeface="微软雅黑" panose="020B0503020204020204" pitchFamily="34" charset="-122"/>
                <a:cs typeface="Times New Roman" panose="02020603050405020304" charset="0"/>
                <a:sym typeface="+mn-ea"/>
              </a:rPr>
              <a:t>基本实现县（区、市）有</a:t>
            </a:r>
            <a:r>
              <a:rPr lang="zh-CN" altLang="zh-CN" sz="2000" kern="100" noProof="0" dirty="0">
                <a:ln>
                  <a:noFill/>
                </a:ln>
                <a:solidFill>
                  <a:srgbClr val="FF0000"/>
                </a:solidFill>
                <a:effectLst/>
                <a:uLnTx/>
                <a:uFillTx/>
                <a:latin typeface="微软雅黑" panose="020B0503020204020204" pitchFamily="34" charset="-122"/>
                <a:ea typeface="微软雅黑" panose="020B0503020204020204" pitchFamily="34" charset="-122"/>
                <a:cs typeface="Times New Roman" panose="02020603050405020304" charset="0"/>
                <a:sym typeface="+mn-ea"/>
              </a:rPr>
              <a:t>两条以上高速</a:t>
            </a:r>
            <a:r>
              <a:rPr lang="zh-CN" altLang="zh-CN" sz="2000" kern="100" noProof="0" dirty="0">
                <a:ln>
                  <a:noFill/>
                </a:ln>
                <a:solidFill>
                  <a:schemeClr val="tx1"/>
                </a:solidFill>
                <a:effectLst/>
                <a:uLnTx/>
                <a:uFillTx/>
                <a:latin typeface="微软雅黑" panose="020B0503020204020204" pitchFamily="34" charset="-122"/>
                <a:ea typeface="微软雅黑" panose="020B0503020204020204" pitchFamily="34" charset="-122"/>
                <a:cs typeface="Times New Roman" panose="02020603050405020304" charset="0"/>
                <a:sym typeface="+mn-ea"/>
              </a:rPr>
              <a:t>通达</a:t>
            </a:r>
            <a:endParaRPr kumimoji="0" lang="zh-CN" altLang="zh-CN" sz="2000" b="0" i="0" u="none" strike="noStrike" kern="1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Times New Roman" panose="02020603050405020304" charset="0"/>
            </a:endParaRPr>
          </a:p>
          <a:p>
            <a:pPr marL="342900" marR="0" lvl="0" indent="-342900" algn="just" defTabSz="914400" rtl="0" eaLnBrk="1" fontAlgn="auto" latinLnBrk="0" hangingPunct="1">
              <a:lnSpc>
                <a:spcPct val="130000"/>
              </a:lnSpc>
              <a:spcBef>
                <a:spcPts val="900"/>
              </a:spcBef>
              <a:spcAft>
                <a:spcPts val="0"/>
              </a:spcAft>
              <a:buClrTx/>
              <a:buSzPct val="70000"/>
              <a:buFont typeface="Wingdings" panose="05000000000000000000" pitchFamily="2" charset="2"/>
              <a:buChar char="n"/>
              <a:defRPr/>
            </a:pPr>
            <a:r>
              <a:rPr kumimoji="0" altLang="zh-CN" sz="2000" b="0" i="0" u="none" strike="noStrike" kern="1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Times New Roman" panose="02020603050405020304" charset="0"/>
              </a:rPr>
              <a:t>实施普通国省道新改建工程</a:t>
            </a:r>
            <a:r>
              <a:rPr kumimoji="0" altLang="zh-CN" sz="2000" b="0" i="0" u="none" strike="noStrike" kern="100" cap="none" spc="0" normalizeH="0" baseline="0" noProof="0" dirty="0">
                <a:ln>
                  <a:noFill/>
                </a:ln>
                <a:effectLst/>
                <a:uLnTx/>
                <a:uFillTx/>
                <a:latin typeface="微软雅黑" panose="020B0503020204020204" pitchFamily="34" charset="-122"/>
                <a:ea typeface="微软雅黑" panose="020B0503020204020204" pitchFamily="34" charset="-122"/>
                <a:cs typeface="Times New Roman" panose="02020603050405020304" charset="0"/>
              </a:rPr>
              <a:t>，到2025年，普通国省道二级及以上占比达97%</a:t>
            </a:r>
            <a:endParaRPr kumimoji="0" altLang="zh-CN" sz="2000" b="0" i="0" u="none" strike="noStrike" kern="100" cap="none" spc="0" normalizeH="0" baseline="0" noProof="0" dirty="0">
              <a:ln>
                <a:noFill/>
              </a:ln>
              <a:effectLst/>
              <a:uLnTx/>
              <a:uFillTx/>
              <a:latin typeface="微软雅黑" panose="020B0503020204020204" pitchFamily="34" charset="-122"/>
              <a:ea typeface="微软雅黑" panose="020B0503020204020204" pitchFamily="34" charset="-122"/>
              <a:cs typeface="Times New Roman" panose="02020603050405020304" charset="0"/>
            </a:endParaRPr>
          </a:p>
          <a:p>
            <a:pPr marL="342900" marR="0" lvl="0" indent="-342900" algn="just" defTabSz="914400" rtl="0" eaLnBrk="1" fontAlgn="auto" latinLnBrk="0" hangingPunct="1">
              <a:lnSpc>
                <a:spcPct val="130000"/>
              </a:lnSpc>
              <a:spcBef>
                <a:spcPts val="900"/>
              </a:spcBef>
              <a:spcAft>
                <a:spcPts val="0"/>
              </a:spcAft>
              <a:buClrTx/>
              <a:buSzPct val="70000"/>
              <a:buFont typeface="Wingdings" panose="05000000000000000000" pitchFamily="2" charset="2"/>
              <a:buChar char="n"/>
              <a:defRPr/>
            </a:pPr>
            <a:r>
              <a:rPr kumimoji="0" lang="zh-CN" altLang="zh-CN" sz="2000" b="0" i="0" u="none" strike="noStrike" kern="1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Times New Roman" panose="02020603050405020304" charset="0"/>
              </a:rPr>
              <a:t>开展农村公路“五年提质增效”专项行动</a:t>
            </a:r>
            <a:endParaRPr kumimoji="0" lang="zh-CN" altLang="zh-CN" sz="2000" b="0" i="0" u="none" strike="noStrike" kern="1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19"/>
                                        </p:tgtEl>
                                        <p:attrNameLst>
                                          <p:attrName>style.visibility</p:attrName>
                                        </p:attrNameLst>
                                      </p:cBhvr>
                                      <p:to>
                                        <p:strVal val="visible"/>
                                      </p:to>
                                    </p:set>
                                    <p:anim calcmode="lin" valueType="num">
                                      <p:cBhvr additive="base">
                                        <p:cTn id="12" dur="500" fill="hold"/>
                                        <p:tgtEl>
                                          <p:spTgt spid="19"/>
                                        </p:tgtEl>
                                        <p:attrNameLst>
                                          <p:attrName>ppt_x</p:attrName>
                                        </p:attrNameLst>
                                      </p:cBhvr>
                                      <p:tavLst>
                                        <p:tav tm="0">
                                          <p:val>
                                            <p:strVal val="0-#ppt_w/2"/>
                                          </p:val>
                                        </p:tav>
                                        <p:tav tm="100000">
                                          <p:val>
                                            <p:strVal val="#ppt_x"/>
                                          </p:val>
                                        </p:tav>
                                      </p:tavLst>
                                    </p:anim>
                                    <p:anim calcmode="lin" valueType="num">
                                      <p:cBhvr additive="base">
                                        <p:cTn id="13" dur="500" fill="hold"/>
                                        <p:tgtEl>
                                          <p:spTgt spid="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圆角矩形 8"/>
          <p:cNvSpPr/>
          <p:nvPr/>
        </p:nvSpPr>
        <p:spPr>
          <a:xfrm>
            <a:off x="9477496" y="157985"/>
            <a:ext cx="1753497" cy="510191"/>
          </a:xfrm>
          <a:prstGeom prst="roundRect">
            <a:avLst/>
          </a:prstGeom>
          <a:gradFill>
            <a:lin ang="10800000" scaled="0"/>
          </a:gradFill>
        </p:spPr>
        <p:style>
          <a:lnRef idx="1">
            <a:schemeClr val="accent2"/>
          </a:lnRef>
          <a:fillRef idx="3">
            <a:schemeClr val="accent2"/>
          </a:fillRef>
          <a:effectRef idx="2">
            <a:schemeClr val="accent2"/>
          </a:effectRef>
          <a:fontRef idx="minor">
            <a:schemeClr val="lt1"/>
          </a:fontRef>
        </p:style>
        <p:txBody>
          <a:bodyPr wrap="square">
            <a:spAutoFit/>
          </a:bodyPr>
          <a:lstStyle/>
          <a:p>
            <a:pPr algn="ctr"/>
            <a:r>
              <a:rPr lang="zh-CN" altLang="en-US" sz="2400" b="1" dirty="0">
                <a:solidFill>
                  <a:schemeClr val="bg1"/>
                </a:solidFill>
              </a:rPr>
              <a:t>大枢纽</a:t>
            </a:r>
            <a:endParaRPr lang="zh-CN" altLang="en-US" sz="2400" b="1" dirty="0">
              <a:solidFill>
                <a:schemeClr val="bg1"/>
              </a:solidFill>
            </a:endParaRPr>
          </a:p>
        </p:txBody>
      </p:sp>
      <p:sp>
        <p:nvSpPr>
          <p:cNvPr id="10" name="矩形 9"/>
          <p:cNvSpPr/>
          <p:nvPr/>
        </p:nvSpPr>
        <p:spPr>
          <a:xfrm>
            <a:off x="-24180" y="711979"/>
            <a:ext cx="12030134" cy="127491"/>
          </a:xfrm>
          <a:prstGeom prst="rect">
            <a:avLst/>
          </a:prstGeom>
          <a:gradFill>
            <a:gsLst>
              <a:gs pos="6195">
                <a:srgbClr val="FF6600">
                  <a:lumMod val="94000"/>
                  <a:lumOff val="6000"/>
                </a:srgbClr>
              </a:gs>
              <a:gs pos="100000">
                <a:srgbClr val="FFC000">
                  <a:alpha val="0"/>
                </a:srgb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 name="TextBox 10"/>
          <p:cNvSpPr txBox="1"/>
          <p:nvPr/>
        </p:nvSpPr>
        <p:spPr>
          <a:xfrm>
            <a:off x="88475" y="157985"/>
            <a:ext cx="8614461" cy="553994"/>
          </a:xfrm>
          <a:prstGeom prst="rect">
            <a:avLst/>
          </a:prstGeom>
          <a:noFill/>
        </p:spPr>
        <p:txBody>
          <a:bodyPr wrap="square" lIns="121917" tIns="60958" rIns="121917" bIns="60958" rtlCol="0">
            <a:spAutoFit/>
          </a:bodyPr>
          <a:lstStyle/>
          <a:p>
            <a:r>
              <a:rPr lang="zh-CN" altLang="en-US" sz="2800" kern="0" dirty="0">
                <a:gradFill>
                  <a:gsLst>
                    <a:gs pos="0">
                      <a:srgbClr val="FF0000"/>
                    </a:gs>
                    <a:gs pos="100000">
                      <a:srgbClr val="C00000"/>
                    </a:gs>
                  </a:gsLst>
                  <a:lin ang="5400000" scaled="1"/>
                </a:gradFill>
                <a:latin typeface="方正粗雅宋_GBK" panose="02000500000000000000" pitchFamily="2" charset="-122"/>
                <a:ea typeface="方正粗雅宋_GBK" panose="02000500000000000000" pitchFamily="2" charset="-122"/>
                <a:cs typeface="宋体" panose="02010600030101010101" pitchFamily="2" charset="-122"/>
              </a:rPr>
              <a:t>山东省“十四五”综合交通运输发展规划</a:t>
            </a:r>
            <a:endParaRPr lang="zh-CN" altLang="en-US" sz="2800" kern="0" dirty="0">
              <a:gradFill>
                <a:gsLst>
                  <a:gs pos="0">
                    <a:srgbClr val="FF0000"/>
                  </a:gs>
                  <a:gs pos="100000">
                    <a:srgbClr val="C00000"/>
                  </a:gs>
                </a:gsLst>
                <a:lin ang="5400000" scaled="1"/>
              </a:gradFill>
              <a:latin typeface="方正粗雅宋_GBK" panose="02000500000000000000" pitchFamily="2" charset="-122"/>
              <a:ea typeface="方正粗雅宋_GBK" panose="02000500000000000000" pitchFamily="2" charset="-122"/>
              <a:cs typeface="宋体" panose="02010600030101010101" pitchFamily="2" charset="-122"/>
            </a:endParaRPr>
          </a:p>
        </p:txBody>
      </p:sp>
      <p:grpSp>
        <p:nvGrpSpPr>
          <p:cNvPr id="31" name="组合 18"/>
          <p:cNvGrpSpPr/>
          <p:nvPr/>
        </p:nvGrpSpPr>
        <p:grpSpPr>
          <a:xfrm>
            <a:off x="361950" y="1080835"/>
            <a:ext cx="8082803" cy="413575"/>
            <a:chOff x="958596" y="921893"/>
            <a:chExt cx="8082803" cy="413575"/>
          </a:xfrm>
        </p:grpSpPr>
        <p:sp>
          <p:nvSpPr>
            <p:cNvPr id="32" name="object 2"/>
            <p:cNvSpPr txBox="1"/>
            <p:nvPr/>
          </p:nvSpPr>
          <p:spPr>
            <a:xfrm>
              <a:off x="1405255" y="921893"/>
              <a:ext cx="7636144" cy="413575"/>
            </a:xfrm>
            <a:prstGeom prst="rect">
              <a:avLst/>
            </a:prstGeom>
          </p:spPr>
          <p:txBody>
            <a:bodyPr vert="horz" wrap="square" lIns="0" tIns="13335" rIns="0" bIns="0" rtlCol="0">
              <a:spAutoFit/>
            </a:bodyPr>
            <a:lstStyle/>
            <a:p>
              <a:pPr marL="12700">
                <a:lnSpc>
                  <a:spcPct val="100000"/>
                </a:lnSpc>
                <a:spcBef>
                  <a:spcPts val="105"/>
                </a:spcBef>
              </a:pPr>
              <a:r>
                <a:rPr lang="zh-CN" altLang="en-US" sz="2600" b="1" dirty="0">
                  <a:solidFill>
                    <a:srgbClr val="FF760D"/>
                  </a:solidFill>
                  <a:latin typeface="微软雅黑" panose="020B0503020204020204" pitchFamily="34" charset="-122"/>
                  <a:cs typeface="微软雅黑" panose="020B0503020204020204" pitchFamily="34" charset="-122"/>
                </a:rPr>
                <a:t>（</a:t>
              </a:r>
              <a:r>
                <a:rPr lang="en-US" altLang="zh-CN" sz="2600" b="1" dirty="0">
                  <a:solidFill>
                    <a:srgbClr val="FF760D"/>
                  </a:solidFill>
                  <a:latin typeface="微软雅黑" panose="020B0503020204020204" pitchFamily="34" charset="-122"/>
                  <a:cs typeface="微软雅黑" panose="020B0503020204020204" pitchFamily="34" charset="-122"/>
                </a:rPr>
                <a:t>3</a:t>
              </a:r>
              <a:r>
                <a:rPr lang="zh-CN" altLang="en-US" sz="2600" b="1" dirty="0">
                  <a:solidFill>
                    <a:srgbClr val="FF760D"/>
                  </a:solidFill>
                  <a:latin typeface="微软雅黑" panose="020B0503020204020204" pitchFamily="34" charset="-122"/>
                  <a:cs typeface="微软雅黑" panose="020B0503020204020204" pitchFamily="34" charset="-122"/>
                </a:rPr>
                <a:t>）建设综合交通大枢纽</a:t>
              </a:r>
              <a:endParaRPr lang="zh-CN" altLang="en-US" sz="2600" b="1" dirty="0">
                <a:solidFill>
                  <a:srgbClr val="FF760D"/>
                </a:solidFill>
                <a:latin typeface="微软雅黑" panose="020B0503020204020204" pitchFamily="34" charset="-122"/>
                <a:cs typeface="微软雅黑" panose="020B0503020204020204" pitchFamily="34" charset="-122"/>
              </a:endParaRPr>
            </a:p>
          </p:txBody>
        </p:sp>
        <p:sp>
          <p:nvSpPr>
            <p:cNvPr id="33" name="object 3"/>
            <p:cNvSpPr/>
            <p:nvPr/>
          </p:nvSpPr>
          <p:spPr>
            <a:xfrm>
              <a:off x="958596" y="970280"/>
              <a:ext cx="327660" cy="317500"/>
            </a:xfrm>
            <a:custGeom>
              <a:avLst/>
              <a:gdLst/>
              <a:ahLst/>
              <a:cxnLst/>
              <a:rect l="l" t="t" r="r" b="b"/>
              <a:pathLst>
                <a:path w="327659" h="317500">
                  <a:moveTo>
                    <a:pt x="163829" y="0"/>
                  </a:moveTo>
                  <a:lnTo>
                    <a:pt x="120253" y="5655"/>
                  </a:lnTo>
                  <a:lnTo>
                    <a:pt x="81110" y="21618"/>
                  </a:lnTo>
                  <a:lnTo>
                    <a:pt x="47958" y="46386"/>
                  </a:lnTo>
                  <a:lnTo>
                    <a:pt x="22352" y="78457"/>
                  </a:lnTo>
                  <a:lnTo>
                    <a:pt x="5847" y="116328"/>
                  </a:lnTo>
                  <a:lnTo>
                    <a:pt x="0" y="158496"/>
                  </a:lnTo>
                  <a:lnTo>
                    <a:pt x="5847" y="200663"/>
                  </a:lnTo>
                  <a:lnTo>
                    <a:pt x="22351" y="238534"/>
                  </a:lnTo>
                  <a:lnTo>
                    <a:pt x="47958" y="270605"/>
                  </a:lnTo>
                  <a:lnTo>
                    <a:pt x="81110" y="295373"/>
                  </a:lnTo>
                  <a:lnTo>
                    <a:pt x="120253" y="311336"/>
                  </a:lnTo>
                  <a:lnTo>
                    <a:pt x="163829" y="316991"/>
                  </a:lnTo>
                  <a:lnTo>
                    <a:pt x="207406" y="311336"/>
                  </a:lnTo>
                  <a:lnTo>
                    <a:pt x="246549" y="295373"/>
                  </a:lnTo>
                  <a:lnTo>
                    <a:pt x="279701" y="270605"/>
                  </a:lnTo>
                  <a:lnTo>
                    <a:pt x="284949" y="264033"/>
                  </a:lnTo>
                  <a:lnTo>
                    <a:pt x="92379" y="264033"/>
                  </a:lnTo>
                  <a:lnTo>
                    <a:pt x="151003" y="158496"/>
                  </a:lnTo>
                  <a:lnTo>
                    <a:pt x="92379" y="52959"/>
                  </a:lnTo>
                  <a:lnTo>
                    <a:pt x="284949" y="52959"/>
                  </a:lnTo>
                  <a:lnTo>
                    <a:pt x="279701" y="46386"/>
                  </a:lnTo>
                  <a:lnTo>
                    <a:pt x="246549" y="21618"/>
                  </a:lnTo>
                  <a:lnTo>
                    <a:pt x="207406" y="5655"/>
                  </a:lnTo>
                  <a:lnTo>
                    <a:pt x="163829" y="0"/>
                  </a:lnTo>
                  <a:close/>
                </a:path>
                <a:path w="327659" h="317500">
                  <a:moveTo>
                    <a:pt x="284949" y="52959"/>
                  </a:moveTo>
                  <a:lnTo>
                    <a:pt x="92379" y="52959"/>
                  </a:lnTo>
                  <a:lnTo>
                    <a:pt x="272440" y="158496"/>
                  </a:lnTo>
                  <a:lnTo>
                    <a:pt x="92379" y="264033"/>
                  </a:lnTo>
                  <a:lnTo>
                    <a:pt x="284949" y="264033"/>
                  </a:lnTo>
                  <a:lnTo>
                    <a:pt x="305307" y="238534"/>
                  </a:lnTo>
                  <a:lnTo>
                    <a:pt x="321812" y="200663"/>
                  </a:lnTo>
                  <a:lnTo>
                    <a:pt x="327659" y="158496"/>
                  </a:lnTo>
                  <a:lnTo>
                    <a:pt x="321812" y="116328"/>
                  </a:lnTo>
                  <a:lnTo>
                    <a:pt x="305308" y="78457"/>
                  </a:lnTo>
                  <a:lnTo>
                    <a:pt x="284949" y="52959"/>
                  </a:lnTo>
                  <a:close/>
                </a:path>
              </a:pathLst>
            </a:custGeom>
            <a:solidFill>
              <a:srgbClr val="FF760D"/>
            </a:solidFill>
          </p:spPr>
          <p:txBody>
            <a:bodyPr wrap="square" lIns="0" tIns="0" rIns="0" bIns="0" rtlCol="0"/>
            <a:lstStyle/>
            <a:p/>
          </p:txBody>
        </p:sp>
      </p:grpSp>
      <p:sp>
        <p:nvSpPr>
          <p:cNvPr id="12" name="矩形 11"/>
          <p:cNvSpPr/>
          <p:nvPr/>
        </p:nvSpPr>
        <p:spPr>
          <a:xfrm>
            <a:off x="1755595" y="2389275"/>
            <a:ext cx="6041461" cy="2939266"/>
          </a:xfrm>
          <a:prstGeom prst="rect">
            <a:avLst/>
          </a:prstGeom>
        </p:spPr>
        <p:txBody>
          <a:bodyPr wrap="square">
            <a:spAutoFit/>
          </a:bodyPr>
          <a:lstStyle/>
          <a:p>
            <a:pPr marL="0" marR="0" lvl="1" algn="just" defTabSz="914400" rtl="0" eaLnBrk="1" fontAlgn="auto" latinLnBrk="0" hangingPunct="1">
              <a:lnSpc>
                <a:spcPct val="150000"/>
              </a:lnSpc>
              <a:spcBef>
                <a:spcPts val="600"/>
              </a:spcBef>
              <a:spcAft>
                <a:spcPts val="0"/>
              </a:spcAft>
              <a:buClr>
                <a:srgbClr val="ED7D31"/>
              </a:buClr>
              <a:buSzPct val="70000"/>
              <a:defRPr/>
            </a:pPr>
            <a:r>
              <a:rPr lang="zh-CN" altLang="en-US" sz="2400" dirty="0">
                <a:solidFill>
                  <a:prstClr val="black"/>
                </a:solidFill>
                <a:sym typeface="+mn-ea"/>
              </a:rPr>
              <a:t>建设山东半岛世界级港口群，打造和培育青岛、济南</a:t>
            </a:r>
            <a:r>
              <a:rPr lang="en-US" altLang="zh-CN" sz="2400" dirty="0">
                <a:solidFill>
                  <a:prstClr val="black"/>
                </a:solidFill>
                <a:sym typeface="+mn-ea"/>
              </a:rPr>
              <a:t>2</a:t>
            </a:r>
            <a:r>
              <a:rPr lang="zh-CN" altLang="en-US" sz="2400" dirty="0">
                <a:solidFill>
                  <a:prstClr val="black"/>
                </a:solidFill>
                <a:sym typeface="+mn-ea"/>
              </a:rPr>
              <a:t>个国际性综合交通枢纽城市，加快建设一批综合交通枢纽设施，构建多层次、一体化的综合交通枢纽体系。</a:t>
            </a:r>
            <a:endParaRPr lang="zh-CN" altLang="zh-CN" sz="2400" dirty="0">
              <a:solidFill>
                <a:prstClr val="black"/>
              </a:solidFill>
            </a:endParaRPr>
          </a:p>
          <a:p>
            <a:pPr marL="342900" marR="0" lvl="0" indent="-342900" algn="just" defTabSz="914400" rtl="0" eaLnBrk="1" fontAlgn="auto" latinLnBrk="0" hangingPunct="1">
              <a:lnSpc>
                <a:spcPct val="150000"/>
              </a:lnSpc>
              <a:spcBef>
                <a:spcPts val="600"/>
              </a:spcBef>
              <a:spcAft>
                <a:spcPts val="0"/>
              </a:spcAft>
              <a:buClr>
                <a:srgbClr val="ED7D31"/>
              </a:buClr>
              <a:buSzPct val="70000"/>
              <a:buFont typeface="Wingdings" panose="05000000000000000000" pitchFamily="2" charset="2"/>
              <a:buChar char="l"/>
              <a:defRPr/>
            </a:pPr>
            <a:endParaRPr kumimoji="0" lang="zh-CN" altLang="zh-CN" sz="2400" b="0" i="0" u="none" strike="noStrike" kern="1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0-#ppt_w/2"/>
                                          </p:val>
                                        </p:tav>
                                        <p:tav tm="100000">
                                          <p:val>
                                            <p:strVal val="#ppt_x"/>
                                          </p:val>
                                        </p:tav>
                                      </p:tavLst>
                                    </p:anim>
                                    <p:anim calcmode="lin" valueType="num">
                                      <p:cBhvr additive="base">
                                        <p:cTn id="8" dur="500" fill="hold"/>
                                        <p:tgtEl>
                                          <p:spTgt spid="31"/>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4" presetClass="entr" presetSubtype="10"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randombar(horizontal)">
                                      <p:cBhvr>
                                        <p:cTn id="1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圆角矩形 8"/>
          <p:cNvSpPr/>
          <p:nvPr/>
        </p:nvSpPr>
        <p:spPr>
          <a:xfrm>
            <a:off x="8621078" y="157985"/>
            <a:ext cx="2975666" cy="510778"/>
          </a:xfrm>
          <a:prstGeom prst="roundRect">
            <a:avLst/>
          </a:prstGeom>
          <a:gradFill>
            <a:lin ang="10800000" scaled="0"/>
          </a:gradFill>
        </p:spPr>
        <p:style>
          <a:lnRef idx="1">
            <a:schemeClr val="accent2"/>
          </a:lnRef>
          <a:fillRef idx="3">
            <a:schemeClr val="accent2"/>
          </a:fillRef>
          <a:effectRef idx="2">
            <a:schemeClr val="accent2"/>
          </a:effectRef>
          <a:fontRef idx="minor">
            <a:schemeClr val="lt1"/>
          </a:fontRef>
        </p:style>
        <p:txBody>
          <a:bodyPr wrap="square">
            <a:spAutoFit/>
          </a:bodyPr>
          <a:lstStyle/>
          <a:p>
            <a:pPr lvl="0" algn="ctr">
              <a:defRPr/>
            </a:pPr>
            <a:r>
              <a:rPr lang="zh-CN" altLang="en-US" sz="2400" b="1" kern="10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两个</a:t>
            </a:r>
            <a:r>
              <a:rPr lang="en-US" altLang="zh-CN" sz="2400" b="1" kern="10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“123”</a:t>
            </a:r>
            <a:r>
              <a:rPr lang="zh-CN" altLang="en-US" sz="2400" b="1" kern="10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运输网</a:t>
            </a:r>
            <a:endParaRPr lang="zh-CN" altLang="en-US" sz="2400" b="1" kern="10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0" name="矩形 9"/>
          <p:cNvSpPr/>
          <p:nvPr/>
        </p:nvSpPr>
        <p:spPr>
          <a:xfrm>
            <a:off x="-24180" y="711979"/>
            <a:ext cx="12030134" cy="127491"/>
          </a:xfrm>
          <a:prstGeom prst="rect">
            <a:avLst/>
          </a:prstGeom>
          <a:gradFill>
            <a:gsLst>
              <a:gs pos="6195">
                <a:srgbClr val="FF6600">
                  <a:lumMod val="94000"/>
                  <a:lumOff val="6000"/>
                </a:srgbClr>
              </a:gs>
              <a:gs pos="100000">
                <a:srgbClr val="FFC000">
                  <a:alpha val="0"/>
                </a:srgb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 name="TextBox 10"/>
          <p:cNvSpPr txBox="1"/>
          <p:nvPr/>
        </p:nvSpPr>
        <p:spPr>
          <a:xfrm>
            <a:off x="88475" y="157985"/>
            <a:ext cx="8614461" cy="553994"/>
          </a:xfrm>
          <a:prstGeom prst="rect">
            <a:avLst/>
          </a:prstGeom>
          <a:noFill/>
        </p:spPr>
        <p:txBody>
          <a:bodyPr wrap="square" lIns="121917" tIns="60958" rIns="121917" bIns="60958" rtlCol="0">
            <a:spAutoFit/>
          </a:bodyPr>
          <a:lstStyle/>
          <a:p>
            <a:r>
              <a:rPr lang="zh-CN" altLang="en-US" sz="2800" kern="0" dirty="0">
                <a:gradFill>
                  <a:gsLst>
                    <a:gs pos="0">
                      <a:srgbClr val="FF0000"/>
                    </a:gs>
                    <a:gs pos="100000">
                      <a:srgbClr val="C00000"/>
                    </a:gs>
                  </a:gsLst>
                  <a:lin ang="5400000" scaled="1"/>
                </a:gradFill>
                <a:latin typeface="方正粗雅宋_GBK" panose="02000500000000000000" pitchFamily="2" charset="-122"/>
                <a:ea typeface="方正粗雅宋_GBK" panose="02000500000000000000" pitchFamily="2" charset="-122"/>
                <a:cs typeface="宋体" panose="02010600030101010101" pitchFamily="2" charset="-122"/>
              </a:rPr>
              <a:t>山东省“十四五”综合交通运输发展规划</a:t>
            </a:r>
            <a:endParaRPr lang="zh-CN" altLang="en-US" sz="2800" kern="0" dirty="0">
              <a:gradFill>
                <a:gsLst>
                  <a:gs pos="0">
                    <a:srgbClr val="FF0000"/>
                  </a:gs>
                  <a:gs pos="100000">
                    <a:srgbClr val="C00000"/>
                  </a:gs>
                </a:gsLst>
                <a:lin ang="5400000" scaled="1"/>
              </a:gradFill>
              <a:latin typeface="方正粗雅宋_GBK" panose="02000500000000000000" pitchFamily="2" charset="-122"/>
              <a:ea typeface="方正粗雅宋_GBK" panose="02000500000000000000" pitchFamily="2" charset="-122"/>
              <a:cs typeface="宋体" panose="02010600030101010101" pitchFamily="2" charset="-122"/>
            </a:endParaRPr>
          </a:p>
        </p:txBody>
      </p:sp>
      <p:grpSp>
        <p:nvGrpSpPr>
          <p:cNvPr id="31" name="组合 18"/>
          <p:cNvGrpSpPr/>
          <p:nvPr/>
        </p:nvGrpSpPr>
        <p:grpSpPr>
          <a:xfrm>
            <a:off x="361950" y="1080835"/>
            <a:ext cx="9992294" cy="813684"/>
            <a:chOff x="958596" y="921893"/>
            <a:chExt cx="8082803" cy="813684"/>
          </a:xfrm>
        </p:grpSpPr>
        <p:sp>
          <p:nvSpPr>
            <p:cNvPr id="32" name="object 2"/>
            <p:cNvSpPr txBox="1"/>
            <p:nvPr/>
          </p:nvSpPr>
          <p:spPr>
            <a:xfrm>
              <a:off x="1405255" y="921893"/>
              <a:ext cx="7636144" cy="813684"/>
            </a:xfrm>
            <a:prstGeom prst="rect">
              <a:avLst/>
            </a:prstGeom>
          </p:spPr>
          <p:txBody>
            <a:bodyPr vert="horz" wrap="square" lIns="0" tIns="13335" rIns="0" bIns="0" rtlCol="0">
              <a:spAutoFit/>
            </a:bodyPr>
            <a:lstStyle/>
            <a:p>
              <a:pPr marL="12700">
                <a:lnSpc>
                  <a:spcPct val="100000"/>
                </a:lnSpc>
                <a:spcBef>
                  <a:spcPts val="105"/>
                </a:spcBef>
              </a:pPr>
              <a:r>
                <a:rPr lang="zh-CN" altLang="en-US" sz="2600" b="1" dirty="0">
                  <a:solidFill>
                    <a:srgbClr val="FF760D"/>
                  </a:solidFill>
                  <a:latin typeface="微软雅黑" panose="020B0503020204020204" pitchFamily="34" charset="-122"/>
                  <a:cs typeface="微软雅黑" panose="020B0503020204020204" pitchFamily="34" charset="-122"/>
                </a:rPr>
                <a:t>构建两个“</a:t>
              </a:r>
              <a:r>
                <a:rPr lang="en-US" altLang="zh-CN" sz="2600" b="1" dirty="0">
                  <a:solidFill>
                    <a:srgbClr val="FF760D"/>
                  </a:solidFill>
                  <a:latin typeface="微软雅黑" panose="020B0503020204020204" pitchFamily="34" charset="-122"/>
                  <a:cs typeface="微软雅黑" panose="020B0503020204020204" pitchFamily="34" charset="-122"/>
                </a:rPr>
                <a:t>123”</a:t>
              </a:r>
              <a:r>
                <a:rPr lang="zh-CN" altLang="en-US" sz="2600" b="1" dirty="0">
                  <a:solidFill>
                    <a:srgbClr val="FF760D"/>
                  </a:solidFill>
                  <a:latin typeface="微软雅黑" panose="020B0503020204020204" pitchFamily="34" charset="-122"/>
                  <a:cs typeface="微软雅黑" panose="020B0503020204020204" pitchFamily="34" charset="-122"/>
                </a:rPr>
                <a:t>运输网，全面提升高质高效的运输服务能力</a:t>
              </a:r>
              <a:endParaRPr lang="zh-CN" altLang="en-US" sz="2600" b="1" dirty="0">
                <a:solidFill>
                  <a:srgbClr val="FF760D"/>
                </a:solidFill>
                <a:latin typeface="微软雅黑" panose="020B0503020204020204" pitchFamily="34" charset="-122"/>
                <a:cs typeface="微软雅黑" panose="020B0503020204020204" pitchFamily="34" charset="-122"/>
              </a:endParaRPr>
            </a:p>
          </p:txBody>
        </p:sp>
        <p:sp>
          <p:nvSpPr>
            <p:cNvPr id="33" name="object 3"/>
            <p:cNvSpPr/>
            <p:nvPr/>
          </p:nvSpPr>
          <p:spPr>
            <a:xfrm>
              <a:off x="958596" y="970280"/>
              <a:ext cx="327660" cy="317500"/>
            </a:xfrm>
            <a:custGeom>
              <a:avLst/>
              <a:gdLst/>
              <a:ahLst/>
              <a:cxnLst/>
              <a:rect l="l" t="t" r="r" b="b"/>
              <a:pathLst>
                <a:path w="327659" h="317500">
                  <a:moveTo>
                    <a:pt x="163829" y="0"/>
                  </a:moveTo>
                  <a:lnTo>
                    <a:pt x="120253" y="5655"/>
                  </a:lnTo>
                  <a:lnTo>
                    <a:pt x="81110" y="21618"/>
                  </a:lnTo>
                  <a:lnTo>
                    <a:pt x="47958" y="46386"/>
                  </a:lnTo>
                  <a:lnTo>
                    <a:pt x="22352" y="78457"/>
                  </a:lnTo>
                  <a:lnTo>
                    <a:pt x="5847" y="116328"/>
                  </a:lnTo>
                  <a:lnTo>
                    <a:pt x="0" y="158496"/>
                  </a:lnTo>
                  <a:lnTo>
                    <a:pt x="5847" y="200663"/>
                  </a:lnTo>
                  <a:lnTo>
                    <a:pt x="22351" y="238534"/>
                  </a:lnTo>
                  <a:lnTo>
                    <a:pt x="47958" y="270605"/>
                  </a:lnTo>
                  <a:lnTo>
                    <a:pt x="81110" y="295373"/>
                  </a:lnTo>
                  <a:lnTo>
                    <a:pt x="120253" y="311336"/>
                  </a:lnTo>
                  <a:lnTo>
                    <a:pt x="163829" y="316991"/>
                  </a:lnTo>
                  <a:lnTo>
                    <a:pt x="207406" y="311336"/>
                  </a:lnTo>
                  <a:lnTo>
                    <a:pt x="246549" y="295373"/>
                  </a:lnTo>
                  <a:lnTo>
                    <a:pt x="279701" y="270605"/>
                  </a:lnTo>
                  <a:lnTo>
                    <a:pt x="284949" y="264033"/>
                  </a:lnTo>
                  <a:lnTo>
                    <a:pt x="92379" y="264033"/>
                  </a:lnTo>
                  <a:lnTo>
                    <a:pt x="151003" y="158496"/>
                  </a:lnTo>
                  <a:lnTo>
                    <a:pt x="92379" y="52959"/>
                  </a:lnTo>
                  <a:lnTo>
                    <a:pt x="284949" y="52959"/>
                  </a:lnTo>
                  <a:lnTo>
                    <a:pt x="279701" y="46386"/>
                  </a:lnTo>
                  <a:lnTo>
                    <a:pt x="246549" y="21618"/>
                  </a:lnTo>
                  <a:lnTo>
                    <a:pt x="207406" y="5655"/>
                  </a:lnTo>
                  <a:lnTo>
                    <a:pt x="163829" y="0"/>
                  </a:lnTo>
                  <a:close/>
                </a:path>
                <a:path w="327659" h="317500">
                  <a:moveTo>
                    <a:pt x="284949" y="52959"/>
                  </a:moveTo>
                  <a:lnTo>
                    <a:pt x="92379" y="52959"/>
                  </a:lnTo>
                  <a:lnTo>
                    <a:pt x="272440" y="158496"/>
                  </a:lnTo>
                  <a:lnTo>
                    <a:pt x="92379" y="264033"/>
                  </a:lnTo>
                  <a:lnTo>
                    <a:pt x="284949" y="264033"/>
                  </a:lnTo>
                  <a:lnTo>
                    <a:pt x="305307" y="238534"/>
                  </a:lnTo>
                  <a:lnTo>
                    <a:pt x="321812" y="200663"/>
                  </a:lnTo>
                  <a:lnTo>
                    <a:pt x="327659" y="158496"/>
                  </a:lnTo>
                  <a:lnTo>
                    <a:pt x="321812" y="116328"/>
                  </a:lnTo>
                  <a:lnTo>
                    <a:pt x="305308" y="78457"/>
                  </a:lnTo>
                  <a:lnTo>
                    <a:pt x="284949" y="52959"/>
                  </a:lnTo>
                  <a:close/>
                </a:path>
              </a:pathLst>
            </a:custGeom>
            <a:solidFill>
              <a:srgbClr val="FF760D"/>
            </a:solidFill>
          </p:spPr>
          <p:txBody>
            <a:bodyPr wrap="square" lIns="0" tIns="0" rIns="0" bIns="0" rtlCol="0"/>
            <a:lstStyle/>
            <a:p/>
          </p:txBody>
        </p:sp>
      </p:grpSp>
      <p:pic>
        <p:nvPicPr>
          <p:cNvPr id="13" name="图片 1"/>
          <p:cNvPicPr>
            <a:picLocks noChangeAspect="1"/>
          </p:cNvPicPr>
          <p:nvPr>
            <p:custDataLst>
              <p:tags r:id="rId1"/>
            </p:custDataLst>
          </p:nvPr>
        </p:nvPicPr>
        <p:blipFill>
          <a:blip r:embed="rId2">
            <a:extLst>
              <a:ext uri="{28A0092B-C50C-407E-A947-70E740481C1C}">
                <a14:useLocalDpi xmlns:a14="http://schemas.microsoft.com/office/drawing/2010/main" val="0"/>
              </a:ext>
            </a:extLst>
          </a:blip>
          <a:srcRect/>
          <a:stretch>
            <a:fillRect/>
          </a:stretch>
        </p:blipFill>
        <p:spPr bwMode="auto">
          <a:xfrm>
            <a:off x="1088390" y="2089964"/>
            <a:ext cx="4492625" cy="3840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图片 2"/>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368415" y="2089964"/>
            <a:ext cx="4505325" cy="3840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nodeType="clickEffect">
                                  <p:stCondLst>
                                    <p:cond delay="0"/>
                                  </p:stCondLst>
                                  <p:childTnLst>
                                    <p:set>
                                      <p:cBhvr>
                                        <p:cTn id="11" dur="1" fill="hold">
                                          <p:stCondLst>
                                            <p:cond delay="0"/>
                                          </p:stCondLst>
                                        </p:cTn>
                                        <p:tgtEl>
                                          <p:spTgt spid="31"/>
                                        </p:tgtEl>
                                        <p:attrNameLst>
                                          <p:attrName>style.visibility</p:attrName>
                                        </p:attrNameLst>
                                      </p:cBhvr>
                                      <p:to>
                                        <p:strVal val="visible"/>
                                      </p:to>
                                    </p:set>
                                    <p:anim calcmode="lin" valueType="num">
                                      <p:cBhvr additive="base">
                                        <p:cTn id="12" dur="500" fill="hold"/>
                                        <p:tgtEl>
                                          <p:spTgt spid="31"/>
                                        </p:tgtEl>
                                        <p:attrNameLst>
                                          <p:attrName>ppt_x</p:attrName>
                                        </p:attrNameLst>
                                      </p:cBhvr>
                                      <p:tavLst>
                                        <p:tav tm="0">
                                          <p:val>
                                            <p:strVal val="0-#ppt_w/2"/>
                                          </p:val>
                                        </p:tav>
                                        <p:tav tm="100000">
                                          <p:val>
                                            <p:strVal val="#ppt_x"/>
                                          </p:val>
                                        </p:tav>
                                      </p:tavLst>
                                    </p:anim>
                                    <p:anim calcmode="lin" valueType="num">
                                      <p:cBhvr additive="base">
                                        <p:cTn id="13" dur="500" fill="hold"/>
                                        <p:tgtEl>
                                          <p:spTgt spid="31"/>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53" presetClass="entr" presetSubtype="16" fill="hold"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500" fill="hold"/>
                                        <p:tgtEl>
                                          <p:spTgt spid="13"/>
                                        </p:tgtEl>
                                        <p:attrNameLst>
                                          <p:attrName>ppt_w</p:attrName>
                                        </p:attrNameLst>
                                      </p:cBhvr>
                                      <p:tavLst>
                                        <p:tav tm="0">
                                          <p:val>
                                            <p:fltVal val="0"/>
                                          </p:val>
                                        </p:tav>
                                        <p:tav tm="100000">
                                          <p:val>
                                            <p:strVal val="#ppt_w"/>
                                          </p:val>
                                        </p:tav>
                                      </p:tavLst>
                                    </p:anim>
                                    <p:anim calcmode="lin" valueType="num">
                                      <p:cBhvr>
                                        <p:cTn id="19" dur="500" fill="hold"/>
                                        <p:tgtEl>
                                          <p:spTgt spid="13"/>
                                        </p:tgtEl>
                                        <p:attrNameLst>
                                          <p:attrName>ppt_h</p:attrName>
                                        </p:attrNameLst>
                                      </p:cBhvr>
                                      <p:tavLst>
                                        <p:tav tm="0">
                                          <p:val>
                                            <p:fltVal val="0"/>
                                          </p:val>
                                        </p:tav>
                                        <p:tav tm="100000">
                                          <p:val>
                                            <p:strVal val="#ppt_h"/>
                                          </p:val>
                                        </p:tav>
                                      </p:tavLst>
                                    </p:anim>
                                    <p:animEffect transition="in" filter="fade">
                                      <p:cBhvr>
                                        <p:cTn id="20" dur="5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53" presetClass="entr" presetSubtype="16" fill="hold" nodeType="clickEffect">
                                  <p:stCondLst>
                                    <p:cond delay="0"/>
                                  </p:stCondLst>
                                  <p:childTnLst>
                                    <p:set>
                                      <p:cBhvr>
                                        <p:cTn id="24" dur="1" fill="hold">
                                          <p:stCondLst>
                                            <p:cond delay="0"/>
                                          </p:stCondLst>
                                        </p:cTn>
                                        <p:tgtEl>
                                          <p:spTgt spid="14"/>
                                        </p:tgtEl>
                                        <p:attrNameLst>
                                          <p:attrName>style.visibility</p:attrName>
                                        </p:attrNameLst>
                                      </p:cBhvr>
                                      <p:to>
                                        <p:strVal val="visible"/>
                                      </p:to>
                                    </p:set>
                                    <p:anim calcmode="lin" valueType="num">
                                      <p:cBhvr>
                                        <p:cTn id="25" dur="500" fill="hold"/>
                                        <p:tgtEl>
                                          <p:spTgt spid="14"/>
                                        </p:tgtEl>
                                        <p:attrNameLst>
                                          <p:attrName>ppt_w</p:attrName>
                                        </p:attrNameLst>
                                      </p:cBhvr>
                                      <p:tavLst>
                                        <p:tav tm="0">
                                          <p:val>
                                            <p:fltVal val="0"/>
                                          </p:val>
                                        </p:tav>
                                        <p:tav tm="100000">
                                          <p:val>
                                            <p:strVal val="#ppt_w"/>
                                          </p:val>
                                        </p:tav>
                                      </p:tavLst>
                                    </p:anim>
                                    <p:anim calcmode="lin" valueType="num">
                                      <p:cBhvr>
                                        <p:cTn id="26" dur="500" fill="hold"/>
                                        <p:tgtEl>
                                          <p:spTgt spid="14"/>
                                        </p:tgtEl>
                                        <p:attrNameLst>
                                          <p:attrName>ppt_h</p:attrName>
                                        </p:attrNameLst>
                                      </p:cBhvr>
                                      <p:tavLst>
                                        <p:tav tm="0">
                                          <p:val>
                                            <p:fltVal val="0"/>
                                          </p:val>
                                        </p:tav>
                                        <p:tav tm="100000">
                                          <p:val>
                                            <p:strVal val="#ppt_h"/>
                                          </p:val>
                                        </p:tav>
                                      </p:tavLst>
                                    </p:anim>
                                    <p:animEffect transition="in" filter="fade">
                                      <p:cBhvr>
                                        <p:cTn id="2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圆角矩形 8"/>
          <p:cNvSpPr/>
          <p:nvPr/>
        </p:nvSpPr>
        <p:spPr>
          <a:xfrm>
            <a:off x="8621078" y="157985"/>
            <a:ext cx="2975666" cy="510778"/>
          </a:xfrm>
          <a:prstGeom prst="roundRect">
            <a:avLst/>
          </a:prstGeom>
          <a:gradFill>
            <a:lin ang="10800000" scaled="0"/>
          </a:gradFill>
        </p:spPr>
        <p:style>
          <a:lnRef idx="1">
            <a:schemeClr val="accent2"/>
          </a:lnRef>
          <a:fillRef idx="3">
            <a:schemeClr val="accent2"/>
          </a:fillRef>
          <a:effectRef idx="2">
            <a:schemeClr val="accent2"/>
          </a:effectRef>
          <a:fontRef idx="minor">
            <a:schemeClr val="lt1"/>
          </a:fontRef>
        </p:style>
        <p:txBody>
          <a:bodyPr wrap="square">
            <a:spAutoFit/>
          </a:bodyPr>
          <a:lstStyle/>
          <a:p>
            <a:pPr lvl="0" algn="ctr">
              <a:defRPr/>
            </a:pPr>
            <a:r>
              <a:rPr lang="zh-CN" altLang="en-US" sz="2400" b="1" kern="10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完善</a:t>
            </a:r>
            <a:r>
              <a:rPr lang="en-US" altLang="zh-CN" sz="2400" b="1" kern="10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400" b="1" kern="10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四个体系</a:t>
            </a:r>
            <a:r>
              <a:rPr lang="en-US" altLang="zh-CN" sz="2400" b="1" kern="10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endParaRPr lang="zh-CN" altLang="en-US" sz="2400" b="1" kern="10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0" name="矩形 9"/>
          <p:cNvSpPr/>
          <p:nvPr/>
        </p:nvSpPr>
        <p:spPr>
          <a:xfrm>
            <a:off x="-24180" y="711979"/>
            <a:ext cx="12030134" cy="127491"/>
          </a:xfrm>
          <a:prstGeom prst="rect">
            <a:avLst/>
          </a:prstGeom>
          <a:gradFill>
            <a:gsLst>
              <a:gs pos="6195">
                <a:srgbClr val="FF6600">
                  <a:lumMod val="94000"/>
                  <a:lumOff val="6000"/>
                </a:srgbClr>
              </a:gs>
              <a:gs pos="100000">
                <a:srgbClr val="FFC000">
                  <a:alpha val="0"/>
                </a:srgb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 name="TextBox 10"/>
          <p:cNvSpPr txBox="1"/>
          <p:nvPr/>
        </p:nvSpPr>
        <p:spPr>
          <a:xfrm>
            <a:off x="88475" y="157985"/>
            <a:ext cx="8614461" cy="553994"/>
          </a:xfrm>
          <a:prstGeom prst="rect">
            <a:avLst/>
          </a:prstGeom>
          <a:noFill/>
        </p:spPr>
        <p:txBody>
          <a:bodyPr wrap="square" lIns="121917" tIns="60958" rIns="121917" bIns="60958" rtlCol="0">
            <a:spAutoFit/>
          </a:bodyPr>
          <a:lstStyle/>
          <a:p>
            <a:r>
              <a:rPr lang="zh-CN" altLang="en-US" sz="2800" kern="0" dirty="0">
                <a:gradFill>
                  <a:gsLst>
                    <a:gs pos="0">
                      <a:srgbClr val="FF0000"/>
                    </a:gs>
                    <a:gs pos="100000">
                      <a:srgbClr val="C00000"/>
                    </a:gs>
                  </a:gsLst>
                  <a:lin ang="5400000" scaled="1"/>
                </a:gradFill>
                <a:latin typeface="方正粗雅宋_GBK" panose="02000500000000000000" pitchFamily="2" charset="-122"/>
                <a:ea typeface="方正粗雅宋_GBK" panose="02000500000000000000" pitchFamily="2" charset="-122"/>
                <a:cs typeface="宋体" panose="02010600030101010101" pitchFamily="2" charset="-122"/>
              </a:rPr>
              <a:t>山东省“十四五”综合交通运输发展规划</a:t>
            </a:r>
            <a:endParaRPr lang="zh-CN" altLang="en-US" sz="2800" kern="0" dirty="0">
              <a:gradFill>
                <a:gsLst>
                  <a:gs pos="0">
                    <a:srgbClr val="FF0000"/>
                  </a:gs>
                  <a:gs pos="100000">
                    <a:srgbClr val="C00000"/>
                  </a:gs>
                </a:gsLst>
                <a:lin ang="5400000" scaled="1"/>
              </a:gradFill>
              <a:latin typeface="方正粗雅宋_GBK" panose="02000500000000000000" pitchFamily="2" charset="-122"/>
              <a:ea typeface="方正粗雅宋_GBK" panose="02000500000000000000" pitchFamily="2" charset="-122"/>
              <a:cs typeface="宋体" panose="02010600030101010101" pitchFamily="2" charset="-122"/>
            </a:endParaRPr>
          </a:p>
        </p:txBody>
      </p:sp>
      <p:grpSp>
        <p:nvGrpSpPr>
          <p:cNvPr id="12" name="组合 11"/>
          <p:cNvGrpSpPr/>
          <p:nvPr/>
        </p:nvGrpSpPr>
        <p:grpSpPr>
          <a:xfrm>
            <a:off x="176521" y="1511875"/>
            <a:ext cx="5693216" cy="1812092"/>
            <a:chOff x="233036" y="2050225"/>
            <a:chExt cx="5693216" cy="1812092"/>
          </a:xfrm>
        </p:grpSpPr>
        <p:sp>
          <p:nvSpPr>
            <p:cNvPr id="15" name="矩形 14"/>
            <p:cNvSpPr/>
            <p:nvPr/>
          </p:nvSpPr>
          <p:spPr bwMode="auto">
            <a:xfrm>
              <a:off x="267656" y="2050225"/>
              <a:ext cx="5603743" cy="1812092"/>
            </a:xfrm>
            <a:prstGeom prst="rect">
              <a:avLst/>
            </a:prstGeom>
            <a:noFill/>
            <a:ln w="9525" cap="flat" cmpd="sng" algn="ctr">
              <a:solidFill>
                <a:srgbClr val="FFFFFF">
                  <a:lumMod val="75000"/>
                </a:srgbClr>
              </a:solidFill>
              <a:prstDash val="solid"/>
              <a:round/>
              <a:headEnd type="none" w="med" len="med"/>
              <a:tailEnd type="none" w="med" len="med"/>
            </a:ln>
            <a:effectLst/>
            <a:extLst>
              <a:ext uri="{909E8E84-426E-40DD-AFC4-6F175D3DCCD1}">
                <a14:hiddenFill xmlns:a14="http://schemas.microsoft.com/office/drawing/2010/main">
                  <a:solidFill>
                    <a:srgbClr val="FFFFFF"/>
                  </a:solidFill>
                </a14:hiddenFill>
              </a:ext>
            </a:extLst>
          </p:spPr>
          <p:txBody>
            <a:bodyPr vert="horz" wrap="square" lIns="91440" tIns="45720" rIns="91440" bIns="45720" numCol="1" rtlCol="0" anchor="t" anchorCtr="0" compatLnSpc="1"/>
            <a:lstStyle/>
            <a:p>
              <a:pPr fontAlgn="base">
                <a:spcBef>
                  <a:spcPct val="0"/>
                </a:spcBef>
                <a:spcAft>
                  <a:spcPct val="0"/>
                </a:spcAft>
                <a:buFont typeface="Arial" panose="020B0604020202020204" pitchFamily="34" charset="0"/>
                <a:buNone/>
                <a:defRPr/>
              </a:pPr>
              <a:endParaRPr lang="zh-CN" altLang="en-US" kern="0">
                <a:solidFill>
                  <a:srgbClr val="C00000"/>
                </a:solidFill>
                <a:latin typeface="Arial" panose="020B0604020202020204" pitchFamily="34" charset="0"/>
                <a:ea typeface="宋体" panose="02010600030101010101" pitchFamily="2" charset="-122"/>
              </a:endParaRPr>
            </a:p>
          </p:txBody>
        </p:sp>
        <p:sp>
          <p:nvSpPr>
            <p:cNvPr id="16" name="矩形 15"/>
            <p:cNvSpPr/>
            <p:nvPr/>
          </p:nvSpPr>
          <p:spPr bwMode="auto">
            <a:xfrm>
              <a:off x="233036" y="2233122"/>
              <a:ext cx="109787" cy="1440000"/>
            </a:xfrm>
            <a:prstGeom prst="rect">
              <a:avLst/>
            </a:prstGeom>
            <a:solidFill>
              <a:srgbClr val="C00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fontAlgn="base">
                <a:spcBef>
                  <a:spcPct val="0"/>
                </a:spcBef>
                <a:spcAft>
                  <a:spcPct val="0"/>
                </a:spcAft>
                <a:buFont typeface="Arial" panose="020B0604020202020204" pitchFamily="34" charset="0"/>
                <a:buNone/>
                <a:defRPr/>
              </a:pPr>
              <a:endParaRPr lang="zh-CN" altLang="en-US" kern="0">
                <a:solidFill>
                  <a:srgbClr val="C00000"/>
                </a:solidFill>
                <a:latin typeface="Arial" panose="020B0604020202020204" pitchFamily="34" charset="0"/>
                <a:ea typeface="宋体" panose="02010600030101010101" pitchFamily="2" charset="-122"/>
              </a:endParaRPr>
            </a:p>
          </p:txBody>
        </p:sp>
        <p:sp>
          <p:nvSpPr>
            <p:cNvPr id="17" name="矩形 16"/>
            <p:cNvSpPr/>
            <p:nvPr/>
          </p:nvSpPr>
          <p:spPr>
            <a:xfrm>
              <a:off x="472192" y="2250974"/>
              <a:ext cx="5208140" cy="1212640"/>
            </a:xfrm>
            <a:prstGeom prst="rect">
              <a:avLst/>
            </a:prstGeom>
          </p:spPr>
          <p:txBody>
            <a:bodyPr wrap="square">
              <a:spAutoFit/>
            </a:bodyPr>
            <a:lstStyle/>
            <a:p>
              <a:pPr algn="just">
                <a:lnSpc>
                  <a:spcPct val="130000"/>
                </a:lnSpc>
              </a:pPr>
              <a:r>
                <a:rPr lang="zh-CN" altLang="en-US" sz="2000" b="1" kern="0" dirty="0">
                  <a:solidFill>
                    <a:sysClr val="windowText" lastClr="000000"/>
                  </a:solidFill>
                  <a:latin typeface="微软雅黑" panose="020B0503020204020204" pitchFamily="34" charset="-122"/>
                </a:rPr>
                <a:t>一是</a:t>
              </a:r>
              <a:r>
                <a:rPr lang="zh-CN" altLang="en-US" sz="2000" b="1" kern="0" dirty="0">
                  <a:solidFill>
                    <a:srgbClr val="C00000"/>
                  </a:solidFill>
                  <a:latin typeface="微软雅黑" panose="020B0503020204020204" pitchFamily="34" charset="-122"/>
                </a:rPr>
                <a:t>安全应急保障体系</a:t>
              </a:r>
              <a:endParaRPr lang="en-US" altLang="zh-CN" sz="2000" b="1" kern="0" dirty="0">
                <a:solidFill>
                  <a:srgbClr val="C00000"/>
                </a:solidFill>
                <a:latin typeface="微软雅黑" panose="020B0503020204020204" pitchFamily="34" charset="-122"/>
              </a:endParaRPr>
            </a:p>
            <a:p>
              <a:pPr algn="just">
                <a:lnSpc>
                  <a:spcPct val="130000"/>
                </a:lnSpc>
              </a:pPr>
              <a:r>
                <a:rPr lang="zh-CN" altLang="en-US" kern="0" spc="-150" dirty="0">
                  <a:solidFill>
                    <a:srgbClr val="5A5A5A"/>
                  </a:solidFill>
                  <a:latin typeface="微软雅黑" panose="020B0503020204020204" pitchFamily="34" charset="-122"/>
                </a:rPr>
                <a:t>落实安全生产责任，强化安全监管能力建设，提升本质安全保障水平，强化应急保障能力建设。</a:t>
              </a:r>
              <a:endParaRPr lang="en-US" altLang="zh-CN" kern="0" spc="-150" dirty="0">
                <a:solidFill>
                  <a:srgbClr val="5A5A5A"/>
                </a:solidFill>
                <a:latin typeface="微软雅黑" panose="020B0503020204020204" pitchFamily="34" charset="-122"/>
              </a:endParaRPr>
            </a:p>
          </p:txBody>
        </p:sp>
        <p:sp>
          <p:nvSpPr>
            <p:cNvPr id="18" name="矩形 17"/>
            <p:cNvSpPr/>
            <p:nvPr/>
          </p:nvSpPr>
          <p:spPr bwMode="auto">
            <a:xfrm>
              <a:off x="5816465" y="2235392"/>
              <a:ext cx="109787" cy="1440000"/>
            </a:xfrm>
            <a:prstGeom prst="rect">
              <a:avLst/>
            </a:prstGeom>
            <a:solidFill>
              <a:srgbClr val="C00000"/>
            </a:solidFill>
            <a:ln>
              <a:noFill/>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rtlCol="0" anchor="t" anchorCtr="0" compatLnSpc="1"/>
            <a:lstStyle/>
            <a:p>
              <a:pPr fontAlgn="base">
                <a:spcBef>
                  <a:spcPct val="0"/>
                </a:spcBef>
                <a:spcAft>
                  <a:spcPct val="0"/>
                </a:spcAft>
                <a:buFont typeface="Arial" panose="020B0604020202020204" pitchFamily="34" charset="0"/>
                <a:buNone/>
                <a:defRPr/>
              </a:pPr>
              <a:endParaRPr lang="zh-CN" altLang="en-US" kern="0">
                <a:solidFill>
                  <a:srgbClr val="C00000"/>
                </a:solidFill>
                <a:latin typeface="Arial" panose="020B0604020202020204" pitchFamily="34" charset="0"/>
                <a:ea typeface="宋体" panose="02010600030101010101" pitchFamily="2" charset="-122"/>
              </a:endParaRPr>
            </a:p>
          </p:txBody>
        </p:sp>
      </p:grpSp>
      <p:grpSp>
        <p:nvGrpSpPr>
          <p:cNvPr id="19" name="组合 18"/>
          <p:cNvGrpSpPr/>
          <p:nvPr/>
        </p:nvGrpSpPr>
        <p:grpSpPr>
          <a:xfrm>
            <a:off x="176521" y="3668220"/>
            <a:ext cx="5693216" cy="2207877"/>
            <a:chOff x="233036" y="4206570"/>
            <a:chExt cx="5693216" cy="2207877"/>
          </a:xfrm>
        </p:grpSpPr>
        <p:sp>
          <p:nvSpPr>
            <p:cNvPr id="20" name="矩形 19"/>
            <p:cNvSpPr/>
            <p:nvPr/>
          </p:nvSpPr>
          <p:spPr bwMode="auto">
            <a:xfrm>
              <a:off x="267656" y="4206570"/>
              <a:ext cx="5603743" cy="2207877"/>
            </a:xfrm>
            <a:prstGeom prst="rect">
              <a:avLst/>
            </a:prstGeom>
            <a:noFill/>
            <a:ln w="9525" cap="flat" cmpd="sng" algn="ctr">
              <a:solidFill>
                <a:srgbClr val="FFFFFF">
                  <a:lumMod val="75000"/>
                </a:srgbClr>
              </a:solidFill>
              <a:prstDash val="solid"/>
              <a:round/>
              <a:headEnd type="none" w="med" len="med"/>
              <a:tailEnd type="none" w="med" len="med"/>
            </a:ln>
            <a:effectLst/>
            <a:extLst>
              <a:ext uri="{909E8E84-426E-40DD-AFC4-6F175D3DCCD1}">
                <a14:hiddenFill xmlns:a14="http://schemas.microsoft.com/office/drawing/2010/main">
                  <a:solidFill>
                    <a:srgbClr val="FFFFFF"/>
                  </a:solidFill>
                </a14:hiddenFill>
              </a:ext>
            </a:extLst>
          </p:spPr>
          <p:txBody>
            <a:bodyPr vert="horz" wrap="square" lIns="91440" tIns="45720" rIns="91440" bIns="45720" numCol="1" rtlCol="0" anchor="t" anchorCtr="0" compatLnSpc="1"/>
            <a:lstStyle/>
            <a:p>
              <a:pPr fontAlgn="base">
                <a:spcBef>
                  <a:spcPct val="0"/>
                </a:spcBef>
                <a:spcAft>
                  <a:spcPct val="0"/>
                </a:spcAft>
                <a:buFont typeface="Arial" panose="020B0604020202020204" pitchFamily="34" charset="0"/>
                <a:buNone/>
                <a:defRPr/>
              </a:pPr>
              <a:endParaRPr lang="zh-CN" altLang="en-US" kern="0">
                <a:solidFill>
                  <a:srgbClr val="C00000"/>
                </a:solidFill>
                <a:latin typeface="Arial" panose="020B0604020202020204" pitchFamily="34" charset="0"/>
                <a:ea typeface="宋体" panose="02010600030101010101" pitchFamily="2" charset="-122"/>
              </a:endParaRPr>
            </a:p>
          </p:txBody>
        </p:sp>
        <p:sp>
          <p:nvSpPr>
            <p:cNvPr id="21" name="矩形 20"/>
            <p:cNvSpPr/>
            <p:nvPr/>
          </p:nvSpPr>
          <p:spPr bwMode="auto">
            <a:xfrm>
              <a:off x="233036" y="4566889"/>
              <a:ext cx="109787" cy="1440000"/>
            </a:xfrm>
            <a:prstGeom prst="rect">
              <a:avLst/>
            </a:prstGeom>
            <a:solidFill>
              <a:srgbClr val="C00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fontAlgn="base">
                <a:spcBef>
                  <a:spcPct val="0"/>
                </a:spcBef>
                <a:spcAft>
                  <a:spcPct val="0"/>
                </a:spcAft>
                <a:buFont typeface="Arial" panose="020B0604020202020204" pitchFamily="34" charset="0"/>
                <a:buNone/>
                <a:defRPr/>
              </a:pPr>
              <a:endParaRPr lang="zh-CN" altLang="en-US" kern="0">
                <a:solidFill>
                  <a:srgbClr val="C00000"/>
                </a:solidFill>
                <a:latin typeface="Arial" panose="020B0604020202020204" pitchFamily="34" charset="0"/>
                <a:ea typeface="宋体" panose="02010600030101010101" pitchFamily="2" charset="-122"/>
              </a:endParaRPr>
            </a:p>
          </p:txBody>
        </p:sp>
        <p:sp>
          <p:nvSpPr>
            <p:cNvPr id="22" name="矩形 21"/>
            <p:cNvSpPr/>
            <p:nvPr/>
          </p:nvSpPr>
          <p:spPr>
            <a:xfrm>
              <a:off x="472192" y="4539519"/>
              <a:ext cx="5208140" cy="1212640"/>
            </a:xfrm>
            <a:prstGeom prst="rect">
              <a:avLst/>
            </a:prstGeom>
          </p:spPr>
          <p:txBody>
            <a:bodyPr wrap="square">
              <a:spAutoFit/>
            </a:bodyPr>
            <a:lstStyle/>
            <a:p>
              <a:pPr algn="just">
                <a:lnSpc>
                  <a:spcPct val="130000"/>
                </a:lnSpc>
              </a:pPr>
              <a:r>
                <a:rPr lang="zh-CN" altLang="en-US" sz="2000" b="1" kern="0" dirty="0">
                  <a:solidFill>
                    <a:sysClr val="windowText" lastClr="000000"/>
                  </a:solidFill>
                  <a:latin typeface="微软雅黑" panose="020B0503020204020204" pitchFamily="34" charset="-122"/>
                </a:rPr>
                <a:t>三是</a:t>
              </a:r>
              <a:r>
                <a:rPr lang="zh-CN" altLang="en-US" sz="2000" b="1" kern="0" dirty="0">
                  <a:solidFill>
                    <a:srgbClr val="C00000"/>
                  </a:solidFill>
                  <a:latin typeface="微软雅黑" panose="020B0503020204020204" pitchFamily="34" charset="-122"/>
                </a:rPr>
                <a:t>绿色交通体系</a:t>
              </a:r>
              <a:endParaRPr lang="en-US" altLang="zh-CN" sz="2000" b="1" kern="0" dirty="0">
                <a:solidFill>
                  <a:srgbClr val="C00000"/>
                </a:solidFill>
                <a:latin typeface="微软雅黑" panose="020B0503020204020204" pitchFamily="34" charset="-122"/>
              </a:endParaRPr>
            </a:p>
            <a:p>
              <a:pPr algn="just">
                <a:lnSpc>
                  <a:spcPct val="130000"/>
                </a:lnSpc>
              </a:pPr>
              <a:r>
                <a:rPr lang="zh-CN" altLang="en-US" kern="0" spc="-150" dirty="0">
                  <a:solidFill>
                    <a:srgbClr val="5A5A5A"/>
                  </a:solidFill>
                  <a:latin typeface="微软雅黑" panose="020B0503020204020204" pitchFamily="34" charset="-122"/>
                </a:rPr>
                <a:t>推进结构性减排，强化碳排放控制，加强营运车船污染治理，促进资源节约集约利用。</a:t>
              </a:r>
              <a:endParaRPr lang="zh-CN" altLang="en-US" kern="0" spc="-150" dirty="0">
                <a:solidFill>
                  <a:srgbClr val="5A5A5A"/>
                </a:solidFill>
                <a:latin typeface="微软雅黑" panose="020B0503020204020204" pitchFamily="34" charset="-122"/>
              </a:endParaRPr>
            </a:p>
          </p:txBody>
        </p:sp>
        <p:sp>
          <p:nvSpPr>
            <p:cNvPr id="23" name="矩形 22"/>
            <p:cNvSpPr/>
            <p:nvPr/>
          </p:nvSpPr>
          <p:spPr bwMode="auto">
            <a:xfrm>
              <a:off x="5816465" y="4569159"/>
              <a:ext cx="109787" cy="1440000"/>
            </a:xfrm>
            <a:prstGeom prst="rect">
              <a:avLst/>
            </a:prstGeom>
            <a:solidFill>
              <a:srgbClr val="C00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fontAlgn="base">
                <a:spcBef>
                  <a:spcPct val="0"/>
                </a:spcBef>
                <a:spcAft>
                  <a:spcPct val="0"/>
                </a:spcAft>
                <a:buFont typeface="Arial" panose="020B0604020202020204" pitchFamily="34" charset="0"/>
                <a:buNone/>
                <a:defRPr/>
              </a:pPr>
              <a:endParaRPr lang="zh-CN" altLang="en-US" kern="0">
                <a:solidFill>
                  <a:srgbClr val="C00000"/>
                </a:solidFill>
                <a:latin typeface="Arial" panose="020B0604020202020204" pitchFamily="34" charset="0"/>
                <a:ea typeface="宋体" panose="02010600030101010101" pitchFamily="2" charset="-122"/>
              </a:endParaRPr>
            </a:p>
          </p:txBody>
        </p:sp>
      </p:grpSp>
      <p:grpSp>
        <p:nvGrpSpPr>
          <p:cNvPr id="24" name="组合 23"/>
          <p:cNvGrpSpPr/>
          <p:nvPr/>
        </p:nvGrpSpPr>
        <p:grpSpPr>
          <a:xfrm>
            <a:off x="6222097" y="1514145"/>
            <a:ext cx="5716966" cy="1812092"/>
            <a:chOff x="6278612" y="2052495"/>
            <a:chExt cx="5716966" cy="1812092"/>
          </a:xfrm>
        </p:grpSpPr>
        <p:sp>
          <p:nvSpPr>
            <p:cNvPr id="25" name="矩形 24"/>
            <p:cNvSpPr/>
            <p:nvPr/>
          </p:nvSpPr>
          <p:spPr bwMode="auto">
            <a:xfrm>
              <a:off x="6326085" y="2052495"/>
              <a:ext cx="5603743" cy="1812092"/>
            </a:xfrm>
            <a:prstGeom prst="rect">
              <a:avLst/>
            </a:prstGeom>
            <a:noFill/>
            <a:ln w="9525" cap="flat" cmpd="sng" algn="ctr">
              <a:solidFill>
                <a:srgbClr val="FFFFFF">
                  <a:lumMod val="75000"/>
                </a:srgbClr>
              </a:solidFill>
              <a:prstDash val="solid"/>
              <a:round/>
              <a:headEnd type="none" w="med" len="med"/>
              <a:tailEnd type="none" w="med" len="med"/>
            </a:ln>
            <a:effectLst/>
            <a:extLst>
              <a:ext uri="{909E8E84-426E-40DD-AFC4-6F175D3DCCD1}">
                <a14:hiddenFill xmlns:a14="http://schemas.microsoft.com/office/drawing/2010/main">
                  <a:solidFill>
                    <a:srgbClr val="FFFFFF"/>
                  </a:solidFill>
                </a14:hiddenFill>
              </a:ext>
            </a:extLst>
          </p:spPr>
          <p:txBody>
            <a:bodyPr vert="horz" wrap="square" lIns="91440" tIns="45720" rIns="91440" bIns="45720" numCol="1" rtlCol="0" anchor="t" anchorCtr="0" compatLnSpc="1"/>
            <a:lstStyle/>
            <a:p>
              <a:pPr fontAlgn="base">
                <a:spcBef>
                  <a:spcPct val="0"/>
                </a:spcBef>
                <a:spcAft>
                  <a:spcPct val="0"/>
                </a:spcAft>
                <a:buFont typeface="Arial" panose="020B0604020202020204" pitchFamily="34" charset="0"/>
                <a:buNone/>
                <a:defRPr/>
              </a:pPr>
              <a:endParaRPr lang="zh-CN" altLang="en-US" kern="0">
                <a:solidFill>
                  <a:srgbClr val="C00000"/>
                </a:solidFill>
                <a:latin typeface="Arial" panose="020B0604020202020204" pitchFamily="34" charset="0"/>
                <a:ea typeface="宋体" panose="02010600030101010101" pitchFamily="2" charset="-122"/>
              </a:endParaRPr>
            </a:p>
          </p:txBody>
        </p:sp>
        <p:sp>
          <p:nvSpPr>
            <p:cNvPr id="26" name="矩形 25"/>
            <p:cNvSpPr/>
            <p:nvPr/>
          </p:nvSpPr>
          <p:spPr bwMode="auto">
            <a:xfrm>
              <a:off x="11885791" y="2235392"/>
              <a:ext cx="109787" cy="1440000"/>
            </a:xfrm>
            <a:prstGeom prst="rect">
              <a:avLst/>
            </a:prstGeom>
            <a:solidFill>
              <a:srgbClr val="C00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fontAlgn="base">
                <a:spcBef>
                  <a:spcPct val="0"/>
                </a:spcBef>
                <a:spcAft>
                  <a:spcPct val="0"/>
                </a:spcAft>
                <a:buFont typeface="Arial" panose="020B0604020202020204" pitchFamily="34" charset="0"/>
                <a:buNone/>
                <a:defRPr/>
              </a:pPr>
              <a:endParaRPr lang="zh-CN" altLang="en-US" kern="0">
                <a:solidFill>
                  <a:srgbClr val="C00000"/>
                </a:solidFill>
                <a:latin typeface="Arial" panose="020B0604020202020204" pitchFamily="34" charset="0"/>
                <a:ea typeface="宋体" panose="02010600030101010101" pitchFamily="2" charset="-122"/>
              </a:endParaRPr>
            </a:p>
          </p:txBody>
        </p:sp>
        <p:sp>
          <p:nvSpPr>
            <p:cNvPr id="27" name="矩形 26"/>
            <p:cNvSpPr/>
            <p:nvPr/>
          </p:nvSpPr>
          <p:spPr>
            <a:xfrm>
              <a:off x="6530621" y="2253244"/>
              <a:ext cx="5208140" cy="1572738"/>
            </a:xfrm>
            <a:prstGeom prst="rect">
              <a:avLst/>
            </a:prstGeom>
          </p:spPr>
          <p:txBody>
            <a:bodyPr wrap="square">
              <a:spAutoFit/>
            </a:bodyPr>
            <a:lstStyle/>
            <a:p>
              <a:pPr algn="just">
                <a:lnSpc>
                  <a:spcPct val="130000"/>
                </a:lnSpc>
              </a:pPr>
              <a:r>
                <a:rPr lang="zh-CN" altLang="en-US" sz="2000" b="1" kern="0" dirty="0">
                  <a:solidFill>
                    <a:sysClr val="windowText" lastClr="000000"/>
                  </a:solidFill>
                  <a:latin typeface="微软雅黑" panose="020B0503020204020204" pitchFamily="34" charset="-122"/>
                </a:rPr>
                <a:t>二是</a:t>
              </a:r>
              <a:r>
                <a:rPr lang="zh-CN" altLang="en-US" sz="2000" b="1" kern="0" dirty="0">
                  <a:solidFill>
                    <a:srgbClr val="C00000"/>
                  </a:solidFill>
                  <a:latin typeface="微软雅黑" panose="020B0503020204020204" pitchFamily="34" charset="-122"/>
                </a:rPr>
                <a:t>科技创新体系</a:t>
              </a:r>
              <a:endParaRPr lang="en-US" altLang="zh-CN" sz="2000" b="1" kern="0" dirty="0">
                <a:solidFill>
                  <a:srgbClr val="C00000"/>
                </a:solidFill>
                <a:latin typeface="微软雅黑" panose="020B0503020204020204" pitchFamily="34" charset="-122"/>
              </a:endParaRPr>
            </a:p>
            <a:p>
              <a:pPr algn="just">
                <a:lnSpc>
                  <a:spcPct val="130000"/>
                </a:lnSpc>
              </a:pPr>
              <a:r>
                <a:rPr lang="zh-CN" altLang="en-US" kern="0" spc="-150" dirty="0">
                  <a:solidFill>
                    <a:srgbClr val="5A5A5A"/>
                  </a:solidFill>
                  <a:latin typeface="微软雅黑" panose="020B0503020204020204" pitchFamily="34" charset="-122"/>
                </a:rPr>
                <a:t>加强智慧交通总体设计，建设“智慧高速”“智慧港口”两个试点工程，加快基础设施、公众出行、物流运输等三个领域的智慧化升级，夯实创新发展基础。</a:t>
              </a:r>
              <a:endParaRPr lang="en-US" altLang="zh-CN" kern="0" spc="-150" dirty="0">
                <a:solidFill>
                  <a:srgbClr val="5A5A5A"/>
                </a:solidFill>
                <a:latin typeface="微软雅黑" panose="020B0503020204020204" pitchFamily="34" charset="-122"/>
              </a:endParaRPr>
            </a:p>
          </p:txBody>
        </p:sp>
        <p:sp>
          <p:nvSpPr>
            <p:cNvPr id="28" name="矩形 27"/>
            <p:cNvSpPr/>
            <p:nvPr/>
          </p:nvSpPr>
          <p:spPr bwMode="auto">
            <a:xfrm>
              <a:off x="6278612" y="2233122"/>
              <a:ext cx="109787" cy="1440000"/>
            </a:xfrm>
            <a:prstGeom prst="rect">
              <a:avLst/>
            </a:prstGeom>
            <a:solidFill>
              <a:srgbClr val="C00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fontAlgn="base">
                <a:spcBef>
                  <a:spcPct val="0"/>
                </a:spcBef>
                <a:spcAft>
                  <a:spcPct val="0"/>
                </a:spcAft>
                <a:buFont typeface="Arial" panose="020B0604020202020204" pitchFamily="34" charset="0"/>
                <a:buNone/>
                <a:defRPr/>
              </a:pPr>
              <a:endParaRPr lang="zh-CN" altLang="en-US" kern="0">
                <a:solidFill>
                  <a:srgbClr val="C00000"/>
                </a:solidFill>
                <a:latin typeface="Arial" panose="020B0604020202020204" pitchFamily="34" charset="0"/>
                <a:ea typeface="宋体" panose="02010600030101010101" pitchFamily="2" charset="-122"/>
              </a:endParaRPr>
            </a:p>
          </p:txBody>
        </p:sp>
      </p:grpSp>
      <p:grpSp>
        <p:nvGrpSpPr>
          <p:cNvPr id="29" name="组合 28"/>
          <p:cNvGrpSpPr/>
          <p:nvPr/>
        </p:nvGrpSpPr>
        <p:grpSpPr>
          <a:xfrm>
            <a:off x="6222097" y="3670490"/>
            <a:ext cx="5716966" cy="2207877"/>
            <a:chOff x="6278612" y="4208840"/>
            <a:chExt cx="5716966" cy="2207877"/>
          </a:xfrm>
        </p:grpSpPr>
        <p:sp>
          <p:nvSpPr>
            <p:cNvPr id="30" name="矩形 29"/>
            <p:cNvSpPr/>
            <p:nvPr/>
          </p:nvSpPr>
          <p:spPr bwMode="auto">
            <a:xfrm>
              <a:off x="6326085" y="4208840"/>
              <a:ext cx="5603743" cy="2207877"/>
            </a:xfrm>
            <a:prstGeom prst="rect">
              <a:avLst/>
            </a:prstGeom>
            <a:noFill/>
            <a:ln w="9525" cap="flat" cmpd="sng" algn="ctr">
              <a:solidFill>
                <a:srgbClr val="FFFFFF">
                  <a:lumMod val="75000"/>
                </a:srgbClr>
              </a:solidFill>
              <a:prstDash val="solid"/>
              <a:round/>
              <a:headEnd type="none" w="med" len="med"/>
              <a:tailEnd type="none" w="med" len="med"/>
            </a:ln>
            <a:effectLst/>
            <a:extLst>
              <a:ext uri="{909E8E84-426E-40DD-AFC4-6F175D3DCCD1}">
                <a14:hiddenFill xmlns:a14="http://schemas.microsoft.com/office/drawing/2010/main">
                  <a:solidFill>
                    <a:srgbClr val="FFFFFF"/>
                  </a:solidFill>
                </a14:hiddenFill>
              </a:ext>
            </a:extLst>
          </p:spPr>
          <p:txBody>
            <a:bodyPr vert="horz" wrap="square" lIns="91440" tIns="45720" rIns="91440" bIns="45720" numCol="1" rtlCol="0" anchor="t" anchorCtr="0" compatLnSpc="1"/>
            <a:lstStyle/>
            <a:p>
              <a:pPr fontAlgn="base">
                <a:spcBef>
                  <a:spcPct val="0"/>
                </a:spcBef>
                <a:spcAft>
                  <a:spcPct val="0"/>
                </a:spcAft>
                <a:buFont typeface="Arial" panose="020B0604020202020204" pitchFamily="34" charset="0"/>
                <a:buNone/>
                <a:defRPr/>
              </a:pPr>
              <a:endParaRPr lang="zh-CN" altLang="en-US" kern="0">
                <a:solidFill>
                  <a:srgbClr val="C00000"/>
                </a:solidFill>
                <a:latin typeface="Arial" panose="020B0604020202020204" pitchFamily="34" charset="0"/>
                <a:ea typeface="宋体" panose="02010600030101010101" pitchFamily="2" charset="-122"/>
              </a:endParaRPr>
            </a:p>
          </p:txBody>
        </p:sp>
        <p:sp>
          <p:nvSpPr>
            <p:cNvPr id="34" name="矩形 33"/>
            <p:cNvSpPr/>
            <p:nvPr/>
          </p:nvSpPr>
          <p:spPr bwMode="auto">
            <a:xfrm>
              <a:off x="11885791" y="4569159"/>
              <a:ext cx="109787" cy="1440000"/>
            </a:xfrm>
            <a:prstGeom prst="rect">
              <a:avLst/>
            </a:prstGeom>
            <a:solidFill>
              <a:srgbClr val="C00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fontAlgn="base">
                <a:spcBef>
                  <a:spcPct val="0"/>
                </a:spcBef>
                <a:spcAft>
                  <a:spcPct val="0"/>
                </a:spcAft>
                <a:buFont typeface="Arial" panose="020B0604020202020204" pitchFamily="34" charset="0"/>
                <a:buNone/>
                <a:defRPr/>
              </a:pPr>
              <a:endParaRPr lang="zh-CN" altLang="en-US" kern="0">
                <a:solidFill>
                  <a:srgbClr val="C00000"/>
                </a:solidFill>
                <a:latin typeface="Arial" panose="020B0604020202020204" pitchFamily="34" charset="0"/>
                <a:ea typeface="宋体" panose="02010600030101010101" pitchFamily="2" charset="-122"/>
              </a:endParaRPr>
            </a:p>
          </p:txBody>
        </p:sp>
        <p:sp>
          <p:nvSpPr>
            <p:cNvPr id="35" name="矩形 34"/>
            <p:cNvSpPr/>
            <p:nvPr/>
          </p:nvSpPr>
          <p:spPr>
            <a:xfrm>
              <a:off x="6530621" y="4541789"/>
              <a:ext cx="5208140" cy="1212640"/>
            </a:xfrm>
            <a:prstGeom prst="rect">
              <a:avLst/>
            </a:prstGeom>
          </p:spPr>
          <p:txBody>
            <a:bodyPr wrap="square">
              <a:spAutoFit/>
            </a:bodyPr>
            <a:lstStyle/>
            <a:p>
              <a:pPr algn="just">
                <a:lnSpc>
                  <a:spcPct val="130000"/>
                </a:lnSpc>
              </a:pPr>
              <a:r>
                <a:rPr lang="zh-CN" altLang="en-US" sz="2000" b="1" kern="0" dirty="0">
                  <a:solidFill>
                    <a:sysClr val="windowText" lastClr="000000"/>
                  </a:solidFill>
                  <a:latin typeface="微软雅黑" panose="020B0503020204020204" pitchFamily="34" charset="-122"/>
                </a:rPr>
                <a:t>四是</a:t>
              </a:r>
              <a:r>
                <a:rPr lang="zh-CN" altLang="en-US" sz="2000" b="1" kern="0" dirty="0">
                  <a:solidFill>
                    <a:srgbClr val="C00000"/>
                  </a:solidFill>
                  <a:latin typeface="微软雅黑" panose="020B0503020204020204" pitchFamily="34" charset="-122"/>
                </a:rPr>
                <a:t>行业管理体系</a:t>
              </a:r>
              <a:endParaRPr lang="en-US" altLang="zh-CN" sz="2000" b="1" kern="0" dirty="0">
                <a:solidFill>
                  <a:srgbClr val="C00000"/>
                </a:solidFill>
                <a:latin typeface="微软雅黑" panose="020B0503020204020204" pitchFamily="34" charset="-122"/>
              </a:endParaRPr>
            </a:p>
            <a:p>
              <a:pPr algn="just">
                <a:lnSpc>
                  <a:spcPct val="130000"/>
                </a:lnSpc>
              </a:pPr>
              <a:r>
                <a:rPr lang="zh-CN" altLang="en-US" kern="0" spc="-150" dirty="0">
                  <a:solidFill>
                    <a:srgbClr val="5A5A5A"/>
                  </a:solidFill>
                  <a:latin typeface="微软雅黑" panose="020B0503020204020204" pitchFamily="34" charset="-122"/>
                </a:rPr>
                <a:t>健全法制体系、行政管理体系、社会协同共治体系，加强人才队伍和精神文明建设。</a:t>
              </a:r>
              <a:endParaRPr lang="zh-CN" altLang="en-US" kern="0" spc="-150" dirty="0">
                <a:solidFill>
                  <a:srgbClr val="5A5A5A"/>
                </a:solidFill>
                <a:latin typeface="微软雅黑" panose="020B0503020204020204" pitchFamily="34" charset="-122"/>
              </a:endParaRPr>
            </a:p>
          </p:txBody>
        </p:sp>
        <p:sp>
          <p:nvSpPr>
            <p:cNvPr id="36" name="矩形 35"/>
            <p:cNvSpPr/>
            <p:nvPr/>
          </p:nvSpPr>
          <p:spPr bwMode="auto">
            <a:xfrm>
              <a:off x="6278612" y="4566889"/>
              <a:ext cx="109787" cy="1440000"/>
            </a:xfrm>
            <a:prstGeom prst="rect">
              <a:avLst/>
            </a:prstGeom>
            <a:solidFill>
              <a:srgbClr val="C00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fontAlgn="base">
                <a:spcBef>
                  <a:spcPct val="0"/>
                </a:spcBef>
                <a:spcAft>
                  <a:spcPct val="0"/>
                </a:spcAft>
                <a:buFont typeface="Arial" panose="020B0604020202020204" pitchFamily="34" charset="0"/>
                <a:buNone/>
                <a:defRPr/>
              </a:pPr>
              <a:endParaRPr lang="zh-CN" altLang="en-US" kern="0">
                <a:solidFill>
                  <a:srgbClr val="C00000"/>
                </a:solidFill>
                <a:latin typeface="Arial" panose="020B0604020202020204" pitchFamily="34" charset="0"/>
                <a:ea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37" fill="hold"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barn(outVertical)">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37" fill="hold" nodeType="clickEffect">
                                  <p:stCondLst>
                                    <p:cond delay="0"/>
                                  </p:stCondLst>
                                  <p:childTnLst>
                                    <p:set>
                                      <p:cBhvr>
                                        <p:cTn id="16" dur="1" fill="hold">
                                          <p:stCondLst>
                                            <p:cond delay="0"/>
                                          </p:stCondLst>
                                        </p:cTn>
                                        <p:tgtEl>
                                          <p:spTgt spid="24"/>
                                        </p:tgtEl>
                                        <p:attrNameLst>
                                          <p:attrName>style.visibility</p:attrName>
                                        </p:attrNameLst>
                                      </p:cBhvr>
                                      <p:to>
                                        <p:strVal val="visible"/>
                                      </p:to>
                                    </p:set>
                                    <p:animEffect transition="in" filter="barn(outVertical)">
                                      <p:cBhvr>
                                        <p:cTn id="17" dur="500"/>
                                        <p:tgtEl>
                                          <p:spTgt spid="24"/>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37" fill="hold" nodeType="click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barn(outVertical)">
                                      <p:cBhvr>
                                        <p:cTn id="22" dur="500"/>
                                        <p:tgtEl>
                                          <p:spTgt spid="19"/>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37" fill="hold" nodeType="clickEffect">
                                  <p:stCondLst>
                                    <p:cond delay="0"/>
                                  </p:stCondLst>
                                  <p:childTnLst>
                                    <p:set>
                                      <p:cBhvr>
                                        <p:cTn id="26" dur="1" fill="hold">
                                          <p:stCondLst>
                                            <p:cond delay="0"/>
                                          </p:stCondLst>
                                        </p:cTn>
                                        <p:tgtEl>
                                          <p:spTgt spid="29"/>
                                        </p:tgtEl>
                                        <p:attrNameLst>
                                          <p:attrName>style.visibility</p:attrName>
                                        </p:attrNameLst>
                                      </p:cBhvr>
                                      <p:to>
                                        <p:strVal val="visible"/>
                                      </p:to>
                                    </p:set>
                                    <p:animEffect transition="in" filter="barn(outVertical)">
                                      <p:cBhvr>
                                        <p:cTn id="27"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object 3"/>
          <p:cNvSpPr/>
          <p:nvPr/>
        </p:nvSpPr>
        <p:spPr>
          <a:xfrm>
            <a:off x="-16511" y="-26369"/>
            <a:ext cx="12262722" cy="3892296"/>
          </a:xfrm>
          <a:prstGeom prst="rect">
            <a:avLst/>
          </a:prstGeom>
          <a:blipFill>
            <a:blip r:embed="rId1" cstate="print"/>
            <a:stretch>
              <a:fillRect/>
            </a:stretch>
          </a:blipFill>
        </p:spPr>
        <p:txBody>
          <a:bodyPr wrap="square" lIns="0" tIns="0" rIns="0" bIns="0" rtlCol="0"/>
          <a:lstStyle/>
          <a:p/>
        </p:txBody>
      </p:sp>
      <p:grpSp>
        <p:nvGrpSpPr>
          <p:cNvPr id="5" name="组合 4"/>
          <p:cNvGrpSpPr/>
          <p:nvPr/>
        </p:nvGrpSpPr>
        <p:grpSpPr>
          <a:xfrm>
            <a:off x="11060921" y="1742032"/>
            <a:ext cx="441142" cy="374650"/>
            <a:chOff x="11112056" y="1473679"/>
            <a:chExt cx="441199" cy="374650"/>
          </a:xfrm>
        </p:grpSpPr>
        <p:sp>
          <p:nvSpPr>
            <p:cNvPr id="6" name="object 5"/>
            <p:cNvSpPr/>
            <p:nvPr/>
          </p:nvSpPr>
          <p:spPr>
            <a:xfrm>
              <a:off x="11112056" y="1473679"/>
              <a:ext cx="187325" cy="374650"/>
            </a:xfrm>
            <a:custGeom>
              <a:avLst/>
              <a:gdLst/>
              <a:ahLst/>
              <a:cxnLst/>
              <a:rect l="l" t="t" r="r" b="b"/>
              <a:pathLst>
                <a:path w="187325" h="374650">
                  <a:moveTo>
                    <a:pt x="0" y="0"/>
                  </a:moveTo>
                  <a:lnTo>
                    <a:pt x="0" y="374523"/>
                  </a:lnTo>
                  <a:lnTo>
                    <a:pt x="187198" y="187325"/>
                  </a:lnTo>
                  <a:lnTo>
                    <a:pt x="0" y="0"/>
                  </a:lnTo>
                  <a:close/>
                </a:path>
              </a:pathLst>
            </a:custGeom>
            <a:solidFill>
              <a:srgbClr val="FFFFFF"/>
            </a:solidFill>
          </p:spPr>
          <p:txBody>
            <a:bodyPr wrap="square" lIns="0" tIns="0" rIns="0" bIns="0" rtlCol="0"/>
            <a:lstStyle/>
            <a:p/>
          </p:txBody>
        </p:sp>
        <p:sp>
          <p:nvSpPr>
            <p:cNvPr id="7" name="object 6"/>
            <p:cNvSpPr/>
            <p:nvPr/>
          </p:nvSpPr>
          <p:spPr>
            <a:xfrm>
              <a:off x="11365930" y="1473679"/>
              <a:ext cx="187325" cy="374650"/>
            </a:xfrm>
            <a:custGeom>
              <a:avLst/>
              <a:gdLst/>
              <a:ahLst/>
              <a:cxnLst/>
              <a:rect l="l" t="t" r="r" b="b"/>
              <a:pathLst>
                <a:path w="187325" h="374650">
                  <a:moveTo>
                    <a:pt x="0" y="0"/>
                  </a:moveTo>
                  <a:lnTo>
                    <a:pt x="0" y="374523"/>
                  </a:lnTo>
                  <a:lnTo>
                    <a:pt x="187325" y="187325"/>
                  </a:lnTo>
                  <a:lnTo>
                    <a:pt x="0" y="0"/>
                  </a:lnTo>
                  <a:close/>
                </a:path>
              </a:pathLst>
            </a:custGeom>
            <a:solidFill>
              <a:srgbClr val="FFFFFF"/>
            </a:solidFill>
          </p:spPr>
          <p:txBody>
            <a:bodyPr wrap="square" lIns="0" tIns="0" rIns="0" bIns="0" rtlCol="0"/>
            <a:lstStyle/>
            <a:p/>
          </p:txBody>
        </p:sp>
      </p:grpSp>
      <p:sp>
        <p:nvSpPr>
          <p:cNvPr id="9" name="object 29"/>
          <p:cNvSpPr txBox="1"/>
          <p:nvPr/>
        </p:nvSpPr>
        <p:spPr>
          <a:xfrm>
            <a:off x="715522" y="1504801"/>
            <a:ext cx="10254735" cy="781624"/>
          </a:xfrm>
          <a:prstGeom prst="rect">
            <a:avLst/>
          </a:prstGeom>
          <a:noFill/>
        </p:spPr>
        <p:txBody>
          <a:bodyPr vert="horz" wrap="square" lIns="0" tIns="12065" rIns="0" bIns="0" rtlCol="0">
            <a:spAutoFit/>
          </a:bodyPr>
          <a:lstStyle/>
          <a:p>
            <a:r>
              <a:rPr lang="zh-CN" altLang="en-US" sz="5000" b="1">
                <a:solidFill>
                  <a:schemeClr val="bg1"/>
                </a:solidFill>
                <a:latin typeface="微软雅黑" panose="020B0503020204020204" pitchFamily="34" charset="-122"/>
              </a:rPr>
              <a:t>三、发展我市交通</a:t>
            </a:r>
            <a:endParaRPr lang="zh-CN" altLang="en-US" sz="5000" b="1" dirty="0">
              <a:solidFill>
                <a:schemeClr val="bg1"/>
              </a:solidFill>
              <a:latin typeface="微软雅黑" panose="020B0503020204020204" pitchFamily="34" charset="-122"/>
            </a:endParaRPr>
          </a:p>
        </p:txBody>
      </p:sp>
      <p:sp>
        <p:nvSpPr>
          <p:cNvPr id="8" name="object 2"/>
          <p:cNvSpPr/>
          <p:nvPr/>
        </p:nvSpPr>
        <p:spPr>
          <a:xfrm>
            <a:off x="-4154" y="3669474"/>
            <a:ext cx="12196154" cy="3557007"/>
          </a:xfrm>
          <a:prstGeom prst="rect">
            <a:avLst/>
          </a:prstGeom>
          <a:blipFill rotWithShape="1">
            <a:blip r:embed="rId2"/>
            <a:stretch>
              <a:fillRect/>
            </a:stretch>
          </a:blipFill>
        </p:spPr>
        <p:txBody>
          <a:bodyPr wrap="square" lIns="0" tIns="0" rIns="0" bIns="0" rtlCol="0"/>
          <a:lstStyle/>
          <a:p>
            <a:endParaRPr>
              <a:solidFill>
                <a:prstClr val="black"/>
              </a:solidFill>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par>
                                <p:cTn id="8" presetID="22" presetClass="entr" presetSubtype="8"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left)">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24180" y="711979"/>
            <a:ext cx="12030134" cy="127491"/>
          </a:xfrm>
          <a:prstGeom prst="rect">
            <a:avLst/>
          </a:prstGeom>
          <a:gradFill>
            <a:gsLst>
              <a:gs pos="6195">
                <a:srgbClr val="FF6600">
                  <a:lumMod val="94000"/>
                  <a:lumOff val="6000"/>
                </a:srgbClr>
              </a:gs>
              <a:gs pos="100000">
                <a:srgbClr val="FFC000">
                  <a:alpha val="0"/>
                </a:srgb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4" name="矩形 23"/>
          <p:cNvSpPr/>
          <p:nvPr/>
        </p:nvSpPr>
        <p:spPr>
          <a:xfrm>
            <a:off x="-24180" y="711979"/>
            <a:ext cx="12030134" cy="127491"/>
          </a:xfrm>
          <a:prstGeom prst="rect">
            <a:avLst/>
          </a:prstGeom>
          <a:gradFill>
            <a:gsLst>
              <a:gs pos="6195">
                <a:srgbClr val="FF6600">
                  <a:lumMod val="94000"/>
                  <a:lumOff val="6000"/>
                </a:srgbClr>
              </a:gs>
              <a:gs pos="100000">
                <a:srgbClr val="FFC000">
                  <a:alpha val="0"/>
                </a:srgb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5" name="TextBox 24"/>
          <p:cNvSpPr txBox="1"/>
          <p:nvPr/>
        </p:nvSpPr>
        <p:spPr>
          <a:xfrm>
            <a:off x="88475" y="157985"/>
            <a:ext cx="10205085" cy="553994"/>
          </a:xfrm>
          <a:prstGeom prst="rect">
            <a:avLst/>
          </a:prstGeom>
          <a:noFill/>
        </p:spPr>
        <p:txBody>
          <a:bodyPr wrap="square" lIns="121917" tIns="60958" rIns="121917" bIns="60958" rtlCol="0">
            <a:spAutoFit/>
          </a:bodyPr>
          <a:lstStyle/>
          <a:p>
            <a:r>
              <a:rPr lang="zh-CN" altLang="en-US" sz="2800" kern="0">
                <a:gradFill>
                  <a:gsLst>
                    <a:gs pos="0">
                      <a:srgbClr val="FF0000"/>
                    </a:gs>
                    <a:gs pos="100000">
                      <a:srgbClr val="C00000"/>
                    </a:gs>
                  </a:gsLst>
                  <a:lin ang="5400000" scaled="1"/>
                </a:gradFill>
                <a:latin typeface="方正粗雅宋_GBK" panose="02000500000000000000" pitchFamily="2" charset="-122"/>
                <a:ea typeface="方正粗雅宋_GBK" panose="02000500000000000000" pitchFamily="2" charset="-122"/>
                <a:cs typeface="宋体" panose="02010600030101010101" pitchFamily="2" charset="-122"/>
              </a:rPr>
              <a:t>三、发展我市交通</a:t>
            </a:r>
            <a:endParaRPr lang="zh-CN" altLang="en-US" sz="2800" kern="0" dirty="0">
              <a:gradFill>
                <a:gsLst>
                  <a:gs pos="0">
                    <a:srgbClr val="FF0000"/>
                  </a:gs>
                  <a:gs pos="100000">
                    <a:srgbClr val="C00000"/>
                  </a:gs>
                </a:gsLst>
                <a:lin ang="5400000" scaled="1"/>
              </a:gradFill>
              <a:latin typeface="方正粗雅宋_GBK" panose="02000500000000000000" pitchFamily="2" charset="-122"/>
              <a:ea typeface="方正粗雅宋_GBK" panose="02000500000000000000" pitchFamily="2" charset="-122"/>
              <a:cs typeface="宋体" panose="02010600030101010101" pitchFamily="2" charset="-122"/>
            </a:endParaRPr>
          </a:p>
        </p:txBody>
      </p:sp>
      <p:pic>
        <p:nvPicPr>
          <p:cNvPr id="22" name="Picture 3"/>
          <p:cNvPicPr>
            <a:picLocks noChangeAspect="1" noChangeArrowheads="1"/>
          </p:cNvPicPr>
          <p:nvPr/>
        </p:nvPicPr>
        <p:blipFill>
          <a:blip r:embed="rId1">
            <a:extLst>
              <a:ext uri="{28A0092B-C50C-407E-A947-70E740481C1C}">
                <a14:useLocalDpi xmlns:a14="http://schemas.microsoft.com/office/drawing/2010/main" val="0"/>
              </a:ext>
            </a:extLst>
          </a:blip>
          <a:stretch>
            <a:fillRect/>
          </a:stretch>
        </p:blipFill>
        <p:spPr bwMode="auto">
          <a:xfrm>
            <a:off x="10699668" y="-11876"/>
            <a:ext cx="1496636" cy="907052"/>
          </a:xfrm>
          <a:prstGeom prst="rect">
            <a:avLst/>
          </a:prstGeom>
          <a:noFill/>
          <a:extLst>
            <a:ext uri="{909E8E84-426E-40DD-AFC4-6F175D3DCCD1}">
              <a14:hiddenFill xmlns:a14="http://schemas.microsoft.com/office/drawing/2010/main">
                <a:solidFill>
                  <a:srgbClr val="FFFFFF"/>
                </a:solidFill>
              </a14:hiddenFill>
            </a:ext>
          </a:extLst>
        </p:spPr>
      </p:pic>
      <p:sp>
        <p:nvSpPr>
          <p:cNvPr id="100" name="文本框 99"/>
          <p:cNvSpPr txBox="1"/>
          <p:nvPr/>
        </p:nvSpPr>
        <p:spPr>
          <a:xfrm>
            <a:off x="630555" y="969328"/>
            <a:ext cx="4560462" cy="461665"/>
          </a:xfrm>
          <a:prstGeom prst="rect">
            <a:avLst/>
          </a:prstGeom>
          <a:noFill/>
          <a:ln w="9525">
            <a:noFill/>
          </a:ln>
        </p:spPr>
        <p:txBody>
          <a:bodyPr wrap="square">
            <a:spAutoFit/>
          </a:bodyPr>
          <a:lstStyle/>
          <a:p>
            <a:pPr marL="342900" indent="-342900">
              <a:buClr>
                <a:srgbClr val="C00000"/>
              </a:buClr>
              <a:buFont typeface="Wingdings" panose="05000000000000000000" pitchFamily="2" charset="2"/>
              <a:buChar char="Ø"/>
            </a:pPr>
            <a:r>
              <a:rPr lang="zh-CN" altLang="en-US" sz="2400">
                <a:solidFill>
                  <a:srgbClr val="FF5050"/>
                </a:solidFill>
              </a:rPr>
              <a:t>（一）现状及机遇</a:t>
            </a:r>
            <a:endParaRPr lang="zh-CN" altLang="en-US" sz="2400">
              <a:solidFill>
                <a:srgbClr val="FF5050"/>
              </a:solidFill>
            </a:endParaRPr>
          </a:p>
        </p:txBody>
      </p:sp>
      <p:sp>
        <p:nvSpPr>
          <p:cNvPr id="3" name="矩形 2"/>
          <p:cNvSpPr/>
          <p:nvPr/>
        </p:nvSpPr>
        <p:spPr>
          <a:xfrm>
            <a:off x="450850" y="2187575"/>
            <a:ext cx="10494645" cy="3448685"/>
          </a:xfrm>
          <a:prstGeom prst="rect">
            <a:avLst/>
          </a:prstGeom>
        </p:spPr>
        <p:txBody>
          <a:bodyPr wrap="square">
            <a:spAutoFit/>
          </a:bodyPr>
          <a:lstStyle/>
          <a:p>
            <a:pPr>
              <a:lnSpc>
                <a:spcPct val="130000"/>
              </a:lnSpc>
            </a:pPr>
            <a:r>
              <a:rPr lang="en-US" altLang="zh-CN" sz="2400"/>
              <a:t>       </a:t>
            </a:r>
            <a:r>
              <a:rPr lang="zh-CN" altLang="en-US" sz="2400"/>
              <a:t>历史上聊城是一座因交通而兴的城市，京杭大运河从聊城腹地穿过，进而贯通南北，连接北方政治中心中原地带和南方经济中心江南一带。兴盛的漕运，为聊城带来</a:t>
            </a:r>
            <a:r>
              <a:rPr lang="en-US" altLang="zh-CN" sz="2400"/>
              <a:t>400</a:t>
            </a:r>
            <a:r>
              <a:rPr lang="zh-CN" altLang="en-US" sz="2400"/>
              <a:t>多年的经济繁荣、文化昌盛。明清时期，聊城名重一时，“舟楫如云，帆樯蔽日”，被誉为“</a:t>
            </a:r>
            <a:r>
              <a:rPr lang="zh-CN" altLang="en-US" sz="2400">
                <a:solidFill>
                  <a:srgbClr val="FF0000"/>
                </a:solidFill>
              </a:rPr>
              <a:t>漕挽之咽喉，天都之肘腋，江北一都会</a:t>
            </a:r>
            <a:r>
              <a:rPr lang="zh-CN" altLang="en-US" sz="2400"/>
              <a:t>”，为当时运河沿线九大商埠之一。临清钞关居全国八大钞关之首</a:t>
            </a:r>
            <a:r>
              <a:rPr lang="en-US" altLang="zh-CN" sz="2400"/>
              <a:t>, </a:t>
            </a:r>
            <a:r>
              <a:rPr lang="zh-CN" altLang="en-US" sz="2400"/>
              <a:t>鼎盛时期的税额占钞关总税额的四分之一；张秋最盛之时有</a:t>
            </a:r>
            <a:r>
              <a:rPr lang="en-US" altLang="zh-CN" sz="2400"/>
              <a:t>9</a:t>
            </a:r>
            <a:r>
              <a:rPr lang="zh-CN" altLang="en-US" sz="2400"/>
              <a:t>个城门、</a:t>
            </a:r>
            <a:r>
              <a:rPr lang="en-US" altLang="zh-CN" sz="2400"/>
              <a:t>72</a:t>
            </a:r>
            <a:r>
              <a:rPr lang="zh-CN" altLang="en-US" sz="2400"/>
              <a:t>趟街和</a:t>
            </a:r>
            <a:r>
              <a:rPr lang="en-US" altLang="zh-CN" sz="2400"/>
              <a:t>82</a:t>
            </a:r>
            <a:r>
              <a:rPr lang="zh-CN" altLang="en-US" sz="2400"/>
              <a:t>条胡同，仅寺庙观祠就有</a:t>
            </a:r>
            <a:r>
              <a:rPr lang="en-US" altLang="zh-CN" sz="2400"/>
              <a:t>40</a:t>
            </a:r>
            <a:r>
              <a:rPr lang="zh-CN" altLang="en-US" sz="2400"/>
              <a:t>余处，因此有“南有苏杭，北有临张”的说法。</a:t>
            </a:r>
            <a:endParaRPr lang="zh-CN" altLang="en-US" sz="2400"/>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iterate type="lt">
                                    <p:tmAbs val="100"/>
                                  </p:iterate>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par>
                          <p:cTn id="7" fill="hold">
                            <p:stCondLst>
                              <p:cond delay="24300"/>
                            </p:stCondLst>
                            <p:childTnLst>
                              <p:par>
                                <p:cTn id="8" presetID="41" presetClass="entr" presetSubtype="0" fill="hold" nodeType="afterEffect">
                                  <p:stCondLst>
                                    <p:cond delay="0"/>
                                  </p:stCondLst>
                                  <p:iterate type="lt">
                                    <p:tmPct val="10000"/>
                                  </p:iterate>
                                  <p:childTnLst>
                                    <p:set>
                                      <p:cBhvr>
                                        <p:cTn id="9" dur="1" fill="hold">
                                          <p:stCondLst>
                                            <p:cond delay="0"/>
                                          </p:stCondLst>
                                        </p:cTn>
                                        <p:tgtEl>
                                          <p:spTgt spid="100">
                                            <p:txEl>
                                              <p:pRg st="0" end="0"/>
                                            </p:txEl>
                                          </p:spTgt>
                                        </p:tgtEl>
                                        <p:attrNameLst>
                                          <p:attrName>style.visibility</p:attrName>
                                        </p:attrNameLst>
                                      </p:cBhvr>
                                      <p:to>
                                        <p:strVal val="visible"/>
                                      </p:to>
                                    </p:set>
                                    <p:anim calcmode="lin" valueType="num">
                                      <p:cBhvr>
                                        <p:cTn id="10" dur="500" fill="hold"/>
                                        <p:tgtEl>
                                          <p:spTgt spid="100">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1" dur="500" fill="hold"/>
                                        <p:tgtEl>
                                          <p:spTgt spid="100">
                                            <p:txEl>
                                              <p:pRg st="0" end="0"/>
                                            </p:txEl>
                                          </p:spTgt>
                                        </p:tgtEl>
                                        <p:attrNameLst>
                                          <p:attrName>ppt_y</p:attrName>
                                        </p:attrNameLst>
                                      </p:cBhvr>
                                      <p:tavLst>
                                        <p:tav tm="0">
                                          <p:val>
                                            <p:strVal val="#ppt_y"/>
                                          </p:val>
                                        </p:tav>
                                        <p:tav tm="100000">
                                          <p:val>
                                            <p:strVal val="#ppt_y"/>
                                          </p:val>
                                        </p:tav>
                                      </p:tavLst>
                                    </p:anim>
                                    <p:anim calcmode="lin" valueType="num">
                                      <p:cBhvr>
                                        <p:cTn id="12" dur="500" fill="hold"/>
                                        <p:tgtEl>
                                          <p:spTgt spid="100">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3" dur="500" fill="hold"/>
                                        <p:tgtEl>
                                          <p:spTgt spid="100">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4" dur="500" tmFilter="0,0; .5, 1; 1, 1"/>
                                        <p:tgtEl>
                                          <p:spTgt spid="10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object 3"/>
          <p:cNvSpPr/>
          <p:nvPr/>
        </p:nvSpPr>
        <p:spPr>
          <a:xfrm>
            <a:off x="-4154" y="-26370"/>
            <a:ext cx="12187364" cy="6884369"/>
          </a:xfrm>
          <a:prstGeom prst="rect">
            <a:avLst/>
          </a:prstGeom>
          <a:blipFill>
            <a:blip r:embed="rId1" cstate="print"/>
            <a:stretch>
              <a:fillRect/>
            </a:stretch>
          </a:blipFill>
        </p:spPr>
        <p:txBody>
          <a:bodyPr wrap="square" lIns="0" tIns="0" rIns="0" bIns="0" rtlCol="0"/>
          <a:lstStyle/>
          <a:p>
            <a:endParaRPr>
              <a:solidFill>
                <a:prstClr val="black"/>
              </a:solidFill>
            </a:endParaRPr>
          </a:p>
        </p:txBody>
      </p:sp>
      <p:sp>
        <p:nvSpPr>
          <p:cNvPr id="17" name="圆角矩形 16"/>
          <p:cNvSpPr/>
          <p:nvPr/>
        </p:nvSpPr>
        <p:spPr>
          <a:xfrm>
            <a:off x="4738260" y="2005437"/>
            <a:ext cx="5226834" cy="651810"/>
          </a:xfrm>
          <a:prstGeom prst="roundRect">
            <a:avLst>
              <a:gd name="adj" fmla="val 50000"/>
            </a:avLst>
          </a:prstGeom>
          <a:solidFill>
            <a:schemeClr val="accent4">
              <a:lumMod val="20000"/>
              <a:lumOff val="80000"/>
            </a:schemeClr>
          </a:solidFill>
          <a:ln w="12700" cap="flat" cmpd="sng" algn="ctr">
            <a:solidFill>
              <a:srgbClr val="C00000"/>
            </a:solidFill>
            <a:prstDash val="solid"/>
          </a:ln>
          <a:effectLst/>
        </p:spPr>
        <p:txBody>
          <a:bodyPr rtlCol="0" anchor="ctr"/>
          <a:lstStyle/>
          <a:p>
            <a:pPr marL="360045"/>
            <a:r>
              <a:rPr lang="zh-CN" altLang="en-US" sz="2800" b="1" kern="0" dirty="0">
                <a:solidFill>
                  <a:srgbClr val="C00000"/>
                </a:solidFill>
                <a:latin typeface="微软雅黑" panose="020B0503020204020204" pitchFamily="34" charset="-122"/>
                <a:sym typeface="思源黑体 CN Normal" panose="020B0400000000000000" pitchFamily="34" charset="-122"/>
              </a:rPr>
              <a:t>研究国家政策</a:t>
            </a:r>
            <a:endParaRPr lang="zh-CN" altLang="en-US" sz="2800" b="1" kern="0" dirty="0">
              <a:solidFill>
                <a:srgbClr val="C00000"/>
              </a:solidFill>
              <a:latin typeface="微软雅黑" panose="020B0503020204020204" pitchFamily="34" charset="-122"/>
              <a:sym typeface="思源黑体 CN Normal" panose="020B0400000000000000" pitchFamily="34" charset="-122"/>
            </a:endParaRPr>
          </a:p>
        </p:txBody>
      </p:sp>
      <p:sp>
        <p:nvSpPr>
          <p:cNvPr id="18" name="圆角矩形 17"/>
          <p:cNvSpPr/>
          <p:nvPr/>
        </p:nvSpPr>
        <p:spPr>
          <a:xfrm>
            <a:off x="4738260" y="3088095"/>
            <a:ext cx="5226834" cy="651810"/>
          </a:xfrm>
          <a:prstGeom prst="roundRect">
            <a:avLst>
              <a:gd name="adj" fmla="val 50000"/>
            </a:avLst>
          </a:prstGeom>
          <a:solidFill>
            <a:schemeClr val="accent4">
              <a:lumMod val="20000"/>
              <a:lumOff val="80000"/>
            </a:schemeClr>
          </a:solidFill>
          <a:ln w="12700" cap="flat" cmpd="sng" algn="ctr">
            <a:solidFill>
              <a:srgbClr val="C00000"/>
            </a:solidFill>
            <a:prstDash val="solid"/>
          </a:ln>
          <a:effectLst/>
        </p:spPr>
        <p:txBody>
          <a:bodyPr rtlCol="0" anchor="ctr"/>
          <a:lstStyle/>
          <a:p>
            <a:pPr marL="360045"/>
            <a:r>
              <a:rPr lang="zh-CN" altLang="en-US" sz="2800" b="1" kern="0" dirty="0">
                <a:solidFill>
                  <a:srgbClr val="C00000"/>
                </a:solidFill>
                <a:latin typeface="微软雅黑" panose="020B0503020204020204" pitchFamily="34" charset="-122"/>
                <a:sym typeface="思源黑体 CN Normal" panose="020B0400000000000000" pitchFamily="34" charset="-122"/>
              </a:rPr>
              <a:t>吃透省级精神</a:t>
            </a:r>
            <a:endParaRPr lang="zh-CN" altLang="en-US" sz="2800" b="1" kern="0" dirty="0">
              <a:solidFill>
                <a:srgbClr val="C00000"/>
              </a:solidFill>
              <a:latin typeface="微软雅黑" panose="020B0503020204020204" pitchFamily="34" charset="-122"/>
              <a:sym typeface="思源黑体 CN Normal" panose="020B0400000000000000" pitchFamily="34" charset="-122"/>
            </a:endParaRPr>
          </a:p>
        </p:txBody>
      </p:sp>
      <p:sp>
        <p:nvSpPr>
          <p:cNvPr id="19" name="圆角矩形 18"/>
          <p:cNvSpPr/>
          <p:nvPr/>
        </p:nvSpPr>
        <p:spPr>
          <a:xfrm>
            <a:off x="4737978" y="4170753"/>
            <a:ext cx="5218965" cy="651810"/>
          </a:xfrm>
          <a:prstGeom prst="roundRect">
            <a:avLst>
              <a:gd name="adj" fmla="val 50000"/>
            </a:avLst>
          </a:prstGeom>
          <a:solidFill>
            <a:schemeClr val="accent4">
              <a:lumMod val="20000"/>
              <a:lumOff val="80000"/>
            </a:schemeClr>
          </a:solidFill>
          <a:ln w="12700" cap="flat" cmpd="sng" algn="ctr">
            <a:solidFill>
              <a:srgbClr val="C00000"/>
            </a:solidFill>
            <a:prstDash val="solid"/>
          </a:ln>
          <a:effectLst/>
        </p:spPr>
        <p:txBody>
          <a:bodyPr rtlCol="0" anchor="ctr"/>
          <a:lstStyle/>
          <a:p>
            <a:pPr marL="360045"/>
            <a:r>
              <a:rPr lang="zh-CN" altLang="en-US" sz="2800" b="1" kern="0" dirty="0">
                <a:solidFill>
                  <a:srgbClr val="C00000"/>
                </a:solidFill>
                <a:latin typeface="微软雅黑" panose="020B0503020204020204" pitchFamily="34" charset="-122"/>
                <a:sym typeface="思源黑体 CN Normal" panose="020B0400000000000000" pitchFamily="34" charset="-122"/>
              </a:rPr>
              <a:t>发展我市交通</a:t>
            </a:r>
            <a:endParaRPr lang="zh-CN" altLang="en-US" sz="2800" b="1" kern="0" dirty="0">
              <a:solidFill>
                <a:srgbClr val="C00000"/>
              </a:solidFill>
              <a:latin typeface="微软雅黑" panose="020B0503020204020204" pitchFamily="34" charset="-122"/>
              <a:sym typeface="思源黑体 CN Normal" panose="020B0400000000000000" pitchFamily="34" charset="-122"/>
            </a:endParaRPr>
          </a:p>
        </p:txBody>
      </p:sp>
      <p:sp>
        <p:nvSpPr>
          <p:cNvPr id="20" name="文本框 1"/>
          <p:cNvSpPr txBox="1"/>
          <p:nvPr/>
        </p:nvSpPr>
        <p:spPr>
          <a:xfrm>
            <a:off x="636270" y="2817077"/>
            <a:ext cx="2316480" cy="1200329"/>
          </a:xfrm>
          <a:prstGeom prst="rect">
            <a:avLst/>
          </a:prstGeom>
          <a:noFill/>
        </p:spPr>
        <p:txBody>
          <a:bodyPr wrap="square" rtlCol="0">
            <a:spAutoFit/>
          </a:bodyPr>
          <a:lstStyle/>
          <a:p>
            <a:pPr algn="dist"/>
            <a:r>
              <a:rPr kumimoji="1" lang="zh-CN" altLang="en-US" sz="7200" b="1" dirty="0">
                <a:solidFill>
                  <a:srgbClr val="FFC000">
                    <a:lumMod val="20000"/>
                    <a:lumOff val="80000"/>
                  </a:srgbClr>
                </a:solidFill>
                <a:latin typeface="Source Han Sans CN Bold" panose="020B0500000000000000" pitchFamily="34" charset="-128"/>
                <a:ea typeface="Source Han Sans CN Bold" panose="020B0500000000000000" pitchFamily="34" charset="-128"/>
              </a:rPr>
              <a:t>目录</a:t>
            </a:r>
            <a:endParaRPr kumimoji="1" lang="zh-CN" altLang="en-US" sz="7200" b="1" dirty="0">
              <a:solidFill>
                <a:srgbClr val="FFC000">
                  <a:lumMod val="20000"/>
                  <a:lumOff val="80000"/>
                </a:srgbClr>
              </a:solidFill>
              <a:latin typeface="Source Han Sans CN Bold" panose="020B0500000000000000" pitchFamily="34" charset="-128"/>
              <a:ea typeface="Source Han Sans CN Bold" panose="020B0500000000000000" pitchFamily="34" charset="-128"/>
            </a:endParaRPr>
          </a:p>
        </p:txBody>
      </p:sp>
      <p:sp>
        <p:nvSpPr>
          <p:cNvPr id="22" name="椭圆 21"/>
          <p:cNvSpPr/>
          <p:nvPr/>
        </p:nvSpPr>
        <p:spPr>
          <a:xfrm flipH="1">
            <a:off x="3750676" y="2028676"/>
            <a:ext cx="668923" cy="668919"/>
          </a:xfrm>
          <a:prstGeom prst="ellipse">
            <a:avLst/>
          </a:prstGeom>
          <a:solidFill>
            <a:srgbClr val="FFF3DD"/>
          </a:solidFill>
          <a:ln>
            <a:noFill/>
          </a:ln>
          <a:effectLst>
            <a:outerShdw blurRad="254000" dist="101600" dir="5400000" algn="ctr" rotWithShape="0">
              <a:srgbClr val="C30F0F">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a:solidFill>
                  <a:srgbClr val="C00000"/>
                </a:solidFill>
                <a:latin typeface="微软雅黑" panose="020B0503020204020204" pitchFamily="34" charset="-122"/>
                <a:sym typeface="思源黑体 CN Normal" panose="020B0400000000000000" pitchFamily="34" charset="-122"/>
              </a:rPr>
              <a:t>一</a:t>
            </a:r>
            <a:endParaRPr lang="zh-CN" altLang="en-US" sz="3200" b="1" dirty="0">
              <a:solidFill>
                <a:srgbClr val="C00000"/>
              </a:solidFill>
              <a:latin typeface="微软雅黑" panose="020B0503020204020204" pitchFamily="34" charset="-122"/>
              <a:sym typeface="思源黑体 CN Normal" panose="020B0400000000000000" pitchFamily="34" charset="-122"/>
            </a:endParaRPr>
          </a:p>
        </p:txBody>
      </p:sp>
      <p:sp>
        <p:nvSpPr>
          <p:cNvPr id="23" name="椭圆 22"/>
          <p:cNvSpPr/>
          <p:nvPr/>
        </p:nvSpPr>
        <p:spPr>
          <a:xfrm flipH="1">
            <a:off x="3750676" y="3104895"/>
            <a:ext cx="668923" cy="668919"/>
          </a:xfrm>
          <a:prstGeom prst="ellipse">
            <a:avLst/>
          </a:prstGeom>
          <a:solidFill>
            <a:srgbClr val="FFF3DD"/>
          </a:solidFill>
          <a:ln>
            <a:noFill/>
          </a:ln>
          <a:effectLst>
            <a:outerShdw blurRad="254000" dist="101600" dir="5400000" algn="ctr" rotWithShape="0">
              <a:srgbClr val="C30F0F">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a:solidFill>
                  <a:srgbClr val="C00000"/>
                </a:solidFill>
                <a:latin typeface="微软雅黑" panose="020B0503020204020204" pitchFamily="34" charset="-122"/>
                <a:sym typeface="思源黑体 CN Normal" panose="020B0400000000000000" pitchFamily="34" charset="-122"/>
              </a:rPr>
              <a:t>二</a:t>
            </a:r>
            <a:endParaRPr lang="zh-CN" altLang="en-US" sz="3200" b="1" dirty="0">
              <a:solidFill>
                <a:srgbClr val="C00000"/>
              </a:solidFill>
              <a:latin typeface="微软雅黑" panose="020B0503020204020204" pitchFamily="34" charset="-122"/>
              <a:sym typeface="思源黑体 CN Normal" panose="020B0400000000000000" pitchFamily="34" charset="-122"/>
            </a:endParaRPr>
          </a:p>
        </p:txBody>
      </p:sp>
      <p:sp>
        <p:nvSpPr>
          <p:cNvPr id="24" name="椭圆 23"/>
          <p:cNvSpPr/>
          <p:nvPr/>
        </p:nvSpPr>
        <p:spPr>
          <a:xfrm flipH="1">
            <a:off x="3750676" y="4181114"/>
            <a:ext cx="668923" cy="668919"/>
          </a:xfrm>
          <a:prstGeom prst="ellipse">
            <a:avLst/>
          </a:prstGeom>
          <a:solidFill>
            <a:srgbClr val="FFF3DD"/>
          </a:solidFill>
          <a:ln>
            <a:noFill/>
          </a:ln>
          <a:effectLst>
            <a:outerShdw blurRad="254000" dist="101600" dir="5400000" algn="ctr" rotWithShape="0">
              <a:srgbClr val="C30F0F">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a:solidFill>
                  <a:srgbClr val="C00000"/>
                </a:solidFill>
                <a:latin typeface="微软雅黑" panose="020B0503020204020204" pitchFamily="34" charset="-122"/>
                <a:sym typeface="思源黑体 CN Normal" panose="020B0400000000000000" pitchFamily="34" charset="-122"/>
              </a:rPr>
              <a:t>三</a:t>
            </a:r>
            <a:endParaRPr lang="zh-CN" altLang="en-US" sz="3200" b="1" dirty="0">
              <a:solidFill>
                <a:srgbClr val="C00000"/>
              </a:solidFill>
              <a:latin typeface="微软雅黑" panose="020B0503020204020204" pitchFamily="34" charset="-122"/>
              <a:sym typeface="思源黑体 CN Normal" panose="020B0400000000000000" pitchFamily="34" charset="-122"/>
            </a:endParaRPr>
          </a:p>
        </p:txBody>
      </p:sp>
    </p:spTree>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ppt_x"/>
                                          </p:val>
                                        </p:tav>
                                        <p:tav tm="100000">
                                          <p:val>
                                            <p:strVal val="#ppt_x"/>
                                          </p:val>
                                        </p:tav>
                                      </p:tavLst>
                                    </p:anim>
                                    <p:anim calcmode="lin" valueType="num">
                                      <p:cBhvr additive="base">
                                        <p:cTn id="8" dur="500" fill="hold"/>
                                        <p:tgtEl>
                                          <p:spTgt spid="2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3"/>
                                        </p:tgtEl>
                                        <p:attrNameLst>
                                          <p:attrName>style.visibility</p:attrName>
                                        </p:attrNameLst>
                                      </p:cBhvr>
                                      <p:to>
                                        <p:strVal val="visible"/>
                                      </p:to>
                                    </p:set>
                                    <p:anim calcmode="lin" valueType="num">
                                      <p:cBhvr additive="base">
                                        <p:cTn id="11" dur="500" fill="hold"/>
                                        <p:tgtEl>
                                          <p:spTgt spid="23"/>
                                        </p:tgtEl>
                                        <p:attrNameLst>
                                          <p:attrName>ppt_x</p:attrName>
                                        </p:attrNameLst>
                                      </p:cBhvr>
                                      <p:tavLst>
                                        <p:tav tm="0">
                                          <p:val>
                                            <p:strVal val="#ppt_x"/>
                                          </p:val>
                                        </p:tav>
                                        <p:tav tm="100000">
                                          <p:val>
                                            <p:strVal val="#ppt_x"/>
                                          </p:val>
                                        </p:tav>
                                      </p:tavLst>
                                    </p:anim>
                                    <p:anim calcmode="lin" valueType="num">
                                      <p:cBhvr additive="base">
                                        <p:cTn id="12" dur="500" fill="hold"/>
                                        <p:tgtEl>
                                          <p:spTgt spid="2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24"/>
                                        </p:tgtEl>
                                        <p:attrNameLst>
                                          <p:attrName>style.visibility</p:attrName>
                                        </p:attrNameLst>
                                      </p:cBhvr>
                                      <p:to>
                                        <p:strVal val="visible"/>
                                      </p:to>
                                    </p:set>
                                    <p:anim calcmode="lin" valueType="num">
                                      <p:cBhvr additive="base">
                                        <p:cTn id="15" dur="500" fill="hold"/>
                                        <p:tgtEl>
                                          <p:spTgt spid="24"/>
                                        </p:tgtEl>
                                        <p:attrNameLst>
                                          <p:attrName>ppt_x</p:attrName>
                                        </p:attrNameLst>
                                      </p:cBhvr>
                                      <p:tavLst>
                                        <p:tav tm="0">
                                          <p:val>
                                            <p:strVal val="#ppt_x"/>
                                          </p:val>
                                        </p:tav>
                                        <p:tav tm="100000">
                                          <p:val>
                                            <p:strVal val="#ppt_x"/>
                                          </p:val>
                                        </p:tav>
                                      </p:tavLst>
                                    </p:anim>
                                    <p:anim calcmode="lin" valueType="num">
                                      <p:cBhvr additive="base">
                                        <p:cTn id="16"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grpId="0" nodeType="click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wipe(left)">
                                      <p:cBhvr>
                                        <p:cTn id="21" dur="500"/>
                                        <p:tgtEl>
                                          <p:spTgt spid="17"/>
                                        </p:tgtEl>
                                      </p:cBhvr>
                                    </p:animEffect>
                                  </p:childTnLst>
                                </p:cTn>
                              </p:par>
                            </p:childTnLst>
                          </p:cTn>
                        </p:par>
                        <p:par>
                          <p:cTn id="22" fill="hold">
                            <p:stCondLst>
                              <p:cond delay="500"/>
                            </p:stCondLst>
                            <p:childTnLst>
                              <p:par>
                                <p:cTn id="23" presetID="22" presetClass="entr" presetSubtype="8" fill="hold" grpId="0" nodeType="after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wipe(left)">
                                      <p:cBhvr>
                                        <p:cTn id="25" dur="500"/>
                                        <p:tgtEl>
                                          <p:spTgt spid="18"/>
                                        </p:tgtEl>
                                      </p:cBhvr>
                                    </p:animEffect>
                                  </p:childTnLst>
                                </p:cTn>
                              </p:par>
                            </p:childTnLst>
                          </p:cTn>
                        </p:par>
                        <p:par>
                          <p:cTn id="26" fill="hold">
                            <p:stCondLst>
                              <p:cond delay="1000"/>
                            </p:stCondLst>
                            <p:childTnLst>
                              <p:par>
                                <p:cTn id="27" presetID="22" presetClass="entr" presetSubtype="8" fill="hold" grpId="0" nodeType="afterEffect">
                                  <p:stCondLst>
                                    <p:cond delay="0"/>
                                  </p:stCondLst>
                                  <p:childTnLst>
                                    <p:set>
                                      <p:cBhvr>
                                        <p:cTn id="28" dur="1" fill="hold">
                                          <p:stCondLst>
                                            <p:cond delay="0"/>
                                          </p:stCondLst>
                                        </p:cTn>
                                        <p:tgtEl>
                                          <p:spTgt spid="19"/>
                                        </p:tgtEl>
                                        <p:attrNameLst>
                                          <p:attrName>style.visibility</p:attrName>
                                        </p:attrNameLst>
                                      </p:cBhvr>
                                      <p:to>
                                        <p:strVal val="visible"/>
                                      </p:to>
                                    </p:set>
                                    <p:animEffect transition="in" filter="wipe(left)">
                                      <p:cBhvr>
                                        <p:cTn id="29"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ldLvl="0" animBg="1"/>
      <p:bldP spid="18" grpId="0" bldLvl="0" animBg="1"/>
      <p:bldP spid="19" grpId="0" bldLvl="0" animBg="1"/>
      <p:bldP spid="22" grpId="0" animBg="1"/>
      <p:bldP spid="23" grpId="0" animBg="1"/>
      <p:bldP spid="24"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2"/>
          <p:cNvPicPr>
            <a:picLocks noChangeAspect="1"/>
          </p:cNvPicPr>
          <p:nvPr/>
        </p:nvPicPr>
        <p:blipFill>
          <a:blip r:embed="rId1"/>
          <a:stretch>
            <a:fillRect/>
          </a:stretch>
        </p:blipFill>
        <p:spPr>
          <a:xfrm>
            <a:off x="0" y="0"/>
            <a:ext cx="5877183" cy="7132321"/>
          </a:xfrm>
          <a:prstGeom prst="rect">
            <a:avLst/>
          </a:prstGeom>
        </p:spPr>
      </p:pic>
      <p:sp>
        <p:nvSpPr>
          <p:cNvPr id="100" name="文本框 99"/>
          <p:cNvSpPr txBox="1"/>
          <p:nvPr/>
        </p:nvSpPr>
        <p:spPr>
          <a:xfrm>
            <a:off x="6535719" y="971108"/>
            <a:ext cx="5363845" cy="4892675"/>
          </a:xfrm>
          <a:prstGeom prst="rect">
            <a:avLst/>
          </a:prstGeom>
          <a:noFill/>
          <a:ln w="9525">
            <a:noFill/>
          </a:ln>
        </p:spPr>
        <p:txBody>
          <a:bodyPr wrap="square">
            <a:spAutoFit/>
          </a:bodyPr>
          <a:lstStyle/>
          <a:p>
            <a:pPr indent="0">
              <a:lnSpc>
                <a:spcPct val="150000"/>
              </a:lnSpc>
              <a:spcBef>
                <a:spcPts val="0"/>
              </a:spcBef>
              <a:spcAft>
                <a:spcPts val="0"/>
              </a:spcAft>
            </a:pPr>
            <a:r>
              <a:rPr lang="en-US" altLang="zh-CN" sz="2600" b="0">
                <a:solidFill>
                  <a:srgbClr val="000000"/>
                </a:solidFill>
                <a:latin typeface="+mn-ea"/>
                <a:cs typeface="+mn-ea"/>
              </a:rPr>
              <a:t>      </a:t>
            </a:r>
            <a:r>
              <a:rPr lang="zh-CN" sz="2600" b="0">
                <a:solidFill>
                  <a:srgbClr val="000000"/>
                </a:solidFill>
                <a:latin typeface="+mn-ea"/>
                <a:cs typeface="+mn-ea"/>
              </a:rPr>
              <a:t>改革开放以来，特别是从上世纪九十年代，实施借路兴聊战略，建设京九铁路、济聊高</a:t>
            </a:r>
            <a:r>
              <a:rPr lang="zh-CN" sz="2600" b="0">
                <a:latin typeface="+mn-ea"/>
                <a:cs typeface="+mn-ea"/>
              </a:rPr>
              <a:t>速开始</a:t>
            </a:r>
            <a:r>
              <a:rPr lang="zh-CN" sz="2600" b="0">
                <a:solidFill>
                  <a:srgbClr val="000000"/>
                </a:solidFill>
                <a:latin typeface="+mn-ea"/>
                <a:cs typeface="+mn-ea"/>
              </a:rPr>
              <a:t>，我市经济社会发展不断开创新局面。1996年7月10日，《人民日报》头版头条以“</a:t>
            </a:r>
            <a:r>
              <a:rPr lang="zh-CN" sz="2600" b="1">
                <a:solidFill>
                  <a:srgbClr val="FF0000"/>
                </a:solidFill>
                <a:latin typeface="+mn-ea"/>
                <a:cs typeface="+mn-ea"/>
              </a:rPr>
              <a:t>天下不敢小聊城</a:t>
            </a:r>
            <a:r>
              <a:rPr lang="zh-CN" sz="2600" b="0">
                <a:solidFill>
                  <a:srgbClr val="000000"/>
                </a:solidFill>
                <a:latin typeface="+mn-ea"/>
                <a:cs typeface="+mn-ea"/>
              </a:rPr>
              <a:t>”为题，报道了聊城当时的发展成就，就是依靠京九铁路的交通优势而取得的。</a:t>
            </a:r>
            <a:endParaRPr lang="zh-CN" altLang="en-US" sz="2600" b="0">
              <a:solidFill>
                <a:srgbClr val="000000"/>
              </a:solidFill>
              <a:latin typeface="+mn-ea"/>
              <a:cs typeface="+mn-ea"/>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100">
                                            <p:txEl>
                                              <p:pRg st="0" end="0"/>
                                            </p:txEl>
                                          </p:spTgt>
                                        </p:tgtEl>
                                        <p:attrNameLst>
                                          <p:attrName>style.visibility</p:attrName>
                                        </p:attrNameLst>
                                      </p:cBhvr>
                                      <p:to>
                                        <p:strVal val="visible"/>
                                      </p:to>
                                    </p:set>
                                    <p:animEffect transition="in" filter="wipe(up)">
                                      <p:cBhvr>
                                        <p:cTn id="7" dur="5000"/>
                                        <p:tgtEl>
                                          <p:spTgt spid="10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heel(1)">
                                      <p:cBhvr>
                                        <p:cTn id="12"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630555" y="1590190"/>
            <a:ext cx="6018407" cy="4899199"/>
            <a:chOff x="630555" y="1602890"/>
            <a:chExt cx="6018407" cy="4899199"/>
          </a:xfrm>
        </p:grpSpPr>
        <p:graphicFrame>
          <p:nvGraphicFramePr>
            <p:cNvPr id="11" name="图表 10"/>
            <p:cNvGraphicFramePr/>
            <p:nvPr/>
          </p:nvGraphicFramePr>
          <p:xfrm>
            <a:off x="630555" y="1602890"/>
            <a:ext cx="6018407" cy="4899199"/>
          </p:xfrm>
          <a:graphic>
            <a:graphicData uri="http://schemas.openxmlformats.org/drawingml/2006/chart">
              <c:chart xmlns:c="http://schemas.openxmlformats.org/drawingml/2006/chart" xmlns:r="http://schemas.openxmlformats.org/officeDocument/2006/relationships" r:id="rId1"/>
            </a:graphicData>
          </a:graphic>
        </p:graphicFrame>
        <p:sp>
          <p:nvSpPr>
            <p:cNvPr id="2" name="矩形 1"/>
            <p:cNvSpPr/>
            <p:nvPr/>
          </p:nvSpPr>
          <p:spPr>
            <a:xfrm>
              <a:off x="1575181" y="4715726"/>
              <a:ext cx="550151" cy="368300"/>
            </a:xfrm>
            <a:prstGeom prst="rect">
              <a:avLst/>
            </a:prstGeom>
          </p:spPr>
          <p:txBody>
            <a:bodyPr wrap="square">
              <a:spAutoFit/>
            </a:bodyPr>
            <a:lstStyle/>
            <a:p>
              <a:r>
                <a:rPr lang="en-US" altLang="zh-CN" smtClean="0"/>
                <a:t>218</a:t>
              </a:r>
              <a:endParaRPr lang="zh-CN" altLang="en-US"/>
            </a:p>
          </p:txBody>
        </p:sp>
        <p:sp>
          <p:nvSpPr>
            <p:cNvPr id="4" name="矩形 3"/>
            <p:cNvSpPr/>
            <p:nvPr/>
          </p:nvSpPr>
          <p:spPr>
            <a:xfrm>
              <a:off x="2919639" y="4324812"/>
              <a:ext cx="550151" cy="369332"/>
            </a:xfrm>
            <a:prstGeom prst="rect">
              <a:avLst/>
            </a:prstGeom>
          </p:spPr>
          <p:txBody>
            <a:bodyPr wrap="none">
              <a:spAutoFit/>
            </a:bodyPr>
            <a:lstStyle/>
            <a:p>
              <a:r>
                <a:rPr lang="en-US" altLang="zh-CN" smtClean="0"/>
                <a:t>474</a:t>
              </a:r>
              <a:endParaRPr lang="zh-CN" altLang="en-US"/>
            </a:p>
          </p:txBody>
        </p:sp>
        <p:sp>
          <p:nvSpPr>
            <p:cNvPr id="6" name="矩形 5"/>
            <p:cNvSpPr/>
            <p:nvPr/>
          </p:nvSpPr>
          <p:spPr>
            <a:xfrm>
              <a:off x="5479683" y="2747017"/>
              <a:ext cx="786130" cy="368300"/>
            </a:xfrm>
            <a:prstGeom prst="rect">
              <a:avLst/>
            </a:prstGeom>
          </p:spPr>
          <p:txBody>
            <a:bodyPr wrap="none">
              <a:spAutoFit/>
            </a:bodyPr>
            <a:lstStyle/>
            <a:p>
              <a:r>
                <a:rPr lang="en-US" altLang="zh-CN"/>
                <a:t>19593</a:t>
              </a:r>
              <a:endParaRPr lang="zh-CN" altLang="en-US"/>
            </a:p>
          </p:txBody>
        </p:sp>
        <p:sp>
          <p:nvSpPr>
            <p:cNvPr id="5" name="矩形 4"/>
            <p:cNvSpPr/>
            <p:nvPr/>
          </p:nvSpPr>
          <p:spPr>
            <a:xfrm>
              <a:off x="4206614" y="3735630"/>
              <a:ext cx="671979" cy="369332"/>
            </a:xfrm>
            <a:prstGeom prst="rect">
              <a:avLst/>
            </a:prstGeom>
          </p:spPr>
          <p:txBody>
            <a:bodyPr wrap="none">
              <a:spAutoFit/>
            </a:bodyPr>
            <a:lstStyle/>
            <a:p>
              <a:r>
                <a:rPr lang="en-US" altLang="zh-CN"/>
                <a:t>1184</a:t>
              </a:r>
              <a:endParaRPr lang="zh-CN" altLang="en-US"/>
            </a:p>
          </p:txBody>
        </p:sp>
      </p:grpSp>
      <p:sp>
        <p:nvSpPr>
          <p:cNvPr id="8" name="矩形 7"/>
          <p:cNvSpPr/>
          <p:nvPr/>
        </p:nvSpPr>
        <p:spPr>
          <a:xfrm>
            <a:off x="-24180" y="711979"/>
            <a:ext cx="12030134" cy="127491"/>
          </a:xfrm>
          <a:prstGeom prst="rect">
            <a:avLst/>
          </a:prstGeom>
          <a:gradFill>
            <a:gsLst>
              <a:gs pos="6195">
                <a:srgbClr val="FF6600">
                  <a:lumMod val="94000"/>
                  <a:lumOff val="6000"/>
                </a:srgbClr>
              </a:gs>
              <a:gs pos="100000">
                <a:srgbClr val="FFC000">
                  <a:alpha val="0"/>
                </a:srgb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4" name="矩形 23"/>
          <p:cNvSpPr/>
          <p:nvPr/>
        </p:nvSpPr>
        <p:spPr>
          <a:xfrm>
            <a:off x="-24180" y="711979"/>
            <a:ext cx="12030134" cy="127491"/>
          </a:xfrm>
          <a:prstGeom prst="rect">
            <a:avLst/>
          </a:prstGeom>
          <a:gradFill>
            <a:gsLst>
              <a:gs pos="6195">
                <a:srgbClr val="FF6600">
                  <a:lumMod val="94000"/>
                  <a:lumOff val="6000"/>
                </a:srgbClr>
              </a:gs>
              <a:gs pos="100000">
                <a:srgbClr val="FFC000">
                  <a:alpha val="0"/>
                </a:srgb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5" name="TextBox 24"/>
          <p:cNvSpPr txBox="1"/>
          <p:nvPr/>
        </p:nvSpPr>
        <p:spPr>
          <a:xfrm>
            <a:off x="88475" y="157985"/>
            <a:ext cx="10205085" cy="553994"/>
          </a:xfrm>
          <a:prstGeom prst="rect">
            <a:avLst/>
          </a:prstGeom>
          <a:noFill/>
        </p:spPr>
        <p:txBody>
          <a:bodyPr wrap="square" lIns="121917" tIns="60958" rIns="121917" bIns="60958" rtlCol="0">
            <a:spAutoFit/>
          </a:bodyPr>
          <a:lstStyle/>
          <a:p>
            <a:r>
              <a:rPr lang="zh-CN" altLang="en-US" sz="2800" kern="0">
                <a:gradFill>
                  <a:gsLst>
                    <a:gs pos="0">
                      <a:srgbClr val="FF0000"/>
                    </a:gs>
                    <a:gs pos="100000">
                      <a:srgbClr val="C00000"/>
                    </a:gs>
                  </a:gsLst>
                  <a:lin ang="5400000" scaled="1"/>
                </a:gradFill>
                <a:latin typeface="方正粗雅宋_GBK" panose="02000500000000000000" pitchFamily="2" charset="-122"/>
                <a:ea typeface="方正粗雅宋_GBK" panose="02000500000000000000" pitchFamily="2" charset="-122"/>
                <a:cs typeface="宋体" panose="02010600030101010101" pitchFamily="2" charset="-122"/>
              </a:rPr>
              <a:t>三、发展我市交通</a:t>
            </a:r>
            <a:endParaRPr lang="zh-CN" altLang="en-US" sz="2800" kern="0" dirty="0">
              <a:gradFill>
                <a:gsLst>
                  <a:gs pos="0">
                    <a:srgbClr val="FF0000"/>
                  </a:gs>
                  <a:gs pos="100000">
                    <a:srgbClr val="C00000"/>
                  </a:gs>
                </a:gsLst>
                <a:lin ang="5400000" scaled="1"/>
              </a:gradFill>
              <a:latin typeface="方正粗雅宋_GBK" panose="02000500000000000000" pitchFamily="2" charset="-122"/>
              <a:ea typeface="方正粗雅宋_GBK" panose="02000500000000000000" pitchFamily="2" charset="-122"/>
              <a:cs typeface="宋体" panose="02010600030101010101" pitchFamily="2" charset="-122"/>
            </a:endParaRPr>
          </a:p>
        </p:txBody>
      </p:sp>
      <p:pic>
        <p:nvPicPr>
          <p:cNvPr id="22" name="Picture 3"/>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0699668" y="-11876"/>
            <a:ext cx="1496636" cy="907052"/>
          </a:xfrm>
          <a:prstGeom prst="rect">
            <a:avLst/>
          </a:prstGeom>
          <a:noFill/>
          <a:extLst>
            <a:ext uri="{909E8E84-426E-40DD-AFC4-6F175D3DCCD1}">
              <a14:hiddenFill xmlns:a14="http://schemas.microsoft.com/office/drawing/2010/main">
                <a:solidFill>
                  <a:srgbClr val="FFFFFF"/>
                </a:solidFill>
              </a14:hiddenFill>
            </a:ext>
          </a:extLst>
        </p:spPr>
      </p:pic>
      <p:sp>
        <p:nvSpPr>
          <p:cNvPr id="10" name="文本框 99"/>
          <p:cNvSpPr txBox="1"/>
          <p:nvPr/>
        </p:nvSpPr>
        <p:spPr>
          <a:xfrm>
            <a:off x="630555" y="969328"/>
            <a:ext cx="4560462" cy="461665"/>
          </a:xfrm>
          <a:prstGeom prst="rect">
            <a:avLst/>
          </a:prstGeom>
          <a:noFill/>
          <a:ln w="9525">
            <a:noFill/>
          </a:ln>
        </p:spPr>
        <p:txBody>
          <a:bodyPr wrap="square">
            <a:spAutoFit/>
          </a:bodyPr>
          <a:lstStyle/>
          <a:p>
            <a:pPr marL="342900" indent="-342900">
              <a:buClr>
                <a:srgbClr val="C00000"/>
              </a:buClr>
              <a:buFont typeface="Wingdings" panose="05000000000000000000" pitchFamily="2" charset="2"/>
              <a:buChar char="Ø"/>
            </a:pPr>
            <a:r>
              <a:rPr lang="zh-CN" altLang="en-US" sz="2400" smtClean="0">
                <a:solidFill>
                  <a:srgbClr val="FF0000"/>
                </a:solidFill>
              </a:rPr>
              <a:t>（一）现状</a:t>
            </a:r>
            <a:r>
              <a:rPr lang="zh-CN" altLang="en-US" sz="2400">
                <a:solidFill>
                  <a:srgbClr val="FF0000"/>
                </a:solidFill>
              </a:rPr>
              <a:t>及机遇</a:t>
            </a:r>
            <a:endParaRPr lang="zh-CN" altLang="en-US" sz="2400">
              <a:solidFill>
                <a:srgbClr val="FF0000"/>
              </a:solidFill>
            </a:endParaRPr>
          </a:p>
        </p:txBody>
      </p:sp>
      <p:sp>
        <p:nvSpPr>
          <p:cNvPr id="7" name="矩形 6"/>
          <p:cNvSpPr/>
          <p:nvPr/>
        </p:nvSpPr>
        <p:spPr>
          <a:xfrm>
            <a:off x="7519596" y="2492650"/>
            <a:ext cx="4130937" cy="2171065"/>
          </a:xfrm>
          <a:prstGeom prst="rect">
            <a:avLst/>
          </a:prstGeom>
        </p:spPr>
        <p:txBody>
          <a:bodyPr wrap="square">
            <a:spAutoFit/>
          </a:bodyPr>
          <a:lstStyle/>
          <a:p>
            <a:pPr>
              <a:lnSpc>
                <a:spcPct val="130000"/>
              </a:lnSpc>
            </a:pPr>
            <a:r>
              <a:rPr lang="en-US" altLang="zh-CN" sz="2600">
                <a:solidFill>
                  <a:srgbClr val="000000"/>
                </a:solidFill>
                <a:latin typeface="+mn-ea"/>
              </a:rPr>
              <a:t>       </a:t>
            </a:r>
            <a:r>
              <a:rPr lang="zh-CN" altLang="en-US" sz="2600">
                <a:solidFill>
                  <a:srgbClr val="000000"/>
                </a:solidFill>
                <a:latin typeface="+mn-ea"/>
              </a:rPr>
              <a:t>公路通车里程达到</a:t>
            </a:r>
            <a:r>
              <a:rPr lang="en-US" altLang="zh-CN" sz="2600">
                <a:solidFill>
                  <a:srgbClr val="000000"/>
                </a:solidFill>
                <a:latin typeface="+mn-ea"/>
              </a:rPr>
              <a:t>21251</a:t>
            </a:r>
            <a:r>
              <a:rPr lang="zh-CN" altLang="en-US" sz="2600">
                <a:solidFill>
                  <a:srgbClr val="000000"/>
                </a:solidFill>
                <a:latin typeface="+mn-ea"/>
              </a:rPr>
              <a:t>公里，公路密度达到每百平方公里</a:t>
            </a:r>
            <a:r>
              <a:rPr lang="en-US" altLang="zh-CN" sz="2600">
                <a:solidFill>
                  <a:srgbClr val="000000"/>
                </a:solidFill>
                <a:latin typeface="+mn-ea"/>
              </a:rPr>
              <a:t>243.7</a:t>
            </a:r>
            <a:r>
              <a:rPr lang="zh-CN" altLang="en-US" sz="2600">
                <a:solidFill>
                  <a:srgbClr val="000000"/>
                </a:solidFill>
                <a:latin typeface="+mn-ea"/>
              </a:rPr>
              <a:t>公里，</a:t>
            </a:r>
            <a:r>
              <a:rPr lang="zh-CN" altLang="en-US" sz="2600" b="1">
                <a:solidFill>
                  <a:srgbClr val="FF0000"/>
                </a:solidFill>
                <a:latin typeface="+mn-ea"/>
              </a:rPr>
              <a:t>居全省首位。</a:t>
            </a:r>
            <a:endParaRPr lang="zh-CN" altLang="en-US" sz="2600" b="1">
              <a:solidFill>
                <a:srgbClr val="FF0000"/>
              </a:solidFill>
              <a:latin typeface="+mn-ea"/>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ppt_w</p:attrName>
                                        </p:attrNameLst>
                                      </p:cBhvr>
                                      <p:tavLst>
                                        <p:tav tm="0">
                                          <p:val>
                                            <p:fltVal val="0"/>
                                          </p:val>
                                        </p:tav>
                                        <p:tav tm="100000">
                                          <p:val>
                                            <p:strVal val="#ppt_w"/>
                                          </p:val>
                                        </p:tav>
                                      </p:tavLst>
                                    </p:anim>
                                    <p:anim calcmode="lin" valueType="num">
                                      <p:cBhvr>
                                        <p:cTn id="13" dur="500" fill="hold"/>
                                        <p:tgtEl>
                                          <p:spTgt spid="7"/>
                                        </p:tgtEl>
                                        <p:attrNameLst>
                                          <p:attrName>ppt_h</p:attrName>
                                        </p:attrNameLst>
                                      </p:cBhvr>
                                      <p:tavLst>
                                        <p:tav tm="0">
                                          <p:val>
                                            <p:fltVal val="0"/>
                                          </p:val>
                                        </p:tav>
                                        <p:tav tm="100000">
                                          <p:val>
                                            <p:strVal val="#ppt_h"/>
                                          </p:val>
                                        </p:tav>
                                      </p:tavLst>
                                    </p:anim>
                                    <p:animEffect transition="in" filter="fade">
                                      <p:cBhvr>
                                        <p:cTn id="1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24180" y="711979"/>
            <a:ext cx="12030134" cy="127491"/>
          </a:xfrm>
          <a:prstGeom prst="rect">
            <a:avLst/>
          </a:prstGeom>
          <a:gradFill>
            <a:gsLst>
              <a:gs pos="6195">
                <a:srgbClr val="FF6600">
                  <a:lumMod val="94000"/>
                  <a:lumOff val="6000"/>
                </a:srgbClr>
              </a:gs>
              <a:gs pos="100000">
                <a:srgbClr val="FFC000">
                  <a:alpha val="0"/>
                </a:srgb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4" name="矩形 23"/>
          <p:cNvSpPr/>
          <p:nvPr/>
        </p:nvSpPr>
        <p:spPr>
          <a:xfrm>
            <a:off x="-24180" y="711979"/>
            <a:ext cx="12030134" cy="127491"/>
          </a:xfrm>
          <a:prstGeom prst="rect">
            <a:avLst/>
          </a:prstGeom>
          <a:gradFill>
            <a:gsLst>
              <a:gs pos="6195">
                <a:srgbClr val="FF6600">
                  <a:lumMod val="94000"/>
                  <a:lumOff val="6000"/>
                </a:srgbClr>
              </a:gs>
              <a:gs pos="100000">
                <a:srgbClr val="FFC000">
                  <a:alpha val="0"/>
                </a:srgb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5" name="TextBox 24"/>
          <p:cNvSpPr txBox="1"/>
          <p:nvPr/>
        </p:nvSpPr>
        <p:spPr>
          <a:xfrm>
            <a:off x="88475" y="157985"/>
            <a:ext cx="10205085" cy="553994"/>
          </a:xfrm>
          <a:prstGeom prst="rect">
            <a:avLst/>
          </a:prstGeom>
          <a:noFill/>
        </p:spPr>
        <p:txBody>
          <a:bodyPr wrap="square" lIns="121917" tIns="60958" rIns="121917" bIns="60958" rtlCol="0">
            <a:spAutoFit/>
          </a:bodyPr>
          <a:lstStyle/>
          <a:p>
            <a:r>
              <a:rPr lang="zh-CN" altLang="en-US" sz="2800" kern="0">
                <a:gradFill>
                  <a:gsLst>
                    <a:gs pos="0">
                      <a:srgbClr val="FF0000"/>
                    </a:gs>
                    <a:gs pos="100000">
                      <a:srgbClr val="C00000"/>
                    </a:gs>
                  </a:gsLst>
                  <a:lin ang="5400000" scaled="1"/>
                </a:gradFill>
                <a:latin typeface="方正粗雅宋_GBK" panose="02000500000000000000" pitchFamily="2" charset="-122"/>
                <a:ea typeface="方正粗雅宋_GBK" panose="02000500000000000000" pitchFamily="2" charset="-122"/>
                <a:cs typeface="宋体" panose="02010600030101010101" pitchFamily="2" charset="-122"/>
              </a:rPr>
              <a:t>三、发展我市交通</a:t>
            </a:r>
            <a:endParaRPr lang="zh-CN" altLang="en-US" sz="2800" kern="0" dirty="0">
              <a:gradFill>
                <a:gsLst>
                  <a:gs pos="0">
                    <a:srgbClr val="FF0000"/>
                  </a:gs>
                  <a:gs pos="100000">
                    <a:srgbClr val="C00000"/>
                  </a:gs>
                </a:gsLst>
                <a:lin ang="5400000" scaled="1"/>
              </a:gradFill>
              <a:latin typeface="方正粗雅宋_GBK" panose="02000500000000000000" pitchFamily="2" charset="-122"/>
              <a:ea typeface="方正粗雅宋_GBK" panose="02000500000000000000" pitchFamily="2" charset="-122"/>
              <a:cs typeface="宋体" panose="02010600030101010101" pitchFamily="2" charset="-122"/>
            </a:endParaRPr>
          </a:p>
        </p:txBody>
      </p:sp>
      <p:pic>
        <p:nvPicPr>
          <p:cNvPr id="22" name="Picture 3"/>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0699668" y="-11876"/>
            <a:ext cx="1496636" cy="907052"/>
          </a:xfrm>
          <a:prstGeom prst="rect">
            <a:avLst/>
          </a:prstGeom>
          <a:noFill/>
          <a:extLst>
            <a:ext uri="{909E8E84-426E-40DD-AFC4-6F175D3DCCD1}">
              <a14:hiddenFill xmlns:a14="http://schemas.microsoft.com/office/drawing/2010/main">
                <a:solidFill>
                  <a:srgbClr val="FFFFFF"/>
                </a:solidFill>
              </a14:hiddenFill>
            </a:ext>
          </a:extLst>
        </p:spPr>
      </p:pic>
      <p:sp>
        <p:nvSpPr>
          <p:cNvPr id="10" name="文本框 99"/>
          <p:cNvSpPr txBox="1"/>
          <p:nvPr/>
        </p:nvSpPr>
        <p:spPr>
          <a:xfrm>
            <a:off x="630555" y="969328"/>
            <a:ext cx="4560462" cy="461665"/>
          </a:xfrm>
          <a:prstGeom prst="rect">
            <a:avLst/>
          </a:prstGeom>
          <a:noFill/>
          <a:ln w="9525">
            <a:noFill/>
          </a:ln>
        </p:spPr>
        <p:txBody>
          <a:bodyPr wrap="square">
            <a:spAutoFit/>
          </a:bodyPr>
          <a:lstStyle/>
          <a:p>
            <a:pPr marL="342900" indent="-342900">
              <a:buClr>
                <a:srgbClr val="C00000"/>
              </a:buClr>
              <a:buFont typeface="Wingdings" panose="05000000000000000000" pitchFamily="2" charset="2"/>
              <a:buChar char="Ø"/>
            </a:pPr>
            <a:r>
              <a:rPr lang="zh-CN" altLang="en-US" sz="2400" smtClean="0">
                <a:solidFill>
                  <a:srgbClr val="FF0000"/>
                </a:solidFill>
              </a:rPr>
              <a:t>差距</a:t>
            </a:r>
            <a:r>
              <a:rPr lang="zh-CN" altLang="en-US" sz="2400">
                <a:solidFill>
                  <a:srgbClr val="FF0000"/>
                </a:solidFill>
              </a:rPr>
              <a:t>和短板</a:t>
            </a:r>
            <a:endParaRPr lang="zh-CN" altLang="en-US" sz="2400">
              <a:solidFill>
                <a:srgbClr val="FF0000"/>
              </a:solidFill>
            </a:endParaRPr>
          </a:p>
        </p:txBody>
      </p:sp>
      <p:grpSp>
        <p:nvGrpSpPr>
          <p:cNvPr id="17" name="组合 16"/>
          <p:cNvGrpSpPr/>
          <p:nvPr/>
        </p:nvGrpSpPr>
        <p:grpSpPr>
          <a:xfrm>
            <a:off x="630555" y="1866353"/>
            <a:ext cx="6018407" cy="4899199"/>
            <a:chOff x="630555" y="1602890"/>
            <a:chExt cx="6018407" cy="4899199"/>
          </a:xfrm>
        </p:grpSpPr>
        <p:graphicFrame>
          <p:nvGraphicFramePr>
            <p:cNvPr id="11" name="图表 10"/>
            <p:cNvGraphicFramePr/>
            <p:nvPr/>
          </p:nvGraphicFramePr>
          <p:xfrm>
            <a:off x="630555" y="1602890"/>
            <a:ext cx="6018407" cy="4899199"/>
          </p:xfrm>
          <a:graphic>
            <a:graphicData uri="http://schemas.openxmlformats.org/drawingml/2006/chart">
              <c:chart xmlns:c="http://schemas.openxmlformats.org/drawingml/2006/chart" xmlns:r="http://schemas.openxmlformats.org/officeDocument/2006/relationships" r:id="rId1"/>
            </a:graphicData>
          </a:graphic>
        </p:graphicFrame>
        <p:sp>
          <p:nvSpPr>
            <p:cNvPr id="3" name="矩形 2"/>
            <p:cNvSpPr/>
            <p:nvPr/>
          </p:nvSpPr>
          <p:spPr>
            <a:xfrm>
              <a:off x="1764364" y="3867636"/>
              <a:ext cx="595035" cy="369332"/>
            </a:xfrm>
            <a:prstGeom prst="rect">
              <a:avLst/>
            </a:prstGeom>
          </p:spPr>
          <p:txBody>
            <a:bodyPr wrap="none">
              <a:spAutoFit/>
            </a:bodyPr>
            <a:lstStyle/>
            <a:p>
              <a:r>
                <a:rPr lang="en-US" altLang="zh-CN" smtClean="0"/>
                <a:t>7.9%</a:t>
              </a:r>
              <a:endParaRPr lang="zh-CN" altLang="en-US"/>
            </a:p>
          </p:txBody>
        </p:sp>
        <p:sp>
          <p:nvSpPr>
            <p:cNvPr id="9" name="矩形 8"/>
            <p:cNvSpPr/>
            <p:nvPr/>
          </p:nvSpPr>
          <p:spPr>
            <a:xfrm>
              <a:off x="2257164" y="3539728"/>
              <a:ext cx="595035" cy="369332"/>
            </a:xfrm>
            <a:prstGeom prst="rect">
              <a:avLst/>
            </a:prstGeom>
          </p:spPr>
          <p:txBody>
            <a:bodyPr wrap="none">
              <a:spAutoFit/>
            </a:bodyPr>
            <a:lstStyle/>
            <a:p>
              <a:r>
                <a:rPr lang="en-US" altLang="zh-CN" smtClean="0"/>
                <a:t>9.5%</a:t>
              </a:r>
              <a:endParaRPr lang="zh-CN" altLang="en-US"/>
            </a:p>
          </p:txBody>
        </p:sp>
        <p:sp>
          <p:nvSpPr>
            <p:cNvPr id="13" name="矩形 12"/>
            <p:cNvSpPr/>
            <p:nvPr/>
          </p:nvSpPr>
          <p:spPr>
            <a:xfrm>
              <a:off x="3265056" y="4753019"/>
              <a:ext cx="595035" cy="369332"/>
            </a:xfrm>
            <a:prstGeom prst="rect">
              <a:avLst/>
            </a:prstGeom>
          </p:spPr>
          <p:txBody>
            <a:bodyPr wrap="none">
              <a:spAutoFit/>
            </a:bodyPr>
            <a:lstStyle/>
            <a:p>
              <a:r>
                <a:rPr lang="en-US" altLang="zh-CN"/>
                <a:t>2.3%</a:t>
              </a:r>
              <a:endParaRPr lang="zh-CN" altLang="en-US"/>
            </a:p>
          </p:txBody>
        </p:sp>
        <p:sp>
          <p:nvSpPr>
            <p:cNvPr id="14" name="矩形 13"/>
            <p:cNvSpPr/>
            <p:nvPr/>
          </p:nvSpPr>
          <p:spPr>
            <a:xfrm>
              <a:off x="3778811" y="4525173"/>
              <a:ext cx="595035" cy="369332"/>
            </a:xfrm>
            <a:prstGeom prst="rect">
              <a:avLst/>
            </a:prstGeom>
          </p:spPr>
          <p:txBody>
            <a:bodyPr wrap="none">
              <a:spAutoFit/>
            </a:bodyPr>
            <a:lstStyle/>
            <a:p>
              <a:r>
                <a:rPr lang="en-US" altLang="zh-CN" smtClean="0"/>
                <a:t>4.1%</a:t>
              </a:r>
              <a:endParaRPr lang="zh-CN" altLang="en-US"/>
            </a:p>
          </p:txBody>
        </p:sp>
        <p:sp>
          <p:nvSpPr>
            <p:cNvPr id="15" name="矩形 14"/>
            <p:cNvSpPr/>
            <p:nvPr/>
          </p:nvSpPr>
          <p:spPr>
            <a:xfrm>
              <a:off x="4751151" y="3216632"/>
              <a:ext cx="716863" cy="369332"/>
            </a:xfrm>
            <a:prstGeom prst="rect">
              <a:avLst/>
            </a:prstGeom>
          </p:spPr>
          <p:txBody>
            <a:bodyPr wrap="none">
              <a:spAutoFit/>
            </a:bodyPr>
            <a:lstStyle/>
            <a:p>
              <a:r>
                <a:rPr lang="en-US" altLang="zh-CN"/>
                <a:t>10.9%</a:t>
              </a:r>
              <a:endParaRPr lang="zh-CN" altLang="en-US"/>
            </a:p>
          </p:txBody>
        </p:sp>
        <p:sp>
          <p:nvSpPr>
            <p:cNvPr id="16" name="矩形 15"/>
            <p:cNvSpPr/>
            <p:nvPr/>
          </p:nvSpPr>
          <p:spPr>
            <a:xfrm>
              <a:off x="5271662" y="2385454"/>
              <a:ext cx="716863" cy="369332"/>
            </a:xfrm>
            <a:prstGeom prst="rect">
              <a:avLst/>
            </a:prstGeom>
          </p:spPr>
          <p:txBody>
            <a:bodyPr wrap="none">
              <a:spAutoFit/>
            </a:bodyPr>
            <a:lstStyle/>
            <a:p>
              <a:r>
                <a:rPr lang="en-US" altLang="zh-CN"/>
                <a:t>16.1%</a:t>
              </a:r>
              <a:endParaRPr lang="zh-CN" altLang="en-US"/>
            </a:p>
          </p:txBody>
        </p:sp>
      </p:grpSp>
      <p:grpSp>
        <p:nvGrpSpPr>
          <p:cNvPr id="20" name="组合 19"/>
          <p:cNvGrpSpPr/>
          <p:nvPr/>
        </p:nvGrpSpPr>
        <p:grpSpPr>
          <a:xfrm>
            <a:off x="4042684" y="1381138"/>
            <a:ext cx="2046926" cy="982511"/>
            <a:chOff x="4042684" y="1268981"/>
            <a:chExt cx="2046926" cy="982511"/>
          </a:xfrm>
        </p:grpSpPr>
        <p:sp>
          <p:nvSpPr>
            <p:cNvPr id="18" name="矩形 17"/>
            <p:cNvSpPr/>
            <p:nvPr/>
          </p:nvSpPr>
          <p:spPr>
            <a:xfrm flipH="1">
              <a:off x="4042684" y="1362207"/>
              <a:ext cx="591671" cy="182880"/>
            </a:xfrm>
            <a:prstGeom prst="rect">
              <a:avLst/>
            </a:prstGeom>
            <a:solidFill>
              <a:srgbClr val="FF6600"/>
            </a:solidFill>
            <a:ln w="15240">
              <a:noFill/>
            </a:ln>
            <a:effectLst>
              <a:outerShdw dist="25400" dir="2700000" algn="tl" rotWithShape="0">
                <a:srgbClr val="542708"/>
              </a:outerShdw>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2588" tIns="42588" rIns="42588" bIns="42588" numCol="1" spcCol="1270" rtlCol="0" anchor="ctr" anchorCtr="0">
              <a:noAutofit/>
            </a:bodyPr>
            <a:lstStyle/>
            <a:p>
              <a:pPr marL="360045" algn="ctr" defTabSz="355600">
                <a:lnSpc>
                  <a:spcPct val="90000"/>
                </a:lnSpc>
                <a:spcBef>
                  <a:spcPct val="0"/>
                </a:spcBef>
                <a:spcAft>
                  <a:spcPct val="35000"/>
                </a:spcAft>
              </a:pPr>
              <a:endParaRPr lang="zh-CN" altLang="en-US" sz="2400" dirty="0">
                <a:solidFill>
                  <a:schemeClr val="tx1">
                    <a:lumMod val="85000"/>
                    <a:lumOff val="15000"/>
                  </a:schemeClr>
                </a:solidFill>
              </a:endParaRPr>
            </a:p>
          </p:txBody>
        </p:sp>
        <p:sp>
          <p:nvSpPr>
            <p:cNvPr id="23" name="矩形 22"/>
            <p:cNvSpPr/>
            <p:nvPr/>
          </p:nvSpPr>
          <p:spPr>
            <a:xfrm flipH="1">
              <a:off x="4042685" y="1975386"/>
              <a:ext cx="591671" cy="182880"/>
            </a:xfrm>
            <a:prstGeom prst="rect">
              <a:avLst/>
            </a:prstGeom>
            <a:solidFill>
              <a:schemeClr val="accent1"/>
            </a:solidFill>
            <a:ln w="15240">
              <a:noFill/>
            </a:ln>
            <a:effectLst>
              <a:outerShdw dist="25400" dir="2700000" algn="tl" rotWithShape="0">
                <a:srgbClr val="542708"/>
              </a:outerShdw>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2588" tIns="42588" rIns="42588" bIns="42588" numCol="1" spcCol="1270" rtlCol="0" anchor="ctr" anchorCtr="0">
              <a:noAutofit/>
            </a:bodyPr>
            <a:lstStyle/>
            <a:p>
              <a:pPr marL="360045" algn="ctr" defTabSz="355600">
                <a:lnSpc>
                  <a:spcPct val="90000"/>
                </a:lnSpc>
                <a:spcBef>
                  <a:spcPct val="0"/>
                </a:spcBef>
                <a:spcAft>
                  <a:spcPct val="35000"/>
                </a:spcAft>
              </a:pPr>
              <a:endParaRPr lang="zh-CN" altLang="en-US" sz="2400" dirty="0">
                <a:solidFill>
                  <a:schemeClr val="tx1">
                    <a:lumMod val="85000"/>
                    <a:lumOff val="15000"/>
                  </a:schemeClr>
                </a:solidFill>
              </a:endParaRPr>
            </a:p>
          </p:txBody>
        </p:sp>
        <p:sp>
          <p:nvSpPr>
            <p:cNvPr id="19" name="矩形 18"/>
            <p:cNvSpPr/>
            <p:nvPr/>
          </p:nvSpPr>
          <p:spPr>
            <a:xfrm>
              <a:off x="4750782" y="1882160"/>
              <a:ext cx="1338828" cy="369332"/>
            </a:xfrm>
            <a:prstGeom prst="rect">
              <a:avLst/>
            </a:prstGeom>
          </p:spPr>
          <p:txBody>
            <a:bodyPr wrap="none">
              <a:spAutoFit/>
            </a:bodyPr>
            <a:lstStyle/>
            <a:p>
              <a:r>
                <a:rPr lang="zh-CN" altLang="en-US"/>
                <a:t>全省</a:t>
              </a:r>
              <a:r>
                <a:rPr lang="zh-CN" altLang="en-US" smtClean="0"/>
                <a:t>平均</a:t>
              </a:r>
              <a:r>
                <a:rPr lang="zh-CN" altLang="en-US"/>
                <a:t>值</a:t>
              </a:r>
              <a:endParaRPr lang="zh-CN" altLang="en-US"/>
            </a:p>
          </p:txBody>
        </p:sp>
        <p:sp>
          <p:nvSpPr>
            <p:cNvPr id="26" name="矩形 25"/>
            <p:cNvSpPr/>
            <p:nvPr/>
          </p:nvSpPr>
          <p:spPr>
            <a:xfrm>
              <a:off x="4697776" y="1268981"/>
              <a:ext cx="877163" cy="369332"/>
            </a:xfrm>
            <a:prstGeom prst="rect">
              <a:avLst/>
            </a:prstGeom>
          </p:spPr>
          <p:txBody>
            <a:bodyPr wrap="none">
              <a:spAutoFit/>
            </a:bodyPr>
            <a:lstStyle/>
            <a:p>
              <a:r>
                <a:rPr lang="zh-CN" altLang="en-US"/>
                <a:t>我</a:t>
              </a:r>
              <a:r>
                <a:rPr lang="zh-CN" altLang="en-US" smtClean="0"/>
                <a:t>市值</a:t>
              </a:r>
              <a:endParaRPr lang="zh-CN" altLang="en-US"/>
            </a:p>
          </p:txBody>
        </p:sp>
      </p:grpSp>
      <p:sp>
        <p:nvSpPr>
          <p:cNvPr id="21" name="矩形 20"/>
          <p:cNvSpPr/>
          <p:nvPr/>
        </p:nvSpPr>
        <p:spPr>
          <a:xfrm>
            <a:off x="7082909" y="1734262"/>
            <a:ext cx="5109091" cy="461665"/>
          </a:xfrm>
          <a:prstGeom prst="rect">
            <a:avLst/>
          </a:prstGeom>
        </p:spPr>
        <p:txBody>
          <a:bodyPr wrap="none">
            <a:spAutoFit/>
          </a:bodyPr>
          <a:lstStyle/>
          <a:p>
            <a:r>
              <a:rPr lang="zh-CN" altLang="en-US" sz="2400">
                <a:solidFill>
                  <a:srgbClr val="FF0000"/>
                </a:solidFill>
              </a:rPr>
              <a:t>综合交通基础设施供给能力亟需提升</a:t>
            </a:r>
            <a:endParaRPr lang="zh-CN" altLang="en-US" sz="2400">
              <a:solidFill>
                <a:srgbClr val="FF0000"/>
              </a:solidFill>
            </a:endParaRPr>
          </a:p>
        </p:txBody>
      </p:sp>
      <p:sp>
        <p:nvSpPr>
          <p:cNvPr id="27" name="矩形 26"/>
          <p:cNvSpPr/>
          <p:nvPr/>
        </p:nvSpPr>
        <p:spPr>
          <a:xfrm>
            <a:off x="7082909" y="2649105"/>
            <a:ext cx="4493538" cy="830997"/>
          </a:xfrm>
          <a:prstGeom prst="rect">
            <a:avLst/>
          </a:prstGeom>
        </p:spPr>
        <p:txBody>
          <a:bodyPr wrap="none">
            <a:spAutoFit/>
          </a:bodyPr>
          <a:lstStyle/>
          <a:p>
            <a:r>
              <a:rPr lang="zh-CN" altLang="en-US" sz="2400">
                <a:solidFill>
                  <a:srgbClr val="FF0000"/>
                </a:solidFill>
              </a:rPr>
              <a:t>国家对用地、环保等方面管控</a:t>
            </a:r>
            <a:r>
              <a:rPr lang="zh-CN" altLang="en-US" sz="2400" smtClean="0">
                <a:solidFill>
                  <a:srgbClr val="FF0000"/>
                </a:solidFill>
              </a:rPr>
              <a:t>和</a:t>
            </a:r>
            <a:endParaRPr lang="en-US" altLang="zh-CN" sz="2400" smtClean="0">
              <a:solidFill>
                <a:srgbClr val="FF0000"/>
              </a:solidFill>
            </a:endParaRPr>
          </a:p>
          <a:p>
            <a:r>
              <a:rPr lang="zh-CN" altLang="en-US" sz="2400" smtClean="0">
                <a:solidFill>
                  <a:srgbClr val="FF0000"/>
                </a:solidFill>
              </a:rPr>
              <a:t>约束</a:t>
            </a:r>
            <a:r>
              <a:rPr lang="zh-CN" altLang="en-US" sz="2400">
                <a:solidFill>
                  <a:srgbClr val="FF0000"/>
                </a:solidFill>
              </a:rPr>
              <a:t>越来越严格</a:t>
            </a:r>
            <a:endParaRPr lang="zh-CN" altLang="en-US" sz="2400">
              <a:solidFill>
                <a:srgbClr val="FF0000"/>
              </a:solidFill>
            </a:endParaRPr>
          </a:p>
        </p:txBody>
      </p:sp>
      <p:sp>
        <p:nvSpPr>
          <p:cNvPr id="28" name="矩形 27"/>
          <p:cNvSpPr/>
          <p:nvPr/>
        </p:nvSpPr>
        <p:spPr>
          <a:xfrm>
            <a:off x="7082909" y="3802854"/>
            <a:ext cx="3262432" cy="461665"/>
          </a:xfrm>
          <a:prstGeom prst="rect">
            <a:avLst/>
          </a:prstGeom>
        </p:spPr>
        <p:txBody>
          <a:bodyPr wrap="none">
            <a:spAutoFit/>
          </a:bodyPr>
          <a:lstStyle/>
          <a:p>
            <a:r>
              <a:rPr lang="zh-CN" altLang="en-US" sz="2400">
                <a:solidFill>
                  <a:srgbClr val="FF0000"/>
                </a:solidFill>
              </a:rPr>
              <a:t>疫情防控形势依然严峻</a:t>
            </a:r>
            <a:endParaRPr lang="zh-CN" altLang="en-US" sz="2400">
              <a:solidFill>
                <a:srgbClr val="FF0000"/>
              </a:solidFill>
            </a:endParaRPr>
          </a:p>
        </p:txBody>
      </p:sp>
      <p:sp>
        <p:nvSpPr>
          <p:cNvPr id="29" name="矩形 28"/>
          <p:cNvSpPr/>
          <p:nvPr/>
        </p:nvSpPr>
        <p:spPr>
          <a:xfrm>
            <a:off x="6835475" y="4696617"/>
            <a:ext cx="2954655" cy="461665"/>
          </a:xfrm>
          <a:prstGeom prst="rect">
            <a:avLst/>
          </a:prstGeom>
        </p:spPr>
        <p:txBody>
          <a:bodyPr wrap="none">
            <a:spAutoFit/>
          </a:bodyPr>
          <a:lstStyle/>
          <a:p>
            <a:r>
              <a:rPr lang="zh-CN" altLang="en-US" sz="2400">
                <a:solidFill>
                  <a:srgbClr val="FF0000"/>
                </a:solidFill>
              </a:rPr>
              <a:t>“公转铁”任重道远</a:t>
            </a:r>
            <a:endParaRPr lang="zh-CN" altLang="en-US" sz="2400">
              <a:solidFill>
                <a:srgbClr val="FF0000"/>
              </a:solidFill>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nodeType="afterEffect">
                                  <p:stCondLst>
                                    <p:cond delay="0"/>
                                  </p:stCondLst>
                                  <p:iterate type="lt">
                                    <p:tmPct val="10000"/>
                                  </p:iterate>
                                  <p:childTnLst>
                                    <p:set>
                                      <p:cBhvr>
                                        <p:cTn id="6" dur="1" fill="hold">
                                          <p:stCondLst>
                                            <p:cond delay="0"/>
                                          </p:stCondLst>
                                        </p:cTn>
                                        <p:tgtEl>
                                          <p:spTgt spid="10">
                                            <p:txEl>
                                              <p:pRg st="0" end="0"/>
                                            </p:txEl>
                                          </p:spTgt>
                                        </p:tgtEl>
                                        <p:attrNameLst>
                                          <p:attrName>style.visibility</p:attrName>
                                        </p:attrNameLst>
                                      </p:cBhvr>
                                      <p:to>
                                        <p:strVal val="visible"/>
                                      </p:to>
                                    </p:set>
                                    <p:anim calcmode="lin" valueType="num">
                                      <p:cBhvr>
                                        <p:cTn id="7" dur="500" fill="hold"/>
                                        <p:tgtEl>
                                          <p:spTgt spid="10">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0">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10">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0">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0">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2" fill="hold" grpId="0" nodeType="clickEffect">
                                  <p:stCondLst>
                                    <p:cond delay="0"/>
                                  </p:stCondLst>
                                  <p:childTnLst>
                                    <p:set>
                                      <p:cBhvr>
                                        <p:cTn id="15" dur="1" fill="hold">
                                          <p:stCondLst>
                                            <p:cond delay="0"/>
                                          </p:stCondLst>
                                        </p:cTn>
                                        <p:tgtEl>
                                          <p:spTgt spid="21"/>
                                        </p:tgtEl>
                                        <p:attrNameLst>
                                          <p:attrName>style.visibility</p:attrName>
                                        </p:attrNameLst>
                                      </p:cBhvr>
                                      <p:to>
                                        <p:strVal val="visible"/>
                                      </p:to>
                                    </p:set>
                                    <p:anim calcmode="lin" valueType="num">
                                      <p:cBhvr additive="base">
                                        <p:cTn id="16" dur="500" fill="hold"/>
                                        <p:tgtEl>
                                          <p:spTgt spid="21"/>
                                        </p:tgtEl>
                                        <p:attrNameLst>
                                          <p:attrName>ppt_x</p:attrName>
                                        </p:attrNameLst>
                                      </p:cBhvr>
                                      <p:tavLst>
                                        <p:tav tm="0">
                                          <p:val>
                                            <p:strVal val="1+#ppt_w/2"/>
                                          </p:val>
                                        </p:tav>
                                        <p:tav tm="100000">
                                          <p:val>
                                            <p:strVal val="#ppt_x"/>
                                          </p:val>
                                        </p:tav>
                                      </p:tavLst>
                                    </p:anim>
                                    <p:anim calcmode="lin" valueType="num">
                                      <p:cBhvr additive="base">
                                        <p:cTn id="17" dur="500" fill="hold"/>
                                        <p:tgtEl>
                                          <p:spTgt spid="21"/>
                                        </p:tgtEl>
                                        <p:attrNameLst>
                                          <p:attrName>ppt_y</p:attrName>
                                        </p:attrNameLst>
                                      </p:cBhvr>
                                      <p:tavLst>
                                        <p:tav tm="0">
                                          <p:val>
                                            <p:strVal val="#ppt_y"/>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nodeType="click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wipe(up)">
                                      <p:cBhvr>
                                        <p:cTn id="22" dur="500"/>
                                        <p:tgtEl>
                                          <p:spTgt spid="20"/>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wipe(down)">
                                      <p:cBhvr>
                                        <p:cTn id="27" dur="3000"/>
                                        <p:tgtEl>
                                          <p:spTgt spid="17"/>
                                        </p:tgtEl>
                                      </p:cBhvr>
                                    </p:animEffect>
                                  </p:childTnLst>
                                </p:cTn>
                              </p:par>
                            </p:childTnLst>
                          </p:cTn>
                        </p:par>
                      </p:childTnLst>
                    </p:cTn>
                  </p:par>
                  <p:par>
                    <p:cTn id="28" fill="hold">
                      <p:stCondLst>
                        <p:cond delay="indefinite"/>
                      </p:stCondLst>
                      <p:childTnLst>
                        <p:par>
                          <p:cTn id="29" fill="hold">
                            <p:stCondLst>
                              <p:cond delay="0"/>
                            </p:stCondLst>
                            <p:childTnLst>
                              <p:par>
                                <p:cTn id="30" presetID="2" presetClass="entr" presetSubtype="2" fill="hold" grpId="0" nodeType="clickEffect">
                                  <p:stCondLst>
                                    <p:cond delay="0"/>
                                  </p:stCondLst>
                                  <p:childTnLst>
                                    <p:set>
                                      <p:cBhvr>
                                        <p:cTn id="31" dur="1" fill="hold">
                                          <p:stCondLst>
                                            <p:cond delay="0"/>
                                          </p:stCondLst>
                                        </p:cTn>
                                        <p:tgtEl>
                                          <p:spTgt spid="27"/>
                                        </p:tgtEl>
                                        <p:attrNameLst>
                                          <p:attrName>style.visibility</p:attrName>
                                        </p:attrNameLst>
                                      </p:cBhvr>
                                      <p:to>
                                        <p:strVal val="visible"/>
                                      </p:to>
                                    </p:set>
                                    <p:anim calcmode="lin" valueType="num">
                                      <p:cBhvr additive="base">
                                        <p:cTn id="32" dur="500" fill="hold"/>
                                        <p:tgtEl>
                                          <p:spTgt spid="27"/>
                                        </p:tgtEl>
                                        <p:attrNameLst>
                                          <p:attrName>ppt_x</p:attrName>
                                        </p:attrNameLst>
                                      </p:cBhvr>
                                      <p:tavLst>
                                        <p:tav tm="0">
                                          <p:val>
                                            <p:strVal val="1+#ppt_w/2"/>
                                          </p:val>
                                        </p:tav>
                                        <p:tav tm="100000">
                                          <p:val>
                                            <p:strVal val="#ppt_x"/>
                                          </p:val>
                                        </p:tav>
                                      </p:tavLst>
                                    </p:anim>
                                    <p:anim calcmode="lin" valueType="num">
                                      <p:cBhvr additive="base">
                                        <p:cTn id="33" dur="500" fill="hold"/>
                                        <p:tgtEl>
                                          <p:spTgt spid="27"/>
                                        </p:tgtEl>
                                        <p:attrNameLst>
                                          <p:attrName>ppt_y</p:attrName>
                                        </p:attrNameLst>
                                      </p:cBhvr>
                                      <p:tavLst>
                                        <p:tav tm="0">
                                          <p:val>
                                            <p:strVal val="#ppt_y"/>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 presetClass="entr" presetSubtype="2" fill="hold" grpId="0" nodeType="clickEffect">
                                  <p:stCondLst>
                                    <p:cond delay="0"/>
                                  </p:stCondLst>
                                  <p:childTnLst>
                                    <p:set>
                                      <p:cBhvr>
                                        <p:cTn id="37" dur="1" fill="hold">
                                          <p:stCondLst>
                                            <p:cond delay="0"/>
                                          </p:stCondLst>
                                        </p:cTn>
                                        <p:tgtEl>
                                          <p:spTgt spid="28"/>
                                        </p:tgtEl>
                                        <p:attrNameLst>
                                          <p:attrName>style.visibility</p:attrName>
                                        </p:attrNameLst>
                                      </p:cBhvr>
                                      <p:to>
                                        <p:strVal val="visible"/>
                                      </p:to>
                                    </p:set>
                                    <p:anim calcmode="lin" valueType="num">
                                      <p:cBhvr additive="base">
                                        <p:cTn id="38" dur="500" fill="hold"/>
                                        <p:tgtEl>
                                          <p:spTgt spid="28"/>
                                        </p:tgtEl>
                                        <p:attrNameLst>
                                          <p:attrName>ppt_x</p:attrName>
                                        </p:attrNameLst>
                                      </p:cBhvr>
                                      <p:tavLst>
                                        <p:tav tm="0">
                                          <p:val>
                                            <p:strVal val="1+#ppt_w/2"/>
                                          </p:val>
                                        </p:tav>
                                        <p:tav tm="100000">
                                          <p:val>
                                            <p:strVal val="#ppt_x"/>
                                          </p:val>
                                        </p:tav>
                                      </p:tavLst>
                                    </p:anim>
                                    <p:anim calcmode="lin" valueType="num">
                                      <p:cBhvr additive="base">
                                        <p:cTn id="39" dur="500" fill="hold"/>
                                        <p:tgtEl>
                                          <p:spTgt spid="28"/>
                                        </p:tgtEl>
                                        <p:attrNameLst>
                                          <p:attrName>ppt_y</p:attrName>
                                        </p:attrNameLst>
                                      </p:cBhvr>
                                      <p:tavLst>
                                        <p:tav tm="0">
                                          <p:val>
                                            <p:strVal val="#ppt_y"/>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2" presetClass="entr" presetSubtype="2" fill="hold" grpId="0" nodeType="clickEffect">
                                  <p:stCondLst>
                                    <p:cond delay="0"/>
                                  </p:stCondLst>
                                  <p:childTnLst>
                                    <p:set>
                                      <p:cBhvr>
                                        <p:cTn id="43" dur="1" fill="hold">
                                          <p:stCondLst>
                                            <p:cond delay="0"/>
                                          </p:stCondLst>
                                        </p:cTn>
                                        <p:tgtEl>
                                          <p:spTgt spid="29"/>
                                        </p:tgtEl>
                                        <p:attrNameLst>
                                          <p:attrName>style.visibility</p:attrName>
                                        </p:attrNameLst>
                                      </p:cBhvr>
                                      <p:to>
                                        <p:strVal val="visible"/>
                                      </p:to>
                                    </p:set>
                                    <p:anim calcmode="lin" valueType="num">
                                      <p:cBhvr additive="base">
                                        <p:cTn id="44" dur="500" fill="hold"/>
                                        <p:tgtEl>
                                          <p:spTgt spid="29"/>
                                        </p:tgtEl>
                                        <p:attrNameLst>
                                          <p:attrName>ppt_x</p:attrName>
                                        </p:attrNameLst>
                                      </p:cBhvr>
                                      <p:tavLst>
                                        <p:tav tm="0">
                                          <p:val>
                                            <p:strVal val="1+#ppt_w/2"/>
                                          </p:val>
                                        </p:tav>
                                        <p:tav tm="100000">
                                          <p:val>
                                            <p:strVal val="#ppt_x"/>
                                          </p:val>
                                        </p:tav>
                                      </p:tavLst>
                                    </p:anim>
                                    <p:anim calcmode="lin" valueType="num">
                                      <p:cBhvr additive="base">
                                        <p:cTn id="45" dur="500" fill="hold"/>
                                        <p:tgtEl>
                                          <p:spTgt spid="2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7" grpId="0"/>
      <p:bldP spid="28" grpId="0"/>
      <p:bldP spid="29"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24180" y="711979"/>
            <a:ext cx="12030134" cy="127491"/>
          </a:xfrm>
          <a:prstGeom prst="rect">
            <a:avLst/>
          </a:prstGeom>
          <a:gradFill>
            <a:gsLst>
              <a:gs pos="6195">
                <a:srgbClr val="FF6600">
                  <a:lumMod val="94000"/>
                  <a:lumOff val="6000"/>
                </a:srgbClr>
              </a:gs>
              <a:gs pos="100000">
                <a:srgbClr val="FFC000">
                  <a:alpha val="0"/>
                </a:srgb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4" name="矩形 23"/>
          <p:cNvSpPr/>
          <p:nvPr/>
        </p:nvSpPr>
        <p:spPr>
          <a:xfrm>
            <a:off x="-24180" y="711979"/>
            <a:ext cx="12030134" cy="127491"/>
          </a:xfrm>
          <a:prstGeom prst="rect">
            <a:avLst/>
          </a:prstGeom>
          <a:gradFill>
            <a:gsLst>
              <a:gs pos="6195">
                <a:srgbClr val="FF6600">
                  <a:lumMod val="94000"/>
                  <a:lumOff val="6000"/>
                </a:srgbClr>
              </a:gs>
              <a:gs pos="100000">
                <a:srgbClr val="FFC000">
                  <a:alpha val="0"/>
                </a:srgb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pic>
        <p:nvPicPr>
          <p:cNvPr id="22" name="Picture 3"/>
          <p:cNvPicPr>
            <a:picLocks noChangeAspect="1" noChangeArrowheads="1"/>
          </p:cNvPicPr>
          <p:nvPr/>
        </p:nvPicPr>
        <p:blipFill>
          <a:blip r:embed="rId1">
            <a:extLst>
              <a:ext uri="{28A0092B-C50C-407E-A947-70E740481C1C}">
                <a14:useLocalDpi xmlns:a14="http://schemas.microsoft.com/office/drawing/2010/main" val="0"/>
              </a:ext>
            </a:extLst>
          </a:blip>
          <a:stretch>
            <a:fillRect/>
          </a:stretch>
        </p:blipFill>
        <p:spPr bwMode="auto">
          <a:xfrm>
            <a:off x="10699668" y="-11876"/>
            <a:ext cx="1496636" cy="907052"/>
          </a:xfrm>
          <a:prstGeom prst="rect">
            <a:avLst/>
          </a:prstGeom>
          <a:noFill/>
          <a:extLst>
            <a:ext uri="{909E8E84-426E-40DD-AFC4-6F175D3DCCD1}">
              <a14:hiddenFill xmlns:a14="http://schemas.microsoft.com/office/drawing/2010/main">
                <a:solidFill>
                  <a:srgbClr val="FFFFFF"/>
                </a:solidFill>
              </a14:hiddenFill>
            </a:ext>
          </a:extLst>
        </p:spPr>
      </p:pic>
      <p:sp>
        <p:nvSpPr>
          <p:cNvPr id="52" name="object 5"/>
          <p:cNvSpPr/>
          <p:nvPr/>
        </p:nvSpPr>
        <p:spPr>
          <a:xfrm>
            <a:off x="0" y="6745223"/>
            <a:ext cx="12189460" cy="111760"/>
          </a:xfrm>
          <a:custGeom>
            <a:avLst/>
            <a:gdLst/>
            <a:ahLst/>
            <a:cxnLst/>
            <a:rect l="l" t="t" r="r" b="b"/>
            <a:pathLst>
              <a:path w="12189460" h="111759">
                <a:moveTo>
                  <a:pt x="0" y="111251"/>
                </a:moveTo>
                <a:lnTo>
                  <a:pt x="12188952" y="111251"/>
                </a:lnTo>
                <a:lnTo>
                  <a:pt x="12188952" y="0"/>
                </a:lnTo>
                <a:lnTo>
                  <a:pt x="0" y="0"/>
                </a:lnTo>
                <a:lnTo>
                  <a:pt x="0" y="111251"/>
                </a:lnTo>
                <a:close/>
              </a:path>
            </a:pathLst>
          </a:custGeom>
          <a:solidFill>
            <a:srgbClr val="A6A6A6"/>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dirty="0">
              <a:ln>
                <a:noFill/>
              </a:ln>
              <a:solidFill>
                <a:sysClr val="windowText" lastClr="000000"/>
              </a:solidFill>
              <a:effectLst/>
              <a:uLnTx/>
              <a:uFillTx/>
            </a:endParaRPr>
          </a:p>
        </p:txBody>
      </p:sp>
      <p:sp>
        <p:nvSpPr>
          <p:cNvPr id="55" name="object 9"/>
          <p:cNvSpPr/>
          <p:nvPr/>
        </p:nvSpPr>
        <p:spPr>
          <a:xfrm>
            <a:off x="4023709" y="4707255"/>
            <a:ext cx="86995" cy="493395"/>
          </a:xfrm>
          <a:custGeom>
            <a:avLst/>
            <a:gdLst/>
            <a:ahLst/>
            <a:cxnLst/>
            <a:rect l="l" t="t" r="r" b="b"/>
            <a:pathLst>
              <a:path w="86994" h="493395">
                <a:moveTo>
                  <a:pt x="0" y="406400"/>
                </a:moveTo>
                <a:lnTo>
                  <a:pt x="43434" y="493268"/>
                </a:lnTo>
                <a:lnTo>
                  <a:pt x="72390" y="435356"/>
                </a:lnTo>
                <a:lnTo>
                  <a:pt x="28956" y="435356"/>
                </a:lnTo>
                <a:lnTo>
                  <a:pt x="28956" y="425704"/>
                </a:lnTo>
                <a:lnTo>
                  <a:pt x="0" y="406400"/>
                </a:lnTo>
                <a:close/>
              </a:path>
              <a:path w="86994" h="493395">
                <a:moveTo>
                  <a:pt x="28956" y="425704"/>
                </a:moveTo>
                <a:lnTo>
                  <a:pt x="28956" y="435356"/>
                </a:lnTo>
                <a:lnTo>
                  <a:pt x="43434" y="435356"/>
                </a:lnTo>
                <a:lnTo>
                  <a:pt x="28956" y="425704"/>
                </a:lnTo>
                <a:close/>
              </a:path>
              <a:path w="86994" h="493395">
                <a:moveTo>
                  <a:pt x="57912" y="0"/>
                </a:moveTo>
                <a:lnTo>
                  <a:pt x="28956" y="0"/>
                </a:lnTo>
                <a:lnTo>
                  <a:pt x="28956" y="425704"/>
                </a:lnTo>
                <a:lnTo>
                  <a:pt x="43434" y="435356"/>
                </a:lnTo>
                <a:lnTo>
                  <a:pt x="57912" y="425704"/>
                </a:lnTo>
                <a:lnTo>
                  <a:pt x="57912" y="0"/>
                </a:lnTo>
                <a:close/>
              </a:path>
              <a:path w="86994" h="493395">
                <a:moveTo>
                  <a:pt x="57912" y="425704"/>
                </a:moveTo>
                <a:lnTo>
                  <a:pt x="43434" y="435356"/>
                </a:lnTo>
                <a:lnTo>
                  <a:pt x="57912" y="435356"/>
                </a:lnTo>
                <a:lnTo>
                  <a:pt x="57912" y="425704"/>
                </a:lnTo>
                <a:close/>
              </a:path>
              <a:path w="86994" h="493395">
                <a:moveTo>
                  <a:pt x="86868" y="406400"/>
                </a:moveTo>
                <a:lnTo>
                  <a:pt x="57912" y="425704"/>
                </a:lnTo>
                <a:lnTo>
                  <a:pt x="57912" y="435356"/>
                </a:lnTo>
                <a:lnTo>
                  <a:pt x="72390" y="435356"/>
                </a:lnTo>
                <a:lnTo>
                  <a:pt x="86868" y="406400"/>
                </a:lnTo>
                <a:close/>
              </a:path>
            </a:pathLst>
          </a:custGeom>
          <a:solidFill>
            <a:srgbClr val="000000"/>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sysClr val="windowText" lastClr="000000"/>
              </a:solidFill>
              <a:effectLst/>
              <a:uLnTx/>
              <a:uFillTx/>
            </a:endParaRPr>
          </a:p>
        </p:txBody>
      </p:sp>
      <p:grpSp>
        <p:nvGrpSpPr>
          <p:cNvPr id="56" name="组合 55"/>
          <p:cNvGrpSpPr/>
          <p:nvPr/>
        </p:nvGrpSpPr>
        <p:grpSpPr>
          <a:xfrm>
            <a:off x="3547388" y="3838575"/>
            <a:ext cx="6923388" cy="762000"/>
            <a:chOff x="905255" y="3853129"/>
            <a:chExt cx="7906893" cy="1189102"/>
          </a:xfrm>
        </p:grpSpPr>
        <p:sp>
          <p:nvSpPr>
            <p:cNvPr id="57" name="object 3"/>
            <p:cNvSpPr/>
            <p:nvPr/>
          </p:nvSpPr>
          <p:spPr>
            <a:xfrm>
              <a:off x="905255" y="3859226"/>
              <a:ext cx="1089660" cy="1183005"/>
            </a:xfrm>
            <a:custGeom>
              <a:avLst/>
              <a:gdLst/>
              <a:ahLst/>
              <a:cxnLst/>
              <a:rect l="l" t="t" r="r" b="b"/>
              <a:pathLst>
                <a:path w="1089660" h="1183004">
                  <a:moveTo>
                    <a:pt x="496569" y="0"/>
                  </a:moveTo>
                  <a:lnTo>
                    <a:pt x="0" y="0"/>
                  </a:lnTo>
                  <a:lnTo>
                    <a:pt x="593090" y="591311"/>
                  </a:lnTo>
                  <a:lnTo>
                    <a:pt x="0" y="1182623"/>
                  </a:lnTo>
                  <a:lnTo>
                    <a:pt x="496569" y="1182623"/>
                  </a:lnTo>
                  <a:lnTo>
                    <a:pt x="1089660" y="591311"/>
                  </a:lnTo>
                  <a:lnTo>
                    <a:pt x="496569" y="0"/>
                  </a:lnTo>
                  <a:close/>
                </a:path>
              </a:pathLst>
            </a:custGeom>
            <a:solidFill>
              <a:srgbClr val="1F3863"/>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sysClr val="windowText" lastClr="000000"/>
                </a:solidFill>
                <a:effectLst/>
                <a:uLnTx/>
                <a:uFillTx/>
              </a:endParaRPr>
            </a:p>
          </p:txBody>
        </p:sp>
        <p:sp>
          <p:nvSpPr>
            <p:cNvPr id="58" name="object 4"/>
            <p:cNvSpPr/>
            <p:nvPr/>
          </p:nvSpPr>
          <p:spPr>
            <a:xfrm>
              <a:off x="2019300" y="3859226"/>
              <a:ext cx="1091565" cy="1183005"/>
            </a:xfrm>
            <a:custGeom>
              <a:avLst/>
              <a:gdLst/>
              <a:ahLst/>
              <a:cxnLst/>
              <a:rect l="l" t="t" r="r" b="b"/>
              <a:pathLst>
                <a:path w="1091564" h="1183004">
                  <a:moveTo>
                    <a:pt x="497205" y="0"/>
                  </a:moveTo>
                  <a:lnTo>
                    <a:pt x="0" y="0"/>
                  </a:lnTo>
                  <a:lnTo>
                    <a:pt x="593979" y="591311"/>
                  </a:lnTo>
                  <a:lnTo>
                    <a:pt x="0" y="1182623"/>
                  </a:lnTo>
                  <a:lnTo>
                    <a:pt x="497205" y="1182623"/>
                  </a:lnTo>
                  <a:lnTo>
                    <a:pt x="1091183" y="591311"/>
                  </a:lnTo>
                  <a:lnTo>
                    <a:pt x="497205" y="0"/>
                  </a:lnTo>
                  <a:close/>
                </a:path>
              </a:pathLst>
            </a:custGeom>
            <a:solidFill>
              <a:srgbClr val="2E5496"/>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sysClr val="windowText" lastClr="000000"/>
                </a:solidFill>
                <a:effectLst/>
                <a:uLnTx/>
                <a:uFillTx/>
              </a:endParaRPr>
            </a:p>
          </p:txBody>
        </p:sp>
        <p:sp>
          <p:nvSpPr>
            <p:cNvPr id="59" name="object 5"/>
            <p:cNvSpPr/>
            <p:nvPr/>
          </p:nvSpPr>
          <p:spPr>
            <a:xfrm>
              <a:off x="3098292" y="3859226"/>
              <a:ext cx="1089660" cy="1183005"/>
            </a:xfrm>
            <a:custGeom>
              <a:avLst/>
              <a:gdLst/>
              <a:ahLst/>
              <a:cxnLst/>
              <a:rect l="l" t="t" r="r" b="b"/>
              <a:pathLst>
                <a:path w="1089660" h="1183004">
                  <a:moveTo>
                    <a:pt x="496569" y="0"/>
                  </a:moveTo>
                  <a:lnTo>
                    <a:pt x="0" y="0"/>
                  </a:lnTo>
                  <a:lnTo>
                    <a:pt x="593090" y="591311"/>
                  </a:lnTo>
                  <a:lnTo>
                    <a:pt x="0" y="1182623"/>
                  </a:lnTo>
                  <a:lnTo>
                    <a:pt x="496569" y="1182623"/>
                  </a:lnTo>
                  <a:lnTo>
                    <a:pt x="1089659" y="591311"/>
                  </a:lnTo>
                  <a:lnTo>
                    <a:pt x="496569" y="0"/>
                  </a:lnTo>
                  <a:close/>
                </a:path>
              </a:pathLst>
            </a:custGeom>
            <a:solidFill>
              <a:srgbClr val="4471C4"/>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sysClr val="windowText" lastClr="000000"/>
                </a:solidFill>
                <a:effectLst/>
                <a:uLnTx/>
                <a:uFillTx/>
              </a:endParaRPr>
            </a:p>
          </p:txBody>
        </p:sp>
        <p:sp>
          <p:nvSpPr>
            <p:cNvPr id="60" name="object 6"/>
            <p:cNvSpPr/>
            <p:nvPr/>
          </p:nvSpPr>
          <p:spPr>
            <a:xfrm>
              <a:off x="4236720" y="3859226"/>
              <a:ext cx="1091565" cy="1183005"/>
            </a:xfrm>
            <a:custGeom>
              <a:avLst/>
              <a:gdLst/>
              <a:ahLst/>
              <a:cxnLst/>
              <a:rect l="l" t="t" r="r" b="b"/>
              <a:pathLst>
                <a:path w="1091564" h="1183004">
                  <a:moveTo>
                    <a:pt x="497204" y="0"/>
                  </a:moveTo>
                  <a:lnTo>
                    <a:pt x="0" y="0"/>
                  </a:lnTo>
                  <a:lnTo>
                    <a:pt x="593978" y="591311"/>
                  </a:lnTo>
                  <a:lnTo>
                    <a:pt x="0" y="1182623"/>
                  </a:lnTo>
                  <a:lnTo>
                    <a:pt x="497204" y="1182623"/>
                  </a:lnTo>
                  <a:lnTo>
                    <a:pt x="1091183" y="591311"/>
                  </a:lnTo>
                  <a:lnTo>
                    <a:pt x="497204" y="0"/>
                  </a:lnTo>
                  <a:close/>
                </a:path>
              </a:pathLst>
            </a:custGeom>
            <a:solidFill>
              <a:srgbClr val="FFC000"/>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sysClr val="windowText" lastClr="000000"/>
                </a:solidFill>
                <a:effectLst/>
                <a:uLnTx/>
                <a:uFillTx/>
              </a:endParaRPr>
            </a:p>
          </p:txBody>
        </p:sp>
        <p:sp>
          <p:nvSpPr>
            <p:cNvPr id="61" name="object 20"/>
            <p:cNvSpPr/>
            <p:nvPr/>
          </p:nvSpPr>
          <p:spPr>
            <a:xfrm>
              <a:off x="5362955" y="3856177"/>
              <a:ext cx="1089660" cy="1184275"/>
            </a:xfrm>
            <a:custGeom>
              <a:avLst/>
              <a:gdLst/>
              <a:ahLst/>
              <a:cxnLst/>
              <a:rect l="l" t="t" r="r" b="b"/>
              <a:pathLst>
                <a:path w="1089660" h="1184275">
                  <a:moveTo>
                    <a:pt x="496570" y="0"/>
                  </a:moveTo>
                  <a:lnTo>
                    <a:pt x="0" y="0"/>
                  </a:lnTo>
                  <a:lnTo>
                    <a:pt x="593090" y="592073"/>
                  </a:lnTo>
                  <a:lnTo>
                    <a:pt x="0" y="1184147"/>
                  </a:lnTo>
                  <a:lnTo>
                    <a:pt x="496570" y="1184147"/>
                  </a:lnTo>
                  <a:lnTo>
                    <a:pt x="1089660" y="592073"/>
                  </a:lnTo>
                  <a:lnTo>
                    <a:pt x="496570" y="0"/>
                  </a:lnTo>
                  <a:close/>
                </a:path>
              </a:pathLst>
            </a:custGeom>
            <a:solidFill>
              <a:srgbClr val="EC7C30"/>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sysClr val="windowText" lastClr="000000"/>
                </a:solidFill>
                <a:effectLst/>
                <a:uLnTx/>
                <a:uFillTx/>
              </a:endParaRPr>
            </a:p>
          </p:txBody>
        </p:sp>
        <p:sp>
          <p:nvSpPr>
            <p:cNvPr id="62" name="object 21"/>
            <p:cNvSpPr/>
            <p:nvPr/>
          </p:nvSpPr>
          <p:spPr>
            <a:xfrm>
              <a:off x="6524243" y="3854653"/>
              <a:ext cx="1089660" cy="1184275"/>
            </a:xfrm>
            <a:custGeom>
              <a:avLst/>
              <a:gdLst/>
              <a:ahLst/>
              <a:cxnLst/>
              <a:rect l="l" t="t" r="r" b="b"/>
              <a:pathLst>
                <a:path w="1089659" h="1184275">
                  <a:moveTo>
                    <a:pt x="496570" y="0"/>
                  </a:moveTo>
                  <a:lnTo>
                    <a:pt x="0" y="0"/>
                  </a:lnTo>
                  <a:lnTo>
                    <a:pt x="593089" y="592074"/>
                  </a:lnTo>
                  <a:lnTo>
                    <a:pt x="0" y="1184147"/>
                  </a:lnTo>
                  <a:lnTo>
                    <a:pt x="496570" y="1184147"/>
                  </a:lnTo>
                  <a:lnTo>
                    <a:pt x="1089659" y="592074"/>
                  </a:lnTo>
                  <a:lnTo>
                    <a:pt x="496570" y="0"/>
                  </a:lnTo>
                  <a:close/>
                </a:path>
              </a:pathLst>
            </a:custGeom>
            <a:solidFill>
              <a:srgbClr val="C5DFB4"/>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sysClr val="windowText" lastClr="000000"/>
                </a:solidFill>
                <a:effectLst/>
                <a:uLnTx/>
                <a:uFillTx/>
              </a:endParaRPr>
            </a:p>
          </p:txBody>
        </p:sp>
        <p:sp>
          <p:nvSpPr>
            <p:cNvPr id="63" name="object 22"/>
            <p:cNvSpPr/>
            <p:nvPr/>
          </p:nvSpPr>
          <p:spPr>
            <a:xfrm>
              <a:off x="7720583" y="3853129"/>
              <a:ext cx="1091565" cy="1183005"/>
            </a:xfrm>
            <a:custGeom>
              <a:avLst/>
              <a:gdLst/>
              <a:ahLst/>
              <a:cxnLst/>
              <a:rect l="l" t="t" r="r" b="b"/>
              <a:pathLst>
                <a:path w="1091565" h="1183004">
                  <a:moveTo>
                    <a:pt x="497205" y="0"/>
                  </a:moveTo>
                  <a:lnTo>
                    <a:pt x="0" y="0"/>
                  </a:lnTo>
                  <a:lnTo>
                    <a:pt x="593979" y="591312"/>
                  </a:lnTo>
                  <a:lnTo>
                    <a:pt x="0" y="1182624"/>
                  </a:lnTo>
                  <a:lnTo>
                    <a:pt x="497205" y="1182624"/>
                  </a:lnTo>
                  <a:lnTo>
                    <a:pt x="1091184" y="591312"/>
                  </a:lnTo>
                  <a:lnTo>
                    <a:pt x="497205" y="0"/>
                  </a:lnTo>
                  <a:close/>
                </a:path>
              </a:pathLst>
            </a:custGeom>
            <a:solidFill>
              <a:srgbClr val="F4B083"/>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sysClr val="windowText" lastClr="000000"/>
                </a:solidFill>
                <a:effectLst/>
                <a:uLnTx/>
                <a:uFillTx/>
              </a:endParaRPr>
            </a:p>
          </p:txBody>
        </p:sp>
      </p:grpSp>
      <p:sp>
        <p:nvSpPr>
          <p:cNvPr id="64" name="TextBox 63"/>
          <p:cNvSpPr txBox="1"/>
          <p:nvPr/>
        </p:nvSpPr>
        <p:spPr>
          <a:xfrm>
            <a:off x="464951" y="3682919"/>
            <a:ext cx="2565078" cy="1077218"/>
          </a:xfrm>
          <a:prstGeom prst="rect">
            <a:avLst/>
          </a:prstGeom>
          <a:noFill/>
        </p:spPr>
        <p:txBody>
          <a:bodyPr wrap="square" rtlCol="0">
            <a:spAutoFit/>
          </a:bodyPr>
          <a:lstStyle/>
          <a:p>
            <a:pPr lvl="0" algn="ctr"/>
            <a:r>
              <a:rPr lang="zh-CN" altLang="en-US" sz="3200" b="1" kern="0">
                <a:solidFill>
                  <a:srgbClr val="FEB554">
                    <a:lumMod val="75000"/>
                  </a:srgbClr>
                </a:solidFill>
                <a:latin typeface="微软雅黑" panose="020B0503020204020204" pitchFamily="34" charset="-122"/>
                <a:ea typeface="微软雅黑" panose="020B0503020204020204" pitchFamily="34" charset="-122"/>
              </a:rPr>
              <a:t>高速公路前期工作程序</a:t>
            </a:r>
            <a:endParaRPr kumimoji="0" lang="zh-CN" altLang="en-US" sz="3200" b="0" i="0" u="none" strike="noStrike" kern="0" cap="none" spc="0" normalizeH="0" baseline="0" noProof="0" dirty="0">
              <a:ln>
                <a:noFill/>
              </a:ln>
              <a:solidFill>
                <a:srgbClr val="FEB554">
                  <a:lumMod val="75000"/>
                </a:srgbClr>
              </a:solidFill>
              <a:effectLst/>
              <a:uLnTx/>
              <a:uFillTx/>
              <a:latin typeface="微软雅黑" panose="020B0503020204020204" pitchFamily="34" charset="-122"/>
              <a:ea typeface="微软雅黑" panose="020B0503020204020204" pitchFamily="34" charset="-122"/>
            </a:endParaRPr>
          </a:p>
        </p:txBody>
      </p:sp>
      <p:grpSp>
        <p:nvGrpSpPr>
          <p:cNvPr id="3" name="组合 2"/>
          <p:cNvGrpSpPr/>
          <p:nvPr/>
        </p:nvGrpSpPr>
        <p:grpSpPr>
          <a:xfrm>
            <a:off x="6213275" y="2331470"/>
            <a:ext cx="1252873" cy="1430905"/>
            <a:chOff x="6213275" y="2331470"/>
            <a:chExt cx="1252873" cy="1430905"/>
          </a:xfrm>
        </p:grpSpPr>
        <p:sp>
          <p:nvSpPr>
            <p:cNvPr id="53" name="object 7"/>
            <p:cNvSpPr/>
            <p:nvPr/>
          </p:nvSpPr>
          <p:spPr>
            <a:xfrm>
              <a:off x="6775542" y="3228975"/>
              <a:ext cx="128337" cy="533400"/>
            </a:xfrm>
            <a:custGeom>
              <a:avLst/>
              <a:gdLst/>
              <a:ahLst/>
              <a:cxnLst/>
              <a:rect l="l" t="t" r="r" b="b"/>
              <a:pathLst>
                <a:path w="86995" h="551179">
                  <a:moveTo>
                    <a:pt x="43433" y="57912"/>
                  </a:moveTo>
                  <a:lnTo>
                    <a:pt x="28956" y="67563"/>
                  </a:lnTo>
                  <a:lnTo>
                    <a:pt x="28956" y="550798"/>
                  </a:lnTo>
                  <a:lnTo>
                    <a:pt x="57911" y="550798"/>
                  </a:lnTo>
                  <a:lnTo>
                    <a:pt x="57911" y="67563"/>
                  </a:lnTo>
                  <a:lnTo>
                    <a:pt x="43433" y="57912"/>
                  </a:lnTo>
                  <a:close/>
                </a:path>
                <a:path w="86995" h="551179">
                  <a:moveTo>
                    <a:pt x="43433" y="0"/>
                  </a:moveTo>
                  <a:lnTo>
                    <a:pt x="0" y="86867"/>
                  </a:lnTo>
                  <a:lnTo>
                    <a:pt x="28956" y="67563"/>
                  </a:lnTo>
                  <a:lnTo>
                    <a:pt x="28956" y="57912"/>
                  </a:lnTo>
                  <a:lnTo>
                    <a:pt x="72390" y="57912"/>
                  </a:lnTo>
                  <a:lnTo>
                    <a:pt x="43433" y="0"/>
                  </a:lnTo>
                  <a:close/>
                </a:path>
                <a:path w="86995" h="551179">
                  <a:moveTo>
                    <a:pt x="72390" y="57912"/>
                  </a:moveTo>
                  <a:lnTo>
                    <a:pt x="57911" y="57912"/>
                  </a:lnTo>
                  <a:lnTo>
                    <a:pt x="57911" y="67563"/>
                  </a:lnTo>
                  <a:lnTo>
                    <a:pt x="86868" y="86867"/>
                  </a:lnTo>
                  <a:lnTo>
                    <a:pt x="72390" y="57912"/>
                  </a:lnTo>
                  <a:close/>
                </a:path>
                <a:path w="86995" h="551179">
                  <a:moveTo>
                    <a:pt x="43433" y="57912"/>
                  </a:moveTo>
                  <a:lnTo>
                    <a:pt x="28956" y="57912"/>
                  </a:lnTo>
                  <a:lnTo>
                    <a:pt x="28956" y="67563"/>
                  </a:lnTo>
                  <a:lnTo>
                    <a:pt x="43433" y="57912"/>
                  </a:lnTo>
                  <a:close/>
                </a:path>
                <a:path w="86995" h="551179">
                  <a:moveTo>
                    <a:pt x="57911" y="57912"/>
                  </a:moveTo>
                  <a:lnTo>
                    <a:pt x="43433" y="57912"/>
                  </a:lnTo>
                  <a:lnTo>
                    <a:pt x="57911" y="67563"/>
                  </a:lnTo>
                  <a:lnTo>
                    <a:pt x="57911" y="57912"/>
                  </a:lnTo>
                  <a:close/>
                </a:path>
              </a:pathLst>
            </a:custGeom>
            <a:solidFill>
              <a:srgbClr val="000000"/>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sysClr val="windowText" lastClr="000000"/>
                </a:solidFill>
                <a:effectLst/>
                <a:uLnTx/>
                <a:uFillTx/>
              </a:endParaRPr>
            </a:p>
          </p:txBody>
        </p:sp>
        <p:grpSp>
          <p:nvGrpSpPr>
            <p:cNvPr id="68" name="淘宝店chenying0907出品 88"/>
            <p:cNvGrpSpPr/>
            <p:nvPr/>
          </p:nvGrpSpPr>
          <p:grpSpPr>
            <a:xfrm>
              <a:off x="6213275" y="2331470"/>
              <a:ext cx="1252873" cy="829937"/>
              <a:chOff x="1405159" y="2335590"/>
              <a:chExt cx="1756962" cy="1909122"/>
            </a:xfrm>
          </p:grpSpPr>
          <p:sp>
            <p:nvSpPr>
              <p:cNvPr id="69" name="圆角淘宝店chenying0907出品 89"/>
              <p:cNvSpPr/>
              <p:nvPr/>
            </p:nvSpPr>
            <p:spPr>
              <a:xfrm>
                <a:off x="1405159" y="2335590"/>
                <a:ext cx="1756962" cy="1909122"/>
              </a:xfrm>
              <a:prstGeom prst="roundRect">
                <a:avLst>
                  <a:gd name="adj" fmla="val 12557"/>
                </a:avLst>
              </a:prstGeom>
              <a:gradFill>
                <a:gsLst>
                  <a:gs pos="0">
                    <a:sysClr val="window" lastClr="FFFFFF">
                      <a:lumMod val="80000"/>
                    </a:sysClr>
                  </a:gs>
                  <a:gs pos="100000">
                    <a:sysClr val="window" lastClr="FFFFFF">
                      <a:lumMod val="97000"/>
                    </a:sysClr>
                  </a:gs>
                </a:gsLst>
                <a:lin ang="2700000" scaled="1"/>
              </a:gradFill>
              <a:ln w="22225" cap="flat" cmpd="sng" algn="ctr">
                <a:gradFill flip="none" rotWithShape="1">
                  <a:gsLst>
                    <a:gs pos="0">
                      <a:sysClr val="window" lastClr="FFFFFF"/>
                    </a:gs>
                    <a:gs pos="100000">
                      <a:sysClr val="window" lastClr="FFFFFF">
                        <a:lumMod val="75000"/>
                      </a:sysClr>
                    </a:gs>
                  </a:gsLst>
                  <a:lin ang="2700000" scaled="1"/>
                  <a:tileRect/>
                </a:gradFill>
                <a:prstDash val="solid"/>
              </a:ln>
              <a:effectLst>
                <a:outerShdw blurRad="444500" dist="177800" dir="2700000" algn="tl" rotWithShape="0">
                  <a:prstClr val="black">
                    <a:alpha val="3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a:ln>
                    <a:noFill/>
                  </a:ln>
                  <a:solidFill>
                    <a:srgbClr val="18497E"/>
                  </a:solidFill>
                  <a:effectLst/>
                  <a:uLnTx/>
                  <a:uFillTx/>
                  <a:latin typeface="Calibri" panose="020F0502020204030204"/>
                  <a:ea typeface="微软雅黑" panose="020B0503020204020204" pitchFamily="34" charset="-122"/>
                  <a:cs typeface="+mn-cs"/>
                </a:endParaRPr>
              </a:p>
            </p:txBody>
          </p:sp>
          <p:sp>
            <p:nvSpPr>
              <p:cNvPr id="70" name="淘宝店chenying0907出品 56"/>
              <p:cNvSpPr txBox="1"/>
              <p:nvPr/>
            </p:nvSpPr>
            <p:spPr>
              <a:xfrm>
                <a:off x="1419842" y="2802502"/>
                <a:ext cx="1733525" cy="920382"/>
              </a:xfrm>
              <a:prstGeom prst="rect">
                <a:avLst/>
              </a:prstGeom>
              <a:noFill/>
            </p:spPr>
            <p:txBody>
              <a:bodyPr wrap="square" rtlCol="0">
                <a:spAutoFit/>
              </a:bodyPr>
              <a:lstStyle/>
              <a:p>
                <a:pPr lvl="0" algn="ctr"/>
                <a:r>
                  <a:rPr lang="zh-CN" altLang="en-US" sz="2000" b="1" kern="0">
                    <a:solidFill>
                      <a:srgbClr val="18497E"/>
                    </a:solidFill>
                    <a:latin typeface="微软雅黑" panose="020B0503020204020204" pitchFamily="34" charset="-122"/>
                    <a:ea typeface="微软雅黑" panose="020B0503020204020204" pitchFamily="34" charset="-122"/>
                  </a:rPr>
                  <a:t>初步设计</a:t>
                </a:r>
                <a:endParaRPr kumimoji="0" lang="zh-CN" altLang="en-US" sz="2000" b="1" i="0" u="none" strike="noStrike" kern="0" cap="none" spc="0" normalizeH="0" baseline="0" noProof="0" dirty="0">
                  <a:ln>
                    <a:noFill/>
                  </a:ln>
                  <a:solidFill>
                    <a:srgbClr val="18497E"/>
                  </a:solidFill>
                  <a:effectLst/>
                  <a:uLnTx/>
                  <a:uFillTx/>
                  <a:latin typeface="微软雅黑" panose="020B0503020204020204" pitchFamily="34" charset="-122"/>
                  <a:ea typeface="微软雅黑" panose="020B0503020204020204" pitchFamily="34" charset="-122"/>
                </a:endParaRPr>
              </a:p>
            </p:txBody>
          </p:sp>
        </p:grpSp>
      </p:grpSp>
      <p:grpSp>
        <p:nvGrpSpPr>
          <p:cNvPr id="71" name="淘宝店chenying0907出品 88"/>
          <p:cNvGrpSpPr/>
          <p:nvPr/>
        </p:nvGrpSpPr>
        <p:grpSpPr>
          <a:xfrm>
            <a:off x="3356786" y="5339533"/>
            <a:ext cx="1456315" cy="763512"/>
            <a:chOff x="1405159" y="2364652"/>
            <a:chExt cx="1756962" cy="1756325"/>
          </a:xfrm>
        </p:grpSpPr>
        <p:sp>
          <p:nvSpPr>
            <p:cNvPr id="72" name="圆角淘宝店chenying0907出品 89"/>
            <p:cNvSpPr/>
            <p:nvPr/>
          </p:nvSpPr>
          <p:spPr>
            <a:xfrm>
              <a:off x="1405159" y="2364652"/>
              <a:ext cx="1756962" cy="1756325"/>
            </a:xfrm>
            <a:prstGeom prst="roundRect">
              <a:avLst>
                <a:gd name="adj" fmla="val 12557"/>
              </a:avLst>
            </a:prstGeom>
            <a:gradFill>
              <a:gsLst>
                <a:gs pos="0">
                  <a:sysClr val="window" lastClr="FFFFFF">
                    <a:lumMod val="80000"/>
                  </a:sysClr>
                </a:gs>
                <a:gs pos="100000">
                  <a:sysClr val="window" lastClr="FFFFFF">
                    <a:lumMod val="97000"/>
                  </a:sysClr>
                </a:gs>
              </a:gsLst>
              <a:lin ang="2700000" scaled="1"/>
            </a:gradFill>
            <a:ln w="22225" cap="flat" cmpd="sng" algn="ctr">
              <a:gradFill flip="none" rotWithShape="1">
                <a:gsLst>
                  <a:gs pos="0">
                    <a:sysClr val="window" lastClr="FFFFFF"/>
                  </a:gs>
                  <a:gs pos="100000">
                    <a:sysClr val="window" lastClr="FFFFFF">
                      <a:lumMod val="75000"/>
                    </a:sysClr>
                  </a:gs>
                </a:gsLst>
                <a:lin ang="2700000" scaled="1"/>
                <a:tileRect/>
              </a:gradFill>
              <a:prstDash val="solid"/>
            </a:ln>
            <a:effectLst>
              <a:outerShdw blurRad="444500" dist="177800" dir="2700000" algn="tl" rotWithShape="0">
                <a:prstClr val="black">
                  <a:alpha val="3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a:ln>
                  <a:noFill/>
                </a:ln>
                <a:solidFill>
                  <a:srgbClr val="18497E"/>
                </a:solidFill>
                <a:effectLst/>
                <a:uLnTx/>
                <a:uFillTx/>
                <a:latin typeface="Calibri" panose="020F0502020204030204"/>
                <a:ea typeface="微软雅黑" panose="020B0503020204020204" pitchFamily="34" charset="-122"/>
                <a:cs typeface="+mn-cs"/>
              </a:endParaRPr>
            </a:p>
          </p:txBody>
        </p:sp>
        <p:sp>
          <p:nvSpPr>
            <p:cNvPr id="73" name="淘宝店chenying0907出品 56"/>
            <p:cNvSpPr txBox="1"/>
            <p:nvPr/>
          </p:nvSpPr>
          <p:spPr>
            <a:xfrm>
              <a:off x="1419841" y="2819166"/>
              <a:ext cx="1733524" cy="920383"/>
            </a:xfrm>
            <a:prstGeom prst="rect">
              <a:avLst/>
            </a:prstGeom>
            <a:noFill/>
          </p:spPr>
          <p:txBody>
            <a:bodyPr wrap="square" rtlCol="0">
              <a:spAutoFit/>
            </a:bodyPr>
            <a:lstStyle/>
            <a:p>
              <a:pPr lvl="0" algn="ctr"/>
              <a:r>
                <a:rPr lang="zh-CN" altLang="en-US" sz="2000" b="1" kern="0">
                  <a:solidFill>
                    <a:srgbClr val="18497E"/>
                  </a:solidFill>
                  <a:latin typeface="微软雅黑" panose="020B0503020204020204" pitchFamily="34" charset="-122"/>
                  <a:ea typeface="微软雅黑" panose="020B0503020204020204" pitchFamily="34" charset="-122"/>
                </a:rPr>
                <a:t>列入规划</a:t>
              </a:r>
              <a:endParaRPr kumimoji="0" lang="zh-CN" altLang="en-US" sz="2000" b="1" i="0" u="none" strike="noStrike" kern="0" cap="none" spc="0" normalizeH="0" baseline="0" noProof="0" dirty="0">
                <a:ln>
                  <a:noFill/>
                </a:ln>
                <a:solidFill>
                  <a:srgbClr val="18497E"/>
                </a:solidFill>
                <a:effectLst/>
                <a:uLnTx/>
                <a:uFillTx/>
                <a:latin typeface="微软雅黑" panose="020B0503020204020204" pitchFamily="34" charset="-122"/>
                <a:ea typeface="微软雅黑" panose="020B0503020204020204" pitchFamily="34" charset="-122"/>
              </a:endParaRPr>
            </a:p>
          </p:txBody>
        </p:sp>
      </p:grpSp>
      <p:sp>
        <p:nvSpPr>
          <p:cNvPr id="74" name="object 9"/>
          <p:cNvSpPr/>
          <p:nvPr/>
        </p:nvSpPr>
        <p:spPr>
          <a:xfrm>
            <a:off x="6020978" y="4707255"/>
            <a:ext cx="86995" cy="493395"/>
          </a:xfrm>
          <a:custGeom>
            <a:avLst/>
            <a:gdLst/>
            <a:ahLst/>
            <a:cxnLst/>
            <a:rect l="l" t="t" r="r" b="b"/>
            <a:pathLst>
              <a:path w="86994" h="493395">
                <a:moveTo>
                  <a:pt x="0" y="406400"/>
                </a:moveTo>
                <a:lnTo>
                  <a:pt x="43434" y="493268"/>
                </a:lnTo>
                <a:lnTo>
                  <a:pt x="72390" y="435356"/>
                </a:lnTo>
                <a:lnTo>
                  <a:pt x="28956" y="435356"/>
                </a:lnTo>
                <a:lnTo>
                  <a:pt x="28956" y="425704"/>
                </a:lnTo>
                <a:lnTo>
                  <a:pt x="0" y="406400"/>
                </a:lnTo>
                <a:close/>
              </a:path>
              <a:path w="86994" h="493395">
                <a:moveTo>
                  <a:pt x="28956" y="425704"/>
                </a:moveTo>
                <a:lnTo>
                  <a:pt x="28956" y="435356"/>
                </a:lnTo>
                <a:lnTo>
                  <a:pt x="43434" y="435356"/>
                </a:lnTo>
                <a:lnTo>
                  <a:pt x="28956" y="425704"/>
                </a:lnTo>
                <a:close/>
              </a:path>
              <a:path w="86994" h="493395">
                <a:moveTo>
                  <a:pt x="57912" y="0"/>
                </a:moveTo>
                <a:lnTo>
                  <a:pt x="28956" y="0"/>
                </a:lnTo>
                <a:lnTo>
                  <a:pt x="28956" y="425704"/>
                </a:lnTo>
                <a:lnTo>
                  <a:pt x="43434" y="435356"/>
                </a:lnTo>
                <a:lnTo>
                  <a:pt x="57912" y="425704"/>
                </a:lnTo>
                <a:lnTo>
                  <a:pt x="57912" y="0"/>
                </a:lnTo>
                <a:close/>
              </a:path>
              <a:path w="86994" h="493395">
                <a:moveTo>
                  <a:pt x="57912" y="425704"/>
                </a:moveTo>
                <a:lnTo>
                  <a:pt x="43434" y="435356"/>
                </a:lnTo>
                <a:lnTo>
                  <a:pt x="57912" y="435356"/>
                </a:lnTo>
                <a:lnTo>
                  <a:pt x="57912" y="425704"/>
                </a:lnTo>
                <a:close/>
              </a:path>
              <a:path w="86994" h="493395">
                <a:moveTo>
                  <a:pt x="86868" y="406400"/>
                </a:moveTo>
                <a:lnTo>
                  <a:pt x="57912" y="425704"/>
                </a:lnTo>
                <a:lnTo>
                  <a:pt x="57912" y="435356"/>
                </a:lnTo>
                <a:lnTo>
                  <a:pt x="72390" y="435356"/>
                </a:lnTo>
                <a:lnTo>
                  <a:pt x="86868" y="406400"/>
                </a:lnTo>
                <a:close/>
              </a:path>
            </a:pathLst>
          </a:custGeom>
          <a:solidFill>
            <a:srgbClr val="000000"/>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sysClr val="windowText" lastClr="000000"/>
              </a:solidFill>
              <a:effectLst/>
              <a:uLnTx/>
              <a:uFillTx/>
            </a:endParaRPr>
          </a:p>
        </p:txBody>
      </p:sp>
      <p:grpSp>
        <p:nvGrpSpPr>
          <p:cNvPr id="75" name="淘宝店chenying0907出品 88"/>
          <p:cNvGrpSpPr/>
          <p:nvPr/>
        </p:nvGrpSpPr>
        <p:grpSpPr>
          <a:xfrm>
            <a:off x="5354055" y="5339533"/>
            <a:ext cx="1456315" cy="763512"/>
            <a:chOff x="1405159" y="2364652"/>
            <a:chExt cx="1756962" cy="1756325"/>
          </a:xfrm>
        </p:grpSpPr>
        <p:sp>
          <p:nvSpPr>
            <p:cNvPr id="76" name="圆角淘宝店chenying0907出品 89"/>
            <p:cNvSpPr/>
            <p:nvPr/>
          </p:nvSpPr>
          <p:spPr>
            <a:xfrm>
              <a:off x="1405159" y="2364652"/>
              <a:ext cx="1756962" cy="1756325"/>
            </a:xfrm>
            <a:prstGeom prst="roundRect">
              <a:avLst>
                <a:gd name="adj" fmla="val 12557"/>
              </a:avLst>
            </a:prstGeom>
            <a:gradFill>
              <a:gsLst>
                <a:gs pos="0">
                  <a:sysClr val="window" lastClr="FFFFFF">
                    <a:lumMod val="80000"/>
                  </a:sysClr>
                </a:gs>
                <a:gs pos="100000">
                  <a:sysClr val="window" lastClr="FFFFFF">
                    <a:lumMod val="97000"/>
                  </a:sysClr>
                </a:gs>
              </a:gsLst>
              <a:lin ang="2700000" scaled="1"/>
            </a:gradFill>
            <a:ln w="22225" cap="flat" cmpd="sng" algn="ctr">
              <a:gradFill flip="none" rotWithShape="1">
                <a:gsLst>
                  <a:gs pos="0">
                    <a:sysClr val="window" lastClr="FFFFFF"/>
                  </a:gs>
                  <a:gs pos="100000">
                    <a:sysClr val="window" lastClr="FFFFFF">
                      <a:lumMod val="75000"/>
                    </a:sysClr>
                  </a:gs>
                </a:gsLst>
                <a:lin ang="2700000" scaled="1"/>
                <a:tileRect/>
              </a:gradFill>
              <a:prstDash val="solid"/>
            </a:ln>
            <a:effectLst>
              <a:outerShdw blurRad="444500" dist="177800" dir="2700000" algn="tl" rotWithShape="0">
                <a:prstClr val="black">
                  <a:alpha val="3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a:ln>
                  <a:noFill/>
                </a:ln>
                <a:solidFill>
                  <a:srgbClr val="18497E"/>
                </a:solidFill>
                <a:effectLst/>
                <a:uLnTx/>
                <a:uFillTx/>
                <a:latin typeface="Calibri" panose="020F0502020204030204"/>
                <a:ea typeface="微软雅黑" panose="020B0503020204020204" pitchFamily="34" charset="-122"/>
                <a:cs typeface="+mn-cs"/>
              </a:endParaRPr>
            </a:p>
          </p:txBody>
        </p:sp>
        <p:sp>
          <p:nvSpPr>
            <p:cNvPr id="77" name="淘宝店chenying0907出品 56"/>
            <p:cNvSpPr txBox="1"/>
            <p:nvPr/>
          </p:nvSpPr>
          <p:spPr>
            <a:xfrm>
              <a:off x="1419841" y="2489208"/>
              <a:ext cx="1733524" cy="1628367"/>
            </a:xfrm>
            <a:prstGeom prst="rect">
              <a:avLst/>
            </a:prstGeom>
            <a:noFill/>
          </p:spPr>
          <p:txBody>
            <a:bodyPr wrap="square" rtlCol="0">
              <a:spAutoFit/>
            </a:bodyPr>
            <a:lstStyle/>
            <a:p>
              <a:pPr lvl="0" algn="ctr"/>
              <a:r>
                <a:rPr lang="zh-CN" altLang="en-US" sz="2000" b="1" kern="0">
                  <a:solidFill>
                    <a:srgbClr val="18497E"/>
                  </a:solidFill>
                  <a:latin typeface="微软雅黑" panose="020B0503020204020204" pitchFamily="34" charset="-122"/>
                  <a:ea typeface="微软雅黑" panose="020B0503020204020204" pitchFamily="34" charset="-122"/>
                </a:rPr>
                <a:t>可行性研究报告</a:t>
              </a:r>
              <a:endParaRPr kumimoji="0" lang="zh-CN" altLang="en-US" sz="2000" b="1" i="0" u="none" strike="noStrike" kern="0" cap="none" spc="0" normalizeH="0" baseline="0" noProof="0" dirty="0">
                <a:ln>
                  <a:noFill/>
                </a:ln>
                <a:solidFill>
                  <a:srgbClr val="18497E"/>
                </a:solidFill>
                <a:effectLst/>
                <a:uLnTx/>
                <a:uFillTx/>
                <a:latin typeface="微软雅黑" panose="020B0503020204020204" pitchFamily="34" charset="-122"/>
                <a:ea typeface="微软雅黑" panose="020B0503020204020204" pitchFamily="34" charset="-122"/>
              </a:endParaRPr>
            </a:p>
          </p:txBody>
        </p:sp>
      </p:grpSp>
      <p:sp>
        <p:nvSpPr>
          <p:cNvPr id="83" name="object 9"/>
          <p:cNvSpPr/>
          <p:nvPr/>
        </p:nvSpPr>
        <p:spPr>
          <a:xfrm>
            <a:off x="8240608" y="4707254"/>
            <a:ext cx="86995" cy="493395"/>
          </a:xfrm>
          <a:custGeom>
            <a:avLst/>
            <a:gdLst/>
            <a:ahLst/>
            <a:cxnLst/>
            <a:rect l="l" t="t" r="r" b="b"/>
            <a:pathLst>
              <a:path w="86994" h="493395">
                <a:moveTo>
                  <a:pt x="0" y="406400"/>
                </a:moveTo>
                <a:lnTo>
                  <a:pt x="43434" y="493268"/>
                </a:lnTo>
                <a:lnTo>
                  <a:pt x="72390" y="435356"/>
                </a:lnTo>
                <a:lnTo>
                  <a:pt x="28956" y="435356"/>
                </a:lnTo>
                <a:lnTo>
                  <a:pt x="28956" y="425704"/>
                </a:lnTo>
                <a:lnTo>
                  <a:pt x="0" y="406400"/>
                </a:lnTo>
                <a:close/>
              </a:path>
              <a:path w="86994" h="493395">
                <a:moveTo>
                  <a:pt x="28956" y="425704"/>
                </a:moveTo>
                <a:lnTo>
                  <a:pt x="28956" y="435356"/>
                </a:lnTo>
                <a:lnTo>
                  <a:pt x="43434" y="435356"/>
                </a:lnTo>
                <a:lnTo>
                  <a:pt x="28956" y="425704"/>
                </a:lnTo>
                <a:close/>
              </a:path>
              <a:path w="86994" h="493395">
                <a:moveTo>
                  <a:pt x="57912" y="0"/>
                </a:moveTo>
                <a:lnTo>
                  <a:pt x="28956" y="0"/>
                </a:lnTo>
                <a:lnTo>
                  <a:pt x="28956" y="425704"/>
                </a:lnTo>
                <a:lnTo>
                  <a:pt x="43434" y="435356"/>
                </a:lnTo>
                <a:lnTo>
                  <a:pt x="57912" y="425704"/>
                </a:lnTo>
                <a:lnTo>
                  <a:pt x="57912" y="0"/>
                </a:lnTo>
                <a:close/>
              </a:path>
              <a:path w="86994" h="493395">
                <a:moveTo>
                  <a:pt x="57912" y="425704"/>
                </a:moveTo>
                <a:lnTo>
                  <a:pt x="43434" y="435356"/>
                </a:lnTo>
                <a:lnTo>
                  <a:pt x="57912" y="435356"/>
                </a:lnTo>
                <a:lnTo>
                  <a:pt x="57912" y="425704"/>
                </a:lnTo>
                <a:close/>
              </a:path>
              <a:path w="86994" h="493395">
                <a:moveTo>
                  <a:pt x="86868" y="406400"/>
                </a:moveTo>
                <a:lnTo>
                  <a:pt x="57912" y="425704"/>
                </a:lnTo>
                <a:lnTo>
                  <a:pt x="57912" y="435356"/>
                </a:lnTo>
                <a:lnTo>
                  <a:pt x="72390" y="435356"/>
                </a:lnTo>
                <a:lnTo>
                  <a:pt x="86868" y="406400"/>
                </a:lnTo>
                <a:close/>
              </a:path>
            </a:pathLst>
          </a:custGeom>
          <a:solidFill>
            <a:srgbClr val="000000"/>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sysClr val="windowText" lastClr="000000"/>
              </a:solidFill>
              <a:effectLst/>
              <a:uLnTx/>
              <a:uFillTx/>
            </a:endParaRPr>
          </a:p>
        </p:txBody>
      </p:sp>
      <p:grpSp>
        <p:nvGrpSpPr>
          <p:cNvPr id="84" name="淘宝店chenying0907出品 88"/>
          <p:cNvGrpSpPr/>
          <p:nvPr/>
        </p:nvGrpSpPr>
        <p:grpSpPr>
          <a:xfrm>
            <a:off x="7573685" y="5339532"/>
            <a:ext cx="1697848" cy="763512"/>
            <a:chOff x="1405159" y="2364652"/>
            <a:chExt cx="1756962" cy="1756325"/>
          </a:xfrm>
        </p:grpSpPr>
        <p:sp>
          <p:nvSpPr>
            <p:cNvPr id="85" name="圆角淘宝店chenying0907出品 89"/>
            <p:cNvSpPr/>
            <p:nvPr/>
          </p:nvSpPr>
          <p:spPr>
            <a:xfrm>
              <a:off x="1405159" y="2364652"/>
              <a:ext cx="1756962" cy="1756325"/>
            </a:xfrm>
            <a:prstGeom prst="roundRect">
              <a:avLst>
                <a:gd name="adj" fmla="val 12557"/>
              </a:avLst>
            </a:prstGeom>
            <a:gradFill>
              <a:gsLst>
                <a:gs pos="0">
                  <a:sysClr val="window" lastClr="FFFFFF">
                    <a:lumMod val="80000"/>
                  </a:sysClr>
                </a:gs>
                <a:gs pos="100000">
                  <a:sysClr val="window" lastClr="FFFFFF">
                    <a:lumMod val="97000"/>
                  </a:sysClr>
                </a:gs>
              </a:gsLst>
              <a:lin ang="2700000" scaled="1"/>
            </a:gradFill>
            <a:ln w="22225" cap="flat" cmpd="sng" algn="ctr">
              <a:gradFill flip="none" rotWithShape="1">
                <a:gsLst>
                  <a:gs pos="0">
                    <a:sysClr val="window" lastClr="FFFFFF"/>
                  </a:gs>
                  <a:gs pos="100000">
                    <a:sysClr val="window" lastClr="FFFFFF">
                      <a:lumMod val="75000"/>
                    </a:sysClr>
                  </a:gs>
                </a:gsLst>
                <a:lin ang="2700000" scaled="1"/>
                <a:tileRect/>
              </a:gradFill>
              <a:prstDash val="solid"/>
            </a:ln>
            <a:effectLst>
              <a:outerShdw blurRad="444500" dist="177800" dir="2700000" algn="tl" rotWithShape="0">
                <a:prstClr val="black">
                  <a:alpha val="3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a:ln>
                  <a:noFill/>
                </a:ln>
                <a:solidFill>
                  <a:srgbClr val="18497E"/>
                </a:solidFill>
                <a:effectLst/>
                <a:uLnTx/>
                <a:uFillTx/>
                <a:latin typeface="Calibri" panose="020F0502020204030204"/>
                <a:ea typeface="微软雅黑" panose="020B0503020204020204" pitchFamily="34" charset="-122"/>
                <a:cs typeface="+mn-cs"/>
              </a:endParaRPr>
            </a:p>
          </p:txBody>
        </p:sp>
        <p:sp>
          <p:nvSpPr>
            <p:cNvPr id="86" name="淘宝店chenying0907出品 56"/>
            <p:cNvSpPr txBox="1"/>
            <p:nvPr/>
          </p:nvSpPr>
          <p:spPr>
            <a:xfrm>
              <a:off x="1419841" y="2819168"/>
              <a:ext cx="1733524" cy="920382"/>
            </a:xfrm>
            <a:prstGeom prst="rect">
              <a:avLst/>
            </a:prstGeom>
            <a:noFill/>
          </p:spPr>
          <p:txBody>
            <a:bodyPr wrap="square" rtlCol="0">
              <a:spAutoFit/>
            </a:bodyPr>
            <a:lstStyle/>
            <a:p>
              <a:pPr lvl="0" algn="ctr"/>
              <a:r>
                <a:rPr lang="zh-CN" altLang="en-US" sz="2000" b="1" kern="0">
                  <a:solidFill>
                    <a:srgbClr val="18497E"/>
                  </a:solidFill>
                  <a:latin typeface="微软雅黑" panose="020B0503020204020204" pitchFamily="34" charset="-122"/>
                  <a:ea typeface="微软雅黑" panose="020B0503020204020204" pitchFamily="34" charset="-122"/>
                </a:rPr>
                <a:t>施工图设计</a:t>
              </a:r>
              <a:endParaRPr kumimoji="0" lang="zh-CN" altLang="en-US" sz="2000" b="1" i="0" u="none" strike="noStrike" kern="0" cap="none" spc="0" normalizeH="0" baseline="0" noProof="0" dirty="0">
                <a:ln>
                  <a:noFill/>
                </a:ln>
                <a:solidFill>
                  <a:srgbClr val="18497E"/>
                </a:solidFill>
                <a:effectLst/>
                <a:uLnTx/>
                <a:uFillTx/>
                <a:latin typeface="微软雅黑" panose="020B0503020204020204" pitchFamily="34" charset="-122"/>
                <a:ea typeface="微软雅黑" panose="020B0503020204020204" pitchFamily="34" charset="-122"/>
              </a:endParaRPr>
            </a:p>
          </p:txBody>
        </p:sp>
      </p:grpSp>
      <p:sp>
        <p:nvSpPr>
          <p:cNvPr id="40" name="TextBox 39"/>
          <p:cNvSpPr txBox="1"/>
          <p:nvPr/>
        </p:nvSpPr>
        <p:spPr>
          <a:xfrm>
            <a:off x="88475" y="157985"/>
            <a:ext cx="10205085" cy="553994"/>
          </a:xfrm>
          <a:prstGeom prst="rect">
            <a:avLst/>
          </a:prstGeom>
          <a:noFill/>
        </p:spPr>
        <p:txBody>
          <a:bodyPr wrap="square" lIns="121917" tIns="60958" rIns="121917" bIns="60958" rtlCol="0">
            <a:spAutoFit/>
          </a:bodyPr>
          <a:lstStyle/>
          <a:p>
            <a:r>
              <a:rPr lang="zh-CN" altLang="en-US" sz="2800" kern="0">
                <a:gradFill>
                  <a:gsLst>
                    <a:gs pos="0">
                      <a:srgbClr val="FF0000"/>
                    </a:gs>
                    <a:gs pos="100000">
                      <a:srgbClr val="C00000"/>
                    </a:gs>
                  </a:gsLst>
                  <a:lin ang="5400000" scaled="1"/>
                </a:gradFill>
                <a:latin typeface="方正粗雅宋_GBK" panose="02000500000000000000" pitchFamily="2" charset="-122"/>
                <a:ea typeface="方正粗雅宋_GBK" panose="02000500000000000000" pitchFamily="2" charset="-122"/>
                <a:cs typeface="宋体" panose="02010600030101010101" pitchFamily="2" charset="-122"/>
              </a:rPr>
              <a:t>三、发展我市交通</a:t>
            </a:r>
            <a:endParaRPr lang="zh-CN" altLang="en-US" sz="2800" kern="0" dirty="0">
              <a:gradFill>
                <a:gsLst>
                  <a:gs pos="0">
                    <a:srgbClr val="FF0000"/>
                  </a:gs>
                  <a:gs pos="100000">
                    <a:srgbClr val="C00000"/>
                  </a:gs>
                </a:gsLst>
                <a:lin ang="5400000" scaled="1"/>
              </a:gradFill>
              <a:latin typeface="方正粗雅宋_GBK" panose="02000500000000000000" pitchFamily="2" charset="-122"/>
              <a:ea typeface="方正粗雅宋_GBK" panose="02000500000000000000" pitchFamily="2" charset="-122"/>
              <a:cs typeface="宋体" panose="02010600030101010101" pitchFamily="2" charset="-122"/>
            </a:endParaRPr>
          </a:p>
        </p:txBody>
      </p:sp>
      <p:grpSp>
        <p:nvGrpSpPr>
          <p:cNvPr id="2" name="组合 1"/>
          <p:cNvGrpSpPr/>
          <p:nvPr/>
        </p:nvGrpSpPr>
        <p:grpSpPr>
          <a:xfrm>
            <a:off x="3689077" y="2343331"/>
            <a:ext cx="1701624" cy="1420277"/>
            <a:chOff x="3689077" y="2343331"/>
            <a:chExt cx="1701624" cy="1420277"/>
          </a:xfrm>
        </p:grpSpPr>
        <p:grpSp>
          <p:nvGrpSpPr>
            <p:cNvPr id="65" name="淘宝店chenying0907出品 88"/>
            <p:cNvGrpSpPr/>
            <p:nvPr/>
          </p:nvGrpSpPr>
          <p:grpSpPr>
            <a:xfrm>
              <a:off x="3689077" y="2343331"/>
              <a:ext cx="1701624" cy="763513"/>
              <a:chOff x="1405159" y="2364652"/>
              <a:chExt cx="1756962" cy="1756325"/>
            </a:xfrm>
          </p:grpSpPr>
          <p:sp>
            <p:nvSpPr>
              <p:cNvPr id="66" name="圆角淘宝店chenying0907出品 89"/>
              <p:cNvSpPr/>
              <p:nvPr/>
            </p:nvSpPr>
            <p:spPr>
              <a:xfrm>
                <a:off x="1405159" y="2364652"/>
                <a:ext cx="1756962" cy="1756325"/>
              </a:xfrm>
              <a:prstGeom prst="roundRect">
                <a:avLst>
                  <a:gd name="adj" fmla="val 12557"/>
                </a:avLst>
              </a:prstGeom>
              <a:gradFill>
                <a:gsLst>
                  <a:gs pos="0">
                    <a:sysClr val="window" lastClr="FFFFFF">
                      <a:lumMod val="80000"/>
                    </a:sysClr>
                  </a:gs>
                  <a:gs pos="100000">
                    <a:sysClr val="window" lastClr="FFFFFF">
                      <a:lumMod val="97000"/>
                    </a:sysClr>
                  </a:gs>
                </a:gsLst>
                <a:lin ang="2700000" scaled="1"/>
              </a:gradFill>
              <a:ln w="22225" cap="flat" cmpd="sng" algn="ctr">
                <a:gradFill flip="none" rotWithShape="1">
                  <a:gsLst>
                    <a:gs pos="0">
                      <a:sysClr val="window" lastClr="FFFFFF"/>
                    </a:gs>
                    <a:gs pos="100000">
                      <a:sysClr val="window" lastClr="FFFFFF">
                        <a:lumMod val="75000"/>
                      </a:sysClr>
                    </a:gs>
                  </a:gsLst>
                  <a:lin ang="2700000" scaled="1"/>
                  <a:tileRect/>
                </a:gradFill>
                <a:prstDash val="solid"/>
              </a:ln>
              <a:effectLst>
                <a:outerShdw blurRad="444500" dist="177800" dir="2700000" algn="tl" rotWithShape="0">
                  <a:prstClr val="black">
                    <a:alpha val="3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a:ln>
                    <a:noFill/>
                  </a:ln>
                  <a:solidFill>
                    <a:srgbClr val="18497E"/>
                  </a:solidFill>
                  <a:effectLst/>
                  <a:uLnTx/>
                  <a:uFillTx/>
                  <a:latin typeface="Calibri" panose="020F0502020204030204"/>
                  <a:ea typeface="微软雅黑" panose="020B0503020204020204" pitchFamily="34" charset="-122"/>
                  <a:cs typeface="+mn-cs"/>
                </a:endParaRPr>
              </a:p>
            </p:txBody>
          </p:sp>
          <p:sp>
            <p:nvSpPr>
              <p:cNvPr id="67" name="淘宝店chenying0907出品 56"/>
              <p:cNvSpPr txBox="1"/>
              <p:nvPr/>
            </p:nvSpPr>
            <p:spPr>
              <a:xfrm>
                <a:off x="1456867" y="2809909"/>
                <a:ext cx="1603613" cy="920381"/>
              </a:xfrm>
              <a:prstGeom prst="rect">
                <a:avLst/>
              </a:prstGeom>
              <a:noFill/>
            </p:spPr>
            <p:txBody>
              <a:bodyPr wrap="square" rtlCol="0">
                <a:spAutoFit/>
              </a:bodyPr>
              <a:lstStyle/>
              <a:p>
                <a:pPr lvl="0" algn="ctr"/>
                <a:r>
                  <a:rPr lang="zh-CN" altLang="en-US" sz="2000" b="1" kern="0">
                    <a:solidFill>
                      <a:srgbClr val="18497E"/>
                    </a:solidFill>
                    <a:latin typeface="微软雅黑" panose="020B0503020204020204" pitchFamily="34" charset="-122"/>
                    <a:ea typeface="微软雅黑" panose="020B0503020204020204" pitchFamily="34" charset="-122"/>
                  </a:rPr>
                  <a:t>项目建议书</a:t>
                </a:r>
                <a:endParaRPr kumimoji="0" lang="zh-CN" altLang="en-US" sz="2000" b="1" i="0" u="none" strike="noStrike" kern="0" cap="none" spc="0" normalizeH="0" baseline="0" noProof="0" dirty="0">
                  <a:ln>
                    <a:noFill/>
                  </a:ln>
                  <a:solidFill>
                    <a:srgbClr val="18497E"/>
                  </a:solidFill>
                  <a:effectLst/>
                  <a:uLnTx/>
                  <a:uFillTx/>
                  <a:latin typeface="微软雅黑" panose="020B0503020204020204" pitchFamily="34" charset="-122"/>
                  <a:ea typeface="微软雅黑" panose="020B0503020204020204" pitchFamily="34" charset="-122"/>
                </a:endParaRPr>
              </a:p>
            </p:txBody>
          </p:sp>
        </p:grpSp>
        <p:sp>
          <p:nvSpPr>
            <p:cNvPr id="41" name="object 7"/>
            <p:cNvSpPr/>
            <p:nvPr/>
          </p:nvSpPr>
          <p:spPr>
            <a:xfrm>
              <a:off x="4490392" y="3230208"/>
              <a:ext cx="128337" cy="533400"/>
            </a:xfrm>
            <a:custGeom>
              <a:avLst/>
              <a:gdLst/>
              <a:ahLst/>
              <a:cxnLst/>
              <a:rect l="l" t="t" r="r" b="b"/>
              <a:pathLst>
                <a:path w="86995" h="551179">
                  <a:moveTo>
                    <a:pt x="43433" y="57912"/>
                  </a:moveTo>
                  <a:lnTo>
                    <a:pt x="28956" y="67563"/>
                  </a:lnTo>
                  <a:lnTo>
                    <a:pt x="28956" y="550798"/>
                  </a:lnTo>
                  <a:lnTo>
                    <a:pt x="57911" y="550798"/>
                  </a:lnTo>
                  <a:lnTo>
                    <a:pt x="57911" y="67563"/>
                  </a:lnTo>
                  <a:lnTo>
                    <a:pt x="43433" y="57912"/>
                  </a:lnTo>
                  <a:close/>
                </a:path>
                <a:path w="86995" h="551179">
                  <a:moveTo>
                    <a:pt x="43433" y="0"/>
                  </a:moveTo>
                  <a:lnTo>
                    <a:pt x="0" y="86867"/>
                  </a:lnTo>
                  <a:lnTo>
                    <a:pt x="28956" y="67563"/>
                  </a:lnTo>
                  <a:lnTo>
                    <a:pt x="28956" y="57912"/>
                  </a:lnTo>
                  <a:lnTo>
                    <a:pt x="72390" y="57912"/>
                  </a:lnTo>
                  <a:lnTo>
                    <a:pt x="43433" y="0"/>
                  </a:lnTo>
                  <a:close/>
                </a:path>
                <a:path w="86995" h="551179">
                  <a:moveTo>
                    <a:pt x="72390" y="57912"/>
                  </a:moveTo>
                  <a:lnTo>
                    <a:pt x="57911" y="57912"/>
                  </a:lnTo>
                  <a:lnTo>
                    <a:pt x="57911" y="67563"/>
                  </a:lnTo>
                  <a:lnTo>
                    <a:pt x="86868" y="86867"/>
                  </a:lnTo>
                  <a:lnTo>
                    <a:pt x="72390" y="57912"/>
                  </a:lnTo>
                  <a:close/>
                </a:path>
                <a:path w="86995" h="551179">
                  <a:moveTo>
                    <a:pt x="43433" y="57912"/>
                  </a:moveTo>
                  <a:lnTo>
                    <a:pt x="28956" y="57912"/>
                  </a:lnTo>
                  <a:lnTo>
                    <a:pt x="28956" y="67563"/>
                  </a:lnTo>
                  <a:lnTo>
                    <a:pt x="43433" y="57912"/>
                  </a:lnTo>
                  <a:close/>
                </a:path>
                <a:path w="86995" h="551179">
                  <a:moveTo>
                    <a:pt x="57911" y="57912"/>
                  </a:moveTo>
                  <a:lnTo>
                    <a:pt x="43433" y="57912"/>
                  </a:lnTo>
                  <a:lnTo>
                    <a:pt x="57911" y="67563"/>
                  </a:lnTo>
                  <a:lnTo>
                    <a:pt x="57911" y="57912"/>
                  </a:lnTo>
                  <a:close/>
                </a:path>
              </a:pathLst>
            </a:custGeom>
            <a:solidFill>
              <a:srgbClr val="000000"/>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sysClr val="windowText" lastClr="000000"/>
                </a:solidFill>
                <a:effectLst/>
                <a:uLnTx/>
                <a:uFillTx/>
              </a:endParaRPr>
            </a:p>
          </p:txBody>
        </p:sp>
      </p:grpSp>
      <p:grpSp>
        <p:nvGrpSpPr>
          <p:cNvPr id="4" name="组合 3"/>
          <p:cNvGrpSpPr/>
          <p:nvPr/>
        </p:nvGrpSpPr>
        <p:grpSpPr>
          <a:xfrm>
            <a:off x="8636634" y="2331470"/>
            <a:ext cx="1252873" cy="1418358"/>
            <a:chOff x="8636634" y="2331470"/>
            <a:chExt cx="1252873" cy="1418358"/>
          </a:xfrm>
        </p:grpSpPr>
        <p:grpSp>
          <p:nvGrpSpPr>
            <p:cNvPr id="79" name="淘宝店chenying0907出品 88"/>
            <p:cNvGrpSpPr/>
            <p:nvPr/>
          </p:nvGrpSpPr>
          <p:grpSpPr>
            <a:xfrm>
              <a:off x="8636634" y="2331470"/>
              <a:ext cx="1252873" cy="829937"/>
              <a:chOff x="1405159" y="2335590"/>
              <a:chExt cx="1756962" cy="1909122"/>
            </a:xfrm>
          </p:grpSpPr>
          <p:sp>
            <p:nvSpPr>
              <p:cNvPr id="80" name="圆角淘宝店chenying0907出品 89"/>
              <p:cNvSpPr/>
              <p:nvPr/>
            </p:nvSpPr>
            <p:spPr>
              <a:xfrm>
                <a:off x="1405159" y="2335590"/>
                <a:ext cx="1756962" cy="1909122"/>
              </a:xfrm>
              <a:prstGeom prst="roundRect">
                <a:avLst>
                  <a:gd name="adj" fmla="val 12557"/>
                </a:avLst>
              </a:prstGeom>
              <a:gradFill>
                <a:gsLst>
                  <a:gs pos="0">
                    <a:sysClr val="window" lastClr="FFFFFF">
                      <a:lumMod val="80000"/>
                    </a:sysClr>
                  </a:gs>
                  <a:gs pos="100000">
                    <a:sysClr val="window" lastClr="FFFFFF">
                      <a:lumMod val="97000"/>
                    </a:sysClr>
                  </a:gs>
                </a:gsLst>
                <a:lin ang="2700000" scaled="1"/>
              </a:gradFill>
              <a:ln w="22225" cap="flat" cmpd="sng" algn="ctr">
                <a:gradFill flip="none" rotWithShape="1">
                  <a:gsLst>
                    <a:gs pos="0">
                      <a:sysClr val="window" lastClr="FFFFFF"/>
                    </a:gs>
                    <a:gs pos="100000">
                      <a:sysClr val="window" lastClr="FFFFFF">
                        <a:lumMod val="75000"/>
                      </a:sysClr>
                    </a:gs>
                  </a:gsLst>
                  <a:lin ang="2700000" scaled="1"/>
                  <a:tileRect/>
                </a:gradFill>
                <a:prstDash val="solid"/>
              </a:ln>
              <a:effectLst>
                <a:outerShdw blurRad="444500" dist="177800" dir="2700000" algn="tl" rotWithShape="0">
                  <a:prstClr val="black">
                    <a:alpha val="3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a:ln>
                    <a:noFill/>
                  </a:ln>
                  <a:solidFill>
                    <a:srgbClr val="18497E"/>
                  </a:solidFill>
                  <a:effectLst/>
                  <a:uLnTx/>
                  <a:uFillTx/>
                  <a:latin typeface="Calibri" panose="020F0502020204030204"/>
                  <a:ea typeface="微软雅黑" panose="020B0503020204020204" pitchFamily="34" charset="-122"/>
                  <a:cs typeface="+mn-cs"/>
                </a:endParaRPr>
              </a:p>
            </p:txBody>
          </p:sp>
          <p:sp>
            <p:nvSpPr>
              <p:cNvPr id="81" name="淘宝店chenying0907出品 56"/>
              <p:cNvSpPr txBox="1"/>
              <p:nvPr/>
            </p:nvSpPr>
            <p:spPr>
              <a:xfrm>
                <a:off x="1419842" y="2871091"/>
                <a:ext cx="1733525" cy="920382"/>
              </a:xfrm>
              <a:prstGeom prst="rect">
                <a:avLst/>
              </a:prstGeom>
              <a:noFill/>
            </p:spPr>
            <p:txBody>
              <a:bodyPr wrap="square" rtlCol="0">
                <a:spAutoFit/>
              </a:bodyPr>
              <a:lstStyle/>
              <a:p>
                <a:pPr lvl="0" algn="ctr"/>
                <a:r>
                  <a:rPr lang="zh-CN" altLang="en-US" sz="2000" b="1" kern="0">
                    <a:solidFill>
                      <a:srgbClr val="18497E"/>
                    </a:solidFill>
                    <a:latin typeface="微软雅黑" panose="020B0503020204020204" pitchFamily="34" charset="-122"/>
                    <a:ea typeface="微软雅黑" panose="020B0503020204020204" pitchFamily="34" charset="-122"/>
                  </a:rPr>
                  <a:t>施工许可</a:t>
                </a:r>
                <a:endParaRPr kumimoji="0" lang="zh-CN" altLang="en-US" sz="2000" b="1" i="0" u="none" strike="noStrike" kern="0" cap="none" spc="0" normalizeH="0" baseline="0" noProof="0" dirty="0">
                  <a:ln>
                    <a:noFill/>
                  </a:ln>
                  <a:solidFill>
                    <a:srgbClr val="18497E"/>
                  </a:solidFill>
                  <a:effectLst/>
                  <a:uLnTx/>
                  <a:uFillTx/>
                  <a:latin typeface="微软雅黑" panose="020B0503020204020204" pitchFamily="34" charset="-122"/>
                  <a:ea typeface="微软雅黑" panose="020B0503020204020204" pitchFamily="34" charset="-122"/>
                </a:endParaRPr>
              </a:p>
            </p:txBody>
          </p:sp>
        </p:grpSp>
        <p:sp>
          <p:nvSpPr>
            <p:cNvPr id="42" name="object 7"/>
            <p:cNvSpPr/>
            <p:nvPr/>
          </p:nvSpPr>
          <p:spPr>
            <a:xfrm>
              <a:off x="9198903" y="3216428"/>
              <a:ext cx="128337" cy="533400"/>
            </a:xfrm>
            <a:custGeom>
              <a:avLst/>
              <a:gdLst/>
              <a:ahLst/>
              <a:cxnLst/>
              <a:rect l="l" t="t" r="r" b="b"/>
              <a:pathLst>
                <a:path w="86995" h="551179">
                  <a:moveTo>
                    <a:pt x="43433" y="57912"/>
                  </a:moveTo>
                  <a:lnTo>
                    <a:pt x="28956" y="67563"/>
                  </a:lnTo>
                  <a:lnTo>
                    <a:pt x="28956" y="550798"/>
                  </a:lnTo>
                  <a:lnTo>
                    <a:pt x="57911" y="550798"/>
                  </a:lnTo>
                  <a:lnTo>
                    <a:pt x="57911" y="67563"/>
                  </a:lnTo>
                  <a:lnTo>
                    <a:pt x="43433" y="57912"/>
                  </a:lnTo>
                  <a:close/>
                </a:path>
                <a:path w="86995" h="551179">
                  <a:moveTo>
                    <a:pt x="43433" y="0"/>
                  </a:moveTo>
                  <a:lnTo>
                    <a:pt x="0" y="86867"/>
                  </a:lnTo>
                  <a:lnTo>
                    <a:pt x="28956" y="67563"/>
                  </a:lnTo>
                  <a:lnTo>
                    <a:pt x="28956" y="57912"/>
                  </a:lnTo>
                  <a:lnTo>
                    <a:pt x="72390" y="57912"/>
                  </a:lnTo>
                  <a:lnTo>
                    <a:pt x="43433" y="0"/>
                  </a:lnTo>
                  <a:close/>
                </a:path>
                <a:path w="86995" h="551179">
                  <a:moveTo>
                    <a:pt x="72390" y="57912"/>
                  </a:moveTo>
                  <a:lnTo>
                    <a:pt x="57911" y="57912"/>
                  </a:lnTo>
                  <a:lnTo>
                    <a:pt x="57911" y="67563"/>
                  </a:lnTo>
                  <a:lnTo>
                    <a:pt x="86868" y="86867"/>
                  </a:lnTo>
                  <a:lnTo>
                    <a:pt x="72390" y="57912"/>
                  </a:lnTo>
                  <a:close/>
                </a:path>
                <a:path w="86995" h="551179">
                  <a:moveTo>
                    <a:pt x="43433" y="57912"/>
                  </a:moveTo>
                  <a:lnTo>
                    <a:pt x="28956" y="57912"/>
                  </a:lnTo>
                  <a:lnTo>
                    <a:pt x="28956" y="67563"/>
                  </a:lnTo>
                  <a:lnTo>
                    <a:pt x="43433" y="57912"/>
                  </a:lnTo>
                  <a:close/>
                </a:path>
                <a:path w="86995" h="551179">
                  <a:moveTo>
                    <a:pt x="57911" y="57912"/>
                  </a:moveTo>
                  <a:lnTo>
                    <a:pt x="43433" y="57912"/>
                  </a:lnTo>
                  <a:lnTo>
                    <a:pt x="57911" y="67563"/>
                  </a:lnTo>
                  <a:lnTo>
                    <a:pt x="57911" y="57912"/>
                  </a:lnTo>
                  <a:close/>
                </a:path>
              </a:pathLst>
            </a:custGeom>
            <a:solidFill>
              <a:srgbClr val="000000"/>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sysClr val="windowText" lastClr="000000"/>
                </a:solidFill>
                <a:effectLst/>
                <a:uLnTx/>
                <a:uFillTx/>
              </a:endParaRPr>
            </a:p>
          </p:txBody>
        </p:sp>
      </p:grpSp>
    </p:spTree>
  </p:cSld>
  <p:clrMapOvr>
    <a:masterClrMapping/>
  </p:clrMapOvr>
  <p:transition spd="slow">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64"/>
                                        </p:tgtEl>
                                        <p:attrNameLst>
                                          <p:attrName>style.visibility</p:attrName>
                                        </p:attrNameLst>
                                      </p:cBhvr>
                                      <p:to>
                                        <p:strVal val="visible"/>
                                      </p:to>
                                    </p:set>
                                    <p:anim calcmode="lin" valueType="num">
                                      <p:cBhvr additive="base">
                                        <p:cTn id="7" dur="500" fill="hold"/>
                                        <p:tgtEl>
                                          <p:spTgt spid="64"/>
                                        </p:tgtEl>
                                        <p:attrNameLst>
                                          <p:attrName>ppt_x</p:attrName>
                                        </p:attrNameLst>
                                      </p:cBhvr>
                                      <p:tavLst>
                                        <p:tav tm="0">
                                          <p:val>
                                            <p:strVal val="0-#ppt_w/2"/>
                                          </p:val>
                                        </p:tav>
                                        <p:tav tm="100000">
                                          <p:val>
                                            <p:strVal val="#ppt_x"/>
                                          </p:val>
                                        </p:tav>
                                      </p:tavLst>
                                    </p:anim>
                                    <p:anim calcmode="lin" valueType="num">
                                      <p:cBhvr additive="base">
                                        <p:cTn id="8" dur="500" fill="hold"/>
                                        <p:tgtEl>
                                          <p:spTgt spid="6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56"/>
                                        </p:tgtEl>
                                        <p:attrNameLst>
                                          <p:attrName>style.visibility</p:attrName>
                                        </p:attrNameLst>
                                      </p:cBhvr>
                                      <p:to>
                                        <p:strVal val="visible"/>
                                      </p:to>
                                    </p:set>
                                    <p:anim calcmode="lin" valueType="num">
                                      <p:cBhvr additive="base">
                                        <p:cTn id="13" dur="500" fill="hold"/>
                                        <p:tgtEl>
                                          <p:spTgt spid="56"/>
                                        </p:tgtEl>
                                        <p:attrNameLst>
                                          <p:attrName>ppt_x</p:attrName>
                                        </p:attrNameLst>
                                      </p:cBhvr>
                                      <p:tavLst>
                                        <p:tav tm="0">
                                          <p:val>
                                            <p:strVal val="0-#ppt_w/2"/>
                                          </p:val>
                                        </p:tav>
                                        <p:tav tm="100000">
                                          <p:val>
                                            <p:strVal val="#ppt_x"/>
                                          </p:val>
                                        </p:tav>
                                      </p:tavLst>
                                    </p:anim>
                                    <p:anim calcmode="lin" valueType="num">
                                      <p:cBhvr additive="base">
                                        <p:cTn id="14" dur="500" fill="hold"/>
                                        <p:tgtEl>
                                          <p:spTgt spid="56"/>
                                        </p:tgtEl>
                                        <p:attrNameLst>
                                          <p:attrName>ppt_y</p:attrName>
                                        </p:attrNameLst>
                                      </p:cBhvr>
                                      <p:tavLst>
                                        <p:tav tm="0">
                                          <p:val>
                                            <p:strVal val="#ppt_y"/>
                                          </p:val>
                                        </p:tav>
                                        <p:tav tm="100000">
                                          <p:val>
                                            <p:strVal val="#ppt_y"/>
                                          </p:val>
                                        </p:tav>
                                      </p:tavLst>
                                    </p:anim>
                                  </p:childTnLst>
                                </p:cTn>
                              </p:par>
                            </p:childTnLst>
                          </p:cTn>
                        </p:par>
                        <p:par>
                          <p:cTn id="15" fill="hold">
                            <p:stCondLst>
                              <p:cond delay="500"/>
                            </p:stCondLst>
                            <p:childTnLst>
                              <p:par>
                                <p:cTn id="16" presetID="2" presetClass="entr" presetSubtype="1" fill="hold" grpId="0" nodeType="afterEffect">
                                  <p:stCondLst>
                                    <p:cond delay="0"/>
                                  </p:stCondLst>
                                  <p:childTnLst>
                                    <p:set>
                                      <p:cBhvr>
                                        <p:cTn id="17" dur="1" fill="hold">
                                          <p:stCondLst>
                                            <p:cond delay="0"/>
                                          </p:stCondLst>
                                        </p:cTn>
                                        <p:tgtEl>
                                          <p:spTgt spid="55"/>
                                        </p:tgtEl>
                                        <p:attrNameLst>
                                          <p:attrName>style.visibility</p:attrName>
                                        </p:attrNameLst>
                                      </p:cBhvr>
                                      <p:to>
                                        <p:strVal val="visible"/>
                                      </p:to>
                                    </p:set>
                                    <p:anim calcmode="lin" valueType="num">
                                      <p:cBhvr additive="base">
                                        <p:cTn id="18" dur="500" fill="hold"/>
                                        <p:tgtEl>
                                          <p:spTgt spid="55"/>
                                        </p:tgtEl>
                                        <p:attrNameLst>
                                          <p:attrName>ppt_x</p:attrName>
                                        </p:attrNameLst>
                                      </p:cBhvr>
                                      <p:tavLst>
                                        <p:tav tm="0">
                                          <p:val>
                                            <p:strVal val="#ppt_x"/>
                                          </p:val>
                                        </p:tav>
                                        <p:tav tm="100000">
                                          <p:val>
                                            <p:strVal val="#ppt_x"/>
                                          </p:val>
                                        </p:tav>
                                      </p:tavLst>
                                    </p:anim>
                                    <p:anim calcmode="lin" valueType="num">
                                      <p:cBhvr additive="base">
                                        <p:cTn id="19" dur="500" fill="hold"/>
                                        <p:tgtEl>
                                          <p:spTgt spid="55"/>
                                        </p:tgtEl>
                                        <p:attrNameLst>
                                          <p:attrName>ppt_y</p:attrName>
                                        </p:attrNameLst>
                                      </p:cBhvr>
                                      <p:tavLst>
                                        <p:tav tm="0">
                                          <p:val>
                                            <p:strVal val="0-#ppt_h/2"/>
                                          </p:val>
                                        </p:tav>
                                        <p:tav tm="100000">
                                          <p:val>
                                            <p:strVal val="#ppt_y"/>
                                          </p:val>
                                        </p:tav>
                                      </p:tavLst>
                                    </p:anim>
                                  </p:childTnLst>
                                </p:cTn>
                              </p:par>
                            </p:childTnLst>
                          </p:cTn>
                        </p:par>
                        <p:par>
                          <p:cTn id="20" fill="hold">
                            <p:stCondLst>
                              <p:cond delay="1000"/>
                            </p:stCondLst>
                            <p:childTnLst>
                              <p:par>
                                <p:cTn id="21" presetID="47" presetClass="entr" presetSubtype="0" fill="hold" nodeType="afterEffect">
                                  <p:stCondLst>
                                    <p:cond delay="0"/>
                                  </p:stCondLst>
                                  <p:childTnLst>
                                    <p:set>
                                      <p:cBhvr>
                                        <p:cTn id="22" dur="1" fill="hold">
                                          <p:stCondLst>
                                            <p:cond delay="0"/>
                                          </p:stCondLst>
                                        </p:cTn>
                                        <p:tgtEl>
                                          <p:spTgt spid="71"/>
                                        </p:tgtEl>
                                        <p:attrNameLst>
                                          <p:attrName>style.visibility</p:attrName>
                                        </p:attrNameLst>
                                      </p:cBhvr>
                                      <p:to>
                                        <p:strVal val="visible"/>
                                      </p:to>
                                    </p:set>
                                    <p:animEffect transition="in" filter="fade">
                                      <p:cBhvr>
                                        <p:cTn id="23" dur="750"/>
                                        <p:tgtEl>
                                          <p:spTgt spid="71"/>
                                        </p:tgtEl>
                                      </p:cBhvr>
                                    </p:animEffect>
                                    <p:anim calcmode="lin" valueType="num">
                                      <p:cBhvr>
                                        <p:cTn id="24" dur="750" fill="hold"/>
                                        <p:tgtEl>
                                          <p:spTgt spid="71"/>
                                        </p:tgtEl>
                                        <p:attrNameLst>
                                          <p:attrName>ppt_x</p:attrName>
                                        </p:attrNameLst>
                                      </p:cBhvr>
                                      <p:tavLst>
                                        <p:tav tm="0">
                                          <p:val>
                                            <p:strVal val="#ppt_x"/>
                                          </p:val>
                                        </p:tav>
                                        <p:tav tm="100000">
                                          <p:val>
                                            <p:strVal val="#ppt_x"/>
                                          </p:val>
                                        </p:tav>
                                      </p:tavLst>
                                    </p:anim>
                                    <p:anim calcmode="lin" valueType="num">
                                      <p:cBhvr>
                                        <p:cTn id="25" dur="750" fill="hold"/>
                                        <p:tgtEl>
                                          <p:spTgt spid="71"/>
                                        </p:tgtEl>
                                        <p:attrNameLst>
                                          <p:attrName>ppt_y</p:attrName>
                                        </p:attrNameLst>
                                      </p:cBhvr>
                                      <p:tavLst>
                                        <p:tav tm="0">
                                          <p:val>
                                            <p:strVal val="#ppt_y-.1"/>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nodeType="clickEffect">
                                  <p:stCondLst>
                                    <p:cond delay="0"/>
                                  </p:stCondLst>
                                  <p:childTnLst>
                                    <p:set>
                                      <p:cBhvr>
                                        <p:cTn id="29" dur="1" fill="hold">
                                          <p:stCondLst>
                                            <p:cond delay="0"/>
                                          </p:stCondLst>
                                        </p:cTn>
                                        <p:tgtEl>
                                          <p:spTgt spid="2"/>
                                        </p:tgtEl>
                                        <p:attrNameLst>
                                          <p:attrName>style.visibility</p:attrName>
                                        </p:attrNameLst>
                                      </p:cBhvr>
                                      <p:to>
                                        <p:strVal val="visible"/>
                                      </p:to>
                                    </p:set>
                                    <p:animEffect transition="in" filter="wipe(down)">
                                      <p:cBhvr>
                                        <p:cTn id="30" dur="500"/>
                                        <p:tgtEl>
                                          <p:spTgt spid="2"/>
                                        </p:tgtEl>
                                      </p:cBhvr>
                                    </p:animEffect>
                                  </p:childTnLst>
                                </p:cTn>
                              </p:par>
                            </p:childTnLst>
                          </p:cTn>
                        </p:par>
                        <p:par>
                          <p:cTn id="31" fill="hold">
                            <p:stCondLst>
                              <p:cond delay="500"/>
                            </p:stCondLst>
                            <p:childTnLst>
                              <p:par>
                                <p:cTn id="32" presetID="2" presetClass="entr" presetSubtype="1" fill="hold" grpId="0" nodeType="afterEffect">
                                  <p:stCondLst>
                                    <p:cond delay="0"/>
                                  </p:stCondLst>
                                  <p:childTnLst>
                                    <p:set>
                                      <p:cBhvr>
                                        <p:cTn id="33" dur="1" fill="hold">
                                          <p:stCondLst>
                                            <p:cond delay="0"/>
                                          </p:stCondLst>
                                        </p:cTn>
                                        <p:tgtEl>
                                          <p:spTgt spid="74"/>
                                        </p:tgtEl>
                                        <p:attrNameLst>
                                          <p:attrName>style.visibility</p:attrName>
                                        </p:attrNameLst>
                                      </p:cBhvr>
                                      <p:to>
                                        <p:strVal val="visible"/>
                                      </p:to>
                                    </p:set>
                                    <p:anim calcmode="lin" valueType="num">
                                      <p:cBhvr additive="base">
                                        <p:cTn id="34" dur="500" fill="hold"/>
                                        <p:tgtEl>
                                          <p:spTgt spid="74"/>
                                        </p:tgtEl>
                                        <p:attrNameLst>
                                          <p:attrName>ppt_x</p:attrName>
                                        </p:attrNameLst>
                                      </p:cBhvr>
                                      <p:tavLst>
                                        <p:tav tm="0">
                                          <p:val>
                                            <p:strVal val="#ppt_x"/>
                                          </p:val>
                                        </p:tav>
                                        <p:tav tm="100000">
                                          <p:val>
                                            <p:strVal val="#ppt_x"/>
                                          </p:val>
                                        </p:tav>
                                      </p:tavLst>
                                    </p:anim>
                                    <p:anim calcmode="lin" valueType="num">
                                      <p:cBhvr additive="base">
                                        <p:cTn id="35" dur="500" fill="hold"/>
                                        <p:tgtEl>
                                          <p:spTgt spid="74"/>
                                        </p:tgtEl>
                                        <p:attrNameLst>
                                          <p:attrName>ppt_y</p:attrName>
                                        </p:attrNameLst>
                                      </p:cBhvr>
                                      <p:tavLst>
                                        <p:tav tm="0">
                                          <p:val>
                                            <p:strVal val="0-#ppt_h/2"/>
                                          </p:val>
                                        </p:tav>
                                        <p:tav tm="100000">
                                          <p:val>
                                            <p:strVal val="#ppt_y"/>
                                          </p:val>
                                        </p:tav>
                                      </p:tavLst>
                                    </p:anim>
                                  </p:childTnLst>
                                </p:cTn>
                              </p:par>
                            </p:childTnLst>
                          </p:cTn>
                        </p:par>
                        <p:par>
                          <p:cTn id="36" fill="hold">
                            <p:stCondLst>
                              <p:cond delay="1000"/>
                            </p:stCondLst>
                            <p:childTnLst>
                              <p:par>
                                <p:cTn id="37" presetID="47" presetClass="entr" presetSubtype="0" fill="hold" nodeType="afterEffect">
                                  <p:stCondLst>
                                    <p:cond delay="0"/>
                                  </p:stCondLst>
                                  <p:childTnLst>
                                    <p:set>
                                      <p:cBhvr>
                                        <p:cTn id="38" dur="1" fill="hold">
                                          <p:stCondLst>
                                            <p:cond delay="0"/>
                                          </p:stCondLst>
                                        </p:cTn>
                                        <p:tgtEl>
                                          <p:spTgt spid="75"/>
                                        </p:tgtEl>
                                        <p:attrNameLst>
                                          <p:attrName>style.visibility</p:attrName>
                                        </p:attrNameLst>
                                      </p:cBhvr>
                                      <p:to>
                                        <p:strVal val="visible"/>
                                      </p:to>
                                    </p:set>
                                    <p:animEffect transition="in" filter="fade">
                                      <p:cBhvr>
                                        <p:cTn id="39" dur="750"/>
                                        <p:tgtEl>
                                          <p:spTgt spid="75"/>
                                        </p:tgtEl>
                                      </p:cBhvr>
                                    </p:animEffect>
                                    <p:anim calcmode="lin" valueType="num">
                                      <p:cBhvr>
                                        <p:cTn id="40" dur="750" fill="hold"/>
                                        <p:tgtEl>
                                          <p:spTgt spid="75"/>
                                        </p:tgtEl>
                                        <p:attrNameLst>
                                          <p:attrName>ppt_x</p:attrName>
                                        </p:attrNameLst>
                                      </p:cBhvr>
                                      <p:tavLst>
                                        <p:tav tm="0">
                                          <p:val>
                                            <p:strVal val="#ppt_x"/>
                                          </p:val>
                                        </p:tav>
                                        <p:tav tm="100000">
                                          <p:val>
                                            <p:strVal val="#ppt_x"/>
                                          </p:val>
                                        </p:tav>
                                      </p:tavLst>
                                    </p:anim>
                                    <p:anim calcmode="lin" valueType="num">
                                      <p:cBhvr>
                                        <p:cTn id="41" dur="750" fill="hold"/>
                                        <p:tgtEl>
                                          <p:spTgt spid="75"/>
                                        </p:tgtEl>
                                        <p:attrNameLst>
                                          <p:attrName>ppt_y</p:attrName>
                                        </p:attrNameLst>
                                      </p:cBhvr>
                                      <p:tavLst>
                                        <p:tav tm="0">
                                          <p:val>
                                            <p:strVal val="#ppt_y-.1"/>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22" presetClass="entr" presetSubtype="4" fill="hold" nodeType="clickEffect">
                                  <p:stCondLst>
                                    <p:cond delay="0"/>
                                  </p:stCondLst>
                                  <p:childTnLst>
                                    <p:set>
                                      <p:cBhvr>
                                        <p:cTn id="45" dur="1" fill="hold">
                                          <p:stCondLst>
                                            <p:cond delay="0"/>
                                          </p:stCondLst>
                                        </p:cTn>
                                        <p:tgtEl>
                                          <p:spTgt spid="3"/>
                                        </p:tgtEl>
                                        <p:attrNameLst>
                                          <p:attrName>style.visibility</p:attrName>
                                        </p:attrNameLst>
                                      </p:cBhvr>
                                      <p:to>
                                        <p:strVal val="visible"/>
                                      </p:to>
                                    </p:set>
                                    <p:animEffect transition="in" filter="wipe(down)">
                                      <p:cBhvr>
                                        <p:cTn id="46" dur="500"/>
                                        <p:tgtEl>
                                          <p:spTgt spid="3"/>
                                        </p:tgtEl>
                                      </p:cBhvr>
                                    </p:animEffect>
                                  </p:childTnLst>
                                </p:cTn>
                              </p:par>
                            </p:childTnLst>
                          </p:cTn>
                        </p:par>
                        <p:par>
                          <p:cTn id="47" fill="hold">
                            <p:stCondLst>
                              <p:cond delay="500"/>
                            </p:stCondLst>
                            <p:childTnLst>
                              <p:par>
                                <p:cTn id="48" presetID="2" presetClass="entr" presetSubtype="1" fill="hold" grpId="0" nodeType="afterEffect">
                                  <p:stCondLst>
                                    <p:cond delay="0"/>
                                  </p:stCondLst>
                                  <p:childTnLst>
                                    <p:set>
                                      <p:cBhvr>
                                        <p:cTn id="49" dur="1" fill="hold">
                                          <p:stCondLst>
                                            <p:cond delay="0"/>
                                          </p:stCondLst>
                                        </p:cTn>
                                        <p:tgtEl>
                                          <p:spTgt spid="83"/>
                                        </p:tgtEl>
                                        <p:attrNameLst>
                                          <p:attrName>style.visibility</p:attrName>
                                        </p:attrNameLst>
                                      </p:cBhvr>
                                      <p:to>
                                        <p:strVal val="visible"/>
                                      </p:to>
                                    </p:set>
                                    <p:anim calcmode="lin" valueType="num">
                                      <p:cBhvr additive="base">
                                        <p:cTn id="50" dur="500" fill="hold"/>
                                        <p:tgtEl>
                                          <p:spTgt spid="83"/>
                                        </p:tgtEl>
                                        <p:attrNameLst>
                                          <p:attrName>ppt_x</p:attrName>
                                        </p:attrNameLst>
                                      </p:cBhvr>
                                      <p:tavLst>
                                        <p:tav tm="0">
                                          <p:val>
                                            <p:strVal val="#ppt_x"/>
                                          </p:val>
                                        </p:tav>
                                        <p:tav tm="100000">
                                          <p:val>
                                            <p:strVal val="#ppt_x"/>
                                          </p:val>
                                        </p:tav>
                                      </p:tavLst>
                                    </p:anim>
                                    <p:anim calcmode="lin" valueType="num">
                                      <p:cBhvr additive="base">
                                        <p:cTn id="51" dur="500" fill="hold"/>
                                        <p:tgtEl>
                                          <p:spTgt spid="83"/>
                                        </p:tgtEl>
                                        <p:attrNameLst>
                                          <p:attrName>ppt_y</p:attrName>
                                        </p:attrNameLst>
                                      </p:cBhvr>
                                      <p:tavLst>
                                        <p:tav tm="0">
                                          <p:val>
                                            <p:strVal val="0-#ppt_h/2"/>
                                          </p:val>
                                        </p:tav>
                                        <p:tav tm="100000">
                                          <p:val>
                                            <p:strVal val="#ppt_y"/>
                                          </p:val>
                                        </p:tav>
                                      </p:tavLst>
                                    </p:anim>
                                  </p:childTnLst>
                                </p:cTn>
                              </p:par>
                            </p:childTnLst>
                          </p:cTn>
                        </p:par>
                        <p:par>
                          <p:cTn id="52" fill="hold">
                            <p:stCondLst>
                              <p:cond delay="1000"/>
                            </p:stCondLst>
                            <p:childTnLst>
                              <p:par>
                                <p:cTn id="53" presetID="47" presetClass="entr" presetSubtype="0" fill="hold" nodeType="afterEffect">
                                  <p:stCondLst>
                                    <p:cond delay="0"/>
                                  </p:stCondLst>
                                  <p:childTnLst>
                                    <p:set>
                                      <p:cBhvr>
                                        <p:cTn id="54" dur="1" fill="hold">
                                          <p:stCondLst>
                                            <p:cond delay="0"/>
                                          </p:stCondLst>
                                        </p:cTn>
                                        <p:tgtEl>
                                          <p:spTgt spid="84"/>
                                        </p:tgtEl>
                                        <p:attrNameLst>
                                          <p:attrName>style.visibility</p:attrName>
                                        </p:attrNameLst>
                                      </p:cBhvr>
                                      <p:to>
                                        <p:strVal val="visible"/>
                                      </p:to>
                                    </p:set>
                                    <p:animEffect transition="in" filter="fade">
                                      <p:cBhvr>
                                        <p:cTn id="55" dur="750"/>
                                        <p:tgtEl>
                                          <p:spTgt spid="84"/>
                                        </p:tgtEl>
                                      </p:cBhvr>
                                    </p:animEffect>
                                    <p:anim calcmode="lin" valueType="num">
                                      <p:cBhvr>
                                        <p:cTn id="56" dur="750" fill="hold"/>
                                        <p:tgtEl>
                                          <p:spTgt spid="84"/>
                                        </p:tgtEl>
                                        <p:attrNameLst>
                                          <p:attrName>ppt_x</p:attrName>
                                        </p:attrNameLst>
                                      </p:cBhvr>
                                      <p:tavLst>
                                        <p:tav tm="0">
                                          <p:val>
                                            <p:strVal val="#ppt_x"/>
                                          </p:val>
                                        </p:tav>
                                        <p:tav tm="100000">
                                          <p:val>
                                            <p:strVal val="#ppt_x"/>
                                          </p:val>
                                        </p:tav>
                                      </p:tavLst>
                                    </p:anim>
                                    <p:anim calcmode="lin" valueType="num">
                                      <p:cBhvr>
                                        <p:cTn id="57" dur="750" fill="hold"/>
                                        <p:tgtEl>
                                          <p:spTgt spid="84"/>
                                        </p:tgtEl>
                                        <p:attrNameLst>
                                          <p:attrName>ppt_y</p:attrName>
                                        </p:attrNameLst>
                                      </p:cBhvr>
                                      <p:tavLst>
                                        <p:tav tm="0">
                                          <p:val>
                                            <p:strVal val="#ppt_y-.1"/>
                                          </p:val>
                                        </p:tav>
                                        <p:tav tm="100000">
                                          <p:val>
                                            <p:strVal val="#ppt_y"/>
                                          </p:val>
                                        </p:tav>
                                      </p:tavLst>
                                    </p:anim>
                                  </p:childTnLst>
                                </p:cTn>
                              </p:par>
                            </p:childTnLst>
                          </p:cTn>
                        </p:par>
                      </p:childTnLst>
                    </p:cTn>
                  </p:par>
                  <p:par>
                    <p:cTn id="58" fill="hold">
                      <p:stCondLst>
                        <p:cond delay="indefinite"/>
                      </p:stCondLst>
                      <p:childTnLst>
                        <p:par>
                          <p:cTn id="59" fill="hold">
                            <p:stCondLst>
                              <p:cond delay="0"/>
                            </p:stCondLst>
                            <p:childTnLst>
                              <p:par>
                                <p:cTn id="60" presetID="22" presetClass="entr" presetSubtype="4" fill="hold" nodeType="clickEffect">
                                  <p:stCondLst>
                                    <p:cond delay="0"/>
                                  </p:stCondLst>
                                  <p:childTnLst>
                                    <p:set>
                                      <p:cBhvr>
                                        <p:cTn id="61" dur="1" fill="hold">
                                          <p:stCondLst>
                                            <p:cond delay="0"/>
                                          </p:stCondLst>
                                        </p:cTn>
                                        <p:tgtEl>
                                          <p:spTgt spid="4"/>
                                        </p:tgtEl>
                                        <p:attrNameLst>
                                          <p:attrName>style.visibility</p:attrName>
                                        </p:attrNameLst>
                                      </p:cBhvr>
                                      <p:to>
                                        <p:strVal val="visible"/>
                                      </p:to>
                                    </p:set>
                                    <p:animEffect transition="in" filter="wipe(down)">
                                      <p:cBhvr>
                                        <p:cTn id="6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bldLvl="0" animBg="1"/>
      <p:bldP spid="64" grpId="0"/>
      <p:bldP spid="74" grpId="0" bldLvl="0" animBg="1"/>
      <p:bldP spid="83" grpId="0" bldLvl="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object 5"/>
          <p:cNvSpPr/>
          <p:nvPr/>
        </p:nvSpPr>
        <p:spPr>
          <a:xfrm>
            <a:off x="0" y="6745223"/>
            <a:ext cx="12189460" cy="111760"/>
          </a:xfrm>
          <a:custGeom>
            <a:avLst/>
            <a:gdLst/>
            <a:ahLst/>
            <a:cxnLst/>
            <a:rect l="l" t="t" r="r" b="b"/>
            <a:pathLst>
              <a:path w="12189460" h="111759">
                <a:moveTo>
                  <a:pt x="0" y="111251"/>
                </a:moveTo>
                <a:lnTo>
                  <a:pt x="12188952" y="111251"/>
                </a:lnTo>
                <a:lnTo>
                  <a:pt x="12188952" y="0"/>
                </a:lnTo>
                <a:lnTo>
                  <a:pt x="0" y="0"/>
                </a:lnTo>
                <a:lnTo>
                  <a:pt x="0" y="111251"/>
                </a:lnTo>
                <a:close/>
              </a:path>
            </a:pathLst>
          </a:custGeom>
          <a:solidFill>
            <a:srgbClr val="A6A6A6"/>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dirty="0">
              <a:ln>
                <a:noFill/>
              </a:ln>
              <a:solidFill>
                <a:sysClr val="windowText" lastClr="000000"/>
              </a:solidFill>
              <a:effectLst/>
              <a:uLnTx/>
              <a:uFillTx/>
            </a:endParaRPr>
          </a:p>
        </p:txBody>
      </p:sp>
      <p:sp>
        <p:nvSpPr>
          <p:cNvPr id="19" name="文本框 40"/>
          <p:cNvSpPr txBox="1"/>
          <p:nvPr/>
        </p:nvSpPr>
        <p:spPr>
          <a:xfrm>
            <a:off x="2500630" y="2233930"/>
            <a:ext cx="9257030" cy="1210945"/>
          </a:xfrm>
          <a:prstGeom prst="rect">
            <a:avLst/>
          </a:prstGeom>
          <a:noFill/>
        </p:spPr>
        <p:txBody>
          <a:bodyPr wrap="square">
            <a:spAutoFit/>
          </a:bodyPr>
          <a:lstStyle/>
          <a:p>
            <a:pPr>
              <a:lnSpc>
                <a:spcPct val="130000"/>
              </a:lnSpc>
            </a:pPr>
            <a:r>
              <a:rPr lang="zh-CN" altLang="en-US" sz="2800">
                <a:latin typeface="+mn-ea"/>
                <a:cs typeface="微软雅黑" panose="020B0503020204020204" pitchFamily="34" charset="-122"/>
                <a:sym typeface="+mn-ea"/>
              </a:rPr>
              <a:t>可研报告阶段需要完成</a:t>
            </a:r>
            <a:r>
              <a:rPr lang="zh-CN" altLang="en-US" sz="2800" b="1">
                <a:solidFill>
                  <a:srgbClr val="FF0000"/>
                </a:solidFill>
                <a:latin typeface="+mn-ea"/>
                <a:cs typeface="微软雅黑" panose="020B0503020204020204" pitchFamily="34" charset="-122"/>
                <a:sym typeface="+mn-ea"/>
              </a:rPr>
              <a:t>7项</a:t>
            </a:r>
            <a:r>
              <a:rPr lang="zh-CN" altLang="en-US" sz="2800">
                <a:latin typeface="+mn-ea"/>
                <a:cs typeface="微软雅黑" panose="020B0503020204020204" pitchFamily="34" charset="-122"/>
                <a:sym typeface="+mn-ea"/>
              </a:rPr>
              <a:t>前置性文件才可报送到省发改委审批</a:t>
            </a:r>
            <a:r>
              <a:rPr lang="zh-CN" altLang="en-US" sz="2800" smtClean="0">
                <a:latin typeface="+mn-ea"/>
                <a:cs typeface="微软雅黑" panose="020B0503020204020204" pitchFamily="34" charset="-122"/>
                <a:sym typeface="+mn-ea"/>
              </a:rPr>
              <a:t>，</a:t>
            </a:r>
            <a:r>
              <a:rPr lang="zh-CN" altLang="en-US" sz="2800" smtClean="0">
                <a:latin typeface="+mn-ea"/>
              </a:rPr>
              <a:t>设计阶段</a:t>
            </a:r>
            <a:r>
              <a:rPr lang="zh-CN" altLang="en-US" sz="2800">
                <a:latin typeface="+mn-ea"/>
              </a:rPr>
              <a:t>还需要</a:t>
            </a:r>
            <a:r>
              <a:rPr lang="zh-CN" altLang="en-US" sz="2800" smtClean="0">
                <a:latin typeface="+mn-ea"/>
              </a:rPr>
              <a:t>完成</a:t>
            </a:r>
            <a:r>
              <a:rPr lang="en-US" altLang="zh-CN" sz="2800" b="1">
                <a:solidFill>
                  <a:srgbClr val="FF0000"/>
                </a:solidFill>
                <a:latin typeface="+mn-ea"/>
              </a:rPr>
              <a:t>8</a:t>
            </a:r>
            <a:r>
              <a:rPr lang="zh-CN" altLang="en-US" sz="2800" b="1">
                <a:solidFill>
                  <a:srgbClr val="FF0000"/>
                </a:solidFill>
                <a:latin typeface="+mn-ea"/>
              </a:rPr>
              <a:t>项</a:t>
            </a:r>
            <a:r>
              <a:rPr lang="zh-CN" altLang="en-US" sz="2800" smtClean="0">
                <a:latin typeface="+mn-ea"/>
              </a:rPr>
              <a:t>报告</a:t>
            </a:r>
            <a:endParaRPr lang="zh-CN" altLang="en-US" sz="2800">
              <a:latin typeface="+mn-ea"/>
              <a:cs typeface="微软雅黑" panose="020B0503020204020204" pitchFamily="34" charset="-122"/>
              <a:sym typeface="+mn-ea"/>
            </a:endParaRPr>
          </a:p>
        </p:txBody>
      </p:sp>
    </p:spTree>
  </p:cSld>
  <p:clrMapOvr>
    <a:masterClrMapping/>
  </p:clrMapOvr>
  <p:transition spd="slow">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1+#ppt_w/2"/>
                                          </p:val>
                                        </p:tav>
                                        <p:tav tm="100000">
                                          <p:val>
                                            <p:strVal val="#ppt_x"/>
                                          </p:val>
                                        </p:tav>
                                      </p:tavLst>
                                    </p:anim>
                                    <p:anim calcmode="lin" valueType="num">
                                      <p:cBhvr additive="base">
                                        <p:cTn id="8" dur="500" fill="hold"/>
                                        <p:tgtEl>
                                          <p:spTgt spid="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24180" y="711979"/>
            <a:ext cx="12030134" cy="127491"/>
          </a:xfrm>
          <a:prstGeom prst="rect">
            <a:avLst/>
          </a:prstGeom>
          <a:gradFill>
            <a:gsLst>
              <a:gs pos="6195">
                <a:srgbClr val="FF6600">
                  <a:lumMod val="94000"/>
                  <a:lumOff val="6000"/>
                </a:srgbClr>
              </a:gs>
              <a:gs pos="100000">
                <a:srgbClr val="FFC000">
                  <a:alpha val="0"/>
                </a:srgb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4" name="矩形 23"/>
          <p:cNvSpPr/>
          <p:nvPr/>
        </p:nvSpPr>
        <p:spPr>
          <a:xfrm>
            <a:off x="-24180" y="711979"/>
            <a:ext cx="12030134" cy="127491"/>
          </a:xfrm>
          <a:prstGeom prst="rect">
            <a:avLst/>
          </a:prstGeom>
          <a:gradFill>
            <a:gsLst>
              <a:gs pos="6195">
                <a:srgbClr val="FF6600">
                  <a:lumMod val="94000"/>
                  <a:lumOff val="6000"/>
                </a:srgbClr>
              </a:gs>
              <a:gs pos="100000">
                <a:srgbClr val="FFC000">
                  <a:alpha val="0"/>
                </a:srgb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pic>
        <p:nvPicPr>
          <p:cNvPr id="22" name="Picture 3"/>
          <p:cNvPicPr>
            <a:picLocks noChangeAspect="1" noChangeArrowheads="1"/>
          </p:cNvPicPr>
          <p:nvPr/>
        </p:nvPicPr>
        <p:blipFill>
          <a:blip r:embed="rId1">
            <a:extLst>
              <a:ext uri="{28A0092B-C50C-407E-A947-70E740481C1C}">
                <a14:useLocalDpi xmlns:a14="http://schemas.microsoft.com/office/drawing/2010/main" val="0"/>
              </a:ext>
            </a:extLst>
          </a:blip>
          <a:stretch>
            <a:fillRect/>
          </a:stretch>
        </p:blipFill>
        <p:spPr bwMode="auto">
          <a:xfrm>
            <a:off x="10699668" y="-11876"/>
            <a:ext cx="1496636" cy="907052"/>
          </a:xfrm>
          <a:prstGeom prst="rect">
            <a:avLst/>
          </a:prstGeom>
          <a:noFill/>
          <a:extLst>
            <a:ext uri="{909E8E84-426E-40DD-AFC4-6F175D3DCCD1}">
              <a14:hiddenFill xmlns:a14="http://schemas.microsoft.com/office/drawing/2010/main">
                <a:solidFill>
                  <a:srgbClr val="FFFFFF"/>
                </a:solidFill>
              </a14:hiddenFill>
            </a:ext>
          </a:extLst>
        </p:spPr>
      </p:pic>
      <p:sp>
        <p:nvSpPr>
          <p:cNvPr id="40" name="TextBox 39"/>
          <p:cNvSpPr txBox="1"/>
          <p:nvPr/>
        </p:nvSpPr>
        <p:spPr>
          <a:xfrm>
            <a:off x="88475" y="157985"/>
            <a:ext cx="10205085" cy="553994"/>
          </a:xfrm>
          <a:prstGeom prst="rect">
            <a:avLst/>
          </a:prstGeom>
          <a:noFill/>
        </p:spPr>
        <p:txBody>
          <a:bodyPr wrap="square" lIns="121917" tIns="60958" rIns="121917" bIns="60958" rtlCol="0">
            <a:spAutoFit/>
          </a:bodyPr>
          <a:lstStyle/>
          <a:p>
            <a:r>
              <a:rPr lang="zh-CN" altLang="en-US" sz="2800" kern="0">
                <a:gradFill>
                  <a:gsLst>
                    <a:gs pos="0">
                      <a:srgbClr val="FF0000"/>
                    </a:gs>
                    <a:gs pos="100000">
                      <a:srgbClr val="C00000"/>
                    </a:gs>
                  </a:gsLst>
                  <a:lin ang="5400000" scaled="1"/>
                </a:gradFill>
                <a:latin typeface="方正粗雅宋_GBK" panose="02000500000000000000" pitchFamily="2" charset="-122"/>
                <a:ea typeface="方正粗雅宋_GBK" panose="02000500000000000000" pitchFamily="2" charset="-122"/>
                <a:cs typeface="宋体" panose="02010600030101010101" pitchFamily="2" charset="-122"/>
              </a:rPr>
              <a:t>三、发展我市交通</a:t>
            </a:r>
            <a:endParaRPr lang="zh-CN" altLang="en-US" sz="2800" kern="0" dirty="0">
              <a:gradFill>
                <a:gsLst>
                  <a:gs pos="0">
                    <a:srgbClr val="FF0000"/>
                  </a:gs>
                  <a:gs pos="100000">
                    <a:srgbClr val="C00000"/>
                  </a:gs>
                </a:gsLst>
                <a:lin ang="5400000" scaled="1"/>
              </a:gradFill>
              <a:latin typeface="方正粗雅宋_GBK" panose="02000500000000000000" pitchFamily="2" charset="-122"/>
              <a:ea typeface="方正粗雅宋_GBK" panose="02000500000000000000" pitchFamily="2" charset="-122"/>
              <a:cs typeface="宋体" panose="02010600030101010101" pitchFamily="2" charset="-122"/>
            </a:endParaRPr>
          </a:p>
        </p:txBody>
      </p:sp>
      <p:pic>
        <p:nvPicPr>
          <p:cNvPr id="2051" name="Picture 3" descr="Y:\PP制作\2022 国资委  局长大讲堂\图\第十四次党代会.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20916" y="1580922"/>
            <a:ext cx="6828692" cy="4407921"/>
          </a:xfrm>
          <a:prstGeom prst="rect">
            <a:avLst/>
          </a:prstGeom>
          <a:noFill/>
          <a:extLst>
            <a:ext uri="{909E8E84-426E-40DD-AFC4-6F175D3DCCD1}">
              <a14:hiddenFill xmlns:a14="http://schemas.microsoft.com/office/drawing/2010/main">
                <a:solidFill>
                  <a:srgbClr val="FFFFFF"/>
                </a:solidFill>
              </a14:hiddenFill>
            </a:ext>
          </a:extLst>
        </p:spPr>
      </p:pic>
      <p:sp>
        <p:nvSpPr>
          <p:cNvPr id="5" name="矩形 4"/>
          <p:cNvSpPr/>
          <p:nvPr/>
        </p:nvSpPr>
        <p:spPr>
          <a:xfrm>
            <a:off x="7671435" y="1406525"/>
            <a:ext cx="4334510" cy="4887595"/>
          </a:xfrm>
          <a:prstGeom prst="rect">
            <a:avLst/>
          </a:prstGeom>
        </p:spPr>
        <p:txBody>
          <a:bodyPr wrap="square">
            <a:spAutoFit/>
          </a:bodyPr>
          <a:lstStyle/>
          <a:p>
            <a:pPr>
              <a:lnSpc>
                <a:spcPct val="130000"/>
              </a:lnSpc>
            </a:pPr>
            <a:r>
              <a:rPr lang="en-US" altLang="zh-CN" sz="2400"/>
              <a:t>       </a:t>
            </a:r>
            <a:r>
              <a:rPr lang="zh-CN" altLang="en-US" sz="2400"/>
              <a:t>中国共产党聊城市第十四次</a:t>
            </a:r>
            <a:r>
              <a:rPr lang="zh-CN" altLang="en-US" sz="2400" smtClean="0"/>
              <a:t>代表大会</a:t>
            </a:r>
            <a:r>
              <a:rPr lang="zh-CN" altLang="en-US" sz="2400"/>
              <a:t>确定了建设“</a:t>
            </a:r>
            <a:r>
              <a:rPr lang="zh-CN" altLang="en-US" sz="2400" b="1">
                <a:solidFill>
                  <a:srgbClr val="FF0000"/>
                </a:solidFill>
              </a:rPr>
              <a:t>六个新聊城</a:t>
            </a:r>
            <a:r>
              <a:rPr lang="zh-CN" altLang="en-US" sz="2400"/>
              <a:t>”的奋斗目标，作为经济社会发展的“先行官”，全市交通各单位认真学习贯彻市委、市政府决策部署，分析形势，抢抓机遇，进一步坚定加快发展的信心和决心，全力以赴为建设“六个新聊城”当好开路先锋。</a:t>
            </a:r>
            <a:endParaRPr lang="zh-CN" altLang="en-US" sz="2400"/>
          </a:p>
        </p:txBody>
      </p:sp>
    </p:spTree>
  </p:cSld>
  <p:clrMapOvr>
    <a:masterClrMapping/>
  </p:clrMapOvr>
  <p:transition spd="slow">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051"/>
                                        </p:tgtEl>
                                        <p:attrNameLst>
                                          <p:attrName>style.visibility</p:attrName>
                                        </p:attrNameLst>
                                      </p:cBhvr>
                                      <p:to>
                                        <p:strVal val="visible"/>
                                      </p:to>
                                    </p:set>
                                    <p:anim calcmode="lin" valueType="num">
                                      <p:cBhvr>
                                        <p:cTn id="7" dur="500" fill="hold"/>
                                        <p:tgtEl>
                                          <p:spTgt spid="2051"/>
                                        </p:tgtEl>
                                        <p:attrNameLst>
                                          <p:attrName>ppt_w</p:attrName>
                                        </p:attrNameLst>
                                      </p:cBhvr>
                                      <p:tavLst>
                                        <p:tav tm="0">
                                          <p:val>
                                            <p:fltVal val="0"/>
                                          </p:val>
                                        </p:tav>
                                        <p:tav tm="100000">
                                          <p:val>
                                            <p:strVal val="#ppt_w"/>
                                          </p:val>
                                        </p:tav>
                                      </p:tavLst>
                                    </p:anim>
                                    <p:anim calcmode="lin" valueType="num">
                                      <p:cBhvr>
                                        <p:cTn id="8" dur="500" fill="hold"/>
                                        <p:tgtEl>
                                          <p:spTgt spid="2051"/>
                                        </p:tgtEl>
                                        <p:attrNameLst>
                                          <p:attrName>ppt_h</p:attrName>
                                        </p:attrNameLst>
                                      </p:cBhvr>
                                      <p:tavLst>
                                        <p:tav tm="0">
                                          <p:val>
                                            <p:fltVal val="0"/>
                                          </p:val>
                                        </p:tav>
                                        <p:tav tm="100000">
                                          <p:val>
                                            <p:strVal val="#ppt_h"/>
                                          </p:val>
                                        </p:tav>
                                      </p:tavLst>
                                    </p:anim>
                                    <p:animEffect transition="in" filter="fade">
                                      <p:cBhvr>
                                        <p:cTn id="9" dur="500"/>
                                        <p:tgtEl>
                                          <p:spTgt spid="2051"/>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nodeType="clickEffect">
                                  <p:stCondLst>
                                    <p:cond delay="0"/>
                                  </p:stCondLst>
                                  <p:childTnLst>
                                    <p:set>
                                      <p:cBhvr>
                                        <p:cTn id="13" dur="1" fill="hold">
                                          <p:stCondLst>
                                            <p:cond delay="0"/>
                                          </p:stCondLst>
                                        </p:cTn>
                                        <p:tgtEl>
                                          <p:spTgt spid="5">
                                            <p:txEl>
                                              <p:pRg st="0" end="0"/>
                                            </p:txEl>
                                          </p:spTgt>
                                        </p:tgtEl>
                                        <p:attrNameLst>
                                          <p:attrName>style.visibility</p:attrName>
                                        </p:attrNameLst>
                                      </p:cBhvr>
                                      <p:to>
                                        <p:strVal val="visible"/>
                                      </p:to>
                                    </p:set>
                                    <p:animEffect transition="in" filter="wipe(left)">
                                      <p:cBhvr>
                                        <p:cTn id="14"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24180" y="711979"/>
            <a:ext cx="12030134" cy="127491"/>
          </a:xfrm>
          <a:prstGeom prst="rect">
            <a:avLst/>
          </a:prstGeom>
          <a:gradFill>
            <a:gsLst>
              <a:gs pos="6195">
                <a:srgbClr val="FF6600">
                  <a:lumMod val="94000"/>
                  <a:lumOff val="6000"/>
                </a:srgbClr>
              </a:gs>
              <a:gs pos="100000">
                <a:srgbClr val="FFC000">
                  <a:alpha val="0"/>
                </a:srgb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4" name="矩形 23"/>
          <p:cNvSpPr/>
          <p:nvPr/>
        </p:nvSpPr>
        <p:spPr>
          <a:xfrm>
            <a:off x="-24180" y="711979"/>
            <a:ext cx="12030134" cy="127491"/>
          </a:xfrm>
          <a:prstGeom prst="rect">
            <a:avLst/>
          </a:prstGeom>
          <a:gradFill>
            <a:gsLst>
              <a:gs pos="6195">
                <a:srgbClr val="FF6600">
                  <a:lumMod val="94000"/>
                  <a:lumOff val="6000"/>
                </a:srgbClr>
              </a:gs>
              <a:gs pos="100000">
                <a:srgbClr val="FFC000">
                  <a:alpha val="0"/>
                </a:srgb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pic>
        <p:nvPicPr>
          <p:cNvPr id="22" name="Picture 3"/>
          <p:cNvPicPr>
            <a:picLocks noChangeAspect="1" noChangeArrowheads="1"/>
          </p:cNvPicPr>
          <p:nvPr/>
        </p:nvPicPr>
        <p:blipFill>
          <a:blip r:embed="rId1">
            <a:extLst>
              <a:ext uri="{28A0092B-C50C-407E-A947-70E740481C1C}">
                <a14:useLocalDpi xmlns:a14="http://schemas.microsoft.com/office/drawing/2010/main" val="0"/>
              </a:ext>
            </a:extLst>
          </a:blip>
          <a:stretch>
            <a:fillRect/>
          </a:stretch>
        </p:blipFill>
        <p:spPr bwMode="auto">
          <a:xfrm>
            <a:off x="10699668" y="-11876"/>
            <a:ext cx="1496636" cy="907052"/>
          </a:xfrm>
          <a:prstGeom prst="rect">
            <a:avLst/>
          </a:prstGeom>
          <a:noFill/>
          <a:extLst>
            <a:ext uri="{909E8E84-426E-40DD-AFC4-6F175D3DCCD1}">
              <a14:hiddenFill xmlns:a14="http://schemas.microsoft.com/office/drawing/2010/main">
                <a:solidFill>
                  <a:srgbClr val="FFFFFF"/>
                </a:solidFill>
              </a14:hiddenFill>
            </a:ext>
          </a:extLst>
        </p:spPr>
      </p:pic>
      <p:sp>
        <p:nvSpPr>
          <p:cNvPr id="19" name="TextBox 18"/>
          <p:cNvSpPr txBox="1"/>
          <p:nvPr/>
        </p:nvSpPr>
        <p:spPr>
          <a:xfrm>
            <a:off x="88475" y="157985"/>
            <a:ext cx="10205085" cy="553994"/>
          </a:xfrm>
          <a:prstGeom prst="rect">
            <a:avLst/>
          </a:prstGeom>
          <a:noFill/>
        </p:spPr>
        <p:txBody>
          <a:bodyPr wrap="square" lIns="121917" tIns="60958" rIns="121917" bIns="60958" rtlCol="0">
            <a:spAutoFit/>
          </a:bodyPr>
          <a:lstStyle/>
          <a:p>
            <a:r>
              <a:rPr lang="zh-CN" altLang="en-US" sz="2800" kern="0">
                <a:gradFill>
                  <a:gsLst>
                    <a:gs pos="0">
                      <a:srgbClr val="FF0000"/>
                    </a:gs>
                    <a:gs pos="100000">
                      <a:srgbClr val="C00000"/>
                    </a:gs>
                  </a:gsLst>
                  <a:lin ang="5400000" scaled="1"/>
                </a:gradFill>
                <a:latin typeface="方正粗雅宋_GBK" panose="02000500000000000000" pitchFamily="2" charset="-122"/>
                <a:ea typeface="方正粗雅宋_GBK" panose="02000500000000000000" pitchFamily="2" charset="-122"/>
                <a:cs typeface="宋体" panose="02010600030101010101" pitchFamily="2" charset="-122"/>
              </a:rPr>
              <a:t>三、发展我市交通</a:t>
            </a:r>
            <a:endParaRPr lang="zh-CN" altLang="en-US" sz="2800" kern="0" dirty="0">
              <a:gradFill>
                <a:gsLst>
                  <a:gs pos="0">
                    <a:srgbClr val="FF0000"/>
                  </a:gs>
                  <a:gs pos="100000">
                    <a:srgbClr val="C00000"/>
                  </a:gs>
                </a:gsLst>
                <a:lin ang="5400000" scaled="1"/>
              </a:gradFill>
              <a:latin typeface="方正粗雅宋_GBK" panose="02000500000000000000" pitchFamily="2" charset="-122"/>
              <a:ea typeface="方正粗雅宋_GBK" panose="02000500000000000000" pitchFamily="2" charset="-122"/>
              <a:cs typeface="宋体" panose="02010600030101010101" pitchFamily="2" charset="-122"/>
            </a:endParaRPr>
          </a:p>
        </p:txBody>
      </p:sp>
      <p:pic>
        <p:nvPicPr>
          <p:cNvPr id="13" name="图片 12"/>
          <p:cNvPicPr>
            <a:picLocks noChangeAspect="1"/>
          </p:cNvPicPr>
          <p:nvPr/>
        </p:nvPicPr>
        <p:blipFill rotWithShape="1">
          <a:blip r:embed="rId2"/>
          <a:srcRect l="1689"/>
          <a:stretch>
            <a:fillRect/>
          </a:stretch>
        </p:blipFill>
        <p:spPr>
          <a:xfrm>
            <a:off x="194945" y="1207135"/>
            <a:ext cx="6311265" cy="5157470"/>
          </a:xfrm>
          <a:prstGeom prst="rect">
            <a:avLst/>
          </a:prstGeom>
        </p:spPr>
      </p:pic>
      <p:sp>
        <p:nvSpPr>
          <p:cNvPr id="15" name="矩形 14"/>
          <p:cNvSpPr/>
          <p:nvPr/>
        </p:nvSpPr>
        <p:spPr>
          <a:xfrm>
            <a:off x="6737985" y="1207135"/>
            <a:ext cx="5019675" cy="5125720"/>
          </a:xfrm>
          <a:prstGeom prst="rect">
            <a:avLst/>
          </a:prstGeom>
        </p:spPr>
        <p:txBody>
          <a:bodyPr wrap="square">
            <a:spAutoFit/>
          </a:bodyPr>
          <a:lstStyle/>
          <a:p>
            <a:pPr algn="just" fontAlgn="auto">
              <a:lnSpc>
                <a:spcPct val="140000"/>
              </a:lnSpc>
              <a:spcAft>
                <a:spcPts val="0"/>
              </a:spcAft>
            </a:pPr>
            <a:r>
              <a:rPr lang="en-US" altLang="zh-CN" dirty="0">
                <a:latin typeface="黑体" panose="02010609060101010101" charset="-122"/>
                <a:ea typeface="黑体" panose="02010609060101010101" charset="-122"/>
              </a:rPr>
              <a:t>    我市先后被列入京津冀协同发展区、黄河流域生态保护和高质量发展、大运河国家公园等国家重大战略，以及省会经济圈等区域发展战略，成为重大战略叠加区，政策红利加速聚集，为加快交通发展带来了重要战略机遇。</a:t>
            </a:r>
            <a:endParaRPr lang="en-US" altLang="zh-CN" dirty="0">
              <a:latin typeface="黑体" panose="02010609060101010101" charset="-122"/>
              <a:ea typeface="黑体" panose="02010609060101010101" charset="-122"/>
            </a:endParaRPr>
          </a:p>
          <a:p>
            <a:pPr algn="just" fontAlgn="auto">
              <a:lnSpc>
                <a:spcPct val="140000"/>
              </a:lnSpc>
              <a:spcAft>
                <a:spcPts val="0"/>
              </a:spcAft>
            </a:pPr>
            <a:r>
              <a:rPr lang="en-US" altLang="zh-CN" dirty="0">
                <a:latin typeface="黑体" panose="02010609060101010101" charset="-122"/>
                <a:ea typeface="黑体" panose="02010609060101010101" charset="-122"/>
                <a:sym typeface="+mn-ea"/>
              </a:rPr>
              <a:t>    “六稳”、“六保”工作和交通强国、交通强省建设向纵深推进，高铁、高速等重大交通基础设施投资力度将持续加大，为我市规划建设的交通重点项目的落地实施提供了重要政策机遇。</a:t>
            </a:r>
            <a:endParaRPr lang="en-US" altLang="zh-CN" dirty="0">
              <a:latin typeface="黑体" panose="02010609060101010101" charset="-122"/>
              <a:ea typeface="黑体" panose="02010609060101010101" charset="-122"/>
              <a:sym typeface="+mn-ea"/>
            </a:endParaRPr>
          </a:p>
          <a:p>
            <a:pPr algn="just" fontAlgn="auto">
              <a:lnSpc>
                <a:spcPct val="140000"/>
              </a:lnSpc>
              <a:spcAft>
                <a:spcPts val="0"/>
              </a:spcAft>
            </a:pPr>
            <a:r>
              <a:rPr lang="en-US" altLang="zh-CN" dirty="0">
                <a:latin typeface="黑体" panose="02010609060101010101" charset="-122"/>
                <a:ea typeface="黑体" panose="02010609060101010101" charset="-122"/>
                <a:sym typeface="+mn-ea"/>
              </a:rPr>
              <a:t>    持续加快交通基础设施建设，不断推动交通运输转型升级，让交通畅起来、经济活起来，让人流、物流、资金流等发展要素流动起来，为全市高质量发展筑牢“硬支撑”。</a:t>
            </a:r>
            <a:endParaRPr lang="en-US" altLang="zh-CN" dirty="0">
              <a:latin typeface="黑体" panose="02010609060101010101" charset="-122"/>
              <a:ea typeface="黑体" panose="02010609060101010101" charset="-122"/>
              <a:sym typeface="+mn-ea"/>
            </a:endParaRPr>
          </a:p>
        </p:txBody>
      </p:sp>
    </p:spTree>
  </p:cSld>
  <p:clrMapOvr>
    <a:masterClrMapping/>
  </p:clrMapOvr>
  <p:transition spd="slow">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right)">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wipe(up)">
                                      <p:cBhvr>
                                        <p:cTn id="12" dur="50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xit" presetSubtype="4" fill="hold" grpId="1" nodeType="clickEffect">
                                  <p:stCondLst>
                                    <p:cond delay="0"/>
                                  </p:stCondLst>
                                  <p:childTnLst>
                                    <p:anim calcmode="lin" valueType="num">
                                      <p:cBhvr additive="base">
                                        <p:cTn id="16" dur="500"/>
                                        <p:tgtEl>
                                          <p:spTgt spid="15"/>
                                        </p:tgtEl>
                                        <p:attrNameLst>
                                          <p:attrName>ppt_x</p:attrName>
                                        </p:attrNameLst>
                                      </p:cBhvr>
                                      <p:tavLst>
                                        <p:tav tm="0">
                                          <p:val>
                                            <p:strVal val="ppt_x"/>
                                          </p:val>
                                        </p:tav>
                                        <p:tav tm="100000">
                                          <p:val>
                                            <p:strVal val="ppt_x"/>
                                          </p:val>
                                        </p:tav>
                                      </p:tavLst>
                                    </p:anim>
                                    <p:anim calcmode="lin" valueType="num">
                                      <p:cBhvr additive="base">
                                        <p:cTn id="17" dur="500"/>
                                        <p:tgtEl>
                                          <p:spTgt spid="15"/>
                                        </p:tgtEl>
                                        <p:attrNameLst>
                                          <p:attrName>ppt_y</p:attrName>
                                        </p:attrNameLst>
                                      </p:cBhvr>
                                      <p:tavLst>
                                        <p:tav tm="0">
                                          <p:val>
                                            <p:strVal val="ppt_y"/>
                                          </p:val>
                                        </p:tav>
                                        <p:tav tm="100000">
                                          <p:val>
                                            <p:strVal val="1+ppt_h/2"/>
                                          </p:val>
                                        </p:tav>
                                      </p:tavLst>
                                    </p:anim>
                                    <p:set>
                                      <p:cBhvr>
                                        <p:cTn id="18" dur="1" fill="hold">
                                          <p:stCondLst>
                                            <p:cond delay="499"/>
                                          </p:stCondLst>
                                        </p:cTn>
                                        <p:tgtEl>
                                          <p:spTgt spid="1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5" grpId="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a:lum bright="70000" contrast="-70000"/>
          </a:blip>
          <a:srcRect t="7452" b="3017"/>
          <a:stretch>
            <a:fillRect/>
          </a:stretch>
        </p:blipFill>
        <p:spPr>
          <a:xfrm>
            <a:off x="0" y="0"/>
            <a:ext cx="12530455" cy="6857365"/>
          </a:xfrm>
          <a:prstGeom prst="rect">
            <a:avLst/>
          </a:prstGeom>
        </p:spPr>
      </p:pic>
      <p:sp>
        <p:nvSpPr>
          <p:cNvPr id="3" name="矩形 2"/>
          <p:cNvSpPr/>
          <p:nvPr/>
        </p:nvSpPr>
        <p:spPr>
          <a:xfrm>
            <a:off x="5845810" y="1117002"/>
            <a:ext cx="6244590" cy="5092700"/>
          </a:xfrm>
          <a:prstGeom prst="rect">
            <a:avLst/>
          </a:prstGeom>
        </p:spPr>
        <p:txBody>
          <a:bodyPr wrap="square">
            <a:spAutoFit/>
          </a:bodyPr>
          <a:lstStyle/>
          <a:p>
            <a:pPr algn="just">
              <a:lnSpc>
                <a:spcPct val="130000"/>
              </a:lnSpc>
              <a:spcAft>
                <a:spcPts val="0"/>
              </a:spcAft>
            </a:pPr>
            <a:r>
              <a:rPr lang="en-US" altLang="zh-CN" sz="2500" kern="100" dirty="0">
                <a:latin typeface="+mn-ea"/>
                <a:cs typeface="Times New Roman" panose="02020603050405020304" charset="0"/>
              </a:rPr>
              <a:t>      </a:t>
            </a:r>
            <a:r>
              <a:rPr lang="zh-CN" altLang="zh-CN" sz="2500" kern="100" dirty="0">
                <a:latin typeface="+mn-ea"/>
                <a:cs typeface="Times New Roman" panose="02020603050405020304" charset="0"/>
              </a:rPr>
              <a:t>围绕</a:t>
            </a:r>
            <a:r>
              <a:rPr lang="zh-CN" altLang="zh-CN" sz="2500" kern="100" dirty="0">
                <a:solidFill>
                  <a:srgbClr val="C00000"/>
                </a:solidFill>
                <a:latin typeface="+mn-ea"/>
                <a:cs typeface="Times New Roman" panose="02020603050405020304" charset="0"/>
              </a:rPr>
              <a:t>“</a:t>
            </a:r>
            <a:r>
              <a:rPr lang="en-US" altLang="zh-CN" sz="2500" b="1" kern="100" dirty="0">
                <a:solidFill>
                  <a:srgbClr val="C00000"/>
                </a:solidFill>
                <a:latin typeface="+mn-ea"/>
                <a:cs typeface="Times New Roman" panose="02020603050405020304" charset="0"/>
              </a:rPr>
              <a:t>1235</a:t>
            </a:r>
            <a:r>
              <a:rPr lang="zh-CN" altLang="zh-CN" sz="2500" kern="100" dirty="0">
                <a:solidFill>
                  <a:srgbClr val="C00000"/>
                </a:solidFill>
                <a:latin typeface="+mn-ea"/>
                <a:cs typeface="Times New Roman" panose="02020603050405020304" charset="0"/>
              </a:rPr>
              <a:t>”</a:t>
            </a:r>
            <a:r>
              <a:rPr lang="zh-CN" altLang="zh-CN" sz="2500" kern="100" dirty="0">
                <a:latin typeface="+mn-ea"/>
                <a:cs typeface="Times New Roman" panose="02020603050405020304" charset="0"/>
              </a:rPr>
              <a:t>发展目标，以交通先行推进</a:t>
            </a:r>
            <a:r>
              <a:rPr lang="zh-CN" altLang="en-US" sz="2500" kern="100" dirty="0">
                <a:latin typeface="+mn-ea"/>
                <a:cs typeface="Times New Roman" panose="02020603050405020304" charset="0"/>
              </a:rPr>
              <a:t>“新时代兴聊十大工程”和</a:t>
            </a:r>
            <a:r>
              <a:rPr lang="zh-CN" altLang="zh-CN" sz="2500" kern="100" dirty="0">
                <a:latin typeface="+mn-ea"/>
                <a:cs typeface="Times New Roman" panose="02020603050405020304" charset="0"/>
              </a:rPr>
              <a:t>“一</a:t>
            </a:r>
            <a:r>
              <a:rPr lang="zh-CN" altLang="en-US" sz="2500" kern="100" dirty="0">
                <a:latin typeface="+mn-ea"/>
                <a:cs typeface="Times New Roman" panose="02020603050405020304" charset="0"/>
              </a:rPr>
              <a:t>心两轴两带</a:t>
            </a:r>
            <a:r>
              <a:rPr lang="zh-CN" altLang="zh-CN" sz="2500" kern="100" dirty="0">
                <a:latin typeface="+mn-ea"/>
                <a:cs typeface="Times New Roman" panose="02020603050405020304" charset="0"/>
              </a:rPr>
              <a:t>”发展新格局，</a:t>
            </a:r>
            <a:r>
              <a:rPr lang="zh-CN" altLang="en-US" sz="2500" kern="100" dirty="0">
                <a:latin typeface="+mn-ea"/>
                <a:cs typeface="Times New Roman" panose="02020603050405020304" charset="0"/>
              </a:rPr>
              <a:t>聊茌东都市区辐射带动周边区县能力进一步提升，</a:t>
            </a:r>
            <a:r>
              <a:rPr lang="zh-CN" altLang="en-US" sz="2500" kern="100" dirty="0">
                <a:solidFill>
                  <a:srgbClr val="C00000"/>
                </a:solidFill>
                <a:latin typeface="+mn-ea"/>
                <a:cs typeface="Times New Roman" panose="02020603050405020304" charset="0"/>
              </a:rPr>
              <a:t>“</a:t>
            </a:r>
            <a:r>
              <a:rPr lang="zh-CN" altLang="en-US" sz="2500" b="1" kern="100" dirty="0">
                <a:solidFill>
                  <a:srgbClr val="C00000"/>
                </a:solidFill>
                <a:latin typeface="+mn-ea"/>
                <a:cs typeface="Times New Roman" panose="02020603050405020304" charset="0"/>
              </a:rPr>
              <a:t>东引、西拓、北融、南联”的对外综合运输通道基本形成</a:t>
            </a:r>
            <a:r>
              <a:rPr lang="zh-CN" altLang="en-US" sz="2500" kern="100" dirty="0">
                <a:latin typeface="+mn-ea"/>
                <a:cs typeface="Times New Roman" panose="02020603050405020304" charset="0"/>
              </a:rPr>
              <a:t>，初步建成省会经济圈交通次枢纽承载地</a:t>
            </a:r>
            <a:r>
              <a:rPr lang="zh-CN" altLang="zh-CN" sz="2500" kern="100" dirty="0">
                <a:latin typeface="+mn-ea"/>
                <a:cs typeface="Times New Roman" panose="02020603050405020304" charset="0"/>
              </a:rPr>
              <a:t>。到</a:t>
            </a:r>
            <a:r>
              <a:rPr lang="en-US" altLang="zh-CN" sz="2500" kern="100" dirty="0">
                <a:latin typeface="+mn-ea"/>
                <a:cs typeface="Times New Roman" panose="02020603050405020304" charset="0"/>
              </a:rPr>
              <a:t>2025</a:t>
            </a:r>
            <a:r>
              <a:rPr lang="zh-CN" altLang="zh-CN" sz="2500" kern="100" dirty="0">
                <a:latin typeface="+mn-ea"/>
                <a:cs typeface="Times New Roman" panose="02020603050405020304" charset="0"/>
              </a:rPr>
              <a:t>年，基本形成与</a:t>
            </a:r>
            <a:r>
              <a:rPr lang="zh-CN" altLang="en-US" sz="2500" kern="100" dirty="0">
                <a:latin typeface="+mn-ea"/>
                <a:cs typeface="Times New Roman" panose="02020603050405020304" charset="0"/>
              </a:rPr>
              <a:t>聊城</a:t>
            </a:r>
            <a:r>
              <a:rPr lang="zh-CN" altLang="zh-CN" sz="2500" kern="100" dirty="0">
                <a:latin typeface="+mn-ea"/>
                <a:cs typeface="Times New Roman" panose="02020603050405020304" charset="0"/>
              </a:rPr>
              <a:t>市经济社会、产业功能相匹配，与空间布局和生态环境相适应，“安全、便捷、高效、智慧、绿色”的现代综合交通运输体系。</a:t>
            </a:r>
            <a:endParaRPr lang="zh-CN" altLang="zh-CN" sz="2500" kern="100" dirty="0">
              <a:effectLst/>
              <a:latin typeface="+mn-ea"/>
              <a:cs typeface="Times New Roman" panose="02020603050405020304" charset="0"/>
            </a:endParaRPr>
          </a:p>
        </p:txBody>
      </p:sp>
      <p:pic>
        <p:nvPicPr>
          <p:cNvPr id="12" name="图片 11"/>
          <p:cNvPicPr>
            <a:picLocks noChangeAspect="1"/>
          </p:cNvPicPr>
          <p:nvPr/>
        </p:nvPicPr>
        <p:blipFill rotWithShape="1">
          <a:blip r:embed="rId2"/>
          <a:srcRect t="4186"/>
          <a:stretch>
            <a:fillRect/>
          </a:stretch>
        </p:blipFill>
        <p:spPr>
          <a:xfrm>
            <a:off x="417195" y="579120"/>
            <a:ext cx="5159375" cy="5889625"/>
          </a:xfrm>
          <a:prstGeom prst="rect">
            <a:avLst/>
          </a:prstGeom>
        </p:spPr>
      </p:pic>
    </p:spTree>
  </p:cSld>
  <p:clrMapOvr>
    <a:masterClrMapping/>
  </p:clrMapOvr>
  <p:transition spd="slow">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32"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circle(out)">
                                      <p:cBhvr>
                                        <p:cTn id="7" dur="20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up)">
                                      <p:cBhvr>
                                        <p:cTn id="12" dur="5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a:lum bright="70000" contrast="-70000"/>
          </a:blip>
          <a:srcRect t="7452" b="3017"/>
          <a:stretch>
            <a:fillRect/>
          </a:stretch>
        </p:blipFill>
        <p:spPr>
          <a:xfrm>
            <a:off x="0" y="0"/>
            <a:ext cx="12530455" cy="6857365"/>
          </a:xfrm>
          <a:prstGeom prst="rect">
            <a:avLst/>
          </a:prstGeom>
        </p:spPr>
      </p:pic>
      <p:sp>
        <p:nvSpPr>
          <p:cNvPr id="14" name="文本框 13"/>
          <p:cNvSpPr txBox="1"/>
          <p:nvPr/>
        </p:nvSpPr>
        <p:spPr>
          <a:xfrm>
            <a:off x="767079" y="915073"/>
            <a:ext cx="10996295" cy="5632311"/>
          </a:xfrm>
          <a:prstGeom prst="rect">
            <a:avLst/>
          </a:prstGeom>
          <a:noFill/>
        </p:spPr>
        <p:txBody>
          <a:bodyPr wrap="square">
            <a:spAutoFit/>
          </a:bodyPr>
          <a:lstStyle/>
          <a:p>
            <a:pPr indent="408305" algn="just">
              <a:lnSpc>
                <a:spcPct val="150000"/>
              </a:lnSpc>
            </a:pPr>
            <a:r>
              <a:rPr lang="zh-CN" altLang="en-US" sz="3200" b="1" kern="100">
                <a:solidFill>
                  <a:srgbClr val="C00000"/>
                </a:solidFill>
                <a:latin typeface="+mn-ea"/>
                <a:cs typeface="Times New Roman" panose="02020603050405020304" charset="0"/>
              </a:rPr>
              <a:t>打造</a:t>
            </a:r>
            <a:r>
              <a:rPr lang="en-US" altLang="zh-CN" sz="3200" b="1" kern="100">
                <a:solidFill>
                  <a:srgbClr val="C00000"/>
                </a:solidFill>
                <a:latin typeface="+mn-ea"/>
                <a:cs typeface="Times New Roman" panose="02020603050405020304" charset="0"/>
              </a:rPr>
              <a:t>1</a:t>
            </a:r>
            <a:r>
              <a:rPr lang="zh-CN" altLang="en-US" sz="3200" b="1" kern="100">
                <a:solidFill>
                  <a:srgbClr val="C00000"/>
                </a:solidFill>
                <a:latin typeface="+mn-ea"/>
                <a:cs typeface="Times New Roman" panose="02020603050405020304" charset="0"/>
              </a:rPr>
              <a:t>大枢纽</a:t>
            </a:r>
            <a:r>
              <a:rPr lang="zh-CN" altLang="zh-CN" sz="3200" kern="100" smtClean="0">
                <a:effectLst/>
                <a:latin typeface="+mn-ea"/>
                <a:cs typeface="Times New Roman" panose="02020603050405020304" charset="0"/>
              </a:rPr>
              <a:t>——</a:t>
            </a:r>
            <a:r>
              <a:rPr lang="zh-CN" altLang="en-US" sz="2800" kern="100" dirty="0">
                <a:latin typeface="+mn-ea"/>
                <a:cs typeface="Times New Roman" panose="02020603050405020304" charset="0"/>
              </a:rPr>
              <a:t>现代化、立体化、区域性综合交通枢纽城市</a:t>
            </a:r>
            <a:endParaRPr lang="zh-CN" altLang="zh-CN" sz="2800" kern="100" dirty="0">
              <a:latin typeface="+mn-ea"/>
              <a:cs typeface="Times New Roman" panose="02020603050405020304" charset="0"/>
            </a:endParaRPr>
          </a:p>
          <a:p>
            <a:pPr indent="408305" algn="just">
              <a:lnSpc>
                <a:spcPct val="150000"/>
              </a:lnSpc>
            </a:pPr>
            <a:r>
              <a:rPr lang="zh-CN" altLang="en-US" sz="3200" b="1" kern="100" dirty="0">
                <a:solidFill>
                  <a:srgbClr val="C00000"/>
                </a:solidFill>
                <a:latin typeface="+mn-ea"/>
                <a:cs typeface="Times New Roman" panose="02020603050405020304" charset="0"/>
              </a:rPr>
              <a:t>实现</a:t>
            </a:r>
            <a:r>
              <a:rPr lang="en-US" altLang="zh-CN" sz="3200" b="1" kern="100" dirty="0">
                <a:solidFill>
                  <a:srgbClr val="C00000"/>
                </a:solidFill>
                <a:latin typeface="+mn-ea"/>
                <a:cs typeface="Times New Roman" panose="02020603050405020304" charset="0"/>
              </a:rPr>
              <a:t>2</a:t>
            </a:r>
            <a:r>
              <a:rPr lang="zh-CN" altLang="zh-CN" sz="3200" b="1" kern="100" dirty="0">
                <a:solidFill>
                  <a:srgbClr val="C00000"/>
                </a:solidFill>
                <a:latin typeface="+mn-ea"/>
                <a:cs typeface="Times New Roman" panose="02020603050405020304" charset="0"/>
              </a:rPr>
              <a:t>大突破</a:t>
            </a:r>
            <a:r>
              <a:rPr lang="zh-CN" altLang="zh-CN" sz="3200" kern="100" dirty="0">
                <a:effectLst/>
                <a:latin typeface="+mn-ea"/>
                <a:cs typeface="Times New Roman" panose="02020603050405020304" charset="0"/>
              </a:rPr>
              <a:t>——</a:t>
            </a:r>
            <a:r>
              <a:rPr lang="zh-CN" altLang="en-US" sz="2800" kern="100" dirty="0">
                <a:latin typeface="+mn-ea"/>
                <a:cs typeface="Times New Roman" panose="02020603050405020304" charset="0"/>
              </a:rPr>
              <a:t>高速铁路零突破和</a:t>
            </a:r>
            <a:r>
              <a:rPr lang="zh-CN" altLang="zh-CN" sz="2800" kern="100" dirty="0">
                <a:latin typeface="+mn-ea"/>
                <a:cs typeface="Times New Roman" panose="02020603050405020304" charset="0"/>
              </a:rPr>
              <a:t>民用航空零突破</a:t>
            </a:r>
            <a:endParaRPr lang="zh-CN" altLang="zh-CN" sz="2800" kern="100" dirty="0">
              <a:latin typeface="+mn-ea"/>
              <a:cs typeface="Times New Roman" panose="02020603050405020304" charset="0"/>
            </a:endParaRPr>
          </a:p>
          <a:p>
            <a:pPr indent="408305" algn="just">
              <a:lnSpc>
                <a:spcPct val="150000"/>
              </a:lnSpc>
            </a:pPr>
            <a:r>
              <a:rPr lang="zh-CN" altLang="zh-CN" sz="3200" b="1" kern="100" dirty="0">
                <a:solidFill>
                  <a:srgbClr val="C00000"/>
                </a:solidFill>
                <a:latin typeface="+mn-ea"/>
                <a:cs typeface="Times New Roman" panose="02020603050405020304" charset="0"/>
              </a:rPr>
              <a:t>建设</a:t>
            </a:r>
            <a:r>
              <a:rPr lang="en-US" altLang="zh-CN" sz="3200" b="1" kern="100" dirty="0">
                <a:solidFill>
                  <a:srgbClr val="C00000"/>
                </a:solidFill>
                <a:latin typeface="+mn-ea"/>
                <a:cs typeface="Times New Roman" panose="02020603050405020304" charset="0"/>
              </a:rPr>
              <a:t>3</a:t>
            </a:r>
            <a:r>
              <a:rPr lang="zh-CN" altLang="zh-CN" sz="3200" b="1" kern="100" dirty="0">
                <a:solidFill>
                  <a:srgbClr val="C00000"/>
                </a:solidFill>
                <a:latin typeface="+mn-ea"/>
                <a:cs typeface="Times New Roman" panose="02020603050405020304" charset="0"/>
              </a:rPr>
              <a:t>大网络</a:t>
            </a:r>
            <a:r>
              <a:rPr lang="zh-CN" altLang="zh-CN" sz="3200" kern="100" dirty="0">
                <a:effectLst/>
                <a:latin typeface="+mn-ea"/>
                <a:cs typeface="Times New Roman" panose="02020603050405020304" charset="0"/>
              </a:rPr>
              <a:t>——</a:t>
            </a:r>
            <a:r>
              <a:rPr lang="zh-CN" altLang="zh-CN" sz="2800" kern="100" dirty="0">
                <a:latin typeface="+mn-ea"/>
                <a:cs typeface="Times New Roman" panose="02020603050405020304" charset="0"/>
              </a:rPr>
              <a:t>建设快速交通网（</a:t>
            </a:r>
            <a:r>
              <a:rPr lang="zh-CN" altLang="en-US" sz="2800" kern="100" dirty="0">
                <a:latin typeface="+mn-ea"/>
                <a:cs typeface="Times New Roman" panose="02020603050405020304" charset="0"/>
              </a:rPr>
              <a:t>高铁</a:t>
            </a:r>
            <a:r>
              <a:rPr lang="zh-CN" altLang="zh-CN" sz="2800" kern="100" dirty="0">
                <a:latin typeface="+mn-ea"/>
                <a:cs typeface="Times New Roman" panose="02020603050405020304" charset="0"/>
              </a:rPr>
              <a:t>、航空、高速公路）、骨干运输网（普通国道、普通省道）、基础服务网（四好农村路、枢纽场站、</a:t>
            </a:r>
            <a:r>
              <a:rPr lang="zh-CN" altLang="en-US" sz="2800" kern="100" dirty="0">
                <a:latin typeface="+mn-ea"/>
                <a:cs typeface="Times New Roman" panose="02020603050405020304" charset="0"/>
              </a:rPr>
              <a:t>铁路专用线、</a:t>
            </a:r>
            <a:r>
              <a:rPr lang="zh-CN" altLang="zh-CN" sz="2800" kern="100" dirty="0">
                <a:latin typeface="+mn-ea"/>
                <a:cs typeface="Times New Roman" panose="02020603050405020304" charset="0"/>
              </a:rPr>
              <a:t>邮政快递） </a:t>
            </a:r>
            <a:endParaRPr lang="en-US" altLang="zh-CN" sz="2800" kern="100" dirty="0">
              <a:latin typeface="+mn-ea"/>
              <a:cs typeface="Times New Roman" panose="02020603050405020304" charset="0"/>
            </a:endParaRPr>
          </a:p>
          <a:p>
            <a:pPr indent="408305" algn="just">
              <a:lnSpc>
                <a:spcPct val="150000"/>
              </a:lnSpc>
            </a:pPr>
            <a:r>
              <a:rPr lang="zh-CN" altLang="en-US" sz="3200" b="1" kern="100" dirty="0">
                <a:solidFill>
                  <a:srgbClr val="C00000"/>
                </a:solidFill>
                <a:latin typeface="+mn-ea"/>
                <a:cs typeface="Times New Roman" panose="02020603050405020304" charset="0"/>
              </a:rPr>
              <a:t>布局</a:t>
            </a:r>
            <a:r>
              <a:rPr lang="en-US" altLang="zh-CN" sz="3200" b="1" kern="100" dirty="0">
                <a:solidFill>
                  <a:srgbClr val="C00000"/>
                </a:solidFill>
                <a:latin typeface="+mn-ea"/>
                <a:cs typeface="Times New Roman" panose="02020603050405020304" charset="0"/>
              </a:rPr>
              <a:t>5</a:t>
            </a:r>
            <a:r>
              <a:rPr lang="zh-CN" altLang="zh-CN" sz="3200" b="1" kern="100" dirty="0">
                <a:solidFill>
                  <a:srgbClr val="C00000"/>
                </a:solidFill>
                <a:latin typeface="+mn-ea"/>
                <a:cs typeface="Times New Roman" panose="02020603050405020304" charset="0"/>
              </a:rPr>
              <a:t>大</a:t>
            </a:r>
            <a:r>
              <a:rPr lang="zh-CN" altLang="en-US" sz="3200" b="1" kern="100" dirty="0">
                <a:solidFill>
                  <a:srgbClr val="C00000"/>
                </a:solidFill>
                <a:latin typeface="+mn-ea"/>
                <a:cs typeface="Times New Roman" panose="02020603050405020304" charset="0"/>
              </a:rPr>
              <a:t>通道</a:t>
            </a:r>
            <a:r>
              <a:rPr lang="zh-CN" altLang="zh-CN" sz="3200" kern="100" dirty="0">
                <a:latin typeface="+mn-ea"/>
                <a:cs typeface="Times New Roman" panose="02020603050405020304" charset="0"/>
              </a:rPr>
              <a:t>——</a:t>
            </a:r>
            <a:r>
              <a:rPr lang="zh-CN" altLang="en-US" sz="2800" kern="100" dirty="0">
                <a:latin typeface="+mn-ea"/>
                <a:cs typeface="Times New Roman" panose="02020603050405020304" charset="0"/>
              </a:rPr>
              <a:t>“两纵三横”通道（京九通道、德</a:t>
            </a:r>
            <a:r>
              <a:rPr lang="en-US" altLang="zh-CN" sz="2800" kern="100" dirty="0">
                <a:latin typeface="+mn-ea"/>
                <a:cs typeface="Times New Roman" panose="02020603050405020304" charset="0"/>
              </a:rPr>
              <a:t>-</a:t>
            </a:r>
            <a:r>
              <a:rPr lang="zh-CN" altLang="en-US" sz="2800" kern="100" dirty="0">
                <a:latin typeface="+mn-ea"/>
                <a:cs typeface="Times New Roman" panose="02020603050405020304" charset="0"/>
              </a:rPr>
              <a:t>聊</a:t>
            </a:r>
            <a:r>
              <a:rPr lang="en-US" altLang="zh-CN" sz="2800" kern="100" dirty="0">
                <a:latin typeface="+mn-ea"/>
                <a:cs typeface="Times New Roman" panose="02020603050405020304" charset="0"/>
              </a:rPr>
              <a:t>-</a:t>
            </a:r>
            <a:r>
              <a:rPr lang="zh-CN" altLang="en-US" sz="2800" kern="100" dirty="0">
                <a:latin typeface="+mn-ea"/>
                <a:cs typeface="Times New Roman" panose="02020603050405020304" charset="0"/>
              </a:rPr>
              <a:t>单通道、济郑通道、</a:t>
            </a:r>
            <a:r>
              <a:rPr lang="zh-CN" altLang="en-US" sz="2800" kern="100" dirty="0" smtClean="0">
                <a:latin typeface="+mn-ea"/>
                <a:cs typeface="Times New Roman" panose="02020603050405020304" charset="0"/>
              </a:rPr>
              <a:t>鲁中</a:t>
            </a:r>
            <a:r>
              <a:rPr lang="en-US" altLang="zh-CN" sz="2800" kern="100" dirty="0" smtClean="0">
                <a:latin typeface="+mn-ea"/>
                <a:cs typeface="Times New Roman" panose="02020603050405020304" charset="0"/>
              </a:rPr>
              <a:t>-</a:t>
            </a:r>
            <a:r>
              <a:rPr lang="zh-CN" altLang="en-US" sz="2800" kern="100" dirty="0" smtClean="0">
                <a:latin typeface="+mn-ea"/>
                <a:cs typeface="Times New Roman" panose="02020603050405020304" charset="0"/>
              </a:rPr>
              <a:t>聊</a:t>
            </a:r>
            <a:r>
              <a:rPr lang="zh-CN" altLang="en-US" sz="2800" kern="100" dirty="0">
                <a:latin typeface="+mn-ea"/>
                <a:cs typeface="Times New Roman" panose="02020603050405020304" charset="0"/>
              </a:rPr>
              <a:t>邯</a:t>
            </a:r>
            <a:r>
              <a:rPr lang="zh-CN" altLang="en-US" sz="2800" kern="100" dirty="0" smtClean="0">
                <a:latin typeface="+mn-ea"/>
                <a:cs typeface="Times New Roman" panose="02020603050405020304" charset="0"/>
              </a:rPr>
              <a:t>长</a:t>
            </a:r>
            <a:r>
              <a:rPr lang="zh-CN" altLang="en-US" sz="2800" kern="100" dirty="0">
                <a:latin typeface="+mn-ea"/>
                <a:cs typeface="Times New Roman" panose="02020603050405020304" charset="0"/>
              </a:rPr>
              <a:t>通道、聊</a:t>
            </a:r>
            <a:r>
              <a:rPr lang="en-US" altLang="zh-CN" sz="2800" kern="100" dirty="0">
                <a:latin typeface="+mn-ea"/>
                <a:cs typeface="Times New Roman" panose="02020603050405020304" charset="0"/>
              </a:rPr>
              <a:t>-</a:t>
            </a:r>
            <a:r>
              <a:rPr lang="zh-CN" altLang="en-US" sz="2800" kern="100" dirty="0">
                <a:latin typeface="+mn-ea"/>
                <a:cs typeface="Times New Roman" panose="02020603050405020304" charset="0"/>
              </a:rPr>
              <a:t>济</a:t>
            </a:r>
            <a:r>
              <a:rPr lang="en-US" altLang="zh-CN" sz="2800" kern="100" dirty="0">
                <a:latin typeface="+mn-ea"/>
                <a:cs typeface="Times New Roman" panose="02020603050405020304" charset="0"/>
              </a:rPr>
              <a:t>-</a:t>
            </a:r>
            <a:r>
              <a:rPr lang="zh-CN" altLang="en-US" sz="2800" kern="100" dirty="0">
                <a:latin typeface="+mn-ea"/>
                <a:cs typeface="Times New Roman" panose="02020603050405020304" charset="0"/>
              </a:rPr>
              <a:t>青通道）</a:t>
            </a:r>
            <a:r>
              <a:rPr lang="zh-CN" altLang="zh-CN" sz="2800" b="1" kern="100" dirty="0">
                <a:latin typeface="+mn-ea"/>
                <a:cs typeface="Times New Roman" panose="02020603050405020304" charset="0"/>
              </a:rPr>
              <a:t> </a:t>
            </a:r>
            <a:endParaRPr lang="zh-CN" altLang="zh-CN" sz="2800" b="1" kern="100" dirty="0">
              <a:latin typeface="+mn-ea"/>
              <a:cs typeface="Times New Roman" panose="02020603050405020304" charset="0"/>
            </a:endParaRPr>
          </a:p>
          <a:p>
            <a:pPr indent="408305" algn="just">
              <a:lnSpc>
                <a:spcPct val="150000"/>
              </a:lnSpc>
            </a:pPr>
            <a:endParaRPr lang="zh-CN" altLang="zh-CN" sz="2800" b="1" kern="100" dirty="0">
              <a:effectLst/>
              <a:latin typeface="+mn-ea"/>
              <a:cs typeface="Times New Roman" panose="02020603050405020304" charset="0"/>
            </a:endParaRPr>
          </a:p>
        </p:txBody>
      </p:sp>
    </p:spTree>
  </p:cSld>
  <p:clrMapOvr>
    <a:masterClrMapping/>
  </p:clrMapOvr>
  <p:transition spd="slow">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4">
                                            <p:txEl>
                                              <p:pRg st="0" end="0"/>
                                            </p:txEl>
                                          </p:spTgt>
                                        </p:tgtEl>
                                        <p:attrNameLst>
                                          <p:attrName>style.visibility</p:attrName>
                                        </p:attrNameLst>
                                      </p:cBhvr>
                                      <p:to>
                                        <p:strVal val="visible"/>
                                      </p:to>
                                    </p:set>
                                    <p:animEffect transition="in" filter="wipe(left)">
                                      <p:cBhvr>
                                        <p:cTn id="7" dur="500"/>
                                        <p:tgtEl>
                                          <p:spTgt spid="1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14">
                                            <p:txEl>
                                              <p:pRg st="1" end="1"/>
                                            </p:txEl>
                                          </p:spTgt>
                                        </p:tgtEl>
                                        <p:attrNameLst>
                                          <p:attrName>style.visibility</p:attrName>
                                        </p:attrNameLst>
                                      </p:cBhvr>
                                      <p:to>
                                        <p:strVal val="visible"/>
                                      </p:to>
                                    </p:set>
                                    <p:animEffect transition="in" filter="wipe(left)">
                                      <p:cBhvr>
                                        <p:cTn id="12" dur="500"/>
                                        <p:tgtEl>
                                          <p:spTgt spid="1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14">
                                            <p:txEl>
                                              <p:pRg st="2" end="2"/>
                                            </p:txEl>
                                          </p:spTgt>
                                        </p:tgtEl>
                                        <p:attrNameLst>
                                          <p:attrName>style.visibility</p:attrName>
                                        </p:attrNameLst>
                                      </p:cBhvr>
                                      <p:to>
                                        <p:strVal val="visible"/>
                                      </p:to>
                                    </p:set>
                                    <p:animEffect transition="in" filter="wipe(left)">
                                      <p:cBhvr>
                                        <p:cTn id="17" dur="500"/>
                                        <p:tgtEl>
                                          <p:spTgt spid="1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14">
                                            <p:txEl>
                                              <p:pRg st="3" end="3"/>
                                            </p:txEl>
                                          </p:spTgt>
                                        </p:tgtEl>
                                        <p:attrNameLst>
                                          <p:attrName>style.visibility</p:attrName>
                                        </p:attrNameLst>
                                      </p:cBhvr>
                                      <p:to>
                                        <p:strVal val="visible"/>
                                      </p:to>
                                    </p:set>
                                    <p:animEffect transition="in" filter="wipe(left)">
                                      <p:cBhvr>
                                        <p:cTn id="22" dur="500"/>
                                        <p:tgtEl>
                                          <p:spTgt spid="1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24180" y="711979"/>
            <a:ext cx="12030134" cy="127491"/>
          </a:xfrm>
          <a:prstGeom prst="rect">
            <a:avLst/>
          </a:prstGeom>
          <a:gradFill>
            <a:gsLst>
              <a:gs pos="6195">
                <a:srgbClr val="FF6600">
                  <a:lumMod val="94000"/>
                  <a:lumOff val="6000"/>
                </a:srgbClr>
              </a:gs>
              <a:gs pos="100000">
                <a:srgbClr val="FFC000">
                  <a:alpha val="0"/>
                </a:srgb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pic>
        <p:nvPicPr>
          <p:cNvPr id="21" name="Picture 3"/>
          <p:cNvPicPr>
            <a:picLocks noChangeAspect="1" noChangeArrowheads="1"/>
          </p:cNvPicPr>
          <p:nvPr/>
        </p:nvPicPr>
        <p:blipFill>
          <a:blip r:embed="rId1">
            <a:extLst>
              <a:ext uri="{28A0092B-C50C-407E-A947-70E740481C1C}">
                <a14:useLocalDpi xmlns:a14="http://schemas.microsoft.com/office/drawing/2010/main" val="0"/>
              </a:ext>
            </a:extLst>
          </a:blip>
          <a:stretch>
            <a:fillRect/>
          </a:stretch>
        </p:blipFill>
        <p:spPr bwMode="auto">
          <a:xfrm>
            <a:off x="10699668" y="-11876"/>
            <a:ext cx="1496636" cy="907052"/>
          </a:xfrm>
          <a:prstGeom prst="rect">
            <a:avLst/>
          </a:prstGeom>
          <a:noFill/>
          <a:extLst>
            <a:ext uri="{909E8E84-426E-40DD-AFC4-6F175D3DCCD1}">
              <a14:hiddenFill xmlns:a14="http://schemas.microsoft.com/office/drawing/2010/main">
                <a:solidFill>
                  <a:srgbClr val="FFFFFF"/>
                </a:solidFill>
              </a14:hiddenFill>
            </a:ext>
          </a:extLst>
        </p:spPr>
      </p:pic>
      <p:sp>
        <p:nvSpPr>
          <p:cNvPr id="39" name="TextBox 38"/>
          <p:cNvSpPr txBox="1"/>
          <p:nvPr/>
        </p:nvSpPr>
        <p:spPr>
          <a:xfrm>
            <a:off x="88475" y="157985"/>
            <a:ext cx="10205085" cy="553994"/>
          </a:xfrm>
          <a:prstGeom prst="rect">
            <a:avLst/>
          </a:prstGeom>
          <a:noFill/>
        </p:spPr>
        <p:txBody>
          <a:bodyPr wrap="square" lIns="121917" tIns="60958" rIns="121917" bIns="60958" rtlCol="0">
            <a:spAutoFit/>
          </a:bodyPr>
          <a:lstStyle/>
          <a:p>
            <a:r>
              <a:rPr lang="zh-CN" altLang="en-US" sz="2800" kern="0">
                <a:gradFill>
                  <a:gsLst>
                    <a:gs pos="0">
                      <a:srgbClr val="FF0000"/>
                    </a:gs>
                    <a:gs pos="100000">
                      <a:srgbClr val="C00000"/>
                    </a:gs>
                  </a:gsLst>
                  <a:lin ang="5400000" scaled="1"/>
                </a:gradFill>
                <a:latin typeface="方正粗雅宋_GBK" panose="02000500000000000000" pitchFamily="2" charset="-122"/>
                <a:ea typeface="方正粗雅宋_GBK" panose="02000500000000000000" pitchFamily="2" charset="-122"/>
                <a:cs typeface="宋体" panose="02010600030101010101" pitchFamily="2" charset="-122"/>
              </a:rPr>
              <a:t>三、发展我市交通</a:t>
            </a:r>
            <a:endParaRPr lang="zh-CN" altLang="en-US" sz="2800" kern="0" dirty="0">
              <a:gradFill>
                <a:gsLst>
                  <a:gs pos="0">
                    <a:srgbClr val="FF0000"/>
                  </a:gs>
                  <a:gs pos="100000">
                    <a:srgbClr val="C00000"/>
                  </a:gs>
                </a:gsLst>
                <a:lin ang="5400000" scaled="1"/>
              </a:gradFill>
              <a:latin typeface="方正粗雅宋_GBK" panose="02000500000000000000" pitchFamily="2" charset="-122"/>
              <a:ea typeface="方正粗雅宋_GBK" panose="02000500000000000000" pitchFamily="2" charset="-122"/>
              <a:cs typeface="宋体" panose="02010600030101010101" pitchFamily="2" charset="-122"/>
            </a:endParaRPr>
          </a:p>
        </p:txBody>
      </p:sp>
      <p:sp>
        <p:nvSpPr>
          <p:cNvPr id="18" name="文本框 39"/>
          <p:cNvSpPr txBox="1"/>
          <p:nvPr/>
        </p:nvSpPr>
        <p:spPr>
          <a:xfrm>
            <a:off x="487045" y="2800350"/>
            <a:ext cx="10212705" cy="1420495"/>
          </a:xfrm>
          <a:prstGeom prst="rect">
            <a:avLst/>
          </a:prstGeom>
          <a:noFill/>
        </p:spPr>
        <p:txBody>
          <a:bodyPr vert="horz" wrap="square" rtlCol="0">
            <a:spAutoFit/>
          </a:bodyPr>
          <a:lstStyle/>
          <a:p>
            <a:pPr>
              <a:lnSpc>
                <a:spcPct val="120000"/>
              </a:lnSpc>
            </a:pPr>
            <a:r>
              <a:rPr lang="en-US" altLang="zh-CN" sz="2400" b="1">
                <a:solidFill>
                  <a:schemeClr val="tx1"/>
                </a:solidFill>
              </a:rPr>
              <a:t>        </a:t>
            </a:r>
            <a:r>
              <a:rPr lang="zh-CN" altLang="en-US" sz="2400" b="1">
                <a:solidFill>
                  <a:schemeClr val="tx1"/>
                </a:solidFill>
              </a:rPr>
              <a:t>聊城将形成“北依京津冀、南连长三角、东融山东半岛城市群、西接中原经济区、联通‘一带一路’”的快捷高效交通网，构建起“</a:t>
            </a:r>
            <a:r>
              <a:rPr lang="zh-CN" altLang="en-US" sz="2400" b="1">
                <a:solidFill>
                  <a:srgbClr val="FF0000"/>
                </a:solidFill>
              </a:rPr>
              <a:t>高铁叠加、高速成网、飞机起降、大桥飞架</a:t>
            </a:r>
            <a:r>
              <a:rPr lang="zh-CN" altLang="en-US" sz="2400" b="1">
                <a:solidFill>
                  <a:schemeClr val="tx1"/>
                </a:solidFill>
              </a:rPr>
              <a:t>”的综合立体交通体系。</a:t>
            </a:r>
            <a:endParaRPr lang="zh-CN" altLang="en-US" sz="2400" b="1" baseline="30000" dirty="0">
              <a:solidFill>
                <a:schemeClr val="tx1"/>
              </a:solidFill>
              <a:latin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up)">
                                      <p:cBhvr>
                                        <p:cTn id="7" dur="5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object 2"/>
          <p:cNvSpPr/>
          <p:nvPr/>
        </p:nvSpPr>
        <p:spPr>
          <a:xfrm>
            <a:off x="-4154" y="3669474"/>
            <a:ext cx="12196154" cy="3557007"/>
          </a:xfrm>
          <a:prstGeom prst="rect">
            <a:avLst/>
          </a:prstGeom>
          <a:blipFill rotWithShape="1">
            <a:blip r:embed="rId1"/>
            <a:stretch>
              <a:fillRect/>
            </a:stretch>
          </a:blipFill>
        </p:spPr>
        <p:txBody>
          <a:bodyPr wrap="square" lIns="0" tIns="0" rIns="0" bIns="0" rtlCol="0"/>
          <a:lstStyle/>
          <a:p>
            <a:endParaRPr>
              <a:solidFill>
                <a:prstClr val="black"/>
              </a:solidFill>
            </a:endParaRPr>
          </a:p>
        </p:txBody>
      </p:sp>
      <p:sp>
        <p:nvSpPr>
          <p:cNvPr id="11" name="object 3"/>
          <p:cNvSpPr/>
          <p:nvPr/>
        </p:nvSpPr>
        <p:spPr>
          <a:xfrm>
            <a:off x="-4154" y="-26369"/>
            <a:ext cx="12187364" cy="3892296"/>
          </a:xfrm>
          <a:prstGeom prst="rect">
            <a:avLst/>
          </a:prstGeom>
          <a:blipFill>
            <a:blip r:embed="rId2" cstate="print"/>
            <a:stretch>
              <a:fillRect/>
            </a:stretch>
          </a:blipFill>
        </p:spPr>
        <p:txBody>
          <a:bodyPr wrap="square" lIns="0" tIns="0" rIns="0" bIns="0" rtlCol="0"/>
          <a:lstStyle/>
          <a:p>
            <a:endParaRPr>
              <a:solidFill>
                <a:prstClr val="black"/>
              </a:solidFill>
            </a:endParaRPr>
          </a:p>
        </p:txBody>
      </p:sp>
      <p:grpSp>
        <p:nvGrpSpPr>
          <p:cNvPr id="5" name="组合 4"/>
          <p:cNvGrpSpPr/>
          <p:nvPr/>
        </p:nvGrpSpPr>
        <p:grpSpPr>
          <a:xfrm>
            <a:off x="11060921" y="1742032"/>
            <a:ext cx="441142" cy="374650"/>
            <a:chOff x="11112056" y="1473679"/>
            <a:chExt cx="441199" cy="374650"/>
          </a:xfrm>
        </p:grpSpPr>
        <p:sp>
          <p:nvSpPr>
            <p:cNvPr id="6" name="object 5"/>
            <p:cNvSpPr/>
            <p:nvPr/>
          </p:nvSpPr>
          <p:spPr>
            <a:xfrm>
              <a:off x="11112056" y="1473679"/>
              <a:ext cx="187325" cy="374650"/>
            </a:xfrm>
            <a:custGeom>
              <a:avLst/>
              <a:gdLst/>
              <a:ahLst/>
              <a:cxnLst/>
              <a:rect l="l" t="t" r="r" b="b"/>
              <a:pathLst>
                <a:path w="187325" h="374650">
                  <a:moveTo>
                    <a:pt x="0" y="0"/>
                  </a:moveTo>
                  <a:lnTo>
                    <a:pt x="0" y="374523"/>
                  </a:lnTo>
                  <a:lnTo>
                    <a:pt x="187198" y="187325"/>
                  </a:lnTo>
                  <a:lnTo>
                    <a:pt x="0" y="0"/>
                  </a:lnTo>
                  <a:close/>
                </a:path>
              </a:pathLst>
            </a:custGeom>
            <a:solidFill>
              <a:srgbClr val="FFFFFF"/>
            </a:solidFill>
          </p:spPr>
          <p:txBody>
            <a:bodyPr wrap="square" lIns="0" tIns="0" rIns="0" bIns="0" rtlCol="0"/>
            <a:lstStyle/>
            <a:p>
              <a:endParaRPr>
                <a:solidFill>
                  <a:prstClr val="black"/>
                </a:solidFill>
              </a:endParaRPr>
            </a:p>
          </p:txBody>
        </p:sp>
        <p:sp>
          <p:nvSpPr>
            <p:cNvPr id="7" name="object 6"/>
            <p:cNvSpPr/>
            <p:nvPr/>
          </p:nvSpPr>
          <p:spPr>
            <a:xfrm>
              <a:off x="11365930" y="1473679"/>
              <a:ext cx="187325" cy="374650"/>
            </a:xfrm>
            <a:custGeom>
              <a:avLst/>
              <a:gdLst/>
              <a:ahLst/>
              <a:cxnLst/>
              <a:rect l="l" t="t" r="r" b="b"/>
              <a:pathLst>
                <a:path w="187325" h="374650">
                  <a:moveTo>
                    <a:pt x="0" y="0"/>
                  </a:moveTo>
                  <a:lnTo>
                    <a:pt x="0" y="374523"/>
                  </a:lnTo>
                  <a:lnTo>
                    <a:pt x="187325" y="187325"/>
                  </a:lnTo>
                  <a:lnTo>
                    <a:pt x="0" y="0"/>
                  </a:lnTo>
                  <a:close/>
                </a:path>
              </a:pathLst>
            </a:custGeom>
            <a:solidFill>
              <a:srgbClr val="FFFFFF"/>
            </a:solidFill>
          </p:spPr>
          <p:txBody>
            <a:bodyPr wrap="square" lIns="0" tIns="0" rIns="0" bIns="0" rtlCol="0"/>
            <a:lstStyle/>
            <a:p>
              <a:endParaRPr>
                <a:solidFill>
                  <a:prstClr val="black"/>
                </a:solidFill>
              </a:endParaRPr>
            </a:p>
          </p:txBody>
        </p:sp>
      </p:grpSp>
      <p:sp>
        <p:nvSpPr>
          <p:cNvPr id="9" name="object 29"/>
          <p:cNvSpPr txBox="1"/>
          <p:nvPr/>
        </p:nvSpPr>
        <p:spPr>
          <a:xfrm>
            <a:off x="715522" y="1504801"/>
            <a:ext cx="10254735" cy="781624"/>
          </a:xfrm>
          <a:prstGeom prst="rect">
            <a:avLst/>
          </a:prstGeom>
          <a:noFill/>
        </p:spPr>
        <p:txBody>
          <a:bodyPr vert="horz" wrap="square" lIns="0" tIns="12065" rIns="0" bIns="0" rtlCol="0">
            <a:spAutoFit/>
          </a:bodyPr>
          <a:lstStyle/>
          <a:p>
            <a:r>
              <a:rPr lang="zh-CN" altLang="en-US" sz="5000" b="1" dirty="0">
                <a:solidFill>
                  <a:prstClr val="white"/>
                </a:solidFill>
                <a:latin typeface="微软雅黑" panose="020B0503020204020204" pitchFamily="34" charset="-122"/>
              </a:rPr>
              <a:t>一、研究国家政策</a:t>
            </a:r>
            <a:endParaRPr lang="zh-CN" altLang="en-US" sz="5000" b="1" dirty="0">
              <a:solidFill>
                <a:prstClr val="white"/>
              </a:solidFill>
              <a:latin typeface="微软雅黑" panose="020B0503020204020204" pitchFamily="34" charset="-122"/>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lide(fromBottom)">
                                      <p:cBhvr>
                                        <p:cTn id="7" dur="500"/>
                                        <p:tgtEl>
                                          <p:spTgt spid="9"/>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0-#ppt_w/2"/>
                                          </p:val>
                                        </p:tav>
                                        <p:tav tm="100000">
                                          <p:val>
                                            <p:strVal val="#ppt_x"/>
                                          </p:val>
                                        </p:tav>
                                      </p:tavLst>
                                    </p:anim>
                                    <p:anim calcmode="lin" valueType="num">
                                      <p:cBhvr additive="base">
                                        <p:cTn id="12"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30306" y="1839558"/>
            <a:ext cx="11306287" cy="3517750"/>
            <a:chOff x="430306" y="1839558"/>
            <a:chExt cx="11306287" cy="3517750"/>
          </a:xfrm>
        </p:grpSpPr>
        <p:sp>
          <p:nvSpPr>
            <p:cNvPr id="27" name="任意多边形: 形状 10"/>
            <p:cNvSpPr/>
            <p:nvPr/>
          </p:nvSpPr>
          <p:spPr>
            <a:xfrm>
              <a:off x="430306" y="1839558"/>
              <a:ext cx="11306287" cy="3517750"/>
            </a:xfrm>
            <a:custGeom>
              <a:avLst/>
              <a:gdLst>
                <a:gd name="connsiteX0" fmla="*/ 0 w 6096000"/>
                <a:gd name="connsiteY0" fmla="*/ 0 h 749700"/>
                <a:gd name="connsiteX1" fmla="*/ 6096000 w 6096000"/>
                <a:gd name="connsiteY1" fmla="*/ 0 h 749700"/>
                <a:gd name="connsiteX2" fmla="*/ 6096000 w 6096000"/>
                <a:gd name="connsiteY2" fmla="*/ 749700 h 749700"/>
                <a:gd name="connsiteX3" fmla="*/ 0 w 6096000"/>
                <a:gd name="connsiteY3" fmla="*/ 749700 h 749700"/>
                <a:gd name="connsiteX4" fmla="*/ 0 w 6096000"/>
                <a:gd name="connsiteY4" fmla="*/ 0 h 7497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6000" h="749700">
                  <a:moveTo>
                    <a:pt x="0" y="0"/>
                  </a:moveTo>
                  <a:lnTo>
                    <a:pt x="6096000" y="0"/>
                  </a:lnTo>
                  <a:lnTo>
                    <a:pt x="6096000" y="749700"/>
                  </a:lnTo>
                  <a:lnTo>
                    <a:pt x="0" y="749700"/>
                  </a:lnTo>
                  <a:lnTo>
                    <a:pt x="0" y="0"/>
                  </a:lnTo>
                  <a:close/>
                </a:path>
              </a:pathLst>
            </a:custGeom>
            <a:ln w="25400">
              <a:solidFill>
                <a:srgbClr val="C00000"/>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473117" tIns="145796" rIns="473117" bIns="49784" numCol="1" spcCol="1270" anchor="t" anchorCtr="0">
              <a:noAutofit/>
            </a:bodyPr>
            <a:lstStyle/>
            <a:p>
              <a:pPr marL="57150" lvl="1" indent="-57150" defTabSz="311150">
                <a:lnSpc>
                  <a:spcPct val="90000"/>
                </a:lnSpc>
                <a:spcBef>
                  <a:spcPct val="0"/>
                </a:spcBef>
                <a:spcAft>
                  <a:spcPct val="15000"/>
                </a:spcAft>
                <a:buFontTx/>
                <a:buChar char="•"/>
              </a:pPr>
              <a:endParaRPr lang="zh-CN" altLang="en-US" sz="700" dirty="0">
                <a:solidFill>
                  <a:prstClr val="black">
                    <a:hueOff val="0"/>
                    <a:satOff val="0"/>
                    <a:lumOff val="0"/>
                    <a:alphaOff val="0"/>
                  </a:prstClr>
                </a:solidFill>
              </a:endParaRPr>
            </a:p>
          </p:txBody>
        </p:sp>
        <p:sp>
          <p:nvSpPr>
            <p:cNvPr id="30" name="任意多边形: 形状 10"/>
            <p:cNvSpPr/>
            <p:nvPr/>
          </p:nvSpPr>
          <p:spPr>
            <a:xfrm>
              <a:off x="516367" y="1925617"/>
              <a:ext cx="11134165" cy="3345630"/>
            </a:xfrm>
            <a:custGeom>
              <a:avLst/>
              <a:gdLst>
                <a:gd name="connsiteX0" fmla="*/ 0 w 6096000"/>
                <a:gd name="connsiteY0" fmla="*/ 0 h 749700"/>
                <a:gd name="connsiteX1" fmla="*/ 6096000 w 6096000"/>
                <a:gd name="connsiteY1" fmla="*/ 0 h 749700"/>
                <a:gd name="connsiteX2" fmla="*/ 6096000 w 6096000"/>
                <a:gd name="connsiteY2" fmla="*/ 749700 h 749700"/>
                <a:gd name="connsiteX3" fmla="*/ 0 w 6096000"/>
                <a:gd name="connsiteY3" fmla="*/ 749700 h 749700"/>
                <a:gd name="connsiteX4" fmla="*/ 0 w 6096000"/>
                <a:gd name="connsiteY4" fmla="*/ 0 h 7497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6000" h="749700">
                  <a:moveTo>
                    <a:pt x="0" y="0"/>
                  </a:moveTo>
                  <a:lnTo>
                    <a:pt x="6096000" y="0"/>
                  </a:lnTo>
                  <a:lnTo>
                    <a:pt x="6096000" y="749700"/>
                  </a:lnTo>
                  <a:lnTo>
                    <a:pt x="0" y="749700"/>
                  </a:lnTo>
                  <a:lnTo>
                    <a:pt x="0" y="0"/>
                  </a:lnTo>
                  <a:close/>
                </a:path>
              </a:pathLst>
            </a:custGeom>
            <a:solidFill>
              <a:srgbClr val="CC3300"/>
            </a:solidFill>
            <a:ln w="25400">
              <a:solidFill>
                <a:srgbClr val="CC3300"/>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473117" tIns="145796" rIns="473117" bIns="49784" numCol="1" spcCol="1270" anchor="t" anchorCtr="0">
              <a:noAutofit/>
            </a:bodyPr>
            <a:lstStyle/>
            <a:p>
              <a:pPr marL="57150" lvl="1" indent="-57150" defTabSz="311150">
                <a:lnSpc>
                  <a:spcPct val="90000"/>
                </a:lnSpc>
                <a:spcBef>
                  <a:spcPct val="0"/>
                </a:spcBef>
                <a:spcAft>
                  <a:spcPct val="15000"/>
                </a:spcAft>
                <a:buFontTx/>
                <a:buChar char="•"/>
              </a:pPr>
              <a:endParaRPr lang="zh-CN" altLang="en-US" sz="700" dirty="0">
                <a:solidFill>
                  <a:prstClr val="black">
                    <a:hueOff val="0"/>
                    <a:satOff val="0"/>
                    <a:lumOff val="0"/>
                    <a:alphaOff val="0"/>
                  </a:prstClr>
                </a:solidFill>
              </a:endParaRPr>
            </a:p>
          </p:txBody>
        </p:sp>
      </p:grpSp>
      <p:sp>
        <p:nvSpPr>
          <p:cNvPr id="9" name="圆角矩形 8"/>
          <p:cNvSpPr/>
          <p:nvPr/>
        </p:nvSpPr>
        <p:spPr>
          <a:xfrm>
            <a:off x="8788998" y="157985"/>
            <a:ext cx="2441995" cy="510778"/>
          </a:xfrm>
          <a:prstGeom prst="roundRect">
            <a:avLst/>
          </a:prstGeom>
          <a:gradFill>
            <a:lin ang="10800000" scaled="0"/>
          </a:gradFill>
        </p:spPr>
        <p:style>
          <a:lnRef idx="1">
            <a:schemeClr val="accent2"/>
          </a:lnRef>
          <a:fillRef idx="3">
            <a:schemeClr val="accent2"/>
          </a:fillRef>
          <a:effectRef idx="2">
            <a:schemeClr val="accent2"/>
          </a:effectRef>
          <a:fontRef idx="minor">
            <a:schemeClr val="lt1"/>
          </a:fontRef>
        </p:style>
        <p:txBody>
          <a:bodyPr wrap="square">
            <a:spAutoFit/>
          </a:bodyPr>
          <a:lstStyle/>
          <a:p>
            <a:pPr algn="ctr"/>
            <a:r>
              <a:rPr lang="zh-CN" altLang="en-US" sz="2400" b="1" dirty="0">
                <a:solidFill>
                  <a:schemeClr val="bg1"/>
                </a:solidFill>
              </a:rPr>
              <a:t>四好农村路</a:t>
            </a:r>
            <a:endParaRPr lang="zh-CN" altLang="en-US" sz="2400" b="1" dirty="0">
              <a:solidFill>
                <a:schemeClr val="bg1"/>
              </a:solidFill>
            </a:endParaRPr>
          </a:p>
        </p:txBody>
      </p:sp>
      <p:sp>
        <p:nvSpPr>
          <p:cNvPr id="10" name="矩形 9"/>
          <p:cNvSpPr/>
          <p:nvPr/>
        </p:nvSpPr>
        <p:spPr>
          <a:xfrm>
            <a:off x="-24180" y="711979"/>
            <a:ext cx="12030134" cy="127491"/>
          </a:xfrm>
          <a:prstGeom prst="rect">
            <a:avLst/>
          </a:prstGeom>
          <a:gradFill>
            <a:gsLst>
              <a:gs pos="6195">
                <a:srgbClr val="FF6600">
                  <a:lumMod val="94000"/>
                  <a:lumOff val="6000"/>
                </a:srgbClr>
              </a:gs>
              <a:gs pos="100000">
                <a:srgbClr val="FFC000">
                  <a:alpha val="0"/>
                </a:srgb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 name="TextBox 10"/>
          <p:cNvSpPr txBox="1"/>
          <p:nvPr/>
        </p:nvSpPr>
        <p:spPr>
          <a:xfrm>
            <a:off x="88475" y="157985"/>
            <a:ext cx="8614461" cy="553994"/>
          </a:xfrm>
          <a:prstGeom prst="rect">
            <a:avLst/>
          </a:prstGeom>
          <a:noFill/>
        </p:spPr>
        <p:txBody>
          <a:bodyPr wrap="square" lIns="121917" tIns="60958" rIns="121917" bIns="60958" rtlCol="0">
            <a:spAutoFit/>
          </a:bodyPr>
          <a:lstStyle/>
          <a:p>
            <a:r>
              <a:rPr lang="zh-CN" altLang="en-US" sz="2800" kern="0" dirty="0">
                <a:gradFill>
                  <a:gsLst>
                    <a:gs pos="0">
                      <a:srgbClr val="FF0000"/>
                    </a:gs>
                    <a:gs pos="100000">
                      <a:srgbClr val="C00000"/>
                    </a:gs>
                  </a:gsLst>
                  <a:lin ang="5400000" scaled="1"/>
                </a:gradFill>
                <a:latin typeface="方正粗雅宋_GBK" panose="02000500000000000000" pitchFamily="2" charset="-122"/>
                <a:ea typeface="方正粗雅宋_GBK" panose="02000500000000000000" pitchFamily="2" charset="-122"/>
                <a:cs typeface="宋体" panose="02010600030101010101" pitchFamily="2" charset="-122"/>
              </a:rPr>
              <a:t>三、发展我市交通</a:t>
            </a:r>
            <a:endParaRPr lang="zh-CN" altLang="en-US" sz="2800" kern="0" dirty="0">
              <a:gradFill>
                <a:gsLst>
                  <a:gs pos="0">
                    <a:srgbClr val="FF0000"/>
                  </a:gs>
                  <a:gs pos="100000">
                    <a:srgbClr val="C00000"/>
                  </a:gs>
                </a:gsLst>
                <a:lin ang="5400000" scaled="1"/>
              </a:gradFill>
              <a:latin typeface="方正粗雅宋_GBK" panose="02000500000000000000" pitchFamily="2" charset="-122"/>
              <a:ea typeface="方正粗雅宋_GBK" panose="02000500000000000000" pitchFamily="2" charset="-122"/>
              <a:cs typeface="宋体" panose="02010600030101010101" pitchFamily="2" charset="-122"/>
            </a:endParaRPr>
          </a:p>
        </p:txBody>
      </p:sp>
      <p:sp>
        <p:nvSpPr>
          <p:cNvPr id="28" name="文本框 1"/>
          <p:cNvSpPr txBox="1"/>
          <p:nvPr/>
        </p:nvSpPr>
        <p:spPr>
          <a:xfrm>
            <a:off x="821055" y="2023110"/>
            <a:ext cx="10410190" cy="3021965"/>
          </a:xfrm>
          <a:prstGeom prst="rect">
            <a:avLst/>
          </a:prstGeom>
        </p:spPr>
        <p:txBody>
          <a:bodyPr vert="horz" wrap="square" lIns="0" tIns="0" rIns="0" bIns="0" rtlCol="0" anchor="t">
            <a:spAutoFit/>
          </a:bodyPr>
          <a:lstStyle/>
          <a:p>
            <a:pPr fontAlgn="auto">
              <a:lnSpc>
                <a:spcPct val="140000"/>
              </a:lnSpc>
            </a:pPr>
            <a:r>
              <a:rPr lang="en-US" altLang="zh-CN" sz="2800" b="1" baseline="-33000" dirty="0" smtClean="0">
                <a:solidFill>
                  <a:schemeClr val="bg1"/>
                </a:solidFill>
                <a:latin typeface="微软雅黑" panose="020B0503020204020204" pitchFamily="34" charset="-122"/>
                <a:ea typeface="微软雅黑" panose="020B0503020204020204" pitchFamily="34" charset="-122"/>
                <a:cs typeface="Arial" panose="020B0604020202020204"/>
              </a:rPr>
              <a:t>     </a:t>
            </a:r>
            <a:r>
              <a:rPr lang="zh-CN" altLang="en-US" sz="2800" b="1" baseline="-33000" dirty="0" smtClean="0">
                <a:solidFill>
                  <a:schemeClr val="bg1"/>
                </a:solidFill>
                <a:latin typeface="微软雅黑" panose="020B0503020204020204" pitchFamily="34" charset="-122"/>
                <a:ea typeface="微软雅黑" panose="020B0503020204020204" pitchFamily="34" charset="-122"/>
                <a:cs typeface="Arial" panose="020B0604020202020204"/>
              </a:rPr>
              <a:t>“四好农村路”是习近平总书记亲自总结提出，亲自领导推动实践的一项民心工程、民生工程、德政工程。习近平</a:t>
            </a:r>
            <a:r>
              <a:rPr lang="zh-CN" altLang="en-US" sz="2800" b="1" baseline="-33000" dirty="0" smtClean="0">
                <a:solidFill>
                  <a:schemeClr val="bg1"/>
                </a:solidFill>
                <a:latin typeface="微软雅黑" panose="020B0503020204020204" pitchFamily="34" charset="-122"/>
                <a:ea typeface="微软雅黑" panose="020B0503020204020204" pitchFamily="34" charset="-122"/>
                <a:cs typeface="Arial" panose="020B0604020202020204"/>
                <a:sym typeface="+mn-ea"/>
              </a:rPr>
              <a:t>总书记</a:t>
            </a:r>
            <a:r>
              <a:rPr lang="zh-CN" altLang="en-US" sz="2800" b="1" baseline="-33000" dirty="0" smtClean="0">
                <a:solidFill>
                  <a:schemeClr val="bg1"/>
                </a:solidFill>
                <a:latin typeface="微软雅黑" panose="020B0503020204020204" pitchFamily="34" charset="-122"/>
                <a:ea typeface="微软雅黑" panose="020B0503020204020204" pitchFamily="34" charset="-122"/>
                <a:cs typeface="Arial" panose="020B0604020202020204"/>
              </a:rPr>
              <a:t>指出“农村公路建设要因地制宜、以人为本，与优化村镇布局、农村经济发展和广大农民安全便捷出行相适应，要进一步把农村公路</a:t>
            </a:r>
            <a:r>
              <a:rPr lang="zh-CN" altLang="en-US" sz="2800" b="1" baseline="-33000" dirty="0" smtClean="0">
                <a:solidFill>
                  <a:srgbClr val="FFFF00"/>
                </a:solidFill>
                <a:latin typeface="微软雅黑" panose="020B0503020204020204" pitchFamily="34" charset="-122"/>
                <a:ea typeface="微软雅黑" panose="020B0503020204020204" pitchFamily="34" charset="-122"/>
                <a:cs typeface="Arial" panose="020B0604020202020204"/>
              </a:rPr>
              <a:t>建好、管好、护好、运营好</a:t>
            </a:r>
            <a:r>
              <a:rPr lang="zh-CN" altLang="en-US" sz="2800" b="1" baseline="-33000" dirty="0" smtClean="0">
                <a:solidFill>
                  <a:schemeClr val="bg1"/>
                </a:solidFill>
                <a:latin typeface="微软雅黑" panose="020B0503020204020204" pitchFamily="34" charset="-122"/>
                <a:ea typeface="微软雅黑" panose="020B0503020204020204" pitchFamily="34" charset="-122"/>
                <a:cs typeface="Arial" panose="020B0604020202020204"/>
              </a:rPr>
              <a:t>，逐步消除制约农村</a:t>
            </a:r>
            <a:endParaRPr lang="zh-CN" altLang="en-US" sz="2800" b="1" baseline="-33000" dirty="0" smtClean="0">
              <a:solidFill>
                <a:schemeClr val="bg1"/>
              </a:solidFill>
              <a:latin typeface="微软雅黑" panose="020B0503020204020204" pitchFamily="34" charset="-122"/>
              <a:ea typeface="微软雅黑" panose="020B0503020204020204" pitchFamily="34" charset="-122"/>
              <a:cs typeface="Arial" panose="020B0604020202020204"/>
            </a:endParaRPr>
          </a:p>
          <a:p>
            <a:pPr fontAlgn="auto">
              <a:lnSpc>
                <a:spcPct val="140000"/>
              </a:lnSpc>
            </a:pPr>
            <a:r>
              <a:rPr lang="zh-CN" altLang="en-US" sz="2800" b="1" baseline="-33000" dirty="0" smtClean="0">
                <a:solidFill>
                  <a:schemeClr val="bg1"/>
                </a:solidFill>
                <a:latin typeface="微软雅黑" panose="020B0503020204020204" pitchFamily="34" charset="-122"/>
                <a:ea typeface="微软雅黑" panose="020B0503020204020204" pitchFamily="34" charset="-122"/>
                <a:cs typeface="Arial" panose="020B0604020202020204"/>
              </a:rPr>
              <a:t>发展的交通瓶颈，为广大农民脱贫致富奔小康提供更好的保障。</a:t>
            </a:r>
            <a:r>
              <a:rPr lang="en-US" altLang="zh-CN" sz="2800" b="1" baseline="-33000" dirty="0" smtClean="0">
                <a:solidFill>
                  <a:schemeClr val="bg1"/>
                </a:solidFill>
                <a:latin typeface="微软雅黑" panose="020B0503020204020204" pitchFamily="34" charset="-122"/>
                <a:ea typeface="微软雅黑" panose="020B0503020204020204" pitchFamily="34" charset="-122"/>
                <a:cs typeface="Arial" panose="020B0604020202020204"/>
              </a:rPr>
              <a:t>”</a:t>
            </a:r>
            <a:endParaRPr lang="en-US" altLang="zh-CN" sz="2800" b="1" baseline="-33000" dirty="0" smtClean="0">
              <a:solidFill>
                <a:schemeClr val="bg1"/>
              </a:solidFill>
              <a:latin typeface="微软雅黑" panose="020B0503020204020204" pitchFamily="34" charset="-122"/>
              <a:ea typeface="微软雅黑" panose="020B0503020204020204" pitchFamily="34" charset="-122"/>
              <a:cs typeface="Arial" panose="020B0604020202020204"/>
            </a:endParaRPr>
          </a:p>
          <a:p>
            <a:pPr fontAlgn="auto">
              <a:lnSpc>
                <a:spcPct val="100000"/>
              </a:lnSpc>
            </a:pPr>
            <a:endParaRPr lang="en-US" altLang="zh-CN" sz="2800" b="1" baseline="-33000" dirty="0" smtClean="0">
              <a:solidFill>
                <a:schemeClr val="bg1"/>
              </a:solidFill>
              <a:latin typeface="微软雅黑" panose="020B0503020204020204" pitchFamily="34" charset="-122"/>
              <a:ea typeface="微软雅黑" panose="020B0503020204020204" pitchFamily="34" charset="-122"/>
              <a:cs typeface="Arial" panose="020B0604020202020204"/>
            </a:endParaRPr>
          </a:p>
          <a:p>
            <a:pPr fontAlgn="auto">
              <a:lnSpc>
                <a:spcPct val="140000"/>
              </a:lnSpc>
            </a:pPr>
            <a:r>
              <a:rPr lang="en-US" altLang="zh-CN" sz="2800" b="1" baseline="-33000" dirty="0" smtClean="0">
                <a:solidFill>
                  <a:schemeClr val="bg1"/>
                </a:solidFill>
                <a:latin typeface="微软雅黑" panose="020B0503020204020204" pitchFamily="34" charset="-122"/>
                <a:ea typeface="微软雅黑" panose="020B0503020204020204" pitchFamily="34" charset="-122"/>
                <a:cs typeface="Arial" panose="020B0604020202020204"/>
              </a:rPr>
              <a:t>       我市将进一步加大新建、改造农村道路力度，具备条件的行政村通公交化客车、农户通硬化路，农村物流通达率、公路养护率、路长制覆盖率达到100%，建成布局合理、连贯城乡、快捷通畅、服务优质、安全绿色的农村公路体系，把“四好农村路”打造成交通运输服务乡村振兴的金字招牌。</a:t>
            </a:r>
            <a:endParaRPr lang="en-US" altLang="zh-CN" sz="2800" b="1" baseline="-33000" dirty="0" smtClean="0">
              <a:solidFill>
                <a:schemeClr val="bg1"/>
              </a:solidFill>
              <a:latin typeface="微软雅黑" panose="020B0503020204020204" pitchFamily="34" charset="-122"/>
              <a:ea typeface="微软雅黑" panose="020B0503020204020204" pitchFamily="34" charset="-122"/>
              <a:cs typeface="Arial" panose="020B0604020202020204"/>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up)">
                                      <p:cBhvr>
                                        <p:cTn id="12" dur="500"/>
                                        <p:tgtEl>
                                          <p:spTgt spid="2"/>
                                        </p:tgtEl>
                                      </p:cBhvr>
                                    </p:animEffect>
                                  </p:childTnLst>
                                </p:cTn>
                              </p:par>
                            </p:childTnLst>
                          </p:cTn>
                        </p:par>
                        <p:par>
                          <p:cTn id="13" fill="hold">
                            <p:stCondLst>
                              <p:cond delay="500"/>
                            </p:stCondLst>
                            <p:childTnLst>
                              <p:par>
                                <p:cTn id="14" presetID="22" presetClass="entr" presetSubtype="4" fill="hold" grpId="1" nodeType="afterEffect">
                                  <p:stCondLst>
                                    <p:cond delay="0"/>
                                  </p:stCondLst>
                                  <p:childTnLst>
                                    <p:set>
                                      <p:cBhvr>
                                        <p:cTn id="15" dur="1" fill="hold">
                                          <p:stCondLst>
                                            <p:cond delay="0"/>
                                          </p:stCondLst>
                                        </p:cTn>
                                        <p:tgtEl>
                                          <p:spTgt spid="28"/>
                                        </p:tgtEl>
                                        <p:attrNameLst>
                                          <p:attrName>style.visibility</p:attrName>
                                        </p:attrNameLst>
                                      </p:cBhvr>
                                      <p:to>
                                        <p:strVal val="visible"/>
                                      </p:to>
                                    </p:set>
                                    <p:animEffect transition="in" filter="wipe(down)">
                                      <p:cBhvr>
                                        <p:cTn id="16" dur="500"/>
                                        <p:tgtEl>
                                          <p:spTgt spid="28"/>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xit" presetSubtype="4" fill="hold" grpId="0" nodeType="clickEffect">
                                  <p:stCondLst>
                                    <p:cond delay="0"/>
                                  </p:stCondLst>
                                  <p:childTnLst>
                                    <p:animEffect transition="out" filter="wipe(down)">
                                      <p:cBhvr>
                                        <p:cTn id="20" dur="500"/>
                                        <p:tgtEl>
                                          <p:spTgt spid="28"/>
                                        </p:tgtEl>
                                      </p:cBhvr>
                                    </p:animEffect>
                                    <p:set>
                                      <p:cBhvr>
                                        <p:cTn id="21" dur="1" fill="hold">
                                          <p:stCondLst>
                                            <p:cond delay="499"/>
                                          </p:stCondLst>
                                        </p:cTn>
                                        <p:tgtEl>
                                          <p:spTgt spid="2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28" grpId="0"/>
      <p:bldP spid="28" grpId="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圆角矩形 8"/>
          <p:cNvSpPr/>
          <p:nvPr/>
        </p:nvSpPr>
        <p:spPr>
          <a:xfrm>
            <a:off x="8788998" y="157985"/>
            <a:ext cx="2441995" cy="510778"/>
          </a:xfrm>
          <a:prstGeom prst="roundRect">
            <a:avLst/>
          </a:prstGeom>
          <a:gradFill>
            <a:lin ang="10800000" scaled="0"/>
          </a:gradFill>
        </p:spPr>
        <p:style>
          <a:lnRef idx="1">
            <a:schemeClr val="accent2"/>
          </a:lnRef>
          <a:fillRef idx="3">
            <a:schemeClr val="accent2"/>
          </a:fillRef>
          <a:effectRef idx="2">
            <a:schemeClr val="accent2"/>
          </a:effectRef>
          <a:fontRef idx="minor">
            <a:schemeClr val="lt1"/>
          </a:fontRef>
        </p:style>
        <p:txBody>
          <a:bodyPr wrap="square">
            <a:spAutoFit/>
          </a:bodyPr>
          <a:lstStyle/>
          <a:p>
            <a:pPr algn="ctr"/>
            <a:r>
              <a:rPr lang="zh-CN" altLang="en-US" sz="2400" b="1" dirty="0">
                <a:solidFill>
                  <a:schemeClr val="bg1"/>
                </a:solidFill>
              </a:rPr>
              <a:t>四好农村路</a:t>
            </a:r>
            <a:endParaRPr lang="zh-CN" altLang="en-US" sz="2400" b="1" dirty="0">
              <a:solidFill>
                <a:schemeClr val="bg1"/>
              </a:solidFill>
            </a:endParaRPr>
          </a:p>
        </p:txBody>
      </p:sp>
      <p:sp>
        <p:nvSpPr>
          <p:cNvPr id="10" name="矩形 9"/>
          <p:cNvSpPr/>
          <p:nvPr/>
        </p:nvSpPr>
        <p:spPr>
          <a:xfrm>
            <a:off x="-24180" y="711979"/>
            <a:ext cx="12030134" cy="127491"/>
          </a:xfrm>
          <a:prstGeom prst="rect">
            <a:avLst/>
          </a:prstGeom>
          <a:gradFill>
            <a:gsLst>
              <a:gs pos="6195">
                <a:srgbClr val="FF6600">
                  <a:lumMod val="94000"/>
                  <a:lumOff val="6000"/>
                </a:srgbClr>
              </a:gs>
              <a:gs pos="100000">
                <a:srgbClr val="FFC000">
                  <a:alpha val="0"/>
                </a:srgb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 name="TextBox 10"/>
          <p:cNvSpPr txBox="1"/>
          <p:nvPr/>
        </p:nvSpPr>
        <p:spPr>
          <a:xfrm>
            <a:off x="88475" y="157985"/>
            <a:ext cx="8614461" cy="553994"/>
          </a:xfrm>
          <a:prstGeom prst="rect">
            <a:avLst/>
          </a:prstGeom>
          <a:noFill/>
        </p:spPr>
        <p:txBody>
          <a:bodyPr wrap="square" lIns="121917" tIns="60958" rIns="121917" bIns="60958" rtlCol="0">
            <a:spAutoFit/>
          </a:bodyPr>
          <a:lstStyle/>
          <a:p>
            <a:r>
              <a:rPr lang="zh-CN" altLang="en-US" sz="2800" kern="0" dirty="0">
                <a:gradFill>
                  <a:gsLst>
                    <a:gs pos="0">
                      <a:srgbClr val="FF0000"/>
                    </a:gs>
                    <a:gs pos="100000">
                      <a:srgbClr val="C00000"/>
                    </a:gs>
                  </a:gsLst>
                  <a:lin ang="5400000" scaled="1"/>
                </a:gradFill>
                <a:latin typeface="方正粗雅宋_GBK" panose="02000500000000000000" pitchFamily="2" charset="-122"/>
                <a:ea typeface="方正粗雅宋_GBK" panose="02000500000000000000" pitchFamily="2" charset="-122"/>
                <a:cs typeface="宋体" panose="02010600030101010101" pitchFamily="2" charset="-122"/>
              </a:rPr>
              <a:t>三、发展我市交通</a:t>
            </a:r>
            <a:endParaRPr lang="zh-CN" altLang="en-US" sz="2800" kern="0" dirty="0">
              <a:gradFill>
                <a:gsLst>
                  <a:gs pos="0">
                    <a:srgbClr val="FF0000"/>
                  </a:gs>
                  <a:gs pos="100000">
                    <a:srgbClr val="C00000"/>
                  </a:gs>
                </a:gsLst>
                <a:lin ang="5400000" scaled="1"/>
              </a:gradFill>
              <a:latin typeface="方正粗雅宋_GBK" panose="02000500000000000000" pitchFamily="2" charset="-122"/>
              <a:ea typeface="方正粗雅宋_GBK" panose="02000500000000000000" pitchFamily="2" charset="-122"/>
              <a:cs typeface="宋体" panose="02010600030101010101" pitchFamily="2" charset="-122"/>
            </a:endParaRPr>
          </a:p>
        </p:txBody>
      </p:sp>
      <p:sp>
        <p:nvSpPr>
          <p:cNvPr id="12" name="矩形 11"/>
          <p:cNvSpPr/>
          <p:nvPr/>
        </p:nvSpPr>
        <p:spPr>
          <a:xfrm>
            <a:off x="408270" y="1984002"/>
            <a:ext cx="7580699" cy="3293209"/>
          </a:xfrm>
          <a:prstGeom prst="rect">
            <a:avLst/>
          </a:prstGeom>
        </p:spPr>
        <p:txBody>
          <a:bodyPr wrap="square">
            <a:spAutoFit/>
          </a:bodyPr>
          <a:lstStyle/>
          <a:p>
            <a:pPr marL="342900" indent="-342900" algn="just">
              <a:lnSpc>
                <a:spcPct val="150000"/>
              </a:lnSpc>
              <a:spcBef>
                <a:spcPts val="600"/>
              </a:spcBef>
              <a:buClr>
                <a:srgbClr val="FF0000"/>
              </a:buClr>
              <a:buSzPct val="70000"/>
              <a:buFont typeface="Wingdings" panose="05000000000000000000" pitchFamily="2" charset="2"/>
              <a:buChar char="l"/>
            </a:pPr>
            <a:r>
              <a:rPr lang="zh-CN" altLang="en-US" sz="2200" b="1" dirty="0">
                <a:solidFill>
                  <a:srgbClr val="FF0000"/>
                </a:solidFill>
                <a:ea typeface="微软雅黑" panose="020B0503020204020204" pitchFamily="34" charset="-122"/>
              </a:rPr>
              <a:t>提升新建公路路面结构标准</a:t>
            </a:r>
            <a:r>
              <a:rPr lang="zh-CN" altLang="en-US" sz="2200" dirty="0">
                <a:solidFill>
                  <a:srgbClr val="44546A"/>
                </a:solidFill>
                <a:ea typeface="微软雅黑" panose="020B0503020204020204" pitchFamily="34" charset="-122"/>
              </a:rPr>
              <a:t>，沥青、水泥混凝土厚度分别达到</a:t>
            </a:r>
            <a:r>
              <a:rPr lang="en-US" altLang="zh-CN" sz="2200" dirty="0">
                <a:solidFill>
                  <a:srgbClr val="44546A"/>
                </a:solidFill>
                <a:ea typeface="微软雅黑" panose="020B0503020204020204" pitchFamily="34" charset="-122"/>
              </a:rPr>
              <a:t>5</a:t>
            </a:r>
            <a:r>
              <a:rPr lang="zh-CN" altLang="en-US" sz="2200" dirty="0">
                <a:solidFill>
                  <a:srgbClr val="44546A"/>
                </a:solidFill>
                <a:ea typeface="微软雅黑" panose="020B0503020204020204" pitchFamily="34" charset="-122"/>
              </a:rPr>
              <a:t>厘米和</a:t>
            </a:r>
            <a:r>
              <a:rPr lang="en-US" altLang="zh-CN" sz="2200" dirty="0">
                <a:solidFill>
                  <a:srgbClr val="44546A"/>
                </a:solidFill>
                <a:ea typeface="微软雅黑" panose="020B0503020204020204" pitchFamily="34" charset="-122"/>
              </a:rPr>
              <a:t>20</a:t>
            </a:r>
            <a:r>
              <a:rPr lang="zh-CN" altLang="en-US" sz="2200" dirty="0">
                <a:solidFill>
                  <a:srgbClr val="44546A"/>
                </a:solidFill>
                <a:ea typeface="微软雅黑" panose="020B0503020204020204" pitchFamily="34" charset="-122"/>
              </a:rPr>
              <a:t>厘米以上</a:t>
            </a:r>
            <a:r>
              <a:rPr lang="zh-CN" altLang="en-US" sz="2200" dirty="0" smtClean="0">
                <a:solidFill>
                  <a:srgbClr val="44546A"/>
                </a:solidFill>
                <a:ea typeface="微软雅黑" panose="020B0503020204020204" pitchFamily="34" charset="-122"/>
              </a:rPr>
              <a:t>。</a:t>
            </a:r>
            <a:endParaRPr lang="en-US" altLang="zh-CN" sz="2200" dirty="0" smtClean="0">
              <a:solidFill>
                <a:srgbClr val="44546A"/>
              </a:solidFill>
              <a:ea typeface="微软雅黑" panose="020B0503020204020204" pitchFamily="34" charset="-122"/>
            </a:endParaRPr>
          </a:p>
          <a:p>
            <a:pPr marL="342900" indent="-342900" algn="just">
              <a:lnSpc>
                <a:spcPct val="150000"/>
              </a:lnSpc>
              <a:spcBef>
                <a:spcPts val="600"/>
              </a:spcBef>
              <a:buClr>
                <a:srgbClr val="FF0000"/>
              </a:buClr>
              <a:buSzPct val="70000"/>
              <a:buFont typeface="Wingdings" panose="05000000000000000000" pitchFamily="2" charset="2"/>
              <a:buChar char="l"/>
            </a:pPr>
            <a:r>
              <a:rPr lang="zh-CN" altLang="en-US" sz="2200" dirty="0">
                <a:solidFill>
                  <a:srgbClr val="44546A"/>
                </a:solidFill>
                <a:ea typeface="微软雅黑" panose="020B0503020204020204" pitchFamily="34" charset="-122"/>
              </a:rPr>
              <a:t>到</a:t>
            </a:r>
            <a:r>
              <a:rPr lang="en-US" altLang="zh-CN" sz="2200" dirty="0">
                <a:solidFill>
                  <a:srgbClr val="44546A"/>
                </a:solidFill>
                <a:ea typeface="微软雅黑" panose="020B0503020204020204" pitchFamily="34" charset="-122"/>
              </a:rPr>
              <a:t>2025</a:t>
            </a:r>
            <a:r>
              <a:rPr lang="zh-CN" altLang="en-US" sz="2200" dirty="0">
                <a:solidFill>
                  <a:srgbClr val="44546A"/>
                </a:solidFill>
                <a:ea typeface="微软雅黑" panose="020B0503020204020204" pitchFamily="34" charset="-122"/>
              </a:rPr>
              <a:t>年，全市</a:t>
            </a:r>
            <a:r>
              <a:rPr lang="en-US" altLang="zh-CN" sz="2200" b="1" dirty="0">
                <a:solidFill>
                  <a:srgbClr val="FF0000"/>
                </a:solidFill>
                <a:ea typeface="微软雅黑" panose="020B0503020204020204" pitchFamily="34" charset="-122"/>
              </a:rPr>
              <a:t>100%</a:t>
            </a:r>
            <a:r>
              <a:rPr lang="zh-CN" altLang="en-US" sz="2200" dirty="0">
                <a:solidFill>
                  <a:srgbClr val="44546A"/>
                </a:solidFill>
                <a:ea typeface="微软雅黑" panose="020B0503020204020204" pitchFamily="34" charset="-122"/>
              </a:rPr>
              <a:t>区域中心村（社区）、</a:t>
            </a:r>
            <a:r>
              <a:rPr lang="en-US" altLang="zh-CN" sz="2200" b="1" dirty="0">
                <a:solidFill>
                  <a:srgbClr val="FF0000"/>
                </a:solidFill>
                <a:ea typeface="微软雅黑" panose="020B0503020204020204" pitchFamily="34" charset="-122"/>
              </a:rPr>
              <a:t>60%</a:t>
            </a:r>
            <a:r>
              <a:rPr lang="zh-CN" altLang="en-US" sz="2200" dirty="0">
                <a:solidFill>
                  <a:srgbClr val="44546A"/>
                </a:solidFill>
                <a:ea typeface="微软雅黑" panose="020B0503020204020204" pitchFamily="34" charset="-122"/>
              </a:rPr>
              <a:t>以上行政村实现</a:t>
            </a:r>
            <a:r>
              <a:rPr lang="en-US" altLang="zh-CN" sz="2200" b="1" dirty="0">
                <a:solidFill>
                  <a:srgbClr val="FF0000"/>
                </a:solidFill>
                <a:ea typeface="微软雅黑" panose="020B0503020204020204" pitchFamily="34" charset="-122"/>
              </a:rPr>
              <a:t>6</a:t>
            </a:r>
            <a:r>
              <a:rPr lang="zh-CN" altLang="en-US" sz="2200" b="1" dirty="0">
                <a:solidFill>
                  <a:srgbClr val="FF0000"/>
                </a:solidFill>
                <a:ea typeface="微软雅黑" panose="020B0503020204020204" pitchFamily="34" charset="-122"/>
              </a:rPr>
              <a:t>米以上公路通达</a:t>
            </a:r>
            <a:r>
              <a:rPr lang="zh-CN" altLang="en-US" sz="2200" dirty="0" smtClean="0">
                <a:solidFill>
                  <a:srgbClr val="44546A"/>
                </a:solidFill>
                <a:ea typeface="微软雅黑" panose="020B0503020204020204" pitchFamily="34" charset="-122"/>
              </a:rPr>
              <a:t>。</a:t>
            </a:r>
            <a:endParaRPr lang="en-US" altLang="zh-CN" sz="2200" dirty="0" smtClean="0">
              <a:solidFill>
                <a:srgbClr val="44546A"/>
              </a:solidFill>
              <a:ea typeface="微软雅黑" panose="020B0503020204020204" pitchFamily="34" charset="-122"/>
            </a:endParaRPr>
          </a:p>
          <a:p>
            <a:pPr marL="342900" indent="-342900" algn="just">
              <a:lnSpc>
                <a:spcPct val="150000"/>
              </a:lnSpc>
              <a:spcBef>
                <a:spcPts val="600"/>
              </a:spcBef>
              <a:buClr>
                <a:srgbClr val="FF0000"/>
              </a:buClr>
              <a:buSzPct val="70000"/>
              <a:buFont typeface="Wingdings" panose="05000000000000000000" pitchFamily="2" charset="2"/>
              <a:buChar char="l"/>
            </a:pPr>
            <a:r>
              <a:rPr lang="zh-CN" altLang="en-US" sz="2200" dirty="0">
                <a:solidFill>
                  <a:srgbClr val="44546A"/>
                </a:solidFill>
                <a:ea typeface="微软雅黑" panose="020B0503020204020204" pitchFamily="34" charset="-122"/>
              </a:rPr>
              <a:t>具备条件的县（市、区）中心城区与所辖乡镇</a:t>
            </a:r>
            <a:r>
              <a:rPr lang="zh-CN" altLang="en-US" sz="2200" b="1" dirty="0">
                <a:solidFill>
                  <a:srgbClr val="FF0000"/>
                </a:solidFill>
                <a:ea typeface="微软雅黑" panose="020B0503020204020204" pitchFamily="34" charset="-122"/>
              </a:rPr>
              <a:t>实现二级及以上公路连接</a:t>
            </a:r>
            <a:r>
              <a:rPr lang="zh-CN" altLang="en-US" sz="2200" dirty="0">
                <a:solidFill>
                  <a:srgbClr val="44546A"/>
                </a:solidFill>
                <a:ea typeface="微软雅黑" panose="020B0503020204020204" pitchFamily="34" charset="-122"/>
              </a:rPr>
              <a:t>，相邻乡镇实现三级及以上公路连接。</a:t>
            </a:r>
            <a:endParaRPr lang="en-US" altLang="zh-CN" sz="2200" dirty="0">
              <a:solidFill>
                <a:srgbClr val="44546A"/>
              </a:solidFill>
              <a:ea typeface="微软雅黑" panose="020B0503020204020204" pitchFamily="34" charset="-122"/>
            </a:endParaRPr>
          </a:p>
        </p:txBody>
      </p:sp>
      <p:grpSp>
        <p:nvGrpSpPr>
          <p:cNvPr id="13" name="组合 18"/>
          <p:cNvGrpSpPr/>
          <p:nvPr/>
        </p:nvGrpSpPr>
        <p:grpSpPr>
          <a:xfrm>
            <a:off x="361950" y="1080835"/>
            <a:ext cx="7211434" cy="413575"/>
            <a:chOff x="958596" y="921893"/>
            <a:chExt cx="7211434" cy="413575"/>
          </a:xfrm>
        </p:grpSpPr>
        <p:sp>
          <p:nvSpPr>
            <p:cNvPr id="14" name="object 2"/>
            <p:cNvSpPr txBox="1"/>
            <p:nvPr/>
          </p:nvSpPr>
          <p:spPr>
            <a:xfrm>
              <a:off x="1405255" y="921893"/>
              <a:ext cx="6764775" cy="413575"/>
            </a:xfrm>
            <a:prstGeom prst="rect">
              <a:avLst/>
            </a:prstGeom>
          </p:spPr>
          <p:txBody>
            <a:bodyPr vert="horz" wrap="square" lIns="0" tIns="13335" rIns="0" bIns="0" rtlCol="0">
              <a:spAutoFit/>
            </a:bodyPr>
            <a:lstStyle/>
            <a:p>
              <a:pPr marL="12700">
                <a:lnSpc>
                  <a:spcPct val="100000"/>
                </a:lnSpc>
                <a:spcBef>
                  <a:spcPts val="105"/>
                </a:spcBef>
              </a:pPr>
              <a:r>
                <a:rPr lang="zh-CN" altLang="en-US" sz="2600" b="1" dirty="0">
                  <a:solidFill>
                    <a:srgbClr val="FF760D"/>
                  </a:solidFill>
                  <a:latin typeface="微软雅黑" panose="020B0503020204020204" pitchFamily="34" charset="-122"/>
                  <a:cs typeface="微软雅黑" panose="020B0503020204020204" pitchFamily="34" charset="-122"/>
                </a:rPr>
                <a:t>（</a:t>
              </a:r>
              <a:r>
                <a:rPr lang="en-US" altLang="zh-CN" sz="2600" b="1" dirty="0">
                  <a:solidFill>
                    <a:srgbClr val="FF760D"/>
                  </a:solidFill>
                  <a:latin typeface="微软雅黑" panose="020B0503020204020204" pitchFamily="34" charset="-122"/>
                  <a:cs typeface="微软雅黑" panose="020B0503020204020204" pitchFamily="34" charset="-122"/>
                </a:rPr>
                <a:t>1</a:t>
              </a:r>
              <a:r>
                <a:rPr lang="zh-CN" altLang="en-US" sz="2600" b="1" dirty="0">
                  <a:solidFill>
                    <a:srgbClr val="FF760D"/>
                  </a:solidFill>
                  <a:latin typeface="微软雅黑" panose="020B0503020204020204" pitchFamily="34" charset="-122"/>
                  <a:cs typeface="微软雅黑" panose="020B0503020204020204" pitchFamily="34" charset="-122"/>
                </a:rPr>
                <a:t>）实施路网提升工程</a:t>
              </a:r>
              <a:endParaRPr lang="zh-CN" altLang="en-US" sz="2600" b="1" dirty="0">
                <a:solidFill>
                  <a:srgbClr val="FF760D"/>
                </a:solidFill>
                <a:latin typeface="微软雅黑" panose="020B0503020204020204" pitchFamily="34" charset="-122"/>
                <a:cs typeface="微软雅黑" panose="020B0503020204020204" pitchFamily="34" charset="-122"/>
              </a:endParaRPr>
            </a:p>
          </p:txBody>
        </p:sp>
        <p:sp>
          <p:nvSpPr>
            <p:cNvPr id="15" name="object 3"/>
            <p:cNvSpPr/>
            <p:nvPr/>
          </p:nvSpPr>
          <p:spPr>
            <a:xfrm>
              <a:off x="958596" y="970280"/>
              <a:ext cx="327660" cy="317500"/>
            </a:xfrm>
            <a:custGeom>
              <a:avLst/>
              <a:gdLst/>
              <a:ahLst/>
              <a:cxnLst/>
              <a:rect l="l" t="t" r="r" b="b"/>
              <a:pathLst>
                <a:path w="327659" h="317500">
                  <a:moveTo>
                    <a:pt x="163829" y="0"/>
                  </a:moveTo>
                  <a:lnTo>
                    <a:pt x="120253" y="5655"/>
                  </a:lnTo>
                  <a:lnTo>
                    <a:pt x="81110" y="21618"/>
                  </a:lnTo>
                  <a:lnTo>
                    <a:pt x="47958" y="46386"/>
                  </a:lnTo>
                  <a:lnTo>
                    <a:pt x="22352" y="78457"/>
                  </a:lnTo>
                  <a:lnTo>
                    <a:pt x="5847" y="116328"/>
                  </a:lnTo>
                  <a:lnTo>
                    <a:pt x="0" y="158496"/>
                  </a:lnTo>
                  <a:lnTo>
                    <a:pt x="5847" y="200663"/>
                  </a:lnTo>
                  <a:lnTo>
                    <a:pt x="22351" y="238534"/>
                  </a:lnTo>
                  <a:lnTo>
                    <a:pt x="47958" y="270605"/>
                  </a:lnTo>
                  <a:lnTo>
                    <a:pt x="81110" y="295373"/>
                  </a:lnTo>
                  <a:lnTo>
                    <a:pt x="120253" y="311336"/>
                  </a:lnTo>
                  <a:lnTo>
                    <a:pt x="163829" y="316991"/>
                  </a:lnTo>
                  <a:lnTo>
                    <a:pt x="207406" y="311336"/>
                  </a:lnTo>
                  <a:lnTo>
                    <a:pt x="246549" y="295373"/>
                  </a:lnTo>
                  <a:lnTo>
                    <a:pt x="279701" y="270605"/>
                  </a:lnTo>
                  <a:lnTo>
                    <a:pt x="284949" y="264033"/>
                  </a:lnTo>
                  <a:lnTo>
                    <a:pt x="92379" y="264033"/>
                  </a:lnTo>
                  <a:lnTo>
                    <a:pt x="151003" y="158496"/>
                  </a:lnTo>
                  <a:lnTo>
                    <a:pt x="92379" y="52959"/>
                  </a:lnTo>
                  <a:lnTo>
                    <a:pt x="284949" y="52959"/>
                  </a:lnTo>
                  <a:lnTo>
                    <a:pt x="279701" y="46386"/>
                  </a:lnTo>
                  <a:lnTo>
                    <a:pt x="246549" y="21618"/>
                  </a:lnTo>
                  <a:lnTo>
                    <a:pt x="207406" y="5655"/>
                  </a:lnTo>
                  <a:lnTo>
                    <a:pt x="163829" y="0"/>
                  </a:lnTo>
                  <a:close/>
                </a:path>
                <a:path w="327659" h="317500">
                  <a:moveTo>
                    <a:pt x="284949" y="52959"/>
                  </a:moveTo>
                  <a:lnTo>
                    <a:pt x="92379" y="52959"/>
                  </a:lnTo>
                  <a:lnTo>
                    <a:pt x="272440" y="158496"/>
                  </a:lnTo>
                  <a:lnTo>
                    <a:pt x="92379" y="264033"/>
                  </a:lnTo>
                  <a:lnTo>
                    <a:pt x="284949" y="264033"/>
                  </a:lnTo>
                  <a:lnTo>
                    <a:pt x="305307" y="238534"/>
                  </a:lnTo>
                  <a:lnTo>
                    <a:pt x="321812" y="200663"/>
                  </a:lnTo>
                  <a:lnTo>
                    <a:pt x="327659" y="158496"/>
                  </a:lnTo>
                  <a:lnTo>
                    <a:pt x="321812" y="116328"/>
                  </a:lnTo>
                  <a:lnTo>
                    <a:pt x="305308" y="78457"/>
                  </a:lnTo>
                  <a:lnTo>
                    <a:pt x="284949" y="52959"/>
                  </a:lnTo>
                  <a:close/>
                </a:path>
              </a:pathLst>
            </a:custGeom>
            <a:solidFill>
              <a:srgbClr val="FF760D"/>
            </a:solidFill>
          </p:spPr>
          <p:txBody>
            <a:bodyPr wrap="square" lIns="0" tIns="0" rIns="0" bIns="0" rtlCol="0"/>
            <a:lstStyle/>
            <a:p/>
          </p:txBody>
        </p:sp>
      </p:grpSp>
      <p:pic>
        <p:nvPicPr>
          <p:cNvPr id="16" name="图片 27" descr="mmexport1594024575441"/>
          <p:cNvPicPr>
            <a:picLocks noChangeAspect="1"/>
          </p:cNvPicPr>
          <p:nvPr/>
        </p:nvPicPr>
        <p:blipFill>
          <a:blip r:embed="rId1"/>
          <a:stretch>
            <a:fillRect/>
          </a:stretch>
        </p:blipFill>
        <p:spPr>
          <a:xfrm>
            <a:off x="8467090" y="1080835"/>
            <a:ext cx="3332525" cy="5139625"/>
          </a:xfrm>
          <a:prstGeom prst="roundRect">
            <a:avLst>
              <a:gd name="adj" fmla="val 4167"/>
            </a:avLst>
          </a:prstGeom>
          <a:solidFill>
            <a:srgbClr val="FFFFFF"/>
          </a:solidFill>
          <a:ln w="76200" cap="sq">
            <a:solidFill>
              <a:srgbClr val="EAEAEA"/>
            </a:solidFill>
            <a:miter lim="800000"/>
            <a:headEnd/>
            <a:tailEnd/>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0-#ppt_w/2"/>
                                          </p:val>
                                        </p:tav>
                                        <p:tav tm="100000">
                                          <p:val>
                                            <p:strVal val="#ppt_x"/>
                                          </p:val>
                                        </p:tav>
                                      </p:tavLst>
                                    </p:anim>
                                    <p:anim calcmode="lin" valueType="num">
                                      <p:cBhvr additive="base">
                                        <p:cTn id="8" dur="50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blinds(horizontal)">
                                      <p:cBhvr>
                                        <p:cTn id="13" dur="500"/>
                                        <p:tgtEl>
                                          <p:spTgt spid="12"/>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blinds(horizontal)">
                                      <p:cBhvr>
                                        <p:cTn id="18"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圆角矩形 8"/>
          <p:cNvSpPr/>
          <p:nvPr/>
        </p:nvSpPr>
        <p:spPr>
          <a:xfrm>
            <a:off x="8788998" y="157985"/>
            <a:ext cx="2441995" cy="510778"/>
          </a:xfrm>
          <a:prstGeom prst="roundRect">
            <a:avLst/>
          </a:prstGeom>
          <a:gradFill>
            <a:lin ang="10800000" scaled="0"/>
          </a:gradFill>
        </p:spPr>
        <p:style>
          <a:lnRef idx="1">
            <a:schemeClr val="accent2"/>
          </a:lnRef>
          <a:fillRef idx="3">
            <a:schemeClr val="accent2"/>
          </a:fillRef>
          <a:effectRef idx="2">
            <a:schemeClr val="accent2"/>
          </a:effectRef>
          <a:fontRef idx="minor">
            <a:schemeClr val="lt1"/>
          </a:fontRef>
        </p:style>
        <p:txBody>
          <a:bodyPr wrap="square">
            <a:spAutoFit/>
          </a:bodyPr>
          <a:lstStyle/>
          <a:p>
            <a:pPr algn="ctr"/>
            <a:r>
              <a:rPr lang="zh-CN" altLang="en-US" sz="2400" b="1" dirty="0">
                <a:solidFill>
                  <a:schemeClr val="bg1"/>
                </a:solidFill>
              </a:rPr>
              <a:t>四好农村路</a:t>
            </a:r>
            <a:endParaRPr lang="zh-CN" altLang="en-US" sz="2400" b="1" dirty="0">
              <a:solidFill>
                <a:schemeClr val="bg1"/>
              </a:solidFill>
            </a:endParaRPr>
          </a:p>
        </p:txBody>
      </p:sp>
      <p:sp>
        <p:nvSpPr>
          <p:cNvPr id="10" name="矩形 9"/>
          <p:cNvSpPr/>
          <p:nvPr/>
        </p:nvSpPr>
        <p:spPr>
          <a:xfrm>
            <a:off x="-24180" y="711979"/>
            <a:ext cx="12030134" cy="127491"/>
          </a:xfrm>
          <a:prstGeom prst="rect">
            <a:avLst/>
          </a:prstGeom>
          <a:gradFill>
            <a:gsLst>
              <a:gs pos="6195">
                <a:srgbClr val="FF6600">
                  <a:lumMod val="94000"/>
                  <a:lumOff val="6000"/>
                </a:srgbClr>
              </a:gs>
              <a:gs pos="100000">
                <a:srgbClr val="FFC000">
                  <a:alpha val="0"/>
                </a:srgb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 name="TextBox 10"/>
          <p:cNvSpPr txBox="1"/>
          <p:nvPr/>
        </p:nvSpPr>
        <p:spPr>
          <a:xfrm>
            <a:off x="88475" y="157985"/>
            <a:ext cx="8614461" cy="553994"/>
          </a:xfrm>
          <a:prstGeom prst="rect">
            <a:avLst/>
          </a:prstGeom>
          <a:noFill/>
        </p:spPr>
        <p:txBody>
          <a:bodyPr wrap="square" lIns="121917" tIns="60958" rIns="121917" bIns="60958" rtlCol="0">
            <a:spAutoFit/>
          </a:bodyPr>
          <a:lstStyle/>
          <a:p>
            <a:r>
              <a:rPr lang="zh-CN" altLang="en-US" sz="2800" kern="0" dirty="0">
                <a:gradFill>
                  <a:gsLst>
                    <a:gs pos="0">
                      <a:srgbClr val="FF0000"/>
                    </a:gs>
                    <a:gs pos="100000">
                      <a:srgbClr val="C00000"/>
                    </a:gs>
                  </a:gsLst>
                  <a:lin ang="5400000" scaled="1"/>
                </a:gradFill>
                <a:latin typeface="方正粗雅宋_GBK" panose="02000500000000000000" pitchFamily="2" charset="-122"/>
                <a:ea typeface="方正粗雅宋_GBK" panose="02000500000000000000" pitchFamily="2" charset="-122"/>
                <a:cs typeface="宋体" panose="02010600030101010101" pitchFamily="2" charset="-122"/>
              </a:rPr>
              <a:t>三、发展我市交通</a:t>
            </a:r>
            <a:endParaRPr lang="zh-CN" altLang="en-US" sz="2800" kern="0" dirty="0">
              <a:gradFill>
                <a:gsLst>
                  <a:gs pos="0">
                    <a:srgbClr val="FF0000"/>
                  </a:gs>
                  <a:gs pos="100000">
                    <a:srgbClr val="C00000"/>
                  </a:gs>
                </a:gsLst>
                <a:lin ang="5400000" scaled="1"/>
              </a:gradFill>
              <a:latin typeface="方正粗雅宋_GBK" panose="02000500000000000000" pitchFamily="2" charset="-122"/>
              <a:ea typeface="方正粗雅宋_GBK" panose="02000500000000000000" pitchFamily="2" charset="-122"/>
              <a:cs typeface="宋体" panose="02010600030101010101" pitchFamily="2" charset="-122"/>
            </a:endParaRPr>
          </a:p>
        </p:txBody>
      </p:sp>
      <p:sp>
        <p:nvSpPr>
          <p:cNvPr id="12" name="矩形 11"/>
          <p:cNvSpPr/>
          <p:nvPr/>
        </p:nvSpPr>
        <p:spPr>
          <a:xfrm>
            <a:off x="408270" y="2134614"/>
            <a:ext cx="7580699" cy="3039807"/>
          </a:xfrm>
          <a:prstGeom prst="rect">
            <a:avLst/>
          </a:prstGeom>
        </p:spPr>
        <p:txBody>
          <a:bodyPr wrap="square">
            <a:spAutoFit/>
          </a:bodyPr>
          <a:lstStyle/>
          <a:p>
            <a:pPr marL="342900" indent="-342900" algn="just">
              <a:lnSpc>
                <a:spcPct val="150000"/>
              </a:lnSpc>
              <a:spcBef>
                <a:spcPts val="600"/>
              </a:spcBef>
              <a:spcAft>
                <a:spcPts val="2400"/>
              </a:spcAft>
              <a:buClr>
                <a:srgbClr val="FF0000"/>
              </a:buClr>
              <a:buSzPct val="70000"/>
              <a:buFont typeface="Wingdings" panose="05000000000000000000" pitchFamily="2" charset="2"/>
              <a:buChar char="l"/>
            </a:pPr>
            <a:r>
              <a:rPr lang="zh-CN" altLang="en-US" sz="2200" dirty="0">
                <a:solidFill>
                  <a:srgbClr val="44546A"/>
                </a:solidFill>
                <a:ea typeface="微软雅黑" panose="020B0503020204020204" pitchFamily="34" charset="-122"/>
              </a:rPr>
              <a:t>巩固扩大</a:t>
            </a:r>
            <a:r>
              <a:rPr lang="en-US" altLang="zh-CN" sz="2200" b="1" dirty="0">
                <a:solidFill>
                  <a:srgbClr val="FF0000"/>
                </a:solidFill>
                <a:ea typeface="微软雅黑" panose="020B0503020204020204" pitchFamily="34" charset="-122"/>
              </a:rPr>
              <a:t>100%</a:t>
            </a:r>
            <a:r>
              <a:rPr lang="zh-CN" altLang="en-US" sz="2200" dirty="0">
                <a:solidFill>
                  <a:srgbClr val="44546A"/>
                </a:solidFill>
                <a:ea typeface="微软雅黑" panose="020B0503020204020204" pitchFamily="34" charset="-122"/>
              </a:rPr>
              <a:t>行政村通农村公路的成果，推动农村公路向进村入户倾斜，持续推进村内通户道路硬化，打通断头路，畅通微循环，补齐“</a:t>
            </a:r>
            <a:r>
              <a:rPr lang="zh-CN" altLang="en-US" sz="2200" b="1" dirty="0">
                <a:solidFill>
                  <a:srgbClr val="FF0000"/>
                </a:solidFill>
                <a:ea typeface="微软雅黑" panose="020B0503020204020204" pitchFamily="34" charset="-122"/>
              </a:rPr>
              <a:t>最后一公里</a:t>
            </a:r>
            <a:r>
              <a:rPr lang="zh-CN" altLang="en-US" sz="2200" dirty="0">
                <a:solidFill>
                  <a:srgbClr val="44546A"/>
                </a:solidFill>
                <a:ea typeface="微软雅黑" panose="020B0503020204020204" pitchFamily="34" charset="-122"/>
              </a:rPr>
              <a:t>”的短板。</a:t>
            </a:r>
            <a:endParaRPr lang="en-US" altLang="zh-CN" sz="2200" dirty="0" smtClean="0">
              <a:solidFill>
                <a:srgbClr val="44546A"/>
              </a:solidFill>
              <a:ea typeface="微软雅黑" panose="020B0503020204020204" pitchFamily="34" charset="-122"/>
            </a:endParaRPr>
          </a:p>
          <a:p>
            <a:pPr marL="342900" indent="-342900" algn="just">
              <a:lnSpc>
                <a:spcPct val="150000"/>
              </a:lnSpc>
              <a:spcBef>
                <a:spcPts val="600"/>
              </a:spcBef>
              <a:spcAft>
                <a:spcPts val="2400"/>
              </a:spcAft>
              <a:buClr>
                <a:srgbClr val="FF0000"/>
              </a:buClr>
              <a:buSzPct val="70000"/>
              <a:buFont typeface="Wingdings" panose="05000000000000000000" pitchFamily="2" charset="2"/>
              <a:buChar char="l"/>
            </a:pPr>
            <a:r>
              <a:rPr lang="zh-CN" altLang="en-US" sz="2200" dirty="0">
                <a:solidFill>
                  <a:srgbClr val="44546A"/>
                </a:solidFill>
                <a:ea typeface="微软雅黑" panose="020B0503020204020204" pitchFamily="34" charset="-122"/>
              </a:rPr>
              <a:t>到</a:t>
            </a:r>
            <a:r>
              <a:rPr lang="en-US" altLang="zh-CN" sz="2200" dirty="0">
                <a:solidFill>
                  <a:srgbClr val="44546A"/>
                </a:solidFill>
                <a:ea typeface="微软雅黑" panose="020B0503020204020204" pitchFamily="34" charset="-122"/>
              </a:rPr>
              <a:t>2025</a:t>
            </a:r>
            <a:r>
              <a:rPr lang="zh-CN" altLang="en-US" sz="2200" dirty="0">
                <a:solidFill>
                  <a:srgbClr val="44546A"/>
                </a:solidFill>
                <a:ea typeface="微软雅黑" panose="020B0503020204020204" pitchFamily="34" charset="-122"/>
              </a:rPr>
              <a:t>年，所有自然村</a:t>
            </a:r>
            <a:r>
              <a:rPr lang="zh-CN" altLang="en-US" sz="2200" b="1" dirty="0">
                <a:solidFill>
                  <a:srgbClr val="FF0000"/>
                </a:solidFill>
                <a:ea typeface="微软雅黑" panose="020B0503020204020204" pitchFamily="34" charset="-122"/>
              </a:rPr>
              <a:t>全部通硬化路</a:t>
            </a:r>
            <a:r>
              <a:rPr lang="zh-CN" altLang="en-US" sz="2200" dirty="0">
                <a:solidFill>
                  <a:srgbClr val="44546A"/>
                </a:solidFill>
                <a:ea typeface="微软雅黑" panose="020B0503020204020204" pitchFamily="34" charset="-122"/>
              </a:rPr>
              <a:t>，村内通户道路硬化基本完成，高标准实现“</a:t>
            </a:r>
            <a:r>
              <a:rPr lang="zh-CN" altLang="en-US" sz="2200" b="1" dirty="0">
                <a:solidFill>
                  <a:srgbClr val="FF0000"/>
                </a:solidFill>
                <a:ea typeface="微软雅黑" panose="020B0503020204020204" pitchFamily="34" charset="-122"/>
              </a:rPr>
              <a:t>村村通</a:t>
            </a:r>
            <a:r>
              <a:rPr lang="zh-CN" altLang="en-US" sz="2200" dirty="0">
                <a:solidFill>
                  <a:srgbClr val="44546A"/>
                </a:solidFill>
                <a:ea typeface="微软雅黑" panose="020B0503020204020204" pitchFamily="34" charset="-122"/>
              </a:rPr>
              <a:t>”“</a:t>
            </a:r>
            <a:r>
              <a:rPr lang="zh-CN" altLang="en-US" sz="2200" b="1" dirty="0">
                <a:solidFill>
                  <a:srgbClr val="FF0000"/>
                </a:solidFill>
                <a:ea typeface="微软雅黑" panose="020B0503020204020204" pitchFamily="34" charset="-122"/>
              </a:rPr>
              <a:t>户户通</a:t>
            </a:r>
            <a:r>
              <a:rPr lang="zh-CN" altLang="en-US" sz="2200" dirty="0">
                <a:solidFill>
                  <a:srgbClr val="44546A"/>
                </a:solidFill>
                <a:ea typeface="微软雅黑" panose="020B0503020204020204" pitchFamily="34" charset="-122"/>
              </a:rPr>
              <a:t>”</a:t>
            </a:r>
            <a:r>
              <a:rPr lang="zh-CN" altLang="en-US" sz="2200" dirty="0" smtClean="0">
                <a:solidFill>
                  <a:srgbClr val="44546A"/>
                </a:solidFill>
                <a:ea typeface="微软雅黑" panose="020B0503020204020204" pitchFamily="34" charset="-122"/>
              </a:rPr>
              <a:t>。</a:t>
            </a:r>
            <a:endParaRPr lang="zh-CN" altLang="en-US" sz="2200" dirty="0">
              <a:solidFill>
                <a:srgbClr val="44546A"/>
              </a:solidFill>
              <a:ea typeface="微软雅黑" panose="020B0503020204020204" pitchFamily="34" charset="-122"/>
            </a:endParaRPr>
          </a:p>
        </p:txBody>
      </p:sp>
      <p:grpSp>
        <p:nvGrpSpPr>
          <p:cNvPr id="13" name="组合 18"/>
          <p:cNvGrpSpPr/>
          <p:nvPr/>
        </p:nvGrpSpPr>
        <p:grpSpPr>
          <a:xfrm>
            <a:off x="361950" y="1080835"/>
            <a:ext cx="7211434" cy="413575"/>
            <a:chOff x="958596" y="921893"/>
            <a:chExt cx="7211434" cy="413575"/>
          </a:xfrm>
        </p:grpSpPr>
        <p:sp>
          <p:nvSpPr>
            <p:cNvPr id="14" name="object 2"/>
            <p:cNvSpPr txBox="1"/>
            <p:nvPr/>
          </p:nvSpPr>
          <p:spPr>
            <a:xfrm>
              <a:off x="1405255" y="921893"/>
              <a:ext cx="6764775" cy="413575"/>
            </a:xfrm>
            <a:prstGeom prst="rect">
              <a:avLst/>
            </a:prstGeom>
          </p:spPr>
          <p:txBody>
            <a:bodyPr vert="horz" wrap="square" lIns="0" tIns="13335" rIns="0" bIns="0" rtlCol="0">
              <a:spAutoFit/>
            </a:bodyPr>
            <a:lstStyle/>
            <a:p>
              <a:pPr marL="12700">
                <a:lnSpc>
                  <a:spcPct val="100000"/>
                </a:lnSpc>
                <a:spcBef>
                  <a:spcPts val="105"/>
                </a:spcBef>
              </a:pPr>
              <a:r>
                <a:rPr lang="zh-CN" altLang="en-US" sz="2600" b="1" dirty="0">
                  <a:solidFill>
                    <a:srgbClr val="FF760D"/>
                  </a:solidFill>
                  <a:latin typeface="微软雅黑" panose="020B0503020204020204" pitchFamily="34" charset="-122"/>
                  <a:cs typeface="微软雅黑" panose="020B0503020204020204" pitchFamily="34" charset="-122"/>
                </a:rPr>
                <a:t>（</a:t>
              </a:r>
              <a:r>
                <a:rPr lang="en-US" altLang="zh-CN" sz="2600" b="1" dirty="0">
                  <a:solidFill>
                    <a:srgbClr val="FF760D"/>
                  </a:solidFill>
                  <a:latin typeface="微软雅黑" panose="020B0503020204020204" pitchFamily="34" charset="-122"/>
                  <a:cs typeface="微软雅黑" panose="020B0503020204020204" pitchFamily="34" charset="-122"/>
                </a:rPr>
                <a:t>2</a:t>
              </a:r>
              <a:r>
                <a:rPr lang="zh-CN" altLang="en-US" sz="2600" b="1" dirty="0">
                  <a:solidFill>
                    <a:srgbClr val="FF760D"/>
                  </a:solidFill>
                  <a:latin typeface="微软雅黑" panose="020B0503020204020204" pitchFamily="34" charset="-122"/>
                  <a:cs typeface="微软雅黑" panose="020B0503020204020204" pitchFamily="34" charset="-122"/>
                </a:rPr>
                <a:t>）实施道路通达工程</a:t>
              </a:r>
              <a:endParaRPr lang="zh-CN" altLang="en-US" sz="2600" b="1" dirty="0">
                <a:solidFill>
                  <a:srgbClr val="FF760D"/>
                </a:solidFill>
                <a:latin typeface="微软雅黑" panose="020B0503020204020204" pitchFamily="34" charset="-122"/>
                <a:cs typeface="微软雅黑" panose="020B0503020204020204" pitchFamily="34" charset="-122"/>
              </a:endParaRPr>
            </a:p>
          </p:txBody>
        </p:sp>
        <p:sp>
          <p:nvSpPr>
            <p:cNvPr id="15" name="object 3"/>
            <p:cNvSpPr/>
            <p:nvPr/>
          </p:nvSpPr>
          <p:spPr>
            <a:xfrm>
              <a:off x="958596" y="970280"/>
              <a:ext cx="327660" cy="317500"/>
            </a:xfrm>
            <a:custGeom>
              <a:avLst/>
              <a:gdLst/>
              <a:ahLst/>
              <a:cxnLst/>
              <a:rect l="l" t="t" r="r" b="b"/>
              <a:pathLst>
                <a:path w="327659" h="317500">
                  <a:moveTo>
                    <a:pt x="163829" y="0"/>
                  </a:moveTo>
                  <a:lnTo>
                    <a:pt x="120253" y="5655"/>
                  </a:lnTo>
                  <a:lnTo>
                    <a:pt x="81110" y="21618"/>
                  </a:lnTo>
                  <a:lnTo>
                    <a:pt x="47958" y="46386"/>
                  </a:lnTo>
                  <a:lnTo>
                    <a:pt x="22352" y="78457"/>
                  </a:lnTo>
                  <a:lnTo>
                    <a:pt x="5847" y="116328"/>
                  </a:lnTo>
                  <a:lnTo>
                    <a:pt x="0" y="158496"/>
                  </a:lnTo>
                  <a:lnTo>
                    <a:pt x="5847" y="200663"/>
                  </a:lnTo>
                  <a:lnTo>
                    <a:pt x="22351" y="238534"/>
                  </a:lnTo>
                  <a:lnTo>
                    <a:pt x="47958" y="270605"/>
                  </a:lnTo>
                  <a:lnTo>
                    <a:pt x="81110" y="295373"/>
                  </a:lnTo>
                  <a:lnTo>
                    <a:pt x="120253" y="311336"/>
                  </a:lnTo>
                  <a:lnTo>
                    <a:pt x="163829" y="316991"/>
                  </a:lnTo>
                  <a:lnTo>
                    <a:pt x="207406" y="311336"/>
                  </a:lnTo>
                  <a:lnTo>
                    <a:pt x="246549" y="295373"/>
                  </a:lnTo>
                  <a:lnTo>
                    <a:pt x="279701" y="270605"/>
                  </a:lnTo>
                  <a:lnTo>
                    <a:pt x="284949" y="264033"/>
                  </a:lnTo>
                  <a:lnTo>
                    <a:pt x="92379" y="264033"/>
                  </a:lnTo>
                  <a:lnTo>
                    <a:pt x="151003" y="158496"/>
                  </a:lnTo>
                  <a:lnTo>
                    <a:pt x="92379" y="52959"/>
                  </a:lnTo>
                  <a:lnTo>
                    <a:pt x="284949" y="52959"/>
                  </a:lnTo>
                  <a:lnTo>
                    <a:pt x="279701" y="46386"/>
                  </a:lnTo>
                  <a:lnTo>
                    <a:pt x="246549" y="21618"/>
                  </a:lnTo>
                  <a:lnTo>
                    <a:pt x="207406" y="5655"/>
                  </a:lnTo>
                  <a:lnTo>
                    <a:pt x="163829" y="0"/>
                  </a:lnTo>
                  <a:close/>
                </a:path>
                <a:path w="327659" h="317500">
                  <a:moveTo>
                    <a:pt x="284949" y="52959"/>
                  </a:moveTo>
                  <a:lnTo>
                    <a:pt x="92379" y="52959"/>
                  </a:lnTo>
                  <a:lnTo>
                    <a:pt x="272440" y="158496"/>
                  </a:lnTo>
                  <a:lnTo>
                    <a:pt x="92379" y="264033"/>
                  </a:lnTo>
                  <a:lnTo>
                    <a:pt x="284949" y="264033"/>
                  </a:lnTo>
                  <a:lnTo>
                    <a:pt x="305307" y="238534"/>
                  </a:lnTo>
                  <a:lnTo>
                    <a:pt x="321812" y="200663"/>
                  </a:lnTo>
                  <a:lnTo>
                    <a:pt x="327659" y="158496"/>
                  </a:lnTo>
                  <a:lnTo>
                    <a:pt x="321812" y="116328"/>
                  </a:lnTo>
                  <a:lnTo>
                    <a:pt x="305308" y="78457"/>
                  </a:lnTo>
                  <a:lnTo>
                    <a:pt x="284949" y="52959"/>
                  </a:lnTo>
                  <a:close/>
                </a:path>
              </a:pathLst>
            </a:custGeom>
            <a:solidFill>
              <a:srgbClr val="FF760D"/>
            </a:solidFill>
          </p:spPr>
          <p:txBody>
            <a:bodyPr wrap="square" lIns="0" tIns="0" rIns="0" bIns="0" rtlCol="0"/>
            <a:lstStyle/>
            <a:p/>
          </p:txBody>
        </p:sp>
      </p:grpSp>
      <p:pic>
        <p:nvPicPr>
          <p:cNvPr id="18" name="内容占位符 11" descr="临清东陶居"/>
          <p:cNvPicPr>
            <a:picLocks noChangeAspect="1"/>
          </p:cNvPicPr>
          <p:nvPr/>
        </p:nvPicPr>
        <p:blipFill>
          <a:blip r:embed="rId1"/>
          <a:stretch>
            <a:fillRect/>
          </a:stretch>
        </p:blipFill>
        <p:spPr>
          <a:xfrm>
            <a:off x="8330585" y="1242206"/>
            <a:ext cx="3560713" cy="4749350"/>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0-#ppt_w/2"/>
                                          </p:val>
                                        </p:tav>
                                        <p:tav tm="100000">
                                          <p:val>
                                            <p:strVal val="#ppt_x"/>
                                          </p:val>
                                        </p:tav>
                                      </p:tavLst>
                                    </p:anim>
                                    <p:anim calcmode="lin" valueType="num">
                                      <p:cBhvr additive="base">
                                        <p:cTn id="8" dur="50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8" presetClass="entr" presetSubtype="6"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strips(downRight)">
                                      <p:cBhvr>
                                        <p:cTn id="13" dur="500"/>
                                        <p:tgtEl>
                                          <p:spTgt spid="12"/>
                                        </p:tgtEl>
                                      </p:cBhvr>
                                    </p:animEffect>
                                  </p:childTnLst>
                                </p:cTn>
                              </p:par>
                            </p:childTnLst>
                          </p:cTn>
                        </p:par>
                      </p:childTnLst>
                    </p:cTn>
                  </p:par>
                  <p:par>
                    <p:cTn id="14" fill="hold">
                      <p:stCondLst>
                        <p:cond delay="indefinite"/>
                      </p:stCondLst>
                      <p:childTnLst>
                        <p:par>
                          <p:cTn id="15" fill="hold">
                            <p:stCondLst>
                              <p:cond delay="0"/>
                            </p:stCondLst>
                            <p:childTnLst>
                              <p:par>
                                <p:cTn id="16" presetID="18" presetClass="entr" presetSubtype="12" fill="hold" nodeType="clickEffect">
                                  <p:stCondLst>
                                    <p:cond delay="0"/>
                                  </p:stCondLst>
                                  <p:childTnLst>
                                    <p:set>
                                      <p:cBhvr>
                                        <p:cTn id="17" dur="1" fill="hold">
                                          <p:stCondLst>
                                            <p:cond delay="0"/>
                                          </p:stCondLst>
                                        </p:cTn>
                                        <p:tgtEl>
                                          <p:spTgt spid="18"/>
                                        </p:tgtEl>
                                        <p:attrNameLst>
                                          <p:attrName>style.visibility</p:attrName>
                                        </p:attrNameLst>
                                      </p:cBhvr>
                                      <p:to>
                                        <p:strVal val="visible"/>
                                      </p:to>
                                    </p:set>
                                    <p:animEffect transition="in" filter="strips(downLeft)">
                                      <p:cBhvr>
                                        <p:cTn id="18"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圆角矩形 8"/>
          <p:cNvSpPr/>
          <p:nvPr/>
        </p:nvSpPr>
        <p:spPr>
          <a:xfrm>
            <a:off x="8788998" y="157985"/>
            <a:ext cx="2441995" cy="510778"/>
          </a:xfrm>
          <a:prstGeom prst="roundRect">
            <a:avLst/>
          </a:prstGeom>
          <a:gradFill>
            <a:lin ang="10800000" scaled="0"/>
          </a:gradFill>
        </p:spPr>
        <p:style>
          <a:lnRef idx="1">
            <a:schemeClr val="accent2"/>
          </a:lnRef>
          <a:fillRef idx="3">
            <a:schemeClr val="accent2"/>
          </a:fillRef>
          <a:effectRef idx="2">
            <a:schemeClr val="accent2"/>
          </a:effectRef>
          <a:fontRef idx="minor">
            <a:schemeClr val="lt1"/>
          </a:fontRef>
        </p:style>
        <p:txBody>
          <a:bodyPr wrap="square">
            <a:spAutoFit/>
          </a:bodyPr>
          <a:lstStyle/>
          <a:p>
            <a:pPr algn="ctr"/>
            <a:r>
              <a:rPr lang="zh-CN" altLang="en-US" sz="2400" b="1" dirty="0">
                <a:solidFill>
                  <a:schemeClr val="bg1"/>
                </a:solidFill>
              </a:rPr>
              <a:t>四好农村路</a:t>
            </a:r>
            <a:endParaRPr lang="zh-CN" altLang="en-US" sz="2400" b="1" dirty="0">
              <a:solidFill>
                <a:schemeClr val="bg1"/>
              </a:solidFill>
            </a:endParaRPr>
          </a:p>
        </p:txBody>
      </p:sp>
      <p:sp>
        <p:nvSpPr>
          <p:cNvPr id="10" name="矩形 9"/>
          <p:cNvSpPr/>
          <p:nvPr/>
        </p:nvSpPr>
        <p:spPr>
          <a:xfrm>
            <a:off x="-24180" y="711979"/>
            <a:ext cx="12030134" cy="127491"/>
          </a:xfrm>
          <a:prstGeom prst="rect">
            <a:avLst/>
          </a:prstGeom>
          <a:gradFill>
            <a:gsLst>
              <a:gs pos="6195">
                <a:srgbClr val="FF6600">
                  <a:lumMod val="94000"/>
                  <a:lumOff val="6000"/>
                </a:srgbClr>
              </a:gs>
              <a:gs pos="100000">
                <a:srgbClr val="FFC000">
                  <a:alpha val="0"/>
                </a:srgb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 name="TextBox 10"/>
          <p:cNvSpPr txBox="1"/>
          <p:nvPr/>
        </p:nvSpPr>
        <p:spPr>
          <a:xfrm>
            <a:off x="88475" y="157985"/>
            <a:ext cx="8614461" cy="553994"/>
          </a:xfrm>
          <a:prstGeom prst="rect">
            <a:avLst/>
          </a:prstGeom>
          <a:noFill/>
        </p:spPr>
        <p:txBody>
          <a:bodyPr wrap="square" lIns="121917" tIns="60958" rIns="121917" bIns="60958" rtlCol="0">
            <a:spAutoFit/>
          </a:bodyPr>
          <a:lstStyle/>
          <a:p>
            <a:r>
              <a:rPr lang="zh-CN" altLang="en-US" sz="2800" kern="0" dirty="0">
                <a:gradFill>
                  <a:gsLst>
                    <a:gs pos="0">
                      <a:srgbClr val="FF0000"/>
                    </a:gs>
                    <a:gs pos="100000">
                      <a:srgbClr val="C00000"/>
                    </a:gs>
                  </a:gsLst>
                  <a:lin ang="5400000" scaled="1"/>
                </a:gradFill>
                <a:latin typeface="方正粗雅宋_GBK" panose="02000500000000000000" pitchFamily="2" charset="-122"/>
                <a:ea typeface="方正粗雅宋_GBK" panose="02000500000000000000" pitchFamily="2" charset="-122"/>
                <a:cs typeface="宋体" panose="02010600030101010101" pitchFamily="2" charset="-122"/>
              </a:rPr>
              <a:t>三、发展我市交通</a:t>
            </a:r>
            <a:endParaRPr lang="zh-CN" altLang="en-US" sz="2800" kern="0" dirty="0">
              <a:gradFill>
                <a:gsLst>
                  <a:gs pos="0">
                    <a:srgbClr val="FF0000"/>
                  </a:gs>
                  <a:gs pos="100000">
                    <a:srgbClr val="C00000"/>
                  </a:gs>
                </a:gsLst>
                <a:lin ang="5400000" scaled="1"/>
              </a:gradFill>
              <a:latin typeface="方正粗雅宋_GBK" panose="02000500000000000000" pitchFamily="2" charset="-122"/>
              <a:ea typeface="方正粗雅宋_GBK" panose="02000500000000000000" pitchFamily="2" charset="-122"/>
              <a:cs typeface="宋体" panose="02010600030101010101" pitchFamily="2" charset="-122"/>
            </a:endParaRPr>
          </a:p>
        </p:txBody>
      </p:sp>
      <p:sp>
        <p:nvSpPr>
          <p:cNvPr id="12" name="矩形 11"/>
          <p:cNvSpPr/>
          <p:nvPr/>
        </p:nvSpPr>
        <p:spPr>
          <a:xfrm>
            <a:off x="361949" y="2015194"/>
            <a:ext cx="7211436" cy="4031873"/>
          </a:xfrm>
          <a:prstGeom prst="rect">
            <a:avLst/>
          </a:prstGeom>
        </p:spPr>
        <p:txBody>
          <a:bodyPr wrap="square">
            <a:spAutoFit/>
          </a:bodyPr>
          <a:lstStyle/>
          <a:p>
            <a:pPr marL="342900" indent="-342900" algn="just">
              <a:lnSpc>
                <a:spcPct val="150000"/>
              </a:lnSpc>
              <a:spcBef>
                <a:spcPts val="600"/>
              </a:spcBef>
              <a:spcAft>
                <a:spcPts val="2400"/>
              </a:spcAft>
              <a:buClr>
                <a:srgbClr val="FF0000"/>
              </a:buClr>
              <a:buSzPct val="70000"/>
              <a:buFont typeface="Wingdings" panose="05000000000000000000" pitchFamily="2" charset="2"/>
              <a:buChar char="l"/>
            </a:pPr>
            <a:r>
              <a:rPr lang="zh-CN" altLang="en-US" sz="2200" dirty="0">
                <a:solidFill>
                  <a:srgbClr val="44546A"/>
                </a:solidFill>
                <a:ea typeface="微软雅黑" panose="020B0503020204020204" pitchFamily="34" charset="-122"/>
              </a:rPr>
              <a:t>深化农村公路管理养护体制改革，探索</a:t>
            </a:r>
            <a:r>
              <a:rPr lang="zh-CN" altLang="en-US" sz="2200" b="1" dirty="0">
                <a:solidFill>
                  <a:srgbClr val="FF0000"/>
                </a:solidFill>
                <a:ea typeface="微软雅黑" panose="020B0503020204020204" pitchFamily="34" charset="-122"/>
              </a:rPr>
              <a:t>农村公路灾毁保险</a:t>
            </a:r>
            <a:r>
              <a:rPr lang="zh-CN" altLang="en-US" sz="2200" dirty="0">
                <a:solidFill>
                  <a:srgbClr val="44546A"/>
                </a:solidFill>
                <a:ea typeface="微软雅黑" panose="020B0503020204020204" pitchFamily="34" charset="-122"/>
              </a:rPr>
              <a:t>，农村公路每年养护里程不低于总量的</a:t>
            </a:r>
            <a:r>
              <a:rPr lang="en-US" altLang="zh-CN" sz="2200" b="1" dirty="0">
                <a:solidFill>
                  <a:srgbClr val="FF0000"/>
                </a:solidFill>
                <a:ea typeface="微软雅黑" panose="020B0503020204020204" pitchFamily="34" charset="-122"/>
              </a:rPr>
              <a:t>7%</a:t>
            </a:r>
            <a:r>
              <a:rPr lang="zh-CN" altLang="en-US" sz="2200" dirty="0">
                <a:solidFill>
                  <a:srgbClr val="44546A"/>
                </a:solidFill>
                <a:ea typeface="微软雅黑" panose="020B0503020204020204" pitchFamily="34" charset="-122"/>
              </a:rPr>
              <a:t>，优良中等路率达到</a:t>
            </a:r>
            <a:r>
              <a:rPr lang="en-US" altLang="zh-CN" sz="2200" b="1" dirty="0">
                <a:solidFill>
                  <a:srgbClr val="FF0000"/>
                </a:solidFill>
                <a:ea typeface="微软雅黑" panose="020B0503020204020204" pitchFamily="34" charset="-122"/>
              </a:rPr>
              <a:t>80%</a:t>
            </a:r>
            <a:r>
              <a:rPr lang="zh-CN" altLang="en-US" sz="2200" dirty="0">
                <a:solidFill>
                  <a:srgbClr val="44546A"/>
                </a:solidFill>
                <a:ea typeface="微软雅黑" panose="020B0503020204020204" pitchFamily="34" charset="-122"/>
              </a:rPr>
              <a:t>以上</a:t>
            </a:r>
            <a:r>
              <a:rPr lang="zh-CN" altLang="en-US" sz="2200" dirty="0" smtClean="0">
                <a:solidFill>
                  <a:srgbClr val="44546A"/>
                </a:solidFill>
                <a:ea typeface="微软雅黑" panose="020B0503020204020204" pitchFamily="34" charset="-122"/>
              </a:rPr>
              <a:t>。</a:t>
            </a:r>
            <a:endParaRPr lang="en-US" altLang="zh-CN" sz="2200" dirty="0" smtClean="0">
              <a:solidFill>
                <a:srgbClr val="44546A"/>
              </a:solidFill>
              <a:ea typeface="微软雅黑" panose="020B0503020204020204" pitchFamily="34" charset="-122"/>
            </a:endParaRPr>
          </a:p>
          <a:p>
            <a:pPr marL="342900" indent="-342900" algn="just">
              <a:lnSpc>
                <a:spcPct val="150000"/>
              </a:lnSpc>
              <a:spcBef>
                <a:spcPts val="600"/>
              </a:spcBef>
              <a:spcAft>
                <a:spcPts val="2400"/>
              </a:spcAft>
              <a:buClr>
                <a:srgbClr val="FF0000"/>
              </a:buClr>
              <a:buSzPct val="70000"/>
              <a:buFont typeface="Wingdings" panose="05000000000000000000" pitchFamily="2" charset="2"/>
              <a:buChar char="l"/>
            </a:pPr>
            <a:r>
              <a:rPr lang="zh-CN" altLang="en-US" sz="2200" dirty="0" smtClean="0">
                <a:solidFill>
                  <a:srgbClr val="44546A"/>
                </a:solidFill>
                <a:ea typeface="微软雅黑" panose="020B0503020204020204" pitchFamily="34" charset="-122"/>
              </a:rPr>
              <a:t>加快</a:t>
            </a:r>
            <a:r>
              <a:rPr lang="zh-CN" altLang="en-US" sz="2200" dirty="0">
                <a:solidFill>
                  <a:srgbClr val="44546A"/>
                </a:solidFill>
                <a:ea typeface="微软雅黑" panose="020B0503020204020204" pitchFamily="34" charset="-122"/>
              </a:rPr>
              <a:t>完善农村公路安全防护设施，集中整治急弯陡坡、临水和学校、集市等人群密集路段，加装隔离带、护栏和警示设施，</a:t>
            </a:r>
            <a:r>
              <a:rPr lang="zh-CN" altLang="en-US" sz="2200" b="1" dirty="0">
                <a:solidFill>
                  <a:srgbClr val="FF0000"/>
                </a:solidFill>
                <a:ea typeface="微软雅黑" panose="020B0503020204020204" pitchFamily="34" charset="-122"/>
              </a:rPr>
              <a:t>基本消除县乡道路安全隐患</a:t>
            </a:r>
            <a:r>
              <a:rPr lang="zh-CN" altLang="en-US" sz="2200" dirty="0">
                <a:solidFill>
                  <a:srgbClr val="44546A"/>
                </a:solidFill>
                <a:ea typeface="微软雅黑" panose="020B0503020204020204" pitchFamily="34" charset="-122"/>
              </a:rPr>
              <a:t>。选择部分事故易发的村道，实施安全设施提升试点</a:t>
            </a:r>
            <a:r>
              <a:rPr lang="zh-CN" altLang="en-US" sz="2200" dirty="0" smtClean="0">
                <a:solidFill>
                  <a:srgbClr val="44546A"/>
                </a:solidFill>
                <a:ea typeface="微软雅黑" panose="020B0503020204020204" pitchFamily="34" charset="-122"/>
              </a:rPr>
              <a:t>。</a:t>
            </a:r>
            <a:endParaRPr lang="en-US" altLang="zh-CN" sz="2200" dirty="0" smtClean="0">
              <a:solidFill>
                <a:srgbClr val="44546A"/>
              </a:solidFill>
              <a:ea typeface="微软雅黑" panose="020B0503020204020204" pitchFamily="34" charset="-122"/>
            </a:endParaRPr>
          </a:p>
        </p:txBody>
      </p:sp>
      <p:grpSp>
        <p:nvGrpSpPr>
          <p:cNvPr id="13" name="组合 18"/>
          <p:cNvGrpSpPr/>
          <p:nvPr/>
        </p:nvGrpSpPr>
        <p:grpSpPr>
          <a:xfrm>
            <a:off x="361950" y="1080835"/>
            <a:ext cx="7211434" cy="413575"/>
            <a:chOff x="958596" y="921893"/>
            <a:chExt cx="7211434" cy="413575"/>
          </a:xfrm>
        </p:grpSpPr>
        <p:sp>
          <p:nvSpPr>
            <p:cNvPr id="14" name="object 2"/>
            <p:cNvSpPr txBox="1"/>
            <p:nvPr/>
          </p:nvSpPr>
          <p:spPr>
            <a:xfrm>
              <a:off x="1405255" y="921893"/>
              <a:ext cx="6764775" cy="413575"/>
            </a:xfrm>
            <a:prstGeom prst="rect">
              <a:avLst/>
            </a:prstGeom>
          </p:spPr>
          <p:txBody>
            <a:bodyPr vert="horz" wrap="square" lIns="0" tIns="13335" rIns="0" bIns="0" rtlCol="0">
              <a:spAutoFit/>
            </a:bodyPr>
            <a:lstStyle/>
            <a:p>
              <a:pPr marL="12700">
                <a:lnSpc>
                  <a:spcPct val="100000"/>
                </a:lnSpc>
                <a:spcBef>
                  <a:spcPts val="105"/>
                </a:spcBef>
              </a:pPr>
              <a:r>
                <a:rPr lang="zh-CN" altLang="en-US" sz="2600" b="1" dirty="0">
                  <a:solidFill>
                    <a:srgbClr val="FF760D"/>
                  </a:solidFill>
                  <a:latin typeface="微软雅黑" panose="020B0503020204020204" pitchFamily="34" charset="-122"/>
                  <a:cs typeface="微软雅黑" panose="020B0503020204020204" pitchFamily="34" charset="-122"/>
                </a:rPr>
                <a:t>（</a:t>
              </a:r>
              <a:r>
                <a:rPr lang="en-US" altLang="zh-CN" sz="2600" b="1" dirty="0">
                  <a:solidFill>
                    <a:srgbClr val="FF760D"/>
                  </a:solidFill>
                  <a:latin typeface="微软雅黑" panose="020B0503020204020204" pitchFamily="34" charset="-122"/>
                  <a:cs typeface="微软雅黑" panose="020B0503020204020204" pitchFamily="34" charset="-122"/>
                </a:rPr>
                <a:t>3</a:t>
              </a:r>
              <a:r>
                <a:rPr lang="zh-CN" altLang="en-US" sz="2600" b="1" dirty="0">
                  <a:solidFill>
                    <a:srgbClr val="FF760D"/>
                  </a:solidFill>
                  <a:latin typeface="微软雅黑" panose="020B0503020204020204" pitchFamily="34" charset="-122"/>
                  <a:cs typeface="微软雅黑" panose="020B0503020204020204" pitchFamily="34" charset="-122"/>
                </a:rPr>
                <a:t>）实施通行安全保障工程</a:t>
              </a:r>
              <a:endParaRPr lang="zh-CN" altLang="en-US" sz="2600" b="1" dirty="0">
                <a:solidFill>
                  <a:srgbClr val="FF760D"/>
                </a:solidFill>
                <a:latin typeface="微软雅黑" panose="020B0503020204020204" pitchFamily="34" charset="-122"/>
                <a:cs typeface="微软雅黑" panose="020B0503020204020204" pitchFamily="34" charset="-122"/>
              </a:endParaRPr>
            </a:p>
          </p:txBody>
        </p:sp>
        <p:sp>
          <p:nvSpPr>
            <p:cNvPr id="15" name="object 3"/>
            <p:cNvSpPr/>
            <p:nvPr/>
          </p:nvSpPr>
          <p:spPr>
            <a:xfrm>
              <a:off x="958596" y="970280"/>
              <a:ext cx="327660" cy="317500"/>
            </a:xfrm>
            <a:custGeom>
              <a:avLst/>
              <a:gdLst/>
              <a:ahLst/>
              <a:cxnLst/>
              <a:rect l="l" t="t" r="r" b="b"/>
              <a:pathLst>
                <a:path w="327659" h="317500">
                  <a:moveTo>
                    <a:pt x="163829" y="0"/>
                  </a:moveTo>
                  <a:lnTo>
                    <a:pt x="120253" y="5655"/>
                  </a:lnTo>
                  <a:lnTo>
                    <a:pt x="81110" y="21618"/>
                  </a:lnTo>
                  <a:lnTo>
                    <a:pt x="47958" y="46386"/>
                  </a:lnTo>
                  <a:lnTo>
                    <a:pt x="22352" y="78457"/>
                  </a:lnTo>
                  <a:lnTo>
                    <a:pt x="5847" y="116328"/>
                  </a:lnTo>
                  <a:lnTo>
                    <a:pt x="0" y="158496"/>
                  </a:lnTo>
                  <a:lnTo>
                    <a:pt x="5847" y="200663"/>
                  </a:lnTo>
                  <a:lnTo>
                    <a:pt x="22351" y="238534"/>
                  </a:lnTo>
                  <a:lnTo>
                    <a:pt x="47958" y="270605"/>
                  </a:lnTo>
                  <a:lnTo>
                    <a:pt x="81110" y="295373"/>
                  </a:lnTo>
                  <a:lnTo>
                    <a:pt x="120253" y="311336"/>
                  </a:lnTo>
                  <a:lnTo>
                    <a:pt x="163829" y="316991"/>
                  </a:lnTo>
                  <a:lnTo>
                    <a:pt x="207406" y="311336"/>
                  </a:lnTo>
                  <a:lnTo>
                    <a:pt x="246549" y="295373"/>
                  </a:lnTo>
                  <a:lnTo>
                    <a:pt x="279701" y="270605"/>
                  </a:lnTo>
                  <a:lnTo>
                    <a:pt x="284949" y="264033"/>
                  </a:lnTo>
                  <a:lnTo>
                    <a:pt x="92379" y="264033"/>
                  </a:lnTo>
                  <a:lnTo>
                    <a:pt x="151003" y="158496"/>
                  </a:lnTo>
                  <a:lnTo>
                    <a:pt x="92379" y="52959"/>
                  </a:lnTo>
                  <a:lnTo>
                    <a:pt x="284949" y="52959"/>
                  </a:lnTo>
                  <a:lnTo>
                    <a:pt x="279701" y="46386"/>
                  </a:lnTo>
                  <a:lnTo>
                    <a:pt x="246549" y="21618"/>
                  </a:lnTo>
                  <a:lnTo>
                    <a:pt x="207406" y="5655"/>
                  </a:lnTo>
                  <a:lnTo>
                    <a:pt x="163829" y="0"/>
                  </a:lnTo>
                  <a:close/>
                </a:path>
                <a:path w="327659" h="317500">
                  <a:moveTo>
                    <a:pt x="284949" y="52959"/>
                  </a:moveTo>
                  <a:lnTo>
                    <a:pt x="92379" y="52959"/>
                  </a:lnTo>
                  <a:lnTo>
                    <a:pt x="272440" y="158496"/>
                  </a:lnTo>
                  <a:lnTo>
                    <a:pt x="92379" y="264033"/>
                  </a:lnTo>
                  <a:lnTo>
                    <a:pt x="284949" y="264033"/>
                  </a:lnTo>
                  <a:lnTo>
                    <a:pt x="305307" y="238534"/>
                  </a:lnTo>
                  <a:lnTo>
                    <a:pt x="321812" y="200663"/>
                  </a:lnTo>
                  <a:lnTo>
                    <a:pt x="327659" y="158496"/>
                  </a:lnTo>
                  <a:lnTo>
                    <a:pt x="321812" y="116328"/>
                  </a:lnTo>
                  <a:lnTo>
                    <a:pt x="305308" y="78457"/>
                  </a:lnTo>
                  <a:lnTo>
                    <a:pt x="284949" y="52959"/>
                  </a:lnTo>
                  <a:close/>
                </a:path>
              </a:pathLst>
            </a:custGeom>
            <a:solidFill>
              <a:srgbClr val="FF760D"/>
            </a:solidFill>
          </p:spPr>
          <p:txBody>
            <a:bodyPr wrap="square" lIns="0" tIns="0" rIns="0" bIns="0" rtlCol="0"/>
            <a:lstStyle/>
            <a:p/>
          </p:txBody>
        </p:sp>
      </p:grpSp>
      <p:pic>
        <p:nvPicPr>
          <p:cNvPr id="16" name="图片 15" descr="1"/>
          <p:cNvPicPr>
            <a:picLocks noChangeAspect="1"/>
          </p:cNvPicPr>
          <p:nvPr/>
        </p:nvPicPr>
        <p:blipFill>
          <a:blip r:embed="rId1"/>
          <a:stretch>
            <a:fillRect/>
          </a:stretch>
        </p:blipFill>
        <p:spPr>
          <a:xfrm>
            <a:off x="8044502" y="3930438"/>
            <a:ext cx="3462813" cy="2620970"/>
          </a:xfrm>
          <a:prstGeom prst="rect">
            <a:avLst/>
          </a:prstGeom>
          <a:ln>
            <a:noFill/>
          </a:ln>
          <a:effectLst>
            <a:outerShdw blurRad="190500" algn="tl" rotWithShape="0">
              <a:srgbClr val="000000">
                <a:alpha val="70000"/>
              </a:srgbClr>
            </a:outerShdw>
          </a:effectLst>
        </p:spPr>
      </p:pic>
      <p:pic>
        <p:nvPicPr>
          <p:cNvPr id="17" name="图片 16" descr="3"/>
          <p:cNvPicPr>
            <a:picLocks noChangeAspect="1"/>
          </p:cNvPicPr>
          <p:nvPr/>
        </p:nvPicPr>
        <p:blipFill>
          <a:blip r:embed="rId2"/>
          <a:stretch>
            <a:fillRect/>
          </a:stretch>
        </p:blipFill>
        <p:spPr>
          <a:xfrm>
            <a:off x="8044502" y="1110190"/>
            <a:ext cx="3462812" cy="2572025"/>
          </a:xfrm>
          <a:prstGeom prst="rect">
            <a:avLst/>
          </a:prstGeom>
          <a:ln>
            <a:noFill/>
          </a:ln>
          <a:effectLst>
            <a:outerShdw blurRad="190500" algn="tl" rotWithShape="0">
              <a:srgbClr val="000000">
                <a:alpha val="70000"/>
              </a:srgbClr>
            </a:outerShdw>
          </a:effectLst>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0-#ppt_w/2"/>
                                          </p:val>
                                        </p:tav>
                                        <p:tav tm="100000">
                                          <p:val>
                                            <p:strVal val="#ppt_x"/>
                                          </p:val>
                                        </p:tav>
                                      </p:tavLst>
                                    </p:anim>
                                    <p:anim calcmode="lin" valueType="num">
                                      <p:cBhvr additive="base">
                                        <p:cTn id="8" dur="50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p:cTn id="13" dur="500" fill="hold"/>
                                        <p:tgtEl>
                                          <p:spTgt spid="12"/>
                                        </p:tgtEl>
                                        <p:attrNameLst>
                                          <p:attrName>ppt_w</p:attrName>
                                        </p:attrNameLst>
                                      </p:cBhvr>
                                      <p:tavLst>
                                        <p:tav tm="0">
                                          <p:val>
                                            <p:fltVal val="0"/>
                                          </p:val>
                                        </p:tav>
                                        <p:tav tm="100000">
                                          <p:val>
                                            <p:strVal val="#ppt_w"/>
                                          </p:val>
                                        </p:tav>
                                      </p:tavLst>
                                    </p:anim>
                                    <p:anim calcmode="lin" valueType="num">
                                      <p:cBhvr>
                                        <p:cTn id="14" dur="500" fill="hold"/>
                                        <p:tgtEl>
                                          <p:spTgt spid="12"/>
                                        </p:tgtEl>
                                        <p:attrNameLst>
                                          <p:attrName>ppt_h</p:attrName>
                                        </p:attrNameLst>
                                      </p:cBhvr>
                                      <p:tavLst>
                                        <p:tav tm="0">
                                          <p:val>
                                            <p:fltVal val="0"/>
                                          </p:val>
                                        </p:tav>
                                        <p:tav tm="100000">
                                          <p:val>
                                            <p:strVal val="#ppt_h"/>
                                          </p:val>
                                        </p:tav>
                                      </p:tavLst>
                                    </p:anim>
                                    <p:animEffect transition="in" filter="fade">
                                      <p:cBhvr>
                                        <p:cTn id="15" dur="500"/>
                                        <p:tgtEl>
                                          <p:spTgt spid="12"/>
                                        </p:tgtEl>
                                      </p:cBhvr>
                                    </p:animEffect>
                                  </p:childTnLst>
                                </p:cTn>
                              </p:par>
                            </p:childTnLst>
                          </p:cTn>
                        </p:par>
                      </p:childTnLst>
                    </p:cTn>
                  </p:par>
                  <p:par>
                    <p:cTn id="16" fill="hold">
                      <p:stCondLst>
                        <p:cond delay="indefinite"/>
                      </p:stCondLst>
                      <p:childTnLst>
                        <p:par>
                          <p:cTn id="17" fill="hold">
                            <p:stCondLst>
                              <p:cond delay="0"/>
                            </p:stCondLst>
                            <p:childTnLst>
                              <p:par>
                                <p:cTn id="18" presetID="4" presetClass="entr" presetSubtype="16" fill="hold" nodeType="clickEffect">
                                  <p:stCondLst>
                                    <p:cond delay="0"/>
                                  </p:stCondLst>
                                  <p:childTnLst>
                                    <p:set>
                                      <p:cBhvr>
                                        <p:cTn id="19" dur="1" fill="hold">
                                          <p:stCondLst>
                                            <p:cond delay="0"/>
                                          </p:stCondLst>
                                        </p:cTn>
                                        <p:tgtEl>
                                          <p:spTgt spid="17"/>
                                        </p:tgtEl>
                                        <p:attrNameLst>
                                          <p:attrName>style.visibility</p:attrName>
                                        </p:attrNameLst>
                                      </p:cBhvr>
                                      <p:to>
                                        <p:strVal val="visible"/>
                                      </p:to>
                                    </p:set>
                                    <p:animEffect transition="in" filter="box(in)">
                                      <p:cBhvr>
                                        <p:cTn id="20" dur="500"/>
                                        <p:tgtEl>
                                          <p:spTgt spid="17"/>
                                        </p:tgtEl>
                                      </p:cBhvr>
                                    </p:animEffect>
                                  </p:childTnLst>
                                </p:cTn>
                              </p:par>
                              <p:par>
                                <p:cTn id="21" presetID="4" presetClass="entr" presetSubtype="16" fill="hold" nodeType="with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box(in)">
                                      <p:cBhvr>
                                        <p:cTn id="23"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圆角矩形 8"/>
          <p:cNvSpPr/>
          <p:nvPr/>
        </p:nvSpPr>
        <p:spPr>
          <a:xfrm>
            <a:off x="8788998" y="157985"/>
            <a:ext cx="2441995" cy="510778"/>
          </a:xfrm>
          <a:prstGeom prst="roundRect">
            <a:avLst/>
          </a:prstGeom>
          <a:gradFill>
            <a:lin ang="10800000" scaled="0"/>
          </a:gradFill>
        </p:spPr>
        <p:style>
          <a:lnRef idx="1">
            <a:schemeClr val="accent2"/>
          </a:lnRef>
          <a:fillRef idx="3">
            <a:schemeClr val="accent2"/>
          </a:fillRef>
          <a:effectRef idx="2">
            <a:schemeClr val="accent2"/>
          </a:effectRef>
          <a:fontRef idx="minor">
            <a:schemeClr val="lt1"/>
          </a:fontRef>
        </p:style>
        <p:txBody>
          <a:bodyPr wrap="square">
            <a:spAutoFit/>
          </a:bodyPr>
          <a:lstStyle/>
          <a:p>
            <a:pPr algn="ctr"/>
            <a:r>
              <a:rPr lang="zh-CN" altLang="en-US" sz="2400" b="1" dirty="0">
                <a:solidFill>
                  <a:schemeClr val="bg1"/>
                </a:solidFill>
              </a:rPr>
              <a:t>四好农村路</a:t>
            </a:r>
            <a:endParaRPr lang="zh-CN" altLang="en-US" sz="2400" b="1" dirty="0">
              <a:solidFill>
                <a:schemeClr val="bg1"/>
              </a:solidFill>
            </a:endParaRPr>
          </a:p>
        </p:txBody>
      </p:sp>
      <p:sp>
        <p:nvSpPr>
          <p:cNvPr id="10" name="矩形 9"/>
          <p:cNvSpPr/>
          <p:nvPr/>
        </p:nvSpPr>
        <p:spPr>
          <a:xfrm>
            <a:off x="-24180" y="711979"/>
            <a:ext cx="12030134" cy="127491"/>
          </a:xfrm>
          <a:prstGeom prst="rect">
            <a:avLst/>
          </a:prstGeom>
          <a:gradFill>
            <a:gsLst>
              <a:gs pos="6195">
                <a:srgbClr val="FF6600">
                  <a:lumMod val="94000"/>
                  <a:lumOff val="6000"/>
                </a:srgbClr>
              </a:gs>
              <a:gs pos="100000">
                <a:srgbClr val="FFC000">
                  <a:alpha val="0"/>
                </a:srgb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 name="TextBox 10"/>
          <p:cNvSpPr txBox="1"/>
          <p:nvPr/>
        </p:nvSpPr>
        <p:spPr>
          <a:xfrm>
            <a:off x="88475" y="157985"/>
            <a:ext cx="8614461" cy="553994"/>
          </a:xfrm>
          <a:prstGeom prst="rect">
            <a:avLst/>
          </a:prstGeom>
          <a:noFill/>
        </p:spPr>
        <p:txBody>
          <a:bodyPr wrap="square" lIns="121917" tIns="60958" rIns="121917" bIns="60958" rtlCol="0">
            <a:spAutoFit/>
          </a:bodyPr>
          <a:lstStyle/>
          <a:p>
            <a:r>
              <a:rPr lang="zh-CN" altLang="en-US" sz="2800" kern="0" dirty="0">
                <a:gradFill>
                  <a:gsLst>
                    <a:gs pos="0">
                      <a:srgbClr val="FF0000"/>
                    </a:gs>
                    <a:gs pos="100000">
                      <a:srgbClr val="C00000"/>
                    </a:gs>
                  </a:gsLst>
                  <a:lin ang="5400000" scaled="1"/>
                </a:gradFill>
                <a:latin typeface="方正粗雅宋_GBK" panose="02000500000000000000" pitchFamily="2" charset="-122"/>
                <a:ea typeface="方正粗雅宋_GBK" panose="02000500000000000000" pitchFamily="2" charset="-122"/>
                <a:cs typeface="宋体" panose="02010600030101010101" pitchFamily="2" charset="-122"/>
              </a:rPr>
              <a:t>三、发展我市交通</a:t>
            </a:r>
            <a:endParaRPr lang="zh-CN" altLang="en-US" sz="2800" kern="0" dirty="0">
              <a:gradFill>
                <a:gsLst>
                  <a:gs pos="0">
                    <a:srgbClr val="FF0000"/>
                  </a:gs>
                  <a:gs pos="100000">
                    <a:srgbClr val="C00000"/>
                  </a:gs>
                </a:gsLst>
                <a:lin ang="5400000" scaled="1"/>
              </a:gradFill>
              <a:latin typeface="方正粗雅宋_GBK" panose="02000500000000000000" pitchFamily="2" charset="-122"/>
              <a:ea typeface="方正粗雅宋_GBK" panose="02000500000000000000" pitchFamily="2" charset="-122"/>
              <a:cs typeface="宋体" panose="02010600030101010101" pitchFamily="2" charset="-122"/>
            </a:endParaRPr>
          </a:p>
        </p:txBody>
      </p:sp>
      <p:sp>
        <p:nvSpPr>
          <p:cNvPr id="12" name="矩形 11"/>
          <p:cNvSpPr/>
          <p:nvPr/>
        </p:nvSpPr>
        <p:spPr>
          <a:xfrm>
            <a:off x="361948" y="4930519"/>
            <a:ext cx="11644006" cy="1107996"/>
          </a:xfrm>
          <a:prstGeom prst="rect">
            <a:avLst/>
          </a:prstGeom>
        </p:spPr>
        <p:txBody>
          <a:bodyPr wrap="square">
            <a:spAutoFit/>
          </a:bodyPr>
          <a:lstStyle/>
          <a:p>
            <a:pPr algn="just">
              <a:lnSpc>
                <a:spcPct val="150000"/>
              </a:lnSpc>
              <a:spcBef>
                <a:spcPts val="600"/>
              </a:spcBef>
              <a:spcAft>
                <a:spcPts val="2400"/>
              </a:spcAft>
              <a:buClr>
                <a:srgbClr val="FF0000"/>
              </a:buClr>
              <a:buSzPct val="70000"/>
            </a:pPr>
            <a:r>
              <a:rPr lang="zh-CN" altLang="en-US" sz="2200" dirty="0">
                <a:solidFill>
                  <a:srgbClr val="44546A"/>
                </a:solidFill>
                <a:ea typeface="微软雅黑" panose="020B0503020204020204" pitchFamily="34" charset="-122"/>
              </a:rPr>
              <a:t>把自然、生态、文化、科技、产业融入农村公路规划设计建设中，探索“</a:t>
            </a:r>
            <a:r>
              <a:rPr lang="zh-CN" altLang="en-US" sz="2200" b="1" dirty="0">
                <a:solidFill>
                  <a:srgbClr val="FF0000"/>
                </a:solidFill>
                <a:ea typeface="微软雅黑" panose="020B0503020204020204" pitchFamily="34" charset="-122"/>
              </a:rPr>
              <a:t>公路</a:t>
            </a:r>
            <a:r>
              <a:rPr lang="en-US" altLang="zh-CN" sz="2200" b="1" dirty="0">
                <a:solidFill>
                  <a:srgbClr val="FF0000"/>
                </a:solidFill>
                <a:ea typeface="微软雅黑" panose="020B0503020204020204" pitchFamily="34" charset="-122"/>
              </a:rPr>
              <a:t>+</a:t>
            </a:r>
            <a:r>
              <a:rPr lang="zh-CN" altLang="en-US" sz="2200" b="1" dirty="0">
                <a:solidFill>
                  <a:srgbClr val="FF0000"/>
                </a:solidFill>
                <a:ea typeface="微软雅黑" panose="020B0503020204020204" pitchFamily="34" charset="-122"/>
              </a:rPr>
              <a:t>旅游</a:t>
            </a:r>
            <a:r>
              <a:rPr lang="zh-CN" altLang="en-US" sz="2200" dirty="0">
                <a:solidFill>
                  <a:srgbClr val="44546A"/>
                </a:solidFill>
                <a:ea typeface="微软雅黑" panose="020B0503020204020204" pitchFamily="34" charset="-122"/>
              </a:rPr>
              <a:t>”“</a:t>
            </a:r>
            <a:r>
              <a:rPr lang="zh-CN" altLang="en-US" sz="2200" b="1" dirty="0">
                <a:solidFill>
                  <a:srgbClr val="FF0000"/>
                </a:solidFill>
                <a:ea typeface="微软雅黑" panose="020B0503020204020204" pitchFamily="34" charset="-122"/>
              </a:rPr>
              <a:t>公路</a:t>
            </a:r>
            <a:r>
              <a:rPr lang="en-US" altLang="zh-CN" sz="2200" b="1" dirty="0">
                <a:solidFill>
                  <a:srgbClr val="FF0000"/>
                </a:solidFill>
                <a:ea typeface="微软雅黑" panose="020B0503020204020204" pitchFamily="34" charset="-122"/>
              </a:rPr>
              <a:t>+</a:t>
            </a:r>
            <a:r>
              <a:rPr lang="zh-CN" altLang="en-US" sz="2200" b="1" dirty="0">
                <a:solidFill>
                  <a:srgbClr val="FF0000"/>
                </a:solidFill>
                <a:ea typeface="微软雅黑" panose="020B0503020204020204" pitchFamily="34" charset="-122"/>
              </a:rPr>
              <a:t>生态</a:t>
            </a:r>
            <a:r>
              <a:rPr lang="zh-CN" altLang="en-US" sz="2200" dirty="0">
                <a:solidFill>
                  <a:srgbClr val="44546A"/>
                </a:solidFill>
                <a:ea typeface="微软雅黑" panose="020B0503020204020204" pitchFamily="34" charset="-122"/>
              </a:rPr>
              <a:t>”“</a:t>
            </a:r>
            <a:r>
              <a:rPr lang="zh-CN" altLang="en-US" sz="2200" b="1" dirty="0">
                <a:solidFill>
                  <a:srgbClr val="FF0000"/>
                </a:solidFill>
                <a:ea typeface="微软雅黑" panose="020B0503020204020204" pitchFamily="34" charset="-122"/>
              </a:rPr>
              <a:t>公路</a:t>
            </a:r>
            <a:r>
              <a:rPr lang="en-US" altLang="zh-CN" sz="2200" b="1" dirty="0">
                <a:solidFill>
                  <a:srgbClr val="FF0000"/>
                </a:solidFill>
                <a:ea typeface="微软雅黑" panose="020B0503020204020204" pitchFamily="34" charset="-122"/>
              </a:rPr>
              <a:t>+</a:t>
            </a:r>
            <a:r>
              <a:rPr lang="zh-CN" altLang="en-US" sz="2200" b="1" dirty="0">
                <a:solidFill>
                  <a:srgbClr val="FF0000"/>
                </a:solidFill>
                <a:ea typeface="微软雅黑" panose="020B0503020204020204" pitchFamily="34" charset="-122"/>
              </a:rPr>
              <a:t>产业</a:t>
            </a:r>
            <a:r>
              <a:rPr lang="zh-CN" altLang="en-US" sz="2200" dirty="0">
                <a:solidFill>
                  <a:srgbClr val="44546A"/>
                </a:solidFill>
                <a:ea typeface="微软雅黑" panose="020B0503020204020204" pitchFamily="34" charset="-122"/>
              </a:rPr>
              <a:t>”“</a:t>
            </a:r>
            <a:r>
              <a:rPr lang="zh-CN" altLang="en-US" sz="2200" b="1" dirty="0">
                <a:solidFill>
                  <a:srgbClr val="FF0000"/>
                </a:solidFill>
                <a:ea typeface="微软雅黑" panose="020B0503020204020204" pitchFamily="34" charset="-122"/>
              </a:rPr>
              <a:t>公路</a:t>
            </a:r>
            <a:r>
              <a:rPr lang="en-US" altLang="zh-CN" sz="2200" b="1" dirty="0">
                <a:solidFill>
                  <a:srgbClr val="FF0000"/>
                </a:solidFill>
                <a:ea typeface="微软雅黑" panose="020B0503020204020204" pitchFamily="34" charset="-122"/>
              </a:rPr>
              <a:t>+</a:t>
            </a:r>
            <a:r>
              <a:rPr lang="zh-CN" altLang="en-US" sz="2200" b="1" dirty="0">
                <a:solidFill>
                  <a:srgbClr val="FF0000"/>
                </a:solidFill>
                <a:ea typeface="微软雅黑" panose="020B0503020204020204" pitchFamily="34" charset="-122"/>
              </a:rPr>
              <a:t>互联网</a:t>
            </a:r>
            <a:r>
              <a:rPr lang="zh-CN" altLang="en-US" sz="2200" dirty="0">
                <a:solidFill>
                  <a:srgbClr val="44546A"/>
                </a:solidFill>
                <a:ea typeface="微软雅黑" panose="020B0503020204020204" pitchFamily="34" charset="-122"/>
              </a:rPr>
              <a:t>”等复合发展模式</a:t>
            </a:r>
            <a:r>
              <a:rPr lang="zh-CN" altLang="en-US" sz="2200" dirty="0" smtClean="0">
                <a:solidFill>
                  <a:srgbClr val="44546A"/>
                </a:solidFill>
                <a:ea typeface="微软雅黑" panose="020B0503020204020204" pitchFamily="34" charset="-122"/>
              </a:rPr>
              <a:t>。</a:t>
            </a:r>
            <a:endParaRPr lang="en-US" altLang="zh-CN" sz="2200" dirty="0" smtClean="0">
              <a:solidFill>
                <a:srgbClr val="44546A"/>
              </a:solidFill>
              <a:ea typeface="微软雅黑" panose="020B0503020204020204" pitchFamily="34" charset="-122"/>
            </a:endParaRPr>
          </a:p>
        </p:txBody>
      </p:sp>
      <p:grpSp>
        <p:nvGrpSpPr>
          <p:cNvPr id="13" name="组合 18"/>
          <p:cNvGrpSpPr/>
          <p:nvPr/>
        </p:nvGrpSpPr>
        <p:grpSpPr>
          <a:xfrm>
            <a:off x="361950" y="1080835"/>
            <a:ext cx="7211434" cy="413575"/>
            <a:chOff x="958596" y="921893"/>
            <a:chExt cx="7211434" cy="413575"/>
          </a:xfrm>
        </p:grpSpPr>
        <p:sp>
          <p:nvSpPr>
            <p:cNvPr id="14" name="object 2"/>
            <p:cNvSpPr txBox="1"/>
            <p:nvPr/>
          </p:nvSpPr>
          <p:spPr>
            <a:xfrm>
              <a:off x="1405255" y="921893"/>
              <a:ext cx="6764775" cy="413575"/>
            </a:xfrm>
            <a:prstGeom prst="rect">
              <a:avLst/>
            </a:prstGeom>
          </p:spPr>
          <p:txBody>
            <a:bodyPr vert="horz" wrap="square" lIns="0" tIns="13335" rIns="0" bIns="0" rtlCol="0">
              <a:spAutoFit/>
            </a:bodyPr>
            <a:lstStyle/>
            <a:p>
              <a:pPr marL="12700">
                <a:lnSpc>
                  <a:spcPct val="100000"/>
                </a:lnSpc>
                <a:spcBef>
                  <a:spcPts val="105"/>
                </a:spcBef>
              </a:pPr>
              <a:r>
                <a:rPr lang="zh-CN" altLang="en-US" sz="2600" b="1" dirty="0">
                  <a:solidFill>
                    <a:srgbClr val="FF760D"/>
                  </a:solidFill>
                  <a:latin typeface="微软雅黑" panose="020B0503020204020204" pitchFamily="34" charset="-122"/>
                  <a:cs typeface="微软雅黑" panose="020B0503020204020204" pitchFamily="34" charset="-122"/>
                </a:rPr>
                <a:t>（</a:t>
              </a:r>
              <a:r>
                <a:rPr lang="en-US" altLang="zh-CN" sz="2600" b="1" dirty="0">
                  <a:solidFill>
                    <a:srgbClr val="FF760D"/>
                  </a:solidFill>
                  <a:latin typeface="微软雅黑" panose="020B0503020204020204" pitchFamily="34" charset="-122"/>
                  <a:cs typeface="微软雅黑" panose="020B0503020204020204" pitchFamily="34" charset="-122"/>
                </a:rPr>
                <a:t>4</a:t>
              </a:r>
              <a:r>
                <a:rPr lang="zh-CN" altLang="en-US" sz="2600" b="1" dirty="0">
                  <a:solidFill>
                    <a:srgbClr val="FF760D"/>
                  </a:solidFill>
                  <a:latin typeface="微软雅黑" panose="020B0503020204020204" pitchFamily="34" charset="-122"/>
                  <a:cs typeface="微软雅黑" panose="020B0503020204020204" pitchFamily="34" charset="-122"/>
                </a:rPr>
                <a:t>）实施融合发展样板工程</a:t>
              </a:r>
              <a:endParaRPr lang="zh-CN" altLang="en-US" sz="2600" b="1" dirty="0">
                <a:solidFill>
                  <a:srgbClr val="FF760D"/>
                </a:solidFill>
                <a:latin typeface="微软雅黑" panose="020B0503020204020204" pitchFamily="34" charset="-122"/>
                <a:cs typeface="微软雅黑" panose="020B0503020204020204" pitchFamily="34" charset="-122"/>
              </a:endParaRPr>
            </a:p>
          </p:txBody>
        </p:sp>
        <p:sp>
          <p:nvSpPr>
            <p:cNvPr id="15" name="object 3"/>
            <p:cNvSpPr/>
            <p:nvPr/>
          </p:nvSpPr>
          <p:spPr>
            <a:xfrm>
              <a:off x="958596" y="970280"/>
              <a:ext cx="327660" cy="317500"/>
            </a:xfrm>
            <a:custGeom>
              <a:avLst/>
              <a:gdLst/>
              <a:ahLst/>
              <a:cxnLst/>
              <a:rect l="l" t="t" r="r" b="b"/>
              <a:pathLst>
                <a:path w="327659" h="317500">
                  <a:moveTo>
                    <a:pt x="163829" y="0"/>
                  </a:moveTo>
                  <a:lnTo>
                    <a:pt x="120253" y="5655"/>
                  </a:lnTo>
                  <a:lnTo>
                    <a:pt x="81110" y="21618"/>
                  </a:lnTo>
                  <a:lnTo>
                    <a:pt x="47958" y="46386"/>
                  </a:lnTo>
                  <a:lnTo>
                    <a:pt x="22352" y="78457"/>
                  </a:lnTo>
                  <a:lnTo>
                    <a:pt x="5847" y="116328"/>
                  </a:lnTo>
                  <a:lnTo>
                    <a:pt x="0" y="158496"/>
                  </a:lnTo>
                  <a:lnTo>
                    <a:pt x="5847" y="200663"/>
                  </a:lnTo>
                  <a:lnTo>
                    <a:pt x="22351" y="238534"/>
                  </a:lnTo>
                  <a:lnTo>
                    <a:pt x="47958" y="270605"/>
                  </a:lnTo>
                  <a:lnTo>
                    <a:pt x="81110" y="295373"/>
                  </a:lnTo>
                  <a:lnTo>
                    <a:pt x="120253" y="311336"/>
                  </a:lnTo>
                  <a:lnTo>
                    <a:pt x="163829" y="316991"/>
                  </a:lnTo>
                  <a:lnTo>
                    <a:pt x="207406" y="311336"/>
                  </a:lnTo>
                  <a:lnTo>
                    <a:pt x="246549" y="295373"/>
                  </a:lnTo>
                  <a:lnTo>
                    <a:pt x="279701" y="270605"/>
                  </a:lnTo>
                  <a:lnTo>
                    <a:pt x="284949" y="264033"/>
                  </a:lnTo>
                  <a:lnTo>
                    <a:pt x="92379" y="264033"/>
                  </a:lnTo>
                  <a:lnTo>
                    <a:pt x="151003" y="158496"/>
                  </a:lnTo>
                  <a:lnTo>
                    <a:pt x="92379" y="52959"/>
                  </a:lnTo>
                  <a:lnTo>
                    <a:pt x="284949" y="52959"/>
                  </a:lnTo>
                  <a:lnTo>
                    <a:pt x="279701" y="46386"/>
                  </a:lnTo>
                  <a:lnTo>
                    <a:pt x="246549" y="21618"/>
                  </a:lnTo>
                  <a:lnTo>
                    <a:pt x="207406" y="5655"/>
                  </a:lnTo>
                  <a:lnTo>
                    <a:pt x="163829" y="0"/>
                  </a:lnTo>
                  <a:close/>
                </a:path>
                <a:path w="327659" h="317500">
                  <a:moveTo>
                    <a:pt x="284949" y="52959"/>
                  </a:moveTo>
                  <a:lnTo>
                    <a:pt x="92379" y="52959"/>
                  </a:lnTo>
                  <a:lnTo>
                    <a:pt x="272440" y="158496"/>
                  </a:lnTo>
                  <a:lnTo>
                    <a:pt x="92379" y="264033"/>
                  </a:lnTo>
                  <a:lnTo>
                    <a:pt x="284949" y="264033"/>
                  </a:lnTo>
                  <a:lnTo>
                    <a:pt x="305307" y="238534"/>
                  </a:lnTo>
                  <a:lnTo>
                    <a:pt x="321812" y="200663"/>
                  </a:lnTo>
                  <a:lnTo>
                    <a:pt x="327659" y="158496"/>
                  </a:lnTo>
                  <a:lnTo>
                    <a:pt x="321812" y="116328"/>
                  </a:lnTo>
                  <a:lnTo>
                    <a:pt x="305308" y="78457"/>
                  </a:lnTo>
                  <a:lnTo>
                    <a:pt x="284949" y="52959"/>
                  </a:lnTo>
                  <a:close/>
                </a:path>
              </a:pathLst>
            </a:custGeom>
            <a:solidFill>
              <a:srgbClr val="FF760D"/>
            </a:solidFill>
          </p:spPr>
          <p:txBody>
            <a:bodyPr wrap="square" lIns="0" tIns="0" rIns="0" bIns="0" rtlCol="0"/>
            <a:lstStyle/>
            <a:p/>
          </p:txBody>
        </p:sp>
      </p:grpSp>
      <p:pic>
        <p:nvPicPr>
          <p:cNvPr id="18" name="图片 17" descr="3"/>
          <p:cNvPicPr>
            <a:picLocks noChangeAspect="1"/>
          </p:cNvPicPr>
          <p:nvPr/>
        </p:nvPicPr>
        <p:blipFill>
          <a:blip r:embed="rId1"/>
          <a:stretch>
            <a:fillRect/>
          </a:stretch>
        </p:blipFill>
        <p:spPr>
          <a:xfrm>
            <a:off x="329674" y="1921692"/>
            <a:ext cx="3596194" cy="2698523"/>
          </a:xfrm>
          <a:prstGeom prst="rect">
            <a:avLst/>
          </a:prstGeom>
          <a:ln>
            <a:noFill/>
          </a:ln>
          <a:effectLst>
            <a:outerShdw blurRad="292100" dist="139700" dir="2700000" algn="tl" rotWithShape="0">
              <a:srgbClr val="333333">
                <a:alpha val="65000"/>
              </a:srgbClr>
            </a:outerShdw>
          </a:effectLst>
        </p:spPr>
      </p:pic>
      <p:pic>
        <p:nvPicPr>
          <p:cNvPr id="19" name="图片 18" descr="样板工程"/>
          <p:cNvPicPr>
            <a:picLocks noChangeAspect="1"/>
          </p:cNvPicPr>
          <p:nvPr/>
        </p:nvPicPr>
        <p:blipFill>
          <a:blip r:embed="rId2"/>
          <a:stretch>
            <a:fillRect/>
          </a:stretch>
        </p:blipFill>
        <p:spPr>
          <a:xfrm>
            <a:off x="4288672" y="1935943"/>
            <a:ext cx="3595733" cy="2697145"/>
          </a:xfrm>
          <a:prstGeom prst="rect">
            <a:avLst/>
          </a:prstGeom>
          <a:ln>
            <a:noFill/>
          </a:ln>
          <a:effectLst>
            <a:outerShdw blurRad="292100" dist="139700" dir="2700000" algn="tl" rotWithShape="0">
              <a:srgbClr val="333333">
                <a:alpha val="65000"/>
              </a:srgbClr>
            </a:outerShdw>
          </a:effectLst>
        </p:spPr>
      </p:pic>
      <p:pic>
        <p:nvPicPr>
          <p:cNvPr id="20" name="图片 19" descr="5"/>
          <p:cNvPicPr>
            <a:picLocks noChangeAspect="1"/>
          </p:cNvPicPr>
          <p:nvPr/>
        </p:nvPicPr>
        <p:blipFill>
          <a:blip r:embed="rId3"/>
          <a:stretch>
            <a:fillRect/>
          </a:stretch>
        </p:blipFill>
        <p:spPr>
          <a:xfrm>
            <a:off x="8237770" y="1921691"/>
            <a:ext cx="3634763" cy="2725613"/>
          </a:xfrm>
          <a:prstGeom prst="rect">
            <a:avLst/>
          </a:prstGeom>
          <a:ln>
            <a:noFill/>
          </a:ln>
          <a:effectLst>
            <a:outerShdw blurRad="292100" dist="139700" dir="2700000" algn="tl" rotWithShape="0">
              <a:srgbClr val="333333">
                <a:alpha val="65000"/>
              </a:srgbClr>
            </a:outerShdw>
          </a:effectLst>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0-#ppt_w/2"/>
                                          </p:val>
                                        </p:tav>
                                        <p:tav tm="100000">
                                          <p:val>
                                            <p:strVal val="#ppt_x"/>
                                          </p:val>
                                        </p:tav>
                                      </p:tavLst>
                                    </p:anim>
                                    <p:anim calcmode="lin" valueType="num">
                                      <p:cBhvr additive="base">
                                        <p:cTn id="8" dur="50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6" presetClass="entr" presetSubtype="0" fill="hold" nodeType="click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wipe(down)">
                                      <p:cBhvr>
                                        <p:cTn id="13" dur="580">
                                          <p:stCondLst>
                                            <p:cond delay="0"/>
                                          </p:stCondLst>
                                        </p:cTn>
                                        <p:tgtEl>
                                          <p:spTgt spid="18"/>
                                        </p:tgtEl>
                                      </p:cBhvr>
                                    </p:animEffect>
                                    <p:anim calcmode="lin" valueType="num">
                                      <p:cBhvr>
                                        <p:cTn id="14" dur="1822" tmFilter="0,0; 0.14,0.36; 0.43,0.73; 0.71,0.91; 1.0,1.0">
                                          <p:stCondLst>
                                            <p:cond delay="0"/>
                                          </p:stCondLst>
                                        </p:cTn>
                                        <p:tgtEl>
                                          <p:spTgt spid="18"/>
                                        </p:tgtEl>
                                        <p:attrNameLst>
                                          <p:attrName>ppt_x</p:attrName>
                                        </p:attrNameLst>
                                      </p:cBhvr>
                                      <p:tavLst>
                                        <p:tav tm="0">
                                          <p:val>
                                            <p:strVal val="#ppt_x-0.25"/>
                                          </p:val>
                                        </p:tav>
                                        <p:tav tm="100000">
                                          <p:val>
                                            <p:strVal val="#ppt_x"/>
                                          </p:val>
                                        </p:tav>
                                      </p:tavLst>
                                    </p:anim>
                                    <p:anim calcmode="lin" valueType="num">
                                      <p:cBhvr>
                                        <p:cTn id="15" dur="664" tmFilter="0.0,0.0; 0.25,0.07; 0.50,0.2; 0.75,0.467; 1.0,1.0">
                                          <p:stCondLst>
                                            <p:cond delay="0"/>
                                          </p:stCondLst>
                                        </p:cTn>
                                        <p:tgtEl>
                                          <p:spTgt spid="18"/>
                                        </p:tgtEl>
                                        <p:attrNameLst>
                                          <p:attrName>ppt_y</p:attrName>
                                        </p:attrNameLst>
                                      </p:cBhvr>
                                      <p:tavLst>
                                        <p:tav tm="0" fmla="#ppt_y-sin(pi*$)/3">
                                          <p:val>
                                            <p:fltVal val="0.5"/>
                                          </p:val>
                                        </p:tav>
                                        <p:tav tm="100000">
                                          <p:val>
                                            <p:fltVal val="1"/>
                                          </p:val>
                                        </p:tav>
                                      </p:tavLst>
                                    </p:anim>
                                    <p:anim calcmode="lin" valueType="num">
                                      <p:cBhvr>
                                        <p:cTn id="16" dur="664" tmFilter="0, 0; 0.125,0.2665; 0.25,0.4; 0.375,0.465; 0.5,0.5;  0.625,0.535; 0.75,0.6; 0.875,0.7335; 1,1">
                                          <p:stCondLst>
                                            <p:cond delay="664"/>
                                          </p:stCondLst>
                                        </p:cTn>
                                        <p:tgtEl>
                                          <p:spTgt spid="18"/>
                                        </p:tgtEl>
                                        <p:attrNameLst>
                                          <p:attrName>ppt_y</p:attrName>
                                        </p:attrNameLst>
                                      </p:cBhvr>
                                      <p:tavLst>
                                        <p:tav tm="0" fmla="#ppt_y-sin(pi*$)/9">
                                          <p:val>
                                            <p:fltVal val="0"/>
                                          </p:val>
                                        </p:tav>
                                        <p:tav tm="100000">
                                          <p:val>
                                            <p:fltVal val="1"/>
                                          </p:val>
                                        </p:tav>
                                      </p:tavLst>
                                    </p:anim>
                                    <p:anim calcmode="lin" valueType="num">
                                      <p:cBhvr>
                                        <p:cTn id="17" dur="332" tmFilter="0, 0; 0.125,0.2665; 0.25,0.4; 0.375,0.465; 0.5,0.5;  0.625,0.535; 0.75,0.6; 0.875,0.7335; 1,1">
                                          <p:stCondLst>
                                            <p:cond delay="1324"/>
                                          </p:stCondLst>
                                        </p:cTn>
                                        <p:tgtEl>
                                          <p:spTgt spid="18"/>
                                        </p:tgtEl>
                                        <p:attrNameLst>
                                          <p:attrName>ppt_y</p:attrName>
                                        </p:attrNameLst>
                                      </p:cBhvr>
                                      <p:tavLst>
                                        <p:tav tm="0" fmla="#ppt_y-sin(pi*$)/27">
                                          <p:val>
                                            <p:fltVal val="0"/>
                                          </p:val>
                                        </p:tav>
                                        <p:tav tm="100000">
                                          <p:val>
                                            <p:fltVal val="1"/>
                                          </p:val>
                                        </p:tav>
                                      </p:tavLst>
                                    </p:anim>
                                    <p:anim calcmode="lin" valueType="num">
                                      <p:cBhvr>
                                        <p:cTn id="18" dur="164" tmFilter="0, 0; 0.125,0.2665; 0.25,0.4; 0.375,0.465; 0.5,0.5;  0.625,0.535; 0.75,0.6; 0.875,0.7335; 1,1">
                                          <p:stCondLst>
                                            <p:cond delay="1656"/>
                                          </p:stCondLst>
                                        </p:cTn>
                                        <p:tgtEl>
                                          <p:spTgt spid="18"/>
                                        </p:tgtEl>
                                        <p:attrNameLst>
                                          <p:attrName>ppt_y</p:attrName>
                                        </p:attrNameLst>
                                      </p:cBhvr>
                                      <p:tavLst>
                                        <p:tav tm="0" fmla="#ppt_y-sin(pi*$)/81">
                                          <p:val>
                                            <p:fltVal val="0"/>
                                          </p:val>
                                        </p:tav>
                                        <p:tav tm="100000">
                                          <p:val>
                                            <p:fltVal val="1"/>
                                          </p:val>
                                        </p:tav>
                                      </p:tavLst>
                                    </p:anim>
                                    <p:animScale>
                                      <p:cBhvr>
                                        <p:cTn id="19" dur="26">
                                          <p:stCondLst>
                                            <p:cond delay="650"/>
                                          </p:stCondLst>
                                        </p:cTn>
                                        <p:tgtEl>
                                          <p:spTgt spid="18"/>
                                        </p:tgtEl>
                                      </p:cBhvr>
                                      <p:to x="100000" y="60000"/>
                                    </p:animScale>
                                    <p:animScale>
                                      <p:cBhvr>
                                        <p:cTn id="20" dur="166" decel="50000">
                                          <p:stCondLst>
                                            <p:cond delay="676"/>
                                          </p:stCondLst>
                                        </p:cTn>
                                        <p:tgtEl>
                                          <p:spTgt spid="18"/>
                                        </p:tgtEl>
                                      </p:cBhvr>
                                      <p:to x="100000" y="100000"/>
                                    </p:animScale>
                                    <p:animScale>
                                      <p:cBhvr>
                                        <p:cTn id="21" dur="26">
                                          <p:stCondLst>
                                            <p:cond delay="1312"/>
                                          </p:stCondLst>
                                        </p:cTn>
                                        <p:tgtEl>
                                          <p:spTgt spid="18"/>
                                        </p:tgtEl>
                                      </p:cBhvr>
                                      <p:to x="100000" y="80000"/>
                                    </p:animScale>
                                    <p:animScale>
                                      <p:cBhvr>
                                        <p:cTn id="22" dur="166" decel="50000">
                                          <p:stCondLst>
                                            <p:cond delay="1338"/>
                                          </p:stCondLst>
                                        </p:cTn>
                                        <p:tgtEl>
                                          <p:spTgt spid="18"/>
                                        </p:tgtEl>
                                      </p:cBhvr>
                                      <p:to x="100000" y="100000"/>
                                    </p:animScale>
                                    <p:animScale>
                                      <p:cBhvr>
                                        <p:cTn id="23" dur="26">
                                          <p:stCondLst>
                                            <p:cond delay="1642"/>
                                          </p:stCondLst>
                                        </p:cTn>
                                        <p:tgtEl>
                                          <p:spTgt spid="18"/>
                                        </p:tgtEl>
                                      </p:cBhvr>
                                      <p:to x="100000" y="90000"/>
                                    </p:animScale>
                                    <p:animScale>
                                      <p:cBhvr>
                                        <p:cTn id="24" dur="166" decel="50000">
                                          <p:stCondLst>
                                            <p:cond delay="1668"/>
                                          </p:stCondLst>
                                        </p:cTn>
                                        <p:tgtEl>
                                          <p:spTgt spid="18"/>
                                        </p:tgtEl>
                                      </p:cBhvr>
                                      <p:to x="100000" y="100000"/>
                                    </p:animScale>
                                    <p:animScale>
                                      <p:cBhvr>
                                        <p:cTn id="25" dur="26">
                                          <p:stCondLst>
                                            <p:cond delay="1808"/>
                                          </p:stCondLst>
                                        </p:cTn>
                                        <p:tgtEl>
                                          <p:spTgt spid="18"/>
                                        </p:tgtEl>
                                      </p:cBhvr>
                                      <p:to x="100000" y="95000"/>
                                    </p:animScale>
                                    <p:animScale>
                                      <p:cBhvr>
                                        <p:cTn id="26" dur="166" decel="50000">
                                          <p:stCondLst>
                                            <p:cond delay="1834"/>
                                          </p:stCondLst>
                                        </p:cTn>
                                        <p:tgtEl>
                                          <p:spTgt spid="18"/>
                                        </p:tgtEl>
                                      </p:cBhvr>
                                      <p:to x="100000" y="100000"/>
                                    </p:animScale>
                                  </p:childTnLst>
                                </p:cTn>
                              </p:par>
                              <p:par>
                                <p:cTn id="27" presetID="26" presetClass="entr" presetSubtype="0" fill="hold" nodeType="withEffect">
                                  <p:stCondLst>
                                    <p:cond delay="0"/>
                                  </p:stCondLst>
                                  <p:childTnLst>
                                    <p:set>
                                      <p:cBhvr>
                                        <p:cTn id="28" dur="1" fill="hold">
                                          <p:stCondLst>
                                            <p:cond delay="0"/>
                                          </p:stCondLst>
                                        </p:cTn>
                                        <p:tgtEl>
                                          <p:spTgt spid="19"/>
                                        </p:tgtEl>
                                        <p:attrNameLst>
                                          <p:attrName>style.visibility</p:attrName>
                                        </p:attrNameLst>
                                      </p:cBhvr>
                                      <p:to>
                                        <p:strVal val="visible"/>
                                      </p:to>
                                    </p:set>
                                    <p:animEffect transition="in" filter="wipe(down)">
                                      <p:cBhvr>
                                        <p:cTn id="29" dur="580">
                                          <p:stCondLst>
                                            <p:cond delay="0"/>
                                          </p:stCondLst>
                                        </p:cTn>
                                        <p:tgtEl>
                                          <p:spTgt spid="19"/>
                                        </p:tgtEl>
                                      </p:cBhvr>
                                    </p:animEffect>
                                    <p:anim calcmode="lin" valueType="num">
                                      <p:cBhvr>
                                        <p:cTn id="30" dur="1822" tmFilter="0,0; 0.14,0.36; 0.43,0.73; 0.71,0.91; 1.0,1.0">
                                          <p:stCondLst>
                                            <p:cond delay="0"/>
                                          </p:stCondLst>
                                        </p:cTn>
                                        <p:tgtEl>
                                          <p:spTgt spid="19"/>
                                        </p:tgtEl>
                                        <p:attrNameLst>
                                          <p:attrName>ppt_x</p:attrName>
                                        </p:attrNameLst>
                                      </p:cBhvr>
                                      <p:tavLst>
                                        <p:tav tm="0">
                                          <p:val>
                                            <p:strVal val="#ppt_x-0.25"/>
                                          </p:val>
                                        </p:tav>
                                        <p:tav tm="100000">
                                          <p:val>
                                            <p:strVal val="#ppt_x"/>
                                          </p:val>
                                        </p:tav>
                                      </p:tavLst>
                                    </p:anim>
                                    <p:anim calcmode="lin" valueType="num">
                                      <p:cBhvr>
                                        <p:cTn id="31" dur="664" tmFilter="0.0,0.0; 0.25,0.07; 0.50,0.2; 0.75,0.467; 1.0,1.0">
                                          <p:stCondLst>
                                            <p:cond delay="0"/>
                                          </p:stCondLst>
                                        </p:cTn>
                                        <p:tgtEl>
                                          <p:spTgt spid="19"/>
                                        </p:tgtEl>
                                        <p:attrNameLst>
                                          <p:attrName>ppt_y</p:attrName>
                                        </p:attrNameLst>
                                      </p:cBhvr>
                                      <p:tavLst>
                                        <p:tav tm="0" fmla="#ppt_y-sin(pi*$)/3">
                                          <p:val>
                                            <p:fltVal val="0.5"/>
                                          </p:val>
                                        </p:tav>
                                        <p:tav tm="100000">
                                          <p:val>
                                            <p:fltVal val="1"/>
                                          </p:val>
                                        </p:tav>
                                      </p:tavLst>
                                    </p:anim>
                                    <p:anim calcmode="lin" valueType="num">
                                      <p:cBhvr>
                                        <p:cTn id="32" dur="664" tmFilter="0, 0; 0.125,0.2665; 0.25,0.4; 0.375,0.465; 0.5,0.5;  0.625,0.535; 0.75,0.6; 0.875,0.7335; 1,1">
                                          <p:stCondLst>
                                            <p:cond delay="664"/>
                                          </p:stCondLst>
                                        </p:cTn>
                                        <p:tgtEl>
                                          <p:spTgt spid="19"/>
                                        </p:tgtEl>
                                        <p:attrNameLst>
                                          <p:attrName>ppt_y</p:attrName>
                                        </p:attrNameLst>
                                      </p:cBhvr>
                                      <p:tavLst>
                                        <p:tav tm="0" fmla="#ppt_y-sin(pi*$)/9">
                                          <p:val>
                                            <p:fltVal val="0"/>
                                          </p:val>
                                        </p:tav>
                                        <p:tav tm="100000">
                                          <p:val>
                                            <p:fltVal val="1"/>
                                          </p:val>
                                        </p:tav>
                                      </p:tavLst>
                                    </p:anim>
                                    <p:anim calcmode="lin" valueType="num">
                                      <p:cBhvr>
                                        <p:cTn id="33" dur="332" tmFilter="0, 0; 0.125,0.2665; 0.25,0.4; 0.375,0.465; 0.5,0.5;  0.625,0.535; 0.75,0.6; 0.875,0.7335; 1,1">
                                          <p:stCondLst>
                                            <p:cond delay="1324"/>
                                          </p:stCondLst>
                                        </p:cTn>
                                        <p:tgtEl>
                                          <p:spTgt spid="19"/>
                                        </p:tgtEl>
                                        <p:attrNameLst>
                                          <p:attrName>ppt_y</p:attrName>
                                        </p:attrNameLst>
                                      </p:cBhvr>
                                      <p:tavLst>
                                        <p:tav tm="0" fmla="#ppt_y-sin(pi*$)/27">
                                          <p:val>
                                            <p:fltVal val="0"/>
                                          </p:val>
                                        </p:tav>
                                        <p:tav tm="100000">
                                          <p:val>
                                            <p:fltVal val="1"/>
                                          </p:val>
                                        </p:tav>
                                      </p:tavLst>
                                    </p:anim>
                                    <p:anim calcmode="lin" valueType="num">
                                      <p:cBhvr>
                                        <p:cTn id="34" dur="164" tmFilter="0, 0; 0.125,0.2665; 0.25,0.4; 0.375,0.465; 0.5,0.5;  0.625,0.535; 0.75,0.6; 0.875,0.7335; 1,1">
                                          <p:stCondLst>
                                            <p:cond delay="1656"/>
                                          </p:stCondLst>
                                        </p:cTn>
                                        <p:tgtEl>
                                          <p:spTgt spid="19"/>
                                        </p:tgtEl>
                                        <p:attrNameLst>
                                          <p:attrName>ppt_y</p:attrName>
                                        </p:attrNameLst>
                                      </p:cBhvr>
                                      <p:tavLst>
                                        <p:tav tm="0" fmla="#ppt_y-sin(pi*$)/81">
                                          <p:val>
                                            <p:fltVal val="0"/>
                                          </p:val>
                                        </p:tav>
                                        <p:tav tm="100000">
                                          <p:val>
                                            <p:fltVal val="1"/>
                                          </p:val>
                                        </p:tav>
                                      </p:tavLst>
                                    </p:anim>
                                    <p:animScale>
                                      <p:cBhvr>
                                        <p:cTn id="35" dur="26">
                                          <p:stCondLst>
                                            <p:cond delay="650"/>
                                          </p:stCondLst>
                                        </p:cTn>
                                        <p:tgtEl>
                                          <p:spTgt spid="19"/>
                                        </p:tgtEl>
                                      </p:cBhvr>
                                      <p:to x="100000" y="60000"/>
                                    </p:animScale>
                                    <p:animScale>
                                      <p:cBhvr>
                                        <p:cTn id="36" dur="166" decel="50000">
                                          <p:stCondLst>
                                            <p:cond delay="676"/>
                                          </p:stCondLst>
                                        </p:cTn>
                                        <p:tgtEl>
                                          <p:spTgt spid="19"/>
                                        </p:tgtEl>
                                      </p:cBhvr>
                                      <p:to x="100000" y="100000"/>
                                    </p:animScale>
                                    <p:animScale>
                                      <p:cBhvr>
                                        <p:cTn id="37" dur="26">
                                          <p:stCondLst>
                                            <p:cond delay="1312"/>
                                          </p:stCondLst>
                                        </p:cTn>
                                        <p:tgtEl>
                                          <p:spTgt spid="19"/>
                                        </p:tgtEl>
                                      </p:cBhvr>
                                      <p:to x="100000" y="80000"/>
                                    </p:animScale>
                                    <p:animScale>
                                      <p:cBhvr>
                                        <p:cTn id="38" dur="166" decel="50000">
                                          <p:stCondLst>
                                            <p:cond delay="1338"/>
                                          </p:stCondLst>
                                        </p:cTn>
                                        <p:tgtEl>
                                          <p:spTgt spid="19"/>
                                        </p:tgtEl>
                                      </p:cBhvr>
                                      <p:to x="100000" y="100000"/>
                                    </p:animScale>
                                    <p:animScale>
                                      <p:cBhvr>
                                        <p:cTn id="39" dur="26">
                                          <p:stCondLst>
                                            <p:cond delay="1642"/>
                                          </p:stCondLst>
                                        </p:cTn>
                                        <p:tgtEl>
                                          <p:spTgt spid="19"/>
                                        </p:tgtEl>
                                      </p:cBhvr>
                                      <p:to x="100000" y="90000"/>
                                    </p:animScale>
                                    <p:animScale>
                                      <p:cBhvr>
                                        <p:cTn id="40" dur="166" decel="50000">
                                          <p:stCondLst>
                                            <p:cond delay="1668"/>
                                          </p:stCondLst>
                                        </p:cTn>
                                        <p:tgtEl>
                                          <p:spTgt spid="19"/>
                                        </p:tgtEl>
                                      </p:cBhvr>
                                      <p:to x="100000" y="100000"/>
                                    </p:animScale>
                                    <p:animScale>
                                      <p:cBhvr>
                                        <p:cTn id="41" dur="26">
                                          <p:stCondLst>
                                            <p:cond delay="1808"/>
                                          </p:stCondLst>
                                        </p:cTn>
                                        <p:tgtEl>
                                          <p:spTgt spid="19"/>
                                        </p:tgtEl>
                                      </p:cBhvr>
                                      <p:to x="100000" y="95000"/>
                                    </p:animScale>
                                    <p:animScale>
                                      <p:cBhvr>
                                        <p:cTn id="42" dur="166" decel="50000">
                                          <p:stCondLst>
                                            <p:cond delay="1834"/>
                                          </p:stCondLst>
                                        </p:cTn>
                                        <p:tgtEl>
                                          <p:spTgt spid="19"/>
                                        </p:tgtEl>
                                      </p:cBhvr>
                                      <p:to x="100000" y="100000"/>
                                    </p:animScale>
                                  </p:childTnLst>
                                </p:cTn>
                              </p:par>
                              <p:par>
                                <p:cTn id="43" presetID="26" presetClass="entr" presetSubtype="0" fill="hold" nodeType="withEffect">
                                  <p:stCondLst>
                                    <p:cond delay="0"/>
                                  </p:stCondLst>
                                  <p:childTnLst>
                                    <p:set>
                                      <p:cBhvr>
                                        <p:cTn id="44" dur="1" fill="hold">
                                          <p:stCondLst>
                                            <p:cond delay="0"/>
                                          </p:stCondLst>
                                        </p:cTn>
                                        <p:tgtEl>
                                          <p:spTgt spid="20"/>
                                        </p:tgtEl>
                                        <p:attrNameLst>
                                          <p:attrName>style.visibility</p:attrName>
                                        </p:attrNameLst>
                                      </p:cBhvr>
                                      <p:to>
                                        <p:strVal val="visible"/>
                                      </p:to>
                                    </p:set>
                                    <p:animEffect transition="in" filter="wipe(down)">
                                      <p:cBhvr>
                                        <p:cTn id="45" dur="580">
                                          <p:stCondLst>
                                            <p:cond delay="0"/>
                                          </p:stCondLst>
                                        </p:cTn>
                                        <p:tgtEl>
                                          <p:spTgt spid="20"/>
                                        </p:tgtEl>
                                      </p:cBhvr>
                                    </p:animEffect>
                                    <p:anim calcmode="lin" valueType="num">
                                      <p:cBhvr>
                                        <p:cTn id="46" dur="1822" tmFilter="0,0; 0.14,0.36; 0.43,0.73; 0.71,0.91; 1.0,1.0">
                                          <p:stCondLst>
                                            <p:cond delay="0"/>
                                          </p:stCondLst>
                                        </p:cTn>
                                        <p:tgtEl>
                                          <p:spTgt spid="20"/>
                                        </p:tgtEl>
                                        <p:attrNameLst>
                                          <p:attrName>ppt_x</p:attrName>
                                        </p:attrNameLst>
                                      </p:cBhvr>
                                      <p:tavLst>
                                        <p:tav tm="0">
                                          <p:val>
                                            <p:strVal val="#ppt_x-0.25"/>
                                          </p:val>
                                        </p:tav>
                                        <p:tav tm="100000">
                                          <p:val>
                                            <p:strVal val="#ppt_x"/>
                                          </p:val>
                                        </p:tav>
                                      </p:tavLst>
                                    </p:anim>
                                    <p:anim calcmode="lin" valueType="num">
                                      <p:cBhvr>
                                        <p:cTn id="47" dur="664" tmFilter="0.0,0.0; 0.25,0.07; 0.50,0.2; 0.75,0.467; 1.0,1.0">
                                          <p:stCondLst>
                                            <p:cond delay="0"/>
                                          </p:stCondLst>
                                        </p:cTn>
                                        <p:tgtEl>
                                          <p:spTgt spid="20"/>
                                        </p:tgtEl>
                                        <p:attrNameLst>
                                          <p:attrName>ppt_y</p:attrName>
                                        </p:attrNameLst>
                                      </p:cBhvr>
                                      <p:tavLst>
                                        <p:tav tm="0" fmla="#ppt_y-sin(pi*$)/3">
                                          <p:val>
                                            <p:fltVal val="0.5"/>
                                          </p:val>
                                        </p:tav>
                                        <p:tav tm="100000">
                                          <p:val>
                                            <p:fltVal val="1"/>
                                          </p:val>
                                        </p:tav>
                                      </p:tavLst>
                                    </p:anim>
                                    <p:anim calcmode="lin" valueType="num">
                                      <p:cBhvr>
                                        <p:cTn id="48" dur="664" tmFilter="0, 0; 0.125,0.2665; 0.25,0.4; 0.375,0.465; 0.5,0.5;  0.625,0.535; 0.75,0.6; 0.875,0.7335; 1,1">
                                          <p:stCondLst>
                                            <p:cond delay="664"/>
                                          </p:stCondLst>
                                        </p:cTn>
                                        <p:tgtEl>
                                          <p:spTgt spid="20"/>
                                        </p:tgtEl>
                                        <p:attrNameLst>
                                          <p:attrName>ppt_y</p:attrName>
                                        </p:attrNameLst>
                                      </p:cBhvr>
                                      <p:tavLst>
                                        <p:tav tm="0" fmla="#ppt_y-sin(pi*$)/9">
                                          <p:val>
                                            <p:fltVal val="0"/>
                                          </p:val>
                                        </p:tav>
                                        <p:tav tm="100000">
                                          <p:val>
                                            <p:fltVal val="1"/>
                                          </p:val>
                                        </p:tav>
                                      </p:tavLst>
                                    </p:anim>
                                    <p:anim calcmode="lin" valueType="num">
                                      <p:cBhvr>
                                        <p:cTn id="49" dur="332" tmFilter="0, 0; 0.125,0.2665; 0.25,0.4; 0.375,0.465; 0.5,0.5;  0.625,0.535; 0.75,0.6; 0.875,0.7335; 1,1">
                                          <p:stCondLst>
                                            <p:cond delay="1324"/>
                                          </p:stCondLst>
                                        </p:cTn>
                                        <p:tgtEl>
                                          <p:spTgt spid="20"/>
                                        </p:tgtEl>
                                        <p:attrNameLst>
                                          <p:attrName>ppt_y</p:attrName>
                                        </p:attrNameLst>
                                      </p:cBhvr>
                                      <p:tavLst>
                                        <p:tav tm="0" fmla="#ppt_y-sin(pi*$)/27">
                                          <p:val>
                                            <p:fltVal val="0"/>
                                          </p:val>
                                        </p:tav>
                                        <p:tav tm="100000">
                                          <p:val>
                                            <p:fltVal val="1"/>
                                          </p:val>
                                        </p:tav>
                                      </p:tavLst>
                                    </p:anim>
                                    <p:anim calcmode="lin" valueType="num">
                                      <p:cBhvr>
                                        <p:cTn id="50" dur="164" tmFilter="0, 0; 0.125,0.2665; 0.25,0.4; 0.375,0.465; 0.5,0.5;  0.625,0.535; 0.75,0.6; 0.875,0.7335; 1,1">
                                          <p:stCondLst>
                                            <p:cond delay="1656"/>
                                          </p:stCondLst>
                                        </p:cTn>
                                        <p:tgtEl>
                                          <p:spTgt spid="20"/>
                                        </p:tgtEl>
                                        <p:attrNameLst>
                                          <p:attrName>ppt_y</p:attrName>
                                        </p:attrNameLst>
                                      </p:cBhvr>
                                      <p:tavLst>
                                        <p:tav tm="0" fmla="#ppt_y-sin(pi*$)/81">
                                          <p:val>
                                            <p:fltVal val="0"/>
                                          </p:val>
                                        </p:tav>
                                        <p:tav tm="100000">
                                          <p:val>
                                            <p:fltVal val="1"/>
                                          </p:val>
                                        </p:tav>
                                      </p:tavLst>
                                    </p:anim>
                                    <p:animScale>
                                      <p:cBhvr>
                                        <p:cTn id="51" dur="26">
                                          <p:stCondLst>
                                            <p:cond delay="650"/>
                                          </p:stCondLst>
                                        </p:cTn>
                                        <p:tgtEl>
                                          <p:spTgt spid="20"/>
                                        </p:tgtEl>
                                      </p:cBhvr>
                                      <p:to x="100000" y="60000"/>
                                    </p:animScale>
                                    <p:animScale>
                                      <p:cBhvr>
                                        <p:cTn id="52" dur="166" decel="50000">
                                          <p:stCondLst>
                                            <p:cond delay="676"/>
                                          </p:stCondLst>
                                        </p:cTn>
                                        <p:tgtEl>
                                          <p:spTgt spid="20"/>
                                        </p:tgtEl>
                                      </p:cBhvr>
                                      <p:to x="100000" y="100000"/>
                                    </p:animScale>
                                    <p:animScale>
                                      <p:cBhvr>
                                        <p:cTn id="53" dur="26">
                                          <p:stCondLst>
                                            <p:cond delay="1312"/>
                                          </p:stCondLst>
                                        </p:cTn>
                                        <p:tgtEl>
                                          <p:spTgt spid="20"/>
                                        </p:tgtEl>
                                      </p:cBhvr>
                                      <p:to x="100000" y="80000"/>
                                    </p:animScale>
                                    <p:animScale>
                                      <p:cBhvr>
                                        <p:cTn id="54" dur="166" decel="50000">
                                          <p:stCondLst>
                                            <p:cond delay="1338"/>
                                          </p:stCondLst>
                                        </p:cTn>
                                        <p:tgtEl>
                                          <p:spTgt spid="20"/>
                                        </p:tgtEl>
                                      </p:cBhvr>
                                      <p:to x="100000" y="100000"/>
                                    </p:animScale>
                                    <p:animScale>
                                      <p:cBhvr>
                                        <p:cTn id="55" dur="26">
                                          <p:stCondLst>
                                            <p:cond delay="1642"/>
                                          </p:stCondLst>
                                        </p:cTn>
                                        <p:tgtEl>
                                          <p:spTgt spid="20"/>
                                        </p:tgtEl>
                                      </p:cBhvr>
                                      <p:to x="100000" y="90000"/>
                                    </p:animScale>
                                    <p:animScale>
                                      <p:cBhvr>
                                        <p:cTn id="56" dur="166" decel="50000">
                                          <p:stCondLst>
                                            <p:cond delay="1668"/>
                                          </p:stCondLst>
                                        </p:cTn>
                                        <p:tgtEl>
                                          <p:spTgt spid="20"/>
                                        </p:tgtEl>
                                      </p:cBhvr>
                                      <p:to x="100000" y="100000"/>
                                    </p:animScale>
                                    <p:animScale>
                                      <p:cBhvr>
                                        <p:cTn id="57" dur="26">
                                          <p:stCondLst>
                                            <p:cond delay="1808"/>
                                          </p:stCondLst>
                                        </p:cTn>
                                        <p:tgtEl>
                                          <p:spTgt spid="20"/>
                                        </p:tgtEl>
                                      </p:cBhvr>
                                      <p:to x="100000" y="95000"/>
                                    </p:animScale>
                                    <p:animScale>
                                      <p:cBhvr>
                                        <p:cTn id="58" dur="166" decel="50000">
                                          <p:stCondLst>
                                            <p:cond delay="1834"/>
                                          </p:stCondLst>
                                        </p:cTn>
                                        <p:tgtEl>
                                          <p:spTgt spid="20"/>
                                        </p:tgtEl>
                                      </p:cBhvr>
                                      <p:to x="100000" y="100000"/>
                                    </p:animScale>
                                  </p:childTnLst>
                                </p:cTn>
                              </p:par>
                            </p:childTnLst>
                          </p:cTn>
                        </p:par>
                      </p:childTnLst>
                    </p:cTn>
                  </p:par>
                  <p:par>
                    <p:cTn id="59" fill="hold">
                      <p:stCondLst>
                        <p:cond delay="indefinite"/>
                      </p:stCondLst>
                      <p:childTnLst>
                        <p:par>
                          <p:cTn id="60" fill="hold">
                            <p:stCondLst>
                              <p:cond delay="0"/>
                            </p:stCondLst>
                            <p:childTnLst>
                              <p:par>
                                <p:cTn id="61" presetID="22" presetClass="entr" presetSubtype="1" fill="hold" grpId="0" nodeType="clickEffect">
                                  <p:stCondLst>
                                    <p:cond delay="0"/>
                                  </p:stCondLst>
                                  <p:childTnLst>
                                    <p:set>
                                      <p:cBhvr>
                                        <p:cTn id="62" dur="1" fill="hold">
                                          <p:stCondLst>
                                            <p:cond delay="0"/>
                                          </p:stCondLst>
                                        </p:cTn>
                                        <p:tgtEl>
                                          <p:spTgt spid="12"/>
                                        </p:tgtEl>
                                        <p:attrNameLst>
                                          <p:attrName>style.visibility</p:attrName>
                                        </p:attrNameLst>
                                      </p:cBhvr>
                                      <p:to>
                                        <p:strVal val="visible"/>
                                      </p:to>
                                    </p:set>
                                    <p:animEffect transition="in" filter="wipe(up)">
                                      <p:cBhvr>
                                        <p:cTn id="6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内容占位符 7" descr="微信图片_202009161042483"/>
          <p:cNvPicPr>
            <a:picLocks noGrp="1" noChangeAspect="1"/>
          </p:cNvPicPr>
          <p:nvPr/>
        </p:nvPicPr>
        <p:blipFill>
          <a:blip r:embed="rId1"/>
          <a:stretch>
            <a:fillRect/>
          </a:stretch>
        </p:blipFill>
        <p:spPr>
          <a:xfrm>
            <a:off x="4026722" y="1598655"/>
            <a:ext cx="4139714" cy="298708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9" name="圆角矩形 8"/>
          <p:cNvSpPr/>
          <p:nvPr/>
        </p:nvSpPr>
        <p:spPr>
          <a:xfrm>
            <a:off x="8788998" y="157985"/>
            <a:ext cx="2441995" cy="510778"/>
          </a:xfrm>
          <a:prstGeom prst="roundRect">
            <a:avLst/>
          </a:prstGeom>
          <a:gradFill>
            <a:lin ang="10800000" scaled="0"/>
          </a:gradFill>
        </p:spPr>
        <p:style>
          <a:lnRef idx="1">
            <a:schemeClr val="accent2"/>
          </a:lnRef>
          <a:fillRef idx="3">
            <a:schemeClr val="accent2"/>
          </a:fillRef>
          <a:effectRef idx="2">
            <a:schemeClr val="accent2"/>
          </a:effectRef>
          <a:fontRef idx="minor">
            <a:schemeClr val="lt1"/>
          </a:fontRef>
        </p:style>
        <p:txBody>
          <a:bodyPr wrap="square">
            <a:spAutoFit/>
          </a:bodyPr>
          <a:lstStyle/>
          <a:p>
            <a:pPr algn="ctr"/>
            <a:r>
              <a:rPr lang="zh-CN" altLang="en-US" sz="2400" b="1" dirty="0">
                <a:solidFill>
                  <a:schemeClr val="bg1"/>
                </a:solidFill>
              </a:rPr>
              <a:t>四好农村路</a:t>
            </a:r>
            <a:endParaRPr lang="zh-CN" altLang="en-US" sz="2400" b="1" dirty="0">
              <a:solidFill>
                <a:schemeClr val="bg1"/>
              </a:solidFill>
            </a:endParaRPr>
          </a:p>
        </p:txBody>
      </p:sp>
      <p:sp>
        <p:nvSpPr>
          <p:cNvPr id="10" name="矩形 9"/>
          <p:cNvSpPr/>
          <p:nvPr/>
        </p:nvSpPr>
        <p:spPr>
          <a:xfrm>
            <a:off x="-24180" y="711979"/>
            <a:ext cx="12030134" cy="127491"/>
          </a:xfrm>
          <a:prstGeom prst="rect">
            <a:avLst/>
          </a:prstGeom>
          <a:gradFill>
            <a:gsLst>
              <a:gs pos="6195">
                <a:srgbClr val="FF6600">
                  <a:lumMod val="94000"/>
                  <a:lumOff val="6000"/>
                </a:srgbClr>
              </a:gs>
              <a:gs pos="100000">
                <a:srgbClr val="FFC000">
                  <a:alpha val="0"/>
                </a:srgb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 name="TextBox 10"/>
          <p:cNvSpPr txBox="1"/>
          <p:nvPr/>
        </p:nvSpPr>
        <p:spPr>
          <a:xfrm>
            <a:off x="88475" y="157985"/>
            <a:ext cx="8614461" cy="553994"/>
          </a:xfrm>
          <a:prstGeom prst="rect">
            <a:avLst/>
          </a:prstGeom>
          <a:noFill/>
        </p:spPr>
        <p:txBody>
          <a:bodyPr wrap="square" lIns="121917" tIns="60958" rIns="121917" bIns="60958" rtlCol="0">
            <a:spAutoFit/>
          </a:bodyPr>
          <a:lstStyle/>
          <a:p>
            <a:r>
              <a:rPr lang="zh-CN" altLang="en-US" sz="2800" kern="0" dirty="0">
                <a:gradFill>
                  <a:gsLst>
                    <a:gs pos="0">
                      <a:srgbClr val="FF0000"/>
                    </a:gs>
                    <a:gs pos="100000">
                      <a:srgbClr val="C00000"/>
                    </a:gs>
                  </a:gsLst>
                  <a:lin ang="5400000" scaled="1"/>
                </a:gradFill>
                <a:latin typeface="方正粗雅宋_GBK" panose="02000500000000000000" pitchFamily="2" charset="-122"/>
                <a:ea typeface="方正粗雅宋_GBK" panose="02000500000000000000" pitchFamily="2" charset="-122"/>
                <a:cs typeface="宋体" panose="02010600030101010101" pitchFamily="2" charset="-122"/>
              </a:rPr>
              <a:t>三、发展我市交通</a:t>
            </a:r>
            <a:endParaRPr lang="zh-CN" altLang="en-US" sz="2800" kern="0" dirty="0">
              <a:gradFill>
                <a:gsLst>
                  <a:gs pos="0">
                    <a:srgbClr val="FF0000"/>
                  </a:gs>
                  <a:gs pos="100000">
                    <a:srgbClr val="C00000"/>
                  </a:gs>
                </a:gsLst>
                <a:lin ang="5400000" scaled="1"/>
              </a:gradFill>
              <a:latin typeface="方正粗雅宋_GBK" panose="02000500000000000000" pitchFamily="2" charset="-122"/>
              <a:ea typeface="方正粗雅宋_GBK" panose="02000500000000000000" pitchFamily="2" charset="-122"/>
              <a:cs typeface="宋体" panose="02010600030101010101" pitchFamily="2" charset="-122"/>
            </a:endParaRPr>
          </a:p>
        </p:txBody>
      </p:sp>
      <p:sp>
        <p:nvSpPr>
          <p:cNvPr id="12" name="矩形 11"/>
          <p:cNvSpPr/>
          <p:nvPr/>
        </p:nvSpPr>
        <p:spPr>
          <a:xfrm>
            <a:off x="361948" y="4844455"/>
            <a:ext cx="11644006" cy="1615827"/>
          </a:xfrm>
          <a:prstGeom prst="rect">
            <a:avLst/>
          </a:prstGeom>
        </p:spPr>
        <p:txBody>
          <a:bodyPr wrap="square">
            <a:spAutoFit/>
          </a:bodyPr>
          <a:lstStyle/>
          <a:p>
            <a:pPr algn="just">
              <a:lnSpc>
                <a:spcPct val="150000"/>
              </a:lnSpc>
              <a:spcBef>
                <a:spcPts val="600"/>
              </a:spcBef>
              <a:spcAft>
                <a:spcPts val="2400"/>
              </a:spcAft>
              <a:buClr>
                <a:srgbClr val="FF0000"/>
              </a:buClr>
              <a:buSzPct val="70000"/>
            </a:pPr>
            <a:r>
              <a:rPr lang="zh-CN" altLang="en-US" sz="2200" b="1" dirty="0">
                <a:solidFill>
                  <a:srgbClr val="FF0000"/>
                </a:solidFill>
                <a:ea typeface="微软雅黑" panose="020B0503020204020204" pitchFamily="34" charset="-122"/>
              </a:rPr>
              <a:t>巩固“村村通”客车成果</a:t>
            </a:r>
            <a:r>
              <a:rPr lang="zh-CN" altLang="en-US" sz="2200" dirty="0">
                <a:solidFill>
                  <a:srgbClr val="44546A"/>
                </a:solidFill>
                <a:ea typeface="微软雅黑" panose="020B0503020204020204" pitchFamily="34" charset="-122"/>
              </a:rPr>
              <a:t>，提高农村客运通达广度深度，具备条件的地区推行全域公交。坚持“多站合一、资源共享”，</a:t>
            </a:r>
            <a:r>
              <a:rPr lang="zh-CN" altLang="en-US" sz="2200" b="1" dirty="0">
                <a:solidFill>
                  <a:srgbClr val="FF0000"/>
                </a:solidFill>
                <a:ea typeface="微软雅黑" panose="020B0503020204020204" pitchFamily="34" charset="-122"/>
              </a:rPr>
              <a:t>引导农村客货统筹</a:t>
            </a:r>
            <a:r>
              <a:rPr lang="zh-CN" altLang="en-US" sz="2200" dirty="0">
                <a:solidFill>
                  <a:srgbClr val="44546A"/>
                </a:solidFill>
                <a:ea typeface="微软雅黑" panose="020B0503020204020204" pitchFamily="34" charset="-122"/>
              </a:rPr>
              <a:t>、</a:t>
            </a:r>
            <a:r>
              <a:rPr lang="zh-CN" altLang="en-US" sz="2200" b="1" dirty="0">
                <a:solidFill>
                  <a:srgbClr val="FF0000"/>
                </a:solidFill>
                <a:ea typeface="微软雅黑" panose="020B0503020204020204" pitchFamily="34" charset="-122"/>
              </a:rPr>
              <a:t>运邮协同</a:t>
            </a:r>
            <a:r>
              <a:rPr lang="zh-CN" altLang="en-US" sz="2200" dirty="0">
                <a:solidFill>
                  <a:srgbClr val="44546A"/>
                </a:solidFill>
                <a:ea typeface="微软雅黑" panose="020B0503020204020204" pitchFamily="34" charset="-122"/>
              </a:rPr>
              <a:t>、</a:t>
            </a:r>
            <a:r>
              <a:rPr lang="zh-CN" altLang="en-US" sz="2200" b="1" dirty="0">
                <a:solidFill>
                  <a:srgbClr val="FF0000"/>
                </a:solidFill>
                <a:ea typeface="微软雅黑" panose="020B0503020204020204" pitchFamily="34" charset="-122"/>
              </a:rPr>
              <a:t>物流配送</a:t>
            </a:r>
            <a:r>
              <a:rPr lang="zh-CN" altLang="en-US" sz="2200" dirty="0">
                <a:solidFill>
                  <a:srgbClr val="44546A"/>
                </a:solidFill>
                <a:ea typeface="微软雅黑" panose="020B0503020204020204" pitchFamily="34" charset="-122"/>
              </a:rPr>
              <a:t>，优化资源配置，降低物流成本。到</a:t>
            </a:r>
            <a:r>
              <a:rPr lang="en-US" altLang="zh-CN" sz="2200" dirty="0">
                <a:solidFill>
                  <a:srgbClr val="44546A"/>
                </a:solidFill>
                <a:ea typeface="微软雅黑" panose="020B0503020204020204" pitchFamily="34" charset="-122"/>
              </a:rPr>
              <a:t>2025</a:t>
            </a:r>
            <a:r>
              <a:rPr lang="zh-CN" altLang="en-US" sz="2200" dirty="0">
                <a:solidFill>
                  <a:srgbClr val="44546A"/>
                </a:solidFill>
                <a:ea typeface="微软雅黑" panose="020B0503020204020204" pitchFamily="34" charset="-122"/>
              </a:rPr>
              <a:t>年，形成</a:t>
            </a:r>
            <a:r>
              <a:rPr lang="zh-CN" altLang="en-US" sz="2200" b="1" dirty="0">
                <a:solidFill>
                  <a:srgbClr val="FF0000"/>
                </a:solidFill>
                <a:ea typeface="微软雅黑" panose="020B0503020204020204" pitchFamily="34" charset="-122"/>
              </a:rPr>
              <a:t>城乡一体、高效快捷、功能完善的农村物流网络</a:t>
            </a:r>
            <a:r>
              <a:rPr lang="zh-CN" altLang="en-US" sz="2200" b="1" dirty="0" smtClean="0">
                <a:solidFill>
                  <a:srgbClr val="FF0000"/>
                </a:solidFill>
                <a:ea typeface="微软雅黑" panose="020B0503020204020204" pitchFamily="34" charset="-122"/>
              </a:rPr>
              <a:t>体系</a:t>
            </a:r>
            <a:r>
              <a:rPr lang="zh-CN" altLang="en-US" sz="2200" dirty="0">
                <a:solidFill>
                  <a:srgbClr val="44546A"/>
                </a:solidFill>
                <a:ea typeface="微软雅黑" panose="020B0503020204020204" pitchFamily="34" charset="-122"/>
              </a:rPr>
              <a:t>。</a:t>
            </a:r>
            <a:endParaRPr lang="zh-CN" altLang="en-US" sz="2200" b="1" dirty="0">
              <a:solidFill>
                <a:srgbClr val="FF0000"/>
              </a:solidFill>
              <a:ea typeface="微软雅黑" panose="020B0503020204020204" pitchFamily="34" charset="-122"/>
            </a:endParaRPr>
          </a:p>
        </p:txBody>
      </p:sp>
      <p:grpSp>
        <p:nvGrpSpPr>
          <p:cNvPr id="13" name="组合 18"/>
          <p:cNvGrpSpPr/>
          <p:nvPr/>
        </p:nvGrpSpPr>
        <p:grpSpPr>
          <a:xfrm>
            <a:off x="361950" y="1080835"/>
            <a:ext cx="7211434" cy="413575"/>
            <a:chOff x="958596" y="921893"/>
            <a:chExt cx="7211434" cy="413575"/>
          </a:xfrm>
        </p:grpSpPr>
        <p:sp>
          <p:nvSpPr>
            <p:cNvPr id="14" name="object 2"/>
            <p:cNvSpPr txBox="1"/>
            <p:nvPr/>
          </p:nvSpPr>
          <p:spPr>
            <a:xfrm>
              <a:off x="1405255" y="921893"/>
              <a:ext cx="6764775" cy="413575"/>
            </a:xfrm>
            <a:prstGeom prst="rect">
              <a:avLst/>
            </a:prstGeom>
          </p:spPr>
          <p:txBody>
            <a:bodyPr vert="horz" wrap="square" lIns="0" tIns="13335" rIns="0" bIns="0" rtlCol="0">
              <a:spAutoFit/>
            </a:bodyPr>
            <a:lstStyle/>
            <a:p>
              <a:pPr marL="12700">
                <a:lnSpc>
                  <a:spcPct val="100000"/>
                </a:lnSpc>
                <a:spcBef>
                  <a:spcPts val="105"/>
                </a:spcBef>
              </a:pPr>
              <a:r>
                <a:rPr lang="zh-CN" altLang="en-US" sz="2600" b="1" dirty="0">
                  <a:solidFill>
                    <a:srgbClr val="FF760D"/>
                  </a:solidFill>
                  <a:latin typeface="微软雅黑" panose="020B0503020204020204" pitchFamily="34" charset="-122"/>
                  <a:cs typeface="微软雅黑" panose="020B0503020204020204" pitchFamily="34" charset="-122"/>
                </a:rPr>
                <a:t>（</a:t>
              </a:r>
              <a:r>
                <a:rPr lang="en-US" altLang="zh-CN" sz="2600" b="1" dirty="0">
                  <a:solidFill>
                    <a:srgbClr val="FF760D"/>
                  </a:solidFill>
                  <a:latin typeface="微软雅黑" panose="020B0503020204020204" pitchFamily="34" charset="-122"/>
                  <a:cs typeface="微软雅黑" panose="020B0503020204020204" pitchFamily="34" charset="-122"/>
                </a:rPr>
                <a:t>5</a:t>
              </a:r>
              <a:r>
                <a:rPr lang="zh-CN" altLang="en-US" sz="2600" b="1" dirty="0">
                  <a:solidFill>
                    <a:srgbClr val="FF760D"/>
                  </a:solidFill>
                  <a:latin typeface="微软雅黑" panose="020B0503020204020204" pitchFamily="34" charset="-122"/>
                  <a:cs typeface="微软雅黑" panose="020B0503020204020204" pitchFamily="34" charset="-122"/>
                </a:rPr>
                <a:t>）实施运输服务升级工程</a:t>
              </a:r>
              <a:endParaRPr lang="zh-CN" altLang="en-US" sz="2600" b="1" dirty="0">
                <a:solidFill>
                  <a:srgbClr val="FF760D"/>
                </a:solidFill>
                <a:latin typeface="微软雅黑" panose="020B0503020204020204" pitchFamily="34" charset="-122"/>
                <a:cs typeface="微软雅黑" panose="020B0503020204020204" pitchFamily="34" charset="-122"/>
              </a:endParaRPr>
            </a:p>
          </p:txBody>
        </p:sp>
        <p:sp>
          <p:nvSpPr>
            <p:cNvPr id="15" name="object 3"/>
            <p:cNvSpPr/>
            <p:nvPr/>
          </p:nvSpPr>
          <p:spPr>
            <a:xfrm>
              <a:off x="958596" y="970280"/>
              <a:ext cx="327660" cy="317500"/>
            </a:xfrm>
            <a:custGeom>
              <a:avLst/>
              <a:gdLst/>
              <a:ahLst/>
              <a:cxnLst/>
              <a:rect l="l" t="t" r="r" b="b"/>
              <a:pathLst>
                <a:path w="327659" h="317500">
                  <a:moveTo>
                    <a:pt x="163829" y="0"/>
                  </a:moveTo>
                  <a:lnTo>
                    <a:pt x="120253" y="5655"/>
                  </a:lnTo>
                  <a:lnTo>
                    <a:pt x="81110" y="21618"/>
                  </a:lnTo>
                  <a:lnTo>
                    <a:pt x="47958" y="46386"/>
                  </a:lnTo>
                  <a:lnTo>
                    <a:pt x="22352" y="78457"/>
                  </a:lnTo>
                  <a:lnTo>
                    <a:pt x="5847" y="116328"/>
                  </a:lnTo>
                  <a:lnTo>
                    <a:pt x="0" y="158496"/>
                  </a:lnTo>
                  <a:lnTo>
                    <a:pt x="5847" y="200663"/>
                  </a:lnTo>
                  <a:lnTo>
                    <a:pt x="22351" y="238534"/>
                  </a:lnTo>
                  <a:lnTo>
                    <a:pt x="47958" y="270605"/>
                  </a:lnTo>
                  <a:lnTo>
                    <a:pt x="81110" y="295373"/>
                  </a:lnTo>
                  <a:lnTo>
                    <a:pt x="120253" y="311336"/>
                  </a:lnTo>
                  <a:lnTo>
                    <a:pt x="163829" y="316991"/>
                  </a:lnTo>
                  <a:lnTo>
                    <a:pt x="207406" y="311336"/>
                  </a:lnTo>
                  <a:lnTo>
                    <a:pt x="246549" y="295373"/>
                  </a:lnTo>
                  <a:lnTo>
                    <a:pt x="279701" y="270605"/>
                  </a:lnTo>
                  <a:lnTo>
                    <a:pt x="284949" y="264033"/>
                  </a:lnTo>
                  <a:lnTo>
                    <a:pt x="92379" y="264033"/>
                  </a:lnTo>
                  <a:lnTo>
                    <a:pt x="151003" y="158496"/>
                  </a:lnTo>
                  <a:lnTo>
                    <a:pt x="92379" y="52959"/>
                  </a:lnTo>
                  <a:lnTo>
                    <a:pt x="284949" y="52959"/>
                  </a:lnTo>
                  <a:lnTo>
                    <a:pt x="279701" y="46386"/>
                  </a:lnTo>
                  <a:lnTo>
                    <a:pt x="246549" y="21618"/>
                  </a:lnTo>
                  <a:lnTo>
                    <a:pt x="207406" y="5655"/>
                  </a:lnTo>
                  <a:lnTo>
                    <a:pt x="163829" y="0"/>
                  </a:lnTo>
                  <a:close/>
                </a:path>
                <a:path w="327659" h="317500">
                  <a:moveTo>
                    <a:pt x="284949" y="52959"/>
                  </a:moveTo>
                  <a:lnTo>
                    <a:pt x="92379" y="52959"/>
                  </a:lnTo>
                  <a:lnTo>
                    <a:pt x="272440" y="158496"/>
                  </a:lnTo>
                  <a:lnTo>
                    <a:pt x="92379" y="264033"/>
                  </a:lnTo>
                  <a:lnTo>
                    <a:pt x="284949" y="264033"/>
                  </a:lnTo>
                  <a:lnTo>
                    <a:pt x="305307" y="238534"/>
                  </a:lnTo>
                  <a:lnTo>
                    <a:pt x="321812" y="200663"/>
                  </a:lnTo>
                  <a:lnTo>
                    <a:pt x="327659" y="158496"/>
                  </a:lnTo>
                  <a:lnTo>
                    <a:pt x="321812" y="116328"/>
                  </a:lnTo>
                  <a:lnTo>
                    <a:pt x="305308" y="78457"/>
                  </a:lnTo>
                  <a:lnTo>
                    <a:pt x="284949" y="52959"/>
                  </a:lnTo>
                  <a:close/>
                </a:path>
              </a:pathLst>
            </a:custGeom>
            <a:solidFill>
              <a:srgbClr val="FF760D"/>
            </a:solidFill>
          </p:spPr>
          <p:txBody>
            <a:bodyPr wrap="square" lIns="0" tIns="0" rIns="0" bIns="0" rtlCol="0"/>
            <a:lstStyle/>
            <a:p/>
          </p:txBody>
        </p:sp>
      </p:gr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0-#ppt_w/2"/>
                                          </p:val>
                                        </p:tav>
                                        <p:tav tm="100000">
                                          <p:val>
                                            <p:strVal val="#ppt_x"/>
                                          </p:val>
                                        </p:tav>
                                      </p:tavLst>
                                    </p:anim>
                                    <p:anim calcmode="lin" valueType="num">
                                      <p:cBhvr additive="base">
                                        <p:cTn id="8" dur="50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nodeType="click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barn(inVertical)">
                                      <p:cBhvr>
                                        <p:cTn id="13" dur="500"/>
                                        <p:tgtEl>
                                          <p:spTgt spid="16"/>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12"/>
                                        </p:tgtEl>
                                        <p:attrNameLst>
                                          <p:attrName>style.visibility</p:attrName>
                                        </p:attrNameLst>
                                      </p:cBhvr>
                                      <p:to>
                                        <p:strVal val="visible"/>
                                      </p:to>
                                    </p:set>
                                    <p:anim calcmode="lin" valueType="num">
                                      <p:cBhvr additive="base">
                                        <p:cTn id="18" dur="500" fill="hold"/>
                                        <p:tgtEl>
                                          <p:spTgt spid="12"/>
                                        </p:tgtEl>
                                        <p:attrNameLst>
                                          <p:attrName>ppt_x</p:attrName>
                                        </p:attrNameLst>
                                      </p:cBhvr>
                                      <p:tavLst>
                                        <p:tav tm="0">
                                          <p:val>
                                            <p:strVal val="#ppt_x"/>
                                          </p:val>
                                        </p:tav>
                                        <p:tav tm="100000">
                                          <p:val>
                                            <p:strVal val="#ppt_x"/>
                                          </p:val>
                                        </p:tav>
                                      </p:tavLst>
                                    </p:anim>
                                    <p:anim calcmode="lin" valueType="num">
                                      <p:cBhvr additive="base">
                                        <p:cTn id="19"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24180" y="711979"/>
            <a:ext cx="12030134" cy="127491"/>
          </a:xfrm>
          <a:prstGeom prst="rect">
            <a:avLst/>
          </a:prstGeom>
          <a:gradFill>
            <a:gsLst>
              <a:gs pos="6195">
                <a:srgbClr val="FF6600">
                  <a:lumMod val="94000"/>
                  <a:lumOff val="6000"/>
                </a:srgbClr>
              </a:gs>
              <a:gs pos="100000">
                <a:srgbClr val="FFC000">
                  <a:alpha val="0"/>
                </a:srgb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 name="矩形 6"/>
          <p:cNvSpPr/>
          <p:nvPr/>
        </p:nvSpPr>
        <p:spPr>
          <a:xfrm>
            <a:off x="-24180" y="711979"/>
            <a:ext cx="12030134" cy="127491"/>
          </a:xfrm>
          <a:prstGeom prst="rect">
            <a:avLst/>
          </a:prstGeom>
          <a:gradFill>
            <a:gsLst>
              <a:gs pos="6195">
                <a:srgbClr val="FF6600">
                  <a:lumMod val="94000"/>
                  <a:lumOff val="6000"/>
                </a:srgbClr>
              </a:gs>
              <a:gs pos="100000">
                <a:srgbClr val="FFC000">
                  <a:alpha val="0"/>
                </a:srgb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0" name="TextBox 19"/>
          <p:cNvSpPr txBox="1"/>
          <p:nvPr/>
        </p:nvSpPr>
        <p:spPr>
          <a:xfrm>
            <a:off x="88475" y="157985"/>
            <a:ext cx="10205085" cy="553994"/>
          </a:xfrm>
          <a:prstGeom prst="rect">
            <a:avLst/>
          </a:prstGeom>
          <a:noFill/>
        </p:spPr>
        <p:txBody>
          <a:bodyPr wrap="square" lIns="121917" tIns="60958" rIns="121917" bIns="60958" rtlCol="0">
            <a:spAutoFit/>
          </a:bodyPr>
          <a:lstStyle/>
          <a:p>
            <a:r>
              <a:rPr lang="zh-CN" altLang="en-US" sz="2800" kern="0">
                <a:gradFill>
                  <a:gsLst>
                    <a:gs pos="0">
                      <a:srgbClr val="FF0000"/>
                    </a:gs>
                    <a:gs pos="100000">
                      <a:srgbClr val="C00000"/>
                    </a:gs>
                  </a:gsLst>
                  <a:lin ang="5400000" scaled="1"/>
                </a:gradFill>
                <a:latin typeface="方正粗雅宋_GBK" panose="02000500000000000000" pitchFamily="2" charset="-122"/>
                <a:ea typeface="方正粗雅宋_GBK" panose="02000500000000000000" pitchFamily="2" charset="-122"/>
                <a:cs typeface="宋体" panose="02010600030101010101" pitchFamily="2" charset="-122"/>
              </a:rPr>
              <a:t>三、发展我市交通</a:t>
            </a:r>
            <a:endParaRPr lang="zh-CN" altLang="en-US" sz="2800" kern="0" dirty="0">
              <a:gradFill>
                <a:gsLst>
                  <a:gs pos="0">
                    <a:srgbClr val="FF0000"/>
                  </a:gs>
                  <a:gs pos="100000">
                    <a:srgbClr val="C00000"/>
                  </a:gs>
                </a:gsLst>
                <a:lin ang="5400000" scaled="1"/>
              </a:gradFill>
              <a:latin typeface="方正粗雅宋_GBK" panose="02000500000000000000" pitchFamily="2" charset="-122"/>
              <a:ea typeface="方正粗雅宋_GBK" panose="02000500000000000000" pitchFamily="2" charset="-122"/>
              <a:cs typeface="宋体" panose="02010600030101010101" pitchFamily="2" charset="-122"/>
            </a:endParaRPr>
          </a:p>
        </p:txBody>
      </p:sp>
      <p:pic>
        <p:nvPicPr>
          <p:cNvPr id="3" name="图片 2"/>
          <p:cNvPicPr>
            <a:picLocks noChangeAspect="1"/>
          </p:cNvPicPr>
          <p:nvPr/>
        </p:nvPicPr>
        <p:blipFill>
          <a:blip r:embed="rId1"/>
          <a:stretch>
            <a:fillRect/>
          </a:stretch>
        </p:blipFill>
        <p:spPr>
          <a:xfrm>
            <a:off x="1729740" y="959929"/>
            <a:ext cx="8563820" cy="5780351"/>
          </a:xfrm>
          <a:prstGeom prst="rect">
            <a:avLst/>
          </a:prstGeom>
          <a:ln w="15875" cmpd="sng">
            <a:solidFill>
              <a:schemeClr val="tx1"/>
            </a:solidFill>
          </a:ln>
        </p:spPr>
      </p:pic>
      <p:sp>
        <p:nvSpPr>
          <p:cNvPr id="9" name="圆角矩形 8"/>
          <p:cNvSpPr/>
          <p:nvPr/>
        </p:nvSpPr>
        <p:spPr>
          <a:xfrm>
            <a:off x="8788998" y="157985"/>
            <a:ext cx="2441995" cy="510778"/>
          </a:xfrm>
          <a:prstGeom prst="roundRect">
            <a:avLst/>
          </a:prstGeom>
          <a:gradFill>
            <a:lin ang="10800000" scaled="0"/>
          </a:gradFill>
        </p:spPr>
        <p:style>
          <a:lnRef idx="1">
            <a:schemeClr val="accent2"/>
          </a:lnRef>
          <a:fillRef idx="3">
            <a:schemeClr val="accent2"/>
          </a:fillRef>
          <a:effectRef idx="2">
            <a:schemeClr val="accent2"/>
          </a:effectRef>
          <a:fontRef idx="minor">
            <a:schemeClr val="lt1"/>
          </a:fontRef>
        </p:style>
        <p:txBody>
          <a:bodyPr wrap="square">
            <a:spAutoFit/>
          </a:bodyPr>
          <a:lstStyle/>
          <a:p>
            <a:pPr algn="ctr"/>
            <a:r>
              <a:rPr lang="zh-CN" altLang="en-US" sz="2400" b="1" dirty="0">
                <a:solidFill>
                  <a:schemeClr val="bg1"/>
                </a:solidFill>
              </a:rPr>
              <a:t>济郑高铁</a:t>
            </a:r>
            <a:endParaRPr lang="zh-CN" altLang="en-US" sz="2400" b="1" dirty="0">
              <a:solidFill>
                <a:schemeClr val="bg1"/>
              </a:solidFill>
            </a:endParaRPr>
          </a:p>
        </p:txBody>
      </p:sp>
      <p:cxnSp>
        <p:nvCxnSpPr>
          <p:cNvPr id="11" name="直接连接符 10"/>
          <p:cNvCxnSpPr/>
          <p:nvPr/>
        </p:nvCxnSpPr>
        <p:spPr>
          <a:xfrm flipH="1">
            <a:off x="6949439" y="3732904"/>
            <a:ext cx="376518" cy="376518"/>
          </a:xfrm>
          <a:prstGeom prst="line">
            <a:avLst/>
          </a:prstGeom>
          <a:ln w="53975" cmpd="sng">
            <a:solidFill>
              <a:srgbClr val="C0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2" fill="hold" nodeType="click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wipe(right)">
                                      <p:cBhvr>
                                        <p:cTn id="19" dur="500"/>
                                        <p:tgtEl>
                                          <p:spTgt spid="11"/>
                                        </p:tgtEl>
                                      </p:cBhvr>
                                    </p:animEffect>
                                  </p:childTnLst>
                                </p:cTn>
                              </p:par>
                            </p:childTnLst>
                          </p:cTn>
                        </p:par>
                        <p:par>
                          <p:cTn id="20" fill="hold">
                            <p:stCondLst>
                              <p:cond delay="500"/>
                            </p:stCondLst>
                            <p:childTnLst>
                              <p:par>
                                <p:cTn id="21" presetID="35" presetClass="emph" presetSubtype="0" repeatCount="5000" fill="hold" nodeType="afterEffect">
                                  <p:stCondLst>
                                    <p:cond delay="750"/>
                                  </p:stCondLst>
                                  <p:childTnLst>
                                    <p:anim calcmode="discrete" valueType="str">
                                      <p:cBhvr>
                                        <p:cTn id="22" dur="1000" fill="hold"/>
                                        <p:tgtEl>
                                          <p:spTgt spid="11"/>
                                        </p:tgtEl>
                                        <p:attrNameLst>
                                          <p:attrName>style.visibility</p:attrName>
                                        </p:attrNameLst>
                                      </p:cBhvr>
                                      <p:tavLst>
                                        <p:tav tm="0">
                                          <p:val>
                                            <p:strVal val="hidden"/>
                                          </p:val>
                                        </p:tav>
                                        <p:tav tm="50000">
                                          <p:val>
                                            <p:strVal val="visible"/>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24180" y="711979"/>
            <a:ext cx="12030134" cy="127491"/>
          </a:xfrm>
          <a:prstGeom prst="rect">
            <a:avLst/>
          </a:prstGeom>
          <a:gradFill>
            <a:gsLst>
              <a:gs pos="6195">
                <a:srgbClr val="FF6600">
                  <a:lumMod val="94000"/>
                  <a:lumOff val="6000"/>
                </a:srgbClr>
              </a:gs>
              <a:gs pos="100000">
                <a:srgbClr val="FFC000">
                  <a:alpha val="0"/>
                </a:srgb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 name="矩形 6"/>
          <p:cNvSpPr/>
          <p:nvPr/>
        </p:nvSpPr>
        <p:spPr>
          <a:xfrm>
            <a:off x="-24180" y="711979"/>
            <a:ext cx="12030134" cy="127491"/>
          </a:xfrm>
          <a:prstGeom prst="rect">
            <a:avLst/>
          </a:prstGeom>
          <a:gradFill>
            <a:gsLst>
              <a:gs pos="6195">
                <a:srgbClr val="FF6600">
                  <a:lumMod val="94000"/>
                  <a:lumOff val="6000"/>
                </a:srgbClr>
              </a:gs>
              <a:gs pos="100000">
                <a:srgbClr val="FFC000">
                  <a:alpha val="0"/>
                </a:srgb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0" name="TextBox 19"/>
          <p:cNvSpPr txBox="1"/>
          <p:nvPr/>
        </p:nvSpPr>
        <p:spPr>
          <a:xfrm>
            <a:off x="88475" y="157985"/>
            <a:ext cx="10205085" cy="553994"/>
          </a:xfrm>
          <a:prstGeom prst="rect">
            <a:avLst/>
          </a:prstGeom>
          <a:noFill/>
        </p:spPr>
        <p:txBody>
          <a:bodyPr wrap="square" lIns="121917" tIns="60958" rIns="121917" bIns="60958" rtlCol="0">
            <a:spAutoFit/>
          </a:bodyPr>
          <a:lstStyle/>
          <a:p>
            <a:r>
              <a:rPr lang="zh-CN" altLang="en-US" sz="2800" kern="0">
                <a:gradFill>
                  <a:gsLst>
                    <a:gs pos="0">
                      <a:srgbClr val="FF0000"/>
                    </a:gs>
                    <a:gs pos="100000">
                      <a:srgbClr val="C00000"/>
                    </a:gs>
                  </a:gsLst>
                  <a:lin ang="5400000" scaled="1"/>
                </a:gradFill>
                <a:latin typeface="方正粗雅宋_GBK" panose="02000500000000000000" pitchFamily="2" charset="-122"/>
                <a:ea typeface="方正粗雅宋_GBK" panose="02000500000000000000" pitchFamily="2" charset="-122"/>
                <a:cs typeface="宋体" panose="02010600030101010101" pitchFamily="2" charset="-122"/>
              </a:rPr>
              <a:t>三、发展我市交通</a:t>
            </a:r>
            <a:endParaRPr lang="zh-CN" altLang="en-US" sz="2800" kern="0" dirty="0">
              <a:gradFill>
                <a:gsLst>
                  <a:gs pos="0">
                    <a:srgbClr val="FF0000"/>
                  </a:gs>
                  <a:gs pos="100000">
                    <a:srgbClr val="C00000"/>
                  </a:gs>
                </a:gsLst>
                <a:lin ang="5400000" scaled="1"/>
              </a:gradFill>
              <a:latin typeface="方正粗雅宋_GBK" panose="02000500000000000000" pitchFamily="2" charset="-122"/>
              <a:ea typeface="方正粗雅宋_GBK" panose="02000500000000000000" pitchFamily="2" charset="-122"/>
              <a:cs typeface="宋体" panose="02010600030101010101" pitchFamily="2" charset="-122"/>
            </a:endParaRPr>
          </a:p>
        </p:txBody>
      </p:sp>
      <p:grpSp>
        <p:nvGrpSpPr>
          <p:cNvPr id="11" name="组合 10"/>
          <p:cNvGrpSpPr/>
          <p:nvPr/>
        </p:nvGrpSpPr>
        <p:grpSpPr>
          <a:xfrm>
            <a:off x="650023" y="1615829"/>
            <a:ext cx="9894513" cy="590550"/>
            <a:chOff x="650023" y="1615829"/>
            <a:chExt cx="9894513" cy="590550"/>
          </a:xfrm>
        </p:grpSpPr>
        <p:sp>
          <p:nvSpPr>
            <p:cNvPr id="12" name="TextBox 23"/>
            <p:cNvSpPr txBox="1"/>
            <p:nvPr/>
          </p:nvSpPr>
          <p:spPr>
            <a:xfrm>
              <a:off x="1409251" y="1615829"/>
              <a:ext cx="9135285" cy="590550"/>
            </a:xfrm>
            <a:prstGeom prst="rect">
              <a:avLst/>
            </a:prstGeom>
            <a:noFill/>
            <a:effectLst/>
          </p:spPr>
          <p:txBody>
            <a:bodyPr wrap="square" lIns="0" tIns="0" rIns="0" bIns="0" rtlCol="0">
              <a:spAutoFit/>
            </a:bodyPr>
            <a:lstStyle/>
            <a:p>
              <a:pPr algn="just">
                <a:lnSpc>
                  <a:spcPct val="120000"/>
                </a:lnSpc>
              </a:pPr>
              <a:r>
                <a:rPr lang="zh-CN" altLang="en-US" sz="3200" b="1" dirty="0">
                  <a:solidFill>
                    <a:srgbClr val="44546A"/>
                  </a:solidFill>
                  <a:ea typeface="微软雅黑" panose="020B0503020204020204" pitchFamily="34" charset="-122"/>
                </a:rPr>
                <a:t>我市境内设置茌平南、聊城西、莘县三个高铁站</a:t>
              </a:r>
              <a:endParaRPr lang="zh-CN" altLang="en-US" sz="3200" b="1" dirty="0">
                <a:solidFill>
                  <a:srgbClr val="44546A"/>
                </a:solidFill>
                <a:ea typeface="微软雅黑" panose="020B0503020204020204" pitchFamily="34" charset="-122"/>
              </a:endParaRPr>
            </a:p>
          </p:txBody>
        </p:sp>
        <p:grpSp>
          <p:nvGrpSpPr>
            <p:cNvPr id="13" name="îsḷiḍe"/>
            <p:cNvGrpSpPr>
              <a:grpSpLocks noChangeAspect="1"/>
            </p:cNvGrpSpPr>
            <p:nvPr/>
          </p:nvGrpSpPr>
          <p:grpSpPr>
            <a:xfrm>
              <a:off x="650023" y="1690842"/>
              <a:ext cx="569007" cy="417128"/>
              <a:chOff x="4683246" y="3949942"/>
              <a:chExt cx="920862" cy="675068"/>
            </a:xfrm>
          </p:grpSpPr>
          <p:sp>
            <p:nvSpPr>
              <p:cNvPr id="14" name="ïs1iḓé"/>
              <p:cNvSpPr/>
              <p:nvPr/>
            </p:nvSpPr>
            <p:spPr>
              <a:xfrm rot="5400000">
                <a:off x="5110569" y="4123499"/>
                <a:ext cx="659124" cy="327954"/>
              </a:xfrm>
              <a:prstGeom prst="triangle">
                <a:avLst>
                  <a:gd name="adj" fmla="val 49285"/>
                </a:avLst>
              </a:prstGeom>
              <a:noFill/>
              <a:ln w="28575" cap="flat" cmpd="sng">
                <a:solidFill>
                  <a:srgbClr val="FF6600"/>
                </a:solidFill>
                <a:prstDash val="solid"/>
                <a:miter lim="800000"/>
                <a:headEnd type="none" w="sm" len="sm"/>
                <a:tailEnd type="none" w="sm" len="sm"/>
              </a:ln>
            </p:spPr>
            <p:txBody>
              <a:bodyPr spcFirstLastPara="1" wrap="square" lIns="68580" tIns="34291" rIns="68580" bIns="34291" anchor="ctr" anchorCtr="0">
                <a:normAutofit fontScale="25000" lnSpcReduction="20000"/>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defRPr>
                </a:lvl9pPr>
              </a:lstStyle>
              <a:p>
                <a:pPr algn="ctr"/>
                <a:endParaRPr sz="1200">
                  <a:solidFill>
                    <a:prstClr val="white"/>
                  </a:solidFill>
                </a:endParaRPr>
              </a:p>
            </p:txBody>
          </p:sp>
          <p:sp>
            <p:nvSpPr>
              <p:cNvPr id="15" name="íṩḷíďè"/>
              <p:cNvSpPr/>
              <p:nvPr/>
            </p:nvSpPr>
            <p:spPr>
              <a:xfrm rot="18900000">
                <a:off x="4683246" y="3949942"/>
                <a:ext cx="675068" cy="675068"/>
              </a:xfrm>
              <a:prstGeom prst="rect">
                <a:avLst/>
              </a:prstGeom>
              <a:solidFill>
                <a:srgbClr val="FF6600"/>
              </a:solidFill>
              <a:ln w="28575" cap="flat" cmpd="sng">
                <a:solidFill>
                  <a:srgbClr val="FF6600"/>
                </a:solidFill>
                <a:prstDash val="solid"/>
                <a:miter lim="800000"/>
                <a:headEnd type="none" w="sm" len="sm"/>
                <a:tailEnd type="none" w="sm" len="sm"/>
              </a:ln>
            </p:spPr>
            <p:txBody>
              <a:bodyPr spcFirstLastPara="1" wrap="square" lIns="68580" tIns="34291" rIns="68580" bIns="34291" anchor="ctr" anchorCtr="0">
                <a:norm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defRPr>
                </a:lvl9pPr>
              </a:lstStyle>
              <a:p>
                <a:pPr algn="ctr"/>
                <a:endParaRPr sz="1200">
                  <a:solidFill>
                    <a:prstClr val="white"/>
                  </a:solidFill>
                </a:endParaRPr>
              </a:p>
            </p:txBody>
          </p:sp>
        </p:grpSp>
      </p:grpSp>
      <p:grpSp>
        <p:nvGrpSpPr>
          <p:cNvPr id="16" name="组合 15"/>
          <p:cNvGrpSpPr/>
          <p:nvPr/>
        </p:nvGrpSpPr>
        <p:grpSpPr>
          <a:xfrm>
            <a:off x="640377" y="2735071"/>
            <a:ext cx="10401871" cy="590931"/>
            <a:chOff x="640377" y="2799619"/>
            <a:chExt cx="10401871" cy="590931"/>
          </a:xfrm>
        </p:grpSpPr>
        <p:sp>
          <p:nvSpPr>
            <p:cNvPr id="17" name="TextBox 106"/>
            <p:cNvSpPr txBox="1"/>
            <p:nvPr/>
          </p:nvSpPr>
          <p:spPr>
            <a:xfrm>
              <a:off x="1409251" y="2799619"/>
              <a:ext cx="9632997" cy="590931"/>
            </a:xfrm>
            <a:prstGeom prst="rect">
              <a:avLst/>
            </a:prstGeom>
            <a:noFill/>
          </p:spPr>
          <p:txBody>
            <a:bodyPr wrap="square" lIns="0" tIns="0" rIns="0" bIns="0" rtlCol="0">
              <a:spAutoFit/>
            </a:bodyPr>
            <a:lstStyle/>
            <a:p>
              <a:pPr algn="just">
                <a:lnSpc>
                  <a:spcPct val="120000"/>
                </a:lnSpc>
              </a:pPr>
              <a:r>
                <a:rPr lang="zh-CN" altLang="en-US" sz="3200" b="1" dirty="0">
                  <a:solidFill>
                    <a:srgbClr val="44546A"/>
                  </a:solidFill>
                  <a:ea typeface="微软雅黑" panose="020B0503020204020204" pitchFamily="34" charset="-122"/>
                </a:rPr>
                <a:t>茌平南站站房面积</a:t>
              </a:r>
              <a:r>
                <a:rPr lang="en-US" altLang="zh-CN" sz="3200" b="1" dirty="0">
                  <a:solidFill>
                    <a:srgbClr val="44546A"/>
                  </a:solidFill>
                  <a:ea typeface="微软雅黑" panose="020B0503020204020204" pitchFamily="34" charset="-122"/>
                </a:rPr>
                <a:t>10000</a:t>
              </a:r>
              <a:r>
                <a:rPr lang="zh-CN" altLang="en-US" sz="3200" b="1" dirty="0">
                  <a:solidFill>
                    <a:srgbClr val="44546A"/>
                  </a:solidFill>
                  <a:ea typeface="微软雅黑" panose="020B0503020204020204" pitchFamily="34" charset="-122"/>
                </a:rPr>
                <a:t>平米</a:t>
              </a:r>
              <a:endParaRPr lang="zh-CN" altLang="en-US" sz="3200" b="1" dirty="0">
                <a:solidFill>
                  <a:srgbClr val="44546A"/>
                </a:solidFill>
                <a:ea typeface="微软雅黑" panose="020B0503020204020204" pitchFamily="34" charset="-122"/>
              </a:endParaRPr>
            </a:p>
          </p:txBody>
        </p:sp>
        <p:grpSp>
          <p:nvGrpSpPr>
            <p:cNvPr id="18" name="îsḷiḍe"/>
            <p:cNvGrpSpPr>
              <a:grpSpLocks noChangeAspect="1"/>
            </p:cNvGrpSpPr>
            <p:nvPr/>
          </p:nvGrpSpPr>
          <p:grpSpPr>
            <a:xfrm>
              <a:off x="640377" y="2919692"/>
              <a:ext cx="569007" cy="417128"/>
              <a:chOff x="4683246" y="3949942"/>
              <a:chExt cx="920862" cy="675068"/>
            </a:xfrm>
          </p:grpSpPr>
          <p:sp>
            <p:nvSpPr>
              <p:cNvPr id="19" name="ïs1iḓé"/>
              <p:cNvSpPr/>
              <p:nvPr/>
            </p:nvSpPr>
            <p:spPr>
              <a:xfrm rot="5400000">
                <a:off x="5110569" y="4123499"/>
                <a:ext cx="659124" cy="327954"/>
              </a:xfrm>
              <a:prstGeom prst="triangle">
                <a:avLst>
                  <a:gd name="adj" fmla="val 49285"/>
                </a:avLst>
              </a:prstGeom>
              <a:noFill/>
              <a:ln w="28575" cap="flat" cmpd="sng">
                <a:solidFill>
                  <a:srgbClr val="FF6600"/>
                </a:solidFill>
                <a:prstDash val="solid"/>
                <a:miter lim="800000"/>
                <a:headEnd type="none" w="sm" len="sm"/>
                <a:tailEnd type="none" w="sm" len="sm"/>
              </a:ln>
            </p:spPr>
            <p:txBody>
              <a:bodyPr spcFirstLastPara="1" wrap="square" lIns="68580" tIns="34291" rIns="68580" bIns="34291" anchor="ctr" anchorCtr="0">
                <a:normAutofit fontScale="25000" lnSpcReduction="20000"/>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defRPr>
                </a:lvl9pPr>
              </a:lstStyle>
              <a:p>
                <a:pPr algn="ctr"/>
                <a:endParaRPr sz="1200">
                  <a:solidFill>
                    <a:prstClr val="white"/>
                  </a:solidFill>
                </a:endParaRPr>
              </a:p>
            </p:txBody>
          </p:sp>
          <p:sp>
            <p:nvSpPr>
              <p:cNvPr id="21" name="íṩḷíďè"/>
              <p:cNvSpPr/>
              <p:nvPr/>
            </p:nvSpPr>
            <p:spPr>
              <a:xfrm rot="18900000">
                <a:off x="4683246" y="3949942"/>
                <a:ext cx="675068" cy="675068"/>
              </a:xfrm>
              <a:prstGeom prst="rect">
                <a:avLst/>
              </a:prstGeom>
              <a:solidFill>
                <a:srgbClr val="FF6600"/>
              </a:solidFill>
              <a:ln w="28575" cap="flat" cmpd="sng">
                <a:solidFill>
                  <a:srgbClr val="FF6600"/>
                </a:solidFill>
                <a:prstDash val="solid"/>
                <a:miter lim="800000"/>
                <a:headEnd type="none" w="sm" len="sm"/>
                <a:tailEnd type="none" w="sm" len="sm"/>
              </a:ln>
            </p:spPr>
            <p:txBody>
              <a:bodyPr spcFirstLastPara="1" wrap="square" lIns="68580" tIns="34291" rIns="68580" bIns="34291" anchor="ctr" anchorCtr="0">
                <a:norm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defRPr>
                </a:lvl9pPr>
              </a:lstStyle>
              <a:p>
                <a:pPr algn="ctr"/>
                <a:endParaRPr sz="1200">
                  <a:solidFill>
                    <a:prstClr val="white"/>
                  </a:solidFill>
                </a:endParaRPr>
              </a:p>
            </p:txBody>
          </p:sp>
        </p:grpSp>
      </p:grpSp>
      <p:grpSp>
        <p:nvGrpSpPr>
          <p:cNvPr id="22" name="组合 21"/>
          <p:cNvGrpSpPr/>
          <p:nvPr/>
        </p:nvGrpSpPr>
        <p:grpSpPr>
          <a:xfrm>
            <a:off x="619160" y="3739583"/>
            <a:ext cx="11171220" cy="1181862"/>
            <a:chOff x="619160" y="3739583"/>
            <a:chExt cx="11171220" cy="1181862"/>
          </a:xfrm>
        </p:grpSpPr>
        <p:sp>
          <p:nvSpPr>
            <p:cNvPr id="23" name="TextBox 106"/>
            <p:cNvSpPr txBox="1"/>
            <p:nvPr/>
          </p:nvSpPr>
          <p:spPr>
            <a:xfrm>
              <a:off x="1409251" y="3739583"/>
              <a:ext cx="10381129" cy="1181862"/>
            </a:xfrm>
            <a:prstGeom prst="rect">
              <a:avLst/>
            </a:prstGeom>
            <a:noFill/>
          </p:spPr>
          <p:txBody>
            <a:bodyPr wrap="square" lIns="0" tIns="0" rIns="0" bIns="0" rtlCol="0">
              <a:spAutoFit/>
            </a:bodyPr>
            <a:lstStyle/>
            <a:p>
              <a:pPr algn="just">
                <a:lnSpc>
                  <a:spcPct val="120000"/>
                </a:lnSpc>
              </a:pPr>
              <a:r>
                <a:rPr lang="zh-CN" altLang="en-US" sz="3200" b="1" dirty="0">
                  <a:solidFill>
                    <a:srgbClr val="44546A"/>
                  </a:solidFill>
                  <a:ea typeface="微软雅黑" panose="020B0503020204020204" pitchFamily="34" charset="-122"/>
                </a:rPr>
                <a:t>聊城西站：车站设计为济郑高铁、雄商高铁共用站，远期还设计为聊邯长高铁共用站场。站房面积</a:t>
              </a:r>
              <a:r>
                <a:rPr lang="en-US" altLang="zh-CN" sz="3200" b="1" dirty="0">
                  <a:solidFill>
                    <a:srgbClr val="44546A"/>
                  </a:solidFill>
                  <a:ea typeface="微软雅黑" panose="020B0503020204020204" pitchFamily="34" charset="-122"/>
                </a:rPr>
                <a:t>50000</a:t>
              </a:r>
              <a:r>
                <a:rPr lang="zh-CN" altLang="en-US" sz="3200" b="1" dirty="0">
                  <a:solidFill>
                    <a:srgbClr val="44546A"/>
                  </a:solidFill>
                  <a:ea typeface="微软雅黑" panose="020B0503020204020204" pitchFamily="34" charset="-122"/>
                </a:rPr>
                <a:t>平米</a:t>
              </a:r>
              <a:endParaRPr lang="zh-CN" altLang="en-US" sz="3200" b="1" dirty="0">
                <a:solidFill>
                  <a:srgbClr val="44546A"/>
                </a:solidFill>
                <a:ea typeface="微软雅黑" panose="020B0503020204020204" pitchFamily="34" charset="-122"/>
              </a:endParaRPr>
            </a:p>
          </p:txBody>
        </p:sp>
        <p:grpSp>
          <p:nvGrpSpPr>
            <p:cNvPr id="24" name="îsḷiḍe"/>
            <p:cNvGrpSpPr>
              <a:grpSpLocks noChangeAspect="1"/>
            </p:cNvGrpSpPr>
            <p:nvPr/>
          </p:nvGrpSpPr>
          <p:grpSpPr>
            <a:xfrm>
              <a:off x="619160" y="4044361"/>
              <a:ext cx="569007" cy="417128"/>
              <a:chOff x="4683246" y="3949942"/>
              <a:chExt cx="920862" cy="675068"/>
            </a:xfrm>
          </p:grpSpPr>
          <p:sp>
            <p:nvSpPr>
              <p:cNvPr id="25" name="ïs1iḓé"/>
              <p:cNvSpPr/>
              <p:nvPr/>
            </p:nvSpPr>
            <p:spPr>
              <a:xfrm rot="5400000">
                <a:off x="5110569" y="4123499"/>
                <a:ext cx="659124" cy="327954"/>
              </a:xfrm>
              <a:prstGeom prst="triangle">
                <a:avLst>
                  <a:gd name="adj" fmla="val 49285"/>
                </a:avLst>
              </a:prstGeom>
              <a:noFill/>
              <a:ln w="28575" cap="flat" cmpd="sng">
                <a:solidFill>
                  <a:srgbClr val="FF6600"/>
                </a:solidFill>
                <a:prstDash val="solid"/>
                <a:miter lim="800000"/>
                <a:headEnd type="none" w="sm" len="sm"/>
                <a:tailEnd type="none" w="sm" len="sm"/>
              </a:ln>
            </p:spPr>
            <p:txBody>
              <a:bodyPr spcFirstLastPara="1" wrap="square" lIns="68580" tIns="34291" rIns="68580" bIns="34291" anchor="ctr" anchorCtr="0">
                <a:normAutofit fontScale="25000" lnSpcReduction="20000"/>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defRPr>
                </a:lvl9pPr>
              </a:lstStyle>
              <a:p>
                <a:pPr algn="ctr"/>
                <a:endParaRPr sz="1200">
                  <a:solidFill>
                    <a:prstClr val="white"/>
                  </a:solidFill>
                </a:endParaRPr>
              </a:p>
            </p:txBody>
          </p:sp>
          <p:sp>
            <p:nvSpPr>
              <p:cNvPr id="26" name="íṩḷíďè"/>
              <p:cNvSpPr/>
              <p:nvPr/>
            </p:nvSpPr>
            <p:spPr>
              <a:xfrm rot="18900000">
                <a:off x="4683246" y="3949942"/>
                <a:ext cx="675068" cy="675068"/>
              </a:xfrm>
              <a:prstGeom prst="rect">
                <a:avLst/>
              </a:prstGeom>
              <a:solidFill>
                <a:srgbClr val="FF6600"/>
              </a:solidFill>
              <a:ln w="28575" cap="flat" cmpd="sng">
                <a:solidFill>
                  <a:srgbClr val="FF6600"/>
                </a:solidFill>
                <a:prstDash val="solid"/>
                <a:miter lim="800000"/>
                <a:headEnd type="none" w="sm" len="sm"/>
                <a:tailEnd type="none" w="sm" len="sm"/>
              </a:ln>
            </p:spPr>
            <p:txBody>
              <a:bodyPr spcFirstLastPara="1" wrap="square" lIns="68580" tIns="34291" rIns="68580" bIns="34291" anchor="ctr" anchorCtr="0">
                <a:norm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defRPr>
                </a:lvl9pPr>
              </a:lstStyle>
              <a:p>
                <a:pPr algn="ctr"/>
                <a:endParaRPr sz="1200">
                  <a:solidFill>
                    <a:prstClr val="white"/>
                  </a:solidFill>
                </a:endParaRPr>
              </a:p>
            </p:txBody>
          </p:sp>
        </p:grpSp>
      </p:grpSp>
      <p:grpSp>
        <p:nvGrpSpPr>
          <p:cNvPr id="27" name="组合 26"/>
          <p:cNvGrpSpPr/>
          <p:nvPr/>
        </p:nvGrpSpPr>
        <p:grpSpPr>
          <a:xfrm>
            <a:off x="621088" y="5277422"/>
            <a:ext cx="8212323" cy="590931"/>
            <a:chOff x="621088" y="4879376"/>
            <a:chExt cx="8212323" cy="590931"/>
          </a:xfrm>
        </p:grpSpPr>
        <p:sp>
          <p:nvSpPr>
            <p:cNvPr id="28" name="TextBox 106"/>
            <p:cNvSpPr txBox="1"/>
            <p:nvPr/>
          </p:nvSpPr>
          <p:spPr>
            <a:xfrm>
              <a:off x="1409250" y="4879376"/>
              <a:ext cx="7424161" cy="590931"/>
            </a:xfrm>
            <a:prstGeom prst="rect">
              <a:avLst/>
            </a:prstGeom>
            <a:noFill/>
          </p:spPr>
          <p:txBody>
            <a:bodyPr wrap="square" lIns="0" tIns="0" rIns="0" bIns="0" rtlCol="0">
              <a:spAutoFit/>
            </a:bodyPr>
            <a:lstStyle/>
            <a:p>
              <a:pPr algn="just">
                <a:lnSpc>
                  <a:spcPct val="120000"/>
                </a:lnSpc>
              </a:pPr>
              <a:r>
                <a:rPr lang="zh-CN" altLang="en-US" sz="3200" b="1" dirty="0">
                  <a:solidFill>
                    <a:srgbClr val="44546A"/>
                  </a:solidFill>
                  <a:ea typeface="微软雅黑" panose="020B0503020204020204" pitchFamily="34" charset="-122"/>
                </a:rPr>
                <a:t>莘县站站房面积</a:t>
              </a:r>
              <a:r>
                <a:rPr lang="en-US" altLang="zh-CN" sz="3200" b="1" dirty="0">
                  <a:solidFill>
                    <a:srgbClr val="44546A"/>
                  </a:solidFill>
                  <a:ea typeface="微软雅黑" panose="020B0503020204020204" pitchFamily="34" charset="-122"/>
                </a:rPr>
                <a:t>10000</a:t>
              </a:r>
              <a:r>
                <a:rPr lang="zh-CN" altLang="en-US" sz="3200" b="1" dirty="0">
                  <a:solidFill>
                    <a:srgbClr val="44546A"/>
                  </a:solidFill>
                  <a:ea typeface="微软雅黑" panose="020B0503020204020204" pitchFamily="34" charset="-122"/>
                </a:rPr>
                <a:t>平米</a:t>
              </a:r>
              <a:endParaRPr lang="zh-CN" altLang="en-US" sz="3200" b="1" dirty="0">
                <a:solidFill>
                  <a:srgbClr val="44546A"/>
                </a:solidFill>
                <a:ea typeface="微软雅黑" panose="020B0503020204020204" pitchFamily="34" charset="-122"/>
              </a:endParaRPr>
            </a:p>
          </p:txBody>
        </p:sp>
        <p:grpSp>
          <p:nvGrpSpPr>
            <p:cNvPr id="29" name="îsḷiḍe"/>
            <p:cNvGrpSpPr>
              <a:grpSpLocks noChangeAspect="1"/>
            </p:cNvGrpSpPr>
            <p:nvPr/>
          </p:nvGrpSpPr>
          <p:grpSpPr>
            <a:xfrm>
              <a:off x="621088" y="4960694"/>
              <a:ext cx="569007" cy="417128"/>
              <a:chOff x="4683246" y="3949942"/>
              <a:chExt cx="920862" cy="675068"/>
            </a:xfrm>
          </p:grpSpPr>
          <p:sp>
            <p:nvSpPr>
              <p:cNvPr id="30" name="ïs1iḓé"/>
              <p:cNvSpPr/>
              <p:nvPr/>
            </p:nvSpPr>
            <p:spPr>
              <a:xfrm rot="5400000">
                <a:off x="5110569" y="4123499"/>
                <a:ext cx="659124" cy="327954"/>
              </a:xfrm>
              <a:prstGeom prst="triangle">
                <a:avLst>
                  <a:gd name="adj" fmla="val 49285"/>
                </a:avLst>
              </a:prstGeom>
              <a:noFill/>
              <a:ln w="28575" cap="flat" cmpd="sng">
                <a:solidFill>
                  <a:srgbClr val="FF6600"/>
                </a:solidFill>
                <a:prstDash val="solid"/>
                <a:miter lim="800000"/>
                <a:headEnd type="none" w="sm" len="sm"/>
                <a:tailEnd type="none" w="sm" len="sm"/>
              </a:ln>
            </p:spPr>
            <p:txBody>
              <a:bodyPr spcFirstLastPara="1" wrap="square" lIns="68580" tIns="34291" rIns="68580" bIns="34291" anchor="ctr" anchorCtr="0">
                <a:normAutofit fontScale="25000" lnSpcReduction="20000"/>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defRPr>
                </a:lvl9pPr>
              </a:lstStyle>
              <a:p>
                <a:pPr algn="ctr"/>
                <a:endParaRPr sz="1200">
                  <a:solidFill>
                    <a:prstClr val="white"/>
                  </a:solidFill>
                </a:endParaRPr>
              </a:p>
            </p:txBody>
          </p:sp>
          <p:sp>
            <p:nvSpPr>
              <p:cNvPr id="31" name="íṩḷíďè"/>
              <p:cNvSpPr/>
              <p:nvPr/>
            </p:nvSpPr>
            <p:spPr>
              <a:xfrm rot="18900000">
                <a:off x="4683246" y="3949942"/>
                <a:ext cx="675068" cy="675068"/>
              </a:xfrm>
              <a:prstGeom prst="rect">
                <a:avLst/>
              </a:prstGeom>
              <a:solidFill>
                <a:srgbClr val="FF6600"/>
              </a:solidFill>
              <a:ln w="28575" cap="flat" cmpd="sng">
                <a:solidFill>
                  <a:srgbClr val="FF6600"/>
                </a:solidFill>
                <a:prstDash val="solid"/>
                <a:miter lim="800000"/>
                <a:headEnd type="none" w="sm" len="sm"/>
                <a:tailEnd type="none" w="sm" len="sm"/>
              </a:ln>
            </p:spPr>
            <p:txBody>
              <a:bodyPr spcFirstLastPara="1" wrap="square" lIns="68580" tIns="34291" rIns="68580" bIns="34291" anchor="ctr" anchorCtr="0">
                <a:norm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defRPr>
                </a:lvl9pPr>
              </a:lstStyle>
              <a:p>
                <a:pPr algn="ctr"/>
                <a:endParaRPr sz="1200">
                  <a:solidFill>
                    <a:prstClr val="white"/>
                  </a:solidFill>
                </a:endParaRPr>
              </a:p>
            </p:txBody>
          </p:sp>
        </p:grpSp>
      </p:grpSp>
      <p:sp>
        <p:nvSpPr>
          <p:cNvPr id="32" name="圆角矩形 31"/>
          <p:cNvSpPr/>
          <p:nvPr/>
        </p:nvSpPr>
        <p:spPr>
          <a:xfrm>
            <a:off x="8788998" y="157985"/>
            <a:ext cx="2441995" cy="510778"/>
          </a:xfrm>
          <a:prstGeom prst="roundRect">
            <a:avLst/>
          </a:prstGeom>
          <a:gradFill>
            <a:lin ang="10800000" scaled="0"/>
          </a:gradFill>
        </p:spPr>
        <p:style>
          <a:lnRef idx="1">
            <a:schemeClr val="accent2"/>
          </a:lnRef>
          <a:fillRef idx="3">
            <a:schemeClr val="accent2"/>
          </a:fillRef>
          <a:effectRef idx="2">
            <a:schemeClr val="accent2"/>
          </a:effectRef>
          <a:fontRef idx="minor">
            <a:schemeClr val="lt1"/>
          </a:fontRef>
        </p:style>
        <p:txBody>
          <a:bodyPr wrap="square">
            <a:spAutoFit/>
          </a:bodyPr>
          <a:lstStyle/>
          <a:p>
            <a:pPr algn="ctr"/>
            <a:r>
              <a:rPr lang="zh-CN" altLang="en-US" sz="2400" b="1" dirty="0">
                <a:solidFill>
                  <a:schemeClr val="bg1"/>
                </a:solidFill>
              </a:rPr>
              <a:t>济郑高铁</a:t>
            </a:r>
            <a:endParaRPr lang="zh-CN" altLang="en-US" sz="2400" b="1" dirty="0">
              <a:solidFill>
                <a:schemeClr val="bg1"/>
              </a:solidFill>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wipe(left)">
                                      <p:cBhvr>
                                        <p:cTn id="12" dur="500"/>
                                        <p:tgtEl>
                                          <p:spTgt spid="1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wipe(left)">
                                      <p:cBhvr>
                                        <p:cTn id="17" dur="500"/>
                                        <p:tgtEl>
                                          <p:spTgt spid="22"/>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27"/>
                                        </p:tgtEl>
                                        <p:attrNameLst>
                                          <p:attrName>style.visibility</p:attrName>
                                        </p:attrNameLst>
                                      </p:cBhvr>
                                      <p:to>
                                        <p:strVal val="visible"/>
                                      </p:to>
                                    </p:set>
                                    <p:animEffect transition="in" filter="wipe(left)">
                                      <p:cBhvr>
                                        <p:cTn id="22"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Box 19"/>
          <p:cNvSpPr txBox="1"/>
          <p:nvPr/>
        </p:nvSpPr>
        <p:spPr>
          <a:xfrm>
            <a:off x="88475" y="157985"/>
            <a:ext cx="10205085" cy="553994"/>
          </a:xfrm>
          <a:prstGeom prst="rect">
            <a:avLst/>
          </a:prstGeom>
          <a:noFill/>
        </p:spPr>
        <p:txBody>
          <a:bodyPr wrap="square" lIns="121917" tIns="60958" rIns="121917" bIns="60958" rtlCol="0">
            <a:spAutoFit/>
          </a:bodyPr>
          <a:lstStyle/>
          <a:p>
            <a:r>
              <a:rPr lang="zh-CN" altLang="en-US" sz="2800" kern="0">
                <a:gradFill>
                  <a:gsLst>
                    <a:gs pos="0">
                      <a:srgbClr val="FF0000"/>
                    </a:gs>
                    <a:gs pos="100000">
                      <a:srgbClr val="C00000"/>
                    </a:gs>
                  </a:gsLst>
                  <a:lin ang="5400000" scaled="1"/>
                </a:gradFill>
                <a:latin typeface="方正粗雅宋_GBK" panose="02000500000000000000" pitchFamily="2" charset="-122"/>
                <a:ea typeface="方正粗雅宋_GBK" panose="02000500000000000000" pitchFamily="2" charset="-122"/>
                <a:cs typeface="宋体" panose="02010600030101010101" pitchFamily="2" charset="-122"/>
              </a:rPr>
              <a:t>三、发展我市交通</a:t>
            </a:r>
            <a:endParaRPr lang="zh-CN" altLang="en-US" sz="2800" kern="0" dirty="0">
              <a:gradFill>
                <a:gsLst>
                  <a:gs pos="0">
                    <a:srgbClr val="FF0000"/>
                  </a:gs>
                  <a:gs pos="100000">
                    <a:srgbClr val="C00000"/>
                  </a:gs>
                </a:gsLst>
                <a:lin ang="5400000" scaled="1"/>
              </a:gradFill>
              <a:latin typeface="方正粗雅宋_GBK" panose="02000500000000000000" pitchFamily="2" charset="-122"/>
              <a:ea typeface="方正粗雅宋_GBK" panose="02000500000000000000" pitchFamily="2" charset="-122"/>
              <a:cs typeface="宋体" panose="02010600030101010101" pitchFamily="2" charset="-122"/>
            </a:endParaRPr>
          </a:p>
        </p:txBody>
      </p:sp>
      <p:sp>
        <p:nvSpPr>
          <p:cNvPr id="8" name="矩形 7"/>
          <p:cNvSpPr/>
          <p:nvPr/>
        </p:nvSpPr>
        <p:spPr>
          <a:xfrm>
            <a:off x="-24180" y="711979"/>
            <a:ext cx="12030134" cy="127491"/>
          </a:xfrm>
          <a:prstGeom prst="rect">
            <a:avLst/>
          </a:prstGeom>
          <a:gradFill>
            <a:gsLst>
              <a:gs pos="6195">
                <a:srgbClr val="FF6600">
                  <a:lumMod val="94000"/>
                  <a:lumOff val="6000"/>
                </a:srgbClr>
              </a:gs>
              <a:gs pos="100000">
                <a:srgbClr val="FFC000">
                  <a:alpha val="0"/>
                </a:srgb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 name="矩形 6"/>
          <p:cNvSpPr/>
          <p:nvPr/>
        </p:nvSpPr>
        <p:spPr>
          <a:xfrm>
            <a:off x="-24180" y="711979"/>
            <a:ext cx="12030134" cy="127491"/>
          </a:xfrm>
          <a:prstGeom prst="rect">
            <a:avLst/>
          </a:prstGeom>
          <a:gradFill>
            <a:gsLst>
              <a:gs pos="6195">
                <a:srgbClr val="FF6600">
                  <a:lumMod val="94000"/>
                  <a:lumOff val="6000"/>
                </a:srgbClr>
              </a:gs>
              <a:gs pos="100000">
                <a:srgbClr val="FFC000">
                  <a:alpha val="0"/>
                </a:srgb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pic>
        <p:nvPicPr>
          <p:cNvPr id="2" name="图片 1"/>
          <p:cNvPicPr>
            <a:picLocks noChangeAspect="1"/>
          </p:cNvPicPr>
          <p:nvPr/>
        </p:nvPicPr>
        <p:blipFill>
          <a:blip r:embed="rId1"/>
          <a:stretch>
            <a:fillRect/>
          </a:stretch>
        </p:blipFill>
        <p:spPr>
          <a:xfrm>
            <a:off x="344246" y="1283335"/>
            <a:ext cx="5222306" cy="2937547"/>
          </a:xfrm>
          <a:prstGeom prst="rect">
            <a:avLst/>
          </a:prstGeom>
          <a:noFill/>
          <a:ln>
            <a:noFill/>
          </a:ln>
          <a:effectLst>
            <a:reflection blurRad="6350" stA="50000" endA="300" endPos="38500" dist="50800" dir="5400000" sy="-100000" algn="bl" rotWithShape="0"/>
          </a:effectLst>
        </p:spPr>
      </p:pic>
      <p:pic>
        <p:nvPicPr>
          <p:cNvPr id="3" name="图片 2" descr="聊城高铁西站效果图内部"/>
          <p:cNvPicPr>
            <a:picLocks noChangeAspect="1"/>
          </p:cNvPicPr>
          <p:nvPr/>
        </p:nvPicPr>
        <p:blipFill>
          <a:blip r:embed="rId2"/>
          <a:stretch>
            <a:fillRect/>
          </a:stretch>
        </p:blipFill>
        <p:spPr>
          <a:xfrm>
            <a:off x="5932212" y="1283335"/>
            <a:ext cx="5903517" cy="2937545"/>
          </a:xfrm>
          <a:prstGeom prst="rect">
            <a:avLst/>
          </a:prstGeom>
          <a:noFill/>
          <a:ln>
            <a:noFill/>
          </a:ln>
          <a:effectLst>
            <a:reflection blurRad="6350" stA="50000" endA="300" endPos="38500" dist="50800" dir="5400000" sy="-100000" algn="bl" rotWithShape="0"/>
          </a:effectLst>
        </p:spPr>
      </p:pic>
      <p:sp>
        <p:nvSpPr>
          <p:cNvPr id="9" name="圆角矩形 8"/>
          <p:cNvSpPr/>
          <p:nvPr/>
        </p:nvSpPr>
        <p:spPr>
          <a:xfrm>
            <a:off x="8788998" y="157985"/>
            <a:ext cx="2441995" cy="510778"/>
          </a:xfrm>
          <a:prstGeom prst="roundRect">
            <a:avLst/>
          </a:prstGeom>
          <a:gradFill>
            <a:lin ang="10800000" scaled="0"/>
          </a:gradFill>
        </p:spPr>
        <p:style>
          <a:lnRef idx="1">
            <a:schemeClr val="accent2"/>
          </a:lnRef>
          <a:fillRef idx="3">
            <a:schemeClr val="accent2"/>
          </a:fillRef>
          <a:effectRef idx="2">
            <a:schemeClr val="accent2"/>
          </a:effectRef>
          <a:fontRef idx="minor">
            <a:schemeClr val="lt1"/>
          </a:fontRef>
        </p:style>
        <p:txBody>
          <a:bodyPr wrap="square">
            <a:spAutoFit/>
          </a:bodyPr>
          <a:lstStyle/>
          <a:p>
            <a:pPr algn="ctr"/>
            <a:r>
              <a:rPr lang="zh-CN" altLang="en-US" sz="2400" b="1" dirty="0">
                <a:solidFill>
                  <a:schemeClr val="bg1"/>
                </a:solidFill>
              </a:rPr>
              <a:t>济郑高铁</a:t>
            </a:r>
            <a:endParaRPr lang="zh-CN" altLang="en-US" sz="2400" b="1" dirty="0">
              <a:solidFill>
                <a:schemeClr val="bg1"/>
              </a:solidFill>
            </a:endParaRPr>
          </a:p>
        </p:txBody>
      </p:sp>
      <p:sp>
        <p:nvSpPr>
          <p:cNvPr id="11" name="文本框 99"/>
          <p:cNvSpPr txBox="1"/>
          <p:nvPr/>
        </p:nvSpPr>
        <p:spPr>
          <a:xfrm>
            <a:off x="344247" y="4536515"/>
            <a:ext cx="11491482" cy="1641475"/>
          </a:xfrm>
          <a:prstGeom prst="rect">
            <a:avLst/>
          </a:prstGeom>
          <a:noFill/>
          <a:ln w="9525">
            <a:noFill/>
          </a:ln>
        </p:spPr>
        <p:txBody>
          <a:bodyPr wrap="square">
            <a:spAutoFit/>
          </a:bodyPr>
          <a:lstStyle/>
          <a:p>
            <a:pPr indent="0">
              <a:lnSpc>
                <a:spcPct val="120000"/>
              </a:lnSpc>
            </a:pPr>
            <a:r>
              <a:rPr lang="en-US" altLang="zh-CN" sz="280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80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总投资</a:t>
            </a:r>
            <a:r>
              <a:rPr lang="en-US" altLang="zh-CN" sz="2800" b="1" dirty="0">
                <a:solidFill>
                  <a:srgbClr val="FF6600"/>
                </a:solidFill>
                <a:latin typeface="微软雅黑" panose="020B0503020204020204" pitchFamily="34" charset="-122"/>
                <a:ea typeface="微软雅黑" panose="020B0503020204020204" pitchFamily="34" charset="-122"/>
                <a:cs typeface="微软雅黑" panose="020B0503020204020204" pitchFamily="34" charset="-122"/>
              </a:rPr>
              <a:t>207</a:t>
            </a:r>
            <a:r>
              <a:rPr lang="zh-CN" altLang="en-US" sz="2800" b="1" dirty="0">
                <a:solidFill>
                  <a:srgbClr val="FF6600"/>
                </a:solidFill>
                <a:latin typeface="微软雅黑" panose="020B0503020204020204" pitchFamily="34" charset="-122"/>
                <a:ea typeface="微软雅黑" panose="020B0503020204020204" pitchFamily="34" charset="-122"/>
                <a:cs typeface="微软雅黑" panose="020B0503020204020204" pitchFamily="34" charset="-122"/>
              </a:rPr>
              <a:t>亿元</a:t>
            </a:r>
            <a:r>
              <a:rPr lang="zh-CN" altLang="en-US" sz="280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。目前，累计完成投资</a:t>
            </a:r>
            <a:r>
              <a:rPr lang="en-US" altLang="zh-CN" sz="2800" b="1" dirty="0" smtClean="0">
                <a:solidFill>
                  <a:srgbClr val="FF6600"/>
                </a:solidFill>
                <a:latin typeface="微软雅黑" panose="020B0503020204020204" pitchFamily="34" charset="-122"/>
                <a:ea typeface="微软雅黑" panose="020B0503020204020204" pitchFamily="34" charset="-122"/>
                <a:cs typeface="微软雅黑" panose="020B0503020204020204" pitchFamily="34" charset="-122"/>
              </a:rPr>
              <a:t>110.1</a:t>
            </a:r>
            <a:r>
              <a:rPr lang="zh-CN" altLang="en-US" sz="2800" b="1" dirty="0" smtClean="0">
                <a:solidFill>
                  <a:srgbClr val="FF6600"/>
                </a:solidFill>
                <a:latin typeface="微软雅黑" panose="020B0503020204020204" pitchFamily="34" charset="-122"/>
                <a:ea typeface="微软雅黑" panose="020B0503020204020204" pitchFamily="34" charset="-122"/>
                <a:cs typeface="微软雅黑" panose="020B0503020204020204" pitchFamily="34" charset="-122"/>
              </a:rPr>
              <a:t>亿元</a:t>
            </a:r>
            <a:r>
              <a:rPr lang="en-US" altLang="zh-CN" sz="280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80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占总投资的</a:t>
            </a:r>
            <a:r>
              <a:rPr lang="en-US" altLang="zh-CN" sz="2800" b="1" dirty="0">
                <a:solidFill>
                  <a:srgbClr val="FF6600"/>
                </a:solidFill>
                <a:latin typeface="微软雅黑" panose="020B0503020204020204" pitchFamily="34" charset="-122"/>
                <a:ea typeface="微软雅黑" panose="020B0503020204020204" pitchFamily="34" charset="-122"/>
                <a:cs typeface="微软雅黑" panose="020B0503020204020204" pitchFamily="34" charset="-122"/>
              </a:rPr>
              <a:t>53.2%</a:t>
            </a:r>
            <a:r>
              <a:rPr lang="zh-CN" altLang="en-US" sz="28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，架梁施工完成总里程的</a:t>
            </a:r>
            <a:r>
              <a:rPr lang="en-US" altLang="zh-CN" sz="2800" b="1" dirty="0">
                <a:solidFill>
                  <a:srgbClr val="FF6600"/>
                </a:solidFill>
                <a:latin typeface="微软雅黑" panose="020B0503020204020204" pitchFamily="34" charset="-122"/>
                <a:ea typeface="微软雅黑" panose="020B0503020204020204" pitchFamily="34" charset="-122"/>
                <a:cs typeface="微软雅黑" panose="020B0503020204020204" pitchFamily="34" charset="-122"/>
              </a:rPr>
              <a:t>62.8%</a:t>
            </a:r>
            <a:r>
              <a:rPr lang="zh-CN" altLang="en-US" sz="28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。今年，将全面完成“三线”迁改，基本完成箱梁架设，启动无砟轨道铺设工作，</a:t>
            </a:r>
            <a:r>
              <a:rPr lang="zh-CN" altLang="en-US" sz="28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确保明年年底建成通车。</a:t>
            </a:r>
            <a:endParaRPr lang="zh-CN" altLang="en-US" sz="28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8" presetClass="entr" presetSubtype="16"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diamond(in)">
                                      <p:cBhvr>
                                        <p:cTn id="13" dur="500"/>
                                        <p:tgtEl>
                                          <p:spTgt spid="2"/>
                                        </p:tgtEl>
                                      </p:cBhvr>
                                    </p:animEffect>
                                  </p:childTnLst>
                                </p:cTn>
                              </p:par>
                              <p:par>
                                <p:cTn id="14" presetID="8" presetClass="entr" presetSubtype="16" fill="hold" nodeType="with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diamond(in)">
                                      <p:cBhvr>
                                        <p:cTn id="16"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24180" y="711979"/>
            <a:ext cx="12030134" cy="127491"/>
          </a:xfrm>
          <a:prstGeom prst="rect">
            <a:avLst/>
          </a:prstGeom>
          <a:gradFill>
            <a:gsLst>
              <a:gs pos="6195">
                <a:srgbClr val="FF6600">
                  <a:lumMod val="94000"/>
                  <a:lumOff val="6000"/>
                </a:srgbClr>
              </a:gs>
              <a:gs pos="100000">
                <a:srgbClr val="FFC000">
                  <a:alpha val="0"/>
                </a:srgb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 name="矩形 6"/>
          <p:cNvSpPr/>
          <p:nvPr/>
        </p:nvSpPr>
        <p:spPr>
          <a:xfrm>
            <a:off x="-24180" y="711979"/>
            <a:ext cx="12030134" cy="127491"/>
          </a:xfrm>
          <a:prstGeom prst="rect">
            <a:avLst/>
          </a:prstGeom>
          <a:gradFill>
            <a:gsLst>
              <a:gs pos="6195">
                <a:srgbClr val="FF6600">
                  <a:lumMod val="94000"/>
                  <a:lumOff val="6000"/>
                </a:srgbClr>
              </a:gs>
              <a:gs pos="100000">
                <a:srgbClr val="FFC000">
                  <a:alpha val="0"/>
                </a:srgb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 name="TextBox 13"/>
          <p:cNvSpPr txBox="1"/>
          <p:nvPr/>
        </p:nvSpPr>
        <p:spPr>
          <a:xfrm>
            <a:off x="88475" y="157985"/>
            <a:ext cx="10205085" cy="553994"/>
          </a:xfrm>
          <a:prstGeom prst="rect">
            <a:avLst/>
          </a:prstGeom>
          <a:noFill/>
        </p:spPr>
        <p:txBody>
          <a:bodyPr wrap="square" lIns="121917" tIns="60958" rIns="121917" bIns="60958" rtlCol="0">
            <a:spAutoFit/>
          </a:bodyPr>
          <a:lstStyle/>
          <a:p>
            <a:r>
              <a:rPr lang="zh-CN" altLang="en-US" sz="2800" kern="0">
                <a:gradFill>
                  <a:gsLst>
                    <a:gs pos="0">
                      <a:srgbClr val="FF0000"/>
                    </a:gs>
                    <a:gs pos="100000">
                      <a:srgbClr val="C00000"/>
                    </a:gs>
                  </a:gsLst>
                  <a:lin ang="5400000" scaled="1"/>
                </a:gradFill>
                <a:latin typeface="方正粗雅宋_GBK" panose="02000500000000000000" pitchFamily="2" charset="-122"/>
                <a:ea typeface="方正粗雅宋_GBK" panose="02000500000000000000" pitchFamily="2" charset="-122"/>
                <a:cs typeface="宋体" panose="02010600030101010101" pitchFamily="2" charset="-122"/>
              </a:rPr>
              <a:t>三、发展我市交通</a:t>
            </a:r>
            <a:endParaRPr lang="zh-CN" altLang="en-US" sz="2800" kern="0" dirty="0">
              <a:gradFill>
                <a:gsLst>
                  <a:gs pos="0">
                    <a:srgbClr val="FF0000"/>
                  </a:gs>
                  <a:gs pos="100000">
                    <a:srgbClr val="C00000"/>
                  </a:gs>
                </a:gsLst>
                <a:lin ang="5400000" scaled="1"/>
              </a:gradFill>
              <a:latin typeface="方正粗雅宋_GBK" panose="02000500000000000000" pitchFamily="2" charset="-122"/>
              <a:ea typeface="方正粗雅宋_GBK" panose="02000500000000000000" pitchFamily="2" charset="-122"/>
              <a:cs typeface="宋体" panose="02010600030101010101" pitchFamily="2" charset="-122"/>
            </a:endParaRPr>
          </a:p>
        </p:txBody>
      </p:sp>
      <p:sp>
        <p:nvSpPr>
          <p:cNvPr id="2" name="矩形 1"/>
          <p:cNvSpPr/>
          <p:nvPr/>
        </p:nvSpPr>
        <p:spPr>
          <a:xfrm>
            <a:off x="646817" y="1259543"/>
            <a:ext cx="11359137" cy="5339080"/>
          </a:xfrm>
          <a:prstGeom prst="rect">
            <a:avLst/>
          </a:prstGeom>
        </p:spPr>
        <p:txBody>
          <a:bodyPr wrap="square">
            <a:spAutoFit/>
          </a:bodyPr>
          <a:lstStyle/>
          <a:p>
            <a:pPr marL="457200" indent="-457200">
              <a:lnSpc>
                <a:spcPct val="130000"/>
              </a:lnSpc>
              <a:spcAft>
                <a:spcPts val="1200"/>
              </a:spcAft>
              <a:buClr>
                <a:srgbClr val="FF0000"/>
              </a:buClr>
              <a:buFont typeface="Wingdings" panose="05000000000000000000" pitchFamily="2" charset="2"/>
              <a:buChar char="l"/>
            </a:pPr>
            <a:r>
              <a:rPr lang="zh-CN" altLang="en-US" sz="2800">
                <a:latin typeface="+mn-ea"/>
              </a:rPr>
              <a:t>全长</a:t>
            </a:r>
            <a:r>
              <a:rPr lang="en-US" altLang="zh-CN" sz="2800" b="1">
                <a:solidFill>
                  <a:srgbClr val="FF0000"/>
                </a:solidFill>
                <a:latin typeface="+mn-ea"/>
              </a:rPr>
              <a:t>645</a:t>
            </a:r>
            <a:r>
              <a:rPr lang="zh-CN" altLang="en-US" sz="2800">
                <a:latin typeface="+mn-ea"/>
              </a:rPr>
              <a:t>公里</a:t>
            </a:r>
            <a:r>
              <a:rPr lang="zh-CN" altLang="en-US" sz="2800" smtClean="0">
                <a:latin typeface="+mn-ea"/>
              </a:rPr>
              <a:t>，山东</a:t>
            </a:r>
            <a:r>
              <a:rPr lang="zh-CN" altLang="en-US" sz="2800">
                <a:latin typeface="+mn-ea"/>
              </a:rPr>
              <a:t>境内</a:t>
            </a:r>
            <a:r>
              <a:rPr lang="en-US" altLang="zh-CN" sz="2800" b="1">
                <a:solidFill>
                  <a:srgbClr val="FF0000"/>
                </a:solidFill>
                <a:latin typeface="+mn-ea"/>
              </a:rPr>
              <a:t>268</a:t>
            </a:r>
            <a:r>
              <a:rPr lang="zh-CN" altLang="en-US" sz="2800" b="1">
                <a:solidFill>
                  <a:srgbClr val="FF0000"/>
                </a:solidFill>
                <a:latin typeface="+mn-ea"/>
              </a:rPr>
              <a:t>公里</a:t>
            </a:r>
            <a:r>
              <a:rPr lang="zh-CN" altLang="en-US" sz="2800" smtClean="0">
                <a:latin typeface="+mn-ea"/>
              </a:rPr>
              <a:t>。</a:t>
            </a:r>
            <a:r>
              <a:rPr lang="zh-CN" altLang="en-US" sz="2800">
                <a:latin typeface="+mn-ea"/>
              </a:rPr>
              <a:t>其中聊城境内</a:t>
            </a:r>
            <a:r>
              <a:rPr lang="en-US" altLang="zh-CN" sz="2800" b="1">
                <a:solidFill>
                  <a:srgbClr val="FF0000"/>
                </a:solidFill>
                <a:latin typeface="+mn-ea"/>
              </a:rPr>
              <a:t>101.4</a:t>
            </a:r>
            <a:r>
              <a:rPr lang="zh-CN" altLang="en-US" sz="2800" b="1">
                <a:solidFill>
                  <a:srgbClr val="FF0000"/>
                </a:solidFill>
                <a:latin typeface="+mn-ea"/>
              </a:rPr>
              <a:t>公里</a:t>
            </a:r>
            <a:r>
              <a:rPr lang="zh-CN" altLang="en-US" sz="2800" smtClean="0">
                <a:latin typeface="+mn-ea"/>
              </a:rPr>
              <a:t>，途径</a:t>
            </a:r>
            <a:r>
              <a:rPr lang="zh-CN" altLang="en-US" sz="2800">
                <a:latin typeface="+mn-ea"/>
              </a:rPr>
              <a:t>临清</a:t>
            </a:r>
            <a:r>
              <a:rPr lang="zh-CN" altLang="en-US" sz="2800" smtClean="0">
                <a:latin typeface="+mn-ea"/>
              </a:rPr>
              <a:t>市、</a:t>
            </a:r>
            <a:r>
              <a:rPr lang="zh-CN" altLang="en-US" sz="2800">
                <a:latin typeface="+mn-ea"/>
              </a:rPr>
              <a:t>东昌府</a:t>
            </a:r>
            <a:r>
              <a:rPr lang="zh-CN" altLang="en-US" sz="2800" smtClean="0">
                <a:latin typeface="+mn-ea"/>
              </a:rPr>
              <a:t>区、度假区、</a:t>
            </a:r>
            <a:r>
              <a:rPr lang="zh-CN" altLang="en-US" sz="2800">
                <a:latin typeface="+mn-ea"/>
              </a:rPr>
              <a:t>阳谷</a:t>
            </a:r>
            <a:r>
              <a:rPr lang="zh-CN" altLang="en-US" sz="2800" smtClean="0">
                <a:latin typeface="+mn-ea"/>
              </a:rPr>
              <a:t>县。</a:t>
            </a:r>
            <a:r>
              <a:rPr lang="zh-CN" altLang="en-US" sz="2800">
                <a:latin typeface="+mn-ea"/>
              </a:rPr>
              <a:t>设计时速</a:t>
            </a:r>
            <a:r>
              <a:rPr lang="en-US" altLang="zh-CN" sz="2800" b="1">
                <a:solidFill>
                  <a:srgbClr val="FF0000"/>
                </a:solidFill>
                <a:latin typeface="+mn-ea"/>
              </a:rPr>
              <a:t>350</a:t>
            </a:r>
            <a:r>
              <a:rPr lang="zh-CN" altLang="en-US" sz="2800" b="1">
                <a:solidFill>
                  <a:srgbClr val="FF0000"/>
                </a:solidFill>
                <a:latin typeface="+mn-ea"/>
              </a:rPr>
              <a:t>公里</a:t>
            </a:r>
            <a:r>
              <a:rPr lang="zh-CN" altLang="en-US" sz="2800" smtClean="0">
                <a:latin typeface="+mn-ea"/>
              </a:rPr>
              <a:t>。</a:t>
            </a:r>
            <a:endParaRPr lang="en-US" altLang="zh-CN" sz="2800" smtClean="0">
              <a:latin typeface="+mn-ea"/>
            </a:endParaRPr>
          </a:p>
          <a:p>
            <a:pPr marL="457200" indent="-457200">
              <a:lnSpc>
                <a:spcPct val="130000"/>
              </a:lnSpc>
              <a:spcAft>
                <a:spcPts val="1200"/>
              </a:spcAft>
              <a:buClr>
                <a:srgbClr val="FF0000"/>
              </a:buClr>
              <a:buFont typeface="Wingdings" panose="05000000000000000000" pitchFamily="2" charset="2"/>
              <a:buChar char="l"/>
            </a:pPr>
            <a:r>
              <a:rPr lang="zh-CN" altLang="en-US" sz="2800">
                <a:latin typeface="+mn-ea"/>
              </a:rPr>
              <a:t>该高铁正线共设站</a:t>
            </a:r>
            <a:r>
              <a:rPr lang="en-US" altLang="zh-CN" sz="2800" b="1">
                <a:solidFill>
                  <a:srgbClr val="FF0000"/>
                </a:solidFill>
                <a:latin typeface="+mn-ea"/>
              </a:rPr>
              <a:t>17</a:t>
            </a:r>
            <a:r>
              <a:rPr lang="zh-CN" altLang="en-US" sz="2800" b="1">
                <a:solidFill>
                  <a:srgbClr val="FF0000"/>
                </a:solidFill>
                <a:latin typeface="+mn-ea"/>
              </a:rPr>
              <a:t>个</a:t>
            </a:r>
            <a:r>
              <a:rPr lang="zh-CN" altLang="en-US" sz="2800">
                <a:latin typeface="+mn-ea"/>
              </a:rPr>
              <a:t>，我市境内设临清东站、聊城西站、</a:t>
            </a:r>
            <a:r>
              <a:rPr lang="zh-CN" altLang="en-US" sz="2800" smtClean="0">
                <a:latin typeface="+mn-ea"/>
              </a:rPr>
              <a:t>阳谷东站。</a:t>
            </a:r>
            <a:endParaRPr lang="en-US" altLang="zh-CN" sz="2800" smtClean="0">
              <a:latin typeface="+mn-ea"/>
            </a:endParaRPr>
          </a:p>
          <a:p>
            <a:pPr marL="457200" indent="-457200">
              <a:lnSpc>
                <a:spcPct val="130000"/>
              </a:lnSpc>
              <a:spcAft>
                <a:spcPts val="1200"/>
              </a:spcAft>
              <a:buClr>
                <a:srgbClr val="FF0000"/>
              </a:buClr>
              <a:buFont typeface="Wingdings" panose="05000000000000000000" pitchFamily="2" charset="2"/>
              <a:buChar char="l"/>
            </a:pPr>
            <a:r>
              <a:rPr lang="zh-CN" altLang="en-US" sz="2800" smtClean="0">
                <a:latin typeface="+mn-ea"/>
              </a:rPr>
              <a:t>临</a:t>
            </a:r>
            <a:r>
              <a:rPr lang="zh-CN" altLang="en-US" sz="2800">
                <a:latin typeface="+mn-ea"/>
              </a:rPr>
              <a:t>清东站</a:t>
            </a:r>
            <a:r>
              <a:rPr lang="zh-CN" altLang="en-US" sz="2800" smtClean="0">
                <a:latin typeface="+mn-ea"/>
              </a:rPr>
              <a:t>：站</a:t>
            </a:r>
            <a:r>
              <a:rPr lang="zh-CN" altLang="en-US" sz="2800">
                <a:latin typeface="+mn-ea"/>
              </a:rPr>
              <a:t>房面积</a:t>
            </a:r>
            <a:r>
              <a:rPr lang="en-US" altLang="zh-CN" sz="2800" b="1">
                <a:solidFill>
                  <a:srgbClr val="FF0000"/>
                </a:solidFill>
                <a:latin typeface="+mn-ea"/>
              </a:rPr>
              <a:t>15000</a:t>
            </a:r>
            <a:r>
              <a:rPr lang="zh-CN" altLang="en-US" sz="2800">
                <a:latin typeface="+mn-ea"/>
              </a:rPr>
              <a:t>平米</a:t>
            </a:r>
            <a:r>
              <a:rPr lang="zh-CN" altLang="en-US" sz="2800" smtClean="0">
                <a:latin typeface="+mn-ea"/>
              </a:rPr>
              <a:t>。</a:t>
            </a:r>
            <a:endParaRPr lang="en-US" altLang="zh-CN" sz="2800" smtClean="0">
              <a:latin typeface="+mn-ea"/>
            </a:endParaRPr>
          </a:p>
          <a:p>
            <a:pPr marL="457200" indent="-457200">
              <a:lnSpc>
                <a:spcPct val="130000"/>
              </a:lnSpc>
              <a:spcAft>
                <a:spcPts val="1200"/>
              </a:spcAft>
              <a:buClr>
                <a:srgbClr val="FF0000"/>
              </a:buClr>
              <a:buFont typeface="Wingdings" panose="05000000000000000000" pitchFamily="2" charset="2"/>
              <a:buChar char="l"/>
            </a:pPr>
            <a:r>
              <a:rPr lang="zh-CN" altLang="en-US" sz="2800" smtClean="0">
                <a:latin typeface="+mn-ea"/>
              </a:rPr>
              <a:t>聊</a:t>
            </a:r>
            <a:r>
              <a:rPr lang="zh-CN" altLang="en-US" sz="2800">
                <a:latin typeface="+mn-ea"/>
              </a:rPr>
              <a:t>城西站</a:t>
            </a:r>
            <a:r>
              <a:rPr lang="zh-CN" altLang="en-US" sz="2800" smtClean="0">
                <a:latin typeface="+mn-ea"/>
              </a:rPr>
              <a:t>：为</a:t>
            </a:r>
            <a:r>
              <a:rPr lang="zh-CN" altLang="en-US" sz="2800">
                <a:latin typeface="+mn-ea"/>
              </a:rPr>
              <a:t>雄商高铁、济郑高铁共用站</a:t>
            </a:r>
            <a:r>
              <a:rPr lang="zh-CN" altLang="en-US" sz="2800" smtClean="0">
                <a:latin typeface="+mn-ea"/>
              </a:rPr>
              <a:t>。</a:t>
            </a:r>
            <a:endParaRPr lang="en-US" altLang="zh-CN" sz="2800" smtClean="0">
              <a:latin typeface="+mn-ea"/>
            </a:endParaRPr>
          </a:p>
          <a:p>
            <a:pPr marL="457200" indent="-457200">
              <a:lnSpc>
                <a:spcPct val="130000"/>
              </a:lnSpc>
              <a:spcAft>
                <a:spcPts val="1200"/>
              </a:spcAft>
              <a:buClr>
                <a:srgbClr val="FF0000"/>
              </a:buClr>
              <a:buFont typeface="Wingdings" panose="05000000000000000000" pitchFamily="2" charset="2"/>
              <a:buChar char="l"/>
            </a:pPr>
            <a:r>
              <a:rPr lang="zh-CN" altLang="en-US" sz="2800" smtClean="0">
                <a:latin typeface="+mn-ea"/>
              </a:rPr>
              <a:t>阳</a:t>
            </a:r>
            <a:r>
              <a:rPr lang="zh-CN" altLang="en-US" sz="2800">
                <a:latin typeface="+mn-ea"/>
              </a:rPr>
              <a:t>谷东站</a:t>
            </a:r>
            <a:r>
              <a:rPr lang="zh-CN" altLang="en-US" sz="2800" smtClean="0">
                <a:latin typeface="+mn-ea"/>
              </a:rPr>
              <a:t>：站</a:t>
            </a:r>
            <a:r>
              <a:rPr lang="zh-CN" altLang="en-US" sz="2800">
                <a:latin typeface="+mn-ea"/>
              </a:rPr>
              <a:t>房面积</a:t>
            </a:r>
            <a:r>
              <a:rPr lang="en-US" altLang="zh-CN" sz="2800" b="1">
                <a:solidFill>
                  <a:srgbClr val="FF0000"/>
                </a:solidFill>
                <a:latin typeface="+mn-ea"/>
              </a:rPr>
              <a:t>10000</a:t>
            </a:r>
            <a:r>
              <a:rPr lang="zh-CN" altLang="en-US" sz="2800">
                <a:latin typeface="+mn-ea"/>
              </a:rPr>
              <a:t>平米</a:t>
            </a:r>
            <a:r>
              <a:rPr lang="zh-CN" altLang="en-US" sz="2800" smtClean="0">
                <a:latin typeface="+mn-ea"/>
              </a:rPr>
              <a:t>。</a:t>
            </a:r>
            <a:endParaRPr lang="zh-CN" altLang="en-US" sz="2800">
              <a:latin typeface="+mn-ea"/>
            </a:endParaRPr>
          </a:p>
          <a:p>
            <a:pPr marL="457200" indent="-457200">
              <a:lnSpc>
                <a:spcPct val="130000"/>
              </a:lnSpc>
              <a:spcAft>
                <a:spcPts val="1200"/>
              </a:spcAft>
              <a:buClr>
                <a:srgbClr val="FF0000"/>
              </a:buClr>
              <a:buFont typeface="Wingdings" panose="05000000000000000000" pitchFamily="2" charset="2"/>
              <a:buChar char="l"/>
            </a:pPr>
            <a:r>
              <a:rPr lang="zh-CN" altLang="en-US" sz="2800" smtClean="0">
                <a:latin typeface="+mn-ea"/>
              </a:rPr>
              <a:t>今年</a:t>
            </a:r>
            <a:r>
              <a:rPr lang="zh-CN" altLang="en-US" sz="2800">
                <a:latin typeface="+mn-ea"/>
              </a:rPr>
              <a:t>将积极推进该项目开工建设</a:t>
            </a:r>
            <a:r>
              <a:rPr lang="zh-CN" altLang="en-US" sz="2800" smtClean="0">
                <a:latin typeface="+mn-ea"/>
              </a:rPr>
              <a:t>。</a:t>
            </a:r>
            <a:endParaRPr lang="zh-CN" altLang="en-US" sz="2800">
              <a:latin typeface="+mn-ea"/>
            </a:endParaRPr>
          </a:p>
        </p:txBody>
      </p:sp>
      <p:sp>
        <p:nvSpPr>
          <p:cNvPr id="15" name="圆角矩形 14"/>
          <p:cNvSpPr/>
          <p:nvPr/>
        </p:nvSpPr>
        <p:spPr>
          <a:xfrm>
            <a:off x="8788998" y="157985"/>
            <a:ext cx="2441995" cy="510243"/>
          </a:xfrm>
          <a:prstGeom prst="roundRect">
            <a:avLst/>
          </a:prstGeom>
          <a:gradFill>
            <a:lin ang="10800000" scaled="0"/>
          </a:gradFill>
        </p:spPr>
        <p:style>
          <a:lnRef idx="1">
            <a:schemeClr val="accent2"/>
          </a:lnRef>
          <a:fillRef idx="3">
            <a:schemeClr val="accent2"/>
          </a:fillRef>
          <a:effectRef idx="2">
            <a:schemeClr val="accent2"/>
          </a:effectRef>
          <a:fontRef idx="minor">
            <a:schemeClr val="lt1"/>
          </a:fontRef>
        </p:style>
        <p:txBody>
          <a:bodyPr wrap="square">
            <a:spAutoFit/>
          </a:bodyPr>
          <a:lstStyle/>
          <a:p>
            <a:pPr algn="ctr"/>
            <a:r>
              <a:rPr lang="zh-CN" altLang="en-US" sz="2400" b="1" kern="0" spc="40">
                <a:solidFill>
                  <a:schemeClr val="bg1"/>
                </a:solidFill>
                <a:latin typeface="等线" panose="02010600030101010101" charset="-122"/>
                <a:ea typeface="微软雅黑" panose="020B0503020204020204" pitchFamily="34" charset="-122"/>
                <a:cs typeface="宋体" panose="02010600030101010101" pitchFamily="2" charset="-122"/>
              </a:rPr>
              <a:t>雄商高铁</a:t>
            </a:r>
            <a:endParaRPr lang="zh-CN" altLang="en-US" sz="2400" b="1" kern="0" spc="40" dirty="0">
              <a:solidFill>
                <a:schemeClr val="bg1"/>
              </a:solidFill>
              <a:latin typeface="等线" panose="02010600030101010101" charset="-122"/>
              <a:ea typeface="微软雅黑" panose="020B0503020204020204" pitchFamily="34" charset="-122"/>
              <a:cs typeface="宋体" panose="02010600030101010101" pitchFamily="2" charset="-122"/>
            </a:endParaRPr>
          </a:p>
        </p:txBody>
      </p:sp>
    </p:spTree>
  </p:cSld>
  <p:clrMapOvr>
    <a:masterClrMapping/>
  </p:clrMapOvr>
  <p:transition spd="slow">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wipe(left)">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wipe(left)">
                                      <p:cBhvr>
                                        <p:cTn id="12" dur="500"/>
                                        <p:tgtEl>
                                          <p:spTgt spid="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Effect transition="in" filter="wipe(left)">
                                      <p:cBhvr>
                                        <p:cTn id="17" dur="500"/>
                                        <p:tgtEl>
                                          <p:spTgt spid="2">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2">
                                            <p:txEl>
                                              <p:pRg st="3" end="3"/>
                                            </p:txEl>
                                          </p:spTgt>
                                        </p:tgtEl>
                                        <p:attrNameLst>
                                          <p:attrName>style.visibility</p:attrName>
                                        </p:attrNameLst>
                                      </p:cBhvr>
                                      <p:to>
                                        <p:strVal val="visible"/>
                                      </p:to>
                                    </p:set>
                                    <p:animEffect transition="in" filter="wipe(left)">
                                      <p:cBhvr>
                                        <p:cTn id="22" dur="500"/>
                                        <p:tgtEl>
                                          <p:spTgt spid="2">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2">
                                            <p:txEl>
                                              <p:pRg st="4" end="4"/>
                                            </p:txEl>
                                          </p:spTgt>
                                        </p:tgtEl>
                                        <p:attrNameLst>
                                          <p:attrName>style.visibility</p:attrName>
                                        </p:attrNameLst>
                                      </p:cBhvr>
                                      <p:to>
                                        <p:strVal val="visible"/>
                                      </p:to>
                                    </p:set>
                                    <p:animEffect transition="in" filter="wipe(left)">
                                      <p:cBhvr>
                                        <p:cTn id="27" dur="500"/>
                                        <p:tgtEl>
                                          <p:spTgt spid="2">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2">
                                            <p:txEl>
                                              <p:pRg st="5" end="5"/>
                                            </p:txEl>
                                          </p:spTgt>
                                        </p:tgtEl>
                                        <p:attrNameLst>
                                          <p:attrName>style.visibility</p:attrName>
                                        </p:attrNameLst>
                                      </p:cBhvr>
                                      <p:to>
                                        <p:strVal val="visible"/>
                                      </p:to>
                                    </p:set>
                                    <p:animEffect transition="in" filter="wipe(left)">
                                      <p:cBhvr>
                                        <p:cTn id="3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4180" y="711979"/>
            <a:ext cx="12030134" cy="127491"/>
          </a:xfrm>
          <a:prstGeom prst="rect">
            <a:avLst/>
          </a:prstGeom>
          <a:gradFill>
            <a:gsLst>
              <a:gs pos="6195">
                <a:srgbClr val="FF6600">
                  <a:lumMod val="94000"/>
                  <a:lumOff val="6000"/>
                </a:srgbClr>
              </a:gs>
              <a:gs pos="100000">
                <a:srgbClr val="FFC000">
                  <a:alpha val="0"/>
                </a:srgb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 name="TextBox 6"/>
          <p:cNvSpPr txBox="1"/>
          <p:nvPr/>
        </p:nvSpPr>
        <p:spPr>
          <a:xfrm>
            <a:off x="88475" y="157985"/>
            <a:ext cx="10205085" cy="553994"/>
          </a:xfrm>
          <a:prstGeom prst="rect">
            <a:avLst/>
          </a:prstGeom>
          <a:noFill/>
        </p:spPr>
        <p:txBody>
          <a:bodyPr wrap="square" lIns="121917" tIns="60958" rIns="121917" bIns="60958" rtlCol="0">
            <a:spAutoFit/>
          </a:bodyPr>
          <a:lstStyle/>
          <a:p>
            <a:r>
              <a:rPr lang="zh-CN" altLang="en-US" sz="2800" kern="0" dirty="0">
                <a:gradFill>
                  <a:gsLst>
                    <a:gs pos="0">
                      <a:srgbClr val="FF0000"/>
                    </a:gs>
                    <a:gs pos="100000">
                      <a:srgbClr val="C00000"/>
                    </a:gs>
                  </a:gsLst>
                  <a:lin ang="5400000" scaled="1"/>
                </a:gradFill>
                <a:latin typeface="方正粗雅宋_GBK" panose="02000500000000000000" pitchFamily="2" charset="-122"/>
                <a:ea typeface="方正粗雅宋_GBK" panose="02000500000000000000" pitchFamily="2" charset="-122"/>
                <a:cs typeface="宋体" panose="02010600030101010101" pitchFamily="2" charset="-122"/>
              </a:rPr>
              <a:t>一、研究国家政策</a:t>
            </a:r>
            <a:endParaRPr lang="zh-CN" altLang="en-US" sz="2800" kern="0" dirty="0">
              <a:gradFill>
                <a:gsLst>
                  <a:gs pos="0">
                    <a:srgbClr val="FF0000"/>
                  </a:gs>
                  <a:gs pos="100000">
                    <a:srgbClr val="C00000"/>
                  </a:gs>
                </a:gsLst>
                <a:lin ang="5400000" scaled="1"/>
              </a:gradFill>
              <a:latin typeface="方正粗雅宋_GBK" panose="02000500000000000000" pitchFamily="2" charset="-122"/>
              <a:ea typeface="方正粗雅宋_GBK" panose="02000500000000000000" pitchFamily="2" charset="-122"/>
              <a:cs typeface="宋体" panose="02010600030101010101" pitchFamily="2" charset="-122"/>
            </a:endParaRPr>
          </a:p>
        </p:txBody>
      </p:sp>
      <p:pic>
        <p:nvPicPr>
          <p:cNvPr id="14" name="Picture 3"/>
          <p:cNvPicPr>
            <a:picLocks noChangeAspect="1" noChangeArrowheads="1"/>
          </p:cNvPicPr>
          <p:nvPr/>
        </p:nvPicPr>
        <p:blipFill>
          <a:blip r:embed="rId1">
            <a:extLst>
              <a:ext uri="{28A0092B-C50C-407E-A947-70E740481C1C}">
                <a14:useLocalDpi xmlns:a14="http://schemas.microsoft.com/office/drawing/2010/main" val="0"/>
              </a:ext>
            </a:extLst>
          </a:blip>
          <a:stretch>
            <a:fillRect/>
          </a:stretch>
        </p:blipFill>
        <p:spPr bwMode="auto">
          <a:xfrm>
            <a:off x="10699668" y="-11876"/>
            <a:ext cx="1496636" cy="907052"/>
          </a:xfrm>
          <a:prstGeom prst="rect">
            <a:avLst/>
          </a:prstGeom>
          <a:noFill/>
          <a:extLst>
            <a:ext uri="{909E8E84-426E-40DD-AFC4-6F175D3DCCD1}">
              <a14:hiddenFill xmlns:a14="http://schemas.microsoft.com/office/drawing/2010/main">
                <a:solidFill>
                  <a:srgbClr val="FFFFFF"/>
                </a:solidFill>
              </a14:hiddenFill>
            </a:ext>
          </a:extLst>
        </p:spPr>
      </p:pic>
      <p:sp>
        <p:nvSpPr>
          <p:cNvPr id="10" name="矩形 9"/>
          <p:cNvSpPr/>
          <p:nvPr/>
        </p:nvSpPr>
        <p:spPr>
          <a:xfrm>
            <a:off x="396732" y="1924063"/>
            <a:ext cx="11188375" cy="2306320"/>
          </a:xfrm>
          <a:prstGeom prst="rect">
            <a:avLst/>
          </a:prstGeom>
        </p:spPr>
        <p:txBody>
          <a:bodyPr wrap="square">
            <a:spAutoFit/>
          </a:bodyPr>
          <a:lstStyle/>
          <a:p>
            <a:pPr>
              <a:lnSpc>
                <a:spcPct val="120000"/>
              </a:lnSpc>
            </a:pPr>
            <a:r>
              <a:rPr lang="en-US" altLang="zh-CN" sz="2400">
                <a:latin typeface="+mn-ea"/>
              </a:rPr>
              <a:t>      1840</a:t>
            </a:r>
            <a:r>
              <a:rPr lang="zh-CN" altLang="en-US" sz="2400">
                <a:latin typeface="+mn-ea"/>
              </a:rPr>
              <a:t>年鸦片战争以后，中国逐步沦为半殖民地半封建社会，铁路修筑权、港口经营权、江海运输权等重要经济命脉被外国列强操纵。</a:t>
            </a:r>
            <a:r>
              <a:rPr lang="en-US" altLang="zh-CN" sz="2400">
                <a:latin typeface="+mn-ea"/>
              </a:rPr>
              <a:t>1921</a:t>
            </a:r>
            <a:r>
              <a:rPr lang="zh-CN" altLang="en-US" sz="2400">
                <a:latin typeface="+mn-ea"/>
              </a:rPr>
              <a:t>年，中国共产党应运而生，这是开天辟地的大事变。一百年来，我们党始终围绕为中国人民谋幸福、为中华民族谋复兴的初心使命，高度重视发展交通事业，注重发挥交通运输在经济社会发展和国家现代化建设中的先行引领作用。</a:t>
            </a:r>
            <a:endParaRPr lang="zh-CN" altLang="en-US" sz="2400">
              <a:latin typeface="+mn-ea"/>
            </a:endParaRPr>
          </a:p>
        </p:txBody>
      </p:sp>
    </p:spTree>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up)">
                                      <p:cBhvr>
                                        <p:cTn id="7" dur="5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24180" y="711979"/>
            <a:ext cx="12030134" cy="127491"/>
          </a:xfrm>
          <a:prstGeom prst="rect">
            <a:avLst/>
          </a:prstGeom>
          <a:gradFill>
            <a:gsLst>
              <a:gs pos="6195">
                <a:srgbClr val="FF6600">
                  <a:lumMod val="94000"/>
                  <a:lumOff val="6000"/>
                </a:srgbClr>
              </a:gs>
              <a:gs pos="100000">
                <a:srgbClr val="FFC000">
                  <a:alpha val="0"/>
                </a:srgb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pic>
        <p:nvPicPr>
          <p:cNvPr id="21" name="Picture 3"/>
          <p:cNvPicPr>
            <a:picLocks noChangeAspect="1" noChangeArrowheads="1"/>
          </p:cNvPicPr>
          <p:nvPr/>
        </p:nvPicPr>
        <p:blipFill>
          <a:blip r:embed="rId1">
            <a:extLst>
              <a:ext uri="{28A0092B-C50C-407E-A947-70E740481C1C}">
                <a14:useLocalDpi xmlns:a14="http://schemas.microsoft.com/office/drawing/2010/main" val="0"/>
              </a:ext>
            </a:extLst>
          </a:blip>
          <a:stretch>
            <a:fillRect/>
          </a:stretch>
        </p:blipFill>
        <p:spPr bwMode="auto">
          <a:xfrm>
            <a:off x="10699668" y="-11876"/>
            <a:ext cx="1496636" cy="907052"/>
          </a:xfrm>
          <a:prstGeom prst="rect">
            <a:avLst/>
          </a:prstGeom>
          <a:noFill/>
          <a:extLst>
            <a:ext uri="{909E8E84-426E-40DD-AFC4-6F175D3DCCD1}">
              <a14:hiddenFill xmlns:a14="http://schemas.microsoft.com/office/drawing/2010/main">
                <a:solidFill>
                  <a:srgbClr val="FFFFFF"/>
                </a:solidFill>
              </a14:hiddenFill>
            </a:ext>
          </a:extLst>
        </p:spPr>
      </p:pic>
      <p:sp>
        <p:nvSpPr>
          <p:cNvPr id="15" name="Freeform 6"/>
          <p:cNvSpPr/>
          <p:nvPr/>
        </p:nvSpPr>
        <p:spPr>
          <a:xfrm>
            <a:off x="1096963" y="3316983"/>
            <a:ext cx="9972675" cy="1593850"/>
          </a:xfrm>
          <a:custGeom>
            <a:avLst/>
            <a:gdLst/>
            <a:ahLst/>
            <a:cxnLst/>
            <a:rect l="0" t="0" r="0" b="0"/>
            <a:pathLst>
              <a:path w="9972375" h="1593851">
                <a:moveTo>
                  <a:pt x="3857177" y="0"/>
                </a:moveTo>
                <a:cubicBezTo>
                  <a:pt x="4297065" y="0"/>
                  <a:pt x="4653286" y="356937"/>
                  <a:pt x="4653286" y="796926"/>
                </a:cubicBezTo>
                <a:lnTo>
                  <a:pt x="4653286" y="803900"/>
                </a:lnTo>
                <a:lnTo>
                  <a:pt x="5523554" y="803900"/>
                </a:lnTo>
                <a:lnTo>
                  <a:pt x="5523554" y="930698"/>
                </a:lnTo>
                <a:cubicBezTo>
                  <a:pt x="5585671" y="1236281"/>
                  <a:pt x="5855689" y="1467053"/>
                  <a:pt x="6180217" y="1467053"/>
                </a:cubicBezTo>
                <a:cubicBezTo>
                  <a:pt x="6504111" y="1467053"/>
                  <a:pt x="6774129" y="1236281"/>
                  <a:pt x="6836246" y="930698"/>
                </a:cubicBezTo>
                <a:lnTo>
                  <a:pt x="6836246" y="803900"/>
                </a:lnTo>
                <a:lnTo>
                  <a:pt x="7735037" y="803900"/>
                </a:lnTo>
                <a:lnTo>
                  <a:pt x="7735037" y="796926"/>
                </a:lnTo>
                <a:cubicBezTo>
                  <a:pt x="7735037" y="356937"/>
                  <a:pt x="8091891" y="0"/>
                  <a:pt x="8531779" y="0"/>
                </a:cubicBezTo>
                <a:cubicBezTo>
                  <a:pt x="8971667" y="0"/>
                  <a:pt x="9328522" y="356937"/>
                  <a:pt x="9328522" y="796926"/>
                </a:cubicBezTo>
                <a:lnTo>
                  <a:pt x="9328522" y="803900"/>
                </a:lnTo>
                <a:lnTo>
                  <a:pt x="9972375" y="803900"/>
                </a:lnTo>
                <a:lnTo>
                  <a:pt x="9972375" y="930698"/>
                </a:lnTo>
                <a:lnTo>
                  <a:pt x="9201753" y="930698"/>
                </a:lnTo>
                <a:lnTo>
                  <a:pt x="9201753" y="803900"/>
                </a:lnTo>
                <a:lnTo>
                  <a:pt x="9201753" y="796926"/>
                </a:lnTo>
                <a:cubicBezTo>
                  <a:pt x="9201753" y="426675"/>
                  <a:pt x="8901944" y="126798"/>
                  <a:pt x="8531779" y="126798"/>
                </a:cubicBezTo>
                <a:cubicBezTo>
                  <a:pt x="8162248" y="126798"/>
                  <a:pt x="7861806" y="426675"/>
                  <a:pt x="7861806" y="796926"/>
                </a:cubicBezTo>
                <a:lnTo>
                  <a:pt x="7861806" y="803900"/>
                </a:lnTo>
                <a:lnTo>
                  <a:pt x="7861806" y="930698"/>
                </a:lnTo>
                <a:lnTo>
                  <a:pt x="6965550" y="930698"/>
                </a:lnTo>
                <a:cubicBezTo>
                  <a:pt x="6901532" y="1306654"/>
                  <a:pt x="6574468" y="1593851"/>
                  <a:pt x="6180217" y="1593851"/>
                </a:cubicBezTo>
                <a:cubicBezTo>
                  <a:pt x="5785332" y="1593851"/>
                  <a:pt x="5458268" y="1306654"/>
                  <a:pt x="5394884" y="930698"/>
                </a:cubicBezTo>
                <a:lnTo>
                  <a:pt x="4526517" y="930698"/>
                </a:lnTo>
                <a:lnTo>
                  <a:pt x="4526517" y="800096"/>
                </a:lnTo>
                <a:lnTo>
                  <a:pt x="4526517" y="796926"/>
                </a:lnTo>
                <a:cubicBezTo>
                  <a:pt x="4526517" y="426675"/>
                  <a:pt x="4226709" y="126798"/>
                  <a:pt x="3857177" y="126798"/>
                </a:cubicBezTo>
                <a:cubicBezTo>
                  <a:pt x="3487012" y="126798"/>
                  <a:pt x="3187204" y="426675"/>
                  <a:pt x="3187204" y="796926"/>
                </a:cubicBezTo>
                <a:lnTo>
                  <a:pt x="3187204" y="800730"/>
                </a:lnTo>
                <a:lnTo>
                  <a:pt x="3187204" y="930698"/>
                </a:lnTo>
                <a:lnTo>
                  <a:pt x="2271299" y="930698"/>
                </a:lnTo>
                <a:cubicBezTo>
                  <a:pt x="2207280" y="1306654"/>
                  <a:pt x="1880217" y="1593851"/>
                  <a:pt x="1485966" y="1593851"/>
                </a:cubicBezTo>
                <a:cubicBezTo>
                  <a:pt x="1091080" y="1593851"/>
                  <a:pt x="764017" y="1306654"/>
                  <a:pt x="700632" y="930698"/>
                </a:cubicBezTo>
                <a:lnTo>
                  <a:pt x="0" y="930698"/>
                </a:lnTo>
                <a:lnTo>
                  <a:pt x="0" y="803900"/>
                </a:lnTo>
                <a:lnTo>
                  <a:pt x="829303" y="803900"/>
                </a:lnTo>
                <a:lnTo>
                  <a:pt x="829303" y="930698"/>
                </a:lnTo>
                <a:cubicBezTo>
                  <a:pt x="891419" y="1236281"/>
                  <a:pt x="1161437" y="1467053"/>
                  <a:pt x="1485966" y="1467053"/>
                </a:cubicBezTo>
                <a:cubicBezTo>
                  <a:pt x="1809860" y="1467053"/>
                  <a:pt x="2079878" y="1236281"/>
                  <a:pt x="2141994" y="930698"/>
                </a:cubicBezTo>
                <a:lnTo>
                  <a:pt x="2141994" y="803900"/>
                </a:lnTo>
                <a:lnTo>
                  <a:pt x="3060435" y="803900"/>
                </a:lnTo>
                <a:lnTo>
                  <a:pt x="3060435" y="796926"/>
                </a:lnTo>
                <a:cubicBezTo>
                  <a:pt x="3060435" y="356937"/>
                  <a:pt x="3417289" y="0"/>
                  <a:pt x="3857177" y="0"/>
                </a:cubicBezTo>
                <a:close/>
              </a:path>
            </a:pathLst>
          </a:custGeom>
          <a:solidFill>
            <a:srgbClr val="734418">
              <a:alpha val="100000"/>
            </a:srgbClr>
          </a:solidFill>
          <a:ln w="9525">
            <a:noFill/>
          </a:ln>
        </p:spPr>
        <p:txBody>
          <a:bodyPr/>
          <a:lstStyle/>
          <a:p>
            <a:endParaRPr lang="zh-CN" altLang="en-US">
              <a:solidFill>
                <a:prstClr val="black"/>
              </a:solidFill>
            </a:endParaRPr>
          </a:p>
        </p:txBody>
      </p:sp>
      <p:grpSp>
        <p:nvGrpSpPr>
          <p:cNvPr id="16" name="组合 15"/>
          <p:cNvGrpSpPr/>
          <p:nvPr/>
        </p:nvGrpSpPr>
        <p:grpSpPr>
          <a:xfrm>
            <a:off x="1116013" y="4958458"/>
            <a:ext cx="3009900" cy="1425992"/>
            <a:chOff x="0" y="0"/>
            <a:chExt cx="1856582" cy="1107126"/>
          </a:xfrm>
        </p:grpSpPr>
        <p:sp>
          <p:nvSpPr>
            <p:cNvPr id="17" name="Line 58"/>
            <p:cNvSpPr/>
            <p:nvPr/>
          </p:nvSpPr>
          <p:spPr>
            <a:xfrm>
              <a:off x="913706" y="0"/>
              <a:ext cx="1" cy="334963"/>
            </a:xfrm>
            <a:prstGeom prst="line">
              <a:avLst/>
            </a:prstGeom>
            <a:ln w="19050" cap="flat" cmpd="sng">
              <a:solidFill>
                <a:srgbClr val="C00000"/>
              </a:solidFill>
              <a:prstDash val="solid"/>
              <a:headEnd type="none" w="med" len="med"/>
              <a:tailEnd type="none" w="med" len="med"/>
            </a:ln>
          </p:spPr>
        </p:sp>
        <p:sp>
          <p:nvSpPr>
            <p:cNvPr id="18" name="Line 59"/>
            <p:cNvSpPr/>
            <p:nvPr/>
          </p:nvSpPr>
          <p:spPr>
            <a:xfrm flipH="1">
              <a:off x="158056" y="344488"/>
              <a:ext cx="1495425" cy="1"/>
            </a:xfrm>
            <a:prstGeom prst="line">
              <a:avLst/>
            </a:prstGeom>
            <a:ln w="19050" cap="flat" cmpd="sng">
              <a:solidFill>
                <a:srgbClr val="C00000"/>
              </a:solidFill>
              <a:prstDash val="sysDot"/>
              <a:headEnd type="none" w="med" len="med"/>
              <a:tailEnd type="none" w="med" len="med"/>
            </a:ln>
          </p:spPr>
        </p:sp>
        <p:sp>
          <p:nvSpPr>
            <p:cNvPr id="19" name="Text Box 60"/>
            <p:cNvSpPr/>
            <p:nvPr/>
          </p:nvSpPr>
          <p:spPr>
            <a:xfrm>
              <a:off x="0" y="341032"/>
              <a:ext cx="1856582" cy="766094"/>
            </a:xfrm>
            <a:prstGeom prst="rect">
              <a:avLst/>
            </a:prstGeom>
            <a:noFill/>
            <a:ln w="9525">
              <a:noFill/>
            </a:ln>
          </p:spPr>
          <p:txBody>
            <a:bodyPr lIns="72574" tIns="36287" rIns="72574" bIns="36287">
              <a:spAutoFit/>
            </a:bodyPr>
            <a:lstStyle/>
            <a:p>
              <a:pPr algn="ctr" eaLnBrk="0" hangingPunct="0">
                <a:lnSpc>
                  <a:spcPct val="130000"/>
                </a:lnSpc>
                <a:buClr>
                  <a:srgbClr val="0563C1"/>
                </a:buClr>
              </a:pPr>
              <a:r>
                <a:rPr lang="zh-CN" altLang="en-US" sz="2400" b="1" dirty="0">
                  <a:solidFill>
                    <a:srgbClr val="C00000"/>
                  </a:solidFill>
                  <a:latin typeface="微软雅黑" panose="020B0503020204020204" pitchFamily="34" charset="-122"/>
                  <a:sym typeface="宋体" panose="02010600030101010101" pitchFamily="2" charset="-122"/>
                </a:rPr>
                <a:t>信发集团物流</a:t>
              </a:r>
              <a:r>
                <a:rPr lang="zh-CN" altLang="en-US" sz="2400" b="1" dirty="0" smtClean="0">
                  <a:solidFill>
                    <a:srgbClr val="C00000"/>
                  </a:solidFill>
                  <a:latin typeface="微软雅黑" panose="020B0503020204020204" pitchFamily="34" charset="-122"/>
                  <a:sym typeface="宋体" panose="02010600030101010101" pitchFamily="2" charset="-122"/>
                </a:rPr>
                <a:t>基地</a:t>
              </a:r>
              <a:endParaRPr lang="en-US" altLang="zh-CN" sz="2400" b="1" dirty="0" smtClean="0">
                <a:solidFill>
                  <a:srgbClr val="C00000"/>
                </a:solidFill>
                <a:latin typeface="微软雅黑" panose="020B0503020204020204" pitchFamily="34" charset="-122"/>
                <a:sym typeface="宋体" panose="02010600030101010101" pitchFamily="2" charset="-122"/>
              </a:endParaRPr>
            </a:p>
            <a:p>
              <a:pPr algn="ctr" eaLnBrk="0" hangingPunct="0">
                <a:lnSpc>
                  <a:spcPct val="130000"/>
                </a:lnSpc>
                <a:buClr>
                  <a:srgbClr val="0563C1"/>
                </a:buClr>
              </a:pPr>
              <a:r>
                <a:rPr lang="zh-CN" altLang="en-US" sz="2400" b="1" dirty="0" smtClean="0">
                  <a:solidFill>
                    <a:srgbClr val="C00000"/>
                  </a:solidFill>
                  <a:latin typeface="微软雅黑" panose="020B0503020204020204" pitchFamily="34" charset="-122"/>
                  <a:sym typeface="宋体" panose="02010600030101010101" pitchFamily="2" charset="-122"/>
                </a:rPr>
                <a:t>专用铁路</a:t>
              </a:r>
              <a:r>
                <a:rPr lang="zh-CN" altLang="en-US" sz="2400" b="1" dirty="0">
                  <a:solidFill>
                    <a:srgbClr val="C00000"/>
                  </a:solidFill>
                  <a:latin typeface="微软雅黑" panose="020B0503020204020204" pitchFamily="34" charset="-122"/>
                  <a:sym typeface="宋体" panose="02010600030101010101" pitchFamily="2" charset="-122"/>
                </a:rPr>
                <a:t>改扩建工程</a:t>
              </a:r>
              <a:endParaRPr lang="en-US" altLang="x-none" sz="2400" b="1" dirty="0">
                <a:solidFill>
                  <a:srgbClr val="C00000"/>
                </a:solidFill>
                <a:latin typeface="微软雅黑" panose="020B0503020204020204" pitchFamily="34" charset="-122"/>
                <a:sym typeface="宋体" panose="02010600030101010101" pitchFamily="2" charset="-122"/>
              </a:endParaRPr>
            </a:p>
          </p:txBody>
        </p:sp>
      </p:grpSp>
      <p:grpSp>
        <p:nvGrpSpPr>
          <p:cNvPr id="20" name="组合 19"/>
          <p:cNvGrpSpPr/>
          <p:nvPr/>
        </p:nvGrpSpPr>
        <p:grpSpPr>
          <a:xfrm>
            <a:off x="3476625" y="1926606"/>
            <a:ext cx="2952750" cy="1331640"/>
            <a:chOff x="0" y="-233090"/>
            <a:chExt cx="2952326" cy="1331692"/>
          </a:xfrm>
        </p:grpSpPr>
        <p:sp>
          <p:nvSpPr>
            <p:cNvPr id="22" name="Line 68"/>
            <p:cNvSpPr/>
            <p:nvPr/>
          </p:nvSpPr>
          <p:spPr>
            <a:xfrm>
              <a:off x="1440568" y="776698"/>
              <a:ext cx="0" cy="321904"/>
            </a:xfrm>
            <a:prstGeom prst="line">
              <a:avLst/>
            </a:prstGeom>
            <a:ln w="19050" cap="flat" cmpd="sng">
              <a:solidFill>
                <a:schemeClr val="accent2">
                  <a:lumMod val="75000"/>
                </a:schemeClr>
              </a:solidFill>
              <a:prstDash val="solid"/>
              <a:headEnd type="none" w="med" len="med"/>
              <a:tailEnd type="none" w="med" len="med"/>
            </a:ln>
          </p:spPr>
        </p:sp>
        <p:sp>
          <p:nvSpPr>
            <p:cNvPr id="23" name="Line 69"/>
            <p:cNvSpPr/>
            <p:nvPr/>
          </p:nvSpPr>
          <p:spPr>
            <a:xfrm flipH="1">
              <a:off x="0" y="765835"/>
              <a:ext cx="2872531" cy="1"/>
            </a:xfrm>
            <a:prstGeom prst="line">
              <a:avLst/>
            </a:prstGeom>
            <a:ln w="19050" cap="flat" cmpd="sng">
              <a:solidFill>
                <a:schemeClr val="accent2">
                  <a:lumMod val="75000"/>
                </a:schemeClr>
              </a:solidFill>
              <a:prstDash val="sysDot"/>
              <a:headEnd type="none" w="med" len="med"/>
              <a:tailEnd type="none" w="med" len="med"/>
            </a:ln>
          </p:spPr>
        </p:sp>
        <p:sp>
          <p:nvSpPr>
            <p:cNvPr id="24" name="Text Box 70"/>
            <p:cNvSpPr/>
            <p:nvPr/>
          </p:nvSpPr>
          <p:spPr>
            <a:xfrm>
              <a:off x="0" y="-233090"/>
              <a:ext cx="2952326" cy="986777"/>
            </a:xfrm>
            <a:prstGeom prst="rect">
              <a:avLst/>
            </a:prstGeom>
            <a:noFill/>
            <a:ln w="9525">
              <a:noFill/>
            </a:ln>
          </p:spPr>
          <p:txBody>
            <a:bodyPr lIns="72574" tIns="36287" rIns="72574" bIns="36287">
              <a:spAutoFit/>
            </a:bodyPr>
            <a:lstStyle/>
            <a:p>
              <a:pPr algn="ctr" eaLnBrk="0" hangingPunct="0">
                <a:lnSpc>
                  <a:spcPct val="130000"/>
                </a:lnSpc>
                <a:buClr>
                  <a:srgbClr val="ED7D31"/>
                </a:buClr>
              </a:pPr>
              <a:r>
                <a:rPr lang="zh-CN" altLang="en-US" sz="2400" b="1" dirty="0">
                  <a:solidFill>
                    <a:srgbClr val="FF6600"/>
                  </a:solidFill>
                  <a:latin typeface="微软雅黑" panose="020B0503020204020204" pitchFamily="34" charset="-122"/>
                  <a:sym typeface="宋体" panose="02010600030101010101" pitchFamily="2" charset="-122"/>
                </a:rPr>
                <a:t>聊城国际物流内陆港铁路专用线工程</a:t>
              </a:r>
              <a:endParaRPr lang="en-US" altLang="x-none" sz="2400" b="1" dirty="0">
                <a:solidFill>
                  <a:srgbClr val="FF6600"/>
                </a:solidFill>
                <a:latin typeface="微软雅黑" panose="020B0503020204020204" pitchFamily="34" charset="-122"/>
                <a:sym typeface="宋体" panose="02010600030101010101" pitchFamily="2" charset="-122"/>
              </a:endParaRPr>
            </a:p>
          </p:txBody>
        </p:sp>
      </p:grpSp>
      <p:sp>
        <p:nvSpPr>
          <p:cNvPr id="25" name="椭圆 14"/>
          <p:cNvSpPr/>
          <p:nvPr/>
        </p:nvSpPr>
        <p:spPr>
          <a:xfrm>
            <a:off x="1876425" y="3374133"/>
            <a:ext cx="1389063" cy="1385888"/>
          </a:xfrm>
          <a:prstGeom prst="ellipse">
            <a:avLst/>
          </a:prstGeom>
          <a:solidFill>
            <a:srgbClr val="B62822"/>
          </a:solidFill>
          <a:ln w="25400" cap="flat" cmpd="sng">
            <a:solidFill>
              <a:srgbClr val="FFFFEB"/>
            </a:solidFill>
            <a:prstDash val="solid"/>
            <a:headEnd type="none" w="med" len="med"/>
            <a:tailEnd type="none" w="med" len="med"/>
          </a:ln>
        </p:spPr>
        <p:txBody>
          <a:bodyPr lIns="72574" tIns="36287" rIns="72574" bIns="36287" anchor="ctr"/>
          <a:lstStyle/>
          <a:p>
            <a:pPr algn="ctr" eaLnBrk="0" hangingPunct="0"/>
            <a:endParaRPr lang="zh-CN" altLang="en-US" dirty="0">
              <a:solidFill>
                <a:prstClr val="black"/>
              </a:solidFill>
              <a:latin typeface="微软雅黑" panose="020B0503020204020204" pitchFamily="34" charset="-122"/>
            </a:endParaRPr>
          </a:p>
        </p:txBody>
      </p:sp>
      <p:sp>
        <p:nvSpPr>
          <p:cNvPr id="26" name="椭圆 15"/>
          <p:cNvSpPr/>
          <p:nvPr/>
        </p:nvSpPr>
        <p:spPr>
          <a:xfrm>
            <a:off x="4257675" y="3448746"/>
            <a:ext cx="1389063" cy="1385887"/>
          </a:xfrm>
          <a:prstGeom prst="ellipse">
            <a:avLst/>
          </a:prstGeom>
          <a:solidFill>
            <a:srgbClr val="FF6600"/>
          </a:solidFill>
          <a:ln w="25400" cap="flat" cmpd="sng">
            <a:solidFill>
              <a:srgbClr val="FFFFEB"/>
            </a:solidFill>
            <a:prstDash val="solid"/>
            <a:headEnd type="none" w="med" len="med"/>
            <a:tailEnd type="none" w="med" len="med"/>
          </a:ln>
        </p:spPr>
        <p:txBody>
          <a:bodyPr lIns="72574" tIns="36287" rIns="72574" bIns="36287" anchor="ctr"/>
          <a:lstStyle/>
          <a:p>
            <a:pPr algn="ctr" eaLnBrk="0" hangingPunct="0"/>
            <a:endParaRPr lang="zh-CN" altLang="en-US" dirty="0">
              <a:solidFill>
                <a:prstClr val="black"/>
              </a:solidFill>
              <a:latin typeface="微软雅黑" panose="020B0503020204020204" pitchFamily="34" charset="-122"/>
            </a:endParaRPr>
          </a:p>
        </p:txBody>
      </p:sp>
      <p:sp>
        <p:nvSpPr>
          <p:cNvPr id="27" name="椭圆 16"/>
          <p:cNvSpPr/>
          <p:nvPr/>
        </p:nvSpPr>
        <p:spPr>
          <a:xfrm>
            <a:off x="6580188" y="3388421"/>
            <a:ext cx="1389062" cy="1385887"/>
          </a:xfrm>
          <a:prstGeom prst="ellipse">
            <a:avLst/>
          </a:prstGeom>
          <a:solidFill>
            <a:srgbClr val="B62822"/>
          </a:solidFill>
          <a:ln w="25400" cap="flat" cmpd="sng">
            <a:solidFill>
              <a:srgbClr val="FFFFEB"/>
            </a:solidFill>
            <a:prstDash val="solid"/>
            <a:headEnd type="none" w="med" len="med"/>
            <a:tailEnd type="none" w="med" len="med"/>
          </a:ln>
        </p:spPr>
        <p:txBody>
          <a:bodyPr lIns="72574" tIns="36287" rIns="72574" bIns="36287" anchor="ctr"/>
          <a:lstStyle/>
          <a:p>
            <a:pPr algn="ctr" eaLnBrk="0" hangingPunct="0"/>
            <a:endParaRPr lang="zh-CN" altLang="en-US" dirty="0">
              <a:solidFill>
                <a:prstClr val="black"/>
              </a:solidFill>
              <a:latin typeface="微软雅黑" panose="020B0503020204020204" pitchFamily="34" charset="-122"/>
            </a:endParaRPr>
          </a:p>
        </p:txBody>
      </p:sp>
      <p:sp>
        <p:nvSpPr>
          <p:cNvPr id="29" name="椭圆 17"/>
          <p:cNvSpPr/>
          <p:nvPr/>
        </p:nvSpPr>
        <p:spPr>
          <a:xfrm>
            <a:off x="8951913" y="3421758"/>
            <a:ext cx="1389062" cy="1385888"/>
          </a:xfrm>
          <a:prstGeom prst="ellipse">
            <a:avLst/>
          </a:prstGeom>
          <a:solidFill>
            <a:srgbClr val="FF6600"/>
          </a:solidFill>
          <a:ln w="25400" cap="flat" cmpd="sng">
            <a:solidFill>
              <a:srgbClr val="FFFFEB"/>
            </a:solidFill>
            <a:prstDash val="solid"/>
            <a:headEnd type="none" w="med" len="med"/>
            <a:tailEnd type="none" w="med" len="med"/>
          </a:ln>
        </p:spPr>
        <p:txBody>
          <a:bodyPr lIns="72574" tIns="36287" rIns="72574" bIns="36287" anchor="ctr"/>
          <a:lstStyle/>
          <a:p>
            <a:pPr algn="ctr" eaLnBrk="0" hangingPunct="0"/>
            <a:endParaRPr lang="zh-CN" altLang="en-US" dirty="0">
              <a:solidFill>
                <a:prstClr val="black"/>
              </a:solidFill>
              <a:latin typeface="微软雅黑" panose="020B0503020204020204" pitchFamily="34" charset="-122"/>
            </a:endParaRPr>
          </a:p>
        </p:txBody>
      </p:sp>
      <p:grpSp>
        <p:nvGrpSpPr>
          <p:cNvPr id="30" name="组合 29"/>
          <p:cNvGrpSpPr/>
          <p:nvPr/>
        </p:nvGrpSpPr>
        <p:grpSpPr>
          <a:xfrm>
            <a:off x="5800725" y="4958458"/>
            <a:ext cx="3011488" cy="1408061"/>
            <a:chOff x="0" y="0"/>
            <a:chExt cx="1856582" cy="1093205"/>
          </a:xfrm>
        </p:grpSpPr>
        <p:sp>
          <p:nvSpPr>
            <p:cNvPr id="31" name="Line 58"/>
            <p:cNvSpPr/>
            <p:nvPr/>
          </p:nvSpPr>
          <p:spPr>
            <a:xfrm>
              <a:off x="913706" y="0"/>
              <a:ext cx="1" cy="334963"/>
            </a:xfrm>
            <a:prstGeom prst="line">
              <a:avLst/>
            </a:prstGeom>
            <a:ln w="19050" cap="flat" cmpd="sng">
              <a:solidFill>
                <a:srgbClr val="C00000"/>
              </a:solidFill>
              <a:prstDash val="solid"/>
              <a:headEnd type="none" w="med" len="med"/>
              <a:tailEnd type="none" w="med" len="med"/>
            </a:ln>
          </p:spPr>
        </p:sp>
        <p:sp>
          <p:nvSpPr>
            <p:cNvPr id="32" name="Line 59"/>
            <p:cNvSpPr/>
            <p:nvPr/>
          </p:nvSpPr>
          <p:spPr>
            <a:xfrm flipH="1">
              <a:off x="158056" y="344488"/>
              <a:ext cx="1495425" cy="1"/>
            </a:xfrm>
            <a:prstGeom prst="line">
              <a:avLst/>
            </a:prstGeom>
            <a:ln w="19050" cap="flat" cmpd="sng">
              <a:solidFill>
                <a:srgbClr val="C00000"/>
              </a:solidFill>
              <a:prstDash val="sysDot"/>
              <a:headEnd type="none" w="med" len="med"/>
              <a:tailEnd type="none" w="med" len="med"/>
            </a:ln>
          </p:spPr>
        </p:sp>
        <p:sp>
          <p:nvSpPr>
            <p:cNvPr id="33" name="Text Box 60"/>
            <p:cNvSpPr/>
            <p:nvPr/>
          </p:nvSpPr>
          <p:spPr>
            <a:xfrm>
              <a:off x="0" y="327111"/>
              <a:ext cx="1856582" cy="766094"/>
            </a:xfrm>
            <a:prstGeom prst="rect">
              <a:avLst/>
            </a:prstGeom>
            <a:noFill/>
            <a:ln w="9525">
              <a:noFill/>
            </a:ln>
          </p:spPr>
          <p:txBody>
            <a:bodyPr lIns="72574" tIns="36287" rIns="72574" bIns="36287">
              <a:spAutoFit/>
            </a:bodyPr>
            <a:lstStyle/>
            <a:p>
              <a:pPr algn="ctr" eaLnBrk="0" hangingPunct="0">
                <a:lnSpc>
                  <a:spcPct val="130000"/>
                </a:lnSpc>
                <a:buClr>
                  <a:srgbClr val="0563C1"/>
                </a:buClr>
              </a:pPr>
              <a:r>
                <a:rPr lang="zh-CN" altLang="en-US" sz="2400" b="1" dirty="0">
                  <a:solidFill>
                    <a:srgbClr val="C00000"/>
                  </a:solidFill>
                  <a:latin typeface="微软雅黑" panose="020B0503020204020204" pitchFamily="34" charset="-122"/>
                  <a:sym typeface="宋体" panose="02010600030101010101" pitchFamily="2" charset="-122"/>
                </a:rPr>
                <a:t>鲁西化工集团</a:t>
              </a:r>
              <a:r>
                <a:rPr lang="zh-CN" altLang="en-US" sz="2400" b="1" dirty="0" smtClean="0">
                  <a:solidFill>
                    <a:srgbClr val="C00000"/>
                  </a:solidFill>
                  <a:latin typeface="微软雅黑" panose="020B0503020204020204" pitchFamily="34" charset="-122"/>
                  <a:sym typeface="宋体" panose="02010600030101010101" pitchFamily="2" charset="-122"/>
                </a:rPr>
                <a:t>股份</a:t>
              </a:r>
              <a:endParaRPr lang="en-US" altLang="zh-CN" sz="2400" b="1" dirty="0" smtClean="0">
                <a:solidFill>
                  <a:srgbClr val="C00000"/>
                </a:solidFill>
                <a:latin typeface="微软雅黑" panose="020B0503020204020204" pitchFamily="34" charset="-122"/>
                <a:sym typeface="宋体" panose="02010600030101010101" pitchFamily="2" charset="-122"/>
              </a:endParaRPr>
            </a:p>
            <a:p>
              <a:pPr algn="ctr" eaLnBrk="0" hangingPunct="0">
                <a:lnSpc>
                  <a:spcPct val="130000"/>
                </a:lnSpc>
                <a:buClr>
                  <a:srgbClr val="0563C1"/>
                </a:buClr>
              </a:pPr>
              <a:r>
                <a:rPr lang="zh-CN" altLang="en-US" sz="2400" b="1" dirty="0" smtClean="0">
                  <a:solidFill>
                    <a:srgbClr val="C00000"/>
                  </a:solidFill>
                  <a:latin typeface="微软雅黑" panose="020B0503020204020204" pitchFamily="34" charset="-122"/>
                  <a:sym typeface="宋体" panose="02010600030101010101" pitchFamily="2" charset="-122"/>
                </a:rPr>
                <a:t>有限公司</a:t>
              </a:r>
              <a:r>
                <a:rPr lang="zh-CN" altLang="en-US" sz="2400" b="1" dirty="0">
                  <a:solidFill>
                    <a:srgbClr val="C00000"/>
                  </a:solidFill>
                  <a:latin typeface="微软雅黑" panose="020B0503020204020204" pitchFamily="34" charset="-122"/>
                  <a:sym typeface="宋体" panose="02010600030101010101" pitchFamily="2" charset="-122"/>
                </a:rPr>
                <a:t>铁路专用线</a:t>
              </a:r>
              <a:endParaRPr lang="en-US" altLang="x-none" sz="2400" b="1" dirty="0">
                <a:solidFill>
                  <a:srgbClr val="C00000"/>
                </a:solidFill>
                <a:latin typeface="微软雅黑" panose="020B0503020204020204" pitchFamily="34" charset="-122"/>
                <a:sym typeface="宋体" panose="02010600030101010101" pitchFamily="2" charset="-122"/>
              </a:endParaRPr>
            </a:p>
          </p:txBody>
        </p:sp>
      </p:grpSp>
      <p:grpSp>
        <p:nvGrpSpPr>
          <p:cNvPr id="34" name="组合 33"/>
          <p:cNvGrpSpPr/>
          <p:nvPr/>
        </p:nvGrpSpPr>
        <p:grpSpPr>
          <a:xfrm>
            <a:off x="8196263" y="2002806"/>
            <a:ext cx="2952750" cy="1331640"/>
            <a:chOff x="0" y="-233090"/>
            <a:chExt cx="2952326" cy="1331692"/>
          </a:xfrm>
        </p:grpSpPr>
        <p:sp>
          <p:nvSpPr>
            <p:cNvPr id="35" name="Line 68"/>
            <p:cNvSpPr/>
            <p:nvPr/>
          </p:nvSpPr>
          <p:spPr>
            <a:xfrm>
              <a:off x="1440568" y="776698"/>
              <a:ext cx="0" cy="321904"/>
            </a:xfrm>
            <a:prstGeom prst="line">
              <a:avLst/>
            </a:prstGeom>
            <a:ln w="19050" cap="flat" cmpd="sng">
              <a:solidFill>
                <a:schemeClr val="accent2">
                  <a:lumMod val="75000"/>
                </a:schemeClr>
              </a:solidFill>
              <a:prstDash val="solid"/>
              <a:headEnd type="none" w="med" len="med"/>
              <a:tailEnd type="none" w="med" len="med"/>
            </a:ln>
          </p:spPr>
        </p:sp>
        <p:sp>
          <p:nvSpPr>
            <p:cNvPr id="36" name="Line 69"/>
            <p:cNvSpPr/>
            <p:nvPr/>
          </p:nvSpPr>
          <p:spPr>
            <a:xfrm flipH="1">
              <a:off x="0" y="765835"/>
              <a:ext cx="2872531" cy="1"/>
            </a:xfrm>
            <a:prstGeom prst="line">
              <a:avLst/>
            </a:prstGeom>
            <a:ln w="19050" cap="flat" cmpd="sng">
              <a:solidFill>
                <a:schemeClr val="accent2">
                  <a:lumMod val="75000"/>
                </a:schemeClr>
              </a:solidFill>
              <a:prstDash val="sysDot"/>
              <a:headEnd type="none" w="med" len="med"/>
              <a:tailEnd type="none" w="med" len="med"/>
            </a:ln>
          </p:spPr>
        </p:sp>
        <p:sp>
          <p:nvSpPr>
            <p:cNvPr id="39" name="Text Box 70"/>
            <p:cNvSpPr/>
            <p:nvPr/>
          </p:nvSpPr>
          <p:spPr>
            <a:xfrm>
              <a:off x="0" y="-233090"/>
              <a:ext cx="2952326" cy="1031280"/>
            </a:xfrm>
            <a:prstGeom prst="rect">
              <a:avLst/>
            </a:prstGeom>
            <a:noFill/>
            <a:ln w="9525">
              <a:noFill/>
            </a:ln>
          </p:spPr>
          <p:txBody>
            <a:bodyPr lIns="72574" tIns="36287" rIns="72574" bIns="36287">
              <a:spAutoFit/>
            </a:bodyPr>
            <a:lstStyle/>
            <a:p>
              <a:pPr algn="ctr" eaLnBrk="0" hangingPunct="0">
                <a:lnSpc>
                  <a:spcPct val="130000"/>
                </a:lnSpc>
                <a:buClr>
                  <a:srgbClr val="ED7D31"/>
                </a:buClr>
              </a:pPr>
              <a:r>
                <a:rPr lang="zh-CN" altLang="en-US" sz="2400" b="1" dirty="0">
                  <a:solidFill>
                    <a:srgbClr val="FF6600"/>
                  </a:solidFill>
                  <a:latin typeface="微软雅黑" panose="020B0503020204020204" pitchFamily="34" charset="-122"/>
                  <a:sym typeface="宋体" panose="02010600030101010101" pitchFamily="2" charset="-122"/>
                </a:rPr>
                <a:t>冠县铁路内陆</a:t>
              </a:r>
              <a:r>
                <a:rPr lang="zh-CN" altLang="en-US" sz="2400" b="1" dirty="0" smtClean="0">
                  <a:solidFill>
                    <a:srgbClr val="FF6600"/>
                  </a:solidFill>
                  <a:latin typeface="微软雅黑" panose="020B0503020204020204" pitchFamily="34" charset="-122"/>
                  <a:sym typeface="宋体" panose="02010600030101010101" pitchFamily="2" charset="-122"/>
                </a:rPr>
                <a:t>港</a:t>
              </a:r>
              <a:endParaRPr lang="en-US" altLang="zh-CN" sz="2400" b="1" dirty="0" smtClean="0">
                <a:solidFill>
                  <a:srgbClr val="FF6600"/>
                </a:solidFill>
                <a:latin typeface="微软雅黑" panose="020B0503020204020204" pitchFamily="34" charset="-122"/>
                <a:sym typeface="宋体" panose="02010600030101010101" pitchFamily="2" charset="-122"/>
              </a:endParaRPr>
            </a:p>
            <a:p>
              <a:pPr algn="ctr" eaLnBrk="0" hangingPunct="0">
                <a:lnSpc>
                  <a:spcPct val="130000"/>
                </a:lnSpc>
                <a:buClr>
                  <a:srgbClr val="ED7D31"/>
                </a:buClr>
              </a:pPr>
              <a:r>
                <a:rPr lang="zh-CN" altLang="en-US" sz="2400" b="1" dirty="0" smtClean="0">
                  <a:solidFill>
                    <a:srgbClr val="FF6600"/>
                  </a:solidFill>
                  <a:latin typeface="微软雅黑" panose="020B0503020204020204" pitchFamily="34" charset="-122"/>
                  <a:sym typeface="宋体" panose="02010600030101010101" pitchFamily="2" charset="-122"/>
                </a:rPr>
                <a:t>专用线</a:t>
              </a:r>
              <a:endParaRPr lang="en-US" altLang="x-none" sz="2400" b="1" dirty="0">
                <a:solidFill>
                  <a:srgbClr val="FF6600"/>
                </a:solidFill>
                <a:latin typeface="微软雅黑" panose="020B0503020204020204" pitchFamily="34" charset="-122"/>
                <a:sym typeface="宋体" panose="02010600030101010101" pitchFamily="2" charset="-122"/>
              </a:endParaRPr>
            </a:p>
          </p:txBody>
        </p:sp>
      </p:grpSp>
      <p:grpSp>
        <p:nvGrpSpPr>
          <p:cNvPr id="37" name="组合 16"/>
          <p:cNvGrpSpPr/>
          <p:nvPr/>
        </p:nvGrpSpPr>
        <p:grpSpPr>
          <a:xfrm>
            <a:off x="646818" y="1099154"/>
            <a:ext cx="3448932" cy="720540"/>
            <a:chOff x="3835570" y="1574486"/>
            <a:chExt cx="4168775" cy="607000"/>
          </a:xfrm>
        </p:grpSpPr>
        <p:grpSp>
          <p:nvGrpSpPr>
            <p:cNvPr id="38" name="组合 12"/>
            <p:cNvGrpSpPr/>
            <p:nvPr/>
          </p:nvGrpSpPr>
          <p:grpSpPr>
            <a:xfrm>
              <a:off x="3835570" y="1574486"/>
              <a:ext cx="4168775" cy="607000"/>
              <a:chOff x="657225" y="1685926"/>
              <a:chExt cx="5438775" cy="607000"/>
            </a:xfrm>
          </p:grpSpPr>
          <p:sp>
            <p:nvSpPr>
              <p:cNvPr id="41" name="平行四边形 40"/>
              <p:cNvSpPr/>
              <p:nvPr/>
            </p:nvSpPr>
            <p:spPr>
              <a:xfrm>
                <a:off x="781050" y="1782938"/>
                <a:ext cx="5314950" cy="509988"/>
              </a:xfrm>
              <a:prstGeom prst="parallelogram">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平行四边形 41"/>
              <p:cNvSpPr/>
              <p:nvPr/>
            </p:nvSpPr>
            <p:spPr>
              <a:xfrm>
                <a:off x="657225" y="1685926"/>
                <a:ext cx="5314950" cy="494663"/>
              </a:xfrm>
              <a:prstGeom prst="parallelogram">
                <a:avLst/>
              </a:prstGeom>
              <a:solidFill>
                <a:srgbClr val="EA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0" name="文本框 13"/>
            <p:cNvSpPr txBox="1"/>
            <p:nvPr/>
          </p:nvSpPr>
          <p:spPr>
            <a:xfrm>
              <a:off x="3930481" y="1607998"/>
              <a:ext cx="3960616" cy="440773"/>
            </a:xfrm>
            <a:prstGeom prst="rect">
              <a:avLst/>
            </a:prstGeom>
            <a:noFill/>
          </p:spPr>
          <p:txBody>
            <a:bodyPr wrap="square">
              <a:spAutoFit/>
            </a:bodyPr>
            <a:lstStyle/>
            <a:p>
              <a:pPr algn="ctr"/>
              <a:r>
                <a:rPr lang="zh-CN" altLang="en-US" sz="2800" b="1" kern="0" spc="40" dirty="0">
                  <a:solidFill>
                    <a:schemeClr val="bg1"/>
                  </a:solidFill>
                  <a:latin typeface="等线" panose="02010600030101010101" charset="-122"/>
                  <a:ea typeface="微软雅黑" panose="020B0503020204020204" pitchFamily="34" charset="-122"/>
                  <a:cs typeface="宋体" panose="02010600030101010101" pitchFamily="2" charset="-122"/>
                </a:rPr>
                <a:t>铁路专用线</a:t>
              </a:r>
              <a:endParaRPr lang="zh-CN" altLang="en-US" sz="2800" b="1" kern="0" spc="40" dirty="0">
                <a:solidFill>
                  <a:schemeClr val="bg1"/>
                </a:solidFill>
                <a:latin typeface="等线" panose="02010600030101010101" charset="-122"/>
                <a:ea typeface="微软雅黑" panose="020B0503020204020204" pitchFamily="34" charset="-122"/>
                <a:cs typeface="宋体" panose="02010600030101010101" pitchFamily="2" charset="-122"/>
              </a:endParaRPr>
            </a:p>
          </p:txBody>
        </p:sp>
      </p:grpSp>
      <p:sp>
        <p:nvSpPr>
          <p:cNvPr id="43" name="TextBox 42"/>
          <p:cNvSpPr txBox="1"/>
          <p:nvPr/>
        </p:nvSpPr>
        <p:spPr>
          <a:xfrm>
            <a:off x="88475" y="157985"/>
            <a:ext cx="10205085" cy="553994"/>
          </a:xfrm>
          <a:prstGeom prst="rect">
            <a:avLst/>
          </a:prstGeom>
          <a:noFill/>
        </p:spPr>
        <p:txBody>
          <a:bodyPr wrap="square" lIns="121917" tIns="60958" rIns="121917" bIns="60958" rtlCol="0">
            <a:spAutoFit/>
          </a:bodyPr>
          <a:lstStyle/>
          <a:p>
            <a:r>
              <a:rPr lang="zh-CN" altLang="en-US" sz="2800" kern="0">
                <a:gradFill>
                  <a:gsLst>
                    <a:gs pos="0">
                      <a:srgbClr val="FF0000"/>
                    </a:gs>
                    <a:gs pos="100000">
                      <a:srgbClr val="C00000"/>
                    </a:gs>
                  </a:gsLst>
                  <a:lin ang="5400000" scaled="1"/>
                </a:gradFill>
                <a:latin typeface="方正粗雅宋_GBK" panose="02000500000000000000" pitchFamily="2" charset="-122"/>
                <a:ea typeface="方正粗雅宋_GBK" panose="02000500000000000000" pitchFamily="2" charset="-122"/>
                <a:cs typeface="宋体" panose="02010600030101010101" pitchFamily="2" charset="-122"/>
              </a:rPr>
              <a:t>三、发展我市交通</a:t>
            </a:r>
            <a:endParaRPr lang="zh-CN" altLang="en-US" sz="2800" kern="0" dirty="0">
              <a:gradFill>
                <a:gsLst>
                  <a:gs pos="0">
                    <a:srgbClr val="FF0000"/>
                  </a:gs>
                  <a:gs pos="100000">
                    <a:srgbClr val="C00000"/>
                  </a:gs>
                </a:gsLst>
                <a:lin ang="5400000" scaled="1"/>
              </a:gradFill>
              <a:latin typeface="方正粗雅宋_GBK" panose="02000500000000000000" pitchFamily="2" charset="-122"/>
              <a:ea typeface="方正粗雅宋_GBK" panose="02000500000000000000"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wipe(left)">
                                      <p:cBhvr>
                                        <p:cTn id="7" dur="500"/>
                                        <p:tgtEl>
                                          <p:spTgt spid="37"/>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ipe(left)">
                                      <p:cBhvr>
                                        <p:cTn id="11" dur="1000"/>
                                        <p:tgtEl>
                                          <p:spTgt spid="15"/>
                                        </p:tgtEl>
                                      </p:cBhvr>
                                    </p:animEffect>
                                  </p:childTnLst>
                                </p:cTn>
                              </p:par>
                            </p:childTnLst>
                          </p:cTn>
                        </p:par>
                        <p:par>
                          <p:cTn id="12" fill="hold">
                            <p:stCondLst>
                              <p:cond delay="1500"/>
                            </p:stCondLst>
                            <p:childTnLst>
                              <p:par>
                                <p:cTn id="13" presetID="21" presetClass="entr" presetSubtype="1" fill="hold" grpId="0" nodeType="afterEffect">
                                  <p:stCondLst>
                                    <p:cond delay="0"/>
                                  </p:stCondLst>
                                  <p:childTnLst>
                                    <p:set>
                                      <p:cBhvr>
                                        <p:cTn id="14" dur="1" fill="hold">
                                          <p:stCondLst>
                                            <p:cond delay="0"/>
                                          </p:stCondLst>
                                        </p:cTn>
                                        <p:tgtEl>
                                          <p:spTgt spid="25"/>
                                        </p:tgtEl>
                                        <p:attrNameLst>
                                          <p:attrName>style.visibility</p:attrName>
                                        </p:attrNameLst>
                                      </p:cBhvr>
                                      <p:to>
                                        <p:strVal val="visible"/>
                                      </p:to>
                                    </p:set>
                                    <p:animEffect transition="in" filter="wheel(1)">
                                      <p:cBhvr>
                                        <p:cTn id="15" dur="500"/>
                                        <p:tgtEl>
                                          <p:spTgt spid="25"/>
                                        </p:tgtEl>
                                      </p:cBhvr>
                                    </p:animEffect>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fade">
                                      <p:cBhvr>
                                        <p:cTn id="19" dur="500"/>
                                        <p:tgtEl>
                                          <p:spTgt spid="16"/>
                                        </p:tgtEl>
                                      </p:cBhvr>
                                    </p:animEffect>
                                    <p:anim calcmode="lin" valueType="num">
                                      <p:cBhvr>
                                        <p:cTn id="20" dur="500" fill="hold"/>
                                        <p:tgtEl>
                                          <p:spTgt spid="16"/>
                                        </p:tgtEl>
                                        <p:attrNameLst>
                                          <p:attrName>ppt_x</p:attrName>
                                        </p:attrNameLst>
                                      </p:cBhvr>
                                      <p:tavLst>
                                        <p:tav tm="0">
                                          <p:val>
                                            <p:strVal val="#ppt_x"/>
                                          </p:val>
                                        </p:tav>
                                        <p:tav tm="100000">
                                          <p:val>
                                            <p:strVal val="#ppt_x"/>
                                          </p:val>
                                        </p:tav>
                                      </p:tavLst>
                                    </p:anim>
                                    <p:anim calcmode="lin" valueType="num">
                                      <p:cBhvr>
                                        <p:cTn id="21" dur="5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1" presetClass="entr" presetSubtype="1" fill="hold" grpId="0" nodeType="clickEffect">
                                  <p:stCondLst>
                                    <p:cond delay="0"/>
                                  </p:stCondLst>
                                  <p:childTnLst>
                                    <p:set>
                                      <p:cBhvr>
                                        <p:cTn id="25" dur="1" fill="hold">
                                          <p:stCondLst>
                                            <p:cond delay="0"/>
                                          </p:stCondLst>
                                        </p:cTn>
                                        <p:tgtEl>
                                          <p:spTgt spid="26"/>
                                        </p:tgtEl>
                                        <p:attrNameLst>
                                          <p:attrName>style.visibility</p:attrName>
                                        </p:attrNameLst>
                                      </p:cBhvr>
                                      <p:to>
                                        <p:strVal val="visible"/>
                                      </p:to>
                                    </p:set>
                                    <p:animEffect transition="in" filter="wheel(1)">
                                      <p:cBhvr>
                                        <p:cTn id="26" dur="500"/>
                                        <p:tgtEl>
                                          <p:spTgt spid="26"/>
                                        </p:tgtEl>
                                      </p:cBhvr>
                                    </p:animEffect>
                                  </p:childTnLst>
                                </p:cTn>
                              </p:par>
                            </p:childTnLst>
                          </p:cTn>
                        </p:par>
                        <p:par>
                          <p:cTn id="27" fill="hold">
                            <p:stCondLst>
                              <p:cond delay="500"/>
                            </p:stCondLst>
                            <p:childTnLst>
                              <p:par>
                                <p:cTn id="28" presetID="47" presetClass="entr" presetSubtype="0" fill="hold" nodeType="afterEffect">
                                  <p:stCondLst>
                                    <p:cond delay="0"/>
                                  </p:stCondLst>
                                  <p:childTnLst>
                                    <p:set>
                                      <p:cBhvr>
                                        <p:cTn id="29" dur="1" fill="hold">
                                          <p:stCondLst>
                                            <p:cond delay="0"/>
                                          </p:stCondLst>
                                        </p:cTn>
                                        <p:tgtEl>
                                          <p:spTgt spid="20"/>
                                        </p:tgtEl>
                                        <p:attrNameLst>
                                          <p:attrName>style.visibility</p:attrName>
                                        </p:attrNameLst>
                                      </p:cBhvr>
                                      <p:to>
                                        <p:strVal val="visible"/>
                                      </p:to>
                                    </p:set>
                                    <p:animEffect transition="in" filter="fade">
                                      <p:cBhvr>
                                        <p:cTn id="30" dur="500"/>
                                        <p:tgtEl>
                                          <p:spTgt spid="20"/>
                                        </p:tgtEl>
                                      </p:cBhvr>
                                    </p:animEffect>
                                    <p:anim calcmode="lin" valueType="num">
                                      <p:cBhvr>
                                        <p:cTn id="31" dur="500" fill="hold"/>
                                        <p:tgtEl>
                                          <p:spTgt spid="20"/>
                                        </p:tgtEl>
                                        <p:attrNameLst>
                                          <p:attrName>ppt_x</p:attrName>
                                        </p:attrNameLst>
                                      </p:cBhvr>
                                      <p:tavLst>
                                        <p:tav tm="0">
                                          <p:val>
                                            <p:strVal val="#ppt_x"/>
                                          </p:val>
                                        </p:tav>
                                        <p:tav tm="100000">
                                          <p:val>
                                            <p:strVal val="#ppt_x"/>
                                          </p:val>
                                        </p:tav>
                                      </p:tavLst>
                                    </p:anim>
                                    <p:anim calcmode="lin" valueType="num">
                                      <p:cBhvr>
                                        <p:cTn id="32" dur="5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1" presetClass="entr" presetSubtype="1" fill="hold" grpId="0" nodeType="clickEffect">
                                  <p:stCondLst>
                                    <p:cond delay="0"/>
                                  </p:stCondLst>
                                  <p:childTnLst>
                                    <p:set>
                                      <p:cBhvr>
                                        <p:cTn id="36" dur="1" fill="hold">
                                          <p:stCondLst>
                                            <p:cond delay="0"/>
                                          </p:stCondLst>
                                        </p:cTn>
                                        <p:tgtEl>
                                          <p:spTgt spid="27"/>
                                        </p:tgtEl>
                                        <p:attrNameLst>
                                          <p:attrName>style.visibility</p:attrName>
                                        </p:attrNameLst>
                                      </p:cBhvr>
                                      <p:to>
                                        <p:strVal val="visible"/>
                                      </p:to>
                                    </p:set>
                                    <p:animEffect transition="in" filter="wheel(1)">
                                      <p:cBhvr>
                                        <p:cTn id="37" dur="500"/>
                                        <p:tgtEl>
                                          <p:spTgt spid="27"/>
                                        </p:tgtEl>
                                      </p:cBhvr>
                                    </p:animEffect>
                                  </p:childTnLst>
                                </p:cTn>
                              </p:par>
                            </p:childTnLst>
                          </p:cTn>
                        </p:par>
                        <p:par>
                          <p:cTn id="38" fill="hold">
                            <p:stCondLst>
                              <p:cond delay="500"/>
                            </p:stCondLst>
                            <p:childTnLst>
                              <p:par>
                                <p:cTn id="39" presetID="42" presetClass="entr" presetSubtype="0" fill="hold" nodeType="afterEffect">
                                  <p:stCondLst>
                                    <p:cond delay="0"/>
                                  </p:stCondLst>
                                  <p:childTnLst>
                                    <p:set>
                                      <p:cBhvr>
                                        <p:cTn id="40" dur="1" fill="hold">
                                          <p:stCondLst>
                                            <p:cond delay="0"/>
                                          </p:stCondLst>
                                        </p:cTn>
                                        <p:tgtEl>
                                          <p:spTgt spid="30"/>
                                        </p:tgtEl>
                                        <p:attrNameLst>
                                          <p:attrName>style.visibility</p:attrName>
                                        </p:attrNameLst>
                                      </p:cBhvr>
                                      <p:to>
                                        <p:strVal val="visible"/>
                                      </p:to>
                                    </p:set>
                                    <p:animEffect transition="in" filter="fade">
                                      <p:cBhvr>
                                        <p:cTn id="41" dur="500"/>
                                        <p:tgtEl>
                                          <p:spTgt spid="30"/>
                                        </p:tgtEl>
                                      </p:cBhvr>
                                    </p:animEffect>
                                    <p:anim calcmode="lin" valueType="num">
                                      <p:cBhvr>
                                        <p:cTn id="42" dur="500" fill="hold"/>
                                        <p:tgtEl>
                                          <p:spTgt spid="30"/>
                                        </p:tgtEl>
                                        <p:attrNameLst>
                                          <p:attrName>ppt_x</p:attrName>
                                        </p:attrNameLst>
                                      </p:cBhvr>
                                      <p:tavLst>
                                        <p:tav tm="0">
                                          <p:val>
                                            <p:strVal val="#ppt_x"/>
                                          </p:val>
                                        </p:tav>
                                        <p:tav tm="100000">
                                          <p:val>
                                            <p:strVal val="#ppt_x"/>
                                          </p:val>
                                        </p:tav>
                                      </p:tavLst>
                                    </p:anim>
                                    <p:anim calcmode="lin" valueType="num">
                                      <p:cBhvr>
                                        <p:cTn id="43" dur="50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21" presetClass="entr" presetSubtype="1" fill="hold" grpId="0" nodeType="clickEffect">
                                  <p:stCondLst>
                                    <p:cond delay="0"/>
                                  </p:stCondLst>
                                  <p:childTnLst>
                                    <p:set>
                                      <p:cBhvr>
                                        <p:cTn id="47" dur="1" fill="hold">
                                          <p:stCondLst>
                                            <p:cond delay="0"/>
                                          </p:stCondLst>
                                        </p:cTn>
                                        <p:tgtEl>
                                          <p:spTgt spid="29"/>
                                        </p:tgtEl>
                                        <p:attrNameLst>
                                          <p:attrName>style.visibility</p:attrName>
                                        </p:attrNameLst>
                                      </p:cBhvr>
                                      <p:to>
                                        <p:strVal val="visible"/>
                                      </p:to>
                                    </p:set>
                                    <p:animEffect transition="in" filter="wheel(1)">
                                      <p:cBhvr>
                                        <p:cTn id="48" dur="500"/>
                                        <p:tgtEl>
                                          <p:spTgt spid="29"/>
                                        </p:tgtEl>
                                      </p:cBhvr>
                                    </p:animEffect>
                                  </p:childTnLst>
                                </p:cTn>
                              </p:par>
                            </p:childTnLst>
                          </p:cTn>
                        </p:par>
                        <p:par>
                          <p:cTn id="49" fill="hold">
                            <p:stCondLst>
                              <p:cond delay="500"/>
                            </p:stCondLst>
                            <p:childTnLst>
                              <p:par>
                                <p:cTn id="50" presetID="47" presetClass="entr" presetSubtype="0" fill="hold" nodeType="afterEffect">
                                  <p:stCondLst>
                                    <p:cond delay="0"/>
                                  </p:stCondLst>
                                  <p:childTnLst>
                                    <p:set>
                                      <p:cBhvr>
                                        <p:cTn id="51" dur="1" fill="hold">
                                          <p:stCondLst>
                                            <p:cond delay="0"/>
                                          </p:stCondLst>
                                        </p:cTn>
                                        <p:tgtEl>
                                          <p:spTgt spid="34"/>
                                        </p:tgtEl>
                                        <p:attrNameLst>
                                          <p:attrName>style.visibility</p:attrName>
                                        </p:attrNameLst>
                                      </p:cBhvr>
                                      <p:to>
                                        <p:strVal val="visible"/>
                                      </p:to>
                                    </p:set>
                                    <p:animEffect transition="in" filter="fade">
                                      <p:cBhvr>
                                        <p:cTn id="52" dur="500"/>
                                        <p:tgtEl>
                                          <p:spTgt spid="34"/>
                                        </p:tgtEl>
                                      </p:cBhvr>
                                    </p:animEffect>
                                    <p:anim calcmode="lin" valueType="num">
                                      <p:cBhvr>
                                        <p:cTn id="53" dur="500" fill="hold"/>
                                        <p:tgtEl>
                                          <p:spTgt spid="34"/>
                                        </p:tgtEl>
                                        <p:attrNameLst>
                                          <p:attrName>ppt_x</p:attrName>
                                        </p:attrNameLst>
                                      </p:cBhvr>
                                      <p:tavLst>
                                        <p:tav tm="0">
                                          <p:val>
                                            <p:strVal val="#ppt_x"/>
                                          </p:val>
                                        </p:tav>
                                        <p:tav tm="100000">
                                          <p:val>
                                            <p:strVal val="#ppt_x"/>
                                          </p:val>
                                        </p:tav>
                                      </p:tavLst>
                                    </p:anim>
                                    <p:anim calcmode="lin" valueType="num">
                                      <p:cBhvr>
                                        <p:cTn id="54" dur="50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6" grpId="0" animBg="1"/>
      <p:bldP spid="27" grpId="0" animBg="1"/>
      <p:bldP spid="29" grpId="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24180" y="711979"/>
            <a:ext cx="12030134" cy="127491"/>
          </a:xfrm>
          <a:prstGeom prst="rect">
            <a:avLst/>
          </a:prstGeom>
          <a:gradFill>
            <a:gsLst>
              <a:gs pos="6195">
                <a:srgbClr val="FF6600">
                  <a:lumMod val="94000"/>
                  <a:lumOff val="6000"/>
                </a:srgbClr>
              </a:gs>
              <a:gs pos="100000">
                <a:srgbClr val="FFC000">
                  <a:alpha val="0"/>
                </a:srgb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 name="矩形 6"/>
          <p:cNvSpPr/>
          <p:nvPr/>
        </p:nvSpPr>
        <p:spPr>
          <a:xfrm>
            <a:off x="-24180" y="711979"/>
            <a:ext cx="12030134" cy="127491"/>
          </a:xfrm>
          <a:prstGeom prst="rect">
            <a:avLst/>
          </a:prstGeom>
          <a:gradFill>
            <a:gsLst>
              <a:gs pos="6195">
                <a:srgbClr val="FF6600">
                  <a:lumMod val="94000"/>
                  <a:lumOff val="6000"/>
                </a:srgbClr>
              </a:gs>
              <a:gs pos="100000">
                <a:srgbClr val="FFC000">
                  <a:alpha val="0"/>
                </a:srgb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pic>
        <p:nvPicPr>
          <p:cNvPr id="10" name="Picture 3"/>
          <p:cNvPicPr>
            <a:picLocks noChangeAspect="1" noChangeArrowheads="1"/>
          </p:cNvPicPr>
          <p:nvPr/>
        </p:nvPicPr>
        <p:blipFill>
          <a:blip r:embed="rId1">
            <a:extLst>
              <a:ext uri="{28A0092B-C50C-407E-A947-70E740481C1C}">
                <a14:useLocalDpi xmlns:a14="http://schemas.microsoft.com/office/drawing/2010/main" val="0"/>
              </a:ext>
            </a:extLst>
          </a:blip>
          <a:stretch>
            <a:fillRect/>
          </a:stretch>
        </p:blipFill>
        <p:spPr bwMode="auto">
          <a:xfrm>
            <a:off x="10699668" y="-11876"/>
            <a:ext cx="1496636" cy="907052"/>
          </a:xfrm>
          <a:prstGeom prst="rect">
            <a:avLst/>
          </a:prstGeom>
          <a:noFill/>
          <a:extLst>
            <a:ext uri="{909E8E84-426E-40DD-AFC4-6F175D3DCCD1}">
              <a14:hiddenFill xmlns:a14="http://schemas.microsoft.com/office/drawing/2010/main">
                <a:solidFill>
                  <a:srgbClr val="FFFFFF"/>
                </a:solidFill>
              </a14:hiddenFill>
            </a:ext>
          </a:extLst>
        </p:spPr>
      </p:pic>
      <p:grpSp>
        <p:nvGrpSpPr>
          <p:cNvPr id="11" name="组合 16"/>
          <p:cNvGrpSpPr/>
          <p:nvPr/>
        </p:nvGrpSpPr>
        <p:grpSpPr>
          <a:xfrm>
            <a:off x="646818" y="1099154"/>
            <a:ext cx="3448932" cy="720540"/>
            <a:chOff x="3835570" y="1574486"/>
            <a:chExt cx="4168775" cy="607000"/>
          </a:xfrm>
        </p:grpSpPr>
        <p:grpSp>
          <p:nvGrpSpPr>
            <p:cNvPr id="12" name="组合 12"/>
            <p:cNvGrpSpPr/>
            <p:nvPr/>
          </p:nvGrpSpPr>
          <p:grpSpPr>
            <a:xfrm>
              <a:off x="3835570" y="1574486"/>
              <a:ext cx="4168775" cy="607000"/>
              <a:chOff x="657225" y="1685926"/>
              <a:chExt cx="5438775" cy="607000"/>
            </a:xfrm>
          </p:grpSpPr>
          <p:sp>
            <p:nvSpPr>
              <p:cNvPr id="16" name="平行四边形 15"/>
              <p:cNvSpPr/>
              <p:nvPr/>
            </p:nvSpPr>
            <p:spPr>
              <a:xfrm>
                <a:off x="781050" y="1782938"/>
                <a:ext cx="5314950" cy="509988"/>
              </a:xfrm>
              <a:prstGeom prst="parallelogram">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平行四边形 16"/>
              <p:cNvSpPr/>
              <p:nvPr/>
            </p:nvSpPr>
            <p:spPr>
              <a:xfrm>
                <a:off x="657225" y="1685926"/>
                <a:ext cx="5314950" cy="494663"/>
              </a:xfrm>
              <a:prstGeom prst="parallelogram">
                <a:avLst/>
              </a:prstGeom>
              <a:solidFill>
                <a:srgbClr val="EA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 name="文本框 13"/>
            <p:cNvSpPr txBox="1"/>
            <p:nvPr/>
          </p:nvSpPr>
          <p:spPr>
            <a:xfrm>
              <a:off x="3930481" y="1607998"/>
              <a:ext cx="3960616" cy="440773"/>
            </a:xfrm>
            <a:prstGeom prst="rect">
              <a:avLst/>
            </a:prstGeom>
            <a:noFill/>
          </p:spPr>
          <p:txBody>
            <a:bodyPr wrap="square">
              <a:spAutoFit/>
            </a:bodyPr>
            <a:lstStyle/>
            <a:p>
              <a:pPr algn="ctr"/>
              <a:r>
                <a:rPr lang="zh-CN" altLang="en-US" sz="2800" b="1" kern="0" spc="40">
                  <a:solidFill>
                    <a:schemeClr val="bg1"/>
                  </a:solidFill>
                  <a:latin typeface="等线" panose="02010600030101010101" charset="-122"/>
                  <a:ea typeface="微软雅黑" panose="020B0503020204020204" pitchFamily="34" charset="-122"/>
                  <a:cs typeface="宋体" panose="02010600030101010101" pitchFamily="2" charset="-122"/>
                </a:rPr>
                <a:t>聊城机场</a:t>
              </a:r>
              <a:endParaRPr lang="zh-CN" altLang="en-US" sz="2800" b="1" kern="0" spc="40" dirty="0" smtClean="0">
                <a:solidFill>
                  <a:schemeClr val="bg1"/>
                </a:solidFill>
                <a:latin typeface="等线" panose="02010600030101010101" charset="-122"/>
                <a:ea typeface="微软雅黑" panose="020B0503020204020204" pitchFamily="34" charset="-122"/>
                <a:cs typeface="宋体" panose="02010600030101010101" pitchFamily="2" charset="-122"/>
              </a:endParaRPr>
            </a:p>
          </p:txBody>
        </p:sp>
      </p:grpSp>
      <p:sp>
        <p:nvSpPr>
          <p:cNvPr id="18" name="文本框 59"/>
          <p:cNvSpPr txBox="1"/>
          <p:nvPr/>
        </p:nvSpPr>
        <p:spPr>
          <a:xfrm>
            <a:off x="88475" y="1989858"/>
            <a:ext cx="4095750" cy="4871720"/>
          </a:xfrm>
          <a:prstGeom prst="rect">
            <a:avLst/>
          </a:prstGeom>
          <a:noFill/>
        </p:spPr>
        <p:txBody>
          <a:bodyPr wrap="square" rtlCol="0">
            <a:spAutoFit/>
            <a:scene3d>
              <a:camera prst="orthographicFront"/>
              <a:lightRig rig="threePt" dir="t"/>
            </a:scene3d>
          </a:bodyPr>
          <a:lstStyle/>
          <a:p>
            <a:pPr algn="just">
              <a:lnSpc>
                <a:spcPct val="130000"/>
              </a:lnSpc>
            </a:pPr>
            <a:r>
              <a:rPr lang="en-US" altLang="zh-CN" sz="2800">
                <a:latin typeface="+mn-ea"/>
              </a:rPr>
              <a:t>       </a:t>
            </a:r>
            <a:r>
              <a:rPr lang="zh-CN" altLang="en-US" sz="2800">
                <a:latin typeface="+mn-ea"/>
              </a:rPr>
              <a:t>建设聊城机场，定位为国内</a:t>
            </a:r>
            <a:r>
              <a:rPr lang="en-US" altLang="zh-CN" sz="2800">
                <a:latin typeface="+mn-ea"/>
              </a:rPr>
              <a:t>4C</a:t>
            </a:r>
            <a:r>
              <a:rPr lang="zh-CN" altLang="en-US" sz="2800">
                <a:latin typeface="+mn-ea"/>
              </a:rPr>
              <a:t>级支线机场。拟建设一条长</a:t>
            </a:r>
            <a:r>
              <a:rPr lang="en-US" altLang="zh-CN" sz="2800">
                <a:solidFill>
                  <a:srgbClr val="C00000"/>
                </a:solidFill>
                <a:latin typeface="+mn-ea"/>
              </a:rPr>
              <a:t>2600m</a:t>
            </a:r>
            <a:r>
              <a:rPr lang="zh-CN" altLang="en-US" sz="2800">
                <a:latin typeface="+mn-ea"/>
              </a:rPr>
              <a:t>的跑道和</a:t>
            </a:r>
            <a:r>
              <a:rPr lang="en-US" altLang="zh-CN" sz="2800">
                <a:solidFill>
                  <a:srgbClr val="C00000"/>
                </a:solidFill>
                <a:latin typeface="+mn-ea"/>
              </a:rPr>
              <a:t>8</a:t>
            </a:r>
            <a:r>
              <a:rPr lang="zh-CN" altLang="en-US" sz="2800">
                <a:solidFill>
                  <a:srgbClr val="C00000"/>
                </a:solidFill>
                <a:latin typeface="+mn-ea"/>
              </a:rPr>
              <a:t>个</a:t>
            </a:r>
            <a:r>
              <a:rPr lang="zh-CN" altLang="en-US" sz="2800">
                <a:latin typeface="+mn-ea"/>
              </a:rPr>
              <a:t>机位，航站楼</a:t>
            </a:r>
            <a:r>
              <a:rPr lang="en-US" altLang="zh-CN" sz="2800">
                <a:solidFill>
                  <a:srgbClr val="C00000"/>
                </a:solidFill>
                <a:latin typeface="+mn-ea"/>
              </a:rPr>
              <a:t>10000</a:t>
            </a:r>
            <a:r>
              <a:rPr lang="zh-CN" altLang="en-US" sz="2800">
                <a:latin typeface="+mn-ea"/>
              </a:rPr>
              <a:t>平方米，满足</a:t>
            </a:r>
            <a:r>
              <a:rPr lang="en-US" altLang="zh-CN" sz="2800">
                <a:latin typeface="+mn-ea"/>
              </a:rPr>
              <a:t>B737</a:t>
            </a:r>
            <a:r>
              <a:rPr lang="zh-CN" altLang="en-US" sz="2800">
                <a:latin typeface="+mn-ea"/>
              </a:rPr>
              <a:t>系列、</a:t>
            </a:r>
            <a:r>
              <a:rPr lang="en-US" altLang="zh-CN" sz="2800">
                <a:latin typeface="+mn-ea"/>
              </a:rPr>
              <a:t>A320</a:t>
            </a:r>
            <a:r>
              <a:rPr lang="zh-CN" altLang="en-US" sz="2800">
                <a:latin typeface="+mn-ea"/>
              </a:rPr>
              <a:t>系列等机型的使用要求。</a:t>
            </a:r>
            <a:endParaRPr lang="zh-CN" altLang="en-US" sz="2800">
              <a:latin typeface="+mn-ea"/>
            </a:endParaRPr>
          </a:p>
          <a:p>
            <a:pPr algn="just"/>
            <a:endParaRPr lang="zh-CN" altLang="en-US" sz="2800"/>
          </a:p>
          <a:p>
            <a:pPr algn="just"/>
            <a:endParaRPr lang="zh-CN" altLang="en-US" sz="2800">
              <a:latin typeface="+mn-ea"/>
            </a:endParaRPr>
          </a:p>
        </p:txBody>
      </p:sp>
      <p:sp>
        <p:nvSpPr>
          <p:cNvPr id="14" name="TextBox 13"/>
          <p:cNvSpPr txBox="1"/>
          <p:nvPr/>
        </p:nvSpPr>
        <p:spPr>
          <a:xfrm>
            <a:off x="88475" y="157985"/>
            <a:ext cx="10205085" cy="553994"/>
          </a:xfrm>
          <a:prstGeom prst="rect">
            <a:avLst/>
          </a:prstGeom>
          <a:noFill/>
        </p:spPr>
        <p:txBody>
          <a:bodyPr wrap="square" lIns="121917" tIns="60958" rIns="121917" bIns="60958" rtlCol="0">
            <a:spAutoFit/>
          </a:bodyPr>
          <a:lstStyle/>
          <a:p>
            <a:r>
              <a:rPr lang="zh-CN" altLang="en-US" sz="2800" kern="0">
                <a:gradFill>
                  <a:gsLst>
                    <a:gs pos="0">
                      <a:srgbClr val="FF0000"/>
                    </a:gs>
                    <a:gs pos="100000">
                      <a:srgbClr val="C00000"/>
                    </a:gs>
                  </a:gsLst>
                  <a:lin ang="5400000" scaled="1"/>
                </a:gradFill>
                <a:latin typeface="方正粗雅宋_GBK" panose="02000500000000000000" pitchFamily="2" charset="-122"/>
                <a:ea typeface="方正粗雅宋_GBK" panose="02000500000000000000" pitchFamily="2" charset="-122"/>
                <a:cs typeface="宋体" panose="02010600030101010101" pitchFamily="2" charset="-122"/>
              </a:rPr>
              <a:t>三、发展我市交通</a:t>
            </a:r>
            <a:endParaRPr lang="zh-CN" altLang="en-US" sz="2800" kern="0" dirty="0">
              <a:gradFill>
                <a:gsLst>
                  <a:gs pos="0">
                    <a:srgbClr val="FF0000"/>
                  </a:gs>
                  <a:gs pos="100000">
                    <a:srgbClr val="C00000"/>
                  </a:gs>
                </a:gsLst>
                <a:lin ang="5400000" scaled="1"/>
              </a:gradFill>
              <a:latin typeface="方正粗雅宋_GBK" panose="02000500000000000000" pitchFamily="2" charset="-122"/>
              <a:ea typeface="方正粗雅宋_GBK" panose="02000500000000000000" pitchFamily="2" charset="-122"/>
              <a:cs typeface="宋体" panose="02010600030101010101" pitchFamily="2" charset="-122"/>
            </a:endParaRPr>
          </a:p>
        </p:txBody>
      </p:sp>
      <p:pic>
        <p:nvPicPr>
          <p:cNvPr id="5" name="图片 4"/>
          <p:cNvPicPr>
            <a:picLocks noChangeAspect="1"/>
          </p:cNvPicPr>
          <p:nvPr/>
        </p:nvPicPr>
        <p:blipFill rotWithShape="1">
          <a:blip r:embed="rId2"/>
          <a:srcRect l="3560" t="2944" r="5693" b="2841"/>
          <a:stretch>
            <a:fillRect/>
          </a:stretch>
        </p:blipFill>
        <p:spPr>
          <a:xfrm>
            <a:off x="4379595" y="1819910"/>
            <a:ext cx="7706995" cy="4609465"/>
          </a:xfrm>
          <a:prstGeom prst="rect">
            <a:avLst/>
          </a:prstGeom>
        </p:spPr>
      </p:pic>
    </p:spTree>
  </p:cSld>
  <p:clrMapOvr>
    <a:masterClrMapping/>
  </p:clrMapOvr>
  <p:transition spd="slow">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par>
                          <p:cTn id="8" fill="hold">
                            <p:stCondLst>
                              <p:cond delay="500"/>
                            </p:stCondLst>
                            <p:childTnLst>
                              <p:par>
                                <p:cTn id="9" presetID="47" presetClass="entr" presetSubtype="0"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fade">
                                      <p:cBhvr>
                                        <p:cTn id="11" dur="1000"/>
                                        <p:tgtEl>
                                          <p:spTgt spid="18"/>
                                        </p:tgtEl>
                                      </p:cBhvr>
                                    </p:animEffect>
                                    <p:anim calcmode="lin" valueType="num">
                                      <p:cBhvr>
                                        <p:cTn id="12" dur="1000" fill="hold"/>
                                        <p:tgtEl>
                                          <p:spTgt spid="18"/>
                                        </p:tgtEl>
                                        <p:attrNameLst>
                                          <p:attrName>ppt_x</p:attrName>
                                        </p:attrNameLst>
                                      </p:cBhvr>
                                      <p:tavLst>
                                        <p:tav tm="0">
                                          <p:val>
                                            <p:strVal val="#ppt_x"/>
                                          </p:val>
                                        </p:tav>
                                        <p:tav tm="100000">
                                          <p:val>
                                            <p:strVal val="#ppt_x"/>
                                          </p:val>
                                        </p:tav>
                                      </p:tavLst>
                                    </p:anim>
                                    <p:anim calcmode="lin" valueType="num">
                                      <p:cBhvr>
                                        <p:cTn id="13"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1" presetClass="entr" presetSubtype="1" fill="hold" nodeType="click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wheel(1)">
                                      <p:cBhvr>
                                        <p:cTn id="18" dur="20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iterate type="lt">
                                    <p:tmAbs val="100"/>
                                  </p:iterate>
                                  <p:childTnLst>
                                    <p:set>
                                      <p:cBhvr>
                                        <p:cTn id="22" dur="1" fill="hold">
                                          <p:stCondLst>
                                            <p:cond delay="0"/>
                                          </p:stCondLst>
                                        </p:cTn>
                                        <p:tgtEl>
                                          <p:spTgt spid="18">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24180" y="711979"/>
            <a:ext cx="12030134" cy="127491"/>
          </a:xfrm>
          <a:prstGeom prst="rect">
            <a:avLst/>
          </a:prstGeom>
          <a:gradFill>
            <a:gsLst>
              <a:gs pos="6195">
                <a:srgbClr val="FF6600">
                  <a:lumMod val="94000"/>
                  <a:lumOff val="6000"/>
                </a:srgbClr>
              </a:gs>
              <a:gs pos="100000">
                <a:srgbClr val="FFC000">
                  <a:alpha val="0"/>
                </a:srgb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pic>
        <p:nvPicPr>
          <p:cNvPr id="21" name="Picture 3"/>
          <p:cNvPicPr>
            <a:picLocks noChangeAspect="1" noChangeArrowheads="1"/>
          </p:cNvPicPr>
          <p:nvPr/>
        </p:nvPicPr>
        <p:blipFill>
          <a:blip r:embed="rId1">
            <a:extLst>
              <a:ext uri="{28A0092B-C50C-407E-A947-70E740481C1C}">
                <a14:useLocalDpi xmlns:a14="http://schemas.microsoft.com/office/drawing/2010/main" val="0"/>
              </a:ext>
            </a:extLst>
          </a:blip>
          <a:stretch>
            <a:fillRect/>
          </a:stretch>
        </p:blipFill>
        <p:spPr bwMode="auto">
          <a:xfrm>
            <a:off x="10699668" y="-11876"/>
            <a:ext cx="1496636" cy="907052"/>
          </a:xfrm>
          <a:prstGeom prst="rect">
            <a:avLst/>
          </a:prstGeom>
          <a:noFill/>
          <a:extLst>
            <a:ext uri="{909E8E84-426E-40DD-AFC4-6F175D3DCCD1}">
              <a14:hiddenFill xmlns:a14="http://schemas.microsoft.com/office/drawing/2010/main">
                <a:solidFill>
                  <a:srgbClr val="FFFFFF"/>
                </a:solidFill>
              </a14:hiddenFill>
            </a:ext>
          </a:extLst>
        </p:spPr>
      </p:pic>
      <p:sp>
        <p:nvSpPr>
          <p:cNvPr id="61" name="TextBox 60"/>
          <p:cNvSpPr txBox="1"/>
          <p:nvPr/>
        </p:nvSpPr>
        <p:spPr>
          <a:xfrm>
            <a:off x="88475" y="157985"/>
            <a:ext cx="10205085" cy="553994"/>
          </a:xfrm>
          <a:prstGeom prst="rect">
            <a:avLst/>
          </a:prstGeom>
          <a:noFill/>
        </p:spPr>
        <p:txBody>
          <a:bodyPr wrap="square" lIns="121917" tIns="60958" rIns="121917" bIns="60958" rtlCol="0">
            <a:spAutoFit/>
          </a:bodyPr>
          <a:lstStyle/>
          <a:p>
            <a:r>
              <a:rPr lang="zh-CN" altLang="en-US" sz="2800" kern="0">
                <a:gradFill>
                  <a:gsLst>
                    <a:gs pos="0">
                      <a:srgbClr val="FF0000"/>
                    </a:gs>
                    <a:gs pos="100000">
                      <a:srgbClr val="C00000"/>
                    </a:gs>
                  </a:gsLst>
                  <a:lin ang="5400000" scaled="1"/>
                </a:gradFill>
                <a:latin typeface="方正粗雅宋_GBK" panose="02000500000000000000" pitchFamily="2" charset="-122"/>
                <a:ea typeface="方正粗雅宋_GBK" panose="02000500000000000000" pitchFamily="2" charset="-122"/>
                <a:cs typeface="宋体" panose="02010600030101010101" pitchFamily="2" charset="-122"/>
              </a:rPr>
              <a:t>三、发展我市交通</a:t>
            </a:r>
            <a:endParaRPr lang="zh-CN" altLang="en-US" sz="2800" kern="0" dirty="0">
              <a:gradFill>
                <a:gsLst>
                  <a:gs pos="0">
                    <a:srgbClr val="FF0000"/>
                  </a:gs>
                  <a:gs pos="100000">
                    <a:srgbClr val="C00000"/>
                  </a:gs>
                </a:gsLst>
                <a:lin ang="5400000" scaled="1"/>
              </a:gradFill>
              <a:latin typeface="方正粗雅宋_GBK" panose="02000500000000000000" pitchFamily="2" charset="-122"/>
              <a:ea typeface="方正粗雅宋_GBK" panose="02000500000000000000" pitchFamily="2" charset="-122"/>
              <a:cs typeface="宋体" panose="02010600030101010101" pitchFamily="2" charset="-122"/>
            </a:endParaRPr>
          </a:p>
        </p:txBody>
      </p:sp>
      <p:sp>
        <p:nvSpPr>
          <p:cNvPr id="6" name="矩形 5"/>
          <p:cNvSpPr/>
          <p:nvPr/>
        </p:nvSpPr>
        <p:spPr>
          <a:xfrm>
            <a:off x="365760" y="1652954"/>
            <a:ext cx="5357308" cy="5410712"/>
          </a:xfrm>
          <a:prstGeom prst="rect">
            <a:avLst/>
          </a:prstGeom>
        </p:spPr>
        <p:txBody>
          <a:bodyPr wrap="square">
            <a:spAutoFit/>
          </a:bodyPr>
          <a:lstStyle/>
          <a:p>
            <a:pPr marL="342900" indent="-342900">
              <a:lnSpc>
                <a:spcPct val="180000"/>
              </a:lnSpc>
              <a:buFont typeface="Wingdings" panose="05000000000000000000" pitchFamily="2" charset="2"/>
              <a:buChar char="l"/>
            </a:pPr>
            <a:r>
              <a:rPr lang="zh-CN" altLang="en-US" sz="2400" b="1" kern="100" dirty="0">
                <a:solidFill>
                  <a:srgbClr val="DE7138"/>
                </a:solidFill>
                <a:latin typeface="黑体" panose="02010609060101010101" charset="-122"/>
                <a:ea typeface="黑体" panose="02010609060101010101" charset="-122"/>
                <a:sym typeface="+mn-ea"/>
              </a:rPr>
              <a:t>济聊高速晏城枢纽至聊城西枢纽段改扩建</a:t>
            </a:r>
            <a:r>
              <a:rPr lang="zh-CN" altLang="en-US" sz="2400" kern="100" dirty="0">
                <a:latin typeface="黑体" panose="02010609060101010101" charset="-122"/>
                <a:ea typeface="黑体" panose="02010609060101010101" charset="-122"/>
                <a:cs typeface="仿宋_GB2312" panose="02010609030101010101" pitchFamily="49" charset="-122"/>
                <a:sym typeface="+mn-ea"/>
              </a:rPr>
              <a:t>，</a:t>
            </a:r>
            <a:r>
              <a:rPr lang="en-US" altLang="zh-CN" sz="2400" kern="100" dirty="0">
                <a:latin typeface="黑体" panose="02010609060101010101" charset="-122"/>
                <a:ea typeface="黑体" panose="02010609060101010101" charset="-122"/>
                <a:cs typeface="仿宋_GB2312" panose="02010609030101010101" pitchFamily="49" charset="-122"/>
                <a:sym typeface="+mn-ea"/>
              </a:rPr>
              <a:t>52.8</a:t>
            </a:r>
            <a:r>
              <a:rPr lang="zh-CN" altLang="en-US" sz="2400" kern="100" dirty="0">
                <a:latin typeface="黑体" panose="02010609060101010101" charset="-122"/>
                <a:ea typeface="黑体" panose="02010609060101010101" charset="-122"/>
                <a:cs typeface="仿宋_GB2312" panose="02010609030101010101" pitchFamily="49" charset="-122"/>
                <a:sym typeface="+mn-ea"/>
              </a:rPr>
              <a:t>公里，八车道，投资</a:t>
            </a:r>
            <a:r>
              <a:rPr lang="en-US" altLang="zh-CN" sz="2400" kern="100" dirty="0">
                <a:latin typeface="黑体" panose="02010609060101010101" charset="-122"/>
                <a:ea typeface="黑体" panose="02010609060101010101" charset="-122"/>
                <a:cs typeface="仿宋_GB2312" panose="02010609030101010101" pitchFamily="49" charset="-122"/>
                <a:sym typeface="+mn-ea"/>
              </a:rPr>
              <a:t>95</a:t>
            </a:r>
            <a:r>
              <a:rPr lang="zh-CN" altLang="en-US" sz="2400" kern="100" smtClean="0">
                <a:latin typeface="黑体" panose="02010609060101010101" charset="-122"/>
                <a:ea typeface="黑体" panose="02010609060101010101" charset="-122"/>
                <a:cs typeface="仿宋_GB2312" panose="02010609030101010101" pitchFamily="49" charset="-122"/>
                <a:sym typeface="+mn-ea"/>
              </a:rPr>
              <a:t>亿元。</a:t>
            </a:r>
            <a:r>
              <a:rPr lang="zh-CN" altLang="en-US" sz="2400"/>
              <a:t>其中，聊城城区段争取改为</a:t>
            </a:r>
            <a:r>
              <a:rPr lang="zh-CN" altLang="en-US" sz="2400" smtClean="0"/>
              <a:t>高架桥，</a:t>
            </a:r>
            <a:r>
              <a:rPr lang="zh-CN" altLang="en-US" sz="2400"/>
              <a:t>带动高速路以北区域的发展，拓展城市发展新空间</a:t>
            </a:r>
            <a:r>
              <a:rPr lang="zh-CN" altLang="en-US" sz="2400" smtClean="0"/>
              <a:t>。</a:t>
            </a:r>
            <a:endParaRPr lang="zh-CN" altLang="en-US" sz="2400" b="1" kern="100" dirty="0" smtClean="0">
              <a:solidFill>
                <a:srgbClr val="DE7138"/>
              </a:solidFill>
              <a:latin typeface="黑体" panose="02010609060101010101" charset="-122"/>
              <a:ea typeface="黑体" panose="02010609060101010101" charset="-122"/>
              <a:cs typeface="仿宋_GB2312" panose="02010609030101010101" pitchFamily="49" charset="-122"/>
            </a:endParaRPr>
          </a:p>
          <a:p>
            <a:pPr marL="342900" indent="-342900">
              <a:lnSpc>
                <a:spcPct val="180000"/>
              </a:lnSpc>
              <a:spcAft>
                <a:spcPts val="0"/>
              </a:spcAft>
              <a:buFont typeface="Wingdings" panose="05000000000000000000" pitchFamily="2" charset="2"/>
              <a:buChar char="l"/>
            </a:pPr>
            <a:r>
              <a:rPr lang="zh-CN" altLang="en-US" sz="2400" b="1" kern="100" dirty="0" smtClean="0">
                <a:solidFill>
                  <a:srgbClr val="DE7138"/>
                </a:solidFill>
                <a:latin typeface="黑体" panose="02010609060101010101" charset="-122"/>
                <a:ea typeface="黑体" panose="02010609060101010101" charset="-122"/>
                <a:cs typeface="仿宋_GB2312" panose="02010609030101010101" pitchFamily="49" charset="-122"/>
              </a:rPr>
              <a:t>青</a:t>
            </a:r>
            <a:r>
              <a:rPr lang="zh-CN" altLang="en-US" sz="2400" b="1" kern="100" dirty="0">
                <a:solidFill>
                  <a:srgbClr val="DE7138"/>
                </a:solidFill>
                <a:latin typeface="黑体" panose="02010609060101010101" charset="-122"/>
                <a:ea typeface="黑体" panose="02010609060101010101" charset="-122"/>
                <a:cs typeface="仿宋_GB2312" panose="02010609030101010101" pitchFamily="49" charset="-122"/>
              </a:rPr>
              <a:t>银高速齐河至夏津段</a:t>
            </a:r>
            <a:r>
              <a:rPr lang="zh-CN" altLang="en-US" sz="2400" b="1" kern="100">
                <a:solidFill>
                  <a:srgbClr val="DE7138"/>
                </a:solidFill>
                <a:latin typeface="黑体" panose="02010609060101010101" charset="-122"/>
                <a:ea typeface="黑体" panose="02010609060101010101" charset="-122"/>
                <a:cs typeface="仿宋_GB2312" panose="02010609030101010101" pitchFamily="49" charset="-122"/>
              </a:rPr>
              <a:t>改</a:t>
            </a:r>
            <a:r>
              <a:rPr lang="zh-CN" altLang="en-US" sz="2400" b="1" kern="100" smtClean="0">
                <a:solidFill>
                  <a:srgbClr val="DE7138"/>
                </a:solidFill>
                <a:latin typeface="黑体" panose="02010609060101010101" charset="-122"/>
                <a:ea typeface="黑体" panose="02010609060101010101" charset="-122"/>
                <a:cs typeface="仿宋_GB2312" panose="02010609030101010101" pitchFamily="49" charset="-122"/>
              </a:rPr>
              <a:t>扩建</a:t>
            </a:r>
            <a:r>
              <a:rPr lang="en-US" altLang="zh-CN" sz="2400" kern="100" smtClean="0">
                <a:latin typeface="黑体" panose="02010609060101010101" charset="-122"/>
                <a:ea typeface="黑体" panose="02010609060101010101" charset="-122"/>
                <a:cs typeface="仿宋_GB2312" panose="02010609030101010101" pitchFamily="49" charset="-122"/>
              </a:rPr>
              <a:t>23</a:t>
            </a:r>
            <a:r>
              <a:rPr lang="zh-CN" altLang="en-US" sz="2400" kern="100" dirty="0">
                <a:latin typeface="黑体" panose="02010609060101010101" charset="-122"/>
                <a:ea typeface="黑体" panose="02010609060101010101" charset="-122"/>
                <a:cs typeface="仿宋_GB2312" panose="02010609030101010101" pitchFamily="49" charset="-122"/>
              </a:rPr>
              <a:t>公里，八车道，投资</a:t>
            </a:r>
            <a:r>
              <a:rPr lang="en-US" altLang="zh-CN" sz="2400" kern="100" dirty="0">
                <a:latin typeface="黑体" panose="02010609060101010101" charset="-122"/>
                <a:ea typeface="黑体" panose="02010609060101010101" charset="-122"/>
                <a:cs typeface="仿宋_GB2312" panose="02010609030101010101" pitchFamily="49" charset="-122"/>
              </a:rPr>
              <a:t>42</a:t>
            </a:r>
            <a:r>
              <a:rPr lang="zh-CN" altLang="en-US" sz="2400" kern="100" dirty="0">
                <a:latin typeface="黑体" panose="02010609060101010101" charset="-122"/>
                <a:ea typeface="黑体" panose="02010609060101010101" charset="-122"/>
                <a:cs typeface="仿宋_GB2312" panose="02010609030101010101" pitchFamily="49" charset="-122"/>
              </a:rPr>
              <a:t>亿。</a:t>
            </a:r>
            <a:endParaRPr lang="en-US" altLang="zh-CN" sz="2400" kern="100" dirty="0">
              <a:latin typeface="黑体" panose="02010609060101010101" charset="-122"/>
              <a:ea typeface="黑体" panose="02010609060101010101" charset="-122"/>
              <a:cs typeface="仿宋_GB2312" panose="02010609030101010101" pitchFamily="49" charset="-122"/>
            </a:endParaRPr>
          </a:p>
          <a:p>
            <a:pPr marL="342900" indent="-342900">
              <a:lnSpc>
                <a:spcPct val="180000"/>
              </a:lnSpc>
              <a:spcAft>
                <a:spcPts val="0"/>
              </a:spcAft>
              <a:buFont typeface="Wingdings" panose="05000000000000000000" pitchFamily="2" charset="2"/>
              <a:buChar char="l"/>
            </a:pPr>
            <a:endParaRPr lang="zh-CN" altLang="en-US" sz="2400" kern="100" dirty="0">
              <a:latin typeface="黑体" panose="02010609060101010101" charset="-122"/>
              <a:ea typeface="黑体" panose="02010609060101010101" charset="-122"/>
              <a:cs typeface="仿宋_GB2312" panose="02010609030101010101" pitchFamily="49" charset="-122"/>
            </a:endParaRPr>
          </a:p>
        </p:txBody>
      </p:sp>
      <p:pic>
        <p:nvPicPr>
          <p:cNvPr id="2" name="图片 1"/>
          <p:cNvPicPr>
            <a:picLocks noChangeAspect="1"/>
          </p:cNvPicPr>
          <p:nvPr/>
        </p:nvPicPr>
        <p:blipFill rotWithShape="1">
          <a:blip r:embed="rId2" cstate="hqprint"/>
          <a:srcRect/>
          <a:stretch>
            <a:fillRect/>
          </a:stretch>
        </p:blipFill>
        <p:spPr>
          <a:xfrm>
            <a:off x="6018184" y="1175764"/>
            <a:ext cx="5805401" cy="6273457"/>
          </a:xfrm>
          <a:prstGeom prst="rect">
            <a:avLst/>
          </a:prstGeom>
        </p:spPr>
      </p:pic>
      <p:sp>
        <p:nvSpPr>
          <p:cNvPr id="3" name="矩形 2"/>
          <p:cNvSpPr/>
          <p:nvPr/>
        </p:nvSpPr>
        <p:spPr>
          <a:xfrm>
            <a:off x="5990887" y="1186716"/>
            <a:ext cx="5805401" cy="6262505"/>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组合 10"/>
          <p:cNvGrpSpPr/>
          <p:nvPr/>
        </p:nvGrpSpPr>
        <p:grpSpPr>
          <a:xfrm>
            <a:off x="8496456" y="3156252"/>
            <a:ext cx="2682785" cy="897172"/>
            <a:chOff x="8496456" y="3156252"/>
            <a:chExt cx="2682785" cy="897172"/>
          </a:xfrm>
        </p:grpSpPr>
        <p:sp>
          <p:nvSpPr>
            <p:cNvPr id="10" name="任意多边形 9"/>
            <p:cNvSpPr/>
            <p:nvPr/>
          </p:nvSpPr>
          <p:spPr>
            <a:xfrm>
              <a:off x="8721310" y="3343322"/>
              <a:ext cx="2457931" cy="710102"/>
            </a:xfrm>
            <a:custGeom>
              <a:avLst/>
              <a:gdLst>
                <a:gd name="connsiteX0" fmla="*/ 0 w 1393722"/>
                <a:gd name="connsiteY0" fmla="*/ 494071 h 494071"/>
                <a:gd name="connsiteX1" fmla="*/ 191729 w 1393722"/>
                <a:gd name="connsiteY1" fmla="*/ 457200 h 494071"/>
                <a:gd name="connsiteX2" fmla="*/ 339212 w 1393722"/>
                <a:gd name="connsiteY2" fmla="*/ 427703 h 494071"/>
                <a:gd name="connsiteX3" fmla="*/ 671051 w 1393722"/>
                <a:gd name="connsiteY3" fmla="*/ 376084 h 494071"/>
                <a:gd name="connsiteX4" fmla="*/ 929148 w 1393722"/>
                <a:gd name="connsiteY4" fmla="*/ 258097 h 494071"/>
                <a:gd name="connsiteX5" fmla="*/ 1076632 w 1393722"/>
                <a:gd name="connsiteY5" fmla="*/ 213852 h 494071"/>
                <a:gd name="connsiteX6" fmla="*/ 1209367 w 1393722"/>
                <a:gd name="connsiteY6" fmla="*/ 117987 h 494071"/>
                <a:gd name="connsiteX7" fmla="*/ 1393722 w 1393722"/>
                <a:gd name="connsiteY7" fmla="*/ 0 h 4940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93722" h="494071">
                  <a:moveTo>
                    <a:pt x="0" y="494071"/>
                  </a:moveTo>
                  <a:lnTo>
                    <a:pt x="191729" y="457200"/>
                  </a:lnTo>
                  <a:cubicBezTo>
                    <a:pt x="248264" y="446139"/>
                    <a:pt x="259325" y="441222"/>
                    <a:pt x="339212" y="427703"/>
                  </a:cubicBezTo>
                  <a:cubicBezTo>
                    <a:pt x="419099" y="414184"/>
                    <a:pt x="572728" y="404352"/>
                    <a:pt x="671051" y="376084"/>
                  </a:cubicBezTo>
                  <a:cubicBezTo>
                    <a:pt x="769374" y="347816"/>
                    <a:pt x="861551" y="285136"/>
                    <a:pt x="929148" y="258097"/>
                  </a:cubicBezTo>
                  <a:cubicBezTo>
                    <a:pt x="996745" y="231058"/>
                    <a:pt x="1029929" y="237204"/>
                    <a:pt x="1076632" y="213852"/>
                  </a:cubicBezTo>
                  <a:cubicBezTo>
                    <a:pt x="1123335" y="190500"/>
                    <a:pt x="1156519" y="153629"/>
                    <a:pt x="1209367" y="117987"/>
                  </a:cubicBezTo>
                  <a:cubicBezTo>
                    <a:pt x="1262215" y="82345"/>
                    <a:pt x="1327968" y="41172"/>
                    <a:pt x="1393722" y="0"/>
                  </a:cubicBezTo>
                </a:path>
              </a:pathLst>
            </a:custGeom>
            <a:noFill/>
            <a:ln w="28575">
              <a:solidFill>
                <a:srgbClr val="FFFF00"/>
              </a:solidFill>
            </a:ln>
            <a:effectLst>
              <a:glow rad="635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标注 42"/>
            <p:cNvSpPr/>
            <p:nvPr/>
          </p:nvSpPr>
          <p:spPr>
            <a:xfrm>
              <a:off x="8496456" y="3156252"/>
              <a:ext cx="1920574" cy="213447"/>
            </a:xfrm>
            <a:prstGeom prst="wedgeRectCallout">
              <a:avLst>
                <a:gd name="adj1" fmla="val 54277"/>
                <a:gd name="adj2" fmla="val 178043"/>
              </a:avLst>
            </a:prstGeom>
            <a:solidFill>
              <a:schemeClr val="accent1">
                <a:lumMod val="40000"/>
                <a:lumOff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chemeClr val="tx1"/>
                  </a:solidFill>
                  <a:latin typeface="楷体" panose="02010609060101010101" pitchFamily="49" charset="-122"/>
                  <a:ea typeface="楷体" panose="02010609060101010101" pitchFamily="49" charset="-122"/>
                </a:rPr>
                <a:t>济聊高速改建</a:t>
              </a:r>
              <a:endParaRPr lang="zh-CN" altLang="en-US" sz="2000" dirty="0">
                <a:solidFill>
                  <a:schemeClr val="tx1"/>
                </a:solidFill>
                <a:latin typeface="楷体" panose="02010609060101010101" pitchFamily="49" charset="-122"/>
                <a:ea typeface="楷体" panose="02010609060101010101" pitchFamily="49" charset="-122"/>
              </a:endParaRPr>
            </a:p>
          </p:txBody>
        </p:sp>
      </p:grpSp>
      <p:grpSp>
        <p:nvGrpSpPr>
          <p:cNvPr id="12" name="组合 11"/>
          <p:cNvGrpSpPr/>
          <p:nvPr/>
        </p:nvGrpSpPr>
        <p:grpSpPr>
          <a:xfrm>
            <a:off x="7809976" y="1405026"/>
            <a:ext cx="3382270" cy="783056"/>
            <a:chOff x="7809976" y="1405026"/>
            <a:chExt cx="3382270" cy="783056"/>
          </a:xfrm>
        </p:grpSpPr>
        <p:sp>
          <p:nvSpPr>
            <p:cNvPr id="7" name="任意多边形 6"/>
            <p:cNvSpPr/>
            <p:nvPr/>
          </p:nvSpPr>
          <p:spPr>
            <a:xfrm>
              <a:off x="10125841" y="1954915"/>
              <a:ext cx="1066405" cy="233167"/>
            </a:xfrm>
            <a:custGeom>
              <a:avLst/>
              <a:gdLst>
                <a:gd name="connsiteX0" fmla="*/ 0 w 604684"/>
                <a:gd name="connsiteY0" fmla="*/ 0 h 162232"/>
                <a:gd name="connsiteX1" fmla="*/ 125362 w 604684"/>
                <a:gd name="connsiteY1" fmla="*/ 51619 h 162232"/>
                <a:gd name="connsiteX2" fmla="*/ 280220 w 604684"/>
                <a:gd name="connsiteY2" fmla="*/ 51619 h 162232"/>
                <a:gd name="connsiteX3" fmla="*/ 449826 w 604684"/>
                <a:gd name="connsiteY3" fmla="*/ 103239 h 162232"/>
                <a:gd name="connsiteX4" fmla="*/ 604684 w 604684"/>
                <a:gd name="connsiteY4" fmla="*/ 162232 h 1622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4684" h="162232">
                  <a:moveTo>
                    <a:pt x="0" y="0"/>
                  </a:moveTo>
                  <a:cubicBezTo>
                    <a:pt x="39329" y="21508"/>
                    <a:pt x="78659" y="43016"/>
                    <a:pt x="125362" y="51619"/>
                  </a:cubicBezTo>
                  <a:cubicBezTo>
                    <a:pt x="172065" y="60222"/>
                    <a:pt x="226143" y="43016"/>
                    <a:pt x="280220" y="51619"/>
                  </a:cubicBezTo>
                  <a:cubicBezTo>
                    <a:pt x="334297" y="60222"/>
                    <a:pt x="395749" y="84804"/>
                    <a:pt x="449826" y="103239"/>
                  </a:cubicBezTo>
                  <a:cubicBezTo>
                    <a:pt x="503903" y="121674"/>
                    <a:pt x="554293" y="141953"/>
                    <a:pt x="604684" y="162232"/>
                  </a:cubicBezTo>
                </a:path>
              </a:pathLst>
            </a:custGeom>
            <a:noFill/>
            <a:ln w="28575">
              <a:solidFill>
                <a:srgbClr val="FFFF00"/>
              </a:solidFill>
            </a:ln>
            <a:effectLst>
              <a:glow rad="635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标注 42"/>
            <p:cNvSpPr/>
            <p:nvPr/>
          </p:nvSpPr>
          <p:spPr>
            <a:xfrm>
              <a:off x="7809976" y="1405026"/>
              <a:ext cx="1947140" cy="549889"/>
            </a:xfrm>
            <a:prstGeom prst="wedgeRectCallout">
              <a:avLst>
                <a:gd name="adj1" fmla="val 65473"/>
                <a:gd name="adj2" fmla="val 54969"/>
              </a:avLst>
            </a:prstGeom>
            <a:solidFill>
              <a:schemeClr val="accent1">
                <a:lumMod val="40000"/>
                <a:lumOff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1"/>
                  </a:solidFill>
                  <a:latin typeface="楷体" panose="02010609060101010101" pitchFamily="49" charset="-122"/>
                  <a:ea typeface="楷体" panose="02010609060101010101" pitchFamily="49" charset="-122"/>
                </a:rPr>
                <a:t>青银高速齐河至夏津段改扩建</a:t>
              </a:r>
              <a:endParaRPr lang="zh-CN" altLang="en-US" dirty="0">
                <a:solidFill>
                  <a:schemeClr val="tx1"/>
                </a:solidFill>
                <a:latin typeface="楷体" panose="02010609060101010101" pitchFamily="49" charset="-122"/>
                <a:ea typeface="楷体" panose="02010609060101010101" pitchFamily="49" charset="-122"/>
              </a:endParaRPr>
            </a:p>
          </p:txBody>
        </p:sp>
      </p:grpSp>
      <p:grpSp>
        <p:nvGrpSpPr>
          <p:cNvPr id="20" name="组合 16"/>
          <p:cNvGrpSpPr/>
          <p:nvPr/>
        </p:nvGrpSpPr>
        <p:grpSpPr>
          <a:xfrm>
            <a:off x="235496" y="1053192"/>
            <a:ext cx="2181059" cy="720540"/>
            <a:chOff x="3835570" y="1574486"/>
            <a:chExt cx="4168775" cy="607000"/>
          </a:xfrm>
        </p:grpSpPr>
        <p:grpSp>
          <p:nvGrpSpPr>
            <p:cNvPr id="22" name="组合 12"/>
            <p:cNvGrpSpPr/>
            <p:nvPr/>
          </p:nvGrpSpPr>
          <p:grpSpPr>
            <a:xfrm>
              <a:off x="3835570" y="1574486"/>
              <a:ext cx="4168775" cy="607000"/>
              <a:chOff x="657225" y="1685926"/>
              <a:chExt cx="5438775" cy="607000"/>
            </a:xfrm>
          </p:grpSpPr>
          <p:sp>
            <p:nvSpPr>
              <p:cNvPr id="24" name="平行四边形 23"/>
              <p:cNvSpPr/>
              <p:nvPr/>
            </p:nvSpPr>
            <p:spPr>
              <a:xfrm>
                <a:off x="781050" y="1782938"/>
                <a:ext cx="5314950" cy="509988"/>
              </a:xfrm>
              <a:prstGeom prst="parallelogram">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平行四边形 24"/>
              <p:cNvSpPr/>
              <p:nvPr/>
            </p:nvSpPr>
            <p:spPr>
              <a:xfrm>
                <a:off x="657225" y="1685926"/>
                <a:ext cx="5314950" cy="494663"/>
              </a:xfrm>
              <a:prstGeom prst="parallelogram">
                <a:avLst/>
              </a:prstGeom>
              <a:solidFill>
                <a:srgbClr val="EA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3" name="文本框 13"/>
            <p:cNvSpPr txBox="1"/>
            <p:nvPr/>
          </p:nvSpPr>
          <p:spPr>
            <a:xfrm>
              <a:off x="3930481" y="1607998"/>
              <a:ext cx="3960616" cy="440773"/>
            </a:xfrm>
            <a:prstGeom prst="rect">
              <a:avLst/>
            </a:prstGeom>
            <a:noFill/>
          </p:spPr>
          <p:txBody>
            <a:bodyPr wrap="square">
              <a:spAutoFit/>
            </a:bodyPr>
            <a:lstStyle/>
            <a:p>
              <a:pPr algn="ctr"/>
              <a:r>
                <a:rPr lang="zh-CN" altLang="en-US" sz="2800" b="1" kern="0" spc="40">
                  <a:solidFill>
                    <a:schemeClr val="bg1"/>
                  </a:solidFill>
                  <a:latin typeface="等线" panose="02010600030101010101" charset="-122"/>
                  <a:ea typeface="微软雅黑" panose="020B0503020204020204" pitchFamily="34" charset="-122"/>
                  <a:cs typeface="宋体" panose="02010600030101010101" pitchFamily="2" charset="-122"/>
                </a:rPr>
                <a:t>改扩建项目</a:t>
              </a:r>
              <a:endParaRPr lang="zh-CN" altLang="en-US" sz="2800" b="1" kern="0" spc="40">
                <a:solidFill>
                  <a:schemeClr val="bg1"/>
                </a:solidFill>
                <a:latin typeface="等线" panose="02010600030101010101" charset="-122"/>
                <a:ea typeface="微软雅黑" panose="020B0503020204020204" pitchFamily="34" charset="-122"/>
                <a:cs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left)">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2"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right)">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6">
                                            <p:txEl>
                                              <p:pRg st="0" end="0"/>
                                            </p:txEl>
                                          </p:spTgt>
                                        </p:tgtEl>
                                        <p:attrNameLst>
                                          <p:attrName>style.visibility</p:attrName>
                                        </p:attrNameLst>
                                      </p:cBhvr>
                                      <p:to>
                                        <p:strVal val="visible"/>
                                      </p:to>
                                    </p:set>
                                    <p:animEffect transition="in" filter="wipe(left)">
                                      <p:cBhvr>
                                        <p:cTn id="17" dur="500"/>
                                        <p:tgtEl>
                                          <p:spTgt spid="6">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2" fill="hold"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wipe(right)">
                                      <p:cBhvr>
                                        <p:cTn id="22" dur="500"/>
                                        <p:tgtEl>
                                          <p:spTgt spid="12"/>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6">
                                            <p:txEl>
                                              <p:pRg st="1" end="1"/>
                                            </p:txEl>
                                          </p:spTgt>
                                        </p:tgtEl>
                                        <p:attrNameLst>
                                          <p:attrName>style.visibility</p:attrName>
                                        </p:attrNameLst>
                                      </p:cBhvr>
                                      <p:to>
                                        <p:strVal val="visible"/>
                                      </p:to>
                                    </p:set>
                                    <p:animEffect transition="in" filter="wipe(left)">
                                      <p:cBhvr>
                                        <p:cTn id="27" dur="500"/>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extBox 28"/>
          <p:cNvSpPr txBox="1"/>
          <p:nvPr/>
        </p:nvSpPr>
        <p:spPr>
          <a:xfrm>
            <a:off x="88475" y="157985"/>
            <a:ext cx="10205085" cy="553994"/>
          </a:xfrm>
          <a:prstGeom prst="rect">
            <a:avLst/>
          </a:prstGeom>
          <a:noFill/>
        </p:spPr>
        <p:txBody>
          <a:bodyPr wrap="square" lIns="121917" tIns="60958" rIns="121917" bIns="60958" rtlCol="0">
            <a:spAutoFit/>
          </a:bodyPr>
          <a:lstStyle/>
          <a:p>
            <a:r>
              <a:rPr lang="zh-CN" altLang="en-US" sz="2800" kern="0">
                <a:gradFill>
                  <a:gsLst>
                    <a:gs pos="0">
                      <a:srgbClr val="FF0000"/>
                    </a:gs>
                    <a:gs pos="100000">
                      <a:srgbClr val="C00000"/>
                    </a:gs>
                  </a:gsLst>
                  <a:lin ang="5400000" scaled="1"/>
                </a:gradFill>
                <a:latin typeface="方正粗雅宋_GBK" panose="02000500000000000000" pitchFamily="2" charset="-122"/>
                <a:ea typeface="方正粗雅宋_GBK" panose="02000500000000000000" pitchFamily="2" charset="-122"/>
                <a:cs typeface="宋体" panose="02010600030101010101" pitchFamily="2" charset="-122"/>
              </a:rPr>
              <a:t>三、发展我市交通</a:t>
            </a:r>
            <a:endParaRPr lang="zh-CN" altLang="en-US" sz="2800" kern="0" dirty="0">
              <a:gradFill>
                <a:gsLst>
                  <a:gs pos="0">
                    <a:srgbClr val="FF0000"/>
                  </a:gs>
                  <a:gs pos="100000">
                    <a:srgbClr val="C00000"/>
                  </a:gs>
                </a:gsLst>
                <a:lin ang="5400000" scaled="1"/>
              </a:gradFill>
              <a:latin typeface="方正粗雅宋_GBK" panose="02000500000000000000" pitchFamily="2" charset="-122"/>
              <a:ea typeface="方正粗雅宋_GBK" panose="02000500000000000000" pitchFamily="2" charset="-122"/>
              <a:cs typeface="宋体" panose="02010600030101010101" pitchFamily="2" charset="-122"/>
            </a:endParaRPr>
          </a:p>
        </p:txBody>
      </p:sp>
      <p:sp>
        <p:nvSpPr>
          <p:cNvPr id="8" name="矩形 7"/>
          <p:cNvSpPr/>
          <p:nvPr/>
        </p:nvSpPr>
        <p:spPr>
          <a:xfrm>
            <a:off x="-24180" y="711979"/>
            <a:ext cx="12030134" cy="127491"/>
          </a:xfrm>
          <a:prstGeom prst="rect">
            <a:avLst/>
          </a:prstGeom>
          <a:gradFill>
            <a:gsLst>
              <a:gs pos="6195">
                <a:srgbClr val="FF6600">
                  <a:lumMod val="94000"/>
                  <a:lumOff val="6000"/>
                </a:srgbClr>
              </a:gs>
              <a:gs pos="100000">
                <a:srgbClr val="FFC000">
                  <a:alpha val="0"/>
                </a:srgb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69" name="组合 68"/>
          <p:cNvGrpSpPr/>
          <p:nvPr/>
        </p:nvGrpSpPr>
        <p:grpSpPr>
          <a:xfrm>
            <a:off x="613192" y="1148516"/>
            <a:ext cx="10931449" cy="1965010"/>
            <a:chOff x="437352" y="4607626"/>
            <a:chExt cx="4709686" cy="389164"/>
          </a:xfrm>
        </p:grpSpPr>
        <p:sp>
          <p:nvSpPr>
            <p:cNvPr id="70" name="对角圆角矩形 69"/>
            <p:cNvSpPr/>
            <p:nvPr/>
          </p:nvSpPr>
          <p:spPr>
            <a:xfrm>
              <a:off x="437352" y="4607626"/>
              <a:ext cx="4709686" cy="389164"/>
            </a:xfrm>
            <a:prstGeom prst="round2DiagRect">
              <a:avLst/>
            </a:prstGeom>
            <a:solidFill>
              <a:srgbClr val="C00000"/>
            </a:solidFill>
            <a:ln>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1" name="文本框 39"/>
            <p:cNvSpPr txBox="1"/>
            <p:nvPr/>
          </p:nvSpPr>
          <p:spPr>
            <a:xfrm>
              <a:off x="618653" y="4640509"/>
              <a:ext cx="4407348" cy="325089"/>
            </a:xfrm>
            <a:prstGeom prst="rect">
              <a:avLst/>
            </a:prstGeom>
            <a:noFill/>
          </p:spPr>
          <p:txBody>
            <a:bodyPr vert="horz" wrap="square" rtlCol="0">
              <a:spAutoFit/>
            </a:bodyPr>
            <a:lstStyle/>
            <a:p>
              <a:pPr>
                <a:lnSpc>
                  <a:spcPct val="120000"/>
                </a:lnSpc>
              </a:pPr>
              <a:r>
                <a:rPr lang="en-US" altLang="zh-CN" sz="2800" b="1" dirty="0">
                  <a:solidFill>
                    <a:prstClr val="white"/>
                  </a:solidFill>
                </a:rPr>
                <a:t>       </a:t>
              </a:r>
              <a:r>
                <a:rPr lang="zh-CN" altLang="en-US" sz="2800" b="1" dirty="0">
                  <a:solidFill>
                    <a:prstClr val="white"/>
                  </a:solidFill>
                </a:rPr>
                <a:t>大力发扬交通人逢山开路、遇水架桥的精神，抱定“</a:t>
              </a:r>
              <a:r>
                <a:rPr lang="zh-CN" altLang="en-US" sz="2800" b="1" dirty="0">
                  <a:solidFill>
                    <a:srgbClr val="FFFF00"/>
                  </a:solidFill>
                </a:rPr>
                <a:t>敢教日月换新天</a:t>
              </a:r>
              <a:r>
                <a:rPr lang="zh-CN" altLang="en-US" sz="2800" b="1" dirty="0">
                  <a:solidFill>
                    <a:prstClr val="white"/>
                  </a:solidFill>
                </a:rPr>
                <a:t>”的信念，以</a:t>
              </a:r>
              <a:r>
                <a:rPr lang="zh-CN" altLang="en-US" sz="2800" b="1" dirty="0">
                  <a:solidFill>
                    <a:srgbClr val="FFFF00"/>
                  </a:solidFill>
                </a:rPr>
                <a:t>事争一流、唯旗是夺</a:t>
              </a:r>
              <a:r>
                <a:rPr lang="zh-CN" altLang="en-US" sz="2800" b="1" dirty="0">
                  <a:solidFill>
                    <a:prstClr val="white"/>
                  </a:solidFill>
                </a:rPr>
                <a:t>的干劲，撸起袖子加油干，重整行装再出发，持续推动各项工作再上新台阶。</a:t>
              </a:r>
              <a:endParaRPr lang="zh-CN" altLang="en-US" sz="2800" b="1" baseline="30000" dirty="0">
                <a:solidFill>
                  <a:prstClr val="white"/>
                </a:solidFill>
                <a:latin typeface="微软雅黑" panose="020B0503020204020204" pitchFamily="34" charset="-122"/>
                <a:sym typeface="+mn-ea"/>
              </a:endParaRPr>
            </a:p>
          </p:txBody>
        </p:sp>
      </p:grpSp>
      <p:grpSp>
        <p:nvGrpSpPr>
          <p:cNvPr id="72" name="组合 71"/>
          <p:cNvGrpSpPr/>
          <p:nvPr/>
        </p:nvGrpSpPr>
        <p:grpSpPr>
          <a:xfrm>
            <a:off x="596667" y="3734475"/>
            <a:ext cx="2288900" cy="2363340"/>
            <a:chOff x="4521618" y="2806241"/>
            <a:chExt cx="2979977" cy="3076892"/>
          </a:xfrm>
        </p:grpSpPr>
        <p:grpSp>
          <p:nvGrpSpPr>
            <p:cNvPr id="73" name="组合 72"/>
            <p:cNvGrpSpPr/>
            <p:nvPr/>
          </p:nvGrpSpPr>
          <p:grpSpPr>
            <a:xfrm>
              <a:off x="4619660" y="2806241"/>
              <a:ext cx="2881935" cy="3076892"/>
              <a:chOff x="1002386" y="2806239"/>
              <a:chExt cx="2881935" cy="3076892"/>
            </a:xfrm>
            <a:effectLst>
              <a:outerShdw blurRad="76200" dir="18900000" sy="23000" kx="-1200000" algn="bl" rotWithShape="0">
                <a:prstClr val="black">
                  <a:alpha val="20000"/>
                </a:prstClr>
              </a:outerShdw>
            </a:effectLst>
          </p:grpSpPr>
          <p:sp>
            <p:nvSpPr>
              <p:cNvPr id="75" name="îŝḷíḍé"/>
              <p:cNvSpPr/>
              <p:nvPr/>
            </p:nvSpPr>
            <p:spPr>
              <a:xfrm>
                <a:off x="1002386" y="2806239"/>
                <a:ext cx="2881935" cy="3076892"/>
              </a:xfrm>
              <a:custGeom>
                <a:avLst/>
                <a:gdLst/>
                <a:ahLst/>
                <a:cxnLst>
                  <a:cxn ang="0">
                    <a:pos x="wd2" y="hd2"/>
                  </a:cxn>
                  <a:cxn ang="5400000">
                    <a:pos x="wd2" y="hd2"/>
                  </a:cxn>
                  <a:cxn ang="10800000">
                    <a:pos x="wd2" y="hd2"/>
                  </a:cxn>
                  <a:cxn ang="16200000">
                    <a:pos x="wd2" y="hd2"/>
                  </a:cxn>
                </a:cxnLst>
                <a:rect l="0" t="0" r="r" b="b"/>
                <a:pathLst>
                  <a:path w="21600" h="21600" extrusionOk="0">
                    <a:moveTo>
                      <a:pt x="1177" y="0"/>
                    </a:moveTo>
                    <a:lnTo>
                      <a:pt x="20423" y="0"/>
                    </a:lnTo>
                    <a:cubicBezTo>
                      <a:pt x="20592" y="0"/>
                      <a:pt x="20719" y="0"/>
                      <a:pt x="20827" y="4"/>
                    </a:cubicBezTo>
                    <a:cubicBezTo>
                      <a:pt x="20934" y="7"/>
                      <a:pt x="21023" y="14"/>
                      <a:pt x="21114" y="29"/>
                    </a:cubicBezTo>
                    <a:cubicBezTo>
                      <a:pt x="21213" y="47"/>
                      <a:pt x="21302" y="75"/>
                      <a:pt x="21376" y="112"/>
                    </a:cubicBezTo>
                    <a:cubicBezTo>
                      <a:pt x="21449" y="148"/>
                      <a:pt x="21506" y="192"/>
                      <a:pt x="21542" y="242"/>
                    </a:cubicBezTo>
                    <a:cubicBezTo>
                      <a:pt x="21571" y="287"/>
                      <a:pt x="21586" y="331"/>
                      <a:pt x="21593" y="385"/>
                    </a:cubicBezTo>
                    <a:cubicBezTo>
                      <a:pt x="21600" y="438"/>
                      <a:pt x="21600" y="502"/>
                      <a:pt x="21600" y="587"/>
                    </a:cubicBezTo>
                    <a:lnTo>
                      <a:pt x="21600" y="21015"/>
                    </a:lnTo>
                    <a:cubicBezTo>
                      <a:pt x="21600" y="21099"/>
                      <a:pt x="21600" y="21162"/>
                      <a:pt x="21593" y="21216"/>
                    </a:cubicBezTo>
                    <a:cubicBezTo>
                      <a:pt x="21586" y="21269"/>
                      <a:pt x="21571" y="21313"/>
                      <a:pt x="21542" y="21358"/>
                    </a:cubicBezTo>
                    <a:cubicBezTo>
                      <a:pt x="21506" y="21408"/>
                      <a:pt x="21449" y="21452"/>
                      <a:pt x="21376" y="21488"/>
                    </a:cubicBezTo>
                    <a:cubicBezTo>
                      <a:pt x="21302" y="21525"/>
                      <a:pt x="21213" y="21553"/>
                      <a:pt x="21114" y="21571"/>
                    </a:cubicBezTo>
                    <a:cubicBezTo>
                      <a:pt x="21023" y="21586"/>
                      <a:pt x="20934" y="21593"/>
                      <a:pt x="20826" y="21596"/>
                    </a:cubicBezTo>
                    <a:cubicBezTo>
                      <a:pt x="20718" y="21600"/>
                      <a:pt x="20589" y="21600"/>
                      <a:pt x="20418" y="21600"/>
                    </a:cubicBezTo>
                    <a:lnTo>
                      <a:pt x="1177" y="21600"/>
                    </a:lnTo>
                    <a:cubicBezTo>
                      <a:pt x="1008" y="21600"/>
                      <a:pt x="881" y="21600"/>
                      <a:pt x="773" y="21596"/>
                    </a:cubicBezTo>
                    <a:cubicBezTo>
                      <a:pt x="666" y="21593"/>
                      <a:pt x="577" y="21586"/>
                      <a:pt x="486" y="21571"/>
                    </a:cubicBezTo>
                    <a:cubicBezTo>
                      <a:pt x="387" y="21553"/>
                      <a:pt x="298" y="21525"/>
                      <a:pt x="224" y="21488"/>
                    </a:cubicBezTo>
                    <a:cubicBezTo>
                      <a:pt x="151" y="21452"/>
                      <a:pt x="94" y="21408"/>
                      <a:pt x="58" y="21358"/>
                    </a:cubicBezTo>
                    <a:cubicBezTo>
                      <a:pt x="29" y="21313"/>
                      <a:pt x="14" y="21269"/>
                      <a:pt x="7" y="21215"/>
                    </a:cubicBezTo>
                    <a:cubicBezTo>
                      <a:pt x="0" y="21162"/>
                      <a:pt x="0" y="21098"/>
                      <a:pt x="0" y="21013"/>
                    </a:cubicBezTo>
                    <a:lnTo>
                      <a:pt x="0" y="585"/>
                    </a:lnTo>
                    <a:cubicBezTo>
                      <a:pt x="0" y="501"/>
                      <a:pt x="0" y="438"/>
                      <a:pt x="7" y="384"/>
                    </a:cubicBezTo>
                    <a:cubicBezTo>
                      <a:pt x="14" y="331"/>
                      <a:pt x="29" y="287"/>
                      <a:pt x="58" y="242"/>
                    </a:cubicBezTo>
                    <a:cubicBezTo>
                      <a:pt x="94" y="192"/>
                      <a:pt x="151" y="148"/>
                      <a:pt x="224" y="112"/>
                    </a:cubicBezTo>
                    <a:cubicBezTo>
                      <a:pt x="298" y="75"/>
                      <a:pt x="387" y="47"/>
                      <a:pt x="486" y="29"/>
                    </a:cubicBezTo>
                    <a:cubicBezTo>
                      <a:pt x="577" y="14"/>
                      <a:pt x="666" y="7"/>
                      <a:pt x="774" y="4"/>
                    </a:cubicBezTo>
                    <a:cubicBezTo>
                      <a:pt x="882" y="0"/>
                      <a:pt x="1011" y="0"/>
                      <a:pt x="1182" y="0"/>
                    </a:cubicBezTo>
                    <a:lnTo>
                      <a:pt x="1177" y="0"/>
                    </a:lnTo>
                    <a:close/>
                  </a:path>
                </a:pathLst>
              </a:custGeom>
              <a:solidFill>
                <a:schemeClr val="bg1"/>
              </a:solidFill>
              <a:ln w="12700" cap="flat">
                <a:solidFill>
                  <a:srgbClr val="C00000"/>
                </a:solidFill>
                <a:miter lim="400000"/>
              </a:ln>
              <a:effectLst/>
            </p:spPr>
            <p:txBody>
              <a:bodyPr wrap="square" lIns="91440" tIns="45720" rIns="91440" bIns="45720" numCol="1" anchor="ctr">
                <a:norm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l" defTabSz="821690" rtl="0" fontAlgn="auto" latinLnBrk="0" hangingPunct="0">
                  <a:lnSpc>
                    <a:spcPct val="100000"/>
                  </a:lnSpc>
                  <a:spcBef>
                    <a:spcPts val="0"/>
                  </a:spcBef>
                  <a:spcAft>
                    <a:spcPts val="0"/>
                  </a:spcAft>
                  <a:buClrTx/>
                  <a:buSzTx/>
                  <a:buFontTx/>
                  <a:buNone/>
                  <a:defRPr kumimoji="0" sz="2700" b="0" i="0" u="none" strike="noStrike" cap="all" spc="0" normalizeH="0" baseline="0">
                    <a:ln>
                      <a:noFill/>
                    </a:ln>
                    <a:solidFill>
                      <a:srgbClr val="0D3E93"/>
                    </a:solidFill>
                    <a:effectLst/>
                    <a:uFillTx/>
                  </a:defRPr>
                </a:lvl1pPr>
                <a:lvl2pPr marL="0" marR="0" indent="228600" algn="l" defTabSz="821690" rtl="0" fontAlgn="auto" latinLnBrk="0" hangingPunct="0">
                  <a:lnSpc>
                    <a:spcPct val="100000"/>
                  </a:lnSpc>
                  <a:spcBef>
                    <a:spcPts val="0"/>
                  </a:spcBef>
                  <a:spcAft>
                    <a:spcPts val="0"/>
                  </a:spcAft>
                  <a:buClrTx/>
                  <a:buSzTx/>
                  <a:buFontTx/>
                  <a:buNone/>
                  <a:defRPr kumimoji="0" sz="2700" b="0" i="0" u="none" strike="noStrike" cap="all" spc="0" normalizeH="0" baseline="0">
                    <a:ln>
                      <a:noFill/>
                    </a:ln>
                    <a:solidFill>
                      <a:srgbClr val="0D3E93"/>
                    </a:solidFill>
                    <a:effectLst/>
                    <a:uFillTx/>
                  </a:defRPr>
                </a:lvl2pPr>
                <a:lvl3pPr marL="0" marR="0" indent="457200" algn="l" defTabSz="821690" rtl="0" fontAlgn="auto" latinLnBrk="0" hangingPunct="0">
                  <a:lnSpc>
                    <a:spcPct val="100000"/>
                  </a:lnSpc>
                  <a:spcBef>
                    <a:spcPts val="0"/>
                  </a:spcBef>
                  <a:spcAft>
                    <a:spcPts val="0"/>
                  </a:spcAft>
                  <a:buClrTx/>
                  <a:buSzTx/>
                  <a:buFontTx/>
                  <a:buNone/>
                  <a:defRPr kumimoji="0" sz="2700" b="0" i="0" u="none" strike="noStrike" cap="all" spc="0" normalizeH="0" baseline="0">
                    <a:ln>
                      <a:noFill/>
                    </a:ln>
                    <a:solidFill>
                      <a:srgbClr val="0D3E93"/>
                    </a:solidFill>
                    <a:effectLst/>
                    <a:uFillTx/>
                  </a:defRPr>
                </a:lvl3pPr>
                <a:lvl4pPr marL="0" marR="0" indent="685800" algn="l" defTabSz="821690" rtl="0" fontAlgn="auto" latinLnBrk="0" hangingPunct="0">
                  <a:lnSpc>
                    <a:spcPct val="100000"/>
                  </a:lnSpc>
                  <a:spcBef>
                    <a:spcPts val="0"/>
                  </a:spcBef>
                  <a:spcAft>
                    <a:spcPts val="0"/>
                  </a:spcAft>
                  <a:buClrTx/>
                  <a:buSzTx/>
                  <a:buFontTx/>
                  <a:buNone/>
                  <a:defRPr kumimoji="0" sz="2700" b="0" i="0" u="none" strike="noStrike" cap="all" spc="0" normalizeH="0" baseline="0">
                    <a:ln>
                      <a:noFill/>
                    </a:ln>
                    <a:solidFill>
                      <a:srgbClr val="0D3E93"/>
                    </a:solidFill>
                    <a:effectLst/>
                    <a:uFillTx/>
                  </a:defRPr>
                </a:lvl4pPr>
                <a:lvl5pPr marL="0" marR="0" indent="914400" algn="l" defTabSz="821690" rtl="0" fontAlgn="auto" latinLnBrk="0" hangingPunct="0">
                  <a:lnSpc>
                    <a:spcPct val="100000"/>
                  </a:lnSpc>
                  <a:spcBef>
                    <a:spcPts val="0"/>
                  </a:spcBef>
                  <a:spcAft>
                    <a:spcPts val="0"/>
                  </a:spcAft>
                  <a:buClrTx/>
                  <a:buSzTx/>
                  <a:buFontTx/>
                  <a:buNone/>
                  <a:defRPr kumimoji="0" sz="2700" b="0" i="0" u="none" strike="noStrike" cap="all" spc="0" normalizeH="0" baseline="0">
                    <a:ln>
                      <a:noFill/>
                    </a:ln>
                    <a:solidFill>
                      <a:srgbClr val="0D3E93"/>
                    </a:solidFill>
                    <a:effectLst/>
                    <a:uFillTx/>
                  </a:defRPr>
                </a:lvl5pPr>
                <a:lvl6pPr marL="0" marR="0" indent="1143000" algn="l" defTabSz="821690" rtl="0" fontAlgn="auto" latinLnBrk="0" hangingPunct="0">
                  <a:lnSpc>
                    <a:spcPct val="100000"/>
                  </a:lnSpc>
                  <a:spcBef>
                    <a:spcPts val="0"/>
                  </a:spcBef>
                  <a:spcAft>
                    <a:spcPts val="0"/>
                  </a:spcAft>
                  <a:buClrTx/>
                  <a:buSzTx/>
                  <a:buFontTx/>
                  <a:buNone/>
                  <a:defRPr kumimoji="0" sz="2700" b="0" i="0" u="none" strike="noStrike" cap="all" spc="0" normalizeH="0" baseline="0">
                    <a:ln>
                      <a:noFill/>
                    </a:ln>
                    <a:solidFill>
                      <a:srgbClr val="0D3E93"/>
                    </a:solidFill>
                    <a:effectLst/>
                    <a:uFillTx/>
                  </a:defRPr>
                </a:lvl6pPr>
                <a:lvl7pPr marL="0" marR="0" indent="1371600" algn="l" defTabSz="821690" rtl="0" fontAlgn="auto" latinLnBrk="0" hangingPunct="0">
                  <a:lnSpc>
                    <a:spcPct val="100000"/>
                  </a:lnSpc>
                  <a:spcBef>
                    <a:spcPts val="0"/>
                  </a:spcBef>
                  <a:spcAft>
                    <a:spcPts val="0"/>
                  </a:spcAft>
                  <a:buClrTx/>
                  <a:buSzTx/>
                  <a:buFontTx/>
                  <a:buNone/>
                  <a:defRPr kumimoji="0" sz="2700" b="0" i="0" u="none" strike="noStrike" cap="all" spc="0" normalizeH="0" baseline="0">
                    <a:ln>
                      <a:noFill/>
                    </a:ln>
                    <a:solidFill>
                      <a:srgbClr val="0D3E93"/>
                    </a:solidFill>
                    <a:effectLst/>
                    <a:uFillTx/>
                  </a:defRPr>
                </a:lvl7pPr>
                <a:lvl8pPr marL="0" marR="0" indent="1600200" algn="l" defTabSz="821690" rtl="0" fontAlgn="auto" latinLnBrk="0" hangingPunct="0">
                  <a:lnSpc>
                    <a:spcPct val="100000"/>
                  </a:lnSpc>
                  <a:spcBef>
                    <a:spcPts val="0"/>
                  </a:spcBef>
                  <a:spcAft>
                    <a:spcPts val="0"/>
                  </a:spcAft>
                  <a:buClrTx/>
                  <a:buSzTx/>
                  <a:buFontTx/>
                  <a:buNone/>
                  <a:defRPr kumimoji="0" sz="2700" b="0" i="0" u="none" strike="noStrike" cap="all" spc="0" normalizeH="0" baseline="0">
                    <a:ln>
                      <a:noFill/>
                    </a:ln>
                    <a:solidFill>
                      <a:srgbClr val="0D3E93"/>
                    </a:solidFill>
                    <a:effectLst/>
                    <a:uFillTx/>
                  </a:defRPr>
                </a:lvl8pPr>
                <a:lvl9pPr marL="0" marR="0" indent="1828800" algn="l" defTabSz="821690" rtl="0" fontAlgn="auto" latinLnBrk="0" hangingPunct="0">
                  <a:lnSpc>
                    <a:spcPct val="100000"/>
                  </a:lnSpc>
                  <a:spcBef>
                    <a:spcPts val="0"/>
                  </a:spcBef>
                  <a:spcAft>
                    <a:spcPts val="0"/>
                  </a:spcAft>
                  <a:buClrTx/>
                  <a:buSzTx/>
                  <a:buFontTx/>
                  <a:buNone/>
                  <a:defRPr kumimoji="0" sz="2700" b="0" i="0" u="none" strike="noStrike" cap="all" spc="0" normalizeH="0" baseline="0">
                    <a:ln>
                      <a:noFill/>
                    </a:ln>
                    <a:solidFill>
                      <a:srgbClr val="0D3E93"/>
                    </a:solidFill>
                    <a:effectLst/>
                    <a:uFillTx/>
                  </a:defRPr>
                </a:lvl9pPr>
              </a:lstStyle>
              <a:p>
                <a:pPr algn="ctr">
                  <a:defRPr sz="3200" cap="none">
                    <a:solidFill>
                      <a:srgbClr val="FFFFFF"/>
                    </a:solidFill>
                  </a:defRPr>
                </a:pPr>
              </a:p>
            </p:txBody>
          </p:sp>
          <p:sp>
            <p:nvSpPr>
              <p:cNvPr id="76" name="íṩḻiḍè"/>
              <p:cNvSpPr/>
              <p:nvPr/>
            </p:nvSpPr>
            <p:spPr>
              <a:xfrm rot="16200000">
                <a:off x="3462508" y="3074301"/>
                <a:ext cx="416033" cy="427592"/>
              </a:xfrm>
              <a:custGeom>
                <a:avLst/>
                <a:gdLst/>
                <a:ahLst/>
                <a:cxnLst>
                  <a:cxn ang="0">
                    <a:pos x="wd2" y="hd2"/>
                  </a:cxn>
                  <a:cxn ang="5400000">
                    <a:pos x="wd2" y="hd2"/>
                  </a:cxn>
                  <a:cxn ang="10800000">
                    <a:pos x="wd2" y="hd2"/>
                  </a:cxn>
                  <a:cxn ang="16200000">
                    <a:pos x="wd2" y="hd2"/>
                  </a:cxn>
                </a:cxnLst>
                <a:rect l="0" t="0" r="r" b="b"/>
                <a:pathLst>
                  <a:path w="21600" h="21600" extrusionOk="0">
                    <a:moveTo>
                      <a:pt x="10824" y="0"/>
                    </a:moveTo>
                    <a:lnTo>
                      <a:pt x="21600" y="21576"/>
                    </a:lnTo>
                    <a:lnTo>
                      <a:pt x="0" y="21600"/>
                    </a:lnTo>
                    <a:lnTo>
                      <a:pt x="10824" y="0"/>
                    </a:lnTo>
                    <a:close/>
                  </a:path>
                </a:pathLst>
              </a:custGeom>
              <a:solidFill>
                <a:srgbClr val="C00000"/>
              </a:solidFill>
              <a:ln w="12700" cap="flat">
                <a:noFill/>
                <a:miter lim="400000"/>
              </a:ln>
              <a:effectLst/>
            </p:spPr>
            <p:txBody>
              <a:bodyPr wrap="square" lIns="91440" tIns="45720" rIns="91440" bIns="45720" numCol="1" anchor="ctr">
                <a:normAutofit fontScale="55000" lnSpcReduction="20000"/>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l" defTabSz="821690" rtl="0" fontAlgn="auto" latinLnBrk="0" hangingPunct="0">
                  <a:lnSpc>
                    <a:spcPct val="100000"/>
                  </a:lnSpc>
                  <a:spcBef>
                    <a:spcPts val="0"/>
                  </a:spcBef>
                  <a:spcAft>
                    <a:spcPts val="0"/>
                  </a:spcAft>
                  <a:buClrTx/>
                  <a:buSzTx/>
                  <a:buFontTx/>
                  <a:buNone/>
                  <a:defRPr kumimoji="0" sz="2700" b="0" i="0" u="none" strike="noStrike" cap="all" spc="0" normalizeH="0" baseline="0">
                    <a:ln>
                      <a:noFill/>
                    </a:ln>
                    <a:solidFill>
                      <a:srgbClr val="0D3E93"/>
                    </a:solidFill>
                    <a:effectLst/>
                    <a:uFillTx/>
                  </a:defRPr>
                </a:lvl1pPr>
                <a:lvl2pPr marL="0" marR="0" indent="228600" algn="l" defTabSz="821690" rtl="0" fontAlgn="auto" latinLnBrk="0" hangingPunct="0">
                  <a:lnSpc>
                    <a:spcPct val="100000"/>
                  </a:lnSpc>
                  <a:spcBef>
                    <a:spcPts val="0"/>
                  </a:spcBef>
                  <a:spcAft>
                    <a:spcPts val="0"/>
                  </a:spcAft>
                  <a:buClrTx/>
                  <a:buSzTx/>
                  <a:buFontTx/>
                  <a:buNone/>
                  <a:defRPr kumimoji="0" sz="2700" b="0" i="0" u="none" strike="noStrike" cap="all" spc="0" normalizeH="0" baseline="0">
                    <a:ln>
                      <a:noFill/>
                    </a:ln>
                    <a:solidFill>
                      <a:srgbClr val="0D3E93"/>
                    </a:solidFill>
                    <a:effectLst/>
                    <a:uFillTx/>
                  </a:defRPr>
                </a:lvl2pPr>
                <a:lvl3pPr marL="0" marR="0" indent="457200" algn="l" defTabSz="821690" rtl="0" fontAlgn="auto" latinLnBrk="0" hangingPunct="0">
                  <a:lnSpc>
                    <a:spcPct val="100000"/>
                  </a:lnSpc>
                  <a:spcBef>
                    <a:spcPts val="0"/>
                  </a:spcBef>
                  <a:spcAft>
                    <a:spcPts val="0"/>
                  </a:spcAft>
                  <a:buClrTx/>
                  <a:buSzTx/>
                  <a:buFontTx/>
                  <a:buNone/>
                  <a:defRPr kumimoji="0" sz="2700" b="0" i="0" u="none" strike="noStrike" cap="all" spc="0" normalizeH="0" baseline="0">
                    <a:ln>
                      <a:noFill/>
                    </a:ln>
                    <a:solidFill>
                      <a:srgbClr val="0D3E93"/>
                    </a:solidFill>
                    <a:effectLst/>
                    <a:uFillTx/>
                  </a:defRPr>
                </a:lvl3pPr>
                <a:lvl4pPr marL="0" marR="0" indent="685800" algn="l" defTabSz="821690" rtl="0" fontAlgn="auto" latinLnBrk="0" hangingPunct="0">
                  <a:lnSpc>
                    <a:spcPct val="100000"/>
                  </a:lnSpc>
                  <a:spcBef>
                    <a:spcPts val="0"/>
                  </a:spcBef>
                  <a:spcAft>
                    <a:spcPts val="0"/>
                  </a:spcAft>
                  <a:buClrTx/>
                  <a:buSzTx/>
                  <a:buFontTx/>
                  <a:buNone/>
                  <a:defRPr kumimoji="0" sz="2700" b="0" i="0" u="none" strike="noStrike" cap="all" spc="0" normalizeH="0" baseline="0">
                    <a:ln>
                      <a:noFill/>
                    </a:ln>
                    <a:solidFill>
                      <a:srgbClr val="0D3E93"/>
                    </a:solidFill>
                    <a:effectLst/>
                    <a:uFillTx/>
                  </a:defRPr>
                </a:lvl4pPr>
                <a:lvl5pPr marL="0" marR="0" indent="914400" algn="l" defTabSz="821690" rtl="0" fontAlgn="auto" latinLnBrk="0" hangingPunct="0">
                  <a:lnSpc>
                    <a:spcPct val="100000"/>
                  </a:lnSpc>
                  <a:spcBef>
                    <a:spcPts val="0"/>
                  </a:spcBef>
                  <a:spcAft>
                    <a:spcPts val="0"/>
                  </a:spcAft>
                  <a:buClrTx/>
                  <a:buSzTx/>
                  <a:buFontTx/>
                  <a:buNone/>
                  <a:defRPr kumimoji="0" sz="2700" b="0" i="0" u="none" strike="noStrike" cap="all" spc="0" normalizeH="0" baseline="0">
                    <a:ln>
                      <a:noFill/>
                    </a:ln>
                    <a:solidFill>
                      <a:srgbClr val="0D3E93"/>
                    </a:solidFill>
                    <a:effectLst/>
                    <a:uFillTx/>
                  </a:defRPr>
                </a:lvl5pPr>
                <a:lvl6pPr marL="0" marR="0" indent="1143000" algn="l" defTabSz="821690" rtl="0" fontAlgn="auto" latinLnBrk="0" hangingPunct="0">
                  <a:lnSpc>
                    <a:spcPct val="100000"/>
                  </a:lnSpc>
                  <a:spcBef>
                    <a:spcPts val="0"/>
                  </a:spcBef>
                  <a:spcAft>
                    <a:spcPts val="0"/>
                  </a:spcAft>
                  <a:buClrTx/>
                  <a:buSzTx/>
                  <a:buFontTx/>
                  <a:buNone/>
                  <a:defRPr kumimoji="0" sz="2700" b="0" i="0" u="none" strike="noStrike" cap="all" spc="0" normalizeH="0" baseline="0">
                    <a:ln>
                      <a:noFill/>
                    </a:ln>
                    <a:solidFill>
                      <a:srgbClr val="0D3E93"/>
                    </a:solidFill>
                    <a:effectLst/>
                    <a:uFillTx/>
                  </a:defRPr>
                </a:lvl6pPr>
                <a:lvl7pPr marL="0" marR="0" indent="1371600" algn="l" defTabSz="821690" rtl="0" fontAlgn="auto" latinLnBrk="0" hangingPunct="0">
                  <a:lnSpc>
                    <a:spcPct val="100000"/>
                  </a:lnSpc>
                  <a:spcBef>
                    <a:spcPts val="0"/>
                  </a:spcBef>
                  <a:spcAft>
                    <a:spcPts val="0"/>
                  </a:spcAft>
                  <a:buClrTx/>
                  <a:buSzTx/>
                  <a:buFontTx/>
                  <a:buNone/>
                  <a:defRPr kumimoji="0" sz="2700" b="0" i="0" u="none" strike="noStrike" cap="all" spc="0" normalizeH="0" baseline="0">
                    <a:ln>
                      <a:noFill/>
                    </a:ln>
                    <a:solidFill>
                      <a:srgbClr val="0D3E93"/>
                    </a:solidFill>
                    <a:effectLst/>
                    <a:uFillTx/>
                  </a:defRPr>
                </a:lvl7pPr>
                <a:lvl8pPr marL="0" marR="0" indent="1600200" algn="l" defTabSz="821690" rtl="0" fontAlgn="auto" latinLnBrk="0" hangingPunct="0">
                  <a:lnSpc>
                    <a:spcPct val="100000"/>
                  </a:lnSpc>
                  <a:spcBef>
                    <a:spcPts val="0"/>
                  </a:spcBef>
                  <a:spcAft>
                    <a:spcPts val="0"/>
                  </a:spcAft>
                  <a:buClrTx/>
                  <a:buSzTx/>
                  <a:buFontTx/>
                  <a:buNone/>
                  <a:defRPr kumimoji="0" sz="2700" b="0" i="0" u="none" strike="noStrike" cap="all" spc="0" normalizeH="0" baseline="0">
                    <a:ln>
                      <a:noFill/>
                    </a:ln>
                    <a:solidFill>
                      <a:srgbClr val="0D3E93"/>
                    </a:solidFill>
                    <a:effectLst/>
                    <a:uFillTx/>
                  </a:defRPr>
                </a:lvl8pPr>
                <a:lvl9pPr marL="0" marR="0" indent="1828800" algn="l" defTabSz="821690" rtl="0" fontAlgn="auto" latinLnBrk="0" hangingPunct="0">
                  <a:lnSpc>
                    <a:spcPct val="100000"/>
                  </a:lnSpc>
                  <a:spcBef>
                    <a:spcPts val="0"/>
                  </a:spcBef>
                  <a:spcAft>
                    <a:spcPts val="0"/>
                  </a:spcAft>
                  <a:buClrTx/>
                  <a:buSzTx/>
                  <a:buFontTx/>
                  <a:buNone/>
                  <a:defRPr kumimoji="0" sz="2700" b="0" i="0" u="none" strike="noStrike" cap="all" spc="0" normalizeH="0" baseline="0">
                    <a:ln>
                      <a:noFill/>
                    </a:ln>
                    <a:solidFill>
                      <a:srgbClr val="0D3E93"/>
                    </a:solidFill>
                    <a:effectLst/>
                    <a:uFillTx/>
                  </a:defRPr>
                </a:lvl9pPr>
              </a:lstStyle>
              <a:p>
                <a:pPr algn="ctr">
                  <a:defRPr sz="3200" cap="none">
                    <a:solidFill>
                      <a:srgbClr val="FFFFFF"/>
                    </a:solidFill>
                  </a:defRPr>
                </a:pPr>
              </a:p>
            </p:txBody>
          </p:sp>
        </p:grpSp>
        <p:sp>
          <p:nvSpPr>
            <p:cNvPr id="74" name="矩形 73"/>
            <p:cNvSpPr/>
            <p:nvPr/>
          </p:nvSpPr>
          <p:spPr>
            <a:xfrm>
              <a:off x="4521618" y="3495329"/>
              <a:ext cx="2881934" cy="1590872"/>
            </a:xfrm>
            <a:prstGeom prst="rect">
              <a:avLst/>
            </a:prstGeom>
          </p:spPr>
          <p:txBody>
            <a:bodyPr wrap="square">
              <a:spAutoFit/>
            </a:bodyPr>
            <a:lstStyle/>
            <a:p>
              <a:pPr algn="ctr" eaLnBrk="1" hangingPunct="1">
                <a:lnSpc>
                  <a:spcPct val="150000"/>
                </a:lnSpc>
                <a:buClr>
                  <a:srgbClr val="C00000"/>
                </a:buClr>
              </a:pPr>
              <a:r>
                <a:rPr lang="zh-CN" altLang="en-US" sz="2600" b="1" dirty="0" smtClean="0">
                  <a:solidFill>
                    <a:srgbClr val="C00000"/>
                  </a:solidFill>
                  <a:latin typeface="微软雅黑" panose="020B0503020204020204" pitchFamily="34" charset="-122"/>
                  <a:ea typeface="微软雅黑" panose="020B0503020204020204" pitchFamily="34" charset="-122"/>
                </a:rPr>
                <a:t>一是做好</a:t>
              </a:r>
              <a:endParaRPr lang="en-US" altLang="zh-CN" sz="2600" b="1" dirty="0" smtClean="0">
                <a:solidFill>
                  <a:srgbClr val="C00000"/>
                </a:solidFill>
                <a:latin typeface="微软雅黑" panose="020B0503020204020204" pitchFamily="34" charset="-122"/>
                <a:ea typeface="微软雅黑" panose="020B0503020204020204" pitchFamily="34" charset="-122"/>
              </a:endParaRPr>
            </a:p>
            <a:p>
              <a:pPr algn="ctr" eaLnBrk="1" hangingPunct="1">
                <a:lnSpc>
                  <a:spcPct val="150000"/>
                </a:lnSpc>
                <a:buClr>
                  <a:srgbClr val="C00000"/>
                </a:buClr>
              </a:pPr>
              <a:r>
                <a:rPr lang="zh-CN" altLang="en-US" sz="2600" b="1" dirty="0" smtClean="0">
                  <a:solidFill>
                    <a:srgbClr val="C00000"/>
                  </a:solidFill>
                  <a:latin typeface="微软雅黑" panose="020B0503020204020204" pitchFamily="34" charset="-122"/>
                  <a:ea typeface="微软雅黑" panose="020B0503020204020204" pitchFamily="34" charset="-122"/>
                </a:rPr>
                <a:t>“争”</a:t>
              </a:r>
              <a:r>
                <a:rPr lang="zh-CN" altLang="en-US" sz="2600" b="1" dirty="0">
                  <a:solidFill>
                    <a:srgbClr val="C00000"/>
                  </a:solidFill>
                  <a:latin typeface="微软雅黑" panose="020B0503020204020204" pitchFamily="34" charset="-122"/>
                  <a:ea typeface="微软雅黑" panose="020B0503020204020204" pitchFamily="34" charset="-122"/>
                </a:rPr>
                <a:t>的文章</a:t>
              </a:r>
              <a:endParaRPr lang="zh-CN" altLang="en-US" sz="2600" b="1" dirty="0">
                <a:solidFill>
                  <a:srgbClr val="C00000"/>
                </a:solidFill>
                <a:latin typeface="微软雅黑" panose="020B0503020204020204" pitchFamily="34" charset="-122"/>
                <a:ea typeface="微软雅黑" panose="020B0503020204020204" pitchFamily="34" charset="-122"/>
              </a:endParaRPr>
            </a:p>
          </p:txBody>
        </p:sp>
      </p:grpSp>
      <p:grpSp>
        <p:nvGrpSpPr>
          <p:cNvPr id="77" name="组合 76"/>
          <p:cNvGrpSpPr/>
          <p:nvPr/>
        </p:nvGrpSpPr>
        <p:grpSpPr>
          <a:xfrm>
            <a:off x="3463984" y="3745711"/>
            <a:ext cx="2299658" cy="2363339"/>
            <a:chOff x="890338" y="2806241"/>
            <a:chExt cx="2993983" cy="3076892"/>
          </a:xfrm>
        </p:grpSpPr>
        <p:grpSp>
          <p:nvGrpSpPr>
            <p:cNvPr id="78" name="组合 77"/>
            <p:cNvGrpSpPr/>
            <p:nvPr/>
          </p:nvGrpSpPr>
          <p:grpSpPr>
            <a:xfrm>
              <a:off x="1002386" y="2806241"/>
              <a:ext cx="2881935" cy="3076892"/>
              <a:chOff x="1002386" y="2806239"/>
              <a:chExt cx="2881935" cy="3076892"/>
            </a:xfrm>
            <a:effectLst>
              <a:outerShdw blurRad="76200" dir="18900000" sy="23000" kx="-1200000" algn="bl" rotWithShape="0">
                <a:prstClr val="black">
                  <a:alpha val="20000"/>
                </a:prstClr>
              </a:outerShdw>
            </a:effectLst>
          </p:grpSpPr>
          <p:sp>
            <p:nvSpPr>
              <p:cNvPr id="80" name="îŝḷíḍé"/>
              <p:cNvSpPr/>
              <p:nvPr/>
            </p:nvSpPr>
            <p:spPr>
              <a:xfrm>
                <a:off x="1002386" y="2806239"/>
                <a:ext cx="2881935" cy="3076892"/>
              </a:xfrm>
              <a:custGeom>
                <a:avLst/>
                <a:gdLst/>
                <a:ahLst/>
                <a:cxnLst>
                  <a:cxn ang="0">
                    <a:pos x="wd2" y="hd2"/>
                  </a:cxn>
                  <a:cxn ang="5400000">
                    <a:pos x="wd2" y="hd2"/>
                  </a:cxn>
                  <a:cxn ang="10800000">
                    <a:pos x="wd2" y="hd2"/>
                  </a:cxn>
                  <a:cxn ang="16200000">
                    <a:pos x="wd2" y="hd2"/>
                  </a:cxn>
                </a:cxnLst>
                <a:rect l="0" t="0" r="r" b="b"/>
                <a:pathLst>
                  <a:path w="21600" h="21600" extrusionOk="0">
                    <a:moveTo>
                      <a:pt x="1177" y="0"/>
                    </a:moveTo>
                    <a:lnTo>
                      <a:pt x="20423" y="0"/>
                    </a:lnTo>
                    <a:cubicBezTo>
                      <a:pt x="20592" y="0"/>
                      <a:pt x="20719" y="0"/>
                      <a:pt x="20827" y="4"/>
                    </a:cubicBezTo>
                    <a:cubicBezTo>
                      <a:pt x="20934" y="7"/>
                      <a:pt x="21023" y="14"/>
                      <a:pt x="21114" y="29"/>
                    </a:cubicBezTo>
                    <a:cubicBezTo>
                      <a:pt x="21213" y="47"/>
                      <a:pt x="21302" y="75"/>
                      <a:pt x="21376" y="112"/>
                    </a:cubicBezTo>
                    <a:cubicBezTo>
                      <a:pt x="21449" y="148"/>
                      <a:pt x="21506" y="192"/>
                      <a:pt x="21542" y="242"/>
                    </a:cubicBezTo>
                    <a:cubicBezTo>
                      <a:pt x="21571" y="287"/>
                      <a:pt x="21586" y="331"/>
                      <a:pt x="21593" y="385"/>
                    </a:cubicBezTo>
                    <a:cubicBezTo>
                      <a:pt x="21600" y="438"/>
                      <a:pt x="21600" y="502"/>
                      <a:pt x="21600" y="587"/>
                    </a:cubicBezTo>
                    <a:lnTo>
                      <a:pt x="21600" y="21015"/>
                    </a:lnTo>
                    <a:cubicBezTo>
                      <a:pt x="21600" y="21099"/>
                      <a:pt x="21600" y="21162"/>
                      <a:pt x="21593" y="21216"/>
                    </a:cubicBezTo>
                    <a:cubicBezTo>
                      <a:pt x="21586" y="21269"/>
                      <a:pt x="21571" y="21313"/>
                      <a:pt x="21542" y="21358"/>
                    </a:cubicBezTo>
                    <a:cubicBezTo>
                      <a:pt x="21506" y="21408"/>
                      <a:pt x="21449" y="21452"/>
                      <a:pt x="21376" y="21488"/>
                    </a:cubicBezTo>
                    <a:cubicBezTo>
                      <a:pt x="21302" y="21525"/>
                      <a:pt x="21213" y="21553"/>
                      <a:pt x="21114" y="21571"/>
                    </a:cubicBezTo>
                    <a:cubicBezTo>
                      <a:pt x="21023" y="21586"/>
                      <a:pt x="20934" y="21593"/>
                      <a:pt x="20826" y="21596"/>
                    </a:cubicBezTo>
                    <a:cubicBezTo>
                      <a:pt x="20718" y="21600"/>
                      <a:pt x="20589" y="21600"/>
                      <a:pt x="20418" y="21600"/>
                    </a:cubicBezTo>
                    <a:lnTo>
                      <a:pt x="1177" y="21600"/>
                    </a:lnTo>
                    <a:cubicBezTo>
                      <a:pt x="1008" y="21600"/>
                      <a:pt x="881" y="21600"/>
                      <a:pt x="773" y="21596"/>
                    </a:cubicBezTo>
                    <a:cubicBezTo>
                      <a:pt x="666" y="21593"/>
                      <a:pt x="577" y="21586"/>
                      <a:pt x="486" y="21571"/>
                    </a:cubicBezTo>
                    <a:cubicBezTo>
                      <a:pt x="387" y="21553"/>
                      <a:pt x="298" y="21525"/>
                      <a:pt x="224" y="21488"/>
                    </a:cubicBezTo>
                    <a:cubicBezTo>
                      <a:pt x="151" y="21452"/>
                      <a:pt x="94" y="21408"/>
                      <a:pt x="58" y="21358"/>
                    </a:cubicBezTo>
                    <a:cubicBezTo>
                      <a:pt x="29" y="21313"/>
                      <a:pt x="14" y="21269"/>
                      <a:pt x="7" y="21215"/>
                    </a:cubicBezTo>
                    <a:cubicBezTo>
                      <a:pt x="0" y="21162"/>
                      <a:pt x="0" y="21098"/>
                      <a:pt x="0" y="21013"/>
                    </a:cubicBezTo>
                    <a:lnTo>
                      <a:pt x="0" y="585"/>
                    </a:lnTo>
                    <a:cubicBezTo>
                      <a:pt x="0" y="501"/>
                      <a:pt x="0" y="438"/>
                      <a:pt x="7" y="384"/>
                    </a:cubicBezTo>
                    <a:cubicBezTo>
                      <a:pt x="14" y="331"/>
                      <a:pt x="29" y="287"/>
                      <a:pt x="58" y="242"/>
                    </a:cubicBezTo>
                    <a:cubicBezTo>
                      <a:pt x="94" y="192"/>
                      <a:pt x="151" y="148"/>
                      <a:pt x="224" y="112"/>
                    </a:cubicBezTo>
                    <a:cubicBezTo>
                      <a:pt x="298" y="75"/>
                      <a:pt x="387" y="47"/>
                      <a:pt x="486" y="29"/>
                    </a:cubicBezTo>
                    <a:cubicBezTo>
                      <a:pt x="577" y="14"/>
                      <a:pt x="666" y="7"/>
                      <a:pt x="774" y="4"/>
                    </a:cubicBezTo>
                    <a:cubicBezTo>
                      <a:pt x="882" y="0"/>
                      <a:pt x="1011" y="0"/>
                      <a:pt x="1182" y="0"/>
                    </a:cubicBezTo>
                    <a:lnTo>
                      <a:pt x="1177" y="0"/>
                    </a:lnTo>
                    <a:close/>
                  </a:path>
                </a:pathLst>
              </a:custGeom>
              <a:solidFill>
                <a:schemeClr val="bg1"/>
              </a:solidFill>
              <a:ln w="12700" cap="flat">
                <a:solidFill>
                  <a:srgbClr val="C00000"/>
                </a:solidFill>
                <a:miter lim="400000"/>
              </a:ln>
              <a:effectLst/>
            </p:spPr>
            <p:txBody>
              <a:bodyPr wrap="square" lIns="91440" tIns="45720" rIns="91440" bIns="45720" numCol="1" anchor="ctr">
                <a:norm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l" defTabSz="821690" rtl="0" fontAlgn="auto" latinLnBrk="0" hangingPunct="0">
                  <a:lnSpc>
                    <a:spcPct val="100000"/>
                  </a:lnSpc>
                  <a:spcBef>
                    <a:spcPts val="0"/>
                  </a:spcBef>
                  <a:spcAft>
                    <a:spcPts val="0"/>
                  </a:spcAft>
                  <a:buClrTx/>
                  <a:buSzTx/>
                  <a:buFontTx/>
                  <a:buNone/>
                  <a:defRPr kumimoji="0" sz="2700" b="0" i="0" u="none" strike="noStrike" cap="all" spc="0" normalizeH="0" baseline="0">
                    <a:ln>
                      <a:noFill/>
                    </a:ln>
                    <a:solidFill>
                      <a:srgbClr val="0D3E93"/>
                    </a:solidFill>
                    <a:effectLst/>
                    <a:uFillTx/>
                  </a:defRPr>
                </a:lvl1pPr>
                <a:lvl2pPr marL="0" marR="0" indent="228600" algn="l" defTabSz="821690" rtl="0" fontAlgn="auto" latinLnBrk="0" hangingPunct="0">
                  <a:lnSpc>
                    <a:spcPct val="100000"/>
                  </a:lnSpc>
                  <a:spcBef>
                    <a:spcPts val="0"/>
                  </a:spcBef>
                  <a:spcAft>
                    <a:spcPts val="0"/>
                  </a:spcAft>
                  <a:buClrTx/>
                  <a:buSzTx/>
                  <a:buFontTx/>
                  <a:buNone/>
                  <a:defRPr kumimoji="0" sz="2700" b="0" i="0" u="none" strike="noStrike" cap="all" spc="0" normalizeH="0" baseline="0">
                    <a:ln>
                      <a:noFill/>
                    </a:ln>
                    <a:solidFill>
                      <a:srgbClr val="0D3E93"/>
                    </a:solidFill>
                    <a:effectLst/>
                    <a:uFillTx/>
                  </a:defRPr>
                </a:lvl2pPr>
                <a:lvl3pPr marL="0" marR="0" indent="457200" algn="l" defTabSz="821690" rtl="0" fontAlgn="auto" latinLnBrk="0" hangingPunct="0">
                  <a:lnSpc>
                    <a:spcPct val="100000"/>
                  </a:lnSpc>
                  <a:spcBef>
                    <a:spcPts val="0"/>
                  </a:spcBef>
                  <a:spcAft>
                    <a:spcPts val="0"/>
                  </a:spcAft>
                  <a:buClrTx/>
                  <a:buSzTx/>
                  <a:buFontTx/>
                  <a:buNone/>
                  <a:defRPr kumimoji="0" sz="2700" b="0" i="0" u="none" strike="noStrike" cap="all" spc="0" normalizeH="0" baseline="0">
                    <a:ln>
                      <a:noFill/>
                    </a:ln>
                    <a:solidFill>
                      <a:srgbClr val="0D3E93"/>
                    </a:solidFill>
                    <a:effectLst/>
                    <a:uFillTx/>
                  </a:defRPr>
                </a:lvl3pPr>
                <a:lvl4pPr marL="0" marR="0" indent="685800" algn="l" defTabSz="821690" rtl="0" fontAlgn="auto" latinLnBrk="0" hangingPunct="0">
                  <a:lnSpc>
                    <a:spcPct val="100000"/>
                  </a:lnSpc>
                  <a:spcBef>
                    <a:spcPts val="0"/>
                  </a:spcBef>
                  <a:spcAft>
                    <a:spcPts val="0"/>
                  </a:spcAft>
                  <a:buClrTx/>
                  <a:buSzTx/>
                  <a:buFontTx/>
                  <a:buNone/>
                  <a:defRPr kumimoji="0" sz="2700" b="0" i="0" u="none" strike="noStrike" cap="all" spc="0" normalizeH="0" baseline="0">
                    <a:ln>
                      <a:noFill/>
                    </a:ln>
                    <a:solidFill>
                      <a:srgbClr val="0D3E93"/>
                    </a:solidFill>
                    <a:effectLst/>
                    <a:uFillTx/>
                  </a:defRPr>
                </a:lvl4pPr>
                <a:lvl5pPr marL="0" marR="0" indent="914400" algn="l" defTabSz="821690" rtl="0" fontAlgn="auto" latinLnBrk="0" hangingPunct="0">
                  <a:lnSpc>
                    <a:spcPct val="100000"/>
                  </a:lnSpc>
                  <a:spcBef>
                    <a:spcPts val="0"/>
                  </a:spcBef>
                  <a:spcAft>
                    <a:spcPts val="0"/>
                  </a:spcAft>
                  <a:buClrTx/>
                  <a:buSzTx/>
                  <a:buFontTx/>
                  <a:buNone/>
                  <a:defRPr kumimoji="0" sz="2700" b="0" i="0" u="none" strike="noStrike" cap="all" spc="0" normalizeH="0" baseline="0">
                    <a:ln>
                      <a:noFill/>
                    </a:ln>
                    <a:solidFill>
                      <a:srgbClr val="0D3E93"/>
                    </a:solidFill>
                    <a:effectLst/>
                    <a:uFillTx/>
                  </a:defRPr>
                </a:lvl5pPr>
                <a:lvl6pPr marL="0" marR="0" indent="1143000" algn="l" defTabSz="821690" rtl="0" fontAlgn="auto" latinLnBrk="0" hangingPunct="0">
                  <a:lnSpc>
                    <a:spcPct val="100000"/>
                  </a:lnSpc>
                  <a:spcBef>
                    <a:spcPts val="0"/>
                  </a:spcBef>
                  <a:spcAft>
                    <a:spcPts val="0"/>
                  </a:spcAft>
                  <a:buClrTx/>
                  <a:buSzTx/>
                  <a:buFontTx/>
                  <a:buNone/>
                  <a:defRPr kumimoji="0" sz="2700" b="0" i="0" u="none" strike="noStrike" cap="all" spc="0" normalizeH="0" baseline="0">
                    <a:ln>
                      <a:noFill/>
                    </a:ln>
                    <a:solidFill>
                      <a:srgbClr val="0D3E93"/>
                    </a:solidFill>
                    <a:effectLst/>
                    <a:uFillTx/>
                  </a:defRPr>
                </a:lvl6pPr>
                <a:lvl7pPr marL="0" marR="0" indent="1371600" algn="l" defTabSz="821690" rtl="0" fontAlgn="auto" latinLnBrk="0" hangingPunct="0">
                  <a:lnSpc>
                    <a:spcPct val="100000"/>
                  </a:lnSpc>
                  <a:spcBef>
                    <a:spcPts val="0"/>
                  </a:spcBef>
                  <a:spcAft>
                    <a:spcPts val="0"/>
                  </a:spcAft>
                  <a:buClrTx/>
                  <a:buSzTx/>
                  <a:buFontTx/>
                  <a:buNone/>
                  <a:defRPr kumimoji="0" sz="2700" b="0" i="0" u="none" strike="noStrike" cap="all" spc="0" normalizeH="0" baseline="0">
                    <a:ln>
                      <a:noFill/>
                    </a:ln>
                    <a:solidFill>
                      <a:srgbClr val="0D3E93"/>
                    </a:solidFill>
                    <a:effectLst/>
                    <a:uFillTx/>
                  </a:defRPr>
                </a:lvl7pPr>
                <a:lvl8pPr marL="0" marR="0" indent="1600200" algn="l" defTabSz="821690" rtl="0" fontAlgn="auto" latinLnBrk="0" hangingPunct="0">
                  <a:lnSpc>
                    <a:spcPct val="100000"/>
                  </a:lnSpc>
                  <a:spcBef>
                    <a:spcPts val="0"/>
                  </a:spcBef>
                  <a:spcAft>
                    <a:spcPts val="0"/>
                  </a:spcAft>
                  <a:buClrTx/>
                  <a:buSzTx/>
                  <a:buFontTx/>
                  <a:buNone/>
                  <a:defRPr kumimoji="0" sz="2700" b="0" i="0" u="none" strike="noStrike" cap="all" spc="0" normalizeH="0" baseline="0">
                    <a:ln>
                      <a:noFill/>
                    </a:ln>
                    <a:solidFill>
                      <a:srgbClr val="0D3E93"/>
                    </a:solidFill>
                    <a:effectLst/>
                    <a:uFillTx/>
                  </a:defRPr>
                </a:lvl8pPr>
                <a:lvl9pPr marL="0" marR="0" indent="1828800" algn="l" defTabSz="821690" rtl="0" fontAlgn="auto" latinLnBrk="0" hangingPunct="0">
                  <a:lnSpc>
                    <a:spcPct val="100000"/>
                  </a:lnSpc>
                  <a:spcBef>
                    <a:spcPts val="0"/>
                  </a:spcBef>
                  <a:spcAft>
                    <a:spcPts val="0"/>
                  </a:spcAft>
                  <a:buClrTx/>
                  <a:buSzTx/>
                  <a:buFontTx/>
                  <a:buNone/>
                  <a:defRPr kumimoji="0" sz="2700" b="0" i="0" u="none" strike="noStrike" cap="all" spc="0" normalizeH="0" baseline="0">
                    <a:ln>
                      <a:noFill/>
                    </a:ln>
                    <a:solidFill>
                      <a:srgbClr val="0D3E93"/>
                    </a:solidFill>
                    <a:effectLst/>
                    <a:uFillTx/>
                  </a:defRPr>
                </a:lvl9pPr>
              </a:lstStyle>
              <a:p>
                <a:pPr algn="ctr">
                  <a:defRPr sz="3200" cap="none">
                    <a:solidFill>
                      <a:srgbClr val="FFFFFF"/>
                    </a:solidFill>
                  </a:defRPr>
                </a:pPr>
              </a:p>
            </p:txBody>
          </p:sp>
          <p:sp>
            <p:nvSpPr>
              <p:cNvPr id="81" name="íṩḻiḍè"/>
              <p:cNvSpPr/>
              <p:nvPr/>
            </p:nvSpPr>
            <p:spPr>
              <a:xfrm rot="16200000">
                <a:off x="3462508" y="3074301"/>
                <a:ext cx="416033" cy="427592"/>
              </a:xfrm>
              <a:custGeom>
                <a:avLst/>
                <a:gdLst/>
                <a:ahLst/>
                <a:cxnLst>
                  <a:cxn ang="0">
                    <a:pos x="wd2" y="hd2"/>
                  </a:cxn>
                  <a:cxn ang="5400000">
                    <a:pos x="wd2" y="hd2"/>
                  </a:cxn>
                  <a:cxn ang="10800000">
                    <a:pos x="wd2" y="hd2"/>
                  </a:cxn>
                  <a:cxn ang="16200000">
                    <a:pos x="wd2" y="hd2"/>
                  </a:cxn>
                </a:cxnLst>
                <a:rect l="0" t="0" r="r" b="b"/>
                <a:pathLst>
                  <a:path w="21600" h="21600" extrusionOk="0">
                    <a:moveTo>
                      <a:pt x="10824" y="0"/>
                    </a:moveTo>
                    <a:lnTo>
                      <a:pt x="21600" y="21576"/>
                    </a:lnTo>
                    <a:lnTo>
                      <a:pt x="0" y="21600"/>
                    </a:lnTo>
                    <a:lnTo>
                      <a:pt x="10824" y="0"/>
                    </a:lnTo>
                    <a:close/>
                  </a:path>
                </a:pathLst>
              </a:custGeom>
              <a:solidFill>
                <a:srgbClr val="C00000"/>
              </a:solidFill>
              <a:ln w="12700" cap="flat">
                <a:noFill/>
                <a:miter lim="400000"/>
              </a:ln>
              <a:effectLst/>
            </p:spPr>
            <p:txBody>
              <a:bodyPr wrap="square" lIns="91440" tIns="45720" rIns="91440" bIns="45720" numCol="1" anchor="ctr">
                <a:normAutofit fontScale="55000" lnSpcReduction="20000"/>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l" defTabSz="821690" rtl="0" fontAlgn="auto" latinLnBrk="0" hangingPunct="0">
                  <a:lnSpc>
                    <a:spcPct val="100000"/>
                  </a:lnSpc>
                  <a:spcBef>
                    <a:spcPts val="0"/>
                  </a:spcBef>
                  <a:spcAft>
                    <a:spcPts val="0"/>
                  </a:spcAft>
                  <a:buClrTx/>
                  <a:buSzTx/>
                  <a:buFontTx/>
                  <a:buNone/>
                  <a:defRPr kumimoji="0" sz="2700" b="0" i="0" u="none" strike="noStrike" cap="all" spc="0" normalizeH="0" baseline="0">
                    <a:ln>
                      <a:noFill/>
                    </a:ln>
                    <a:solidFill>
                      <a:srgbClr val="0D3E93"/>
                    </a:solidFill>
                    <a:effectLst/>
                    <a:uFillTx/>
                  </a:defRPr>
                </a:lvl1pPr>
                <a:lvl2pPr marL="0" marR="0" indent="228600" algn="l" defTabSz="821690" rtl="0" fontAlgn="auto" latinLnBrk="0" hangingPunct="0">
                  <a:lnSpc>
                    <a:spcPct val="100000"/>
                  </a:lnSpc>
                  <a:spcBef>
                    <a:spcPts val="0"/>
                  </a:spcBef>
                  <a:spcAft>
                    <a:spcPts val="0"/>
                  </a:spcAft>
                  <a:buClrTx/>
                  <a:buSzTx/>
                  <a:buFontTx/>
                  <a:buNone/>
                  <a:defRPr kumimoji="0" sz="2700" b="0" i="0" u="none" strike="noStrike" cap="all" spc="0" normalizeH="0" baseline="0">
                    <a:ln>
                      <a:noFill/>
                    </a:ln>
                    <a:solidFill>
                      <a:srgbClr val="0D3E93"/>
                    </a:solidFill>
                    <a:effectLst/>
                    <a:uFillTx/>
                  </a:defRPr>
                </a:lvl2pPr>
                <a:lvl3pPr marL="0" marR="0" indent="457200" algn="l" defTabSz="821690" rtl="0" fontAlgn="auto" latinLnBrk="0" hangingPunct="0">
                  <a:lnSpc>
                    <a:spcPct val="100000"/>
                  </a:lnSpc>
                  <a:spcBef>
                    <a:spcPts val="0"/>
                  </a:spcBef>
                  <a:spcAft>
                    <a:spcPts val="0"/>
                  </a:spcAft>
                  <a:buClrTx/>
                  <a:buSzTx/>
                  <a:buFontTx/>
                  <a:buNone/>
                  <a:defRPr kumimoji="0" sz="2700" b="0" i="0" u="none" strike="noStrike" cap="all" spc="0" normalizeH="0" baseline="0">
                    <a:ln>
                      <a:noFill/>
                    </a:ln>
                    <a:solidFill>
                      <a:srgbClr val="0D3E93"/>
                    </a:solidFill>
                    <a:effectLst/>
                    <a:uFillTx/>
                  </a:defRPr>
                </a:lvl3pPr>
                <a:lvl4pPr marL="0" marR="0" indent="685800" algn="l" defTabSz="821690" rtl="0" fontAlgn="auto" latinLnBrk="0" hangingPunct="0">
                  <a:lnSpc>
                    <a:spcPct val="100000"/>
                  </a:lnSpc>
                  <a:spcBef>
                    <a:spcPts val="0"/>
                  </a:spcBef>
                  <a:spcAft>
                    <a:spcPts val="0"/>
                  </a:spcAft>
                  <a:buClrTx/>
                  <a:buSzTx/>
                  <a:buFontTx/>
                  <a:buNone/>
                  <a:defRPr kumimoji="0" sz="2700" b="0" i="0" u="none" strike="noStrike" cap="all" spc="0" normalizeH="0" baseline="0">
                    <a:ln>
                      <a:noFill/>
                    </a:ln>
                    <a:solidFill>
                      <a:srgbClr val="0D3E93"/>
                    </a:solidFill>
                    <a:effectLst/>
                    <a:uFillTx/>
                  </a:defRPr>
                </a:lvl4pPr>
                <a:lvl5pPr marL="0" marR="0" indent="914400" algn="l" defTabSz="821690" rtl="0" fontAlgn="auto" latinLnBrk="0" hangingPunct="0">
                  <a:lnSpc>
                    <a:spcPct val="100000"/>
                  </a:lnSpc>
                  <a:spcBef>
                    <a:spcPts val="0"/>
                  </a:spcBef>
                  <a:spcAft>
                    <a:spcPts val="0"/>
                  </a:spcAft>
                  <a:buClrTx/>
                  <a:buSzTx/>
                  <a:buFontTx/>
                  <a:buNone/>
                  <a:defRPr kumimoji="0" sz="2700" b="0" i="0" u="none" strike="noStrike" cap="all" spc="0" normalizeH="0" baseline="0">
                    <a:ln>
                      <a:noFill/>
                    </a:ln>
                    <a:solidFill>
                      <a:srgbClr val="0D3E93"/>
                    </a:solidFill>
                    <a:effectLst/>
                    <a:uFillTx/>
                  </a:defRPr>
                </a:lvl5pPr>
                <a:lvl6pPr marL="0" marR="0" indent="1143000" algn="l" defTabSz="821690" rtl="0" fontAlgn="auto" latinLnBrk="0" hangingPunct="0">
                  <a:lnSpc>
                    <a:spcPct val="100000"/>
                  </a:lnSpc>
                  <a:spcBef>
                    <a:spcPts val="0"/>
                  </a:spcBef>
                  <a:spcAft>
                    <a:spcPts val="0"/>
                  </a:spcAft>
                  <a:buClrTx/>
                  <a:buSzTx/>
                  <a:buFontTx/>
                  <a:buNone/>
                  <a:defRPr kumimoji="0" sz="2700" b="0" i="0" u="none" strike="noStrike" cap="all" spc="0" normalizeH="0" baseline="0">
                    <a:ln>
                      <a:noFill/>
                    </a:ln>
                    <a:solidFill>
                      <a:srgbClr val="0D3E93"/>
                    </a:solidFill>
                    <a:effectLst/>
                    <a:uFillTx/>
                  </a:defRPr>
                </a:lvl6pPr>
                <a:lvl7pPr marL="0" marR="0" indent="1371600" algn="l" defTabSz="821690" rtl="0" fontAlgn="auto" latinLnBrk="0" hangingPunct="0">
                  <a:lnSpc>
                    <a:spcPct val="100000"/>
                  </a:lnSpc>
                  <a:spcBef>
                    <a:spcPts val="0"/>
                  </a:spcBef>
                  <a:spcAft>
                    <a:spcPts val="0"/>
                  </a:spcAft>
                  <a:buClrTx/>
                  <a:buSzTx/>
                  <a:buFontTx/>
                  <a:buNone/>
                  <a:defRPr kumimoji="0" sz="2700" b="0" i="0" u="none" strike="noStrike" cap="all" spc="0" normalizeH="0" baseline="0">
                    <a:ln>
                      <a:noFill/>
                    </a:ln>
                    <a:solidFill>
                      <a:srgbClr val="0D3E93"/>
                    </a:solidFill>
                    <a:effectLst/>
                    <a:uFillTx/>
                  </a:defRPr>
                </a:lvl7pPr>
                <a:lvl8pPr marL="0" marR="0" indent="1600200" algn="l" defTabSz="821690" rtl="0" fontAlgn="auto" latinLnBrk="0" hangingPunct="0">
                  <a:lnSpc>
                    <a:spcPct val="100000"/>
                  </a:lnSpc>
                  <a:spcBef>
                    <a:spcPts val="0"/>
                  </a:spcBef>
                  <a:spcAft>
                    <a:spcPts val="0"/>
                  </a:spcAft>
                  <a:buClrTx/>
                  <a:buSzTx/>
                  <a:buFontTx/>
                  <a:buNone/>
                  <a:defRPr kumimoji="0" sz="2700" b="0" i="0" u="none" strike="noStrike" cap="all" spc="0" normalizeH="0" baseline="0">
                    <a:ln>
                      <a:noFill/>
                    </a:ln>
                    <a:solidFill>
                      <a:srgbClr val="0D3E93"/>
                    </a:solidFill>
                    <a:effectLst/>
                    <a:uFillTx/>
                  </a:defRPr>
                </a:lvl8pPr>
                <a:lvl9pPr marL="0" marR="0" indent="1828800" algn="l" defTabSz="821690" rtl="0" fontAlgn="auto" latinLnBrk="0" hangingPunct="0">
                  <a:lnSpc>
                    <a:spcPct val="100000"/>
                  </a:lnSpc>
                  <a:spcBef>
                    <a:spcPts val="0"/>
                  </a:spcBef>
                  <a:spcAft>
                    <a:spcPts val="0"/>
                  </a:spcAft>
                  <a:buClrTx/>
                  <a:buSzTx/>
                  <a:buFontTx/>
                  <a:buNone/>
                  <a:defRPr kumimoji="0" sz="2700" b="0" i="0" u="none" strike="noStrike" cap="all" spc="0" normalizeH="0" baseline="0">
                    <a:ln>
                      <a:noFill/>
                    </a:ln>
                    <a:solidFill>
                      <a:srgbClr val="0D3E93"/>
                    </a:solidFill>
                    <a:effectLst/>
                    <a:uFillTx/>
                  </a:defRPr>
                </a:lvl9pPr>
              </a:lstStyle>
              <a:p>
                <a:pPr algn="ctr">
                  <a:defRPr sz="3200" cap="none">
                    <a:solidFill>
                      <a:srgbClr val="FFFFFF"/>
                    </a:solidFill>
                  </a:defRPr>
                </a:pPr>
              </a:p>
            </p:txBody>
          </p:sp>
        </p:grpSp>
        <p:sp>
          <p:nvSpPr>
            <p:cNvPr id="79" name="矩形 78"/>
            <p:cNvSpPr/>
            <p:nvPr/>
          </p:nvSpPr>
          <p:spPr>
            <a:xfrm>
              <a:off x="890338" y="3467523"/>
              <a:ext cx="2881934" cy="1590873"/>
            </a:xfrm>
            <a:prstGeom prst="rect">
              <a:avLst/>
            </a:prstGeom>
          </p:spPr>
          <p:txBody>
            <a:bodyPr wrap="square">
              <a:spAutoFit/>
            </a:bodyPr>
            <a:lstStyle/>
            <a:p>
              <a:pPr algn="ctr">
                <a:lnSpc>
                  <a:spcPct val="150000"/>
                </a:lnSpc>
                <a:buClr>
                  <a:srgbClr val="C00000"/>
                </a:buClr>
              </a:pPr>
              <a:r>
                <a:rPr lang="zh-CN" altLang="en-US" sz="2600" b="1" dirty="0" smtClean="0">
                  <a:solidFill>
                    <a:srgbClr val="C00000"/>
                  </a:solidFill>
                  <a:latin typeface="微软雅黑" panose="020B0503020204020204" pitchFamily="34" charset="-122"/>
                  <a:ea typeface="微软雅黑" panose="020B0503020204020204" pitchFamily="34" charset="-122"/>
                </a:rPr>
                <a:t>二是发扬</a:t>
              </a:r>
              <a:endParaRPr lang="en-US" altLang="zh-CN" sz="2600" b="1" dirty="0">
                <a:solidFill>
                  <a:srgbClr val="C00000"/>
                </a:solidFill>
                <a:latin typeface="微软雅黑" panose="020B0503020204020204" pitchFamily="34" charset="-122"/>
                <a:ea typeface="微软雅黑" panose="020B0503020204020204" pitchFamily="34" charset="-122"/>
              </a:endParaRPr>
            </a:p>
            <a:p>
              <a:pPr algn="ctr">
                <a:lnSpc>
                  <a:spcPct val="150000"/>
                </a:lnSpc>
                <a:buClr>
                  <a:srgbClr val="C00000"/>
                </a:buClr>
              </a:pPr>
              <a:r>
                <a:rPr lang="zh-CN" altLang="en-US" sz="2600" b="1" dirty="0">
                  <a:solidFill>
                    <a:srgbClr val="C00000"/>
                  </a:solidFill>
                  <a:latin typeface="微软雅黑" panose="020B0503020204020204" pitchFamily="34" charset="-122"/>
                  <a:ea typeface="微软雅黑" panose="020B0503020204020204" pitchFamily="34" charset="-122"/>
                </a:rPr>
                <a:t>“盯”的精神</a:t>
              </a:r>
              <a:endParaRPr lang="zh-CN" altLang="en-US" sz="2600" b="1" dirty="0">
                <a:solidFill>
                  <a:srgbClr val="C00000"/>
                </a:solidFill>
                <a:latin typeface="微软雅黑" panose="020B0503020204020204" pitchFamily="34" charset="-122"/>
                <a:ea typeface="微软雅黑" panose="020B0503020204020204" pitchFamily="34" charset="-122"/>
              </a:endParaRPr>
            </a:p>
          </p:txBody>
        </p:sp>
      </p:grpSp>
      <p:grpSp>
        <p:nvGrpSpPr>
          <p:cNvPr id="82" name="组合 81"/>
          <p:cNvGrpSpPr/>
          <p:nvPr/>
        </p:nvGrpSpPr>
        <p:grpSpPr>
          <a:xfrm>
            <a:off x="6370908" y="3745711"/>
            <a:ext cx="2236770" cy="2363340"/>
            <a:chOff x="8191320" y="2806239"/>
            <a:chExt cx="2912109" cy="3076894"/>
          </a:xfrm>
        </p:grpSpPr>
        <p:grpSp>
          <p:nvGrpSpPr>
            <p:cNvPr id="83" name="组合 82"/>
            <p:cNvGrpSpPr/>
            <p:nvPr/>
          </p:nvGrpSpPr>
          <p:grpSpPr>
            <a:xfrm>
              <a:off x="8191320" y="2806239"/>
              <a:ext cx="2912109" cy="3076894"/>
              <a:chOff x="8191320" y="2806239"/>
              <a:chExt cx="2912109" cy="3076894"/>
            </a:xfrm>
            <a:effectLst>
              <a:outerShdw blurRad="76200" dir="18900000" sy="23000" kx="-1200000" algn="bl" rotWithShape="0">
                <a:prstClr val="black">
                  <a:alpha val="20000"/>
                </a:prstClr>
              </a:outerShdw>
            </a:effectLst>
          </p:grpSpPr>
          <p:sp>
            <p:nvSpPr>
              <p:cNvPr id="85" name="iṡḷiďé"/>
              <p:cNvSpPr/>
              <p:nvPr/>
            </p:nvSpPr>
            <p:spPr>
              <a:xfrm>
                <a:off x="8191320" y="2806239"/>
                <a:ext cx="2912109" cy="3076894"/>
              </a:xfrm>
              <a:custGeom>
                <a:avLst/>
                <a:gdLst/>
                <a:ahLst/>
                <a:cxnLst>
                  <a:cxn ang="0">
                    <a:pos x="wd2" y="hd2"/>
                  </a:cxn>
                  <a:cxn ang="5400000">
                    <a:pos x="wd2" y="hd2"/>
                  </a:cxn>
                  <a:cxn ang="10800000">
                    <a:pos x="wd2" y="hd2"/>
                  </a:cxn>
                  <a:cxn ang="16200000">
                    <a:pos x="wd2" y="hd2"/>
                  </a:cxn>
                </a:cxnLst>
                <a:rect l="0" t="0" r="r" b="b"/>
                <a:pathLst>
                  <a:path w="21600" h="21600" extrusionOk="0">
                    <a:moveTo>
                      <a:pt x="1177" y="0"/>
                    </a:moveTo>
                    <a:lnTo>
                      <a:pt x="20423" y="0"/>
                    </a:lnTo>
                    <a:cubicBezTo>
                      <a:pt x="20592" y="0"/>
                      <a:pt x="20719" y="0"/>
                      <a:pt x="20827" y="4"/>
                    </a:cubicBezTo>
                    <a:cubicBezTo>
                      <a:pt x="20934" y="7"/>
                      <a:pt x="21023" y="14"/>
                      <a:pt x="21114" y="29"/>
                    </a:cubicBezTo>
                    <a:cubicBezTo>
                      <a:pt x="21213" y="47"/>
                      <a:pt x="21302" y="75"/>
                      <a:pt x="21376" y="112"/>
                    </a:cubicBezTo>
                    <a:cubicBezTo>
                      <a:pt x="21449" y="148"/>
                      <a:pt x="21506" y="192"/>
                      <a:pt x="21542" y="242"/>
                    </a:cubicBezTo>
                    <a:cubicBezTo>
                      <a:pt x="21571" y="287"/>
                      <a:pt x="21586" y="331"/>
                      <a:pt x="21593" y="385"/>
                    </a:cubicBezTo>
                    <a:cubicBezTo>
                      <a:pt x="21600" y="438"/>
                      <a:pt x="21600" y="502"/>
                      <a:pt x="21600" y="587"/>
                    </a:cubicBezTo>
                    <a:lnTo>
                      <a:pt x="21600" y="21015"/>
                    </a:lnTo>
                    <a:cubicBezTo>
                      <a:pt x="21600" y="21099"/>
                      <a:pt x="21600" y="21162"/>
                      <a:pt x="21593" y="21216"/>
                    </a:cubicBezTo>
                    <a:cubicBezTo>
                      <a:pt x="21586" y="21269"/>
                      <a:pt x="21571" y="21313"/>
                      <a:pt x="21542" y="21358"/>
                    </a:cubicBezTo>
                    <a:cubicBezTo>
                      <a:pt x="21506" y="21408"/>
                      <a:pt x="21449" y="21452"/>
                      <a:pt x="21376" y="21488"/>
                    </a:cubicBezTo>
                    <a:cubicBezTo>
                      <a:pt x="21302" y="21525"/>
                      <a:pt x="21213" y="21553"/>
                      <a:pt x="21114" y="21571"/>
                    </a:cubicBezTo>
                    <a:cubicBezTo>
                      <a:pt x="21023" y="21586"/>
                      <a:pt x="20934" y="21593"/>
                      <a:pt x="20826" y="21596"/>
                    </a:cubicBezTo>
                    <a:cubicBezTo>
                      <a:pt x="20718" y="21600"/>
                      <a:pt x="20589" y="21600"/>
                      <a:pt x="20418" y="21600"/>
                    </a:cubicBezTo>
                    <a:lnTo>
                      <a:pt x="1177" y="21600"/>
                    </a:lnTo>
                    <a:cubicBezTo>
                      <a:pt x="1008" y="21600"/>
                      <a:pt x="881" y="21600"/>
                      <a:pt x="773" y="21596"/>
                    </a:cubicBezTo>
                    <a:cubicBezTo>
                      <a:pt x="666" y="21593"/>
                      <a:pt x="577" y="21586"/>
                      <a:pt x="486" y="21571"/>
                    </a:cubicBezTo>
                    <a:cubicBezTo>
                      <a:pt x="387" y="21553"/>
                      <a:pt x="298" y="21525"/>
                      <a:pt x="224" y="21488"/>
                    </a:cubicBezTo>
                    <a:cubicBezTo>
                      <a:pt x="151" y="21452"/>
                      <a:pt x="94" y="21408"/>
                      <a:pt x="58" y="21358"/>
                    </a:cubicBezTo>
                    <a:cubicBezTo>
                      <a:pt x="29" y="21313"/>
                      <a:pt x="14" y="21269"/>
                      <a:pt x="7" y="21215"/>
                    </a:cubicBezTo>
                    <a:cubicBezTo>
                      <a:pt x="0" y="21162"/>
                      <a:pt x="0" y="21098"/>
                      <a:pt x="0" y="21013"/>
                    </a:cubicBezTo>
                    <a:lnTo>
                      <a:pt x="0" y="585"/>
                    </a:lnTo>
                    <a:cubicBezTo>
                      <a:pt x="0" y="501"/>
                      <a:pt x="0" y="438"/>
                      <a:pt x="7" y="384"/>
                    </a:cubicBezTo>
                    <a:cubicBezTo>
                      <a:pt x="14" y="331"/>
                      <a:pt x="29" y="287"/>
                      <a:pt x="58" y="242"/>
                    </a:cubicBezTo>
                    <a:cubicBezTo>
                      <a:pt x="94" y="192"/>
                      <a:pt x="151" y="148"/>
                      <a:pt x="224" y="112"/>
                    </a:cubicBezTo>
                    <a:cubicBezTo>
                      <a:pt x="298" y="75"/>
                      <a:pt x="387" y="47"/>
                      <a:pt x="486" y="29"/>
                    </a:cubicBezTo>
                    <a:cubicBezTo>
                      <a:pt x="577" y="14"/>
                      <a:pt x="666" y="7"/>
                      <a:pt x="774" y="4"/>
                    </a:cubicBezTo>
                    <a:cubicBezTo>
                      <a:pt x="882" y="0"/>
                      <a:pt x="1011" y="0"/>
                      <a:pt x="1182" y="0"/>
                    </a:cubicBezTo>
                    <a:lnTo>
                      <a:pt x="1177" y="0"/>
                    </a:lnTo>
                    <a:close/>
                  </a:path>
                </a:pathLst>
              </a:custGeom>
              <a:solidFill>
                <a:schemeClr val="bg1"/>
              </a:solidFill>
              <a:ln w="12700" cap="flat">
                <a:solidFill>
                  <a:srgbClr val="C00000"/>
                </a:solidFill>
                <a:miter lim="400000"/>
              </a:ln>
              <a:effectLst/>
            </p:spPr>
            <p:txBody>
              <a:bodyPr wrap="square" lIns="91440" tIns="45720" rIns="91440" bIns="45720" numCol="1" anchor="ctr">
                <a:norm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l" defTabSz="821690" rtl="0" fontAlgn="auto" latinLnBrk="0" hangingPunct="0">
                  <a:lnSpc>
                    <a:spcPct val="100000"/>
                  </a:lnSpc>
                  <a:spcBef>
                    <a:spcPts val="0"/>
                  </a:spcBef>
                  <a:spcAft>
                    <a:spcPts val="0"/>
                  </a:spcAft>
                  <a:buClrTx/>
                  <a:buSzTx/>
                  <a:buFontTx/>
                  <a:buNone/>
                  <a:defRPr kumimoji="0" sz="2700" b="0" i="0" u="none" strike="noStrike" cap="all" spc="0" normalizeH="0" baseline="0">
                    <a:ln>
                      <a:noFill/>
                    </a:ln>
                    <a:solidFill>
                      <a:srgbClr val="0D3E93"/>
                    </a:solidFill>
                    <a:effectLst/>
                    <a:uFillTx/>
                  </a:defRPr>
                </a:lvl1pPr>
                <a:lvl2pPr marL="0" marR="0" indent="228600" algn="l" defTabSz="821690" rtl="0" fontAlgn="auto" latinLnBrk="0" hangingPunct="0">
                  <a:lnSpc>
                    <a:spcPct val="100000"/>
                  </a:lnSpc>
                  <a:spcBef>
                    <a:spcPts val="0"/>
                  </a:spcBef>
                  <a:spcAft>
                    <a:spcPts val="0"/>
                  </a:spcAft>
                  <a:buClrTx/>
                  <a:buSzTx/>
                  <a:buFontTx/>
                  <a:buNone/>
                  <a:defRPr kumimoji="0" sz="2700" b="0" i="0" u="none" strike="noStrike" cap="all" spc="0" normalizeH="0" baseline="0">
                    <a:ln>
                      <a:noFill/>
                    </a:ln>
                    <a:solidFill>
                      <a:srgbClr val="0D3E93"/>
                    </a:solidFill>
                    <a:effectLst/>
                    <a:uFillTx/>
                  </a:defRPr>
                </a:lvl2pPr>
                <a:lvl3pPr marL="0" marR="0" indent="457200" algn="l" defTabSz="821690" rtl="0" fontAlgn="auto" latinLnBrk="0" hangingPunct="0">
                  <a:lnSpc>
                    <a:spcPct val="100000"/>
                  </a:lnSpc>
                  <a:spcBef>
                    <a:spcPts val="0"/>
                  </a:spcBef>
                  <a:spcAft>
                    <a:spcPts val="0"/>
                  </a:spcAft>
                  <a:buClrTx/>
                  <a:buSzTx/>
                  <a:buFontTx/>
                  <a:buNone/>
                  <a:defRPr kumimoji="0" sz="2700" b="0" i="0" u="none" strike="noStrike" cap="all" spc="0" normalizeH="0" baseline="0">
                    <a:ln>
                      <a:noFill/>
                    </a:ln>
                    <a:solidFill>
                      <a:srgbClr val="0D3E93"/>
                    </a:solidFill>
                    <a:effectLst/>
                    <a:uFillTx/>
                  </a:defRPr>
                </a:lvl3pPr>
                <a:lvl4pPr marL="0" marR="0" indent="685800" algn="l" defTabSz="821690" rtl="0" fontAlgn="auto" latinLnBrk="0" hangingPunct="0">
                  <a:lnSpc>
                    <a:spcPct val="100000"/>
                  </a:lnSpc>
                  <a:spcBef>
                    <a:spcPts val="0"/>
                  </a:spcBef>
                  <a:spcAft>
                    <a:spcPts val="0"/>
                  </a:spcAft>
                  <a:buClrTx/>
                  <a:buSzTx/>
                  <a:buFontTx/>
                  <a:buNone/>
                  <a:defRPr kumimoji="0" sz="2700" b="0" i="0" u="none" strike="noStrike" cap="all" spc="0" normalizeH="0" baseline="0">
                    <a:ln>
                      <a:noFill/>
                    </a:ln>
                    <a:solidFill>
                      <a:srgbClr val="0D3E93"/>
                    </a:solidFill>
                    <a:effectLst/>
                    <a:uFillTx/>
                  </a:defRPr>
                </a:lvl4pPr>
                <a:lvl5pPr marL="0" marR="0" indent="914400" algn="l" defTabSz="821690" rtl="0" fontAlgn="auto" latinLnBrk="0" hangingPunct="0">
                  <a:lnSpc>
                    <a:spcPct val="100000"/>
                  </a:lnSpc>
                  <a:spcBef>
                    <a:spcPts val="0"/>
                  </a:spcBef>
                  <a:spcAft>
                    <a:spcPts val="0"/>
                  </a:spcAft>
                  <a:buClrTx/>
                  <a:buSzTx/>
                  <a:buFontTx/>
                  <a:buNone/>
                  <a:defRPr kumimoji="0" sz="2700" b="0" i="0" u="none" strike="noStrike" cap="all" spc="0" normalizeH="0" baseline="0">
                    <a:ln>
                      <a:noFill/>
                    </a:ln>
                    <a:solidFill>
                      <a:srgbClr val="0D3E93"/>
                    </a:solidFill>
                    <a:effectLst/>
                    <a:uFillTx/>
                  </a:defRPr>
                </a:lvl5pPr>
                <a:lvl6pPr marL="0" marR="0" indent="1143000" algn="l" defTabSz="821690" rtl="0" fontAlgn="auto" latinLnBrk="0" hangingPunct="0">
                  <a:lnSpc>
                    <a:spcPct val="100000"/>
                  </a:lnSpc>
                  <a:spcBef>
                    <a:spcPts val="0"/>
                  </a:spcBef>
                  <a:spcAft>
                    <a:spcPts val="0"/>
                  </a:spcAft>
                  <a:buClrTx/>
                  <a:buSzTx/>
                  <a:buFontTx/>
                  <a:buNone/>
                  <a:defRPr kumimoji="0" sz="2700" b="0" i="0" u="none" strike="noStrike" cap="all" spc="0" normalizeH="0" baseline="0">
                    <a:ln>
                      <a:noFill/>
                    </a:ln>
                    <a:solidFill>
                      <a:srgbClr val="0D3E93"/>
                    </a:solidFill>
                    <a:effectLst/>
                    <a:uFillTx/>
                  </a:defRPr>
                </a:lvl6pPr>
                <a:lvl7pPr marL="0" marR="0" indent="1371600" algn="l" defTabSz="821690" rtl="0" fontAlgn="auto" latinLnBrk="0" hangingPunct="0">
                  <a:lnSpc>
                    <a:spcPct val="100000"/>
                  </a:lnSpc>
                  <a:spcBef>
                    <a:spcPts val="0"/>
                  </a:spcBef>
                  <a:spcAft>
                    <a:spcPts val="0"/>
                  </a:spcAft>
                  <a:buClrTx/>
                  <a:buSzTx/>
                  <a:buFontTx/>
                  <a:buNone/>
                  <a:defRPr kumimoji="0" sz="2700" b="0" i="0" u="none" strike="noStrike" cap="all" spc="0" normalizeH="0" baseline="0">
                    <a:ln>
                      <a:noFill/>
                    </a:ln>
                    <a:solidFill>
                      <a:srgbClr val="0D3E93"/>
                    </a:solidFill>
                    <a:effectLst/>
                    <a:uFillTx/>
                  </a:defRPr>
                </a:lvl7pPr>
                <a:lvl8pPr marL="0" marR="0" indent="1600200" algn="l" defTabSz="821690" rtl="0" fontAlgn="auto" latinLnBrk="0" hangingPunct="0">
                  <a:lnSpc>
                    <a:spcPct val="100000"/>
                  </a:lnSpc>
                  <a:spcBef>
                    <a:spcPts val="0"/>
                  </a:spcBef>
                  <a:spcAft>
                    <a:spcPts val="0"/>
                  </a:spcAft>
                  <a:buClrTx/>
                  <a:buSzTx/>
                  <a:buFontTx/>
                  <a:buNone/>
                  <a:defRPr kumimoji="0" sz="2700" b="0" i="0" u="none" strike="noStrike" cap="all" spc="0" normalizeH="0" baseline="0">
                    <a:ln>
                      <a:noFill/>
                    </a:ln>
                    <a:solidFill>
                      <a:srgbClr val="0D3E93"/>
                    </a:solidFill>
                    <a:effectLst/>
                    <a:uFillTx/>
                  </a:defRPr>
                </a:lvl8pPr>
                <a:lvl9pPr marL="0" marR="0" indent="1828800" algn="l" defTabSz="821690" rtl="0" fontAlgn="auto" latinLnBrk="0" hangingPunct="0">
                  <a:lnSpc>
                    <a:spcPct val="100000"/>
                  </a:lnSpc>
                  <a:spcBef>
                    <a:spcPts val="0"/>
                  </a:spcBef>
                  <a:spcAft>
                    <a:spcPts val="0"/>
                  </a:spcAft>
                  <a:buClrTx/>
                  <a:buSzTx/>
                  <a:buFontTx/>
                  <a:buNone/>
                  <a:defRPr kumimoji="0" sz="2700" b="0" i="0" u="none" strike="noStrike" cap="all" spc="0" normalizeH="0" baseline="0">
                    <a:ln>
                      <a:noFill/>
                    </a:ln>
                    <a:solidFill>
                      <a:srgbClr val="0D3E93"/>
                    </a:solidFill>
                    <a:effectLst/>
                    <a:uFillTx/>
                  </a:defRPr>
                </a:lvl9pPr>
              </a:lstStyle>
              <a:p>
                <a:pPr algn="ctr">
                  <a:defRPr sz="3200" cap="none">
                    <a:solidFill>
                      <a:srgbClr val="FFFFFF"/>
                    </a:solidFill>
                  </a:defRPr>
                </a:pPr>
              </a:p>
            </p:txBody>
          </p:sp>
          <p:sp>
            <p:nvSpPr>
              <p:cNvPr id="86" name="íṩḻiḍè"/>
              <p:cNvSpPr/>
              <p:nvPr/>
            </p:nvSpPr>
            <p:spPr>
              <a:xfrm rot="16200000">
                <a:off x="10681616" y="3072156"/>
                <a:ext cx="416033" cy="427592"/>
              </a:xfrm>
              <a:custGeom>
                <a:avLst/>
                <a:gdLst/>
                <a:ahLst/>
                <a:cxnLst>
                  <a:cxn ang="0">
                    <a:pos x="wd2" y="hd2"/>
                  </a:cxn>
                  <a:cxn ang="5400000">
                    <a:pos x="wd2" y="hd2"/>
                  </a:cxn>
                  <a:cxn ang="10800000">
                    <a:pos x="wd2" y="hd2"/>
                  </a:cxn>
                  <a:cxn ang="16200000">
                    <a:pos x="wd2" y="hd2"/>
                  </a:cxn>
                </a:cxnLst>
                <a:rect l="0" t="0" r="r" b="b"/>
                <a:pathLst>
                  <a:path w="21600" h="21600" extrusionOk="0">
                    <a:moveTo>
                      <a:pt x="10824" y="0"/>
                    </a:moveTo>
                    <a:lnTo>
                      <a:pt x="21600" y="21576"/>
                    </a:lnTo>
                    <a:lnTo>
                      <a:pt x="0" y="21600"/>
                    </a:lnTo>
                    <a:lnTo>
                      <a:pt x="10824" y="0"/>
                    </a:lnTo>
                    <a:close/>
                  </a:path>
                </a:pathLst>
              </a:custGeom>
              <a:solidFill>
                <a:srgbClr val="C00000"/>
              </a:solidFill>
              <a:ln w="12700" cap="flat">
                <a:noFill/>
                <a:miter lim="400000"/>
              </a:ln>
              <a:effectLst/>
            </p:spPr>
            <p:txBody>
              <a:bodyPr wrap="square" lIns="91440" tIns="45720" rIns="91440" bIns="45720" numCol="1" anchor="ctr">
                <a:normAutofit fontScale="55000" lnSpcReduction="20000"/>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l" defTabSz="821690" rtl="0" fontAlgn="auto" latinLnBrk="0" hangingPunct="0">
                  <a:lnSpc>
                    <a:spcPct val="100000"/>
                  </a:lnSpc>
                  <a:spcBef>
                    <a:spcPts val="0"/>
                  </a:spcBef>
                  <a:spcAft>
                    <a:spcPts val="0"/>
                  </a:spcAft>
                  <a:buClrTx/>
                  <a:buSzTx/>
                  <a:buFontTx/>
                  <a:buNone/>
                  <a:defRPr kumimoji="0" sz="2700" b="0" i="0" u="none" strike="noStrike" cap="all" spc="0" normalizeH="0" baseline="0">
                    <a:ln>
                      <a:noFill/>
                    </a:ln>
                    <a:solidFill>
                      <a:srgbClr val="0D3E93"/>
                    </a:solidFill>
                    <a:effectLst/>
                    <a:uFillTx/>
                  </a:defRPr>
                </a:lvl1pPr>
                <a:lvl2pPr marL="0" marR="0" indent="228600" algn="l" defTabSz="821690" rtl="0" fontAlgn="auto" latinLnBrk="0" hangingPunct="0">
                  <a:lnSpc>
                    <a:spcPct val="100000"/>
                  </a:lnSpc>
                  <a:spcBef>
                    <a:spcPts val="0"/>
                  </a:spcBef>
                  <a:spcAft>
                    <a:spcPts val="0"/>
                  </a:spcAft>
                  <a:buClrTx/>
                  <a:buSzTx/>
                  <a:buFontTx/>
                  <a:buNone/>
                  <a:defRPr kumimoji="0" sz="2700" b="0" i="0" u="none" strike="noStrike" cap="all" spc="0" normalizeH="0" baseline="0">
                    <a:ln>
                      <a:noFill/>
                    </a:ln>
                    <a:solidFill>
                      <a:srgbClr val="0D3E93"/>
                    </a:solidFill>
                    <a:effectLst/>
                    <a:uFillTx/>
                  </a:defRPr>
                </a:lvl2pPr>
                <a:lvl3pPr marL="0" marR="0" indent="457200" algn="l" defTabSz="821690" rtl="0" fontAlgn="auto" latinLnBrk="0" hangingPunct="0">
                  <a:lnSpc>
                    <a:spcPct val="100000"/>
                  </a:lnSpc>
                  <a:spcBef>
                    <a:spcPts val="0"/>
                  </a:spcBef>
                  <a:spcAft>
                    <a:spcPts val="0"/>
                  </a:spcAft>
                  <a:buClrTx/>
                  <a:buSzTx/>
                  <a:buFontTx/>
                  <a:buNone/>
                  <a:defRPr kumimoji="0" sz="2700" b="0" i="0" u="none" strike="noStrike" cap="all" spc="0" normalizeH="0" baseline="0">
                    <a:ln>
                      <a:noFill/>
                    </a:ln>
                    <a:solidFill>
                      <a:srgbClr val="0D3E93"/>
                    </a:solidFill>
                    <a:effectLst/>
                    <a:uFillTx/>
                  </a:defRPr>
                </a:lvl3pPr>
                <a:lvl4pPr marL="0" marR="0" indent="685800" algn="l" defTabSz="821690" rtl="0" fontAlgn="auto" latinLnBrk="0" hangingPunct="0">
                  <a:lnSpc>
                    <a:spcPct val="100000"/>
                  </a:lnSpc>
                  <a:spcBef>
                    <a:spcPts val="0"/>
                  </a:spcBef>
                  <a:spcAft>
                    <a:spcPts val="0"/>
                  </a:spcAft>
                  <a:buClrTx/>
                  <a:buSzTx/>
                  <a:buFontTx/>
                  <a:buNone/>
                  <a:defRPr kumimoji="0" sz="2700" b="0" i="0" u="none" strike="noStrike" cap="all" spc="0" normalizeH="0" baseline="0">
                    <a:ln>
                      <a:noFill/>
                    </a:ln>
                    <a:solidFill>
                      <a:srgbClr val="0D3E93"/>
                    </a:solidFill>
                    <a:effectLst/>
                    <a:uFillTx/>
                  </a:defRPr>
                </a:lvl4pPr>
                <a:lvl5pPr marL="0" marR="0" indent="914400" algn="l" defTabSz="821690" rtl="0" fontAlgn="auto" latinLnBrk="0" hangingPunct="0">
                  <a:lnSpc>
                    <a:spcPct val="100000"/>
                  </a:lnSpc>
                  <a:spcBef>
                    <a:spcPts val="0"/>
                  </a:spcBef>
                  <a:spcAft>
                    <a:spcPts val="0"/>
                  </a:spcAft>
                  <a:buClrTx/>
                  <a:buSzTx/>
                  <a:buFontTx/>
                  <a:buNone/>
                  <a:defRPr kumimoji="0" sz="2700" b="0" i="0" u="none" strike="noStrike" cap="all" spc="0" normalizeH="0" baseline="0">
                    <a:ln>
                      <a:noFill/>
                    </a:ln>
                    <a:solidFill>
                      <a:srgbClr val="0D3E93"/>
                    </a:solidFill>
                    <a:effectLst/>
                    <a:uFillTx/>
                  </a:defRPr>
                </a:lvl5pPr>
                <a:lvl6pPr marL="0" marR="0" indent="1143000" algn="l" defTabSz="821690" rtl="0" fontAlgn="auto" latinLnBrk="0" hangingPunct="0">
                  <a:lnSpc>
                    <a:spcPct val="100000"/>
                  </a:lnSpc>
                  <a:spcBef>
                    <a:spcPts val="0"/>
                  </a:spcBef>
                  <a:spcAft>
                    <a:spcPts val="0"/>
                  </a:spcAft>
                  <a:buClrTx/>
                  <a:buSzTx/>
                  <a:buFontTx/>
                  <a:buNone/>
                  <a:defRPr kumimoji="0" sz="2700" b="0" i="0" u="none" strike="noStrike" cap="all" spc="0" normalizeH="0" baseline="0">
                    <a:ln>
                      <a:noFill/>
                    </a:ln>
                    <a:solidFill>
                      <a:srgbClr val="0D3E93"/>
                    </a:solidFill>
                    <a:effectLst/>
                    <a:uFillTx/>
                  </a:defRPr>
                </a:lvl6pPr>
                <a:lvl7pPr marL="0" marR="0" indent="1371600" algn="l" defTabSz="821690" rtl="0" fontAlgn="auto" latinLnBrk="0" hangingPunct="0">
                  <a:lnSpc>
                    <a:spcPct val="100000"/>
                  </a:lnSpc>
                  <a:spcBef>
                    <a:spcPts val="0"/>
                  </a:spcBef>
                  <a:spcAft>
                    <a:spcPts val="0"/>
                  </a:spcAft>
                  <a:buClrTx/>
                  <a:buSzTx/>
                  <a:buFontTx/>
                  <a:buNone/>
                  <a:defRPr kumimoji="0" sz="2700" b="0" i="0" u="none" strike="noStrike" cap="all" spc="0" normalizeH="0" baseline="0">
                    <a:ln>
                      <a:noFill/>
                    </a:ln>
                    <a:solidFill>
                      <a:srgbClr val="0D3E93"/>
                    </a:solidFill>
                    <a:effectLst/>
                    <a:uFillTx/>
                  </a:defRPr>
                </a:lvl7pPr>
                <a:lvl8pPr marL="0" marR="0" indent="1600200" algn="l" defTabSz="821690" rtl="0" fontAlgn="auto" latinLnBrk="0" hangingPunct="0">
                  <a:lnSpc>
                    <a:spcPct val="100000"/>
                  </a:lnSpc>
                  <a:spcBef>
                    <a:spcPts val="0"/>
                  </a:spcBef>
                  <a:spcAft>
                    <a:spcPts val="0"/>
                  </a:spcAft>
                  <a:buClrTx/>
                  <a:buSzTx/>
                  <a:buFontTx/>
                  <a:buNone/>
                  <a:defRPr kumimoji="0" sz="2700" b="0" i="0" u="none" strike="noStrike" cap="all" spc="0" normalizeH="0" baseline="0">
                    <a:ln>
                      <a:noFill/>
                    </a:ln>
                    <a:solidFill>
                      <a:srgbClr val="0D3E93"/>
                    </a:solidFill>
                    <a:effectLst/>
                    <a:uFillTx/>
                  </a:defRPr>
                </a:lvl8pPr>
                <a:lvl9pPr marL="0" marR="0" indent="1828800" algn="l" defTabSz="821690" rtl="0" fontAlgn="auto" latinLnBrk="0" hangingPunct="0">
                  <a:lnSpc>
                    <a:spcPct val="100000"/>
                  </a:lnSpc>
                  <a:spcBef>
                    <a:spcPts val="0"/>
                  </a:spcBef>
                  <a:spcAft>
                    <a:spcPts val="0"/>
                  </a:spcAft>
                  <a:buClrTx/>
                  <a:buSzTx/>
                  <a:buFontTx/>
                  <a:buNone/>
                  <a:defRPr kumimoji="0" sz="2700" b="0" i="0" u="none" strike="noStrike" cap="all" spc="0" normalizeH="0" baseline="0">
                    <a:ln>
                      <a:noFill/>
                    </a:ln>
                    <a:solidFill>
                      <a:srgbClr val="0D3E93"/>
                    </a:solidFill>
                    <a:effectLst/>
                    <a:uFillTx/>
                  </a:defRPr>
                </a:lvl9pPr>
              </a:lstStyle>
              <a:p>
                <a:pPr algn="ctr">
                  <a:defRPr sz="3200" cap="none">
                    <a:solidFill>
                      <a:srgbClr val="FFFFFF"/>
                    </a:solidFill>
                  </a:defRPr>
                </a:pPr>
              </a:p>
            </p:txBody>
          </p:sp>
        </p:grpSp>
        <p:sp>
          <p:nvSpPr>
            <p:cNvPr id="84" name="矩形 83"/>
            <p:cNvSpPr/>
            <p:nvPr/>
          </p:nvSpPr>
          <p:spPr>
            <a:xfrm>
              <a:off x="8486370" y="3467522"/>
              <a:ext cx="2322006" cy="1590873"/>
            </a:xfrm>
            <a:prstGeom prst="rect">
              <a:avLst/>
            </a:prstGeom>
          </p:spPr>
          <p:txBody>
            <a:bodyPr wrap="square">
              <a:spAutoFit/>
            </a:bodyPr>
            <a:lstStyle/>
            <a:p>
              <a:pPr algn="ctr">
                <a:lnSpc>
                  <a:spcPct val="150000"/>
                </a:lnSpc>
                <a:buClr>
                  <a:srgbClr val="C00000"/>
                </a:buClr>
              </a:pPr>
              <a:r>
                <a:rPr lang="zh-CN" altLang="en-US" sz="2600" b="1" dirty="0" smtClean="0">
                  <a:solidFill>
                    <a:srgbClr val="C00000"/>
                  </a:solidFill>
                  <a:latin typeface="微软雅黑" panose="020B0503020204020204" pitchFamily="34" charset="-122"/>
                  <a:ea typeface="微软雅黑" panose="020B0503020204020204" pitchFamily="34" charset="-122"/>
                </a:rPr>
                <a:t>三是拓宽</a:t>
              </a:r>
              <a:endParaRPr lang="en-US" altLang="zh-CN" sz="2600" b="1" dirty="0">
                <a:solidFill>
                  <a:srgbClr val="C00000"/>
                </a:solidFill>
                <a:latin typeface="微软雅黑" panose="020B0503020204020204" pitchFamily="34" charset="-122"/>
                <a:ea typeface="微软雅黑" panose="020B0503020204020204" pitchFamily="34" charset="-122"/>
              </a:endParaRPr>
            </a:p>
            <a:p>
              <a:pPr algn="ctr">
                <a:lnSpc>
                  <a:spcPct val="150000"/>
                </a:lnSpc>
                <a:buClr>
                  <a:srgbClr val="C00000"/>
                </a:buClr>
              </a:pPr>
              <a:r>
                <a:rPr lang="zh-CN" altLang="en-US" sz="2600" b="1" dirty="0">
                  <a:solidFill>
                    <a:srgbClr val="C00000"/>
                  </a:solidFill>
                  <a:latin typeface="微软雅黑" panose="020B0503020204020204" pitchFamily="34" charset="-122"/>
                  <a:ea typeface="微软雅黑" panose="020B0503020204020204" pitchFamily="34" charset="-122"/>
                </a:rPr>
                <a:t>融资渠道</a:t>
              </a:r>
              <a:endParaRPr lang="zh-CN" altLang="en-US" sz="2600" b="1" dirty="0">
                <a:solidFill>
                  <a:srgbClr val="C00000"/>
                </a:solidFill>
                <a:latin typeface="微软雅黑" panose="020B0503020204020204" pitchFamily="34" charset="-122"/>
                <a:ea typeface="微软雅黑" panose="020B0503020204020204" pitchFamily="34" charset="-122"/>
              </a:endParaRPr>
            </a:p>
          </p:txBody>
        </p:sp>
      </p:grpSp>
      <p:grpSp>
        <p:nvGrpSpPr>
          <p:cNvPr id="87" name="组合 86"/>
          <p:cNvGrpSpPr/>
          <p:nvPr/>
        </p:nvGrpSpPr>
        <p:grpSpPr>
          <a:xfrm>
            <a:off x="9241651" y="3747109"/>
            <a:ext cx="2236770" cy="2363340"/>
            <a:chOff x="8191320" y="2806239"/>
            <a:chExt cx="2912109" cy="3076894"/>
          </a:xfrm>
        </p:grpSpPr>
        <p:grpSp>
          <p:nvGrpSpPr>
            <p:cNvPr id="88" name="组合 87"/>
            <p:cNvGrpSpPr/>
            <p:nvPr/>
          </p:nvGrpSpPr>
          <p:grpSpPr>
            <a:xfrm>
              <a:off x="8191320" y="2806239"/>
              <a:ext cx="2912109" cy="3076894"/>
              <a:chOff x="8191320" y="2806239"/>
              <a:chExt cx="2912109" cy="3076894"/>
            </a:xfrm>
            <a:effectLst>
              <a:outerShdw blurRad="76200" dir="18900000" sy="23000" kx="-1200000" algn="bl" rotWithShape="0">
                <a:prstClr val="black">
                  <a:alpha val="20000"/>
                </a:prstClr>
              </a:outerShdw>
            </a:effectLst>
          </p:grpSpPr>
          <p:sp>
            <p:nvSpPr>
              <p:cNvPr id="90" name="iṡḷiďé"/>
              <p:cNvSpPr/>
              <p:nvPr/>
            </p:nvSpPr>
            <p:spPr>
              <a:xfrm>
                <a:off x="8191320" y="2806239"/>
                <a:ext cx="2912109" cy="3076894"/>
              </a:xfrm>
              <a:custGeom>
                <a:avLst/>
                <a:gdLst/>
                <a:ahLst/>
                <a:cxnLst>
                  <a:cxn ang="0">
                    <a:pos x="wd2" y="hd2"/>
                  </a:cxn>
                  <a:cxn ang="5400000">
                    <a:pos x="wd2" y="hd2"/>
                  </a:cxn>
                  <a:cxn ang="10800000">
                    <a:pos x="wd2" y="hd2"/>
                  </a:cxn>
                  <a:cxn ang="16200000">
                    <a:pos x="wd2" y="hd2"/>
                  </a:cxn>
                </a:cxnLst>
                <a:rect l="0" t="0" r="r" b="b"/>
                <a:pathLst>
                  <a:path w="21600" h="21600" extrusionOk="0">
                    <a:moveTo>
                      <a:pt x="1177" y="0"/>
                    </a:moveTo>
                    <a:lnTo>
                      <a:pt x="20423" y="0"/>
                    </a:lnTo>
                    <a:cubicBezTo>
                      <a:pt x="20592" y="0"/>
                      <a:pt x="20719" y="0"/>
                      <a:pt x="20827" y="4"/>
                    </a:cubicBezTo>
                    <a:cubicBezTo>
                      <a:pt x="20934" y="7"/>
                      <a:pt x="21023" y="14"/>
                      <a:pt x="21114" y="29"/>
                    </a:cubicBezTo>
                    <a:cubicBezTo>
                      <a:pt x="21213" y="47"/>
                      <a:pt x="21302" y="75"/>
                      <a:pt x="21376" y="112"/>
                    </a:cubicBezTo>
                    <a:cubicBezTo>
                      <a:pt x="21449" y="148"/>
                      <a:pt x="21506" y="192"/>
                      <a:pt x="21542" y="242"/>
                    </a:cubicBezTo>
                    <a:cubicBezTo>
                      <a:pt x="21571" y="287"/>
                      <a:pt x="21586" y="331"/>
                      <a:pt x="21593" y="385"/>
                    </a:cubicBezTo>
                    <a:cubicBezTo>
                      <a:pt x="21600" y="438"/>
                      <a:pt x="21600" y="502"/>
                      <a:pt x="21600" y="587"/>
                    </a:cubicBezTo>
                    <a:lnTo>
                      <a:pt x="21600" y="21015"/>
                    </a:lnTo>
                    <a:cubicBezTo>
                      <a:pt x="21600" y="21099"/>
                      <a:pt x="21600" y="21162"/>
                      <a:pt x="21593" y="21216"/>
                    </a:cubicBezTo>
                    <a:cubicBezTo>
                      <a:pt x="21586" y="21269"/>
                      <a:pt x="21571" y="21313"/>
                      <a:pt x="21542" y="21358"/>
                    </a:cubicBezTo>
                    <a:cubicBezTo>
                      <a:pt x="21506" y="21408"/>
                      <a:pt x="21449" y="21452"/>
                      <a:pt x="21376" y="21488"/>
                    </a:cubicBezTo>
                    <a:cubicBezTo>
                      <a:pt x="21302" y="21525"/>
                      <a:pt x="21213" y="21553"/>
                      <a:pt x="21114" y="21571"/>
                    </a:cubicBezTo>
                    <a:cubicBezTo>
                      <a:pt x="21023" y="21586"/>
                      <a:pt x="20934" y="21593"/>
                      <a:pt x="20826" y="21596"/>
                    </a:cubicBezTo>
                    <a:cubicBezTo>
                      <a:pt x="20718" y="21600"/>
                      <a:pt x="20589" y="21600"/>
                      <a:pt x="20418" y="21600"/>
                    </a:cubicBezTo>
                    <a:lnTo>
                      <a:pt x="1177" y="21600"/>
                    </a:lnTo>
                    <a:cubicBezTo>
                      <a:pt x="1008" y="21600"/>
                      <a:pt x="881" y="21600"/>
                      <a:pt x="773" y="21596"/>
                    </a:cubicBezTo>
                    <a:cubicBezTo>
                      <a:pt x="666" y="21593"/>
                      <a:pt x="577" y="21586"/>
                      <a:pt x="486" y="21571"/>
                    </a:cubicBezTo>
                    <a:cubicBezTo>
                      <a:pt x="387" y="21553"/>
                      <a:pt x="298" y="21525"/>
                      <a:pt x="224" y="21488"/>
                    </a:cubicBezTo>
                    <a:cubicBezTo>
                      <a:pt x="151" y="21452"/>
                      <a:pt x="94" y="21408"/>
                      <a:pt x="58" y="21358"/>
                    </a:cubicBezTo>
                    <a:cubicBezTo>
                      <a:pt x="29" y="21313"/>
                      <a:pt x="14" y="21269"/>
                      <a:pt x="7" y="21215"/>
                    </a:cubicBezTo>
                    <a:cubicBezTo>
                      <a:pt x="0" y="21162"/>
                      <a:pt x="0" y="21098"/>
                      <a:pt x="0" y="21013"/>
                    </a:cubicBezTo>
                    <a:lnTo>
                      <a:pt x="0" y="585"/>
                    </a:lnTo>
                    <a:cubicBezTo>
                      <a:pt x="0" y="501"/>
                      <a:pt x="0" y="438"/>
                      <a:pt x="7" y="384"/>
                    </a:cubicBezTo>
                    <a:cubicBezTo>
                      <a:pt x="14" y="331"/>
                      <a:pt x="29" y="287"/>
                      <a:pt x="58" y="242"/>
                    </a:cubicBezTo>
                    <a:cubicBezTo>
                      <a:pt x="94" y="192"/>
                      <a:pt x="151" y="148"/>
                      <a:pt x="224" y="112"/>
                    </a:cubicBezTo>
                    <a:cubicBezTo>
                      <a:pt x="298" y="75"/>
                      <a:pt x="387" y="47"/>
                      <a:pt x="486" y="29"/>
                    </a:cubicBezTo>
                    <a:cubicBezTo>
                      <a:pt x="577" y="14"/>
                      <a:pt x="666" y="7"/>
                      <a:pt x="774" y="4"/>
                    </a:cubicBezTo>
                    <a:cubicBezTo>
                      <a:pt x="882" y="0"/>
                      <a:pt x="1011" y="0"/>
                      <a:pt x="1182" y="0"/>
                    </a:cubicBezTo>
                    <a:lnTo>
                      <a:pt x="1177" y="0"/>
                    </a:lnTo>
                    <a:close/>
                  </a:path>
                </a:pathLst>
              </a:custGeom>
              <a:solidFill>
                <a:schemeClr val="bg1"/>
              </a:solidFill>
              <a:ln w="12700" cap="flat">
                <a:solidFill>
                  <a:srgbClr val="C00000"/>
                </a:solidFill>
                <a:miter lim="400000"/>
              </a:ln>
              <a:effectLst/>
            </p:spPr>
            <p:txBody>
              <a:bodyPr wrap="square" lIns="91440" tIns="45720" rIns="91440" bIns="45720" numCol="1" anchor="ctr">
                <a:norm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l" defTabSz="821690" rtl="0" fontAlgn="auto" latinLnBrk="0" hangingPunct="0">
                  <a:lnSpc>
                    <a:spcPct val="100000"/>
                  </a:lnSpc>
                  <a:spcBef>
                    <a:spcPts val="0"/>
                  </a:spcBef>
                  <a:spcAft>
                    <a:spcPts val="0"/>
                  </a:spcAft>
                  <a:buClrTx/>
                  <a:buSzTx/>
                  <a:buFontTx/>
                  <a:buNone/>
                  <a:defRPr kumimoji="0" sz="2700" b="0" i="0" u="none" strike="noStrike" cap="all" spc="0" normalizeH="0" baseline="0">
                    <a:ln>
                      <a:noFill/>
                    </a:ln>
                    <a:solidFill>
                      <a:srgbClr val="0D3E93"/>
                    </a:solidFill>
                    <a:effectLst/>
                    <a:uFillTx/>
                  </a:defRPr>
                </a:lvl1pPr>
                <a:lvl2pPr marL="0" marR="0" indent="228600" algn="l" defTabSz="821690" rtl="0" fontAlgn="auto" latinLnBrk="0" hangingPunct="0">
                  <a:lnSpc>
                    <a:spcPct val="100000"/>
                  </a:lnSpc>
                  <a:spcBef>
                    <a:spcPts val="0"/>
                  </a:spcBef>
                  <a:spcAft>
                    <a:spcPts val="0"/>
                  </a:spcAft>
                  <a:buClrTx/>
                  <a:buSzTx/>
                  <a:buFontTx/>
                  <a:buNone/>
                  <a:defRPr kumimoji="0" sz="2700" b="0" i="0" u="none" strike="noStrike" cap="all" spc="0" normalizeH="0" baseline="0">
                    <a:ln>
                      <a:noFill/>
                    </a:ln>
                    <a:solidFill>
                      <a:srgbClr val="0D3E93"/>
                    </a:solidFill>
                    <a:effectLst/>
                    <a:uFillTx/>
                  </a:defRPr>
                </a:lvl2pPr>
                <a:lvl3pPr marL="0" marR="0" indent="457200" algn="l" defTabSz="821690" rtl="0" fontAlgn="auto" latinLnBrk="0" hangingPunct="0">
                  <a:lnSpc>
                    <a:spcPct val="100000"/>
                  </a:lnSpc>
                  <a:spcBef>
                    <a:spcPts val="0"/>
                  </a:spcBef>
                  <a:spcAft>
                    <a:spcPts val="0"/>
                  </a:spcAft>
                  <a:buClrTx/>
                  <a:buSzTx/>
                  <a:buFontTx/>
                  <a:buNone/>
                  <a:defRPr kumimoji="0" sz="2700" b="0" i="0" u="none" strike="noStrike" cap="all" spc="0" normalizeH="0" baseline="0">
                    <a:ln>
                      <a:noFill/>
                    </a:ln>
                    <a:solidFill>
                      <a:srgbClr val="0D3E93"/>
                    </a:solidFill>
                    <a:effectLst/>
                    <a:uFillTx/>
                  </a:defRPr>
                </a:lvl3pPr>
                <a:lvl4pPr marL="0" marR="0" indent="685800" algn="l" defTabSz="821690" rtl="0" fontAlgn="auto" latinLnBrk="0" hangingPunct="0">
                  <a:lnSpc>
                    <a:spcPct val="100000"/>
                  </a:lnSpc>
                  <a:spcBef>
                    <a:spcPts val="0"/>
                  </a:spcBef>
                  <a:spcAft>
                    <a:spcPts val="0"/>
                  </a:spcAft>
                  <a:buClrTx/>
                  <a:buSzTx/>
                  <a:buFontTx/>
                  <a:buNone/>
                  <a:defRPr kumimoji="0" sz="2700" b="0" i="0" u="none" strike="noStrike" cap="all" spc="0" normalizeH="0" baseline="0">
                    <a:ln>
                      <a:noFill/>
                    </a:ln>
                    <a:solidFill>
                      <a:srgbClr val="0D3E93"/>
                    </a:solidFill>
                    <a:effectLst/>
                    <a:uFillTx/>
                  </a:defRPr>
                </a:lvl4pPr>
                <a:lvl5pPr marL="0" marR="0" indent="914400" algn="l" defTabSz="821690" rtl="0" fontAlgn="auto" latinLnBrk="0" hangingPunct="0">
                  <a:lnSpc>
                    <a:spcPct val="100000"/>
                  </a:lnSpc>
                  <a:spcBef>
                    <a:spcPts val="0"/>
                  </a:spcBef>
                  <a:spcAft>
                    <a:spcPts val="0"/>
                  </a:spcAft>
                  <a:buClrTx/>
                  <a:buSzTx/>
                  <a:buFontTx/>
                  <a:buNone/>
                  <a:defRPr kumimoji="0" sz="2700" b="0" i="0" u="none" strike="noStrike" cap="all" spc="0" normalizeH="0" baseline="0">
                    <a:ln>
                      <a:noFill/>
                    </a:ln>
                    <a:solidFill>
                      <a:srgbClr val="0D3E93"/>
                    </a:solidFill>
                    <a:effectLst/>
                    <a:uFillTx/>
                  </a:defRPr>
                </a:lvl5pPr>
                <a:lvl6pPr marL="0" marR="0" indent="1143000" algn="l" defTabSz="821690" rtl="0" fontAlgn="auto" latinLnBrk="0" hangingPunct="0">
                  <a:lnSpc>
                    <a:spcPct val="100000"/>
                  </a:lnSpc>
                  <a:spcBef>
                    <a:spcPts val="0"/>
                  </a:spcBef>
                  <a:spcAft>
                    <a:spcPts val="0"/>
                  </a:spcAft>
                  <a:buClrTx/>
                  <a:buSzTx/>
                  <a:buFontTx/>
                  <a:buNone/>
                  <a:defRPr kumimoji="0" sz="2700" b="0" i="0" u="none" strike="noStrike" cap="all" spc="0" normalizeH="0" baseline="0">
                    <a:ln>
                      <a:noFill/>
                    </a:ln>
                    <a:solidFill>
                      <a:srgbClr val="0D3E93"/>
                    </a:solidFill>
                    <a:effectLst/>
                    <a:uFillTx/>
                  </a:defRPr>
                </a:lvl6pPr>
                <a:lvl7pPr marL="0" marR="0" indent="1371600" algn="l" defTabSz="821690" rtl="0" fontAlgn="auto" latinLnBrk="0" hangingPunct="0">
                  <a:lnSpc>
                    <a:spcPct val="100000"/>
                  </a:lnSpc>
                  <a:spcBef>
                    <a:spcPts val="0"/>
                  </a:spcBef>
                  <a:spcAft>
                    <a:spcPts val="0"/>
                  </a:spcAft>
                  <a:buClrTx/>
                  <a:buSzTx/>
                  <a:buFontTx/>
                  <a:buNone/>
                  <a:defRPr kumimoji="0" sz="2700" b="0" i="0" u="none" strike="noStrike" cap="all" spc="0" normalizeH="0" baseline="0">
                    <a:ln>
                      <a:noFill/>
                    </a:ln>
                    <a:solidFill>
                      <a:srgbClr val="0D3E93"/>
                    </a:solidFill>
                    <a:effectLst/>
                    <a:uFillTx/>
                  </a:defRPr>
                </a:lvl7pPr>
                <a:lvl8pPr marL="0" marR="0" indent="1600200" algn="l" defTabSz="821690" rtl="0" fontAlgn="auto" latinLnBrk="0" hangingPunct="0">
                  <a:lnSpc>
                    <a:spcPct val="100000"/>
                  </a:lnSpc>
                  <a:spcBef>
                    <a:spcPts val="0"/>
                  </a:spcBef>
                  <a:spcAft>
                    <a:spcPts val="0"/>
                  </a:spcAft>
                  <a:buClrTx/>
                  <a:buSzTx/>
                  <a:buFontTx/>
                  <a:buNone/>
                  <a:defRPr kumimoji="0" sz="2700" b="0" i="0" u="none" strike="noStrike" cap="all" spc="0" normalizeH="0" baseline="0">
                    <a:ln>
                      <a:noFill/>
                    </a:ln>
                    <a:solidFill>
                      <a:srgbClr val="0D3E93"/>
                    </a:solidFill>
                    <a:effectLst/>
                    <a:uFillTx/>
                  </a:defRPr>
                </a:lvl8pPr>
                <a:lvl9pPr marL="0" marR="0" indent="1828800" algn="l" defTabSz="821690" rtl="0" fontAlgn="auto" latinLnBrk="0" hangingPunct="0">
                  <a:lnSpc>
                    <a:spcPct val="100000"/>
                  </a:lnSpc>
                  <a:spcBef>
                    <a:spcPts val="0"/>
                  </a:spcBef>
                  <a:spcAft>
                    <a:spcPts val="0"/>
                  </a:spcAft>
                  <a:buClrTx/>
                  <a:buSzTx/>
                  <a:buFontTx/>
                  <a:buNone/>
                  <a:defRPr kumimoji="0" sz="2700" b="0" i="0" u="none" strike="noStrike" cap="all" spc="0" normalizeH="0" baseline="0">
                    <a:ln>
                      <a:noFill/>
                    </a:ln>
                    <a:solidFill>
                      <a:srgbClr val="0D3E93"/>
                    </a:solidFill>
                    <a:effectLst/>
                    <a:uFillTx/>
                  </a:defRPr>
                </a:lvl9pPr>
              </a:lstStyle>
              <a:p>
                <a:pPr algn="ctr">
                  <a:defRPr sz="3200" cap="none">
                    <a:solidFill>
                      <a:srgbClr val="FFFFFF"/>
                    </a:solidFill>
                  </a:defRPr>
                </a:pPr>
              </a:p>
            </p:txBody>
          </p:sp>
          <p:sp>
            <p:nvSpPr>
              <p:cNvPr id="91" name="íṩḻiḍè"/>
              <p:cNvSpPr/>
              <p:nvPr/>
            </p:nvSpPr>
            <p:spPr>
              <a:xfrm rot="16200000">
                <a:off x="10681616" y="3072156"/>
                <a:ext cx="416033" cy="427592"/>
              </a:xfrm>
              <a:custGeom>
                <a:avLst/>
                <a:gdLst/>
                <a:ahLst/>
                <a:cxnLst>
                  <a:cxn ang="0">
                    <a:pos x="wd2" y="hd2"/>
                  </a:cxn>
                  <a:cxn ang="5400000">
                    <a:pos x="wd2" y="hd2"/>
                  </a:cxn>
                  <a:cxn ang="10800000">
                    <a:pos x="wd2" y="hd2"/>
                  </a:cxn>
                  <a:cxn ang="16200000">
                    <a:pos x="wd2" y="hd2"/>
                  </a:cxn>
                </a:cxnLst>
                <a:rect l="0" t="0" r="r" b="b"/>
                <a:pathLst>
                  <a:path w="21600" h="21600" extrusionOk="0">
                    <a:moveTo>
                      <a:pt x="10824" y="0"/>
                    </a:moveTo>
                    <a:lnTo>
                      <a:pt x="21600" y="21576"/>
                    </a:lnTo>
                    <a:lnTo>
                      <a:pt x="0" y="21600"/>
                    </a:lnTo>
                    <a:lnTo>
                      <a:pt x="10824" y="0"/>
                    </a:lnTo>
                    <a:close/>
                  </a:path>
                </a:pathLst>
              </a:custGeom>
              <a:solidFill>
                <a:srgbClr val="C00000"/>
              </a:solidFill>
              <a:ln w="12700" cap="flat">
                <a:noFill/>
                <a:miter lim="400000"/>
              </a:ln>
              <a:effectLst/>
            </p:spPr>
            <p:txBody>
              <a:bodyPr wrap="square" lIns="91440" tIns="45720" rIns="91440" bIns="45720" numCol="1" anchor="ctr">
                <a:normAutofit fontScale="55000" lnSpcReduction="20000"/>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l" defTabSz="821690" rtl="0" fontAlgn="auto" latinLnBrk="0" hangingPunct="0">
                  <a:lnSpc>
                    <a:spcPct val="100000"/>
                  </a:lnSpc>
                  <a:spcBef>
                    <a:spcPts val="0"/>
                  </a:spcBef>
                  <a:spcAft>
                    <a:spcPts val="0"/>
                  </a:spcAft>
                  <a:buClrTx/>
                  <a:buSzTx/>
                  <a:buFontTx/>
                  <a:buNone/>
                  <a:defRPr kumimoji="0" sz="2700" b="0" i="0" u="none" strike="noStrike" cap="all" spc="0" normalizeH="0" baseline="0">
                    <a:ln>
                      <a:noFill/>
                    </a:ln>
                    <a:solidFill>
                      <a:srgbClr val="0D3E93"/>
                    </a:solidFill>
                    <a:effectLst/>
                    <a:uFillTx/>
                  </a:defRPr>
                </a:lvl1pPr>
                <a:lvl2pPr marL="0" marR="0" indent="228600" algn="l" defTabSz="821690" rtl="0" fontAlgn="auto" latinLnBrk="0" hangingPunct="0">
                  <a:lnSpc>
                    <a:spcPct val="100000"/>
                  </a:lnSpc>
                  <a:spcBef>
                    <a:spcPts val="0"/>
                  </a:spcBef>
                  <a:spcAft>
                    <a:spcPts val="0"/>
                  </a:spcAft>
                  <a:buClrTx/>
                  <a:buSzTx/>
                  <a:buFontTx/>
                  <a:buNone/>
                  <a:defRPr kumimoji="0" sz="2700" b="0" i="0" u="none" strike="noStrike" cap="all" spc="0" normalizeH="0" baseline="0">
                    <a:ln>
                      <a:noFill/>
                    </a:ln>
                    <a:solidFill>
                      <a:srgbClr val="0D3E93"/>
                    </a:solidFill>
                    <a:effectLst/>
                    <a:uFillTx/>
                  </a:defRPr>
                </a:lvl2pPr>
                <a:lvl3pPr marL="0" marR="0" indent="457200" algn="l" defTabSz="821690" rtl="0" fontAlgn="auto" latinLnBrk="0" hangingPunct="0">
                  <a:lnSpc>
                    <a:spcPct val="100000"/>
                  </a:lnSpc>
                  <a:spcBef>
                    <a:spcPts val="0"/>
                  </a:spcBef>
                  <a:spcAft>
                    <a:spcPts val="0"/>
                  </a:spcAft>
                  <a:buClrTx/>
                  <a:buSzTx/>
                  <a:buFontTx/>
                  <a:buNone/>
                  <a:defRPr kumimoji="0" sz="2700" b="0" i="0" u="none" strike="noStrike" cap="all" spc="0" normalizeH="0" baseline="0">
                    <a:ln>
                      <a:noFill/>
                    </a:ln>
                    <a:solidFill>
                      <a:srgbClr val="0D3E93"/>
                    </a:solidFill>
                    <a:effectLst/>
                    <a:uFillTx/>
                  </a:defRPr>
                </a:lvl3pPr>
                <a:lvl4pPr marL="0" marR="0" indent="685800" algn="l" defTabSz="821690" rtl="0" fontAlgn="auto" latinLnBrk="0" hangingPunct="0">
                  <a:lnSpc>
                    <a:spcPct val="100000"/>
                  </a:lnSpc>
                  <a:spcBef>
                    <a:spcPts val="0"/>
                  </a:spcBef>
                  <a:spcAft>
                    <a:spcPts val="0"/>
                  </a:spcAft>
                  <a:buClrTx/>
                  <a:buSzTx/>
                  <a:buFontTx/>
                  <a:buNone/>
                  <a:defRPr kumimoji="0" sz="2700" b="0" i="0" u="none" strike="noStrike" cap="all" spc="0" normalizeH="0" baseline="0">
                    <a:ln>
                      <a:noFill/>
                    </a:ln>
                    <a:solidFill>
                      <a:srgbClr val="0D3E93"/>
                    </a:solidFill>
                    <a:effectLst/>
                    <a:uFillTx/>
                  </a:defRPr>
                </a:lvl4pPr>
                <a:lvl5pPr marL="0" marR="0" indent="914400" algn="l" defTabSz="821690" rtl="0" fontAlgn="auto" latinLnBrk="0" hangingPunct="0">
                  <a:lnSpc>
                    <a:spcPct val="100000"/>
                  </a:lnSpc>
                  <a:spcBef>
                    <a:spcPts val="0"/>
                  </a:spcBef>
                  <a:spcAft>
                    <a:spcPts val="0"/>
                  </a:spcAft>
                  <a:buClrTx/>
                  <a:buSzTx/>
                  <a:buFontTx/>
                  <a:buNone/>
                  <a:defRPr kumimoji="0" sz="2700" b="0" i="0" u="none" strike="noStrike" cap="all" spc="0" normalizeH="0" baseline="0">
                    <a:ln>
                      <a:noFill/>
                    </a:ln>
                    <a:solidFill>
                      <a:srgbClr val="0D3E93"/>
                    </a:solidFill>
                    <a:effectLst/>
                    <a:uFillTx/>
                  </a:defRPr>
                </a:lvl5pPr>
                <a:lvl6pPr marL="0" marR="0" indent="1143000" algn="l" defTabSz="821690" rtl="0" fontAlgn="auto" latinLnBrk="0" hangingPunct="0">
                  <a:lnSpc>
                    <a:spcPct val="100000"/>
                  </a:lnSpc>
                  <a:spcBef>
                    <a:spcPts val="0"/>
                  </a:spcBef>
                  <a:spcAft>
                    <a:spcPts val="0"/>
                  </a:spcAft>
                  <a:buClrTx/>
                  <a:buSzTx/>
                  <a:buFontTx/>
                  <a:buNone/>
                  <a:defRPr kumimoji="0" sz="2700" b="0" i="0" u="none" strike="noStrike" cap="all" spc="0" normalizeH="0" baseline="0">
                    <a:ln>
                      <a:noFill/>
                    </a:ln>
                    <a:solidFill>
                      <a:srgbClr val="0D3E93"/>
                    </a:solidFill>
                    <a:effectLst/>
                    <a:uFillTx/>
                  </a:defRPr>
                </a:lvl6pPr>
                <a:lvl7pPr marL="0" marR="0" indent="1371600" algn="l" defTabSz="821690" rtl="0" fontAlgn="auto" latinLnBrk="0" hangingPunct="0">
                  <a:lnSpc>
                    <a:spcPct val="100000"/>
                  </a:lnSpc>
                  <a:spcBef>
                    <a:spcPts val="0"/>
                  </a:spcBef>
                  <a:spcAft>
                    <a:spcPts val="0"/>
                  </a:spcAft>
                  <a:buClrTx/>
                  <a:buSzTx/>
                  <a:buFontTx/>
                  <a:buNone/>
                  <a:defRPr kumimoji="0" sz="2700" b="0" i="0" u="none" strike="noStrike" cap="all" spc="0" normalizeH="0" baseline="0">
                    <a:ln>
                      <a:noFill/>
                    </a:ln>
                    <a:solidFill>
                      <a:srgbClr val="0D3E93"/>
                    </a:solidFill>
                    <a:effectLst/>
                    <a:uFillTx/>
                  </a:defRPr>
                </a:lvl7pPr>
                <a:lvl8pPr marL="0" marR="0" indent="1600200" algn="l" defTabSz="821690" rtl="0" fontAlgn="auto" latinLnBrk="0" hangingPunct="0">
                  <a:lnSpc>
                    <a:spcPct val="100000"/>
                  </a:lnSpc>
                  <a:spcBef>
                    <a:spcPts val="0"/>
                  </a:spcBef>
                  <a:spcAft>
                    <a:spcPts val="0"/>
                  </a:spcAft>
                  <a:buClrTx/>
                  <a:buSzTx/>
                  <a:buFontTx/>
                  <a:buNone/>
                  <a:defRPr kumimoji="0" sz="2700" b="0" i="0" u="none" strike="noStrike" cap="all" spc="0" normalizeH="0" baseline="0">
                    <a:ln>
                      <a:noFill/>
                    </a:ln>
                    <a:solidFill>
                      <a:srgbClr val="0D3E93"/>
                    </a:solidFill>
                    <a:effectLst/>
                    <a:uFillTx/>
                  </a:defRPr>
                </a:lvl8pPr>
                <a:lvl9pPr marL="0" marR="0" indent="1828800" algn="l" defTabSz="821690" rtl="0" fontAlgn="auto" latinLnBrk="0" hangingPunct="0">
                  <a:lnSpc>
                    <a:spcPct val="100000"/>
                  </a:lnSpc>
                  <a:spcBef>
                    <a:spcPts val="0"/>
                  </a:spcBef>
                  <a:spcAft>
                    <a:spcPts val="0"/>
                  </a:spcAft>
                  <a:buClrTx/>
                  <a:buSzTx/>
                  <a:buFontTx/>
                  <a:buNone/>
                  <a:defRPr kumimoji="0" sz="2700" b="0" i="0" u="none" strike="noStrike" cap="all" spc="0" normalizeH="0" baseline="0">
                    <a:ln>
                      <a:noFill/>
                    </a:ln>
                    <a:solidFill>
                      <a:srgbClr val="0D3E93"/>
                    </a:solidFill>
                    <a:effectLst/>
                    <a:uFillTx/>
                  </a:defRPr>
                </a:lvl9pPr>
              </a:lstStyle>
              <a:p>
                <a:pPr algn="ctr">
                  <a:defRPr sz="3200" cap="none">
                    <a:solidFill>
                      <a:srgbClr val="FFFFFF"/>
                    </a:solidFill>
                  </a:defRPr>
                </a:pPr>
              </a:p>
            </p:txBody>
          </p:sp>
        </p:grpSp>
        <p:sp>
          <p:nvSpPr>
            <p:cNvPr id="89" name="矩形 88"/>
            <p:cNvSpPr/>
            <p:nvPr/>
          </p:nvSpPr>
          <p:spPr>
            <a:xfrm>
              <a:off x="8486370" y="3467522"/>
              <a:ext cx="2322006" cy="1590873"/>
            </a:xfrm>
            <a:prstGeom prst="rect">
              <a:avLst/>
            </a:prstGeom>
          </p:spPr>
          <p:txBody>
            <a:bodyPr wrap="square">
              <a:spAutoFit/>
            </a:bodyPr>
            <a:lstStyle/>
            <a:p>
              <a:pPr algn="ctr">
                <a:lnSpc>
                  <a:spcPct val="150000"/>
                </a:lnSpc>
                <a:buClr>
                  <a:srgbClr val="C00000"/>
                </a:buClr>
              </a:pPr>
              <a:r>
                <a:rPr lang="zh-CN" altLang="en-US" sz="2600" b="1" dirty="0" smtClean="0">
                  <a:solidFill>
                    <a:srgbClr val="C00000"/>
                  </a:solidFill>
                  <a:latin typeface="微软雅黑" panose="020B0503020204020204" pitchFamily="34" charset="-122"/>
                  <a:ea typeface="微软雅黑" panose="020B0503020204020204" pitchFamily="34" charset="-122"/>
                </a:rPr>
                <a:t>四是加快</a:t>
              </a:r>
              <a:endParaRPr lang="en-US" altLang="zh-CN" sz="2600" b="1" dirty="0">
                <a:solidFill>
                  <a:srgbClr val="C00000"/>
                </a:solidFill>
                <a:latin typeface="微软雅黑" panose="020B0503020204020204" pitchFamily="34" charset="-122"/>
                <a:ea typeface="微软雅黑" panose="020B0503020204020204" pitchFamily="34" charset="-122"/>
              </a:endParaRPr>
            </a:p>
            <a:p>
              <a:pPr algn="ctr">
                <a:lnSpc>
                  <a:spcPct val="150000"/>
                </a:lnSpc>
                <a:buClr>
                  <a:srgbClr val="C00000"/>
                </a:buClr>
              </a:pPr>
              <a:r>
                <a:rPr lang="zh-CN" altLang="en-US" sz="2600" b="1" dirty="0">
                  <a:solidFill>
                    <a:srgbClr val="C00000"/>
                  </a:solidFill>
                  <a:latin typeface="微软雅黑" panose="020B0503020204020204" pitchFamily="34" charset="-122"/>
                  <a:ea typeface="微软雅黑" panose="020B0503020204020204" pitchFamily="34" charset="-122"/>
                </a:rPr>
                <a:t>项目建设</a:t>
              </a:r>
              <a:endParaRPr lang="zh-CN" altLang="en-US" sz="2600" b="1" dirty="0">
                <a:solidFill>
                  <a:srgbClr val="C00000"/>
                </a:solidFill>
                <a:latin typeface="微软雅黑" panose="020B0503020204020204" pitchFamily="34" charset="-122"/>
                <a:ea typeface="微软雅黑" panose="020B0503020204020204" pitchFamily="34" charset="-122"/>
              </a:endParaRPr>
            </a:p>
          </p:txBody>
        </p:sp>
      </p:grpSp>
      <p:cxnSp>
        <p:nvCxnSpPr>
          <p:cNvPr id="92" name="直接箭头连接符 91"/>
          <p:cNvCxnSpPr/>
          <p:nvPr/>
        </p:nvCxnSpPr>
        <p:spPr>
          <a:xfrm>
            <a:off x="661215" y="3404012"/>
            <a:ext cx="10776013" cy="0"/>
          </a:xfrm>
          <a:prstGeom prst="straightConnector1">
            <a:avLst/>
          </a:prstGeom>
          <a:ln w="12700">
            <a:solidFill>
              <a:srgbClr val="C00000"/>
            </a:solidFill>
            <a:headEnd type="diamond"/>
            <a:tailEnd type="diamond"/>
          </a:ln>
        </p:spPr>
        <p:style>
          <a:lnRef idx="1">
            <a:schemeClr val="accent1"/>
          </a:lnRef>
          <a:fillRef idx="0">
            <a:schemeClr val="accent1"/>
          </a:fillRef>
          <a:effectRef idx="0">
            <a:schemeClr val="accent1"/>
          </a:effectRef>
          <a:fontRef idx="minor">
            <a:schemeClr val="tx1"/>
          </a:fontRef>
        </p:style>
      </p:cxnSp>
      <p:sp>
        <p:nvSpPr>
          <p:cNvPr id="30" name="圆角矩形 29"/>
          <p:cNvSpPr/>
          <p:nvPr/>
        </p:nvSpPr>
        <p:spPr>
          <a:xfrm>
            <a:off x="8788998" y="157985"/>
            <a:ext cx="2441995" cy="510778"/>
          </a:xfrm>
          <a:prstGeom prst="roundRect">
            <a:avLst/>
          </a:prstGeom>
          <a:gradFill>
            <a:lin ang="10800000" scaled="0"/>
          </a:gradFill>
        </p:spPr>
        <p:style>
          <a:lnRef idx="1">
            <a:schemeClr val="accent2"/>
          </a:lnRef>
          <a:fillRef idx="3">
            <a:schemeClr val="accent2"/>
          </a:fillRef>
          <a:effectRef idx="2">
            <a:schemeClr val="accent2"/>
          </a:effectRef>
          <a:fontRef idx="minor">
            <a:schemeClr val="lt1"/>
          </a:fontRef>
        </p:style>
        <p:txBody>
          <a:bodyPr wrap="square">
            <a:spAutoFit/>
          </a:bodyPr>
          <a:lstStyle/>
          <a:p>
            <a:pPr algn="ctr"/>
            <a:r>
              <a:rPr lang="zh-CN" altLang="en-US" sz="2400" b="1" kern="0" spc="40">
                <a:solidFill>
                  <a:schemeClr val="bg1"/>
                </a:solidFill>
                <a:latin typeface="等线" panose="02010600030101010101" charset="-122"/>
                <a:ea typeface="微软雅黑" panose="020B0503020204020204" pitchFamily="34" charset="-122"/>
                <a:cs typeface="宋体" panose="02010600030101010101" pitchFamily="2" charset="-122"/>
              </a:rPr>
              <a:t>保障措施</a:t>
            </a:r>
            <a:endParaRPr lang="zh-CN" altLang="en-US" sz="2400" b="1" kern="0" spc="40">
              <a:solidFill>
                <a:schemeClr val="bg1"/>
              </a:solidFill>
              <a:latin typeface="等线" panose="02010600030101010101" charset="-122"/>
              <a:ea typeface="微软雅黑" panose="020B0503020204020204" pitchFamily="34"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37" fill="hold" nodeType="clickEffect">
                                  <p:stCondLst>
                                    <p:cond delay="0"/>
                                  </p:stCondLst>
                                  <p:childTnLst>
                                    <p:set>
                                      <p:cBhvr>
                                        <p:cTn id="12" dur="1" fill="hold">
                                          <p:stCondLst>
                                            <p:cond delay="0"/>
                                          </p:stCondLst>
                                        </p:cTn>
                                        <p:tgtEl>
                                          <p:spTgt spid="92"/>
                                        </p:tgtEl>
                                        <p:attrNameLst>
                                          <p:attrName>style.visibility</p:attrName>
                                        </p:attrNameLst>
                                      </p:cBhvr>
                                      <p:to>
                                        <p:strVal val="visible"/>
                                      </p:to>
                                    </p:set>
                                    <p:animEffect transition="in" filter="barn(outVertical)">
                                      <p:cBhvr>
                                        <p:cTn id="13" dur="500"/>
                                        <p:tgtEl>
                                          <p:spTgt spid="92"/>
                                        </p:tgtEl>
                                      </p:cBhvr>
                                    </p:animEffect>
                                  </p:childTnLst>
                                </p:cTn>
                              </p:par>
                            </p:childTnLst>
                          </p:cTn>
                        </p:par>
                        <p:par>
                          <p:cTn id="14" fill="hold">
                            <p:stCondLst>
                              <p:cond delay="500"/>
                            </p:stCondLst>
                            <p:childTnLst>
                              <p:par>
                                <p:cTn id="15" presetID="53" presetClass="entr" presetSubtype="16" fill="hold" nodeType="afterEffect">
                                  <p:stCondLst>
                                    <p:cond delay="0"/>
                                  </p:stCondLst>
                                  <p:childTnLst>
                                    <p:set>
                                      <p:cBhvr>
                                        <p:cTn id="16" dur="1" fill="hold">
                                          <p:stCondLst>
                                            <p:cond delay="0"/>
                                          </p:stCondLst>
                                        </p:cTn>
                                        <p:tgtEl>
                                          <p:spTgt spid="72"/>
                                        </p:tgtEl>
                                        <p:attrNameLst>
                                          <p:attrName>style.visibility</p:attrName>
                                        </p:attrNameLst>
                                      </p:cBhvr>
                                      <p:to>
                                        <p:strVal val="visible"/>
                                      </p:to>
                                    </p:set>
                                    <p:anim calcmode="lin" valueType="num">
                                      <p:cBhvr>
                                        <p:cTn id="17" dur="500" fill="hold"/>
                                        <p:tgtEl>
                                          <p:spTgt spid="72"/>
                                        </p:tgtEl>
                                        <p:attrNameLst>
                                          <p:attrName>ppt_w</p:attrName>
                                        </p:attrNameLst>
                                      </p:cBhvr>
                                      <p:tavLst>
                                        <p:tav tm="0">
                                          <p:val>
                                            <p:fltVal val="0"/>
                                          </p:val>
                                        </p:tav>
                                        <p:tav tm="100000">
                                          <p:val>
                                            <p:strVal val="#ppt_w"/>
                                          </p:val>
                                        </p:tav>
                                      </p:tavLst>
                                    </p:anim>
                                    <p:anim calcmode="lin" valueType="num">
                                      <p:cBhvr>
                                        <p:cTn id="18" dur="500" fill="hold"/>
                                        <p:tgtEl>
                                          <p:spTgt spid="72"/>
                                        </p:tgtEl>
                                        <p:attrNameLst>
                                          <p:attrName>ppt_h</p:attrName>
                                        </p:attrNameLst>
                                      </p:cBhvr>
                                      <p:tavLst>
                                        <p:tav tm="0">
                                          <p:val>
                                            <p:fltVal val="0"/>
                                          </p:val>
                                        </p:tav>
                                        <p:tav tm="100000">
                                          <p:val>
                                            <p:strVal val="#ppt_h"/>
                                          </p:val>
                                        </p:tav>
                                      </p:tavLst>
                                    </p:anim>
                                    <p:animEffect transition="in" filter="fade">
                                      <p:cBhvr>
                                        <p:cTn id="19" dur="500"/>
                                        <p:tgtEl>
                                          <p:spTgt spid="72"/>
                                        </p:tgtEl>
                                      </p:cBhvr>
                                    </p:animEffect>
                                  </p:childTnLst>
                                </p:cTn>
                              </p:par>
                            </p:childTnLst>
                          </p:cTn>
                        </p:par>
                      </p:childTnLst>
                    </p:cTn>
                  </p:par>
                  <p:par>
                    <p:cTn id="20" fill="hold">
                      <p:stCondLst>
                        <p:cond delay="indefinite"/>
                      </p:stCondLst>
                      <p:childTnLst>
                        <p:par>
                          <p:cTn id="21" fill="hold">
                            <p:stCondLst>
                              <p:cond delay="0"/>
                            </p:stCondLst>
                            <p:childTnLst>
                              <p:par>
                                <p:cTn id="22" presetID="53" presetClass="entr" presetSubtype="16" fill="hold" nodeType="clickEffect">
                                  <p:stCondLst>
                                    <p:cond delay="0"/>
                                  </p:stCondLst>
                                  <p:childTnLst>
                                    <p:set>
                                      <p:cBhvr>
                                        <p:cTn id="23" dur="1" fill="hold">
                                          <p:stCondLst>
                                            <p:cond delay="0"/>
                                          </p:stCondLst>
                                        </p:cTn>
                                        <p:tgtEl>
                                          <p:spTgt spid="77"/>
                                        </p:tgtEl>
                                        <p:attrNameLst>
                                          <p:attrName>style.visibility</p:attrName>
                                        </p:attrNameLst>
                                      </p:cBhvr>
                                      <p:to>
                                        <p:strVal val="visible"/>
                                      </p:to>
                                    </p:set>
                                    <p:anim calcmode="lin" valueType="num">
                                      <p:cBhvr>
                                        <p:cTn id="24" dur="500" fill="hold"/>
                                        <p:tgtEl>
                                          <p:spTgt spid="77"/>
                                        </p:tgtEl>
                                        <p:attrNameLst>
                                          <p:attrName>ppt_w</p:attrName>
                                        </p:attrNameLst>
                                      </p:cBhvr>
                                      <p:tavLst>
                                        <p:tav tm="0">
                                          <p:val>
                                            <p:fltVal val="0"/>
                                          </p:val>
                                        </p:tav>
                                        <p:tav tm="100000">
                                          <p:val>
                                            <p:strVal val="#ppt_w"/>
                                          </p:val>
                                        </p:tav>
                                      </p:tavLst>
                                    </p:anim>
                                    <p:anim calcmode="lin" valueType="num">
                                      <p:cBhvr>
                                        <p:cTn id="25" dur="500" fill="hold"/>
                                        <p:tgtEl>
                                          <p:spTgt spid="77"/>
                                        </p:tgtEl>
                                        <p:attrNameLst>
                                          <p:attrName>ppt_h</p:attrName>
                                        </p:attrNameLst>
                                      </p:cBhvr>
                                      <p:tavLst>
                                        <p:tav tm="0">
                                          <p:val>
                                            <p:fltVal val="0"/>
                                          </p:val>
                                        </p:tav>
                                        <p:tav tm="100000">
                                          <p:val>
                                            <p:strVal val="#ppt_h"/>
                                          </p:val>
                                        </p:tav>
                                      </p:tavLst>
                                    </p:anim>
                                    <p:animEffect transition="in" filter="fade">
                                      <p:cBhvr>
                                        <p:cTn id="26" dur="500"/>
                                        <p:tgtEl>
                                          <p:spTgt spid="77"/>
                                        </p:tgtEl>
                                      </p:cBhvr>
                                    </p:animEffect>
                                  </p:childTnLst>
                                </p:cTn>
                              </p:par>
                            </p:childTnLst>
                          </p:cTn>
                        </p:par>
                      </p:childTnLst>
                    </p:cTn>
                  </p:par>
                  <p:par>
                    <p:cTn id="27" fill="hold">
                      <p:stCondLst>
                        <p:cond delay="indefinite"/>
                      </p:stCondLst>
                      <p:childTnLst>
                        <p:par>
                          <p:cTn id="28" fill="hold">
                            <p:stCondLst>
                              <p:cond delay="0"/>
                            </p:stCondLst>
                            <p:childTnLst>
                              <p:par>
                                <p:cTn id="29" presetID="53" presetClass="entr" presetSubtype="16" fill="hold" nodeType="clickEffect">
                                  <p:stCondLst>
                                    <p:cond delay="0"/>
                                  </p:stCondLst>
                                  <p:childTnLst>
                                    <p:set>
                                      <p:cBhvr>
                                        <p:cTn id="30" dur="1" fill="hold">
                                          <p:stCondLst>
                                            <p:cond delay="0"/>
                                          </p:stCondLst>
                                        </p:cTn>
                                        <p:tgtEl>
                                          <p:spTgt spid="82"/>
                                        </p:tgtEl>
                                        <p:attrNameLst>
                                          <p:attrName>style.visibility</p:attrName>
                                        </p:attrNameLst>
                                      </p:cBhvr>
                                      <p:to>
                                        <p:strVal val="visible"/>
                                      </p:to>
                                    </p:set>
                                    <p:anim calcmode="lin" valueType="num">
                                      <p:cBhvr>
                                        <p:cTn id="31" dur="500" fill="hold"/>
                                        <p:tgtEl>
                                          <p:spTgt spid="82"/>
                                        </p:tgtEl>
                                        <p:attrNameLst>
                                          <p:attrName>ppt_w</p:attrName>
                                        </p:attrNameLst>
                                      </p:cBhvr>
                                      <p:tavLst>
                                        <p:tav tm="0">
                                          <p:val>
                                            <p:fltVal val="0"/>
                                          </p:val>
                                        </p:tav>
                                        <p:tav tm="100000">
                                          <p:val>
                                            <p:strVal val="#ppt_w"/>
                                          </p:val>
                                        </p:tav>
                                      </p:tavLst>
                                    </p:anim>
                                    <p:anim calcmode="lin" valueType="num">
                                      <p:cBhvr>
                                        <p:cTn id="32" dur="500" fill="hold"/>
                                        <p:tgtEl>
                                          <p:spTgt spid="82"/>
                                        </p:tgtEl>
                                        <p:attrNameLst>
                                          <p:attrName>ppt_h</p:attrName>
                                        </p:attrNameLst>
                                      </p:cBhvr>
                                      <p:tavLst>
                                        <p:tav tm="0">
                                          <p:val>
                                            <p:fltVal val="0"/>
                                          </p:val>
                                        </p:tav>
                                        <p:tav tm="100000">
                                          <p:val>
                                            <p:strVal val="#ppt_h"/>
                                          </p:val>
                                        </p:tav>
                                      </p:tavLst>
                                    </p:anim>
                                    <p:animEffect transition="in" filter="fade">
                                      <p:cBhvr>
                                        <p:cTn id="33" dur="500"/>
                                        <p:tgtEl>
                                          <p:spTgt spid="82"/>
                                        </p:tgtEl>
                                      </p:cBhvr>
                                    </p:animEffect>
                                  </p:childTnLst>
                                </p:cTn>
                              </p:par>
                            </p:childTnLst>
                          </p:cTn>
                        </p:par>
                      </p:childTnLst>
                    </p:cTn>
                  </p:par>
                  <p:par>
                    <p:cTn id="34" fill="hold">
                      <p:stCondLst>
                        <p:cond delay="indefinite"/>
                      </p:stCondLst>
                      <p:childTnLst>
                        <p:par>
                          <p:cTn id="35" fill="hold">
                            <p:stCondLst>
                              <p:cond delay="0"/>
                            </p:stCondLst>
                            <p:childTnLst>
                              <p:par>
                                <p:cTn id="36" presetID="53" presetClass="entr" presetSubtype="16" fill="hold" nodeType="clickEffect">
                                  <p:stCondLst>
                                    <p:cond delay="0"/>
                                  </p:stCondLst>
                                  <p:childTnLst>
                                    <p:set>
                                      <p:cBhvr>
                                        <p:cTn id="37" dur="1" fill="hold">
                                          <p:stCondLst>
                                            <p:cond delay="0"/>
                                          </p:stCondLst>
                                        </p:cTn>
                                        <p:tgtEl>
                                          <p:spTgt spid="87"/>
                                        </p:tgtEl>
                                        <p:attrNameLst>
                                          <p:attrName>style.visibility</p:attrName>
                                        </p:attrNameLst>
                                      </p:cBhvr>
                                      <p:to>
                                        <p:strVal val="visible"/>
                                      </p:to>
                                    </p:set>
                                    <p:anim calcmode="lin" valueType="num">
                                      <p:cBhvr>
                                        <p:cTn id="38" dur="500" fill="hold"/>
                                        <p:tgtEl>
                                          <p:spTgt spid="87"/>
                                        </p:tgtEl>
                                        <p:attrNameLst>
                                          <p:attrName>ppt_w</p:attrName>
                                        </p:attrNameLst>
                                      </p:cBhvr>
                                      <p:tavLst>
                                        <p:tav tm="0">
                                          <p:val>
                                            <p:fltVal val="0"/>
                                          </p:val>
                                        </p:tav>
                                        <p:tav tm="100000">
                                          <p:val>
                                            <p:strVal val="#ppt_w"/>
                                          </p:val>
                                        </p:tav>
                                      </p:tavLst>
                                    </p:anim>
                                    <p:anim calcmode="lin" valueType="num">
                                      <p:cBhvr>
                                        <p:cTn id="39" dur="500" fill="hold"/>
                                        <p:tgtEl>
                                          <p:spTgt spid="87"/>
                                        </p:tgtEl>
                                        <p:attrNameLst>
                                          <p:attrName>ppt_h</p:attrName>
                                        </p:attrNameLst>
                                      </p:cBhvr>
                                      <p:tavLst>
                                        <p:tav tm="0">
                                          <p:val>
                                            <p:fltVal val="0"/>
                                          </p:val>
                                        </p:tav>
                                        <p:tav tm="100000">
                                          <p:val>
                                            <p:strVal val="#ppt_h"/>
                                          </p:val>
                                        </p:tav>
                                      </p:tavLst>
                                    </p:anim>
                                    <p:animEffect transition="in" filter="fade">
                                      <p:cBhvr>
                                        <p:cTn id="40" dur="500"/>
                                        <p:tgtEl>
                                          <p:spTgt spid="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 y="-1"/>
            <a:ext cx="12303560" cy="6920752"/>
          </a:xfrm>
          <a:prstGeom prst="rect">
            <a:avLst/>
          </a:prstGeom>
        </p:spPr>
      </p:pic>
      <p:pic>
        <p:nvPicPr>
          <p:cNvPr id="6" name="图片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303557" cy="6920751"/>
          </a:xfrm>
          <a:prstGeom prst="rect">
            <a:avLst/>
          </a:prstGeom>
        </p:spPr>
      </p:pic>
      <p:pic>
        <p:nvPicPr>
          <p:cNvPr id="2" name="图片 1" descr="C:\Users\lcrbs\Desktop\43.png43"/>
          <p:cNvPicPr>
            <a:picLocks noChangeAspect="1"/>
          </p:cNvPicPr>
          <p:nvPr/>
        </p:nvPicPr>
        <p:blipFill>
          <a:blip r:embed="rId3"/>
          <a:srcRect/>
          <a:stretch>
            <a:fillRect/>
          </a:stretch>
        </p:blipFill>
        <p:spPr>
          <a:xfrm>
            <a:off x="120231" y="-250826"/>
            <a:ext cx="12303125" cy="692075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ppt_x"/>
                                          </p:val>
                                        </p:tav>
                                        <p:tav tm="100000">
                                          <p:val>
                                            <p:strVal val="#ppt_x"/>
                                          </p:val>
                                        </p:tav>
                                      </p:tavLst>
                                    </p:anim>
                                    <p:anim calcmode="lin" valueType="num">
                                      <p:cBhvr additive="base">
                                        <p:cTn id="13"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4180" y="711979"/>
            <a:ext cx="12030134" cy="127491"/>
          </a:xfrm>
          <a:prstGeom prst="rect">
            <a:avLst/>
          </a:prstGeom>
          <a:gradFill>
            <a:gsLst>
              <a:gs pos="6195">
                <a:srgbClr val="FF6600">
                  <a:lumMod val="94000"/>
                  <a:lumOff val="6000"/>
                </a:srgbClr>
              </a:gs>
              <a:gs pos="100000">
                <a:srgbClr val="FFC000">
                  <a:alpha val="0"/>
                </a:srgb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 name="TextBox 6"/>
          <p:cNvSpPr txBox="1"/>
          <p:nvPr/>
        </p:nvSpPr>
        <p:spPr>
          <a:xfrm>
            <a:off x="88475" y="157985"/>
            <a:ext cx="10205085" cy="553994"/>
          </a:xfrm>
          <a:prstGeom prst="rect">
            <a:avLst/>
          </a:prstGeom>
          <a:noFill/>
        </p:spPr>
        <p:txBody>
          <a:bodyPr wrap="square" lIns="121917" tIns="60958" rIns="121917" bIns="60958" rtlCol="0">
            <a:spAutoFit/>
          </a:bodyPr>
          <a:lstStyle/>
          <a:p>
            <a:r>
              <a:rPr lang="zh-CN" altLang="en-US" sz="2800" kern="0" dirty="0">
                <a:gradFill>
                  <a:gsLst>
                    <a:gs pos="0">
                      <a:srgbClr val="FF0000"/>
                    </a:gs>
                    <a:gs pos="100000">
                      <a:srgbClr val="C00000"/>
                    </a:gs>
                  </a:gsLst>
                  <a:lin ang="5400000" scaled="1"/>
                </a:gradFill>
                <a:latin typeface="方正粗雅宋_GBK" panose="02000500000000000000" pitchFamily="2" charset="-122"/>
                <a:ea typeface="方正粗雅宋_GBK" panose="02000500000000000000" pitchFamily="2" charset="-122"/>
                <a:cs typeface="宋体" panose="02010600030101010101" pitchFamily="2" charset="-122"/>
              </a:rPr>
              <a:t>一、研究国家政策</a:t>
            </a:r>
            <a:endParaRPr lang="zh-CN" altLang="en-US" sz="2800" kern="0" dirty="0">
              <a:gradFill>
                <a:gsLst>
                  <a:gs pos="0">
                    <a:srgbClr val="FF0000"/>
                  </a:gs>
                  <a:gs pos="100000">
                    <a:srgbClr val="C00000"/>
                  </a:gs>
                </a:gsLst>
                <a:lin ang="5400000" scaled="1"/>
              </a:gradFill>
              <a:latin typeface="方正粗雅宋_GBK" panose="02000500000000000000" pitchFamily="2" charset="-122"/>
              <a:ea typeface="方正粗雅宋_GBK" panose="02000500000000000000" pitchFamily="2" charset="-122"/>
              <a:cs typeface="宋体" panose="02010600030101010101" pitchFamily="2" charset="-122"/>
            </a:endParaRPr>
          </a:p>
        </p:txBody>
      </p:sp>
      <p:sp>
        <p:nvSpPr>
          <p:cNvPr id="16" name="矩形 15"/>
          <p:cNvSpPr/>
          <p:nvPr/>
        </p:nvSpPr>
        <p:spPr>
          <a:xfrm>
            <a:off x="344702" y="1227753"/>
            <a:ext cx="11696878" cy="1194843"/>
          </a:xfrm>
          <a:prstGeom prst="rect">
            <a:avLst/>
          </a:prstGeom>
          <a:gradFill>
            <a:gsLst>
              <a:gs pos="0">
                <a:srgbClr val="FF0300"/>
              </a:gs>
              <a:gs pos="100000">
                <a:srgbClr val="FF8000"/>
              </a:gs>
            </a:gsLst>
            <a:lin ang="15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7" name="文本框 41"/>
          <p:cNvSpPr txBox="1"/>
          <p:nvPr/>
        </p:nvSpPr>
        <p:spPr>
          <a:xfrm>
            <a:off x="418455" y="1377572"/>
            <a:ext cx="11611249" cy="730885"/>
          </a:xfrm>
          <a:prstGeom prst="rect">
            <a:avLst/>
          </a:prstGeom>
          <a:noFill/>
        </p:spPr>
        <p:txBody>
          <a:bodyPr wrap="square">
            <a:spAutoFit/>
          </a:bodyPr>
          <a:lstStyle/>
          <a:p>
            <a:pPr algn="just">
              <a:lnSpc>
                <a:spcPct val="130000"/>
              </a:lnSpc>
            </a:pPr>
            <a:r>
              <a:rPr lang="en-US" altLang="zh-CN" sz="3200" b="1" kern="100" dirty="0">
                <a:solidFill>
                  <a:prstClr val="white"/>
                </a:solidFill>
                <a:cs typeface="Times New Roman" panose="02020603050405020304" charset="0"/>
              </a:rPr>
              <a:t>2019</a:t>
            </a:r>
            <a:r>
              <a:rPr lang="zh-CN" altLang="en-US" sz="3200" b="1" kern="100" dirty="0">
                <a:solidFill>
                  <a:prstClr val="white"/>
                </a:solidFill>
                <a:cs typeface="Times New Roman" panose="02020603050405020304" charset="0"/>
              </a:rPr>
              <a:t>年</a:t>
            </a:r>
            <a:r>
              <a:rPr lang="en-US" altLang="zh-CN" sz="3200" b="1" kern="100" dirty="0">
                <a:solidFill>
                  <a:prstClr val="white"/>
                </a:solidFill>
                <a:cs typeface="Times New Roman" panose="02020603050405020304" charset="0"/>
              </a:rPr>
              <a:t>9</a:t>
            </a:r>
            <a:r>
              <a:rPr lang="zh-CN" altLang="en-US" sz="3200" b="1" kern="100" dirty="0">
                <a:solidFill>
                  <a:prstClr val="white"/>
                </a:solidFill>
                <a:cs typeface="Times New Roman" panose="02020603050405020304" charset="0"/>
              </a:rPr>
              <a:t>月</a:t>
            </a:r>
            <a:r>
              <a:rPr lang="en-US" altLang="zh-CN" sz="3200" b="1" kern="100" dirty="0">
                <a:solidFill>
                  <a:prstClr val="white"/>
                </a:solidFill>
                <a:cs typeface="Times New Roman" panose="02020603050405020304" charset="0"/>
              </a:rPr>
              <a:t>19</a:t>
            </a:r>
            <a:r>
              <a:rPr lang="zh-CN" altLang="en-US" sz="3200" b="1" kern="100" dirty="0">
                <a:solidFill>
                  <a:prstClr val="white"/>
                </a:solidFill>
                <a:cs typeface="Times New Roman" panose="02020603050405020304" charset="0"/>
              </a:rPr>
              <a:t>日中共中央、国务院印发</a:t>
            </a:r>
            <a:r>
              <a:rPr lang="en-US" altLang="zh-CN" sz="3200" b="1" kern="100" dirty="0">
                <a:solidFill>
                  <a:prstClr val="white"/>
                </a:solidFill>
                <a:cs typeface="Times New Roman" panose="02020603050405020304" charset="0"/>
              </a:rPr>
              <a:t>《</a:t>
            </a:r>
            <a:r>
              <a:rPr lang="zh-CN" altLang="en-US" sz="3200" b="1" kern="100" dirty="0">
                <a:solidFill>
                  <a:prstClr val="white"/>
                </a:solidFill>
                <a:cs typeface="Times New Roman" panose="02020603050405020304" charset="0"/>
              </a:rPr>
              <a:t>交通强国建设纲要</a:t>
            </a:r>
            <a:r>
              <a:rPr lang="en-US" altLang="zh-CN" sz="3200" b="1" kern="100" dirty="0">
                <a:solidFill>
                  <a:prstClr val="white"/>
                </a:solidFill>
                <a:cs typeface="Times New Roman" panose="02020603050405020304" charset="0"/>
              </a:rPr>
              <a:t>》</a:t>
            </a:r>
            <a:endParaRPr lang="zh-CN" altLang="en-US" sz="3200" b="1" kern="100" dirty="0">
              <a:solidFill>
                <a:prstClr val="white"/>
              </a:solidFill>
              <a:cs typeface="Times New Roman" panose="02020603050405020304" charset="0"/>
            </a:endParaRPr>
          </a:p>
        </p:txBody>
      </p:sp>
      <p:sp>
        <p:nvSpPr>
          <p:cNvPr id="18" name="任意多边形: 形状 10"/>
          <p:cNvSpPr/>
          <p:nvPr/>
        </p:nvSpPr>
        <p:spPr>
          <a:xfrm>
            <a:off x="368135" y="2624479"/>
            <a:ext cx="11648283" cy="3990080"/>
          </a:xfrm>
          <a:custGeom>
            <a:avLst/>
            <a:gdLst>
              <a:gd name="connsiteX0" fmla="*/ 0 w 8086035"/>
              <a:gd name="connsiteY0" fmla="*/ 106582 h 639478"/>
              <a:gd name="connsiteX1" fmla="*/ 106582 w 8086035"/>
              <a:gd name="connsiteY1" fmla="*/ 0 h 639478"/>
              <a:gd name="connsiteX2" fmla="*/ 7979453 w 8086035"/>
              <a:gd name="connsiteY2" fmla="*/ 0 h 639478"/>
              <a:gd name="connsiteX3" fmla="*/ 8086035 w 8086035"/>
              <a:gd name="connsiteY3" fmla="*/ 106582 h 639478"/>
              <a:gd name="connsiteX4" fmla="*/ 8086035 w 8086035"/>
              <a:gd name="connsiteY4" fmla="*/ 532896 h 639478"/>
              <a:gd name="connsiteX5" fmla="*/ 7979453 w 8086035"/>
              <a:gd name="connsiteY5" fmla="*/ 639478 h 639478"/>
              <a:gd name="connsiteX6" fmla="*/ 106582 w 8086035"/>
              <a:gd name="connsiteY6" fmla="*/ 639478 h 639478"/>
              <a:gd name="connsiteX7" fmla="*/ 0 w 8086035"/>
              <a:gd name="connsiteY7" fmla="*/ 532896 h 639478"/>
              <a:gd name="connsiteX8" fmla="*/ 0 w 8086035"/>
              <a:gd name="connsiteY8" fmla="*/ 106582 h 639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86035" h="639478">
                <a:moveTo>
                  <a:pt x="0" y="106582"/>
                </a:moveTo>
                <a:cubicBezTo>
                  <a:pt x="0" y="47718"/>
                  <a:pt x="47718" y="0"/>
                  <a:pt x="106582" y="0"/>
                </a:cubicBezTo>
                <a:lnTo>
                  <a:pt x="7979453" y="0"/>
                </a:lnTo>
                <a:cubicBezTo>
                  <a:pt x="8038317" y="0"/>
                  <a:pt x="8086035" y="47718"/>
                  <a:pt x="8086035" y="106582"/>
                </a:cubicBezTo>
                <a:lnTo>
                  <a:pt x="8086035" y="532896"/>
                </a:lnTo>
                <a:cubicBezTo>
                  <a:pt x="8086035" y="591760"/>
                  <a:pt x="8038317" y="639478"/>
                  <a:pt x="7979453" y="639478"/>
                </a:cubicBezTo>
                <a:lnTo>
                  <a:pt x="106582" y="639478"/>
                </a:lnTo>
                <a:cubicBezTo>
                  <a:pt x="47718" y="639478"/>
                  <a:pt x="0" y="591760"/>
                  <a:pt x="0" y="532896"/>
                </a:cubicBezTo>
                <a:lnTo>
                  <a:pt x="0" y="106582"/>
                </a:lnTo>
                <a:close/>
              </a:path>
            </a:pathLst>
          </a:custGeom>
          <a:solidFill>
            <a:schemeClr val="accent2">
              <a:lumMod val="20000"/>
              <a:lumOff val="80000"/>
              <a:alpha val="50000"/>
            </a:schemeClr>
          </a:solidFill>
          <a:ln>
            <a:solidFill>
              <a:schemeClr val="accent2">
                <a:lumMod val="40000"/>
                <a:lumOff val="60000"/>
              </a:schemeClr>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76937" tIns="76937" rIns="76937" bIns="76937" numCol="1" spcCol="1270" anchor="ctr" anchorCtr="0">
            <a:noAutofit/>
          </a:bodyPr>
          <a:lstStyle/>
          <a:p>
            <a:pPr marL="360045" defTabSz="533400">
              <a:lnSpc>
                <a:spcPct val="150000"/>
              </a:lnSpc>
              <a:spcBef>
                <a:spcPct val="0"/>
              </a:spcBef>
              <a:spcAft>
                <a:spcPct val="35000"/>
              </a:spcAft>
            </a:pPr>
            <a:endParaRPr lang="zh-CN" altLang="en-US" sz="1400" dirty="0">
              <a:solidFill>
                <a:prstClr val="black">
                  <a:lumMod val="85000"/>
                  <a:lumOff val="15000"/>
                </a:prstClr>
              </a:solidFill>
              <a:latin typeface="微软雅黑" panose="020B0503020204020204" pitchFamily="34" charset="-122"/>
            </a:endParaRPr>
          </a:p>
        </p:txBody>
      </p:sp>
      <p:sp>
        <p:nvSpPr>
          <p:cNvPr id="19" name="文本框 48"/>
          <p:cNvSpPr txBox="1"/>
          <p:nvPr/>
        </p:nvSpPr>
        <p:spPr>
          <a:xfrm>
            <a:off x="918928" y="2861987"/>
            <a:ext cx="10866948" cy="525657"/>
          </a:xfrm>
          <a:prstGeom prst="rect">
            <a:avLst/>
          </a:prstGeom>
          <a:noFill/>
        </p:spPr>
        <p:txBody>
          <a:bodyPr wrap="square">
            <a:spAutoFit/>
          </a:bodyPr>
          <a:lstStyle/>
          <a:p>
            <a:pPr defTabSz="533400">
              <a:lnSpc>
                <a:spcPct val="130000"/>
              </a:lnSpc>
              <a:spcBef>
                <a:spcPct val="0"/>
              </a:spcBef>
              <a:spcAft>
                <a:spcPct val="35000"/>
              </a:spcAft>
            </a:pPr>
            <a:r>
              <a:rPr lang="zh-CN" altLang="en-US" sz="2400" b="1" dirty="0">
                <a:solidFill>
                  <a:prstClr val="black">
                    <a:lumMod val="85000"/>
                    <a:lumOff val="15000"/>
                  </a:prstClr>
                </a:solidFill>
                <a:latin typeface="微软雅黑" panose="020B0503020204020204" pitchFamily="34" charset="-122"/>
              </a:rPr>
              <a:t>总目标</a:t>
            </a:r>
            <a:r>
              <a:rPr lang="zh-CN" altLang="en-US" sz="2400" dirty="0">
                <a:solidFill>
                  <a:prstClr val="black">
                    <a:lumMod val="85000"/>
                    <a:lumOff val="15000"/>
                  </a:prstClr>
                </a:solidFill>
                <a:latin typeface="微软雅黑" panose="020B0503020204020204" pitchFamily="34" charset="-122"/>
              </a:rPr>
              <a:t>：人民满意、保障有力、世界前列</a:t>
            </a:r>
            <a:endParaRPr lang="zh-CN" altLang="en-US" sz="2400" dirty="0">
              <a:solidFill>
                <a:prstClr val="black">
                  <a:lumMod val="85000"/>
                  <a:lumOff val="15000"/>
                </a:prstClr>
              </a:solidFill>
              <a:latin typeface="微软雅黑" panose="020B0503020204020204" pitchFamily="34" charset="-122"/>
            </a:endParaRPr>
          </a:p>
        </p:txBody>
      </p:sp>
      <p:sp>
        <p:nvSpPr>
          <p:cNvPr id="20" name="箭头: V 形 49"/>
          <p:cNvSpPr/>
          <p:nvPr/>
        </p:nvSpPr>
        <p:spPr>
          <a:xfrm>
            <a:off x="416746" y="3001581"/>
            <a:ext cx="502182" cy="223453"/>
          </a:xfrm>
          <a:prstGeom prst="chevron">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sp>
        <p:nvSpPr>
          <p:cNvPr id="10" name="文本框 48"/>
          <p:cNvSpPr txBox="1"/>
          <p:nvPr/>
        </p:nvSpPr>
        <p:spPr>
          <a:xfrm>
            <a:off x="920637" y="3590375"/>
            <a:ext cx="10866948" cy="2224583"/>
          </a:xfrm>
          <a:prstGeom prst="rect">
            <a:avLst/>
          </a:prstGeom>
          <a:noFill/>
        </p:spPr>
        <p:txBody>
          <a:bodyPr wrap="square">
            <a:spAutoFit/>
          </a:bodyPr>
          <a:lstStyle/>
          <a:p>
            <a:pPr defTabSz="533400">
              <a:lnSpc>
                <a:spcPct val="130000"/>
              </a:lnSpc>
              <a:spcBef>
                <a:spcPct val="0"/>
              </a:spcBef>
              <a:spcAft>
                <a:spcPct val="35000"/>
              </a:spcAft>
            </a:pPr>
            <a:r>
              <a:rPr lang="zh-CN" altLang="en-US" sz="2400" b="1" dirty="0">
                <a:solidFill>
                  <a:prstClr val="black">
                    <a:lumMod val="85000"/>
                    <a:lumOff val="15000"/>
                  </a:prstClr>
                </a:solidFill>
                <a:latin typeface="微软雅黑" panose="020B0503020204020204" pitchFamily="34" charset="-122"/>
              </a:rPr>
              <a:t>两个阶段的目标</a:t>
            </a:r>
            <a:r>
              <a:rPr lang="zh-CN" altLang="en-US" sz="2400" dirty="0">
                <a:solidFill>
                  <a:prstClr val="black">
                    <a:lumMod val="85000"/>
                    <a:lumOff val="15000"/>
                  </a:prstClr>
                </a:solidFill>
                <a:latin typeface="微软雅黑" panose="020B0503020204020204" pitchFamily="34" charset="-122"/>
              </a:rPr>
              <a:t>：</a:t>
            </a:r>
            <a:endParaRPr lang="en-US" altLang="zh-CN" sz="2400" dirty="0">
              <a:solidFill>
                <a:prstClr val="black">
                  <a:lumMod val="85000"/>
                  <a:lumOff val="15000"/>
                </a:prstClr>
              </a:solidFill>
              <a:latin typeface="微软雅黑" panose="020B0503020204020204" pitchFamily="34" charset="-122"/>
            </a:endParaRPr>
          </a:p>
          <a:p>
            <a:pPr defTabSz="533400">
              <a:lnSpc>
                <a:spcPct val="130000"/>
              </a:lnSpc>
              <a:spcBef>
                <a:spcPct val="0"/>
              </a:spcBef>
              <a:spcAft>
                <a:spcPct val="35000"/>
              </a:spcAft>
            </a:pPr>
            <a:r>
              <a:rPr lang="zh-CN" altLang="en-US" sz="2400" dirty="0">
                <a:solidFill>
                  <a:prstClr val="black">
                    <a:lumMod val="85000"/>
                    <a:lumOff val="15000"/>
                  </a:prstClr>
                </a:solidFill>
                <a:latin typeface="微软雅黑" panose="020B0503020204020204" pitchFamily="34" charset="-122"/>
              </a:rPr>
              <a:t>第一个阶段，从</a:t>
            </a:r>
            <a:r>
              <a:rPr lang="en-US" altLang="zh-CN" sz="2400" dirty="0">
                <a:solidFill>
                  <a:prstClr val="black">
                    <a:lumMod val="85000"/>
                    <a:lumOff val="15000"/>
                  </a:prstClr>
                </a:solidFill>
                <a:latin typeface="微软雅黑" panose="020B0503020204020204" pitchFamily="34" charset="-122"/>
              </a:rPr>
              <a:t>2020</a:t>
            </a:r>
            <a:r>
              <a:rPr lang="zh-CN" altLang="en-US" sz="2400" dirty="0">
                <a:solidFill>
                  <a:prstClr val="black">
                    <a:lumMod val="85000"/>
                    <a:lumOff val="15000"/>
                  </a:prstClr>
                </a:solidFill>
                <a:latin typeface="微软雅黑" panose="020B0503020204020204" pitchFamily="34" charset="-122"/>
              </a:rPr>
              <a:t>年到</a:t>
            </a:r>
            <a:r>
              <a:rPr lang="en-US" altLang="zh-CN" sz="2400" dirty="0">
                <a:solidFill>
                  <a:prstClr val="black">
                    <a:lumMod val="85000"/>
                    <a:lumOff val="15000"/>
                  </a:prstClr>
                </a:solidFill>
                <a:latin typeface="微软雅黑" panose="020B0503020204020204" pitchFamily="34" charset="-122"/>
              </a:rPr>
              <a:t>2035</a:t>
            </a:r>
            <a:r>
              <a:rPr lang="zh-CN" altLang="en-US" sz="2400" dirty="0">
                <a:solidFill>
                  <a:prstClr val="black">
                    <a:lumMod val="85000"/>
                    <a:lumOff val="15000"/>
                  </a:prstClr>
                </a:solidFill>
                <a:latin typeface="微软雅黑" panose="020B0503020204020204" pitchFamily="34" charset="-122"/>
              </a:rPr>
              <a:t>年，用</a:t>
            </a:r>
            <a:r>
              <a:rPr lang="en-US" altLang="zh-CN" sz="2400" dirty="0">
                <a:solidFill>
                  <a:prstClr val="black">
                    <a:lumMod val="85000"/>
                    <a:lumOff val="15000"/>
                  </a:prstClr>
                </a:solidFill>
                <a:latin typeface="微软雅黑" panose="020B0503020204020204" pitchFamily="34" charset="-122"/>
              </a:rPr>
              <a:t>15</a:t>
            </a:r>
            <a:r>
              <a:rPr lang="zh-CN" altLang="en-US" sz="2400" dirty="0">
                <a:solidFill>
                  <a:prstClr val="black">
                    <a:lumMod val="85000"/>
                    <a:lumOff val="15000"/>
                  </a:prstClr>
                </a:solidFill>
                <a:latin typeface="微软雅黑" panose="020B0503020204020204" pitchFamily="34" charset="-122"/>
              </a:rPr>
              <a:t>年的时间基本建成交通强国。</a:t>
            </a:r>
            <a:endParaRPr lang="en-US" altLang="zh-CN" sz="2400" dirty="0">
              <a:solidFill>
                <a:prstClr val="black">
                  <a:lumMod val="85000"/>
                  <a:lumOff val="15000"/>
                </a:prstClr>
              </a:solidFill>
              <a:latin typeface="微软雅黑" panose="020B0503020204020204" pitchFamily="34" charset="-122"/>
            </a:endParaRPr>
          </a:p>
          <a:p>
            <a:pPr defTabSz="533400">
              <a:lnSpc>
                <a:spcPct val="130000"/>
              </a:lnSpc>
              <a:spcBef>
                <a:spcPct val="0"/>
              </a:spcBef>
              <a:spcAft>
                <a:spcPct val="35000"/>
              </a:spcAft>
            </a:pPr>
            <a:r>
              <a:rPr lang="zh-CN" altLang="en-US" sz="2400" dirty="0">
                <a:solidFill>
                  <a:prstClr val="black">
                    <a:lumMod val="85000"/>
                    <a:lumOff val="15000"/>
                  </a:prstClr>
                </a:solidFill>
                <a:latin typeface="微软雅黑" panose="020B0503020204020204" pitchFamily="34" charset="-122"/>
              </a:rPr>
              <a:t>第二个阶段，从</a:t>
            </a:r>
            <a:r>
              <a:rPr lang="en-US" altLang="zh-CN" sz="2400" dirty="0">
                <a:solidFill>
                  <a:prstClr val="black">
                    <a:lumMod val="85000"/>
                    <a:lumOff val="15000"/>
                  </a:prstClr>
                </a:solidFill>
                <a:latin typeface="微软雅黑" panose="020B0503020204020204" pitchFamily="34" charset="-122"/>
              </a:rPr>
              <a:t>2036</a:t>
            </a:r>
            <a:r>
              <a:rPr lang="zh-CN" altLang="en-US" sz="2400" dirty="0">
                <a:solidFill>
                  <a:prstClr val="black">
                    <a:lumMod val="85000"/>
                    <a:lumOff val="15000"/>
                  </a:prstClr>
                </a:solidFill>
                <a:latin typeface="微软雅黑" panose="020B0503020204020204" pitchFamily="34" charset="-122"/>
              </a:rPr>
              <a:t>年到</a:t>
            </a:r>
            <a:r>
              <a:rPr lang="en-US" altLang="zh-CN" sz="2400" dirty="0">
                <a:solidFill>
                  <a:prstClr val="black">
                    <a:lumMod val="85000"/>
                    <a:lumOff val="15000"/>
                  </a:prstClr>
                </a:solidFill>
                <a:latin typeface="微软雅黑" panose="020B0503020204020204" pitchFamily="34" charset="-122"/>
              </a:rPr>
              <a:t>2050</a:t>
            </a:r>
            <a:r>
              <a:rPr lang="zh-CN" altLang="en-US" sz="2400" dirty="0">
                <a:solidFill>
                  <a:prstClr val="black">
                    <a:lumMod val="85000"/>
                    <a:lumOff val="15000"/>
                  </a:prstClr>
                </a:solidFill>
                <a:latin typeface="微软雅黑" panose="020B0503020204020204" pitchFamily="34" charset="-122"/>
              </a:rPr>
              <a:t>年，到本世纪中叶，要全面建成人民满意、保障有力、世界前列的交通强国。</a:t>
            </a:r>
            <a:endParaRPr lang="zh-CN" altLang="en-US" sz="2400" dirty="0">
              <a:solidFill>
                <a:prstClr val="black">
                  <a:lumMod val="85000"/>
                  <a:lumOff val="15000"/>
                </a:prstClr>
              </a:solidFill>
              <a:latin typeface="微软雅黑" panose="020B0503020204020204" pitchFamily="34" charset="-122"/>
            </a:endParaRPr>
          </a:p>
        </p:txBody>
      </p:sp>
      <p:sp>
        <p:nvSpPr>
          <p:cNvPr id="11" name="箭头: V 形 49"/>
          <p:cNvSpPr/>
          <p:nvPr/>
        </p:nvSpPr>
        <p:spPr>
          <a:xfrm>
            <a:off x="418455" y="3729969"/>
            <a:ext cx="502182" cy="223453"/>
          </a:xfrm>
          <a:prstGeom prst="chevron">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sp>
        <p:nvSpPr>
          <p:cNvPr id="12" name="文本框 48"/>
          <p:cNvSpPr txBox="1"/>
          <p:nvPr/>
        </p:nvSpPr>
        <p:spPr>
          <a:xfrm>
            <a:off x="920833" y="5836499"/>
            <a:ext cx="10866948" cy="570865"/>
          </a:xfrm>
          <a:prstGeom prst="rect">
            <a:avLst/>
          </a:prstGeom>
          <a:noFill/>
        </p:spPr>
        <p:txBody>
          <a:bodyPr wrap="square">
            <a:spAutoFit/>
          </a:bodyPr>
          <a:lstStyle/>
          <a:p>
            <a:pPr defTabSz="533400">
              <a:lnSpc>
                <a:spcPct val="130000"/>
              </a:lnSpc>
              <a:spcBef>
                <a:spcPct val="0"/>
              </a:spcBef>
              <a:spcAft>
                <a:spcPct val="35000"/>
              </a:spcAft>
            </a:pPr>
            <a:r>
              <a:rPr lang="zh-CN" altLang="en-US" sz="2400" b="1" dirty="0">
                <a:solidFill>
                  <a:prstClr val="black">
                    <a:lumMod val="85000"/>
                    <a:lumOff val="15000"/>
                  </a:prstClr>
                </a:solidFill>
                <a:latin typeface="微软雅黑" panose="020B0503020204020204" pitchFamily="34" charset="-122"/>
              </a:rPr>
              <a:t>具体目标：</a:t>
            </a:r>
            <a:r>
              <a:rPr lang="zh-CN" altLang="en-US" sz="2400" dirty="0">
                <a:solidFill>
                  <a:prstClr val="black">
                    <a:lumMod val="85000"/>
                    <a:lumOff val="15000"/>
                  </a:prstClr>
                </a:solidFill>
                <a:latin typeface="微软雅黑" panose="020B0503020204020204" pitchFamily="34" charset="-122"/>
              </a:rPr>
              <a:t>打造“三张交通网”和“两个交通圈”。</a:t>
            </a:r>
            <a:endParaRPr lang="zh-CN" altLang="en-US" sz="2400" dirty="0">
              <a:solidFill>
                <a:prstClr val="black">
                  <a:lumMod val="85000"/>
                  <a:lumOff val="15000"/>
                </a:prstClr>
              </a:solidFill>
              <a:latin typeface="微软雅黑" panose="020B0503020204020204" pitchFamily="34" charset="-122"/>
            </a:endParaRPr>
          </a:p>
        </p:txBody>
      </p:sp>
      <p:sp>
        <p:nvSpPr>
          <p:cNvPr id="13" name="箭头: V 形 49"/>
          <p:cNvSpPr/>
          <p:nvPr/>
        </p:nvSpPr>
        <p:spPr>
          <a:xfrm>
            <a:off x="416746" y="5986253"/>
            <a:ext cx="502182" cy="223453"/>
          </a:xfrm>
          <a:prstGeom prst="chevron">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pic>
        <p:nvPicPr>
          <p:cNvPr id="14" name="Picture 3"/>
          <p:cNvPicPr>
            <a:picLocks noChangeAspect="1" noChangeArrowheads="1"/>
          </p:cNvPicPr>
          <p:nvPr/>
        </p:nvPicPr>
        <p:blipFill>
          <a:blip r:embed="rId1">
            <a:extLst>
              <a:ext uri="{28A0092B-C50C-407E-A947-70E740481C1C}">
                <a14:useLocalDpi xmlns:a14="http://schemas.microsoft.com/office/drawing/2010/main" val="0"/>
              </a:ext>
            </a:extLst>
          </a:blip>
          <a:stretch>
            <a:fillRect/>
          </a:stretch>
        </p:blipFill>
        <p:spPr bwMode="auto">
          <a:xfrm>
            <a:off x="10699668" y="-11876"/>
            <a:ext cx="1496636" cy="90705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1000" fill="hold"/>
                                        <p:tgtEl>
                                          <p:spTgt spid="16"/>
                                        </p:tgtEl>
                                        <p:attrNameLst>
                                          <p:attrName>ppt_w</p:attrName>
                                        </p:attrNameLst>
                                      </p:cBhvr>
                                      <p:tavLst>
                                        <p:tav tm="0">
                                          <p:val>
                                            <p:strVal val="#ppt_w+.3"/>
                                          </p:val>
                                        </p:tav>
                                        <p:tav tm="100000">
                                          <p:val>
                                            <p:strVal val="#ppt_w"/>
                                          </p:val>
                                        </p:tav>
                                      </p:tavLst>
                                    </p:anim>
                                    <p:anim calcmode="lin" valueType="num">
                                      <p:cBhvr>
                                        <p:cTn id="8" dur="1000" fill="hold"/>
                                        <p:tgtEl>
                                          <p:spTgt spid="16"/>
                                        </p:tgtEl>
                                        <p:attrNameLst>
                                          <p:attrName>ppt_h</p:attrName>
                                        </p:attrNameLst>
                                      </p:cBhvr>
                                      <p:tavLst>
                                        <p:tav tm="0">
                                          <p:val>
                                            <p:strVal val="#ppt_h"/>
                                          </p:val>
                                        </p:tav>
                                        <p:tav tm="100000">
                                          <p:val>
                                            <p:strVal val="#ppt_h"/>
                                          </p:val>
                                        </p:tav>
                                      </p:tavLst>
                                    </p:anim>
                                    <p:animEffect transition="in" filter="fade">
                                      <p:cBhvr>
                                        <p:cTn id="9" dur="1000"/>
                                        <p:tgtEl>
                                          <p:spTgt spid="16"/>
                                        </p:tgtEl>
                                      </p:cBhvr>
                                    </p:animEffect>
                                  </p:childTnLst>
                                </p:cTn>
                              </p:par>
                              <p:par>
                                <p:cTn id="10" presetID="50" presetClass="entr" presetSubtype="0" decel="100000" fill="hold" grpId="0" nodeType="withEffect">
                                  <p:stCondLst>
                                    <p:cond delay="0"/>
                                  </p:stCondLst>
                                  <p:childTnLst>
                                    <p:set>
                                      <p:cBhvr>
                                        <p:cTn id="11" dur="1" fill="hold">
                                          <p:stCondLst>
                                            <p:cond delay="0"/>
                                          </p:stCondLst>
                                        </p:cTn>
                                        <p:tgtEl>
                                          <p:spTgt spid="17"/>
                                        </p:tgtEl>
                                        <p:attrNameLst>
                                          <p:attrName>style.visibility</p:attrName>
                                        </p:attrNameLst>
                                      </p:cBhvr>
                                      <p:to>
                                        <p:strVal val="visible"/>
                                      </p:to>
                                    </p:set>
                                    <p:anim calcmode="lin" valueType="num">
                                      <p:cBhvr>
                                        <p:cTn id="12" dur="1000" fill="hold"/>
                                        <p:tgtEl>
                                          <p:spTgt spid="17"/>
                                        </p:tgtEl>
                                        <p:attrNameLst>
                                          <p:attrName>ppt_w</p:attrName>
                                        </p:attrNameLst>
                                      </p:cBhvr>
                                      <p:tavLst>
                                        <p:tav tm="0">
                                          <p:val>
                                            <p:strVal val="#ppt_w+.3"/>
                                          </p:val>
                                        </p:tav>
                                        <p:tav tm="100000">
                                          <p:val>
                                            <p:strVal val="#ppt_w"/>
                                          </p:val>
                                        </p:tav>
                                      </p:tavLst>
                                    </p:anim>
                                    <p:anim calcmode="lin" valueType="num">
                                      <p:cBhvr>
                                        <p:cTn id="13" dur="1000" fill="hold"/>
                                        <p:tgtEl>
                                          <p:spTgt spid="17"/>
                                        </p:tgtEl>
                                        <p:attrNameLst>
                                          <p:attrName>ppt_h</p:attrName>
                                        </p:attrNameLst>
                                      </p:cBhvr>
                                      <p:tavLst>
                                        <p:tav tm="0">
                                          <p:val>
                                            <p:strVal val="#ppt_h"/>
                                          </p:val>
                                        </p:tav>
                                        <p:tav tm="100000">
                                          <p:val>
                                            <p:strVal val="#ppt_h"/>
                                          </p:val>
                                        </p:tav>
                                      </p:tavLst>
                                    </p:anim>
                                    <p:animEffect transition="in" filter="fade">
                                      <p:cBhvr>
                                        <p:cTn id="14" dur="1000"/>
                                        <p:tgtEl>
                                          <p:spTgt spid="17"/>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500"/>
                                        <p:tgtEl>
                                          <p:spTgt spid="18"/>
                                        </p:tgtEl>
                                      </p:cBhvr>
                                    </p:animEffect>
                                  </p:childTnLst>
                                </p:cTn>
                              </p:par>
                            </p:childTnLst>
                          </p:cTn>
                        </p:par>
                        <p:par>
                          <p:cTn id="20" fill="hold">
                            <p:stCondLst>
                              <p:cond delay="500"/>
                            </p:stCondLst>
                            <p:childTnLst>
                              <p:par>
                                <p:cTn id="21" presetID="10" presetClass="entr" presetSubtype="0" fill="hold" grpId="0" nodeType="afterEffect">
                                  <p:stCondLst>
                                    <p:cond delay="0"/>
                                  </p:stCondLst>
                                  <p:childTnLst>
                                    <p:set>
                                      <p:cBhvr>
                                        <p:cTn id="22" dur="1" fill="hold">
                                          <p:stCondLst>
                                            <p:cond delay="0"/>
                                          </p:stCondLst>
                                        </p:cTn>
                                        <p:tgtEl>
                                          <p:spTgt spid="20"/>
                                        </p:tgtEl>
                                        <p:attrNameLst>
                                          <p:attrName>style.visibility</p:attrName>
                                        </p:attrNameLst>
                                      </p:cBhvr>
                                      <p:to>
                                        <p:strVal val="visible"/>
                                      </p:to>
                                    </p:set>
                                    <p:animEffect transition="in" filter="fade">
                                      <p:cBhvr>
                                        <p:cTn id="23" dur="500"/>
                                        <p:tgtEl>
                                          <p:spTgt spid="20"/>
                                        </p:tgtEl>
                                      </p:cBhvr>
                                    </p:animEffect>
                                  </p:childTnLst>
                                </p:cTn>
                              </p:par>
                            </p:childTnLst>
                          </p:cTn>
                        </p:par>
                        <p:par>
                          <p:cTn id="24" fill="hold">
                            <p:stCondLst>
                              <p:cond delay="1000"/>
                            </p:stCondLst>
                            <p:childTnLst>
                              <p:par>
                                <p:cTn id="25" presetID="42" presetClass="entr" presetSubtype="0" fill="hold" grpId="0" nodeType="after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fade">
                                      <p:cBhvr>
                                        <p:cTn id="27" dur="500"/>
                                        <p:tgtEl>
                                          <p:spTgt spid="19"/>
                                        </p:tgtEl>
                                      </p:cBhvr>
                                    </p:animEffect>
                                    <p:anim calcmode="lin" valueType="num">
                                      <p:cBhvr>
                                        <p:cTn id="28" dur="500" fill="hold"/>
                                        <p:tgtEl>
                                          <p:spTgt spid="19"/>
                                        </p:tgtEl>
                                        <p:attrNameLst>
                                          <p:attrName>ppt_x</p:attrName>
                                        </p:attrNameLst>
                                      </p:cBhvr>
                                      <p:tavLst>
                                        <p:tav tm="0">
                                          <p:val>
                                            <p:strVal val="#ppt_x"/>
                                          </p:val>
                                        </p:tav>
                                        <p:tav tm="100000">
                                          <p:val>
                                            <p:strVal val="#ppt_x"/>
                                          </p:val>
                                        </p:tav>
                                      </p:tavLst>
                                    </p:anim>
                                    <p:anim calcmode="lin" valueType="num">
                                      <p:cBhvr>
                                        <p:cTn id="29" dur="5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fade">
                                      <p:cBhvr>
                                        <p:cTn id="34" dur="500"/>
                                        <p:tgtEl>
                                          <p:spTgt spid="11"/>
                                        </p:tgtEl>
                                      </p:cBhvr>
                                    </p:animEffect>
                                  </p:childTnLst>
                                </p:cTn>
                              </p:par>
                            </p:childTnLst>
                          </p:cTn>
                        </p:par>
                      </p:childTnLst>
                    </p:cTn>
                  </p:par>
                  <p:par>
                    <p:cTn id="35" fill="hold">
                      <p:stCondLst>
                        <p:cond delay="indefinite"/>
                      </p:stCondLst>
                      <p:childTnLst>
                        <p:par>
                          <p:cTn id="36" fill="hold">
                            <p:stCondLst>
                              <p:cond delay="0"/>
                            </p:stCondLst>
                            <p:childTnLst>
                              <p:par>
                                <p:cTn id="37" presetID="42" presetClass="entr" presetSubtype="0" fill="hold" grpId="0" nodeType="click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fade">
                                      <p:cBhvr>
                                        <p:cTn id="39" dur="500"/>
                                        <p:tgtEl>
                                          <p:spTgt spid="10"/>
                                        </p:tgtEl>
                                      </p:cBhvr>
                                    </p:animEffect>
                                    <p:anim calcmode="lin" valueType="num">
                                      <p:cBhvr>
                                        <p:cTn id="40" dur="500" fill="hold"/>
                                        <p:tgtEl>
                                          <p:spTgt spid="10"/>
                                        </p:tgtEl>
                                        <p:attrNameLst>
                                          <p:attrName>ppt_x</p:attrName>
                                        </p:attrNameLst>
                                      </p:cBhvr>
                                      <p:tavLst>
                                        <p:tav tm="0">
                                          <p:val>
                                            <p:strVal val="#ppt_x"/>
                                          </p:val>
                                        </p:tav>
                                        <p:tav tm="100000">
                                          <p:val>
                                            <p:strVal val="#ppt_x"/>
                                          </p:val>
                                        </p:tav>
                                      </p:tavLst>
                                    </p:anim>
                                    <p:anim calcmode="lin" valueType="num">
                                      <p:cBhvr>
                                        <p:cTn id="41" dur="5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grpId="0" nodeType="clickEffect">
                                  <p:stCondLst>
                                    <p:cond delay="0"/>
                                  </p:stCondLst>
                                  <p:childTnLst>
                                    <p:set>
                                      <p:cBhvr>
                                        <p:cTn id="45" dur="1" fill="hold">
                                          <p:stCondLst>
                                            <p:cond delay="0"/>
                                          </p:stCondLst>
                                        </p:cTn>
                                        <p:tgtEl>
                                          <p:spTgt spid="13"/>
                                        </p:tgtEl>
                                        <p:attrNameLst>
                                          <p:attrName>style.visibility</p:attrName>
                                        </p:attrNameLst>
                                      </p:cBhvr>
                                      <p:to>
                                        <p:strVal val="visible"/>
                                      </p:to>
                                    </p:set>
                                    <p:animEffect transition="in" filter="fade">
                                      <p:cBhvr>
                                        <p:cTn id="46" dur="500"/>
                                        <p:tgtEl>
                                          <p:spTgt spid="13"/>
                                        </p:tgtEl>
                                      </p:cBhvr>
                                    </p:animEffect>
                                  </p:childTnLst>
                                </p:cTn>
                              </p:par>
                            </p:childTnLst>
                          </p:cTn>
                        </p:par>
                      </p:childTnLst>
                    </p:cTn>
                  </p:par>
                  <p:par>
                    <p:cTn id="47" fill="hold">
                      <p:stCondLst>
                        <p:cond delay="indefinite"/>
                      </p:stCondLst>
                      <p:childTnLst>
                        <p:par>
                          <p:cTn id="48" fill="hold">
                            <p:stCondLst>
                              <p:cond delay="0"/>
                            </p:stCondLst>
                            <p:childTnLst>
                              <p:par>
                                <p:cTn id="49" presetID="42" presetClass="entr" presetSubtype="0" fill="hold" grpId="0" nodeType="clickEffect">
                                  <p:stCondLst>
                                    <p:cond delay="0"/>
                                  </p:stCondLst>
                                  <p:childTnLst>
                                    <p:set>
                                      <p:cBhvr>
                                        <p:cTn id="50" dur="1" fill="hold">
                                          <p:stCondLst>
                                            <p:cond delay="0"/>
                                          </p:stCondLst>
                                        </p:cTn>
                                        <p:tgtEl>
                                          <p:spTgt spid="12"/>
                                        </p:tgtEl>
                                        <p:attrNameLst>
                                          <p:attrName>style.visibility</p:attrName>
                                        </p:attrNameLst>
                                      </p:cBhvr>
                                      <p:to>
                                        <p:strVal val="visible"/>
                                      </p:to>
                                    </p:set>
                                    <p:animEffect transition="in" filter="fade">
                                      <p:cBhvr>
                                        <p:cTn id="51" dur="500"/>
                                        <p:tgtEl>
                                          <p:spTgt spid="12"/>
                                        </p:tgtEl>
                                      </p:cBhvr>
                                    </p:animEffect>
                                    <p:anim calcmode="lin" valueType="num">
                                      <p:cBhvr>
                                        <p:cTn id="52" dur="500" fill="hold"/>
                                        <p:tgtEl>
                                          <p:spTgt spid="12"/>
                                        </p:tgtEl>
                                        <p:attrNameLst>
                                          <p:attrName>ppt_x</p:attrName>
                                        </p:attrNameLst>
                                      </p:cBhvr>
                                      <p:tavLst>
                                        <p:tav tm="0">
                                          <p:val>
                                            <p:strVal val="#ppt_x"/>
                                          </p:val>
                                        </p:tav>
                                        <p:tav tm="100000">
                                          <p:val>
                                            <p:strVal val="#ppt_x"/>
                                          </p:val>
                                        </p:tav>
                                      </p:tavLst>
                                    </p:anim>
                                    <p:anim calcmode="lin" valueType="num">
                                      <p:cBhvr>
                                        <p:cTn id="53"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p:bldP spid="18" grpId="0" animBg="1"/>
      <p:bldP spid="19" grpId="0"/>
      <p:bldP spid="20" grpId="0" animBg="1"/>
      <p:bldP spid="10" grpId="0"/>
      <p:bldP spid="11" grpId="0" animBg="1"/>
      <p:bldP spid="12" grpId="0"/>
      <p:bldP spid="13"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圆角矩形 17"/>
          <p:cNvSpPr/>
          <p:nvPr/>
        </p:nvSpPr>
        <p:spPr>
          <a:xfrm>
            <a:off x="1108216" y="2295329"/>
            <a:ext cx="2008208" cy="620729"/>
          </a:xfrm>
          <a:prstGeom prst="roundRect">
            <a:avLst/>
          </a:prstGeom>
          <a:solidFill>
            <a:schemeClr val="accent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600" b="1" dirty="0">
                <a:effectLst>
                  <a:outerShdw blurRad="38100" dist="38100" dir="2700000" algn="tl">
                    <a:srgbClr val="000000">
                      <a:alpha val="43137"/>
                    </a:srgbClr>
                  </a:outerShdw>
                </a:effectLst>
              </a:rPr>
              <a:t>人民满意</a:t>
            </a:r>
            <a:endParaRPr lang="zh-CN" altLang="en-US" sz="2600" b="1" dirty="0">
              <a:effectLst>
                <a:outerShdw blurRad="38100" dist="38100" dir="2700000" algn="tl">
                  <a:srgbClr val="000000">
                    <a:alpha val="43137"/>
                  </a:srgbClr>
                </a:outerShdw>
              </a:effectLst>
            </a:endParaRPr>
          </a:p>
        </p:txBody>
      </p:sp>
      <p:sp>
        <p:nvSpPr>
          <p:cNvPr id="22" name="圆角矩形 21"/>
          <p:cNvSpPr/>
          <p:nvPr/>
        </p:nvSpPr>
        <p:spPr>
          <a:xfrm>
            <a:off x="5139134" y="2300749"/>
            <a:ext cx="2008800" cy="619200"/>
          </a:xfrm>
          <a:prstGeom prst="roundRect">
            <a:avLst/>
          </a:prstGeom>
          <a:solidFill>
            <a:schemeClr val="accent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600" b="1" dirty="0">
                <a:effectLst>
                  <a:outerShdw blurRad="38100" dist="38100" dir="2700000" algn="tl">
                    <a:srgbClr val="000000">
                      <a:alpha val="43137"/>
                    </a:srgbClr>
                  </a:outerShdw>
                </a:effectLst>
              </a:rPr>
              <a:t>保障有力</a:t>
            </a:r>
            <a:endParaRPr lang="zh-CN" altLang="en-US" sz="2600" b="1" dirty="0">
              <a:effectLst>
                <a:outerShdw blurRad="38100" dist="38100" dir="2700000" algn="tl">
                  <a:srgbClr val="000000">
                    <a:alpha val="43137"/>
                  </a:srgbClr>
                </a:outerShdw>
              </a:effectLst>
            </a:endParaRPr>
          </a:p>
        </p:txBody>
      </p:sp>
      <p:sp>
        <p:nvSpPr>
          <p:cNvPr id="23" name="圆角矩形 22"/>
          <p:cNvSpPr/>
          <p:nvPr/>
        </p:nvSpPr>
        <p:spPr>
          <a:xfrm>
            <a:off x="8997312" y="2282087"/>
            <a:ext cx="2008800" cy="619200"/>
          </a:xfrm>
          <a:prstGeom prst="roundRect">
            <a:avLst/>
          </a:prstGeom>
          <a:solidFill>
            <a:schemeClr val="accent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600" b="1" dirty="0">
                <a:solidFill>
                  <a:schemeClr val="lt1"/>
                </a:solidFill>
                <a:effectLst>
                  <a:outerShdw blurRad="38100" dist="38100" dir="2700000" algn="tl">
                    <a:srgbClr val="000000">
                      <a:alpha val="43137"/>
                    </a:srgbClr>
                  </a:outerShdw>
                </a:effectLst>
              </a:rPr>
              <a:t>世界前列</a:t>
            </a:r>
            <a:endParaRPr lang="en-US" altLang="zh-CN" sz="2600" b="1" dirty="0">
              <a:solidFill>
                <a:schemeClr val="lt1"/>
              </a:solidFill>
              <a:effectLst>
                <a:outerShdw blurRad="38100" dist="38100" dir="2700000" algn="tl">
                  <a:srgbClr val="000000">
                    <a:alpha val="43137"/>
                  </a:srgbClr>
                </a:outerShdw>
              </a:effectLst>
            </a:endParaRPr>
          </a:p>
        </p:txBody>
      </p:sp>
      <p:grpSp>
        <p:nvGrpSpPr>
          <p:cNvPr id="4" name="组合 3"/>
          <p:cNvGrpSpPr/>
          <p:nvPr/>
        </p:nvGrpSpPr>
        <p:grpSpPr>
          <a:xfrm>
            <a:off x="731108" y="3311078"/>
            <a:ext cx="3348131" cy="3108765"/>
            <a:chOff x="731108" y="3311078"/>
            <a:chExt cx="3348131" cy="3108765"/>
          </a:xfrm>
        </p:grpSpPr>
        <p:sp>
          <p:nvSpPr>
            <p:cNvPr id="28" name="MH_Other_2"/>
            <p:cNvSpPr/>
            <p:nvPr>
              <p:custDataLst>
                <p:tags r:id="rId1"/>
              </p:custDataLst>
            </p:nvPr>
          </p:nvSpPr>
          <p:spPr bwMode="auto">
            <a:xfrm>
              <a:off x="731108" y="3311078"/>
              <a:ext cx="3348131" cy="3108765"/>
            </a:xfrm>
            <a:prstGeom prst="rect">
              <a:avLst/>
            </a:prstGeom>
            <a:noFill/>
            <a:ln w="25400" cap="flat" cmpd="sng" algn="ctr">
              <a:solidFill>
                <a:sysClr val="window" lastClr="FFFFFF">
                  <a:lumMod val="85000"/>
                </a:sysClr>
              </a:solidFill>
              <a:prstDash val="solid"/>
              <a:headEnd type="none" w="med" len="med"/>
              <a:tailEnd type="none" w="med" len="med"/>
            </a:ln>
            <a:effectLst/>
          </p:spPr>
          <p:txBody>
            <a:bodyPr wrap="none" anchor="b"/>
            <a:lstStyle/>
            <a:p>
              <a:pPr algn="ctr" eaLnBrk="1" hangingPunct="1">
                <a:defRPr/>
              </a:pPr>
              <a:endParaRPr lang="zh-TW" altLang="en-US" b="1" kern="0" dirty="0">
                <a:solidFill>
                  <a:prstClr val="black"/>
                </a:solidFill>
              </a:endParaRPr>
            </a:p>
          </p:txBody>
        </p:sp>
        <p:sp>
          <p:nvSpPr>
            <p:cNvPr id="24" name="MH_Text_1"/>
            <p:cNvSpPr txBox="1"/>
            <p:nvPr>
              <p:custDataLst>
                <p:tags r:id="rId2"/>
              </p:custDataLst>
            </p:nvPr>
          </p:nvSpPr>
          <p:spPr>
            <a:xfrm>
              <a:off x="835509" y="3466397"/>
              <a:ext cx="3139331" cy="2769989"/>
            </a:xfrm>
            <a:prstGeom prst="rect">
              <a:avLst/>
            </a:prstGeom>
          </p:spPr>
          <p:txBody>
            <a:bodyPr wrap="square">
              <a:spAutoFit/>
            </a:bodyPr>
            <a:lstStyle>
              <a:defPPr>
                <a:defRPr lang="zh-CN"/>
              </a:defPPr>
              <a:lvl1pPr marL="285750" indent="-285750">
                <a:spcBef>
                  <a:spcPts val="1200"/>
                </a:spcBef>
                <a:buClr>
                  <a:srgbClr val="00B0F0"/>
                </a:buClr>
                <a:buSzPct val="70000"/>
                <a:buFont typeface="Wingdings" panose="05000000000000000000" pitchFamily="2" charset="2"/>
                <a:buChar char="l"/>
                <a:defRPr sz="2200">
                  <a:solidFill>
                    <a:schemeClr val="tx2"/>
                  </a:solidFill>
                  <a:ea typeface="微软雅黑" panose="020B0503020204020204" pitchFamily="34" charset="-122"/>
                </a:defRPr>
              </a:lvl1pPr>
            </a:lstStyle>
            <a:p>
              <a:pPr>
                <a:buClr>
                  <a:schemeClr val="accent4"/>
                </a:buClr>
              </a:pPr>
              <a:r>
                <a:rPr lang="zh-CN" altLang="en-US" dirty="0" smtClean="0"/>
                <a:t>以</a:t>
              </a:r>
              <a:r>
                <a:rPr lang="zh-CN" altLang="en-US" dirty="0"/>
                <a:t>人民为中心，解决人民群众最关心最直接最</a:t>
              </a:r>
              <a:r>
                <a:rPr lang="zh-CN" altLang="en-US" dirty="0" smtClean="0"/>
                <a:t>现实问题</a:t>
              </a:r>
              <a:endParaRPr lang="zh-CN" altLang="en-US" dirty="0"/>
            </a:p>
            <a:p>
              <a:pPr>
                <a:buClr>
                  <a:schemeClr val="accent4"/>
                </a:buClr>
              </a:pPr>
              <a:r>
                <a:rPr lang="zh-CN" altLang="en-US" dirty="0" smtClean="0"/>
                <a:t>满足</a:t>
              </a:r>
              <a:r>
                <a:rPr lang="zh-CN" altLang="en-US" dirty="0"/>
                <a:t>人民日益增长的美好生活</a:t>
              </a:r>
              <a:r>
                <a:rPr lang="zh-CN" altLang="en-US" dirty="0" smtClean="0"/>
                <a:t>需要</a:t>
              </a:r>
              <a:endParaRPr lang="zh-CN" altLang="en-US" dirty="0"/>
            </a:p>
            <a:p>
              <a:pPr>
                <a:buClr>
                  <a:schemeClr val="accent4"/>
                </a:buClr>
              </a:pPr>
              <a:r>
                <a:rPr lang="zh-CN" altLang="en-US" dirty="0" smtClean="0"/>
                <a:t>增强</a:t>
              </a:r>
              <a:r>
                <a:rPr lang="zh-CN" altLang="en-US" dirty="0"/>
                <a:t>人民群众的获得感、幸福感和安全感</a:t>
              </a:r>
              <a:endParaRPr lang="en-US" altLang="zh-CN" dirty="0"/>
            </a:p>
          </p:txBody>
        </p:sp>
      </p:grpSp>
      <p:sp>
        <p:nvSpPr>
          <p:cNvPr id="43" name="矩形 42"/>
          <p:cNvSpPr/>
          <p:nvPr/>
        </p:nvSpPr>
        <p:spPr>
          <a:xfrm>
            <a:off x="262917" y="1175026"/>
            <a:ext cx="11761233" cy="461665"/>
          </a:xfrm>
          <a:prstGeom prst="rect">
            <a:avLst/>
          </a:prstGeom>
          <a:noFill/>
        </p:spPr>
        <p:txBody>
          <a:bodyPr wrap="square" rtlCol="0">
            <a:spAutoFit/>
          </a:bodyPr>
          <a:lstStyle/>
          <a:p>
            <a:r>
              <a:rPr lang="zh-CN" altLang="en-US" sz="2400" b="1" dirty="0">
                <a:solidFill>
                  <a:srgbClr val="0070C0"/>
                </a:solidFill>
              </a:rPr>
              <a:t>   </a:t>
            </a:r>
            <a:r>
              <a:rPr lang="zh-CN" altLang="en-US" sz="2400" b="1" dirty="0">
                <a:solidFill>
                  <a:srgbClr val="FF0000"/>
                </a:solidFill>
              </a:rPr>
              <a:t>一个总目标：</a:t>
            </a:r>
            <a:r>
              <a:rPr lang="zh-CN" altLang="zh-CN" sz="2400" b="1" dirty="0">
                <a:solidFill>
                  <a:srgbClr val="FF0000"/>
                </a:solidFill>
              </a:rPr>
              <a:t>到本世纪中叶，全面建成人民满意、保障有力、世界前列的交通强国</a:t>
            </a:r>
            <a:endParaRPr lang="zh-CN" altLang="en-US" sz="2400" b="1" dirty="0">
              <a:solidFill>
                <a:srgbClr val="FF0000"/>
              </a:solidFill>
            </a:endParaRPr>
          </a:p>
        </p:txBody>
      </p:sp>
      <p:grpSp>
        <p:nvGrpSpPr>
          <p:cNvPr id="5" name="组合 4"/>
          <p:cNvGrpSpPr/>
          <p:nvPr/>
        </p:nvGrpSpPr>
        <p:grpSpPr>
          <a:xfrm>
            <a:off x="4410134" y="3314853"/>
            <a:ext cx="3466800" cy="3110400"/>
            <a:chOff x="4410134" y="3314853"/>
            <a:chExt cx="3466800" cy="3110400"/>
          </a:xfrm>
        </p:grpSpPr>
        <p:sp>
          <p:nvSpPr>
            <p:cNvPr id="34" name="MH_Other_6"/>
            <p:cNvSpPr/>
            <p:nvPr>
              <p:custDataLst>
                <p:tags r:id="rId3"/>
              </p:custDataLst>
            </p:nvPr>
          </p:nvSpPr>
          <p:spPr bwMode="auto">
            <a:xfrm>
              <a:off x="4410134" y="3314853"/>
              <a:ext cx="3466800" cy="3110400"/>
            </a:xfrm>
            <a:prstGeom prst="rect">
              <a:avLst/>
            </a:prstGeom>
            <a:noFill/>
            <a:ln w="25400" cap="flat" cmpd="sng" algn="ctr">
              <a:solidFill>
                <a:sysClr val="window" lastClr="FFFFFF">
                  <a:lumMod val="85000"/>
                </a:sysClr>
              </a:solidFill>
              <a:prstDash val="solid"/>
              <a:headEnd type="none" w="med" len="med"/>
              <a:tailEnd type="none" w="med" len="med"/>
            </a:ln>
            <a:effectLst/>
          </p:spPr>
          <p:txBody>
            <a:bodyPr wrap="none" anchor="b"/>
            <a:lstStyle/>
            <a:p>
              <a:pPr algn="ctr" eaLnBrk="1" hangingPunct="1">
                <a:defRPr/>
              </a:pPr>
              <a:endParaRPr lang="zh-TW" altLang="en-US" b="1" kern="0" dirty="0">
                <a:solidFill>
                  <a:prstClr val="black"/>
                </a:solidFill>
              </a:endParaRPr>
            </a:p>
          </p:txBody>
        </p:sp>
        <p:sp>
          <p:nvSpPr>
            <p:cNvPr id="46" name="MH_Text_1"/>
            <p:cNvSpPr txBox="1"/>
            <p:nvPr>
              <p:custDataLst>
                <p:tags r:id="rId4"/>
              </p:custDataLst>
            </p:nvPr>
          </p:nvSpPr>
          <p:spPr>
            <a:xfrm>
              <a:off x="4583200" y="3473044"/>
              <a:ext cx="3139331" cy="2431435"/>
            </a:xfrm>
            <a:prstGeom prst="rect">
              <a:avLst/>
            </a:prstGeom>
          </p:spPr>
          <p:txBody>
            <a:bodyPr wrap="square">
              <a:spAutoFit/>
            </a:bodyPr>
            <a:lstStyle>
              <a:defPPr>
                <a:defRPr lang="zh-CN"/>
              </a:defPPr>
              <a:lvl1pPr marL="285750" indent="-285750">
                <a:spcBef>
                  <a:spcPts val="1200"/>
                </a:spcBef>
                <a:buClr>
                  <a:srgbClr val="00B0F0"/>
                </a:buClr>
                <a:buSzPct val="70000"/>
                <a:buFont typeface="Wingdings" panose="05000000000000000000" pitchFamily="2" charset="2"/>
                <a:buChar char="l"/>
                <a:defRPr sz="2200">
                  <a:solidFill>
                    <a:schemeClr val="tx2"/>
                  </a:solidFill>
                  <a:ea typeface="微软雅黑" panose="020B0503020204020204" pitchFamily="34" charset="-122"/>
                </a:defRPr>
              </a:lvl1pPr>
            </a:lstStyle>
            <a:p>
              <a:pPr>
                <a:buClr>
                  <a:schemeClr val="accent4"/>
                </a:buClr>
              </a:pPr>
              <a:r>
                <a:rPr lang="zh-CN" altLang="en-US" dirty="0"/>
                <a:t>充分发挥交通基础性、先导性、服务性作用</a:t>
              </a:r>
              <a:endParaRPr lang="en-US" altLang="zh-CN" dirty="0"/>
            </a:p>
            <a:p>
              <a:pPr>
                <a:buClr>
                  <a:schemeClr val="accent4"/>
                </a:buClr>
              </a:pPr>
              <a:r>
                <a:rPr lang="zh-CN" altLang="en-US" dirty="0"/>
                <a:t>经济社会中当先行官</a:t>
              </a:r>
              <a:endParaRPr lang="en-US" altLang="zh-CN" dirty="0"/>
            </a:p>
            <a:p>
              <a:pPr>
                <a:buClr>
                  <a:schemeClr val="accent4"/>
                </a:buClr>
              </a:pPr>
              <a:r>
                <a:rPr lang="zh-CN" altLang="en-US" dirty="0"/>
                <a:t>保障重大战略实施和社会主义现代化建设目标实现</a:t>
              </a:r>
              <a:endParaRPr lang="zh-CN" altLang="en-US" dirty="0"/>
            </a:p>
          </p:txBody>
        </p:sp>
      </p:grpSp>
      <p:grpSp>
        <p:nvGrpSpPr>
          <p:cNvPr id="6" name="组合 5"/>
          <p:cNvGrpSpPr/>
          <p:nvPr/>
        </p:nvGrpSpPr>
        <p:grpSpPr>
          <a:xfrm>
            <a:off x="8147117" y="3329739"/>
            <a:ext cx="3729325" cy="3110400"/>
            <a:chOff x="8157875" y="3329739"/>
            <a:chExt cx="3729325" cy="3110400"/>
          </a:xfrm>
        </p:grpSpPr>
        <p:sp>
          <p:nvSpPr>
            <p:cNvPr id="39" name="MH_Other_10"/>
            <p:cNvSpPr/>
            <p:nvPr>
              <p:custDataLst>
                <p:tags r:id="rId5"/>
              </p:custDataLst>
            </p:nvPr>
          </p:nvSpPr>
          <p:spPr bwMode="auto">
            <a:xfrm>
              <a:off x="8157875" y="3329739"/>
              <a:ext cx="3729325" cy="3110400"/>
            </a:xfrm>
            <a:prstGeom prst="rect">
              <a:avLst/>
            </a:prstGeom>
            <a:noFill/>
            <a:ln w="25400" cap="flat" cmpd="sng" algn="ctr">
              <a:solidFill>
                <a:sysClr val="window" lastClr="FFFFFF">
                  <a:lumMod val="85000"/>
                </a:sysClr>
              </a:solidFill>
              <a:prstDash val="solid"/>
              <a:headEnd type="none" w="med" len="med"/>
              <a:tailEnd type="none" w="med" len="med"/>
            </a:ln>
            <a:effectLst/>
          </p:spPr>
          <p:txBody>
            <a:bodyPr wrap="none" anchor="b"/>
            <a:lstStyle/>
            <a:p>
              <a:pPr algn="ctr" eaLnBrk="1" hangingPunct="1">
                <a:defRPr/>
              </a:pPr>
              <a:endParaRPr lang="zh-TW" altLang="en-US" b="1" kern="0" dirty="0">
                <a:solidFill>
                  <a:prstClr val="black"/>
                </a:solidFill>
              </a:endParaRPr>
            </a:p>
          </p:txBody>
        </p:sp>
        <p:sp>
          <p:nvSpPr>
            <p:cNvPr id="2" name="矩形 1"/>
            <p:cNvSpPr/>
            <p:nvPr/>
          </p:nvSpPr>
          <p:spPr>
            <a:xfrm>
              <a:off x="8165011" y="3522382"/>
              <a:ext cx="3633592" cy="2769989"/>
            </a:xfrm>
            <a:prstGeom prst="rect">
              <a:avLst/>
            </a:prstGeom>
          </p:spPr>
          <p:txBody>
            <a:bodyPr wrap="square">
              <a:spAutoFit/>
            </a:bodyPr>
            <a:lstStyle/>
            <a:p>
              <a:pPr marL="285750" indent="-285750">
                <a:spcBef>
                  <a:spcPts val="1200"/>
                </a:spcBef>
                <a:buClr>
                  <a:schemeClr val="accent4"/>
                </a:buClr>
                <a:buSzPct val="70000"/>
                <a:buFont typeface="Wingdings" panose="05000000000000000000" pitchFamily="2" charset="2"/>
                <a:buChar char="l"/>
              </a:pPr>
              <a:r>
                <a:rPr lang="zh-CN" altLang="en-US" sz="2200" dirty="0">
                  <a:solidFill>
                    <a:schemeClr val="tx2"/>
                  </a:solidFill>
                  <a:ea typeface="微软雅黑" panose="020B0503020204020204" pitchFamily="34" charset="-122"/>
                </a:rPr>
                <a:t>交通设施设备好、质量效率高、科技创新强、行业治理优、国际影响广</a:t>
              </a:r>
              <a:endParaRPr lang="en-US" altLang="zh-CN" sz="2200" dirty="0">
                <a:solidFill>
                  <a:schemeClr val="tx2"/>
                </a:solidFill>
                <a:ea typeface="微软雅黑" panose="020B0503020204020204" pitchFamily="34" charset="-122"/>
              </a:endParaRPr>
            </a:p>
            <a:p>
              <a:pPr marL="285750" indent="-285750">
                <a:spcBef>
                  <a:spcPts val="1200"/>
                </a:spcBef>
                <a:buClr>
                  <a:schemeClr val="accent4"/>
                </a:buClr>
                <a:buSzPct val="70000"/>
                <a:buFont typeface="Wingdings" panose="05000000000000000000" pitchFamily="2" charset="2"/>
                <a:buChar char="l"/>
              </a:pPr>
              <a:r>
                <a:rPr lang="zh-CN" altLang="en-US" sz="2200" dirty="0">
                  <a:solidFill>
                    <a:schemeClr val="tx2"/>
                  </a:solidFill>
                  <a:ea typeface="微软雅黑" panose="020B0503020204020204" pitchFamily="34" charset="-122"/>
                </a:rPr>
                <a:t>拥有一批世界一流交通运输企业</a:t>
              </a:r>
              <a:endParaRPr lang="en-US" altLang="zh-CN" sz="2200" dirty="0">
                <a:solidFill>
                  <a:schemeClr val="tx2"/>
                </a:solidFill>
                <a:ea typeface="微软雅黑" panose="020B0503020204020204" pitchFamily="34" charset="-122"/>
              </a:endParaRPr>
            </a:p>
            <a:p>
              <a:pPr marL="285750" indent="-285750">
                <a:spcBef>
                  <a:spcPts val="1200"/>
                </a:spcBef>
                <a:buClr>
                  <a:schemeClr val="accent4"/>
                </a:buClr>
                <a:buSzPct val="70000"/>
                <a:buFont typeface="Wingdings" panose="05000000000000000000" pitchFamily="2" charset="2"/>
                <a:buChar char="l"/>
              </a:pPr>
              <a:r>
                <a:rPr lang="zh-CN" altLang="en-US" sz="2200" dirty="0">
                  <a:solidFill>
                    <a:schemeClr val="tx2"/>
                  </a:solidFill>
                  <a:ea typeface="微软雅黑" panose="020B0503020204020204" pitchFamily="34" charset="-122"/>
                </a:rPr>
                <a:t>各运输方式比较优势和组合效率得到充分发挥</a:t>
              </a:r>
              <a:endParaRPr lang="zh-CN" altLang="en-US" sz="2200" dirty="0">
                <a:solidFill>
                  <a:schemeClr val="tx2"/>
                </a:solidFill>
                <a:ea typeface="微软雅黑" panose="020B0503020204020204" pitchFamily="34" charset="-122"/>
              </a:endParaRPr>
            </a:p>
          </p:txBody>
        </p:sp>
      </p:grpSp>
      <p:sp>
        <p:nvSpPr>
          <p:cNvPr id="14" name="TextBox 13"/>
          <p:cNvSpPr txBox="1"/>
          <p:nvPr/>
        </p:nvSpPr>
        <p:spPr>
          <a:xfrm>
            <a:off x="88475" y="157985"/>
            <a:ext cx="10205085" cy="553994"/>
          </a:xfrm>
          <a:prstGeom prst="rect">
            <a:avLst/>
          </a:prstGeom>
          <a:noFill/>
        </p:spPr>
        <p:txBody>
          <a:bodyPr wrap="square" lIns="121917" tIns="60958" rIns="121917" bIns="60958" rtlCol="0">
            <a:spAutoFit/>
          </a:bodyPr>
          <a:lstStyle/>
          <a:p>
            <a:r>
              <a:rPr lang="zh-CN" altLang="en-US" sz="2800" kern="0" dirty="0">
                <a:gradFill>
                  <a:gsLst>
                    <a:gs pos="0">
                      <a:srgbClr val="FF0000"/>
                    </a:gs>
                    <a:gs pos="100000">
                      <a:srgbClr val="C00000"/>
                    </a:gs>
                  </a:gsLst>
                  <a:lin ang="5400000" scaled="1"/>
                </a:gradFill>
                <a:latin typeface="方正粗雅宋_GBK" panose="02000500000000000000" pitchFamily="2" charset="-122"/>
                <a:ea typeface="方正粗雅宋_GBK" panose="02000500000000000000" pitchFamily="2" charset="-122"/>
                <a:cs typeface="宋体" panose="02010600030101010101" pitchFamily="2" charset="-122"/>
              </a:rPr>
              <a:t>一、研究国家政策</a:t>
            </a:r>
            <a:endParaRPr lang="zh-CN" altLang="en-US" sz="2800" kern="0" dirty="0">
              <a:gradFill>
                <a:gsLst>
                  <a:gs pos="0">
                    <a:srgbClr val="FF0000"/>
                  </a:gs>
                  <a:gs pos="100000">
                    <a:srgbClr val="C00000"/>
                  </a:gs>
                </a:gsLst>
                <a:lin ang="5400000" scaled="1"/>
              </a:gradFill>
              <a:latin typeface="方正粗雅宋_GBK" panose="02000500000000000000" pitchFamily="2" charset="-122"/>
              <a:ea typeface="方正粗雅宋_GBK" panose="02000500000000000000"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wipe(left)">
                                      <p:cBhvr>
                                        <p:cTn id="7" dur="500"/>
                                        <p:tgtEl>
                                          <p:spTgt spid="43"/>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p:cTn id="12" dur="500" fill="hold"/>
                                        <p:tgtEl>
                                          <p:spTgt spid="18"/>
                                        </p:tgtEl>
                                        <p:attrNameLst>
                                          <p:attrName>ppt_w</p:attrName>
                                        </p:attrNameLst>
                                      </p:cBhvr>
                                      <p:tavLst>
                                        <p:tav tm="0">
                                          <p:val>
                                            <p:fltVal val="0"/>
                                          </p:val>
                                        </p:tav>
                                        <p:tav tm="100000">
                                          <p:val>
                                            <p:strVal val="#ppt_w"/>
                                          </p:val>
                                        </p:tav>
                                      </p:tavLst>
                                    </p:anim>
                                    <p:anim calcmode="lin" valueType="num">
                                      <p:cBhvr>
                                        <p:cTn id="13" dur="500" fill="hold"/>
                                        <p:tgtEl>
                                          <p:spTgt spid="18"/>
                                        </p:tgtEl>
                                        <p:attrNameLst>
                                          <p:attrName>ppt_h</p:attrName>
                                        </p:attrNameLst>
                                      </p:cBhvr>
                                      <p:tavLst>
                                        <p:tav tm="0">
                                          <p:val>
                                            <p:fltVal val="0"/>
                                          </p:val>
                                        </p:tav>
                                        <p:tav tm="100000">
                                          <p:val>
                                            <p:strVal val="#ppt_h"/>
                                          </p:val>
                                        </p:tav>
                                      </p:tavLst>
                                    </p:anim>
                                    <p:animEffect transition="in" filter="fade">
                                      <p:cBhvr>
                                        <p:cTn id="14" dur="500"/>
                                        <p:tgtEl>
                                          <p:spTgt spid="18"/>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1"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wipe(up)">
                                      <p:cBhvr>
                                        <p:cTn id="19" dur="500"/>
                                        <p:tgtEl>
                                          <p:spTgt spid="4"/>
                                        </p:tgtEl>
                                      </p:cBhvr>
                                    </p:animEffect>
                                  </p:childTnLst>
                                </p:cTn>
                              </p:par>
                            </p:childTnLst>
                          </p:cTn>
                        </p:par>
                      </p:childTnLst>
                    </p:cTn>
                  </p:par>
                  <p:par>
                    <p:cTn id="20" fill="hold">
                      <p:stCondLst>
                        <p:cond delay="indefinite"/>
                      </p:stCondLst>
                      <p:childTnLst>
                        <p:par>
                          <p:cTn id="21" fill="hold">
                            <p:stCondLst>
                              <p:cond delay="0"/>
                            </p:stCondLst>
                            <p:childTnLst>
                              <p:par>
                                <p:cTn id="22" presetID="53" presetClass="entr" presetSubtype="16" fill="hold" grpId="0" nodeType="clickEffect">
                                  <p:stCondLst>
                                    <p:cond delay="0"/>
                                  </p:stCondLst>
                                  <p:childTnLst>
                                    <p:set>
                                      <p:cBhvr>
                                        <p:cTn id="23" dur="1" fill="hold">
                                          <p:stCondLst>
                                            <p:cond delay="0"/>
                                          </p:stCondLst>
                                        </p:cTn>
                                        <p:tgtEl>
                                          <p:spTgt spid="22"/>
                                        </p:tgtEl>
                                        <p:attrNameLst>
                                          <p:attrName>style.visibility</p:attrName>
                                        </p:attrNameLst>
                                      </p:cBhvr>
                                      <p:to>
                                        <p:strVal val="visible"/>
                                      </p:to>
                                    </p:set>
                                    <p:anim calcmode="lin" valueType="num">
                                      <p:cBhvr>
                                        <p:cTn id="24" dur="500" fill="hold"/>
                                        <p:tgtEl>
                                          <p:spTgt spid="22"/>
                                        </p:tgtEl>
                                        <p:attrNameLst>
                                          <p:attrName>ppt_w</p:attrName>
                                        </p:attrNameLst>
                                      </p:cBhvr>
                                      <p:tavLst>
                                        <p:tav tm="0">
                                          <p:val>
                                            <p:fltVal val="0"/>
                                          </p:val>
                                        </p:tav>
                                        <p:tav tm="100000">
                                          <p:val>
                                            <p:strVal val="#ppt_w"/>
                                          </p:val>
                                        </p:tav>
                                      </p:tavLst>
                                    </p:anim>
                                    <p:anim calcmode="lin" valueType="num">
                                      <p:cBhvr>
                                        <p:cTn id="25" dur="500" fill="hold"/>
                                        <p:tgtEl>
                                          <p:spTgt spid="22"/>
                                        </p:tgtEl>
                                        <p:attrNameLst>
                                          <p:attrName>ppt_h</p:attrName>
                                        </p:attrNameLst>
                                      </p:cBhvr>
                                      <p:tavLst>
                                        <p:tav tm="0">
                                          <p:val>
                                            <p:fltVal val="0"/>
                                          </p:val>
                                        </p:tav>
                                        <p:tav tm="100000">
                                          <p:val>
                                            <p:strVal val="#ppt_h"/>
                                          </p:val>
                                        </p:tav>
                                      </p:tavLst>
                                    </p:anim>
                                    <p:animEffect transition="in" filter="fade">
                                      <p:cBhvr>
                                        <p:cTn id="26" dur="500"/>
                                        <p:tgtEl>
                                          <p:spTgt spid="22"/>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1" fill="hold" nodeType="click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wipe(up)">
                                      <p:cBhvr>
                                        <p:cTn id="31" dur="500"/>
                                        <p:tgtEl>
                                          <p:spTgt spid="5"/>
                                        </p:tgtEl>
                                      </p:cBhvr>
                                    </p:animEffect>
                                  </p:childTnLst>
                                </p:cTn>
                              </p:par>
                            </p:childTnLst>
                          </p:cTn>
                        </p:par>
                      </p:childTnLst>
                    </p:cTn>
                  </p:par>
                  <p:par>
                    <p:cTn id="32" fill="hold">
                      <p:stCondLst>
                        <p:cond delay="indefinite"/>
                      </p:stCondLst>
                      <p:childTnLst>
                        <p:par>
                          <p:cTn id="33" fill="hold">
                            <p:stCondLst>
                              <p:cond delay="0"/>
                            </p:stCondLst>
                            <p:childTnLst>
                              <p:par>
                                <p:cTn id="34" presetID="53" presetClass="entr" presetSubtype="16" fill="hold" grpId="0" nodeType="clickEffect">
                                  <p:stCondLst>
                                    <p:cond delay="0"/>
                                  </p:stCondLst>
                                  <p:childTnLst>
                                    <p:set>
                                      <p:cBhvr>
                                        <p:cTn id="35" dur="1" fill="hold">
                                          <p:stCondLst>
                                            <p:cond delay="0"/>
                                          </p:stCondLst>
                                        </p:cTn>
                                        <p:tgtEl>
                                          <p:spTgt spid="23"/>
                                        </p:tgtEl>
                                        <p:attrNameLst>
                                          <p:attrName>style.visibility</p:attrName>
                                        </p:attrNameLst>
                                      </p:cBhvr>
                                      <p:to>
                                        <p:strVal val="visible"/>
                                      </p:to>
                                    </p:set>
                                    <p:anim calcmode="lin" valueType="num">
                                      <p:cBhvr>
                                        <p:cTn id="36" dur="500" fill="hold"/>
                                        <p:tgtEl>
                                          <p:spTgt spid="23"/>
                                        </p:tgtEl>
                                        <p:attrNameLst>
                                          <p:attrName>ppt_w</p:attrName>
                                        </p:attrNameLst>
                                      </p:cBhvr>
                                      <p:tavLst>
                                        <p:tav tm="0">
                                          <p:val>
                                            <p:fltVal val="0"/>
                                          </p:val>
                                        </p:tav>
                                        <p:tav tm="100000">
                                          <p:val>
                                            <p:strVal val="#ppt_w"/>
                                          </p:val>
                                        </p:tav>
                                      </p:tavLst>
                                    </p:anim>
                                    <p:anim calcmode="lin" valueType="num">
                                      <p:cBhvr>
                                        <p:cTn id="37" dur="500" fill="hold"/>
                                        <p:tgtEl>
                                          <p:spTgt spid="23"/>
                                        </p:tgtEl>
                                        <p:attrNameLst>
                                          <p:attrName>ppt_h</p:attrName>
                                        </p:attrNameLst>
                                      </p:cBhvr>
                                      <p:tavLst>
                                        <p:tav tm="0">
                                          <p:val>
                                            <p:fltVal val="0"/>
                                          </p:val>
                                        </p:tav>
                                        <p:tav tm="100000">
                                          <p:val>
                                            <p:strVal val="#ppt_h"/>
                                          </p:val>
                                        </p:tav>
                                      </p:tavLst>
                                    </p:anim>
                                    <p:animEffect transition="in" filter="fade">
                                      <p:cBhvr>
                                        <p:cTn id="38" dur="500"/>
                                        <p:tgtEl>
                                          <p:spTgt spid="23"/>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1" fill="hold" nodeType="clickEffect">
                                  <p:stCondLst>
                                    <p:cond delay="0"/>
                                  </p:stCondLst>
                                  <p:childTnLst>
                                    <p:set>
                                      <p:cBhvr>
                                        <p:cTn id="42" dur="1" fill="hold">
                                          <p:stCondLst>
                                            <p:cond delay="0"/>
                                          </p:stCondLst>
                                        </p:cTn>
                                        <p:tgtEl>
                                          <p:spTgt spid="6"/>
                                        </p:tgtEl>
                                        <p:attrNameLst>
                                          <p:attrName>style.visibility</p:attrName>
                                        </p:attrNameLst>
                                      </p:cBhvr>
                                      <p:to>
                                        <p:strVal val="visible"/>
                                      </p:to>
                                    </p:set>
                                    <p:animEffect transition="in" filter="wipe(up)">
                                      <p:cBhvr>
                                        <p:cTn id="4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22" grpId="0" animBg="1"/>
      <p:bldP spid="23" grpId="0" animBg="1"/>
      <p:bldP spid="4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210945" y="2835314"/>
            <a:ext cx="9371045" cy="588110"/>
          </a:xfrm>
          <a:prstGeom prst="rect">
            <a:avLst/>
          </a:prstGeom>
          <a:noFill/>
        </p:spPr>
        <p:txBody>
          <a:bodyPr wrap="square" rtlCol="0">
            <a:spAutoFit/>
          </a:bodyPr>
          <a:lstStyle/>
          <a:p>
            <a:pPr algn="l">
              <a:lnSpc>
                <a:spcPct val="150000"/>
              </a:lnSpc>
            </a:pPr>
            <a:r>
              <a:rPr lang="zh-CN" altLang="zh-CN" sz="2400" b="1" dirty="0" smtClean="0">
                <a:solidFill>
                  <a:srgbClr val="000000"/>
                </a:solidFill>
              </a:rPr>
              <a:t>第一</a:t>
            </a:r>
            <a:r>
              <a:rPr lang="zh-CN" altLang="zh-CN" sz="2400" b="1" dirty="0">
                <a:solidFill>
                  <a:srgbClr val="000000"/>
                </a:solidFill>
              </a:rPr>
              <a:t>阶段：</a:t>
            </a:r>
            <a:r>
              <a:rPr lang="en-US" altLang="zh-CN" sz="2400" b="1" dirty="0">
                <a:solidFill>
                  <a:srgbClr val="000000"/>
                </a:solidFill>
              </a:rPr>
              <a:t>从2020年到2035</a:t>
            </a:r>
            <a:r>
              <a:rPr lang="zh-CN" altLang="zh-CN" sz="2400" b="1" dirty="0">
                <a:solidFill>
                  <a:srgbClr val="000000"/>
                </a:solidFill>
              </a:rPr>
              <a:t>年，基本建成交通</a:t>
            </a:r>
            <a:r>
              <a:rPr lang="zh-CN" altLang="zh-CN" sz="2400" b="1" dirty="0" smtClean="0">
                <a:solidFill>
                  <a:srgbClr val="000000"/>
                </a:solidFill>
              </a:rPr>
              <a:t>强国</a:t>
            </a:r>
            <a:endParaRPr lang="zh-CN" altLang="zh-CN" sz="2400" b="1" dirty="0">
              <a:solidFill>
                <a:srgbClr val="000000"/>
              </a:solidFill>
            </a:endParaRPr>
          </a:p>
        </p:txBody>
      </p:sp>
      <p:sp>
        <p:nvSpPr>
          <p:cNvPr id="7" name="矩形 6"/>
          <p:cNvSpPr/>
          <p:nvPr/>
        </p:nvSpPr>
        <p:spPr>
          <a:xfrm>
            <a:off x="1210945" y="3654425"/>
            <a:ext cx="9209405" cy="1142108"/>
          </a:xfrm>
          <a:prstGeom prst="rect">
            <a:avLst/>
          </a:prstGeom>
          <a:noFill/>
        </p:spPr>
        <p:txBody>
          <a:bodyPr wrap="square" rtlCol="0">
            <a:spAutoFit/>
          </a:bodyPr>
          <a:lstStyle/>
          <a:p>
            <a:pPr algn="l">
              <a:lnSpc>
                <a:spcPct val="150000"/>
              </a:lnSpc>
            </a:pPr>
            <a:r>
              <a:rPr lang="zh-CN" altLang="zh-CN" sz="2400" b="1" dirty="0" smtClean="0">
                <a:solidFill>
                  <a:srgbClr val="000000"/>
                </a:solidFill>
              </a:rPr>
              <a:t>第二</a:t>
            </a:r>
            <a:r>
              <a:rPr lang="zh-CN" altLang="zh-CN" sz="2400" b="1" dirty="0">
                <a:solidFill>
                  <a:srgbClr val="000000"/>
                </a:solidFill>
              </a:rPr>
              <a:t>阶段：</a:t>
            </a:r>
            <a:r>
              <a:rPr lang="zh-CN" altLang="en-US" sz="2400" b="1" dirty="0">
                <a:solidFill>
                  <a:srgbClr val="000000"/>
                </a:solidFill>
              </a:rPr>
              <a:t>从2036年</a:t>
            </a:r>
            <a:r>
              <a:rPr lang="zh-CN" altLang="en-US" sz="2400" b="1" dirty="0">
                <a:solidFill>
                  <a:srgbClr val="000000"/>
                </a:solidFill>
                <a:sym typeface="+mn-ea"/>
              </a:rPr>
              <a:t>到本世纪中叶，全面建成人民满意、保障有力、</a:t>
            </a:r>
            <a:r>
              <a:rPr lang="en-US" altLang="zh-CN" sz="2400" b="1" dirty="0">
                <a:solidFill>
                  <a:srgbClr val="000000"/>
                </a:solidFill>
                <a:sym typeface="+mn-ea"/>
              </a:rPr>
              <a:t>          </a:t>
            </a:r>
            <a:r>
              <a:rPr lang="zh-CN" altLang="en-US" sz="2400" b="1" dirty="0">
                <a:solidFill>
                  <a:srgbClr val="000000"/>
                </a:solidFill>
                <a:sym typeface="+mn-ea"/>
              </a:rPr>
              <a:t>世界前列的交通强国</a:t>
            </a:r>
            <a:endParaRPr lang="zh-CN" altLang="zh-CN" sz="2400" b="1" dirty="0">
              <a:solidFill>
                <a:srgbClr val="000000"/>
              </a:solidFill>
            </a:endParaRPr>
          </a:p>
        </p:txBody>
      </p:sp>
      <p:sp>
        <p:nvSpPr>
          <p:cNvPr id="8" name="矩形 7"/>
          <p:cNvSpPr/>
          <p:nvPr/>
        </p:nvSpPr>
        <p:spPr>
          <a:xfrm>
            <a:off x="1291764" y="1369694"/>
            <a:ext cx="9209405" cy="670761"/>
          </a:xfrm>
          <a:prstGeom prst="rect">
            <a:avLst/>
          </a:prstGeom>
          <a:noFill/>
        </p:spPr>
        <p:txBody>
          <a:bodyPr wrap="square" rtlCol="0">
            <a:spAutoFit/>
          </a:bodyPr>
          <a:lstStyle/>
          <a:p>
            <a:pPr algn="l">
              <a:lnSpc>
                <a:spcPct val="150000"/>
              </a:lnSpc>
            </a:pPr>
            <a:r>
              <a:rPr lang="zh-CN" altLang="zh-CN" sz="2800" b="1" dirty="0" smtClean="0">
                <a:solidFill>
                  <a:srgbClr val="FF0000"/>
                </a:solidFill>
              </a:rPr>
              <a:t>在这个总的目标下，《建设纲要》提出了两个阶段目标</a:t>
            </a:r>
            <a:endParaRPr lang="zh-CN" altLang="zh-CN" sz="2800" b="1" dirty="0" smtClean="0">
              <a:solidFill>
                <a:srgbClr val="FF0000"/>
              </a:solidFill>
            </a:endParaRPr>
          </a:p>
        </p:txBody>
      </p:sp>
      <p:sp>
        <p:nvSpPr>
          <p:cNvPr id="6" name="TextBox 5"/>
          <p:cNvSpPr txBox="1"/>
          <p:nvPr/>
        </p:nvSpPr>
        <p:spPr>
          <a:xfrm>
            <a:off x="88475" y="157985"/>
            <a:ext cx="10205085" cy="553994"/>
          </a:xfrm>
          <a:prstGeom prst="rect">
            <a:avLst/>
          </a:prstGeom>
          <a:noFill/>
        </p:spPr>
        <p:txBody>
          <a:bodyPr wrap="square" lIns="121917" tIns="60958" rIns="121917" bIns="60958" rtlCol="0">
            <a:spAutoFit/>
          </a:bodyPr>
          <a:lstStyle/>
          <a:p>
            <a:r>
              <a:rPr lang="zh-CN" altLang="en-US" sz="2800" kern="0" dirty="0">
                <a:gradFill>
                  <a:gsLst>
                    <a:gs pos="0">
                      <a:srgbClr val="FF0000"/>
                    </a:gs>
                    <a:gs pos="100000">
                      <a:srgbClr val="C00000"/>
                    </a:gs>
                  </a:gsLst>
                  <a:lin ang="5400000" scaled="1"/>
                </a:gradFill>
                <a:latin typeface="方正粗雅宋_GBK" panose="02000500000000000000" pitchFamily="2" charset="-122"/>
                <a:ea typeface="方正粗雅宋_GBK" panose="02000500000000000000" pitchFamily="2" charset="-122"/>
                <a:cs typeface="宋体" panose="02010600030101010101" pitchFamily="2" charset="-122"/>
              </a:rPr>
              <a:t>一、研究国家政策</a:t>
            </a:r>
            <a:endParaRPr lang="zh-CN" altLang="en-US" sz="2800" kern="0" dirty="0">
              <a:gradFill>
                <a:gsLst>
                  <a:gs pos="0">
                    <a:srgbClr val="FF0000"/>
                  </a:gs>
                  <a:gs pos="100000">
                    <a:srgbClr val="C00000"/>
                  </a:gs>
                </a:gsLst>
                <a:lin ang="5400000" scaled="1"/>
              </a:gradFill>
              <a:latin typeface="方正粗雅宋_GBK" panose="02000500000000000000" pitchFamily="2" charset="-122"/>
              <a:ea typeface="方正粗雅宋_GBK" panose="02000500000000000000"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left)">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left)">
                                      <p:cBhvr>
                                        <p:cTn id="1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P spid="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13130" y="1236980"/>
            <a:ext cx="9609455" cy="645160"/>
          </a:xfrm>
          <a:prstGeom prst="rect">
            <a:avLst/>
          </a:prstGeom>
          <a:noFill/>
        </p:spPr>
        <p:txBody>
          <a:bodyPr wrap="square" rtlCol="0">
            <a:spAutoFit/>
          </a:bodyPr>
          <a:lstStyle/>
          <a:p>
            <a:pPr algn="ctr">
              <a:lnSpc>
                <a:spcPct val="150000"/>
              </a:lnSpc>
            </a:pPr>
            <a:r>
              <a:rPr lang="zh-CN" altLang="en-US" sz="2400" b="1">
                <a:solidFill>
                  <a:srgbClr val="FF0000"/>
                </a:solidFill>
                <a:latin typeface="+mn-ea"/>
              </a:rPr>
              <a:t>细化两个具体</a:t>
            </a:r>
            <a:r>
              <a:rPr lang="zh-CN" altLang="en-US" sz="2400" b="1" smtClean="0">
                <a:solidFill>
                  <a:srgbClr val="FF0000"/>
                </a:solidFill>
                <a:latin typeface="+mn-ea"/>
              </a:rPr>
              <a:t>目标</a:t>
            </a:r>
            <a:r>
              <a:rPr lang="en-US" altLang="zh-CN" sz="2400" b="1" smtClean="0">
                <a:solidFill>
                  <a:srgbClr val="FF0000"/>
                </a:solidFill>
                <a:latin typeface="+mn-ea"/>
              </a:rPr>
              <a:t>:</a:t>
            </a:r>
            <a:r>
              <a:rPr lang="zh-CN" altLang="zh-CN" sz="2400" b="1" smtClean="0">
                <a:solidFill>
                  <a:srgbClr val="FF0000"/>
                </a:solidFill>
                <a:latin typeface="+mn-ea"/>
              </a:rPr>
              <a:t>打造</a:t>
            </a:r>
            <a:r>
              <a:rPr lang="en-US" altLang="zh-CN" sz="2400" b="1" smtClean="0">
                <a:solidFill>
                  <a:srgbClr val="FF0000"/>
                </a:solidFill>
                <a:latin typeface="+mn-ea"/>
              </a:rPr>
              <a:t>“</a:t>
            </a:r>
            <a:r>
              <a:rPr lang="zh-CN" altLang="en-US" sz="2400" b="1" smtClean="0">
                <a:solidFill>
                  <a:srgbClr val="FF0000"/>
                </a:solidFill>
                <a:latin typeface="+mn-ea"/>
              </a:rPr>
              <a:t>三张交通网</a:t>
            </a:r>
            <a:r>
              <a:rPr lang="en-US" altLang="zh-CN" sz="2400" b="1" smtClean="0">
                <a:solidFill>
                  <a:srgbClr val="FF0000"/>
                </a:solidFill>
                <a:latin typeface="+mn-ea"/>
              </a:rPr>
              <a:t>”</a:t>
            </a:r>
            <a:r>
              <a:rPr lang="zh-CN" altLang="en-US" sz="2400" b="1" smtClean="0">
                <a:solidFill>
                  <a:srgbClr val="FF0000"/>
                </a:solidFill>
                <a:latin typeface="+mn-ea"/>
              </a:rPr>
              <a:t>、</a:t>
            </a:r>
            <a:r>
              <a:rPr lang="en-US" altLang="zh-CN" sz="2400" b="1" smtClean="0">
                <a:solidFill>
                  <a:srgbClr val="FF0000"/>
                </a:solidFill>
                <a:latin typeface="+mn-ea"/>
                <a:sym typeface="+mn-ea"/>
              </a:rPr>
              <a:t>打造“两个交通圈”</a:t>
            </a:r>
            <a:endParaRPr lang="en-US" altLang="zh-CN" sz="2400" b="1" smtClean="0">
              <a:solidFill>
                <a:srgbClr val="FF0000"/>
              </a:solidFill>
              <a:latin typeface="+mn-ea"/>
            </a:endParaRPr>
          </a:p>
        </p:txBody>
      </p:sp>
      <p:sp>
        <p:nvSpPr>
          <p:cNvPr id="34" name="任意多边形 33"/>
          <p:cNvSpPr/>
          <p:nvPr/>
        </p:nvSpPr>
        <p:spPr>
          <a:xfrm>
            <a:off x="1443776" y="2498629"/>
            <a:ext cx="0" cy="3600000"/>
          </a:xfrm>
          <a:custGeom>
            <a:avLst/>
            <a:gdLst>
              <a:gd name="connsiteX0" fmla="*/ 0 w 0"/>
              <a:gd name="connsiteY0" fmla="*/ 0 h 3278909"/>
              <a:gd name="connsiteX1" fmla="*/ 0 w 0"/>
              <a:gd name="connsiteY1" fmla="*/ 3278909 h 3278909"/>
            </a:gdLst>
            <a:ahLst/>
            <a:cxnLst>
              <a:cxn ang="0">
                <a:pos x="connsiteX0" y="connsiteY0"/>
              </a:cxn>
              <a:cxn ang="0">
                <a:pos x="connsiteX1" y="connsiteY1"/>
              </a:cxn>
            </a:cxnLst>
            <a:rect l="l" t="t" r="r" b="b"/>
            <a:pathLst>
              <a:path h="3278909">
                <a:moveTo>
                  <a:pt x="0" y="0"/>
                </a:moveTo>
                <a:lnTo>
                  <a:pt x="0" y="3278909"/>
                </a:lnTo>
              </a:path>
            </a:pathLst>
          </a:custGeom>
          <a:gradFill flip="none" rotWithShape="1">
            <a:gsLst>
              <a:gs pos="0">
                <a:schemeClr val="accent2">
                  <a:lumMod val="0"/>
                  <a:lumOff val="100000"/>
                </a:schemeClr>
              </a:gs>
              <a:gs pos="50000">
                <a:srgbClr val="F6BE98"/>
              </a:gs>
              <a:gs pos="100000">
                <a:schemeClr val="accent2">
                  <a:lumMod val="100000"/>
                </a:schemeClr>
              </a:gs>
            </a:gsLst>
            <a:path path="circle">
              <a:fillToRect l="50000" t="-80000" r="50000" b="180000"/>
            </a:path>
            <a:tileRect/>
          </a:gradFill>
          <a:ln w="19050">
            <a:solidFill>
              <a:srgbClr val="26C1F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p:nvGrpSpPr>
        <p:grpSpPr>
          <a:xfrm>
            <a:off x="1261371" y="2179340"/>
            <a:ext cx="6501699" cy="970915"/>
            <a:chOff x="1261371" y="2179340"/>
            <a:chExt cx="6501699" cy="970915"/>
          </a:xfrm>
        </p:grpSpPr>
        <p:sp>
          <p:nvSpPr>
            <p:cNvPr id="33" name="矩形 32"/>
            <p:cNvSpPr/>
            <p:nvPr/>
          </p:nvSpPr>
          <p:spPr>
            <a:xfrm>
              <a:off x="1914712" y="2179340"/>
              <a:ext cx="5848358" cy="970915"/>
            </a:xfrm>
            <a:prstGeom prst="rect">
              <a:avLst/>
            </a:prstGeom>
            <a:ln>
              <a:noFill/>
            </a:ln>
          </p:spPr>
          <p:style>
            <a:lnRef idx="2">
              <a:schemeClr val="accent1"/>
            </a:lnRef>
            <a:fillRef idx="1">
              <a:schemeClr val="lt1"/>
            </a:fillRef>
            <a:effectRef idx="0">
              <a:schemeClr val="accent1"/>
            </a:effectRef>
            <a:fontRef idx="minor">
              <a:schemeClr val="dk1"/>
            </a:fontRef>
          </p:style>
          <p:txBody>
            <a:bodyPr wrap="square">
              <a:spAutoFit/>
            </a:bodyPr>
            <a:lstStyle/>
            <a:p>
              <a:pPr algn="just">
                <a:lnSpc>
                  <a:spcPct val="130000"/>
                </a:lnSpc>
              </a:pPr>
              <a:r>
                <a:rPr lang="zh-CN" altLang="en-US" sz="2200" b="1" kern="100" dirty="0">
                  <a:solidFill>
                    <a:srgbClr val="FF0000"/>
                  </a:solidFill>
                  <a:latin typeface="+mn-ea"/>
                  <a:cs typeface="Droid Sans"/>
                </a:rPr>
                <a:t>一是发达的快速网。</a:t>
              </a:r>
              <a:r>
                <a:rPr lang="zh-CN" altLang="en-US" sz="2200" kern="100" dirty="0">
                  <a:solidFill>
                    <a:schemeClr val="tx2"/>
                  </a:solidFill>
                  <a:latin typeface="+mn-ea"/>
                  <a:cs typeface="Droid Sans"/>
                </a:rPr>
                <a:t>主要包括高铁、高速公路、民航，主要突出高品质、速度快等特点。</a:t>
              </a:r>
              <a:endParaRPr lang="zh-CN" altLang="en-US" sz="2200" kern="100" dirty="0">
                <a:solidFill>
                  <a:schemeClr val="tx2"/>
                </a:solidFill>
                <a:latin typeface="+mn-ea"/>
                <a:cs typeface="Droid Sans"/>
              </a:endParaRPr>
            </a:p>
          </p:txBody>
        </p:sp>
        <p:sp>
          <p:nvSpPr>
            <p:cNvPr id="35" name="椭圆 34"/>
            <p:cNvSpPr/>
            <p:nvPr/>
          </p:nvSpPr>
          <p:spPr>
            <a:xfrm>
              <a:off x="1261371" y="2324004"/>
              <a:ext cx="360000" cy="360000"/>
            </a:xfrm>
            <a:prstGeom prst="ellipse">
              <a:avLst/>
            </a:prstGeom>
            <a:solidFill>
              <a:srgbClr val="26C1F8"/>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smtClean="0"/>
                <a:t>1</a:t>
              </a:r>
              <a:endParaRPr lang="zh-CN" altLang="en-US" b="1" dirty="0"/>
            </a:p>
          </p:txBody>
        </p:sp>
      </p:grpSp>
      <p:sp>
        <p:nvSpPr>
          <p:cNvPr id="40" name="Rounded Rectangle 265"/>
          <p:cNvSpPr/>
          <p:nvPr/>
        </p:nvSpPr>
        <p:spPr>
          <a:xfrm>
            <a:off x="8369562" y="2179340"/>
            <a:ext cx="3428002" cy="1843200"/>
          </a:xfrm>
          <a:prstGeom prst="roundRect">
            <a:avLst>
              <a:gd name="adj" fmla="val 8094"/>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zh-CN" altLang="en-US" sz="2200" b="1" dirty="0">
                <a:solidFill>
                  <a:srgbClr val="FFFF00"/>
                </a:solidFill>
              </a:rPr>
              <a:t>“全国</a:t>
            </a:r>
            <a:r>
              <a:rPr lang="en-US" altLang="zh-CN" sz="2200" b="1" dirty="0">
                <a:solidFill>
                  <a:srgbClr val="FFFF00"/>
                </a:solidFill>
              </a:rPr>
              <a:t>123</a:t>
            </a:r>
            <a:r>
              <a:rPr lang="zh-CN" altLang="en-US" sz="2200" b="1" dirty="0">
                <a:solidFill>
                  <a:srgbClr val="FFFF00"/>
                </a:solidFill>
              </a:rPr>
              <a:t>出行交通圈” </a:t>
            </a:r>
            <a:endParaRPr lang="en-US" altLang="zh-CN" sz="2200" b="1" dirty="0">
              <a:solidFill>
                <a:srgbClr val="FFFF00"/>
              </a:solidFill>
            </a:endParaRPr>
          </a:p>
          <a:p>
            <a:pPr algn="ctr">
              <a:lnSpc>
                <a:spcPct val="120000"/>
              </a:lnSpc>
            </a:pPr>
            <a:r>
              <a:rPr lang="zh-CN" altLang="zh-CN" sz="2200" dirty="0"/>
              <a:t>都市区</a:t>
            </a:r>
            <a:r>
              <a:rPr lang="en-US" altLang="zh-CN" sz="2200" dirty="0"/>
              <a:t>1</a:t>
            </a:r>
            <a:r>
              <a:rPr lang="zh-CN" altLang="zh-CN" sz="2200" dirty="0"/>
              <a:t>小时通勤</a:t>
            </a:r>
            <a:endParaRPr lang="en-US" altLang="zh-CN" sz="2200" dirty="0"/>
          </a:p>
          <a:p>
            <a:pPr algn="ctr">
              <a:lnSpc>
                <a:spcPct val="120000"/>
              </a:lnSpc>
            </a:pPr>
            <a:r>
              <a:rPr lang="zh-CN" altLang="zh-CN" sz="2200" dirty="0"/>
              <a:t>城市群</a:t>
            </a:r>
            <a:r>
              <a:rPr lang="en-US" altLang="zh-CN" sz="2200" dirty="0"/>
              <a:t>2</a:t>
            </a:r>
            <a:r>
              <a:rPr lang="zh-CN" altLang="zh-CN" sz="2200" dirty="0"/>
              <a:t>小时通达</a:t>
            </a:r>
            <a:endParaRPr lang="en-US" altLang="zh-CN" sz="2200" dirty="0"/>
          </a:p>
          <a:p>
            <a:pPr algn="ctr">
              <a:lnSpc>
                <a:spcPct val="120000"/>
              </a:lnSpc>
            </a:pPr>
            <a:r>
              <a:rPr lang="zh-CN" altLang="zh-CN" sz="2200" dirty="0"/>
              <a:t>全国主要城市</a:t>
            </a:r>
            <a:r>
              <a:rPr lang="en-US" altLang="zh-CN" sz="2200" dirty="0"/>
              <a:t>3</a:t>
            </a:r>
            <a:r>
              <a:rPr lang="zh-CN" altLang="zh-CN" sz="2200" dirty="0"/>
              <a:t>小时覆盖</a:t>
            </a:r>
            <a:endParaRPr lang="en-US" sz="2200" dirty="0"/>
          </a:p>
        </p:txBody>
      </p:sp>
      <p:sp>
        <p:nvSpPr>
          <p:cNvPr id="41" name="Rounded Rectangle 265"/>
          <p:cNvSpPr/>
          <p:nvPr/>
        </p:nvSpPr>
        <p:spPr>
          <a:xfrm>
            <a:off x="8369562" y="4387326"/>
            <a:ext cx="3428002" cy="1844601"/>
          </a:xfrm>
          <a:prstGeom prst="roundRect">
            <a:avLst>
              <a:gd name="adj" fmla="val 8094"/>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zh-CN" altLang="en-US" sz="2200" b="1" dirty="0">
                <a:solidFill>
                  <a:srgbClr val="FFFF00"/>
                </a:solidFill>
              </a:rPr>
              <a:t>“全球</a:t>
            </a:r>
            <a:r>
              <a:rPr lang="en-US" altLang="zh-CN" sz="2200" b="1" dirty="0">
                <a:solidFill>
                  <a:srgbClr val="FFFF00"/>
                </a:solidFill>
              </a:rPr>
              <a:t>123</a:t>
            </a:r>
            <a:r>
              <a:rPr lang="zh-CN" altLang="en-US" sz="2200" b="1" dirty="0">
                <a:solidFill>
                  <a:srgbClr val="FFFF00"/>
                </a:solidFill>
              </a:rPr>
              <a:t>快货物流圈”</a:t>
            </a:r>
            <a:endParaRPr lang="en-US" altLang="zh-CN" sz="2200" b="1" dirty="0">
              <a:solidFill>
                <a:srgbClr val="FFFF00"/>
              </a:solidFill>
            </a:endParaRPr>
          </a:p>
          <a:p>
            <a:pPr algn="ctr">
              <a:lnSpc>
                <a:spcPct val="120000"/>
              </a:lnSpc>
            </a:pPr>
            <a:r>
              <a:rPr lang="zh-CN" altLang="en-US" sz="2200" dirty="0"/>
              <a:t>国内</a:t>
            </a:r>
            <a:r>
              <a:rPr lang="en-US" altLang="zh-CN" sz="2200" dirty="0"/>
              <a:t>1</a:t>
            </a:r>
            <a:r>
              <a:rPr lang="zh-CN" altLang="en-US" sz="2200" dirty="0"/>
              <a:t>天送达</a:t>
            </a:r>
            <a:endParaRPr lang="en-US" altLang="zh-CN" sz="2200" dirty="0"/>
          </a:p>
          <a:p>
            <a:pPr algn="ctr">
              <a:lnSpc>
                <a:spcPct val="120000"/>
              </a:lnSpc>
            </a:pPr>
            <a:r>
              <a:rPr lang="zh-CN" altLang="en-US" sz="2200" dirty="0"/>
              <a:t>周边国家</a:t>
            </a:r>
            <a:r>
              <a:rPr lang="en-US" altLang="zh-CN" sz="2200" dirty="0"/>
              <a:t>2</a:t>
            </a:r>
            <a:r>
              <a:rPr lang="zh-CN" altLang="en-US" sz="2200" dirty="0"/>
              <a:t>天送达</a:t>
            </a:r>
            <a:endParaRPr lang="en-US" altLang="zh-CN" sz="2200" dirty="0"/>
          </a:p>
          <a:p>
            <a:pPr algn="ctr">
              <a:lnSpc>
                <a:spcPct val="120000"/>
              </a:lnSpc>
            </a:pPr>
            <a:r>
              <a:rPr lang="zh-CN" altLang="en-US" sz="2200" dirty="0"/>
              <a:t>全球主要城市</a:t>
            </a:r>
            <a:r>
              <a:rPr lang="en-US" altLang="zh-CN" sz="2200" dirty="0"/>
              <a:t>3</a:t>
            </a:r>
            <a:r>
              <a:rPr lang="zh-CN" altLang="en-US" sz="2200" dirty="0"/>
              <a:t>天送达</a:t>
            </a:r>
            <a:endParaRPr lang="en-US" sz="2200" dirty="0"/>
          </a:p>
        </p:txBody>
      </p:sp>
      <p:grpSp>
        <p:nvGrpSpPr>
          <p:cNvPr id="7" name="组合 6"/>
          <p:cNvGrpSpPr/>
          <p:nvPr/>
        </p:nvGrpSpPr>
        <p:grpSpPr>
          <a:xfrm>
            <a:off x="1269308" y="3342555"/>
            <a:ext cx="6493762" cy="970915"/>
            <a:chOff x="1269308" y="3342555"/>
            <a:chExt cx="6493762" cy="970915"/>
          </a:xfrm>
        </p:grpSpPr>
        <p:sp>
          <p:nvSpPr>
            <p:cNvPr id="3" name="矩形 2"/>
            <p:cNvSpPr/>
            <p:nvPr/>
          </p:nvSpPr>
          <p:spPr>
            <a:xfrm>
              <a:off x="1914712" y="3342555"/>
              <a:ext cx="5848358" cy="970915"/>
            </a:xfrm>
            <a:prstGeom prst="rect">
              <a:avLst/>
            </a:prstGeom>
            <a:ln>
              <a:noFill/>
            </a:ln>
          </p:spPr>
          <p:style>
            <a:lnRef idx="2">
              <a:schemeClr val="accent1"/>
            </a:lnRef>
            <a:fillRef idx="1">
              <a:schemeClr val="lt1"/>
            </a:fillRef>
            <a:effectRef idx="0">
              <a:schemeClr val="accent1"/>
            </a:effectRef>
            <a:fontRef idx="minor">
              <a:schemeClr val="dk1"/>
            </a:fontRef>
          </p:style>
          <p:txBody>
            <a:bodyPr wrap="square">
              <a:spAutoFit/>
            </a:bodyPr>
            <a:lstStyle/>
            <a:p>
              <a:pPr algn="just">
                <a:lnSpc>
                  <a:spcPct val="130000"/>
                </a:lnSpc>
              </a:pPr>
              <a:r>
                <a:rPr lang="zh-CN" altLang="zh-CN" sz="2200" b="1" kern="100" dirty="0">
                  <a:solidFill>
                    <a:srgbClr val="FF0000"/>
                  </a:solidFill>
                  <a:latin typeface="+mn-ea"/>
                  <a:cs typeface="Droid Sans"/>
                </a:rPr>
                <a:t>二是完善的干线网。</a:t>
              </a:r>
              <a:r>
                <a:rPr lang="zh-CN" altLang="zh-CN" sz="2200" kern="100" dirty="0">
                  <a:solidFill>
                    <a:schemeClr val="tx2"/>
                  </a:solidFill>
                  <a:latin typeface="+mn-ea"/>
                  <a:cs typeface="Droid Sans"/>
                </a:rPr>
                <a:t>主要是由普速铁路、普通国道、航道组成。</a:t>
              </a:r>
              <a:endParaRPr lang="zh-CN" altLang="zh-CN" sz="2200" kern="100" dirty="0">
                <a:solidFill>
                  <a:schemeClr val="tx2"/>
                </a:solidFill>
                <a:latin typeface="+mn-ea"/>
                <a:cs typeface="Droid Sans"/>
              </a:endParaRPr>
            </a:p>
          </p:txBody>
        </p:sp>
        <p:sp>
          <p:nvSpPr>
            <p:cNvPr id="42" name="椭圆 41"/>
            <p:cNvSpPr/>
            <p:nvPr/>
          </p:nvSpPr>
          <p:spPr>
            <a:xfrm>
              <a:off x="1269308" y="3518052"/>
              <a:ext cx="360000" cy="360000"/>
            </a:xfrm>
            <a:prstGeom prst="ellipse">
              <a:avLst/>
            </a:prstGeom>
            <a:solidFill>
              <a:srgbClr val="26C1F8"/>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smtClean="0"/>
                <a:t>2</a:t>
              </a:r>
              <a:endParaRPr lang="zh-CN" altLang="en-US" b="1" dirty="0"/>
            </a:p>
          </p:txBody>
        </p:sp>
      </p:grpSp>
      <p:grpSp>
        <p:nvGrpSpPr>
          <p:cNvPr id="8" name="组合 7"/>
          <p:cNvGrpSpPr/>
          <p:nvPr/>
        </p:nvGrpSpPr>
        <p:grpSpPr>
          <a:xfrm>
            <a:off x="1262400" y="4493301"/>
            <a:ext cx="6360709" cy="1850390"/>
            <a:chOff x="1262400" y="4493301"/>
            <a:chExt cx="6360709" cy="1850390"/>
          </a:xfrm>
        </p:grpSpPr>
        <p:sp>
          <p:nvSpPr>
            <p:cNvPr id="38" name="椭圆 37"/>
            <p:cNvSpPr/>
            <p:nvPr/>
          </p:nvSpPr>
          <p:spPr>
            <a:xfrm>
              <a:off x="1364401" y="4636146"/>
              <a:ext cx="144000" cy="144000"/>
            </a:xfrm>
            <a:prstGeom prst="ellipse">
              <a:avLst/>
            </a:prstGeom>
            <a:solidFill>
              <a:srgbClr val="26C1F8"/>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1896050" y="4493301"/>
              <a:ext cx="5727059" cy="1850390"/>
            </a:xfrm>
            <a:prstGeom prst="rect">
              <a:avLst/>
            </a:prstGeom>
            <a:ln>
              <a:noFill/>
            </a:ln>
          </p:spPr>
          <p:style>
            <a:lnRef idx="2">
              <a:schemeClr val="accent1"/>
            </a:lnRef>
            <a:fillRef idx="1">
              <a:schemeClr val="lt1"/>
            </a:fillRef>
            <a:effectRef idx="0">
              <a:schemeClr val="accent1"/>
            </a:effectRef>
            <a:fontRef idx="minor">
              <a:schemeClr val="dk1"/>
            </a:fontRef>
          </p:style>
          <p:txBody>
            <a:bodyPr wrap="square">
              <a:spAutoFit/>
            </a:bodyPr>
            <a:lstStyle/>
            <a:p>
              <a:pPr algn="just">
                <a:lnSpc>
                  <a:spcPct val="130000"/>
                </a:lnSpc>
              </a:pPr>
              <a:r>
                <a:rPr sz="2200" b="1" kern="100" dirty="0">
                  <a:solidFill>
                    <a:srgbClr val="FF0000"/>
                  </a:solidFill>
                  <a:latin typeface="+mn-ea"/>
                  <a:cs typeface="Droid Sans"/>
                </a:rPr>
                <a:t>三是广泛的基础网。</a:t>
              </a:r>
              <a:r>
                <a:rPr sz="2200" kern="100" dirty="0">
                  <a:solidFill>
                    <a:schemeClr val="tx2"/>
                  </a:solidFill>
                  <a:latin typeface="+mn-ea"/>
                  <a:cs typeface="Droid Sans"/>
                </a:rPr>
                <a:t>主要是由普通的省道、农村公路、支线铁路、支线航道、通用航空组成，具有覆盖空间大、通达程度深、惠及面广等特点。</a:t>
              </a:r>
              <a:endParaRPr sz="2200" kern="100" dirty="0">
                <a:solidFill>
                  <a:schemeClr val="tx2"/>
                </a:solidFill>
                <a:latin typeface="+mn-ea"/>
                <a:cs typeface="Droid Sans"/>
              </a:endParaRPr>
            </a:p>
          </p:txBody>
        </p:sp>
        <p:sp>
          <p:nvSpPr>
            <p:cNvPr id="43" name="椭圆 42"/>
            <p:cNvSpPr/>
            <p:nvPr/>
          </p:nvSpPr>
          <p:spPr>
            <a:xfrm>
              <a:off x="1262400" y="4636146"/>
              <a:ext cx="360000" cy="360000"/>
            </a:xfrm>
            <a:prstGeom prst="ellipse">
              <a:avLst/>
            </a:prstGeom>
            <a:solidFill>
              <a:srgbClr val="26C1F8"/>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smtClean="0"/>
                <a:t>3</a:t>
              </a:r>
              <a:endParaRPr lang="zh-CN" altLang="en-US" b="1" dirty="0"/>
            </a:p>
          </p:txBody>
        </p:sp>
      </p:grpSp>
      <p:cxnSp>
        <p:nvCxnSpPr>
          <p:cNvPr id="44" name="直接连接符 43"/>
          <p:cNvCxnSpPr/>
          <p:nvPr/>
        </p:nvCxnSpPr>
        <p:spPr>
          <a:xfrm>
            <a:off x="7996335" y="1875453"/>
            <a:ext cx="0" cy="4581331"/>
          </a:xfrm>
          <a:prstGeom prst="line">
            <a:avLst/>
          </a:prstGeom>
          <a:ln>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88475" y="157985"/>
            <a:ext cx="10205085" cy="553994"/>
          </a:xfrm>
          <a:prstGeom prst="rect">
            <a:avLst/>
          </a:prstGeom>
          <a:noFill/>
        </p:spPr>
        <p:txBody>
          <a:bodyPr wrap="square" lIns="121917" tIns="60958" rIns="121917" bIns="60958" rtlCol="0">
            <a:spAutoFit/>
          </a:bodyPr>
          <a:lstStyle/>
          <a:p>
            <a:r>
              <a:rPr lang="zh-CN" altLang="en-US" sz="2800" kern="0" dirty="0">
                <a:gradFill>
                  <a:gsLst>
                    <a:gs pos="0">
                      <a:srgbClr val="FF0000"/>
                    </a:gs>
                    <a:gs pos="100000">
                      <a:srgbClr val="C00000"/>
                    </a:gs>
                  </a:gsLst>
                  <a:lin ang="5400000" scaled="1"/>
                </a:gradFill>
                <a:latin typeface="方正粗雅宋_GBK" panose="02000500000000000000" pitchFamily="2" charset="-122"/>
                <a:ea typeface="方正粗雅宋_GBK" panose="02000500000000000000" pitchFamily="2" charset="-122"/>
                <a:cs typeface="宋体" panose="02010600030101010101" pitchFamily="2" charset="-122"/>
              </a:rPr>
              <a:t>一、研究国家政策</a:t>
            </a:r>
            <a:endParaRPr lang="zh-CN" altLang="en-US" sz="2800" kern="0" dirty="0">
              <a:gradFill>
                <a:gsLst>
                  <a:gs pos="0">
                    <a:srgbClr val="FF0000"/>
                  </a:gs>
                  <a:gs pos="100000">
                    <a:srgbClr val="C00000"/>
                  </a:gs>
                </a:gsLst>
                <a:lin ang="5400000" scaled="1"/>
              </a:gradFill>
              <a:latin typeface="方正粗雅宋_GBK" panose="02000500000000000000" pitchFamily="2" charset="-122"/>
              <a:ea typeface="方正粗雅宋_GBK" panose="02000500000000000000"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1" fill="hold" grpId="0" nodeType="clickEffect">
                                  <p:stCondLst>
                                    <p:cond delay="0"/>
                                  </p:stCondLst>
                                  <p:childTnLst>
                                    <p:set>
                                      <p:cBhvr>
                                        <p:cTn id="13" dur="1" fill="hold">
                                          <p:stCondLst>
                                            <p:cond delay="0"/>
                                          </p:stCondLst>
                                        </p:cTn>
                                        <p:tgtEl>
                                          <p:spTgt spid="34"/>
                                        </p:tgtEl>
                                        <p:attrNameLst>
                                          <p:attrName>style.visibility</p:attrName>
                                        </p:attrNameLst>
                                      </p:cBhvr>
                                      <p:to>
                                        <p:strVal val="visible"/>
                                      </p:to>
                                    </p:set>
                                    <p:animEffect transition="in" filter="wipe(up)">
                                      <p:cBhvr>
                                        <p:cTn id="14" dur="500"/>
                                        <p:tgtEl>
                                          <p:spTgt spid="34"/>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left)">
                                      <p:cBhvr>
                                        <p:cTn id="19" dur="500"/>
                                        <p:tgtEl>
                                          <p:spTgt spid="6"/>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nodeType="click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wipe(left)">
                                      <p:cBhvr>
                                        <p:cTn id="24" dur="500"/>
                                        <p:tgtEl>
                                          <p:spTgt spid="7"/>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nodeType="click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wipe(left)">
                                      <p:cBhvr>
                                        <p:cTn id="29" dur="500"/>
                                        <p:tgtEl>
                                          <p:spTgt spid="8"/>
                                        </p:tgtEl>
                                      </p:cBhvr>
                                    </p:animEffect>
                                  </p:childTnLst>
                                </p:cTn>
                              </p:par>
                            </p:childTnLst>
                          </p:cTn>
                        </p:par>
                        <p:par>
                          <p:cTn id="30" fill="hold">
                            <p:stCondLst>
                              <p:cond delay="500"/>
                            </p:stCondLst>
                            <p:childTnLst>
                              <p:par>
                                <p:cTn id="31" presetID="10" presetClass="entr" presetSubtype="0" fill="hold" nodeType="afterEffect">
                                  <p:stCondLst>
                                    <p:cond delay="0"/>
                                  </p:stCondLst>
                                  <p:childTnLst>
                                    <p:set>
                                      <p:cBhvr>
                                        <p:cTn id="32" dur="1" fill="hold">
                                          <p:stCondLst>
                                            <p:cond delay="0"/>
                                          </p:stCondLst>
                                        </p:cTn>
                                        <p:tgtEl>
                                          <p:spTgt spid="44"/>
                                        </p:tgtEl>
                                        <p:attrNameLst>
                                          <p:attrName>style.visibility</p:attrName>
                                        </p:attrNameLst>
                                      </p:cBhvr>
                                      <p:to>
                                        <p:strVal val="visible"/>
                                      </p:to>
                                    </p:set>
                                    <p:animEffect transition="in" filter="fade">
                                      <p:cBhvr>
                                        <p:cTn id="33" dur="500"/>
                                        <p:tgtEl>
                                          <p:spTgt spid="44"/>
                                        </p:tgtEl>
                                      </p:cBhvr>
                                    </p:animEffect>
                                  </p:childTnLst>
                                </p:cTn>
                              </p:par>
                            </p:childTnLst>
                          </p:cTn>
                        </p:par>
                      </p:childTnLst>
                    </p:cTn>
                  </p:par>
                  <p:par>
                    <p:cTn id="34" fill="hold">
                      <p:stCondLst>
                        <p:cond delay="indefinite"/>
                      </p:stCondLst>
                      <p:childTnLst>
                        <p:par>
                          <p:cTn id="35" fill="hold">
                            <p:stCondLst>
                              <p:cond delay="0"/>
                            </p:stCondLst>
                            <p:childTnLst>
                              <p:par>
                                <p:cTn id="36" presetID="53" presetClass="entr" presetSubtype="16" fill="hold" grpId="0" nodeType="clickEffect">
                                  <p:stCondLst>
                                    <p:cond delay="0"/>
                                  </p:stCondLst>
                                  <p:childTnLst>
                                    <p:set>
                                      <p:cBhvr>
                                        <p:cTn id="37" dur="1" fill="hold">
                                          <p:stCondLst>
                                            <p:cond delay="0"/>
                                          </p:stCondLst>
                                        </p:cTn>
                                        <p:tgtEl>
                                          <p:spTgt spid="40"/>
                                        </p:tgtEl>
                                        <p:attrNameLst>
                                          <p:attrName>style.visibility</p:attrName>
                                        </p:attrNameLst>
                                      </p:cBhvr>
                                      <p:to>
                                        <p:strVal val="visible"/>
                                      </p:to>
                                    </p:set>
                                    <p:anim calcmode="lin" valueType="num">
                                      <p:cBhvr>
                                        <p:cTn id="38" dur="500" fill="hold"/>
                                        <p:tgtEl>
                                          <p:spTgt spid="40"/>
                                        </p:tgtEl>
                                        <p:attrNameLst>
                                          <p:attrName>ppt_w</p:attrName>
                                        </p:attrNameLst>
                                      </p:cBhvr>
                                      <p:tavLst>
                                        <p:tav tm="0">
                                          <p:val>
                                            <p:fltVal val="0"/>
                                          </p:val>
                                        </p:tav>
                                        <p:tav tm="100000">
                                          <p:val>
                                            <p:strVal val="#ppt_w"/>
                                          </p:val>
                                        </p:tav>
                                      </p:tavLst>
                                    </p:anim>
                                    <p:anim calcmode="lin" valueType="num">
                                      <p:cBhvr>
                                        <p:cTn id="39" dur="500" fill="hold"/>
                                        <p:tgtEl>
                                          <p:spTgt spid="40"/>
                                        </p:tgtEl>
                                        <p:attrNameLst>
                                          <p:attrName>ppt_h</p:attrName>
                                        </p:attrNameLst>
                                      </p:cBhvr>
                                      <p:tavLst>
                                        <p:tav tm="0">
                                          <p:val>
                                            <p:fltVal val="0"/>
                                          </p:val>
                                        </p:tav>
                                        <p:tav tm="100000">
                                          <p:val>
                                            <p:strVal val="#ppt_h"/>
                                          </p:val>
                                        </p:tav>
                                      </p:tavLst>
                                    </p:anim>
                                    <p:animEffect transition="in" filter="fade">
                                      <p:cBhvr>
                                        <p:cTn id="40" dur="500"/>
                                        <p:tgtEl>
                                          <p:spTgt spid="40"/>
                                        </p:tgtEl>
                                      </p:cBhvr>
                                    </p:animEffect>
                                  </p:childTnLst>
                                </p:cTn>
                              </p:par>
                            </p:childTnLst>
                          </p:cTn>
                        </p:par>
                      </p:childTnLst>
                    </p:cTn>
                  </p:par>
                  <p:par>
                    <p:cTn id="41" fill="hold">
                      <p:stCondLst>
                        <p:cond delay="indefinite"/>
                      </p:stCondLst>
                      <p:childTnLst>
                        <p:par>
                          <p:cTn id="42" fill="hold">
                            <p:stCondLst>
                              <p:cond delay="0"/>
                            </p:stCondLst>
                            <p:childTnLst>
                              <p:par>
                                <p:cTn id="43" presetID="53" presetClass="entr" presetSubtype="16" fill="hold" grpId="0" nodeType="clickEffect">
                                  <p:stCondLst>
                                    <p:cond delay="0"/>
                                  </p:stCondLst>
                                  <p:childTnLst>
                                    <p:set>
                                      <p:cBhvr>
                                        <p:cTn id="44" dur="1" fill="hold">
                                          <p:stCondLst>
                                            <p:cond delay="0"/>
                                          </p:stCondLst>
                                        </p:cTn>
                                        <p:tgtEl>
                                          <p:spTgt spid="41"/>
                                        </p:tgtEl>
                                        <p:attrNameLst>
                                          <p:attrName>style.visibility</p:attrName>
                                        </p:attrNameLst>
                                      </p:cBhvr>
                                      <p:to>
                                        <p:strVal val="visible"/>
                                      </p:to>
                                    </p:set>
                                    <p:anim calcmode="lin" valueType="num">
                                      <p:cBhvr>
                                        <p:cTn id="45" dur="500" fill="hold"/>
                                        <p:tgtEl>
                                          <p:spTgt spid="41"/>
                                        </p:tgtEl>
                                        <p:attrNameLst>
                                          <p:attrName>ppt_w</p:attrName>
                                        </p:attrNameLst>
                                      </p:cBhvr>
                                      <p:tavLst>
                                        <p:tav tm="0">
                                          <p:val>
                                            <p:fltVal val="0"/>
                                          </p:val>
                                        </p:tav>
                                        <p:tav tm="100000">
                                          <p:val>
                                            <p:strVal val="#ppt_w"/>
                                          </p:val>
                                        </p:tav>
                                      </p:tavLst>
                                    </p:anim>
                                    <p:anim calcmode="lin" valueType="num">
                                      <p:cBhvr>
                                        <p:cTn id="46" dur="500" fill="hold"/>
                                        <p:tgtEl>
                                          <p:spTgt spid="41"/>
                                        </p:tgtEl>
                                        <p:attrNameLst>
                                          <p:attrName>ppt_h</p:attrName>
                                        </p:attrNameLst>
                                      </p:cBhvr>
                                      <p:tavLst>
                                        <p:tav tm="0">
                                          <p:val>
                                            <p:fltVal val="0"/>
                                          </p:val>
                                        </p:tav>
                                        <p:tav tm="100000">
                                          <p:val>
                                            <p:strVal val="#ppt_h"/>
                                          </p:val>
                                        </p:tav>
                                      </p:tavLst>
                                    </p:anim>
                                    <p:animEffect transition="in" filter="fade">
                                      <p:cBhvr>
                                        <p:cTn id="47"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4" grpId="0" animBg="1"/>
      <p:bldP spid="40" grpId="0" animBg="1"/>
      <p:bldP spid="41" grpId="0" animBg="1"/>
    </p:bldLst>
  </p:timing>
</p:sld>
</file>

<file path=ppt/tags/tag1.xml><?xml version="1.0" encoding="utf-8"?>
<p:tagLst xmlns:p="http://schemas.openxmlformats.org/presentationml/2006/main">
  <p:tag name="MH" val="20190111152244"/>
  <p:tag name="MH_LIBRARY" val="GRAPHIC"/>
  <p:tag name="MH_TYPE" val="Other"/>
  <p:tag name="MH_ORDER" val="2"/>
</p:tagLst>
</file>

<file path=ppt/tags/tag2.xml><?xml version="1.0" encoding="utf-8"?>
<p:tagLst xmlns:p="http://schemas.openxmlformats.org/presentationml/2006/main">
  <p:tag name="MH" val="20190111152244"/>
  <p:tag name="MH_LIBRARY" val="GRAPHIC"/>
  <p:tag name="MH_TYPE" val="Text"/>
  <p:tag name="MH_ORDER" val="1"/>
</p:tagLst>
</file>

<file path=ppt/tags/tag3.xml><?xml version="1.0" encoding="utf-8"?>
<p:tagLst xmlns:p="http://schemas.openxmlformats.org/presentationml/2006/main">
  <p:tag name="MH" val="20190111152244"/>
  <p:tag name="MH_LIBRARY" val="GRAPHIC"/>
  <p:tag name="MH_TYPE" val="Other"/>
  <p:tag name="MH_ORDER" val="6"/>
</p:tagLst>
</file>

<file path=ppt/tags/tag4.xml><?xml version="1.0" encoding="utf-8"?>
<p:tagLst xmlns:p="http://schemas.openxmlformats.org/presentationml/2006/main">
  <p:tag name="MH" val="20190111152244"/>
  <p:tag name="MH_LIBRARY" val="GRAPHIC"/>
  <p:tag name="MH_TYPE" val="Text"/>
  <p:tag name="MH_ORDER" val="1"/>
</p:tagLst>
</file>

<file path=ppt/tags/tag5.xml><?xml version="1.0" encoding="utf-8"?>
<p:tagLst xmlns:p="http://schemas.openxmlformats.org/presentationml/2006/main">
  <p:tag name="MH" val="20190111152244"/>
  <p:tag name="MH_LIBRARY" val="GRAPHIC"/>
  <p:tag name="MH_TYPE" val="Other"/>
  <p:tag name="MH_ORDER" val="10"/>
</p:tagLst>
</file>

<file path=ppt/tags/tag6.xml><?xml version="1.0" encoding="utf-8"?>
<p:tagLst xmlns:p="http://schemas.openxmlformats.org/presentationml/2006/main">
  <p:tag name="KSO_WM_UNIT_PLACING_PICTURE_USER_VIEWPORT" val="{&quot;height&quot;:6047.500787401575,&quot;width&quot;:7075}"/>
</p:tagLst>
</file>

<file path=ppt/tags/tag7.xml><?xml version="1.0" encoding="utf-8"?>
<p:tagLst xmlns:p="http://schemas.openxmlformats.org/presentationml/2006/main">
  <p:tag name="COMMONDATA" val="eyJjb3VudCI6MTAsImhkaWQiOiI1MDA5N2U4M2UyNDc3Zjc3MzU5OTIzMzI3OTQwNjkwMyIsInVzZXJDb3VudCI6MTB9"/>
</p:tagLst>
</file>

<file path=ppt/theme/theme1.xml><?xml version="1.0" encoding="utf-8"?>
<a:theme xmlns:a="http://schemas.openxmlformats.org/drawingml/2006/main" name="4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自定义 4">
      <a:majorFont>
        <a:latin typeface="等线 Light"/>
        <a:ea typeface="思源宋体 Heavy"/>
        <a:cs typeface=""/>
      </a:majorFont>
      <a:minorFont>
        <a:latin typeface="等线"/>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solidFill>
        <a:ln w="15240">
          <a:solidFill>
            <a:srgbClr val="542708"/>
          </a:solidFill>
        </a:ln>
        <a:effectLst>
          <a:outerShdw dist="25400" dir="2700000" algn="tl" rotWithShape="0">
            <a:srgbClr val="542708"/>
          </a:outerShdw>
        </a:effectLst>
      </a:spPr>
      <a:bodyPr spcFirstLastPara="0" vert="horz" wrap="square" lIns="42588" tIns="42588" rIns="42588" bIns="42588" numCol="1" spcCol="1270" anchor="ctr" anchorCtr="0">
        <a:noAutofit/>
      </a:bodyPr>
      <a:lstStyle>
        <a:defPPr marL="360045" defTabSz="355600">
          <a:lnSpc>
            <a:spcPct val="90000"/>
          </a:lnSpc>
          <a:spcBef>
            <a:spcPct val="0"/>
          </a:spcBef>
          <a:spcAft>
            <a:spcPct val="35000"/>
          </a:spcAft>
          <a:defRPr sz="2400" dirty="0">
            <a:solidFill>
              <a:schemeClr val="tx1">
                <a:lumMod val="85000"/>
                <a:lumOff val="15000"/>
              </a:schemeClr>
            </a:solidFill>
          </a:defRPr>
        </a:defPPr>
      </a:lstStyle>
      <a: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a:style>
    </a:spDef>
    <a:txDef>
      <a:spPr/>
      <a:bodyPr vert="horz" wrap="square" lIns="0" tIns="0" rIns="0" bIns="0" rtlCol="0">
        <a:spAutoFit/>
      </a:bodyPr>
      <a:lstStyle>
        <a:defPPr algn="ctr">
          <a:lnSpc>
            <a:spcPct val="100000"/>
          </a:lnSpc>
          <a:defRPr sz="4000" b="1" baseline="-33000" dirty="0" smtClean="0">
            <a:solidFill>
              <a:schemeClr val="accent2"/>
            </a:solidFill>
            <a:latin typeface="微软雅黑" panose="020B0503020204020204" pitchFamily="34" charset="-122"/>
            <a:ea typeface="微软雅黑" panose="020B0503020204020204" pitchFamily="34" charset="-122"/>
            <a:cs typeface="Arial" panose="020B0604020202020204"/>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6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自定义 4">
      <a:majorFont>
        <a:latin typeface="等线 Light"/>
        <a:ea typeface="思源宋体 Heavy"/>
        <a:cs typeface=""/>
      </a:majorFont>
      <a:minorFont>
        <a:latin typeface="等线"/>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solidFill>
        <a:ln w="15240">
          <a:solidFill>
            <a:srgbClr val="542708"/>
          </a:solidFill>
        </a:ln>
        <a:effectLst>
          <a:outerShdw dist="25400" dir="2700000" algn="tl" rotWithShape="0">
            <a:srgbClr val="542708"/>
          </a:outerShdw>
        </a:effectLst>
      </a:spPr>
      <a:bodyPr spcFirstLastPara="0" vert="horz" wrap="square" lIns="42588" tIns="42588" rIns="42588" bIns="42588" numCol="1" spcCol="1270" anchor="ctr" anchorCtr="0">
        <a:noAutofit/>
      </a:bodyPr>
      <a:lstStyle>
        <a:defPPr marL="360045" defTabSz="355600">
          <a:lnSpc>
            <a:spcPct val="90000"/>
          </a:lnSpc>
          <a:spcBef>
            <a:spcPct val="0"/>
          </a:spcBef>
          <a:spcAft>
            <a:spcPct val="35000"/>
          </a:spcAft>
          <a:defRPr sz="2400" dirty="0">
            <a:solidFill>
              <a:schemeClr val="tx1">
                <a:lumMod val="85000"/>
                <a:lumOff val="15000"/>
              </a:schemeClr>
            </a:solidFill>
          </a:defRPr>
        </a:defPPr>
      </a:lstStyle>
      <a: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a:style>
    </a:spDef>
    <a:txDef>
      <a:spPr/>
      <a:bodyPr vert="horz" wrap="square" lIns="0" tIns="0" rIns="0" bIns="0" rtlCol="0">
        <a:spAutoFit/>
      </a:bodyPr>
      <a:lstStyle>
        <a:defPPr algn="ctr">
          <a:lnSpc>
            <a:spcPct val="100000"/>
          </a:lnSpc>
          <a:defRPr sz="4000" b="1" baseline="-33000" dirty="0" smtClean="0">
            <a:solidFill>
              <a:schemeClr val="accent2"/>
            </a:solidFill>
            <a:latin typeface="微软雅黑" panose="020B0503020204020204" pitchFamily="34" charset="-122"/>
            <a:ea typeface="微软雅黑" panose="020B0503020204020204" pitchFamily="34" charset="-122"/>
            <a:cs typeface="Arial" panose="020B0604020202020204"/>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自定义 4">
      <a:majorFont>
        <a:latin typeface="等线 Light"/>
        <a:ea typeface="思源宋体 Heavy"/>
        <a:cs typeface=""/>
      </a:majorFont>
      <a:minorFont>
        <a:latin typeface="等线"/>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solidFill>
        <a:ln w="15240">
          <a:solidFill>
            <a:srgbClr val="542708"/>
          </a:solidFill>
        </a:ln>
        <a:effectLst>
          <a:outerShdw dist="25400" dir="2700000" algn="tl" rotWithShape="0">
            <a:srgbClr val="542708"/>
          </a:outerShdw>
        </a:effectLst>
      </a:spPr>
      <a:bodyPr spcFirstLastPara="0" vert="horz" wrap="square" lIns="42588" tIns="42588" rIns="42588" bIns="42588" numCol="1" spcCol="1270" anchor="ctr" anchorCtr="0">
        <a:noAutofit/>
      </a:bodyPr>
      <a:lstStyle>
        <a:defPPr marL="360045" defTabSz="355600">
          <a:lnSpc>
            <a:spcPct val="90000"/>
          </a:lnSpc>
          <a:spcBef>
            <a:spcPct val="0"/>
          </a:spcBef>
          <a:spcAft>
            <a:spcPct val="35000"/>
          </a:spcAft>
          <a:defRPr sz="2400" dirty="0">
            <a:solidFill>
              <a:schemeClr val="tx1">
                <a:lumMod val="85000"/>
                <a:lumOff val="15000"/>
              </a:schemeClr>
            </a:solidFill>
          </a:defRPr>
        </a:defPPr>
      </a:lstStyle>
      <a: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a:style>
    </a:spDef>
    <a:txDef>
      <a:spPr/>
      <a:bodyPr vert="horz" wrap="square" lIns="0" tIns="0" rIns="0" bIns="0" rtlCol="0">
        <a:spAutoFit/>
      </a:bodyPr>
      <a:lstStyle>
        <a:defPPr algn="ctr">
          <a:lnSpc>
            <a:spcPct val="100000"/>
          </a:lnSpc>
          <a:defRPr sz="4000" b="1" baseline="-33000" dirty="0" smtClean="0">
            <a:solidFill>
              <a:schemeClr val="accent2"/>
            </a:solidFill>
            <a:latin typeface="微软雅黑" panose="020B0503020204020204" pitchFamily="34" charset="-122"/>
            <a:ea typeface="微软雅黑" panose="020B0503020204020204" pitchFamily="34" charset="-122"/>
            <a:cs typeface="Arial" panose="020B0604020202020204"/>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2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自定义 4">
      <a:majorFont>
        <a:latin typeface="等线 Light"/>
        <a:ea typeface="思源宋体 Heavy"/>
        <a:cs typeface=""/>
      </a:majorFont>
      <a:minorFont>
        <a:latin typeface="等线"/>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solidFill>
        <a:ln w="15240">
          <a:solidFill>
            <a:srgbClr val="542708"/>
          </a:solidFill>
        </a:ln>
        <a:effectLst>
          <a:outerShdw dist="25400" dir="2700000" algn="tl" rotWithShape="0">
            <a:srgbClr val="542708"/>
          </a:outerShdw>
        </a:effectLst>
      </a:spPr>
      <a:bodyPr spcFirstLastPara="0" vert="horz" wrap="square" lIns="42588" tIns="42588" rIns="42588" bIns="42588" numCol="1" spcCol="1270" anchor="ctr" anchorCtr="0">
        <a:noAutofit/>
      </a:bodyPr>
      <a:lstStyle>
        <a:defPPr marL="360045" defTabSz="355600">
          <a:lnSpc>
            <a:spcPct val="90000"/>
          </a:lnSpc>
          <a:spcBef>
            <a:spcPct val="0"/>
          </a:spcBef>
          <a:spcAft>
            <a:spcPct val="35000"/>
          </a:spcAft>
          <a:defRPr sz="2400" dirty="0">
            <a:solidFill>
              <a:schemeClr val="tx1">
                <a:lumMod val="85000"/>
                <a:lumOff val="15000"/>
              </a:schemeClr>
            </a:solidFill>
          </a:defRPr>
        </a:defPPr>
      </a:lstStyle>
      <a: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a:style>
    </a:spDef>
    <a:txDef>
      <a:spPr/>
      <a:bodyPr vert="horz" wrap="square" lIns="0" tIns="0" rIns="0" bIns="0" rtlCol="0">
        <a:spAutoFit/>
      </a:bodyPr>
      <a:lstStyle>
        <a:defPPr algn="ctr">
          <a:lnSpc>
            <a:spcPct val="100000"/>
          </a:lnSpc>
          <a:defRPr sz="4000" b="1" baseline="-33000" dirty="0" smtClean="0">
            <a:solidFill>
              <a:schemeClr val="accent2"/>
            </a:solidFill>
            <a:latin typeface="微软雅黑" panose="020B0503020204020204" pitchFamily="34" charset="-122"/>
            <a:ea typeface="微软雅黑" panose="020B0503020204020204" pitchFamily="34" charset="-122"/>
            <a:cs typeface="Arial" panose="020B0604020202020204"/>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7242</Words>
  <Application>WPS 演示</Application>
  <PresentationFormat>自定义</PresentationFormat>
  <Paragraphs>542</Paragraphs>
  <Slides>54</Slides>
  <Notes>11</Notes>
  <HiddenSlides>0</HiddenSlides>
  <MMClips>0</MMClips>
  <ScaleCrop>false</ScaleCrop>
  <HeadingPairs>
    <vt:vector size="6" baseType="variant">
      <vt:variant>
        <vt:lpstr>已用的字体</vt:lpstr>
      </vt:variant>
      <vt:variant>
        <vt:i4>22</vt:i4>
      </vt:variant>
      <vt:variant>
        <vt:lpstr>主题</vt:lpstr>
      </vt:variant>
      <vt:variant>
        <vt:i4>4</vt:i4>
      </vt:variant>
      <vt:variant>
        <vt:lpstr>幻灯片标题</vt:lpstr>
      </vt:variant>
      <vt:variant>
        <vt:i4>54</vt:i4>
      </vt:variant>
    </vt:vector>
  </HeadingPairs>
  <TitlesOfParts>
    <vt:vector size="80" baseType="lpstr">
      <vt:lpstr>Arial</vt:lpstr>
      <vt:lpstr>宋体</vt:lpstr>
      <vt:lpstr>Wingdings</vt:lpstr>
      <vt:lpstr>微软雅黑</vt:lpstr>
      <vt:lpstr>Arial</vt:lpstr>
      <vt:lpstr>优设标题黑</vt:lpstr>
      <vt:lpstr>方正粗雅宋_GBK</vt:lpstr>
      <vt:lpstr>思源黑体 CN Normal</vt:lpstr>
      <vt:lpstr>黑体</vt:lpstr>
      <vt:lpstr>Source Han Sans CN Bold</vt:lpstr>
      <vt:lpstr>Times New Roman</vt:lpstr>
      <vt:lpstr>Droid Sans</vt:lpstr>
      <vt:lpstr>Segoe Print</vt:lpstr>
      <vt:lpstr>等线</vt:lpstr>
      <vt:lpstr>Arial Unicode MS</vt:lpstr>
      <vt:lpstr>思源宋体 Heavy</vt:lpstr>
      <vt:lpstr>等线 Light</vt:lpstr>
      <vt:lpstr>Calibri</vt:lpstr>
      <vt:lpstr>Calibri</vt:lpstr>
      <vt:lpstr>仿宋_GB2312</vt:lpstr>
      <vt:lpstr>楷体</vt:lpstr>
      <vt:lpstr>Yu Gothic UI</vt:lpstr>
      <vt:lpstr>4_Office 主题​​</vt:lpstr>
      <vt:lpstr>6_Office 主题​​</vt:lpstr>
      <vt:lpstr>1_Office 主题​​</vt:lpstr>
      <vt:lpstr>2_Office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123</dc:creator>
  <cp:lastModifiedBy>Administrator</cp:lastModifiedBy>
  <cp:revision>1909</cp:revision>
  <dcterms:created xsi:type="dcterms:W3CDTF">2022-05-16T06:53:00Z</dcterms:created>
  <dcterms:modified xsi:type="dcterms:W3CDTF">2022-05-16T07:27:00Z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2052-11.1.0.11691</vt:lpwstr>
  </property>
  <property fmtid="{D5CDD505-2E9C-101B-9397-08002B2CF9AE}" pid="3" name="KSOTemplateUUID">
    <vt:lpwstr>v1.0_mb_YPJrrs+yXV3Qit1jRFjiLw==</vt:lpwstr>
  </property>
  <property fmtid="{D5CDD505-2E9C-101B-9397-08002B2CF9AE}" pid="4" name="ICV">
    <vt:lpwstr>FF0926129252457190B2BBADC6A77D97</vt:lpwstr>
  </property>
</Properties>
</file>