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3"/>
    <p:sldId id="258" r:id="rId4"/>
    <p:sldId id="259" r:id="rId5"/>
    <p:sldId id="260" r:id="rId6"/>
    <p:sldId id="261" r:id="rId7"/>
    <p:sldId id="263" r:id="rId8"/>
    <p:sldId id="264" r:id="rId9"/>
    <p:sldId id="265" r:id="rId10"/>
    <p:sldId id="266" r:id="rId11"/>
    <p:sldId id="14641" r:id="rId12"/>
    <p:sldId id="14445" r:id="rId13"/>
    <p:sldId id="13507" r:id="rId14"/>
    <p:sldId id="13755" r:id="rId16"/>
    <p:sldId id="13524" r:id="rId17"/>
    <p:sldId id="14642" r:id="rId18"/>
    <p:sldId id="13876" r:id="rId19"/>
    <p:sldId id="13877" r:id="rId20"/>
    <p:sldId id="14643" r:id="rId21"/>
    <p:sldId id="14106" r:id="rId22"/>
    <p:sldId id="13879" r:id="rId23"/>
    <p:sldId id="13880" r:id="rId24"/>
    <p:sldId id="13511" r:id="rId25"/>
    <p:sldId id="14644" r:id="rId26"/>
    <p:sldId id="14367" r:id="rId27"/>
    <p:sldId id="14639" r:id="rId28"/>
    <p:sldId id="14368" r:id="rId29"/>
    <p:sldId id="13760" r:id="rId30"/>
    <p:sldId id="14444" r:id="rId31"/>
    <p:sldId id="13512" r:id="rId32"/>
    <p:sldId id="13513" r:id="rId33"/>
    <p:sldId id="13514" r:id="rId34"/>
    <p:sldId id="14540" r:id="rId35"/>
    <p:sldId id="14545" r:id="rId36"/>
    <p:sldId id="14544" r:id="rId37"/>
    <p:sldId id="14646" r:id="rId38"/>
    <p:sldId id="14543" r:id="rId39"/>
    <p:sldId id="14541" r:id="rId40"/>
    <p:sldId id="14650" r:id="rId41"/>
    <p:sldId id="14537" r:id="rId42"/>
    <p:sldId id="14538" r:id="rId43"/>
    <p:sldId id="14542" r:id="rId44"/>
    <p:sldId id="14523" r:id="rId45"/>
    <p:sldId id="14526" r:id="rId46"/>
    <p:sldId id="14528" r:id="rId47"/>
    <p:sldId id="14531" r:id="rId48"/>
    <p:sldId id="14534" r:id="rId49"/>
    <p:sldId id="14648" r:id="rId50"/>
    <p:sldId id="14535" r:id="rId51"/>
    <p:sldId id="14645" r:id="rId52"/>
    <p:sldId id="267" r:id="rId53"/>
    <p:sldId id="277" r:id="rId54"/>
    <p:sldId id="268" r:id="rId55"/>
    <p:sldId id="269" r:id="rId56"/>
    <p:sldId id="270" r:id="rId57"/>
    <p:sldId id="271" r:id="rId58"/>
    <p:sldId id="272" r:id="rId59"/>
    <p:sldId id="273" r:id="rId60"/>
    <p:sldId id="274" r:id="rId61"/>
    <p:sldId id="275" r:id="rId62"/>
    <p:sldId id="276" r:id="rId63"/>
    <p:sldId id="283" r:id="rId64"/>
    <p:sldId id="299" r:id="rId65"/>
    <p:sldId id="279" r:id="rId66"/>
    <p:sldId id="284" r:id="rId67"/>
    <p:sldId id="285" r:id="rId68"/>
    <p:sldId id="286" r:id="rId69"/>
    <p:sldId id="287" r:id="rId70"/>
    <p:sldId id="288" r:id="rId71"/>
    <p:sldId id="14649" r:id="rId72"/>
    <p:sldId id="291" r:id="rId73"/>
    <p:sldId id="292" r:id="rId74"/>
    <p:sldId id="293" r:id="rId75"/>
    <p:sldId id="294" r:id="rId76"/>
    <p:sldId id="295" r:id="rId77"/>
    <p:sldId id="296" r:id="rId78"/>
    <p:sldId id="297" r:id="rId79"/>
    <p:sldId id="301" r:id="rId80"/>
    <p:sldId id="302" r:id="rId81"/>
    <p:sldId id="303" r:id="rId82"/>
    <p:sldId id="304" r:id="rId83"/>
    <p:sldId id="305" r:id="rId84"/>
    <p:sldId id="300" r:id="rId85"/>
    <p:sldId id="262" r:id="rId86"/>
  </p:sldIdLst>
  <p:sldSz cx="12192000" cy="6858000"/>
  <p:notesSz cx="6858000" cy="9144000"/>
  <p:custDataLst>
    <p:tags r:id="rId9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B0F0"/>
    <a:srgbClr val="009AD0"/>
    <a:srgbClr val="FFFFFF"/>
    <a:srgbClr val="F0CD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75" d="100"/>
          <a:sy n="75" d="100"/>
        </p:scale>
        <p:origin x="1110" y="9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0" Type="http://schemas.openxmlformats.org/officeDocument/2006/relationships/tags" Target="tags/tag2.xml"/><Relationship Id="rId9" Type="http://schemas.openxmlformats.org/officeDocument/2006/relationships/slide" Target="slides/slide7.xml"/><Relationship Id="rId89" Type="http://schemas.openxmlformats.org/officeDocument/2006/relationships/tableStyles" Target="tableStyles.xml"/><Relationship Id="rId88" Type="http://schemas.openxmlformats.org/officeDocument/2006/relationships/viewProps" Target="viewProps.xml"/><Relationship Id="rId87" Type="http://schemas.openxmlformats.org/officeDocument/2006/relationships/presProps" Target="presProps.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D71F75-1121-4917-AE3C-A3E4526F201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468F58-A862-4A64-BE02-AB17165E73F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p:nvPr>
        </p:nvSpPr>
        <p:spPr>
          <a:xfrm>
            <a:off x="685800" y="4400550"/>
            <a:ext cx="5486400" cy="3600450"/>
          </a:xfrm>
          <a:prstGeom prst="rect">
            <a:avLst/>
          </a:prstGeom>
        </p:spPr>
        <p:txBody>
          <a:bodyPr/>
          <a:lstStyle/>
          <a:p>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1A1D430-5B7F-40FF-9BBA-1076812270A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1A1D430-5B7F-40FF-9BBA-1076812270A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p:nvPr>
        </p:nvSpPr>
        <p:spPr>
          <a:xfrm>
            <a:off x="685800" y="4400550"/>
            <a:ext cx="5486400" cy="3600450"/>
          </a:xfrm>
          <a:prstGeom prst="rect">
            <a:avLst/>
          </a:prstGeom>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p:nvPr>
        </p:nvSpPr>
        <p:spPr>
          <a:xfrm>
            <a:off x="685800" y="4400550"/>
            <a:ext cx="5486400" cy="3600450"/>
          </a:xfrm>
          <a:prstGeom prst="rect">
            <a:avLst/>
          </a:prstGeom>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p:nvPr>
        </p:nvSpPr>
        <p:spPr>
          <a:xfrm>
            <a:off x="685800" y="4400550"/>
            <a:ext cx="5486400" cy="3600450"/>
          </a:xfrm>
          <a:prstGeom prst="rect">
            <a:avLst/>
          </a:prstGeom>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p:nvPr>
        </p:nvSpPr>
        <p:spPr>
          <a:xfrm>
            <a:off x="685800" y="4400550"/>
            <a:ext cx="5486400" cy="3600450"/>
          </a:xfrm>
          <a:prstGeom prst="rect">
            <a:avLst/>
          </a:prstGeom>
        </p:spPr>
        <p:txBody>
          <a:bodyPr/>
          <a:lstStyle/>
          <a:p>
            <a:endParaRPr lang="zh-CN" altLang="en-US">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p:nvPr>
        </p:nvSpPr>
        <p:spPr>
          <a:xfrm>
            <a:off x="685800" y="4400550"/>
            <a:ext cx="5486400" cy="3600450"/>
          </a:xfrm>
          <a:prstGeom prst="rect">
            <a:avLst/>
          </a:prstGeom>
        </p:spPr>
        <p:txBody>
          <a:bodyPr/>
          <a:lstStyle/>
          <a:p>
            <a:endParaRPr lang="en-US" altLang="zh-CN">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p:nvPr>
        </p:nvSpPr>
        <p:spPr>
          <a:xfrm>
            <a:off x="685800" y="4400550"/>
            <a:ext cx="5486400" cy="3600450"/>
          </a:xfrm>
          <a:prstGeom prst="rect">
            <a:avLst/>
          </a:prstGeom>
        </p:spPr>
        <p:txBody>
          <a:bodyPr/>
          <a:lstStyle/>
          <a:p>
            <a:endParaRPr lang="en-US" altLang="zh-CN">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p:nvPr>
        </p:nvSpPr>
        <p:spPr>
          <a:xfrm>
            <a:off x="685800" y="4400550"/>
            <a:ext cx="5486400" cy="3600450"/>
          </a:xfrm>
          <a:prstGeom prst="rect">
            <a:avLst/>
          </a:prstGeom>
        </p:spPr>
        <p:txBody>
          <a:bodyPr/>
          <a:lstStyle/>
          <a:p>
            <a:r>
              <a:rPr lang="zh-CN" altLang="en-US">
                <a:ea typeface="宋体" panose="02010600030101010101" pitchFamily="2" charset="-122"/>
              </a:rPr>
              <a:t>既解决了居住环境和设施不足的问题，又实现了文化的传承和特色的塑造。</a:t>
            </a:r>
            <a:endParaRPr lang="zh-CN" altLang="en-US">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1A1D430-5B7F-40FF-9BBA-1076812270A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1" y="0"/>
            <a:ext cx="12192001" cy="6858000"/>
            <a:chOff x="-1" y="0"/>
            <a:chExt cx="12192001" cy="685800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r="6364" b="20971"/>
            <a:stretch>
              <a:fillRect/>
            </a:stretch>
          </p:blipFill>
          <p:spPr>
            <a:xfrm>
              <a:off x="-1" y="0"/>
              <a:ext cx="12192001" cy="6858000"/>
            </a:xfrm>
            <a:prstGeom prst="rect">
              <a:avLst/>
            </a:prstGeom>
          </p:spPr>
        </p:pic>
        <p:sp>
          <p:nvSpPr>
            <p:cNvPr id="9" name="矩形 8"/>
            <p:cNvSpPr/>
            <p:nvPr/>
          </p:nvSpPr>
          <p:spPr>
            <a:xfrm>
              <a:off x="0" y="0"/>
              <a:ext cx="12192000" cy="6858000"/>
            </a:xfrm>
            <a:prstGeom prst="rect">
              <a:avLst/>
            </a:pr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pattFill prst="diagBrick">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6691086"/>
            <a:ext cx="12192000" cy="16691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文本框 3"/>
          <p:cNvSpPr txBox="1"/>
          <p:nvPr userDrawn="1"/>
        </p:nvSpPr>
        <p:spPr>
          <a:xfrm>
            <a:off x="4070758" y="1979582"/>
            <a:ext cx="6931342" cy="118994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kumimoji="1" lang="zh-CN" altLang="en-US" sz="5400" dirty="0">
                <a:solidFill>
                  <a:schemeClr val="bg1"/>
                </a:solidFill>
                <a:effectLst>
                  <a:outerShdw blurRad="38100" dist="38100" dir="2700000" algn="tl">
                    <a:srgbClr val="000000">
                      <a:alpha val="43137"/>
                    </a:srgbClr>
                  </a:outerShdw>
                </a:effectLst>
                <a:latin typeface="微软雅黑" panose="020B0503020204020204" pitchFamily="34" charset="-122"/>
                <a:ea typeface="微软简老宋" pitchFamily="2" charset="-122"/>
                <a:cs typeface="微软雅黑" panose="020B0503020204020204" pitchFamily="34" charset="-122"/>
              </a:rPr>
              <a:t>推动城市高质量发展</a:t>
            </a:r>
            <a:endParaRPr kumimoji="1" lang="zh-CN" altLang="en-US" sz="5400" dirty="0">
              <a:solidFill>
                <a:schemeClr val="bg1"/>
              </a:solidFill>
              <a:effectLst>
                <a:outerShdw blurRad="38100" dist="38100" dir="2700000" algn="tl">
                  <a:srgbClr val="000000">
                    <a:alpha val="43137"/>
                  </a:srgbClr>
                </a:outerShdw>
              </a:effectLst>
              <a:latin typeface="微软雅黑" panose="020B0503020204020204" pitchFamily="34" charset="-122"/>
              <a:ea typeface="微软简老宋" pitchFamily="2" charset="-122"/>
              <a:cs typeface="微软雅黑" panose="020B0503020204020204" pitchFamily="34" charset="-122"/>
            </a:endParaRPr>
          </a:p>
        </p:txBody>
      </p:sp>
      <p:sp>
        <p:nvSpPr>
          <p:cNvPr id="3" name="文本框 3"/>
          <p:cNvSpPr txBox="1"/>
          <p:nvPr userDrawn="1"/>
        </p:nvSpPr>
        <p:spPr>
          <a:xfrm>
            <a:off x="1410743" y="759441"/>
            <a:ext cx="7722370" cy="118994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kumimoji="1" lang="zh-CN" altLang="en-US" sz="5400" dirty="0">
                <a:solidFill>
                  <a:schemeClr val="bg1"/>
                </a:solidFill>
                <a:effectLst>
                  <a:outerShdw blurRad="38100" dist="38100" dir="2700000" algn="tl">
                    <a:srgbClr val="000000">
                      <a:alpha val="43137"/>
                    </a:srgbClr>
                  </a:outerShdw>
                </a:effectLst>
                <a:latin typeface="微软雅黑" panose="020B0503020204020204" pitchFamily="34" charset="-122"/>
                <a:ea typeface="微软简老宋" pitchFamily="2" charset="-122"/>
                <a:cs typeface="微软雅黑" panose="020B0503020204020204" pitchFamily="34" charset="-122"/>
              </a:rPr>
              <a:t>全面实施城市更新行动</a:t>
            </a:r>
            <a:endParaRPr kumimoji="1" lang="en-US" altLang="zh-CN" sz="5400" dirty="0">
              <a:solidFill>
                <a:schemeClr val="bg1"/>
              </a:solidFill>
              <a:effectLst>
                <a:outerShdw blurRad="38100" dist="38100" dir="2700000" algn="tl">
                  <a:srgbClr val="000000">
                    <a:alpha val="43137"/>
                  </a:srgbClr>
                </a:outerShdw>
              </a:effectLst>
              <a:latin typeface="微软雅黑" panose="020B0503020204020204" pitchFamily="34" charset="-122"/>
              <a:ea typeface="微软简老宋" pitchFamily="2" charset="-122"/>
              <a:cs typeface="微软雅黑" panose="020B0503020204020204" pitchFamily="34" charset="-122"/>
            </a:endParaRPr>
          </a:p>
        </p:txBody>
      </p:sp>
      <p:grpSp>
        <p:nvGrpSpPr>
          <p:cNvPr id="4" name="组合 3"/>
          <p:cNvGrpSpPr/>
          <p:nvPr userDrawn="1"/>
        </p:nvGrpSpPr>
        <p:grpSpPr>
          <a:xfrm>
            <a:off x="7947026" y="3548337"/>
            <a:ext cx="3358175" cy="1169551"/>
            <a:chOff x="7947026" y="3548337"/>
            <a:chExt cx="3358175" cy="1169551"/>
          </a:xfrm>
        </p:grpSpPr>
        <p:sp>
          <p:nvSpPr>
            <p:cNvPr id="5" name="矩形 4"/>
            <p:cNvSpPr/>
            <p:nvPr/>
          </p:nvSpPr>
          <p:spPr>
            <a:xfrm>
              <a:off x="7998278" y="4476150"/>
              <a:ext cx="3258456" cy="96210"/>
            </a:xfrm>
            <a:prstGeom prst="rect">
              <a:avLst/>
            </a:prstGeom>
            <a:gradFill flip="none" rotWithShape="1">
              <a:gsLst>
                <a:gs pos="0">
                  <a:schemeClr val="accent1">
                    <a:lumMod val="5000"/>
                    <a:lumOff val="95000"/>
                    <a:alpha val="0"/>
                  </a:schemeClr>
                </a:gs>
                <a:gs pos="100000">
                  <a:srgbClr val="0070C0">
                    <a:alpha val="79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8656796" y="3548337"/>
              <a:ext cx="2648405" cy="1169551"/>
              <a:chOff x="6392567" y="3548338"/>
              <a:chExt cx="2648405" cy="1169551"/>
            </a:xfrm>
          </p:grpSpPr>
          <p:sp>
            <p:nvSpPr>
              <p:cNvPr id="8" name="文本框 7"/>
              <p:cNvSpPr txBox="1"/>
              <p:nvPr/>
            </p:nvSpPr>
            <p:spPr>
              <a:xfrm>
                <a:off x="6392567" y="3991428"/>
                <a:ext cx="1585166" cy="646331"/>
              </a:xfrm>
              <a:prstGeom prst="rect">
                <a:avLst/>
              </a:prstGeom>
              <a:noFill/>
            </p:spPr>
            <p:txBody>
              <a:bodyPr wrap="square" rtlCol="0">
                <a:spAutoFit/>
              </a:bodyPr>
              <a:lstStyle/>
              <a:p>
                <a:r>
                  <a:rPr lang="zh-CN" altLang="en-US" sz="3600" b="1" dirty="0"/>
                  <a:t>更新之</a:t>
                </a:r>
                <a:endParaRPr lang="zh-CN" altLang="en-US" sz="3600" b="1" dirty="0"/>
              </a:p>
            </p:txBody>
          </p:sp>
          <p:sp>
            <p:nvSpPr>
              <p:cNvPr id="9" name="文本框 8"/>
              <p:cNvSpPr txBox="1"/>
              <p:nvPr/>
            </p:nvSpPr>
            <p:spPr>
              <a:xfrm>
                <a:off x="7792743" y="3548338"/>
                <a:ext cx="1248229" cy="1169551"/>
              </a:xfrm>
              <a:prstGeom prst="rect">
                <a:avLst/>
              </a:prstGeom>
              <a:noFill/>
            </p:spPr>
            <p:txBody>
              <a:bodyPr wrap="square" rtlCol="0">
                <a:spAutoFit/>
              </a:bodyPr>
              <a:lstStyle/>
              <a:p>
                <a:r>
                  <a:rPr lang="zh-CN" altLang="en-US" sz="7000" dirty="0">
                    <a:solidFill>
                      <a:srgbClr val="0070C0"/>
                    </a:solidFill>
                    <a:latin typeface="禹卫书法行书简体" panose="02000603000000000000" pitchFamily="2" charset="-122"/>
                    <a:ea typeface="禹卫书法行书简体" panose="02000603000000000000" pitchFamily="2" charset="-122"/>
                  </a:rPr>
                  <a:t>路</a:t>
                </a:r>
                <a:endParaRPr lang="zh-CN" altLang="en-US" sz="7000" dirty="0">
                  <a:solidFill>
                    <a:srgbClr val="0070C0"/>
                  </a:solidFill>
                  <a:latin typeface="禹卫书法行书简体" panose="02000603000000000000" pitchFamily="2" charset="-122"/>
                  <a:ea typeface="禹卫书法行书简体" panose="02000603000000000000" pitchFamily="2" charset="-122"/>
                </a:endParaRPr>
              </a:p>
            </p:txBody>
          </p:sp>
        </p:grpSp>
        <p:sp>
          <p:nvSpPr>
            <p:cNvPr id="7" name="文本框 6"/>
            <p:cNvSpPr txBox="1"/>
            <p:nvPr/>
          </p:nvSpPr>
          <p:spPr>
            <a:xfrm>
              <a:off x="7947026" y="3962866"/>
              <a:ext cx="812800" cy="707886"/>
            </a:xfrm>
            <a:prstGeom prst="rect">
              <a:avLst/>
            </a:prstGeom>
            <a:noFill/>
          </p:spPr>
          <p:txBody>
            <a:bodyPr wrap="square" rtlCol="0">
              <a:spAutoFit/>
            </a:bodyPr>
            <a:lstStyle/>
            <a:p>
              <a:r>
                <a:rPr lang="en-US" altLang="zh-CN" sz="4000" b="1" dirty="0">
                  <a:latin typeface="Times New Roman" panose="02020603050405020304" pitchFamily="18" charset="0"/>
                  <a:cs typeface="Times New Roman" panose="02020603050405020304" pitchFamily="18" charset="0"/>
                </a:rPr>
                <a:t>02</a:t>
              </a:r>
              <a:endParaRPr lang="zh-CN" altLang="en-US" sz="4000" b="1" dirty="0">
                <a:latin typeface="Times New Roman" panose="02020603050405020304" pitchFamily="18" charset="0"/>
                <a:cs typeface="Times New Roman" panose="02020603050405020304" pitchFamily="18" charset="0"/>
              </a:endParaRPr>
            </a:p>
          </p:txBody>
        </p:sp>
      </p:grpSp>
      <p:grpSp>
        <p:nvGrpSpPr>
          <p:cNvPr id="10" name="组合 9"/>
          <p:cNvGrpSpPr/>
          <p:nvPr userDrawn="1"/>
        </p:nvGrpSpPr>
        <p:grpSpPr>
          <a:xfrm>
            <a:off x="4018644" y="4904003"/>
            <a:ext cx="3258456" cy="1169551"/>
            <a:chOff x="4018644" y="4904003"/>
            <a:chExt cx="3258456" cy="1169551"/>
          </a:xfrm>
        </p:grpSpPr>
        <p:sp>
          <p:nvSpPr>
            <p:cNvPr id="11" name="矩形 10"/>
            <p:cNvSpPr/>
            <p:nvPr/>
          </p:nvSpPr>
          <p:spPr>
            <a:xfrm>
              <a:off x="4018644" y="5817909"/>
              <a:ext cx="3258456" cy="96210"/>
            </a:xfrm>
            <a:prstGeom prst="rect">
              <a:avLst/>
            </a:prstGeom>
            <a:gradFill flip="none" rotWithShape="1">
              <a:gsLst>
                <a:gs pos="0">
                  <a:schemeClr val="accent1">
                    <a:lumMod val="5000"/>
                    <a:lumOff val="95000"/>
                    <a:alpha val="0"/>
                  </a:schemeClr>
                </a:gs>
                <a:gs pos="100000">
                  <a:srgbClr val="0070C0">
                    <a:alpha val="79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644571" y="4904003"/>
              <a:ext cx="2188029" cy="1169551"/>
              <a:chOff x="4644571" y="3580565"/>
              <a:chExt cx="2188029" cy="1169551"/>
            </a:xfrm>
          </p:grpSpPr>
          <p:sp>
            <p:nvSpPr>
              <p:cNvPr id="14" name="文本框 13"/>
              <p:cNvSpPr txBox="1"/>
              <p:nvPr/>
            </p:nvSpPr>
            <p:spPr>
              <a:xfrm>
                <a:off x="4644571" y="3991429"/>
                <a:ext cx="1843315" cy="646331"/>
              </a:xfrm>
              <a:prstGeom prst="rect">
                <a:avLst/>
              </a:prstGeom>
              <a:noFill/>
            </p:spPr>
            <p:txBody>
              <a:bodyPr wrap="square" rtlCol="0">
                <a:spAutoFit/>
              </a:bodyPr>
              <a:lstStyle/>
              <a:p>
                <a:r>
                  <a:rPr lang="zh-CN" altLang="en-US" sz="3600" b="1" dirty="0"/>
                  <a:t>他山之</a:t>
                </a:r>
                <a:endParaRPr lang="zh-CN" altLang="en-US" sz="3600" b="1" dirty="0"/>
              </a:p>
            </p:txBody>
          </p:sp>
          <p:sp>
            <p:nvSpPr>
              <p:cNvPr id="15" name="文本框 14"/>
              <p:cNvSpPr txBox="1"/>
              <p:nvPr/>
            </p:nvSpPr>
            <p:spPr>
              <a:xfrm>
                <a:off x="6019800" y="3580565"/>
                <a:ext cx="812800" cy="1169551"/>
              </a:xfrm>
              <a:prstGeom prst="rect">
                <a:avLst/>
              </a:prstGeom>
              <a:noFill/>
            </p:spPr>
            <p:txBody>
              <a:bodyPr wrap="square" rtlCol="0">
                <a:spAutoFit/>
              </a:bodyPr>
              <a:lstStyle/>
              <a:p>
                <a:r>
                  <a:rPr lang="zh-CN" altLang="en-US" sz="7000" dirty="0">
                    <a:solidFill>
                      <a:srgbClr val="0070C0"/>
                    </a:solidFill>
                    <a:latin typeface="禹卫书法行书简体" panose="02000603000000000000" pitchFamily="2" charset="-122"/>
                    <a:ea typeface="禹卫书法行书简体" panose="02000603000000000000" pitchFamily="2" charset="-122"/>
                  </a:rPr>
                  <a:t>石</a:t>
                </a:r>
                <a:endParaRPr lang="zh-CN" altLang="en-US" sz="7000" dirty="0">
                  <a:solidFill>
                    <a:srgbClr val="0070C0"/>
                  </a:solidFill>
                  <a:latin typeface="禹卫书法行书简体" panose="02000603000000000000" pitchFamily="2" charset="-122"/>
                  <a:ea typeface="禹卫书法行书简体" panose="02000603000000000000" pitchFamily="2" charset="-122"/>
                </a:endParaRPr>
              </a:p>
            </p:txBody>
          </p:sp>
        </p:grpSp>
        <p:sp>
          <p:nvSpPr>
            <p:cNvPr id="13" name="文本框 12"/>
            <p:cNvSpPr txBox="1"/>
            <p:nvPr/>
          </p:nvSpPr>
          <p:spPr>
            <a:xfrm>
              <a:off x="4026294" y="5313109"/>
              <a:ext cx="812800" cy="707886"/>
            </a:xfrm>
            <a:prstGeom prst="rect">
              <a:avLst/>
            </a:prstGeom>
            <a:noFill/>
          </p:spPr>
          <p:txBody>
            <a:bodyPr wrap="square" rtlCol="0">
              <a:spAutoFit/>
            </a:bodyPr>
            <a:lstStyle/>
            <a:p>
              <a:r>
                <a:rPr lang="en-US" altLang="zh-CN" sz="4000" b="1" dirty="0">
                  <a:latin typeface="Times New Roman" panose="02020603050405020304" pitchFamily="18" charset="0"/>
                  <a:cs typeface="Times New Roman" panose="02020603050405020304" pitchFamily="18" charset="0"/>
                </a:rPr>
                <a:t>03</a:t>
              </a:r>
              <a:endParaRPr lang="zh-CN" altLang="en-US" sz="4000" b="1" dirty="0">
                <a:latin typeface="Times New Roman" panose="02020603050405020304" pitchFamily="18" charset="0"/>
                <a:cs typeface="Times New Roman" panose="02020603050405020304" pitchFamily="18" charset="0"/>
              </a:endParaRPr>
            </a:p>
          </p:txBody>
        </p:sp>
      </p:grpSp>
      <p:grpSp>
        <p:nvGrpSpPr>
          <p:cNvPr id="16" name="组合 15"/>
          <p:cNvGrpSpPr/>
          <p:nvPr userDrawn="1"/>
        </p:nvGrpSpPr>
        <p:grpSpPr>
          <a:xfrm>
            <a:off x="7981102" y="4901679"/>
            <a:ext cx="3275632" cy="1169551"/>
            <a:chOff x="7981102" y="4901679"/>
            <a:chExt cx="3275632" cy="1169551"/>
          </a:xfrm>
        </p:grpSpPr>
        <p:sp>
          <p:nvSpPr>
            <p:cNvPr id="17" name="矩形 16"/>
            <p:cNvSpPr/>
            <p:nvPr/>
          </p:nvSpPr>
          <p:spPr>
            <a:xfrm>
              <a:off x="7998278" y="5800754"/>
              <a:ext cx="3258456" cy="96210"/>
            </a:xfrm>
            <a:prstGeom prst="rect">
              <a:avLst/>
            </a:prstGeom>
            <a:gradFill flip="none" rotWithShape="1">
              <a:gsLst>
                <a:gs pos="0">
                  <a:schemeClr val="accent1">
                    <a:lumMod val="5000"/>
                    <a:lumOff val="95000"/>
                    <a:alpha val="0"/>
                  </a:schemeClr>
                </a:gs>
                <a:gs pos="100000">
                  <a:srgbClr val="0070C0">
                    <a:alpha val="79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8618764" y="4901679"/>
              <a:ext cx="2251529" cy="1169551"/>
              <a:chOff x="4657271" y="3605965"/>
              <a:chExt cx="2251529" cy="1169551"/>
            </a:xfrm>
          </p:grpSpPr>
          <p:sp>
            <p:nvSpPr>
              <p:cNvPr id="20" name="文本框 19"/>
              <p:cNvSpPr txBox="1"/>
              <p:nvPr/>
            </p:nvSpPr>
            <p:spPr>
              <a:xfrm>
                <a:off x="4657271" y="4016829"/>
                <a:ext cx="1843315" cy="646331"/>
              </a:xfrm>
              <a:prstGeom prst="rect">
                <a:avLst/>
              </a:prstGeom>
              <a:noFill/>
            </p:spPr>
            <p:txBody>
              <a:bodyPr wrap="square" rtlCol="0">
                <a:spAutoFit/>
              </a:bodyPr>
              <a:lstStyle/>
              <a:p>
                <a:r>
                  <a:rPr lang="zh-CN" altLang="en-US" sz="3600" b="1" dirty="0"/>
                  <a:t>聊城之</a:t>
                </a:r>
                <a:endParaRPr lang="zh-CN" altLang="en-US" sz="3600" b="1" dirty="0"/>
              </a:p>
            </p:txBody>
          </p:sp>
          <p:sp>
            <p:nvSpPr>
              <p:cNvPr id="21" name="文本框 20"/>
              <p:cNvSpPr txBox="1"/>
              <p:nvPr/>
            </p:nvSpPr>
            <p:spPr>
              <a:xfrm>
                <a:off x="6096000" y="3605965"/>
                <a:ext cx="812800" cy="1169551"/>
              </a:xfrm>
              <a:prstGeom prst="rect">
                <a:avLst/>
              </a:prstGeom>
              <a:noFill/>
            </p:spPr>
            <p:txBody>
              <a:bodyPr wrap="square" rtlCol="0">
                <a:spAutoFit/>
              </a:bodyPr>
              <a:lstStyle/>
              <a:p>
                <a:r>
                  <a:rPr lang="zh-CN" altLang="en-US" sz="7000" dirty="0">
                    <a:solidFill>
                      <a:srgbClr val="0070C0"/>
                    </a:solidFill>
                    <a:latin typeface="禹卫书法行书简体" panose="02000603000000000000" pitchFamily="2" charset="-122"/>
                    <a:ea typeface="禹卫书法行书简体" panose="02000603000000000000" pitchFamily="2" charset="-122"/>
                  </a:rPr>
                  <a:t>道</a:t>
                </a:r>
                <a:endParaRPr lang="zh-CN" altLang="en-US" sz="7000" dirty="0">
                  <a:solidFill>
                    <a:srgbClr val="0070C0"/>
                  </a:solidFill>
                  <a:latin typeface="禹卫书法行书简体" panose="02000603000000000000" pitchFamily="2" charset="-122"/>
                  <a:ea typeface="禹卫书法行书简体" panose="02000603000000000000" pitchFamily="2" charset="-122"/>
                </a:endParaRPr>
              </a:p>
            </p:txBody>
          </p:sp>
        </p:grpSp>
        <p:sp>
          <p:nvSpPr>
            <p:cNvPr id="19" name="文本框 18"/>
            <p:cNvSpPr txBox="1"/>
            <p:nvPr/>
          </p:nvSpPr>
          <p:spPr>
            <a:xfrm>
              <a:off x="7981102" y="5308617"/>
              <a:ext cx="812800" cy="707886"/>
            </a:xfrm>
            <a:prstGeom prst="rect">
              <a:avLst/>
            </a:prstGeom>
            <a:noFill/>
          </p:spPr>
          <p:txBody>
            <a:bodyPr wrap="square" rtlCol="0">
              <a:spAutoFit/>
            </a:bodyPr>
            <a:lstStyle/>
            <a:p>
              <a:r>
                <a:rPr lang="en-US" altLang="zh-CN" sz="4000" b="1" dirty="0">
                  <a:latin typeface="Times New Roman" panose="02020603050405020304" pitchFamily="18" charset="0"/>
                  <a:cs typeface="Times New Roman" panose="02020603050405020304" pitchFamily="18" charset="0"/>
                </a:rPr>
                <a:t>04</a:t>
              </a:r>
              <a:endParaRPr lang="zh-CN" altLang="en-US" sz="4000" b="1" dirty="0">
                <a:latin typeface="Times New Roman" panose="02020603050405020304" pitchFamily="18" charset="0"/>
                <a:cs typeface="Times New Roman" panose="02020603050405020304" pitchFamily="18" charset="0"/>
              </a:endParaRPr>
            </a:p>
          </p:txBody>
        </p:sp>
      </p:grpSp>
      <p:grpSp>
        <p:nvGrpSpPr>
          <p:cNvPr id="22" name="组合 21"/>
          <p:cNvGrpSpPr/>
          <p:nvPr userDrawn="1"/>
        </p:nvGrpSpPr>
        <p:grpSpPr>
          <a:xfrm>
            <a:off x="3990522" y="3593264"/>
            <a:ext cx="2816678" cy="1169551"/>
            <a:chOff x="3990522" y="3593264"/>
            <a:chExt cx="2816678" cy="1169551"/>
          </a:xfrm>
        </p:grpSpPr>
        <p:grpSp>
          <p:nvGrpSpPr>
            <p:cNvPr id="23" name="组合 22"/>
            <p:cNvGrpSpPr/>
            <p:nvPr/>
          </p:nvGrpSpPr>
          <p:grpSpPr>
            <a:xfrm>
              <a:off x="4644571" y="3593264"/>
              <a:ext cx="2162629" cy="1169551"/>
              <a:chOff x="4644571" y="3593265"/>
              <a:chExt cx="2162629" cy="1169551"/>
            </a:xfrm>
          </p:grpSpPr>
          <p:sp>
            <p:nvSpPr>
              <p:cNvPr id="25" name="文本框 24"/>
              <p:cNvSpPr txBox="1"/>
              <p:nvPr/>
            </p:nvSpPr>
            <p:spPr>
              <a:xfrm>
                <a:off x="4644571" y="3991429"/>
                <a:ext cx="1843315" cy="646331"/>
              </a:xfrm>
              <a:prstGeom prst="rect">
                <a:avLst/>
              </a:prstGeom>
              <a:noFill/>
            </p:spPr>
            <p:txBody>
              <a:bodyPr wrap="square" rtlCol="0">
                <a:spAutoFit/>
              </a:bodyPr>
              <a:lstStyle/>
              <a:p>
                <a:r>
                  <a:rPr lang="zh-CN" altLang="en-US" sz="3600" b="1" dirty="0"/>
                  <a:t>城市之</a:t>
                </a:r>
                <a:endParaRPr lang="zh-CN" altLang="en-US" sz="3600" b="1" dirty="0"/>
              </a:p>
            </p:txBody>
          </p:sp>
          <p:sp>
            <p:nvSpPr>
              <p:cNvPr id="26" name="文本框 25"/>
              <p:cNvSpPr txBox="1"/>
              <p:nvPr/>
            </p:nvSpPr>
            <p:spPr>
              <a:xfrm>
                <a:off x="5994400" y="3593265"/>
                <a:ext cx="812800" cy="1169551"/>
              </a:xfrm>
              <a:prstGeom prst="rect">
                <a:avLst/>
              </a:prstGeom>
              <a:noFill/>
            </p:spPr>
            <p:txBody>
              <a:bodyPr wrap="square" rtlCol="0">
                <a:spAutoFit/>
              </a:bodyPr>
              <a:lstStyle/>
              <a:p>
                <a:r>
                  <a:rPr lang="zh-CN" altLang="en-US" sz="7000" dirty="0">
                    <a:solidFill>
                      <a:srgbClr val="0070C0"/>
                    </a:solidFill>
                    <a:latin typeface="禹卫书法行书简体" panose="02000603000000000000" pitchFamily="2" charset="-122"/>
                    <a:ea typeface="禹卫书法行书简体" panose="02000603000000000000" pitchFamily="2" charset="-122"/>
                  </a:rPr>
                  <a:t>困</a:t>
                </a:r>
                <a:endParaRPr lang="zh-CN" altLang="en-US" sz="7000" dirty="0">
                  <a:solidFill>
                    <a:srgbClr val="0070C0"/>
                  </a:solidFill>
                  <a:latin typeface="禹卫书法行书简体" panose="02000603000000000000" pitchFamily="2" charset="-122"/>
                  <a:ea typeface="禹卫书法行书简体" panose="02000603000000000000" pitchFamily="2" charset="-122"/>
                </a:endParaRPr>
              </a:p>
            </p:txBody>
          </p:sp>
        </p:grpSp>
        <p:sp>
          <p:nvSpPr>
            <p:cNvPr id="24" name="文本框 23"/>
            <p:cNvSpPr txBox="1"/>
            <p:nvPr/>
          </p:nvSpPr>
          <p:spPr>
            <a:xfrm>
              <a:off x="3990522" y="3976330"/>
              <a:ext cx="812800" cy="707886"/>
            </a:xfrm>
            <a:prstGeom prst="rect">
              <a:avLst/>
            </a:prstGeom>
            <a:noFill/>
          </p:spPr>
          <p:txBody>
            <a:bodyPr wrap="square" rtlCol="0">
              <a:spAutoFit/>
            </a:bodyPr>
            <a:lstStyle/>
            <a:p>
              <a:r>
                <a:rPr lang="en-US" altLang="zh-CN" sz="4000" b="1" dirty="0">
                  <a:latin typeface="Times New Roman" panose="02020603050405020304" pitchFamily="18" charset="0"/>
                  <a:cs typeface="Times New Roman" panose="02020603050405020304" pitchFamily="18" charset="0"/>
                </a:rPr>
                <a:t>01</a:t>
              </a:r>
              <a:endParaRPr lang="zh-CN" altLang="en-US" sz="4000" b="1" dirty="0">
                <a:latin typeface="Times New Roman" panose="02020603050405020304" pitchFamily="18" charset="0"/>
                <a:cs typeface="Times New Roman" panose="02020603050405020304" pitchFamily="18" charset="0"/>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image" Target="../media/image23.png"/><Relationship Id="rId1" Type="http://schemas.openxmlformats.org/officeDocument/2006/relationships/image" Target="../media/image2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image" Target="../media/image25.png"/><Relationship Id="rId1" Type="http://schemas.openxmlformats.org/officeDocument/2006/relationships/image" Target="../media/image24.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27.png"/><Relationship Id="rId1" Type="http://schemas.openxmlformats.org/officeDocument/2006/relationships/image" Target="../media/image26.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microsoft.com/office/2007/relationships/hdphoto" Target="../media/image30.wdp"/><Relationship Id="rId2" Type="http://schemas.openxmlformats.org/officeDocument/2006/relationships/image" Target="../media/image29.png"/><Relationship Id="rId1"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31.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microsoft.com/office/2007/relationships/hdphoto" Target="../media/image7.wdp"/><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33.png"/><Relationship Id="rId1" Type="http://schemas.openxmlformats.org/officeDocument/2006/relationships/image" Target="../media/image32.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microsoft.com/office/2007/relationships/hdphoto" Target="../media/image36.wdp"/><Relationship Id="rId2" Type="http://schemas.openxmlformats.org/officeDocument/2006/relationships/image" Target="../media/image35.png"/><Relationship Id="rId1" Type="http://schemas.openxmlformats.org/officeDocument/2006/relationships/image" Target="../media/image34.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7.png"/><Relationship Id="rId2" Type="http://schemas.microsoft.com/office/2007/relationships/hdphoto" Target="../media/image36.wdp"/><Relationship Id="rId1"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9.png"/><Relationship Id="rId1" Type="http://schemas.openxmlformats.org/officeDocument/2006/relationships/image" Target="../media/image3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microsoft.com/office/2007/relationships/hdphoto" Target="../media/image44.wdp"/><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hdphoto" Target="../media/image46.wdp"/><Relationship Id="rId1"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8.png"/><Relationship Id="rId1" Type="http://schemas.openxmlformats.org/officeDocument/2006/relationships/image" Target="../media/image47.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9.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0.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2.png"/><Relationship Id="rId1" Type="http://schemas.openxmlformats.org/officeDocument/2006/relationships/image" Target="../media/image5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hdphoto" Target="../media/image54.wdp"/><Relationship Id="rId1" Type="http://schemas.openxmlformats.org/officeDocument/2006/relationships/image" Target="../media/image53.pn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microsoft.com/office/2007/relationships/hdphoto" Target="../media/image58.wdp"/><Relationship Id="rId3" Type="http://schemas.openxmlformats.org/officeDocument/2006/relationships/image" Target="../media/image57.png"/><Relationship Id="rId2" Type="http://schemas.microsoft.com/office/2007/relationships/hdphoto" Target="../media/image56.wdp"/><Relationship Id="rId1" Type="http://schemas.openxmlformats.org/officeDocument/2006/relationships/image" Target="../media/image55.pn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62.png"/><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59.png"/></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68.jpeg"/><Relationship Id="rId5" Type="http://schemas.openxmlformats.org/officeDocument/2006/relationships/image" Target="../media/image67.jpeg"/><Relationship Id="rId4" Type="http://schemas.microsoft.com/office/2007/relationships/hdphoto" Target="../media/image66.wdp"/><Relationship Id="rId3" Type="http://schemas.openxmlformats.org/officeDocument/2006/relationships/image" Target="../media/image65.png"/><Relationship Id="rId2" Type="http://schemas.microsoft.com/office/2007/relationships/hdphoto" Target="../media/image64.wdp"/><Relationship Id="rId1" Type="http://schemas.openxmlformats.org/officeDocument/2006/relationships/image" Target="../media/image63.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microsoft.com/office/2007/relationships/hdphoto" Target="../media/image15.wdp"/><Relationship Id="rId3" Type="http://schemas.openxmlformats.org/officeDocument/2006/relationships/image" Target="../media/image14.png"/><Relationship Id="rId2" Type="http://schemas.microsoft.com/office/2007/relationships/hdphoto" Target="../media/image13.wdp"/><Relationship Id="rId1" Type="http://schemas.openxmlformats.org/officeDocument/2006/relationships/image" Target="../media/image12.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71.png"/><Relationship Id="rId1" Type="http://schemas.openxmlformats.org/officeDocument/2006/relationships/image" Target="../media/image70.png"/></Relationships>
</file>

<file path=ppt/slides/_rels/slide43.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78.jpeg"/><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 Id="rId3" Type="http://schemas.openxmlformats.org/officeDocument/2006/relationships/image" Target="../media/image74.png"/><Relationship Id="rId2" Type="http://schemas.openxmlformats.org/officeDocument/2006/relationships/image" Target="../media/image73.jpeg"/><Relationship Id="rId1" Type="http://schemas.openxmlformats.org/officeDocument/2006/relationships/image" Target="../media/image72.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9.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1.jpeg"/><Relationship Id="rId1" Type="http://schemas.openxmlformats.org/officeDocument/2006/relationships/image" Target="../media/image80.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2.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3.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4.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6.png"/><Relationship Id="rId1" Type="http://schemas.openxmlformats.org/officeDocument/2006/relationships/image" Target="../media/image8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7.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7.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8.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9.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0.jpe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image" Target="../media/image91.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4.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5.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17.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6.jpe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8.jpeg"/><Relationship Id="rId1" Type="http://schemas.openxmlformats.org/officeDocument/2006/relationships/image" Target="../media/image97.jpeg"/></Relationships>
</file>

<file path=ppt/slides/_rels/slide62.xml.rels><?xml version="1.0" encoding="UTF-8" standalone="yes"?>
<Relationships xmlns="http://schemas.openxmlformats.org/package/2006/relationships"><Relationship Id="rId9" Type="http://schemas.openxmlformats.org/officeDocument/2006/relationships/image" Target="../media/image107.jpeg"/><Relationship Id="rId8" Type="http://schemas.microsoft.com/office/2007/relationships/hdphoto" Target="../media/image106.wdp"/><Relationship Id="rId7" Type="http://schemas.openxmlformats.org/officeDocument/2006/relationships/image" Target="../media/image105.png"/><Relationship Id="rId6" Type="http://schemas.openxmlformats.org/officeDocument/2006/relationships/image" Target="../media/image104.jpeg"/><Relationship Id="rId5" Type="http://schemas.microsoft.com/office/2007/relationships/hdphoto" Target="../media/image103.wdp"/><Relationship Id="rId4" Type="http://schemas.openxmlformats.org/officeDocument/2006/relationships/image" Target="../media/image102.png"/><Relationship Id="rId3" Type="http://schemas.openxmlformats.org/officeDocument/2006/relationships/image" Target="../media/image101.jpeg"/><Relationship Id="rId2" Type="http://schemas.microsoft.com/office/2007/relationships/hdphoto" Target="../media/image100.wdp"/><Relationship Id="rId10" Type="http://schemas.openxmlformats.org/officeDocument/2006/relationships/slideLayout" Target="../slideLayouts/slideLayout3.xml"/><Relationship Id="rId1" Type="http://schemas.openxmlformats.org/officeDocument/2006/relationships/image" Target="../media/image99.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8.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9.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0.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1.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3.png"/><Relationship Id="rId1" Type="http://schemas.openxmlformats.org/officeDocument/2006/relationships/image" Target="../media/image11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hdphoto" Target="../media/image115.wdp"/><Relationship Id="rId1" Type="http://schemas.openxmlformats.org/officeDocument/2006/relationships/image" Target="../media/image114.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microsoft.com/office/2007/relationships/hdphoto" Target="../media/image121.wdp"/><Relationship Id="rId5" Type="http://schemas.openxmlformats.org/officeDocument/2006/relationships/image" Target="../media/image120.png"/><Relationship Id="rId4" Type="http://schemas.microsoft.com/office/2007/relationships/hdphoto" Target="../media/image119.wdp"/><Relationship Id="rId3" Type="http://schemas.openxmlformats.org/officeDocument/2006/relationships/image" Target="../media/image118.png"/><Relationship Id="rId2" Type="http://schemas.microsoft.com/office/2007/relationships/hdphoto" Target="../media/image117.wdp"/><Relationship Id="rId1" Type="http://schemas.openxmlformats.org/officeDocument/2006/relationships/image" Target="../media/image116.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2.pn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3.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4.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27.jpeg"/><Relationship Id="rId2" Type="http://schemas.openxmlformats.org/officeDocument/2006/relationships/image" Target="../media/image126.jpeg"/><Relationship Id="rId1" Type="http://schemas.openxmlformats.org/officeDocument/2006/relationships/image" Target="../media/image125.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jpe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8.jpeg"/></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hdphoto" Target="../media/image130.wdp"/><Relationship Id="rId1" Type="http://schemas.openxmlformats.org/officeDocument/2006/relationships/image" Target="../media/image129.png"/></Relationships>
</file>

<file path=ppt/slides/_rels/slide82.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38.jpeg"/><Relationship Id="rId7" Type="http://schemas.microsoft.com/office/2007/relationships/hdphoto" Target="../media/image137.wdp"/><Relationship Id="rId6" Type="http://schemas.openxmlformats.org/officeDocument/2006/relationships/image" Target="../media/image136.png"/><Relationship Id="rId5" Type="http://schemas.openxmlformats.org/officeDocument/2006/relationships/image" Target="../media/image135.jpeg"/><Relationship Id="rId4" Type="http://schemas.microsoft.com/office/2007/relationships/hdphoto" Target="../media/image134.wdp"/><Relationship Id="rId3" Type="http://schemas.openxmlformats.org/officeDocument/2006/relationships/image" Target="../media/image133.png"/><Relationship Id="rId2" Type="http://schemas.microsoft.com/office/2007/relationships/hdphoto" Target="../media/image132.wdp"/><Relationship Id="rId1" Type="http://schemas.openxmlformats.org/officeDocument/2006/relationships/image" Target="../media/image131.png"/></Relationships>
</file>

<file path=ppt/slides/_rels/slide8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39.png"/><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0" y="482437"/>
            <a:ext cx="12192000" cy="6375564"/>
          </a:xfrm>
          <a:prstGeom prst="rect">
            <a:avLst/>
          </a:prstGeom>
          <a:blipFill dpi="0" rotWithShape="1">
            <a:blip r:embed="rId1">
              <a:alphaModFix amt="12000"/>
            </a:blip>
            <a:srcRect/>
            <a:stretch>
              <a:fillRect b="-1797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8" name="图片 67"/>
          <p:cNvPicPr>
            <a:picLocks noChangeAspect="1"/>
          </p:cNvPicPr>
          <p:nvPr/>
        </p:nvPicPr>
        <p:blipFill rotWithShape="1">
          <a:blip r:embed="rId2">
            <a:extLst>
              <a:ext uri="{28A0092B-C50C-407E-A947-70E740481C1C}">
                <a14:useLocalDpi xmlns:a14="http://schemas.microsoft.com/office/drawing/2010/main" val="0"/>
              </a:ext>
            </a:extLst>
          </a:blip>
          <a:srcRect t="13973" b="29939"/>
          <a:stretch>
            <a:fillRect/>
          </a:stretch>
        </p:blipFill>
        <p:spPr>
          <a:xfrm>
            <a:off x="0" y="0"/>
            <a:ext cx="12192000" cy="4557486"/>
          </a:xfrm>
          <a:prstGeom prst="rect">
            <a:avLst/>
          </a:prstGeom>
        </p:spPr>
      </p:pic>
      <p:sp>
        <p:nvSpPr>
          <p:cNvPr id="14" name="矩形 13"/>
          <p:cNvSpPr/>
          <p:nvPr/>
        </p:nvSpPr>
        <p:spPr>
          <a:xfrm flipV="1">
            <a:off x="0" y="0"/>
            <a:ext cx="12192000" cy="4557486"/>
          </a:xfrm>
          <a:prstGeom prst="rect">
            <a:avLst/>
          </a:prstGeom>
          <a:gradFill flip="none" rotWithShape="1">
            <a:gsLst>
              <a:gs pos="0">
                <a:srgbClr val="0070C0">
                  <a:alpha val="92000"/>
                </a:srgbClr>
              </a:gs>
              <a:gs pos="51000">
                <a:srgbClr val="0070C0">
                  <a:alpha val="90000"/>
                </a:srgbClr>
              </a:gs>
              <a:gs pos="100000">
                <a:schemeClr val="accent1">
                  <a:lumMod val="40000"/>
                  <a:lumOff val="60000"/>
                  <a:alpha val="94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矩形 71"/>
          <p:cNvSpPr/>
          <p:nvPr/>
        </p:nvSpPr>
        <p:spPr>
          <a:xfrm flipV="1">
            <a:off x="0" y="4557486"/>
            <a:ext cx="12192000" cy="247650"/>
          </a:xfrm>
          <a:prstGeom prst="rect">
            <a:avLst/>
          </a:prstGeom>
          <a:solidFill>
            <a:srgbClr val="F0CD7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7" name="图片 76"/>
          <p:cNvPicPr>
            <a:picLocks noChangeAspect="1"/>
          </p:cNvPicPr>
          <p:nvPr/>
        </p:nvPicPr>
        <p:blipFill rotWithShape="1">
          <a:blip r:embed="rId3">
            <a:extLst>
              <a:ext uri="{28A0092B-C50C-407E-A947-70E740481C1C}">
                <a14:useLocalDpi xmlns:a14="http://schemas.microsoft.com/office/drawing/2010/main" val="0"/>
              </a:ext>
            </a:extLst>
          </a:blip>
          <a:srcRect t="44416" b="34149"/>
          <a:stretch>
            <a:fillRect/>
          </a:stretch>
        </p:blipFill>
        <p:spPr>
          <a:xfrm>
            <a:off x="0" y="2815771"/>
            <a:ext cx="12192000" cy="1741714"/>
          </a:xfrm>
          <a:prstGeom prst="rect">
            <a:avLst/>
          </a:prstGeom>
        </p:spPr>
      </p:pic>
      <p:grpSp>
        <p:nvGrpSpPr>
          <p:cNvPr id="81" name="组合 80"/>
          <p:cNvGrpSpPr/>
          <p:nvPr/>
        </p:nvGrpSpPr>
        <p:grpSpPr>
          <a:xfrm>
            <a:off x="4133850" y="5093525"/>
            <a:ext cx="3924300" cy="600298"/>
            <a:chOff x="3949700" y="5203602"/>
            <a:chExt cx="3924300" cy="600298"/>
          </a:xfrm>
        </p:grpSpPr>
        <p:sp>
          <p:nvSpPr>
            <p:cNvPr id="80" name="矩形: 圆角 79"/>
            <p:cNvSpPr/>
            <p:nvPr/>
          </p:nvSpPr>
          <p:spPr>
            <a:xfrm>
              <a:off x="3949700" y="5287573"/>
              <a:ext cx="3924300" cy="516327"/>
            </a:xfrm>
            <a:prstGeom prst="roundRect">
              <a:avLst>
                <a:gd name="adj" fmla="val 50000"/>
              </a:avLst>
            </a:prstGeom>
            <a:solidFill>
              <a:srgbClr val="0070C0">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4"/>
            <p:cNvSpPr txBox="1"/>
            <p:nvPr/>
          </p:nvSpPr>
          <p:spPr>
            <a:xfrm>
              <a:off x="4025901" y="5203602"/>
              <a:ext cx="3810000" cy="58105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pPr>
              <a:r>
                <a:rPr kumimoji="1" lang="zh-CN"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聊城市住房和城乡建设局</a:t>
              </a:r>
              <a:endParaRPr kumimoji="1" lang="zh-CN"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85" name="组合 84"/>
          <p:cNvGrpSpPr/>
          <p:nvPr/>
        </p:nvGrpSpPr>
        <p:grpSpPr>
          <a:xfrm>
            <a:off x="3999388" y="5736631"/>
            <a:ext cx="4242912" cy="581057"/>
            <a:chOff x="3999388" y="5736631"/>
            <a:chExt cx="4242912" cy="581057"/>
          </a:xfrm>
        </p:grpSpPr>
        <p:sp>
          <p:nvSpPr>
            <p:cNvPr id="79" name="文本框 4"/>
            <p:cNvSpPr txBox="1"/>
            <p:nvPr/>
          </p:nvSpPr>
          <p:spPr>
            <a:xfrm>
              <a:off x="5187183" y="5736631"/>
              <a:ext cx="1878885" cy="58105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pPr>
              <a:r>
                <a:rPr kumimoji="1"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2022.05</a:t>
              </a:r>
              <a:endParaRPr kumimoji="1"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83" name="直接连接符 82"/>
            <p:cNvCxnSpPr/>
            <p:nvPr/>
          </p:nvCxnSpPr>
          <p:spPr>
            <a:xfrm>
              <a:off x="6819900" y="6085034"/>
              <a:ext cx="1422400" cy="0"/>
            </a:xfrm>
            <a:prstGeom prst="line">
              <a:avLst/>
            </a:prstGeom>
            <a:ln>
              <a:gradFill flip="none" rotWithShape="1">
                <a:gsLst>
                  <a:gs pos="0">
                    <a:schemeClr val="accent1">
                      <a:lumMod val="5000"/>
                      <a:lumOff val="95000"/>
                    </a:schemeClr>
                  </a:gs>
                  <a:gs pos="100000">
                    <a:srgbClr val="0070C0"/>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a:off x="3999388" y="6085034"/>
              <a:ext cx="1422400" cy="0"/>
            </a:xfrm>
            <a:prstGeom prst="line">
              <a:avLst/>
            </a:prstGeom>
            <a:ln>
              <a:gradFill flip="none" rotWithShape="1">
                <a:gsLst>
                  <a:gs pos="0">
                    <a:schemeClr val="accent1">
                      <a:lumMod val="5000"/>
                      <a:lumOff val="95000"/>
                    </a:schemeClr>
                  </a:gs>
                  <a:gs pos="100000">
                    <a:srgbClr val="0070C0"/>
                  </a:gs>
                </a:gsLst>
                <a:lin ang="10800000" scaled="1"/>
                <a:tileRect/>
              </a:gradFill>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nvPicPr>
        <p:blipFill>
          <a:blip r:embed="rId4"/>
          <a:stretch>
            <a:fillRect/>
          </a:stretch>
        </p:blipFill>
        <p:spPr>
          <a:xfrm>
            <a:off x="1157377" y="716662"/>
            <a:ext cx="8059611" cy="1591194"/>
          </a:xfrm>
          <a:prstGeom prst="rect">
            <a:avLst/>
          </a:prstGeom>
        </p:spPr>
      </p:pic>
      <p:pic>
        <p:nvPicPr>
          <p:cNvPr id="3" name="图片 2"/>
          <p:cNvPicPr>
            <a:picLocks noChangeAspect="1"/>
          </p:cNvPicPr>
          <p:nvPr/>
        </p:nvPicPr>
        <p:blipFill>
          <a:blip r:embed="rId5"/>
          <a:stretch>
            <a:fillRect/>
          </a:stretch>
        </p:blipFill>
        <p:spPr>
          <a:xfrm>
            <a:off x="3818153" y="1936803"/>
            <a:ext cx="7267062" cy="159119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 y="0"/>
            <a:ext cx="5507173" cy="2275812"/>
            <a:chOff x="-1" y="0"/>
            <a:chExt cx="4306695" cy="2463800"/>
          </a:xfrm>
        </p:grpSpPr>
        <p:sp>
          <p:nvSpPr>
            <p:cNvPr id="41" name="任意多边形: 形状 40"/>
            <p:cNvSpPr/>
            <p:nvPr/>
          </p:nvSpPr>
          <p:spPr>
            <a:xfrm>
              <a:off x="-1" y="0"/>
              <a:ext cx="4306695" cy="2463800"/>
            </a:xfrm>
            <a:custGeom>
              <a:avLst/>
              <a:gdLst>
                <a:gd name="connsiteX0" fmla="*/ 0 w 3231832"/>
                <a:gd name="connsiteY0" fmla="*/ 0 h 1848886"/>
                <a:gd name="connsiteX1" fmla="*/ 3231833 w 3231832"/>
                <a:gd name="connsiteY1" fmla="*/ 0 h 1848886"/>
                <a:gd name="connsiteX2" fmla="*/ 0 w 3231832"/>
                <a:gd name="connsiteY2" fmla="*/ 1765538 h 1848886"/>
                <a:gd name="connsiteX3" fmla="*/ 0 w 3231832"/>
                <a:gd name="connsiteY3" fmla="*/ 0 h 1848886"/>
              </a:gdLst>
              <a:ahLst/>
              <a:cxnLst>
                <a:cxn ang="0">
                  <a:pos x="connsiteX0" y="connsiteY0"/>
                </a:cxn>
                <a:cxn ang="0">
                  <a:pos x="connsiteX1" y="connsiteY1"/>
                </a:cxn>
                <a:cxn ang="0">
                  <a:pos x="connsiteX2" y="connsiteY2"/>
                </a:cxn>
                <a:cxn ang="0">
                  <a:pos x="connsiteX3" y="connsiteY3"/>
                </a:cxn>
              </a:cxnLst>
              <a:rect l="l" t="t" r="r" b="b"/>
              <a:pathLst>
                <a:path w="3231832" h="1848886">
                  <a:moveTo>
                    <a:pt x="0" y="0"/>
                  </a:moveTo>
                  <a:lnTo>
                    <a:pt x="3231833" y="0"/>
                  </a:lnTo>
                  <a:cubicBezTo>
                    <a:pt x="3231833" y="0"/>
                    <a:pt x="1003618" y="510249"/>
                    <a:pt x="0" y="1765538"/>
                  </a:cubicBezTo>
                  <a:cubicBezTo>
                    <a:pt x="0" y="2311083"/>
                    <a:pt x="0" y="0"/>
                    <a:pt x="0" y="0"/>
                  </a:cubicBezTo>
                  <a:close/>
                </a:path>
              </a:pathLst>
            </a:custGeom>
            <a:gradFill>
              <a:gsLst>
                <a:gs pos="0">
                  <a:schemeClr val="accent4">
                    <a:lumMod val="40000"/>
                    <a:lumOff val="60000"/>
                  </a:schemeClr>
                </a:gs>
                <a:gs pos="100000">
                  <a:schemeClr val="accent4"/>
                </a:gs>
              </a:gsLst>
              <a:path path="circle">
                <a:fillToRect l="100000" t="100000"/>
              </a:path>
            </a:gradFill>
            <a:ln w="9525" cap="flat">
              <a:noFill/>
              <a:prstDash val="solid"/>
              <a:miter/>
            </a:ln>
            <a:effectLst>
              <a:outerShdw blurRad="63500" dist="12700" dir="2700000" rotWithShape="0">
                <a:schemeClr val="accent6">
                  <a:lumMod val="75000"/>
                  <a:alpha val="30000"/>
                </a:scheme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 name="任意多边形: 形状 41"/>
            <p:cNvSpPr/>
            <p:nvPr/>
          </p:nvSpPr>
          <p:spPr>
            <a:xfrm>
              <a:off x="0" y="0"/>
              <a:ext cx="4306694" cy="2147797"/>
            </a:xfrm>
            <a:custGeom>
              <a:avLst/>
              <a:gdLst>
                <a:gd name="connsiteX0" fmla="*/ 0 w 3231832"/>
                <a:gd name="connsiteY0" fmla="*/ 0 h 1611751"/>
                <a:gd name="connsiteX1" fmla="*/ 3231833 w 3231832"/>
                <a:gd name="connsiteY1" fmla="*/ 0 h 1611751"/>
                <a:gd name="connsiteX2" fmla="*/ 0 w 3231832"/>
                <a:gd name="connsiteY2" fmla="*/ 1520005 h 1611751"/>
                <a:gd name="connsiteX3" fmla="*/ 0 w 3231832"/>
                <a:gd name="connsiteY3" fmla="*/ 0 h 1611751"/>
              </a:gdLst>
              <a:ahLst/>
              <a:cxnLst>
                <a:cxn ang="0">
                  <a:pos x="connsiteX0" y="connsiteY0"/>
                </a:cxn>
                <a:cxn ang="0">
                  <a:pos x="connsiteX1" y="connsiteY1"/>
                </a:cxn>
                <a:cxn ang="0">
                  <a:pos x="connsiteX2" y="connsiteY2"/>
                </a:cxn>
                <a:cxn ang="0">
                  <a:pos x="connsiteX3" y="connsiteY3"/>
                </a:cxn>
              </a:cxnLst>
              <a:rect l="l" t="t" r="r" b="b"/>
              <a:pathLst>
                <a:path w="3231832" h="1611751">
                  <a:moveTo>
                    <a:pt x="0" y="0"/>
                  </a:moveTo>
                  <a:lnTo>
                    <a:pt x="3231833" y="0"/>
                  </a:lnTo>
                  <a:cubicBezTo>
                    <a:pt x="3231833" y="0"/>
                    <a:pt x="1003618" y="264716"/>
                    <a:pt x="0" y="1520005"/>
                  </a:cubicBezTo>
                  <a:cubicBezTo>
                    <a:pt x="0" y="2065549"/>
                    <a:pt x="0" y="0"/>
                    <a:pt x="0" y="0"/>
                  </a:cubicBezTo>
                  <a:close/>
                </a:path>
              </a:pathLst>
            </a:custGeom>
            <a:gradFill flip="none" rotWithShape="1">
              <a:gsLst>
                <a:gs pos="0">
                  <a:schemeClr val="accent1"/>
                </a:gs>
                <a:gs pos="100000">
                  <a:srgbClr val="0070C0"/>
                </a:gs>
              </a:gsLst>
              <a:path path="circle">
                <a:fillToRect l="100000" t="100000"/>
              </a:path>
              <a:tileRect r="-100000" b="-100000"/>
            </a:gradFill>
            <a:ln w="9525" cap="flat">
              <a:noFill/>
              <a:prstDash val="solid"/>
              <a:miter/>
            </a:ln>
            <a:effectLst>
              <a:outerShdw blurRad="63500" dist="38100" dir="2700000" rotWithShape="0">
                <a:schemeClr val="accent2">
                  <a:lumMod val="50000"/>
                  <a:alpha val="30000"/>
                </a:scheme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grpSp>
      <p:grpSp>
        <p:nvGrpSpPr>
          <p:cNvPr id="46" name="组合 45"/>
          <p:cNvGrpSpPr/>
          <p:nvPr/>
        </p:nvGrpSpPr>
        <p:grpSpPr>
          <a:xfrm rot="10800000">
            <a:off x="6684827" y="4615773"/>
            <a:ext cx="5507173" cy="2275812"/>
            <a:chOff x="-1" y="0"/>
            <a:chExt cx="4306695" cy="2463800"/>
          </a:xfrm>
        </p:grpSpPr>
        <p:sp>
          <p:nvSpPr>
            <p:cNvPr id="47" name="任意多边形: 形状 46"/>
            <p:cNvSpPr/>
            <p:nvPr/>
          </p:nvSpPr>
          <p:spPr>
            <a:xfrm>
              <a:off x="-1" y="0"/>
              <a:ext cx="4306695" cy="2463800"/>
            </a:xfrm>
            <a:custGeom>
              <a:avLst/>
              <a:gdLst>
                <a:gd name="connsiteX0" fmla="*/ 0 w 3231832"/>
                <a:gd name="connsiteY0" fmla="*/ 0 h 1848886"/>
                <a:gd name="connsiteX1" fmla="*/ 3231833 w 3231832"/>
                <a:gd name="connsiteY1" fmla="*/ 0 h 1848886"/>
                <a:gd name="connsiteX2" fmla="*/ 0 w 3231832"/>
                <a:gd name="connsiteY2" fmla="*/ 1765538 h 1848886"/>
                <a:gd name="connsiteX3" fmla="*/ 0 w 3231832"/>
                <a:gd name="connsiteY3" fmla="*/ 0 h 1848886"/>
              </a:gdLst>
              <a:ahLst/>
              <a:cxnLst>
                <a:cxn ang="0">
                  <a:pos x="connsiteX0" y="connsiteY0"/>
                </a:cxn>
                <a:cxn ang="0">
                  <a:pos x="connsiteX1" y="connsiteY1"/>
                </a:cxn>
                <a:cxn ang="0">
                  <a:pos x="connsiteX2" y="connsiteY2"/>
                </a:cxn>
                <a:cxn ang="0">
                  <a:pos x="connsiteX3" y="connsiteY3"/>
                </a:cxn>
              </a:cxnLst>
              <a:rect l="l" t="t" r="r" b="b"/>
              <a:pathLst>
                <a:path w="3231832" h="1848886">
                  <a:moveTo>
                    <a:pt x="0" y="0"/>
                  </a:moveTo>
                  <a:lnTo>
                    <a:pt x="3231833" y="0"/>
                  </a:lnTo>
                  <a:cubicBezTo>
                    <a:pt x="3231833" y="0"/>
                    <a:pt x="1003618" y="510249"/>
                    <a:pt x="0" y="1765538"/>
                  </a:cubicBezTo>
                  <a:cubicBezTo>
                    <a:pt x="0" y="2311083"/>
                    <a:pt x="0" y="0"/>
                    <a:pt x="0" y="0"/>
                  </a:cubicBezTo>
                  <a:close/>
                </a:path>
              </a:pathLst>
            </a:custGeom>
            <a:gradFill>
              <a:gsLst>
                <a:gs pos="0">
                  <a:schemeClr val="accent4">
                    <a:lumMod val="40000"/>
                    <a:lumOff val="60000"/>
                  </a:schemeClr>
                </a:gs>
                <a:gs pos="100000">
                  <a:schemeClr val="accent4"/>
                </a:gs>
              </a:gsLst>
              <a:path path="circle">
                <a:fillToRect l="100000" t="100000"/>
              </a:path>
            </a:gradFill>
            <a:ln w="9525" cap="flat">
              <a:noFill/>
              <a:prstDash val="solid"/>
              <a:miter/>
            </a:ln>
            <a:effectLst>
              <a:outerShdw blurRad="63500" dist="12700" dir="2700000" rotWithShape="0">
                <a:schemeClr val="accent6">
                  <a:lumMod val="75000"/>
                  <a:alpha val="30000"/>
                </a:scheme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8" name="任意多边形: 形状 47"/>
            <p:cNvSpPr/>
            <p:nvPr/>
          </p:nvSpPr>
          <p:spPr>
            <a:xfrm>
              <a:off x="0" y="0"/>
              <a:ext cx="4306694" cy="2147797"/>
            </a:xfrm>
            <a:custGeom>
              <a:avLst/>
              <a:gdLst>
                <a:gd name="connsiteX0" fmla="*/ 0 w 3231832"/>
                <a:gd name="connsiteY0" fmla="*/ 0 h 1611751"/>
                <a:gd name="connsiteX1" fmla="*/ 3231833 w 3231832"/>
                <a:gd name="connsiteY1" fmla="*/ 0 h 1611751"/>
                <a:gd name="connsiteX2" fmla="*/ 0 w 3231832"/>
                <a:gd name="connsiteY2" fmla="*/ 1520005 h 1611751"/>
                <a:gd name="connsiteX3" fmla="*/ 0 w 3231832"/>
                <a:gd name="connsiteY3" fmla="*/ 0 h 1611751"/>
              </a:gdLst>
              <a:ahLst/>
              <a:cxnLst>
                <a:cxn ang="0">
                  <a:pos x="connsiteX0" y="connsiteY0"/>
                </a:cxn>
                <a:cxn ang="0">
                  <a:pos x="connsiteX1" y="connsiteY1"/>
                </a:cxn>
                <a:cxn ang="0">
                  <a:pos x="connsiteX2" y="connsiteY2"/>
                </a:cxn>
                <a:cxn ang="0">
                  <a:pos x="connsiteX3" y="connsiteY3"/>
                </a:cxn>
              </a:cxnLst>
              <a:rect l="l" t="t" r="r" b="b"/>
              <a:pathLst>
                <a:path w="3231832" h="1611751">
                  <a:moveTo>
                    <a:pt x="0" y="0"/>
                  </a:moveTo>
                  <a:lnTo>
                    <a:pt x="3231833" y="0"/>
                  </a:lnTo>
                  <a:cubicBezTo>
                    <a:pt x="3231833" y="0"/>
                    <a:pt x="1003618" y="264716"/>
                    <a:pt x="0" y="1520005"/>
                  </a:cubicBezTo>
                  <a:cubicBezTo>
                    <a:pt x="0" y="2065549"/>
                    <a:pt x="0" y="0"/>
                    <a:pt x="0" y="0"/>
                  </a:cubicBezTo>
                  <a:close/>
                </a:path>
              </a:pathLst>
            </a:custGeom>
            <a:gradFill flip="none" rotWithShape="1">
              <a:gsLst>
                <a:gs pos="0">
                  <a:schemeClr val="accent1"/>
                </a:gs>
                <a:gs pos="100000">
                  <a:srgbClr val="0070C0"/>
                </a:gs>
              </a:gsLst>
              <a:path path="circle">
                <a:fillToRect l="100000" t="100000"/>
              </a:path>
              <a:tileRect r="-100000" b="-100000"/>
            </a:gradFill>
            <a:ln w="9525" cap="flat">
              <a:noFill/>
              <a:prstDash val="solid"/>
              <a:miter/>
            </a:ln>
            <a:effectLst>
              <a:outerShdw blurRad="63500" dist="38100" dir="2700000" rotWithShape="0">
                <a:schemeClr val="accent2">
                  <a:lumMod val="50000"/>
                  <a:alpha val="30000"/>
                </a:scheme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grpSp>
      <p:grpSp>
        <p:nvGrpSpPr>
          <p:cNvPr id="51" name="组合 50"/>
          <p:cNvGrpSpPr/>
          <p:nvPr/>
        </p:nvGrpSpPr>
        <p:grpSpPr>
          <a:xfrm>
            <a:off x="3143273" y="1083842"/>
            <a:ext cx="6309654" cy="1015663"/>
            <a:chOff x="2340794" y="2043541"/>
            <a:chExt cx="6309654" cy="1015663"/>
          </a:xfrm>
        </p:grpSpPr>
        <p:grpSp>
          <p:nvGrpSpPr>
            <p:cNvPr id="49" name="组合 48"/>
            <p:cNvGrpSpPr/>
            <p:nvPr/>
          </p:nvGrpSpPr>
          <p:grpSpPr>
            <a:xfrm>
              <a:off x="2340794" y="2130625"/>
              <a:ext cx="2378411" cy="905376"/>
              <a:chOff x="2005297" y="2489048"/>
              <a:chExt cx="2378411" cy="905376"/>
            </a:xfrm>
          </p:grpSpPr>
          <p:sp>
            <p:nvSpPr>
              <p:cNvPr id="38" name="文本框 3"/>
              <p:cNvSpPr txBox="1"/>
              <p:nvPr/>
            </p:nvSpPr>
            <p:spPr>
              <a:xfrm>
                <a:off x="2005297" y="2489048"/>
                <a:ext cx="1811428" cy="90537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kumimoji="1" lang="zh-CN" altLang="en-US" sz="4000" b="1" dirty="0">
                    <a:solidFill>
                      <a:srgbClr val="0070C0"/>
                    </a:solidFill>
                    <a:latin typeface="+mn-ea"/>
                    <a:cs typeface="微软雅黑" panose="020B0503020204020204" pitchFamily="34" charset="-122"/>
                  </a:rPr>
                  <a:t>第二</a:t>
                </a:r>
                <a:endParaRPr kumimoji="1" lang="en-US" altLang="zh-CN" sz="4000" b="1" dirty="0">
                  <a:solidFill>
                    <a:srgbClr val="0070C0"/>
                  </a:solidFill>
                  <a:latin typeface="+mn-ea"/>
                  <a:cs typeface="微软雅黑" panose="020B0503020204020204" pitchFamily="34" charset="-122"/>
                </a:endParaRPr>
              </a:p>
            </p:txBody>
          </p:sp>
          <p:sp>
            <p:nvSpPr>
              <p:cNvPr id="39" name="文本框 3"/>
              <p:cNvSpPr txBox="1"/>
              <p:nvPr/>
            </p:nvSpPr>
            <p:spPr>
              <a:xfrm>
                <a:off x="3078348" y="2489048"/>
                <a:ext cx="1305360" cy="90537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kumimoji="1" lang="zh-CN" altLang="en-US" sz="4000" b="1" dirty="0">
                    <a:solidFill>
                      <a:srgbClr val="0070C0"/>
                    </a:solidFill>
                    <a:latin typeface="+mn-ea"/>
                    <a:cs typeface="微软雅黑" panose="020B0503020204020204" pitchFamily="34" charset="-122"/>
                  </a:rPr>
                  <a:t>部分</a:t>
                </a:r>
                <a:endParaRPr kumimoji="1" lang="en-US" altLang="zh-CN" sz="4000" b="1" dirty="0">
                  <a:solidFill>
                    <a:srgbClr val="0070C0"/>
                  </a:solidFill>
                  <a:latin typeface="+mn-ea"/>
                  <a:cs typeface="微软雅黑" panose="020B0503020204020204" pitchFamily="34" charset="-122"/>
                </a:endParaRPr>
              </a:p>
            </p:txBody>
          </p:sp>
        </p:grpSp>
        <p:sp>
          <p:nvSpPr>
            <p:cNvPr id="50" name="文本框 49"/>
            <p:cNvSpPr txBox="1"/>
            <p:nvPr/>
          </p:nvSpPr>
          <p:spPr>
            <a:xfrm>
              <a:off x="4719206" y="2043541"/>
              <a:ext cx="3931242" cy="1015663"/>
            </a:xfrm>
            <a:prstGeom prst="rect">
              <a:avLst/>
            </a:prstGeom>
            <a:noFill/>
          </p:spPr>
          <p:txBody>
            <a:bodyPr wrap="square" rtlCol="0">
              <a:spAutoFit/>
            </a:bodyPr>
            <a:lstStyle/>
            <a:p>
              <a:r>
                <a:rPr lang="zh-CN" altLang="en-US" sz="6000" b="1" strike="noStrike" noProof="1">
                  <a:latin typeface="微软雅黑" panose="020B0503020204020204" pitchFamily="34" charset="-122"/>
                  <a:ea typeface="微软雅黑" panose="020B0503020204020204" pitchFamily="34" charset="-122"/>
                  <a:cs typeface="+mn-ea"/>
                </a:rPr>
                <a:t>更新之路</a:t>
              </a:r>
              <a:endParaRPr lang="zh-CN" altLang="en-US" sz="6000" b="1" strike="noStrike" noProof="1">
                <a:latin typeface="微软雅黑" panose="020B0503020204020204" pitchFamily="34" charset="-122"/>
                <a:ea typeface="微软雅黑" panose="020B0503020204020204" pitchFamily="34" charset="-122"/>
                <a:cs typeface="+mn-ea"/>
              </a:endParaRPr>
            </a:p>
          </p:txBody>
        </p:sp>
      </p:grpSp>
      <p:cxnSp>
        <p:nvCxnSpPr>
          <p:cNvPr id="53" name="直接连接符 52"/>
          <p:cNvCxnSpPr/>
          <p:nvPr/>
        </p:nvCxnSpPr>
        <p:spPr>
          <a:xfrm>
            <a:off x="1422400" y="2265890"/>
            <a:ext cx="9405257" cy="0"/>
          </a:xfrm>
          <a:prstGeom prst="line">
            <a:avLst/>
          </a:prstGeom>
          <a:ln>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2782613" y="2559347"/>
            <a:ext cx="5969499" cy="817565"/>
            <a:chOff x="3128759" y="3734058"/>
            <a:chExt cx="5969499" cy="817565"/>
          </a:xfrm>
        </p:grpSpPr>
        <p:sp>
          <p:nvSpPr>
            <p:cNvPr id="56" name="平行四边形 55"/>
            <p:cNvSpPr/>
            <p:nvPr/>
          </p:nvSpPr>
          <p:spPr>
            <a:xfrm>
              <a:off x="3128759" y="3838987"/>
              <a:ext cx="5969499" cy="712636"/>
            </a:xfrm>
            <a:prstGeom prst="parallelogram">
              <a:avLst/>
            </a:prstGeom>
            <a:gradFill flip="none" rotWithShape="1">
              <a:gsLst>
                <a:gs pos="0">
                  <a:srgbClr val="0070C0">
                    <a:alpha val="0"/>
                  </a:srgbClr>
                </a:gs>
                <a:gs pos="100000">
                  <a:srgbClr val="0070C0">
                    <a:alpha val="20000"/>
                  </a:srgbClr>
                </a:gs>
              </a:gsLst>
              <a:lin ang="0" scaled="1"/>
              <a:tileRect/>
            </a:gradFill>
            <a:ln>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rgbClr val="0070C0">
                      <a:alpha val="49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2"/>
            <p:cNvSpPr txBox="1"/>
            <p:nvPr/>
          </p:nvSpPr>
          <p:spPr>
            <a:xfrm rot="10800000" flipH="1" flipV="1">
              <a:off x="4034473" y="3734058"/>
              <a:ext cx="4856936" cy="793635"/>
            </a:xfrm>
            <a:prstGeom prst="rect">
              <a:avLst/>
            </a:prstGeom>
            <a:noFill/>
            <a:ln w="9525">
              <a:noFill/>
              <a:miter/>
            </a:ln>
          </p:spPr>
          <p:txBody>
            <a:bodyPr lIns="221255" tIns="110627" rIns="221255" bIns="110627"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457200" lvl="0" indent="-457200">
                <a:lnSpc>
                  <a:spcPct val="150000"/>
                </a:lnSpc>
                <a:buClr>
                  <a:srgbClr val="0070C0"/>
                </a:buClr>
                <a:buFont typeface="Wingdings" panose="05000000000000000000" pitchFamily="2" charset="2"/>
                <a:buChar char="l"/>
              </a:pPr>
              <a:r>
                <a:rPr lang="en-US" altLang="zh-CN" sz="2800" dirty="0">
                  <a:latin typeface="微软雅黑" panose="020B0503020204020204" pitchFamily="34" charset="-122"/>
                  <a:ea typeface="微软雅黑" panose="020B0503020204020204" pitchFamily="34" charset="-122"/>
                  <a:sym typeface="Arial" panose="020B0604020202020204" pitchFamily="34" charset="0"/>
                </a:rPr>
                <a:t>2.1 </a:t>
              </a:r>
              <a:r>
                <a:rPr lang="zh-CN" altLang="en-US" sz="2800" dirty="0">
                  <a:latin typeface="微软雅黑" panose="020B0503020204020204" pitchFamily="34" charset="-122"/>
                  <a:ea typeface="微软雅黑" panose="020B0503020204020204" pitchFamily="34" charset="-122"/>
                  <a:sym typeface="Arial" panose="020B0604020202020204" pitchFamily="34" charset="0"/>
                </a:rPr>
                <a:t>城市更新概念由来</a:t>
              </a:r>
              <a:endParaRPr lang="zh-CN" altLang="en-US" sz="2800"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8" name="组合 57"/>
          <p:cNvGrpSpPr/>
          <p:nvPr/>
        </p:nvGrpSpPr>
        <p:grpSpPr>
          <a:xfrm>
            <a:off x="2782612" y="3431918"/>
            <a:ext cx="5969499" cy="817565"/>
            <a:chOff x="3128759" y="3734058"/>
            <a:chExt cx="5969499" cy="817565"/>
          </a:xfrm>
        </p:grpSpPr>
        <p:sp>
          <p:nvSpPr>
            <p:cNvPr id="59" name="平行四边形 58"/>
            <p:cNvSpPr/>
            <p:nvPr/>
          </p:nvSpPr>
          <p:spPr>
            <a:xfrm>
              <a:off x="3128759" y="3838987"/>
              <a:ext cx="5969499" cy="712636"/>
            </a:xfrm>
            <a:prstGeom prst="parallelogram">
              <a:avLst/>
            </a:prstGeom>
            <a:gradFill flip="none" rotWithShape="1">
              <a:gsLst>
                <a:gs pos="0">
                  <a:srgbClr val="0070C0">
                    <a:alpha val="0"/>
                  </a:srgbClr>
                </a:gs>
                <a:gs pos="100000">
                  <a:srgbClr val="0070C0">
                    <a:alpha val="20000"/>
                  </a:srgbClr>
                </a:gs>
              </a:gsLst>
              <a:lin ang="0" scaled="1"/>
              <a:tileRect/>
            </a:gradFill>
            <a:ln>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rgbClr val="0070C0">
                      <a:alpha val="49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2"/>
            <p:cNvSpPr txBox="1"/>
            <p:nvPr/>
          </p:nvSpPr>
          <p:spPr>
            <a:xfrm rot="10800000" flipH="1" flipV="1">
              <a:off x="4034473" y="3734058"/>
              <a:ext cx="4856936" cy="793635"/>
            </a:xfrm>
            <a:prstGeom prst="rect">
              <a:avLst/>
            </a:prstGeom>
            <a:noFill/>
            <a:ln w="9525">
              <a:noFill/>
              <a:miter/>
            </a:ln>
          </p:spPr>
          <p:txBody>
            <a:bodyPr lIns="221255" tIns="110627" rIns="221255" bIns="110627"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457200" lvl="0" indent="-457200">
                <a:lnSpc>
                  <a:spcPct val="150000"/>
                </a:lnSpc>
                <a:buClr>
                  <a:srgbClr val="0070C0"/>
                </a:buClr>
                <a:buFont typeface="Wingdings" panose="05000000000000000000" pitchFamily="2" charset="2"/>
                <a:buChar char="l"/>
              </a:pPr>
              <a:r>
                <a:rPr lang="en-US" altLang="zh-CN" sz="2800" dirty="0">
                  <a:latin typeface="微软雅黑" panose="020B0503020204020204" pitchFamily="34" charset="-122"/>
                  <a:ea typeface="微软雅黑" panose="020B0503020204020204" pitchFamily="34" charset="-122"/>
                  <a:sym typeface="Arial" panose="020B0604020202020204" pitchFamily="34" charset="0"/>
                </a:rPr>
                <a:t>2.2 </a:t>
              </a:r>
              <a:r>
                <a:rPr lang="zh-CN" altLang="en-US" sz="2800" dirty="0">
                  <a:latin typeface="微软雅黑" panose="020B0503020204020204" pitchFamily="34" charset="-122"/>
                  <a:ea typeface="微软雅黑" panose="020B0503020204020204" pitchFamily="34" charset="-122"/>
                  <a:sym typeface="Arial" panose="020B0604020202020204" pitchFamily="34" charset="0"/>
                </a:rPr>
                <a:t>城市更新发展历程</a:t>
              </a:r>
              <a:endParaRPr lang="zh-CN" altLang="en-US" sz="2800"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1" name="组合 20"/>
          <p:cNvGrpSpPr/>
          <p:nvPr/>
        </p:nvGrpSpPr>
        <p:grpSpPr>
          <a:xfrm>
            <a:off x="2782612" y="4304489"/>
            <a:ext cx="5969499" cy="817565"/>
            <a:chOff x="3128759" y="3734058"/>
            <a:chExt cx="5969499" cy="817565"/>
          </a:xfrm>
        </p:grpSpPr>
        <p:sp>
          <p:nvSpPr>
            <p:cNvPr id="22" name="平行四边形 21"/>
            <p:cNvSpPr/>
            <p:nvPr/>
          </p:nvSpPr>
          <p:spPr>
            <a:xfrm>
              <a:off x="3128759" y="3838987"/>
              <a:ext cx="5969499" cy="712636"/>
            </a:xfrm>
            <a:prstGeom prst="parallelogram">
              <a:avLst/>
            </a:prstGeom>
            <a:gradFill flip="none" rotWithShape="1">
              <a:gsLst>
                <a:gs pos="0">
                  <a:srgbClr val="0070C0">
                    <a:alpha val="0"/>
                  </a:srgbClr>
                </a:gs>
                <a:gs pos="100000">
                  <a:srgbClr val="0070C0">
                    <a:alpha val="20000"/>
                  </a:srgbClr>
                </a:gs>
              </a:gsLst>
              <a:lin ang="0" scaled="1"/>
              <a:tileRect/>
            </a:gradFill>
            <a:ln>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rgbClr val="0070C0">
                      <a:alpha val="49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
            <p:cNvSpPr txBox="1"/>
            <p:nvPr/>
          </p:nvSpPr>
          <p:spPr>
            <a:xfrm rot="10800000" flipH="1" flipV="1">
              <a:off x="4034473" y="3734058"/>
              <a:ext cx="4856936" cy="793635"/>
            </a:xfrm>
            <a:prstGeom prst="rect">
              <a:avLst/>
            </a:prstGeom>
            <a:noFill/>
            <a:ln w="9525">
              <a:noFill/>
              <a:miter/>
            </a:ln>
          </p:spPr>
          <p:txBody>
            <a:bodyPr lIns="221255" tIns="110627" rIns="221255" bIns="110627"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457200" lvl="0" indent="-457200">
                <a:lnSpc>
                  <a:spcPct val="150000"/>
                </a:lnSpc>
                <a:buClr>
                  <a:srgbClr val="0070C0"/>
                </a:buClr>
                <a:buFont typeface="Wingdings" panose="05000000000000000000" pitchFamily="2" charset="2"/>
                <a:buChar char="l"/>
              </a:pPr>
              <a:r>
                <a:rPr lang="en-US" altLang="zh-CN" sz="2800" dirty="0">
                  <a:latin typeface="微软雅黑" panose="020B0503020204020204" pitchFamily="34" charset="-122"/>
                  <a:ea typeface="微软雅黑" panose="020B0503020204020204" pitchFamily="34" charset="-122"/>
                  <a:sym typeface="Arial" panose="020B0604020202020204" pitchFamily="34" charset="0"/>
                </a:rPr>
                <a:t>2.3 </a:t>
              </a:r>
              <a:r>
                <a:rPr lang="zh-CN" altLang="en-US" sz="2800" dirty="0">
                  <a:latin typeface="微软雅黑" panose="020B0503020204020204" pitchFamily="34" charset="-122"/>
                  <a:ea typeface="微软雅黑" panose="020B0503020204020204" pitchFamily="34" charset="-122"/>
                  <a:sym typeface="Arial" panose="020B0604020202020204" pitchFamily="34" charset="0"/>
                </a:rPr>
                <a:t>城市更新政策整理</a:t>
              </a:r>
              <a:endParaRPr lang="zh-CN" altLang="en-US" sz="2800"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4" name="组合 23"/>
          <p:cNvGrpSpPr/>
          <p:nvPr/>
        </p:nvGrpSpPr>
        <p:grpSpPr>
          <a:xfrm>
            <a:off x="2782611" y="5177059"/>
            <a:ext cx="5969499" cy="817565"/>
            <a:chOff x="3128759" y="3734058"/>
            <a:chExt cx="5969499" cy="817565"/>
          </a:xfrm>
        </p:grpSpPr>
        <p:sp>
          <p:nvSpPr>
            <p:cNvPr id="25" name="平行四边形 24"/>
            <p:cNvSpPr/>
            <p:nvPr/>
          </p:nvSpPr>
          <p:spPr>
            <a:xfrm>
              <a:off x="3128759" y="3838987"/>
              <a:ext cx="5969499" cy="712636"/>
            </a:xfrm>
            <a:prstGeom prst="parallelogram">
              <a:avLst/>
            </a:prstGeom>
            <a:gradFill flip="none" rotWithShape="1">
              <a:gsLst>
                <a:gs pos="0">
                  <a:srgbClr val="0070C0">
                    <a:alpha val="0"/>
                  </a:srgbClr>
                </a:gs>
                <a:gs pos="100000">
                  <a:srgbClr val="0070C0">
                    <a:alpha val="20000"/>
                  </a:srgbClr>
                </a:gs>
              </a:gsLst>
              <a:lin ang="0" scaled="1"/>
              <a:tileRect/>
            </a:gradFill>
            <a:ln>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rgbClr val="0070C0">
                      <a:alpha val="49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
            <p:cNvSpPr txBox="1"/>
            <p:nvPr/>
          </p:nvSpPr>
          <p:spPr>
            <a:xfrm rot="10800000" flipH="1" flipV="1">
              <a:off x="4034473" y="3734058"/>
              <a:ext cx="4856936" cy="793635"/>
            </a:xfrm>
            <a:prstGeom prst="rect">
              <a:avLst/>
            </a:prstGeom>
            <a:noFill/>
            <a:ln w="9525">
              <a:noFill/>
              <a:miter/>
            </a:ln>
          </p:spPr>
          <p:txBody>
            <a:bodyPr lIns="221255" tIns="110627" rIns="221255" bIns="110627"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457200" lvl="0" indent="-457200">
                <a:lnSpc>
                  <a:spcPct val="150000"/>
                </a:lnSpc>
                <a:buClr>
                  <a:srgbClr val="0070C0"/>
                </a:buClr>
                <a:buFont typeface="Wingdings" panose="05000000000000000000" pitchFamily="2" charset="2"/>
                <a:buChar char="l"/>
              </a:pPr>
              <a:r>
                <a:rPr lang="en-US" altLang="zh-CN" sz="2800" dirty="0">
                  <a:latin typeface="微软雅黑" panose="020B0503020204020204" pitchFamily="34" charset="-122"/>
                  <a:ea typeface="微软雅黑" panose="020B0503020204020204" pitchFamily="34" charset="-122"/>
                  <a:sym typeface="Arial" panose="020B0604020202020204" pitchFamily="34" charset="0"/>
                </a:rPr>
                <a:t>2.4 </a:t>
              </a:r>
              <a:r>
                <a:rPr lang="zh-CN" altLang="en-US" sz="2800" dirty="0">
                  <a:latin typeface="微软雅黑" panose="020B0503020204020204" pitchFamily="34" charset="-122"/>
                  <a:ea typeface="微软雅黑" panose="020B0503020204020204" pitchFamily="34" charset="-122"/>
                  <a:sym typeface="Arial" panose="020B0604020202020204" pitchFamily="34" charset="0"/>
                </a:rPr>
                <a:t>城市更新项目分类</a:t>
              </a:r>
              <a:endParaRPr lang="zh-CN" altLang="en-US" sz="2800" dirty="0">
                <a:latin typeface="微软雅黑" panose="020B0503020204020204" pitchFamily="34" charset="-122"/>
                <a:ea typeface="微软雅黑" panose="020B0503020204020204" pitchFamily="34" charset="-122"/>
                <a:sym typeface="Arial" panose="020B0604020202020204" pitchFamily="34" charset="0"/>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箭头: 右 6"/>
          <p:cNvSpPr/>
          <p:nvPr/>
        </p:nvSpPr>
        <p:spPr>
          <a:xfrm>
            <a:off x="0" y="2528165"/>
            <a:ext cx="12237719" cy="2608628"/>
          </a:xfrm>
          <a:prstGeom prst="rightArrow">
            <a:avLst>
              <a:gd name="adj1" fmla="val 58902"/>
              <a:gd name="adj2" fmla="val 55007"/>
            </a:avLst>
          </a:prstGeom>
          <a:gradFill flip="none" rotWithShape="1">
            <a:gsLst>
              <a:gs pos="0">
                <a:srgbClr val="0070C0">
                  <a:alpha val="2000"/>
                </a:srgbClr>
              </a:gs>
              <a:gs pos="100000">
                <a:srgbClr val="0070C0">
                  <a:alpha val="20000"/>
                </a:srgbClr>
              </a:gs>
            </a:gsLst>
            <a:lin ang="0" scaled="1"/>
            <a:tileRect/>
          </a:gradFill>
          <a:ln w="38100">
            <a:gradFill flip="none" rotWithShape="1">
              <a:gsLst>
                <a:gs pos="0">
                  <a:schemeClr val="accent1">
                    <a:lumMod val="5000"/>
                    <a:lumOff val="95000"/>
                  </a:schemeClr>
                </a:gs>
                <a:gs pos="100000">
                  <a:srgbClr val="0070C0">
                    <a:alpha val="12000"/>
                    <a:lumMod val="96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0" y="241091"/>
            <a:ext cx="12006943" cy="508137"/>
            <a:chOff x="0" y="333691"/>
            <a:chExt cx="12006943" cy="508137"/>
          </a:xfrm>
        </p:grpSpPr>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 name="组合 5"/>
          <p:cNvGrpSpPr/>
          <p:nvPr/>
        </p:nvGrpSpPr>
        <p:grpSpPr>
          <a:xfrm>
            <a:off x="642257" y="1066198"/>
            <a:ext cx="10586508" cy="979717"/>
            <a:chOff x="986971" y="1037769"/>
            <a:chExt cx="10586508" cy="979717"/>
          </a:xfrm>
        </p:grpSpPr>
        <p:sp>
          <p:nvSpPr>
            <p:cNvPr id="24" name="矩形: 圆角 23"/>
            <p:cNvSpPr/>
            <p:nvPr/>
          </p:nvSpPr>
          <p:spPr>
            <a:xfrm>
              <a:off x="986971" y="1037769"/>
              <a:ext cx="10586508" cy="979717"/>
            </a:xfrm>
            <a:prstGeom prst="roundRect">
              <a:avLst>
                <a:gd name="adj" fmla="val 3359"/>
              </a:avLst>
            </a:prstGeom>
            <a:no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986971" y="1187455"/>
              <a:ext cx="10192348" cy="581057"/>
            </a:xfrm>
            <a:prstGeom prst="rect">
              <a:avLst/>
            </a:prstGeom>
            <a:noFill/>
          </p:spPr>
          <p:txBody>
            <a:bodyPr wrap="square" rtlCol="0">
              <a:spAutoFit/>
            </a:bodyPr>
            <a:lstStyle>
              <a:defPPr>
                <a:defRPr lang="zh-CN"/>
              </a:defPPr>
              <a:lvl1pPr>
                <a:lnSpc>
                  <a:spcPct val="150000"/>
                </a:lnSpc>
                <a:defRPr sz="2400" b="0" kern="0">
                  <a:solidFill>
                    <a:prstClr val="black"/>
                  </a:solidFill>
                  <a:latin typeface="微软雅黑" panose="020B0503020204020204" pitchFamily="34" charset="-122"/>
                  <a:ea typeface="微软雅黑" panose="020B0503020204020204" pitchFamily="34" charset="-122"/>
                </a:defRPr>
              </a:lvl1pPr>
            </a:lstStyle>
            <a:p>
              <a:r>
                <a:rPr lang="zh-CN" altLang="en-US" noProof="1">
                  <a:sym typeface="宋体" panose="02010600030101010101" pitchFamily="2" charset="-122"/>
                </a:rPr>
                <a:t>   　</a:t>
              </a:r>
              <a:r>
                <a:rPr lang="zh-CN" altLang="en-US" b="1" noProof="1">
                  <a:solidFill>
                    <a:srgbClr val="0070C0"/>
                  </a:solidFill>
                  <a:sym typeface="宋体" panose="02010600030101010101" pitchFamily="2" charset="-122"/>
                </a:rPr>
                <a:t>深圳特区</a:t>
              </a:r>
              <a:r>
                <a:rPr lang="zh-CN" altLang="en-US" noProof="1">
                  <a:solidFill>
                    <a:schemeClr val="tx1">
                      <a:lumMod val="95000"/>
                      <a:lumOff val="5000"/>
                    </a:schemeClr>
                  </a:solidFill>
                  <a:sym typeface="宋体" panose="02010600030101010101" pitchFamily="2" charset="-122"/>
                </a:rPr>
                <a:t>作为国内城市更新的先驱者，率先颁布了城市更新的政策</a:t>
              </a:r>
              <a:endParaRPr lang="zh-CN" altLang="en-US" noProof="1">
                <a:solidFill>
                  <a:schemeClr val="tx1">
                    <a:lumMod val="95000"/>
                    <a:lumOff val="5000"/>
                  </a:schemeClr>
                </a:solidFill>
                <a:sym typeface="宋体" panose="02010600030101010101" pitchFamily="2" charset="-122"/>
              </a:endParaRPr>
            </a:p>
          </p:txBody>
        </p:sp>
      </p:grpSp>
      <p:sp>
        <p:nvSpPr>
          <p:cNvPr id="52" name="矩形 51"/>
          <p:cNvSpPr/>
          <p:nvPr/>
        </p:nvSpPr>
        <p:spPr>
          <a:xfrm>
            <a:off x="621990" y="3237739"/>
            <a:ext cx="2423461" cy="1009122"/>
          </a:xfrm>
          <a:prstGeom prst="rect">
            <a:avLst/>
          </a:prstGeom>
          <a:noFill/>
          <a:ln>
            <a:noFill/>
            <a:prstDash val="sysDot"/>
          </a:ln>
        </p:spPr>
        <p:txBody>
          <a:bodyPr wrap="square">
            <a:spAutoFit/>
          </a:bodyPr>
          <a:lstStyle/>
          <a:p>
            <a:pPr algn="ctr">
              <a:lnSpc>
                <a:spcPct val="150000"/>
              </a:lnSpc>
            </a:pPr>
            <a:r>
              <a:rPr lang="en-US" altLang="zh-CN" sz="2800" b="1" kern="0" spc="75"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2009</a:t>
            </a:r>
            <a:r>
              <a:rPr lang="zh-CN" altLang="en-US" sz="2800" b="1" kern="0" spc="75"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年</a:t>
            </a:r>
            <a:endParaRPr lang="en-US" altLang="zh-CN" sz="2800" b="1" kern="0" spc="75"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p>
            <a:pPr algn="ctr">
              <a:lnSpc>
                <a:spcPct val="120000"/>
              </a:lnSpc>
            </a:pPr>
            <a:r>
              <a:rPr lang="en-US" altLang="zh-CN" sz="1600" b="1" kern="0" spc="75"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1600" b="1" kern="0" spc="75"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深圳市城市更新办法</a:t>
            </a:r>
            <a:r>
              <a:rPr lang="en-US" altLang="zh-CN" sz="1600" b="1" kern="0" spc="75"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a:t>
            </a:r>
            <a:endParaRPr lang="en-US" altLang="zh-CN" sz="1600" b="1" kern="0" spc="75"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53" name="矩形 52"/>
          <p:cNvSpPr/>
          <p:nvPr/>
        </p:nvSpPr>
        <p:spPr>
          <a:xfrm>
            <a:off x="3092329" y="3293698"/>
            <a:ext cx="3847686" cy="941412"/>
          </a:xfrm>
          <a:prstGeom prst="rect">
            <a:avLst/>
          </a:prstGeom>
          <a:noFill/>
          <a:ln>
            <a:noFill/>
            <a:prstDash val="sysDot"/>
          </a:ln>
        </p:spPr>
        <p:txBody>
          <a:bodyPr wrap="square">
            <a:spAutoFit/>
          </a:bodyPr>
          <a:lstStyle/>
          <a:p>
            <a:pPr algn="ctr">
              <a:lnSpc>
                <a:spcPct val="130000"/>
              </a:lnSpc>
            </a:pPr>
            <a:r>
              <a:rPr lang="en-US" altLang="zh-CN" sz="2800" b="1" kern="0" spc="75" dirty="0">
                <a:solidFill>
                  <a:srgbClr val="0070C0"/>
                </a:solidFill>
                <a:latin typeface="微软雅黑" panose="020B0503020204020204" pitchFamily="34" charset="-122"/>
                <a:ea typeface="微软雅黑" panose="020B0503020204020204" pitchFamily="34" charset="-122"/>
              </a:rPr>
              <a:t>2015</a:t>
            </a:r>
            <a:r>
              <a:rPr lang="zh-CN" altLang="en-US" sz="2800" b="1" kern="0" spc="75" dirty="0">
                <a:solidFill>
                  <a:srgbClr val="0070C0"/>
                </a:solidFill>
                <a:latin typeface="微软雅黑" panose="020B0503020204020204" pitchFamily="34" charset="-122"/>
                <a:ea typeface="微软雅黑" panose="020B0503020204020204" pitchFamily="34" charset="-122"/>
              </a:rPr>
              <a:t>年</a:t>
            </a:r>
            <a:endParaRPr lang="en-US" altLang="zh-CN" sz="2800" b="1" kern="0" spc="75" dirty="0">
              <a:solidFill>
                <a:srgbClr val="0070C0"/>
              </a:solidFill>
              <a:latin typeface="微软雅黑" panose="020B0503020204020204" pitchFamily="34" charset="-122"/>
              <a:ea typeface="微软雅黑" panose="020B0503020204020204" pitchFamily="34" charset="-122"/>
            </a:endParaRPr>
          </a:p>
          <a:p>
            <a:pPr algn="ctr">
              <a:lnSpc>
                <a:spcPct val="130000"/>
              </a:lnSpc>
            </a:pPr>
            <a:r>
              <a:rPr lang="en-US" altLang="zh-CN" sz="1600" b="1" kern="0" spc="75" dirty="0">
                <a:solidFill>
                  <a:srgbClr val="0070C0"/>
                </a:solidFill>
                <a:latin typeface="微软雅黑" panose="020B0503020204020204" pitchFamily="34" charset="-122"/>
                <a:ea typeface="微软雅黑" panose="020B0503020204020204" pitchFamily="34" charset="-122"/>
              </a:rPr>
              <a:t>《</a:t>
            </a:r>
            <a:r>
              <a:rPr lang="zh-CN" altLang="en-US" sz="1600" b="1" kern="0" spc="75" dirty="0">
                <a:solidFill>
                  <a:srgbClr val="0070C0"/>
                </a:solidFill>
                <a:latin typeface="微软雅黑" panose="020B0503020204020204" pitchFamily="34" charset="-122"/>
                <a:ea typeface="微软雅黑" panose="020B0503020204020204" pitchFamily="34" charset="-122"/>
              </a:rPr>
              <a:t>广州市城市更新办法</a:t>
            </a:r>
            <a:r>
              <a:rPr lang="en-US" altLang="zh-CN" sz="1600" b="1" kern="0" spc="75" dirty="0">
                <a:solidFill>
                  <a:srgbClr val="0070C0"/>
                </a:solidFill>
                <a:latin typeface="微软雅黑" panose="020B0503020204020204" pitchFamily="34" charset="-122"/>
                <a:ea typeface="微软雅黑" panose="020B0503020204020204" pitchFamily="34" charset="-122"/>
              </a:rPr>
              <a:t>》</a:t>
            </a:r>
            <a:r>
              <a:rPr lang="zh-CN" altLang="en-US" sz="1600" b="1" kern="0" spc="75" dirty="0">
                <a:solidFill>
                  <a:srgbClr val="0070C0"/>
                </a:solidFill>
                <a:latin typeface="微软雅黑" panose="020B0503020204020204" pitchFamily="34" charset="-122"/>
                <a:ea typeface="微软雅黑" panose="020B0503020204020204" pitchFamily="34" charset="-122"/>
              </a:rPr>
              <a:t>及配套文件</a:t>
            </a:r>
            <a:endParaRPr lang="zh-CN" altLang="en-US" sz="1600" b="1" kern="0" spc="75" dirty="0">
              <a:solidFill>
                <a:srgbClr val="0070C0"/>
              </a:solidFill>
              <a:latin typeface="微软雅黑" panose="020B0503020204020204" pitchFamily="34" charset="-122"/>
              <a:ea typeface="微软雅黑" panose="020B0503020204020204" pitchFamily="34" charset="-122"/>
            </a:endParaRPr>
          </a:p>
        </p:txBody>
      </p:sp>
      <p:sp>
        <p:nvSpPr>
          <p:cNvPr id="55" name="矩形 54"/>
          <p:cNvSpPr/>
          <p:nvPr/>
        </p:nvSpPr>
        <p:spPr>
          <a:xfrm>
            <a:off x="7073977" y="3279184"/>
            <a:ext cx="4499503" cy="941412"/>
          </a:xfrm>
          <a:prstGeom prst="rect">
            <a:avLst/>
          </a:prstGeom>
          <a:noFill/>
          <a:ln>
            <a:noFill/>
            <a:prstDash val="sysDot"/>
          </a:ln>
        </p:spPr>
        <p:txBody>
          <a:bodyPr wrap="square">
            <a:spAutoFit/>
          </a:bodyPr>
          <a:lstStyle/>
          <a:p>
            <a:pPr algn="ctr">
              <a:lnSpc>
                <a:spcPct val="130000"/>
              </a:lnSpc>
            </a:pPr>
            <a:r>
              <a:rPr lang="en-US" altLang="zh-CN" sz="2800" b="1" kern="0" spc="75" dirty="0">
                <a:solidFill>
                  <a:srgbClr val="0070C0"/>
                </a:solidFill>
                <a:latin typeface="微软雅黑" panose="020B0503020204020204" pitchFamily="34" charset="-122"/>
                <a:ea typeface="微软雅黑" panose="020B0503020204020204" pitchFamily="34" charset="-122"/>
              </a:rPr>
              <a:t>2016</a:t>
            </a:r>
            <a:r>
              <a:rPr lang="zh-CN" altLang="en-US" sz="2800" b="1" kern="0" spc="75" dirty="0">
                <a:solidFill>
                  <a:srgbClr val="0070C0"/>
                </a:solidFill>
                <a:latin typeface="微软雅黑" panose="020B0503020204020204" pitchFamily="34" charset="-122"/>
                <a:ea typeface="微软雅黑" panose="020B0503020204020204" pitchFamily="34" charset="-122"/>
              </a:rPr>
              <a:t>年</a:t>
            </a:r>
            <a:endParaRPr lang="en-US" altLang="zh-CN" sz="2800" b="1" kern="0" spc="75" dirty="0">
              <a:solidFill>
                <a:srgbClr val="0070C0"/>
              </a:solidFill>
              <a:latin typeface="微软雅黑" panose="020B0503020204020204" pitchFamily="34" charset="-122"/>
              <a:ea typeface="微软雅黑" panose="020B0503020204020204" pitchFamily="34" charset="-122"/>
            </a:endParaRPr>
          </a:p>
          <a:p>
            <a:pPr algn="ctr">
              <a:lnSpc>
                <a:spcPct val="130000"/>
              </a:lnSpc>
            </a:pPr>
            <a:r>
              <a:rPr lang="en-US" altLang="zh-CN" sz="1600" b="1" kern="0" spc="75" dirty="0">
                <a:solidFill>
                  <a:srgbClr val="0070C0"/>
                </a:solidFill>
                <a:latin typeface="微软雅黑" panose="020B0503020204020204" pitchFamily="34" charset="-122"/>
                <a:ea typeface="微软雅黑" panose="020B0503020204020204" pitchFamily="34" charset="-122"/>
              </a:rPr>
              <a:t>《</a:t>
            </a:r>
            <a:r>
              <a:rPr lang="zh-CN" altLang="en-US" sz="1600" b="1" kern="0" spc="75" dirty="0">
                <a:solidFill>
                  <a:srgbClr val="0070C0"/>
                </a:solidFill>
                <a:latin typeface="微软雅黑" panose="020B0503020204020204" pitchFamily="34" charset="-122"/>
                <a:ea typeface="微软雅黑" panose="020B0503020204020204" pitchFamily="34" charset="-122"/>
              </a:rPr>
              <a:t>深圳市城市更新办法</a:t>
            </a:r>
            <a:r>
              <a:rPr lang="en-US" altLang="zh-CN" sz="1600" b="1" kern="0" spc="75" dirty="0">
                <a:solidFill>
                  <a:srgbClr val="0070C0"/>
                </a:solidFill>
                <a:latin typeface="微软雅黑" panose="020B0503020204020204" pitchFamily="34" charset="-122"/>
                <a:ea typeface="微软雅黑" panose="020B0503020204020204" pitchFamily="34" charset="-122"/>
              </a:rPr>
              <a:t>》</a:t>
            </a:r>
            <a:r>
              <a:rPr lang="zh-CN" altLang="en-US" sz="1600" b="1" kern="0" spc="75" dirty="0">
                <a:solidFill>
                  <a:srgbClr val="0070C0"/>
                </a:solidFill>
                <a:latin typeface="微软雅黑" panose="020B0503020204020204" pitchFamily="34" charset="-122"/>
                <a:ea typeface="微软雅黑" panose="020B0503020204020204" pitchFamily="34" charset="-122"/>
              </a:rPr>
              <a:t>（</a:t>
            </a:r>
            <a:r>
              <a:rPr lang="en-US" altLang="zh-CN" sz="1600" b="1" kern="0" spc="75" dirty="0">
                <a:solidFill>
                  <a:srgbClr val="0070C0"/>
                </a:solidFill>
                <a:latin typeface="微软雅黑" panose="020B0503020204020204" pitchFamily="34" charset="-122"/>
                <a:ea typeface="微软雅黑" panose="020B0503020204020204" pitchFamily="34" charset="-122"/>
              </a:rPr>
              <a:t>2016</a:t>
            </a:r>
            <a:r>
              <a:rPr lang="zh-CN" altLang="en-US" sz="1600" b="1" kern="0" spc="75" dirty="0">
                <a:solidFill>
                  <a:srgbClr val="0070C0"/>
                </a:solidFill>
                <a:latin typeface="微软雅黑" panose="020B0503020204020204" pitchFamily="34" charset="-122"/>
                <a:ea typeface="微软雅黑" panose="020B0503020204020204" pitchFamily="34" charset="-122"/>
              </a:rPr>
              <a:t>年</a:t>
            </a:r>
            <a:r>
              <a:rPr lang="en-US" altLang="zh-CN" sz="1600" b="1" kern="0" spc="75" dirty="0">
                <a:solidFill>
                  <a:srgbClr val="0070C0"/>
                </a:solidFill>
                <a:latin typeface="微软雅黑" panose="020B0503020204020204" pitchFamily="34" charset="-122"/>
                <a:ea typeface="微软雅黑" panose="020B0503020204020204" pitchFamily="34" charset="-122"/>
              </a:rPr>
              <a:t>11</a:t>
            </a:r>
            <a:r>
              <a:rPr lang="zh-CN" altLang="en-US" sz="1600" b="1" kern="0" spc="75" dirty="0">
                <a:solidFill>
                  <a:srgbClr val="0070C0"/>
                </a:solidFill>
                <a:latin typeface="微软雅黑" panose="020B0503020204020204" pitchFamily="34" charset="-122"/>
                <a:ea typeface="微软雅黑" panose="020B0503020204020204" pitchFamily="34" charset="-122"/>
              </a:rPr>
              <a:t>月修订） </a:t>
            </a:r>
            <a:endParaRPr lang="zh-CN" altLang="en-US" sz="1600" b="1" kern="0" spc="75" dirty="0">
              <a:solidFill>
                <a:srgbClr val="0070C0"/>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430642" y="3740747"/>
            <a:ext cx="2629459" cy="2259901"/>
            <a:chOff x="430642" y="3740747"/>
            <a:chExt cx="2629459" cy="2259901"/>
          </a:xfrm>
        </p:grpSpPr>
        <p:grpSp>
          <p:nvGrpSpPr>
            <p:cNvPr id="9" name="组合 8"/>
            <p:cNvGrpSpPr/>
            <p:nvPr/>
          </p:nvGrpSpPr>
          <p:grpSpPr>
            <a:xfrm>
              <a:off x="430642" y="4800319"/>
              <a:ext cx="2629459" cy="1200329"/>
              <a:chOff x="513670" y="4720747"/>
              <a:chExt cx="2629459" cy="1200329"/>
            </a:xfrm>
          </p:grpSpPr>
          <p:sp>
            <p:nvSpPr>
              <p:cNvPr id="21" name="矩形 20"/>
              <p:cNvSpPr/>
              <p:nvPr/>
            </p:nvSpPr>
            <p:spPr>
              <a:xfrm>
                <a:off x="719668" y="4720747"/>
                <a:ext cx="2423461" cy="1200329"/>
              </a:xfrm>
              <a:prstGeom prst="rect">
                <a:avLst/>
              </a:prstGeom>
              <a:noFill/>
              <a:ln>
                <a:noFill/>
                <a:prstDash val="sysDot"/>
              </a:ln>
            </p:spPr>
            <p:txBody>
              <a:bodyPr wrap="square">
                <a:spAutoFit/>
              </a:bodyPr>
              <a:lstStyle/>
              <a:p>
                <a:pPr algn="just">
                  <a:lnSpc>
                    <a:spcPct val="150000"/>
                  </a:lnSpc>
                </a:pPr>
                <a:r>
                  <a:rPr lang="zh-CN" altLang="en-US" kern="0" spc="75" dirty="0">
                    <a:latin typeface="微软雅黑" panose="020B0503020204020204" pitchFamily="34" charset="-122"/>
                    <a:ea typeface="微软雅黑" panose="020B0503020204020204" pitchFamily="34" charset="-122"/>
                    <a:cs typeface="宋体" panose="02010600030101010101" pitchFamily="2" charset="-122"/>
                  </a:rPr>
                  <a:t>首次提出了政策体制的改革。</a:t>
                </a:r>
                <a:endParaRPr lang="en-US" altLang="zh-CN" kern="0" spc="75" dirty="0">
                  <a:latin typeface="微软雅黑" panose="020B0503020204020204" pitchFamily="34" charset="-122"/>
                  <a:ea typeface="微软雅黑" panose="020B0503020204020204" pitchFamily="34" charset="-122"/>
                  <a:cs typeface="宋体" panose="02010600030101010101" pitchFamily="2" charset="-122"/>
                </a:endParaRPr>
              </a:p>
              <a:p>
                <a:pPr algn="just"/>
                <a:endParaRPr lang="en-US" altLang="zh-CN" kern="0" spc="75"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8" name="椭圆 7"/>
              <p:cNvSpPr/>
              <p:nvPr/>
            </p:nvSpPr>
            <p:spPr>
              <a:xfrm>
                <a:off x="513670" y="4924883"/>
                <a:ext cx="155198" cy="155198"/>
              </a:xfrm>
              <a:prstGeom prst="ellipse">
                <a:avLst/>
              </a:prstGeom>
              <a:solidFill>
                <a:srgbClr val="0070C0"/>
              </a:solidFill>
              <a:ln w="38100">
                <a:solidFill>
                  <a:srgbClr val="0070C0">
                    <a:alpha val="3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6" name="直接连接符 15"/>
            <p:cNvCxnSpPr/>
            <p:nvPr/>
          </p:nvCxnSpPr>
          <p:spPr>
            <a:xfrm flipV="1">
              <a:off x="495300" y="3740747"/>
              <a:ext cx="0" cy="1218919"/>
            </a:xfrm>
            <a:prstGeom prst="line">
              <a:avLst/>
            </a:prstGeom>
            <a:ln w="15875">
              <a:gradFill flip="none" rotWithShape="1">
                <a:gsLst>
                  <a:gs pos="0">
                    <a:schemeClr val="accent1">
                      <a:lumMod val="5000"/>
                      <a:lumOff val="95000"/>
                    </a:schemeClr>
                  </a:gs>
                  <a:gs pos="74000">
                    <a:srgbClr val="0070C0"/>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6990915" y="3740746"/>
            <a:ext cx="3448483" cy="1889191"/>
            <a:chOff x="6990915" y="3740746"/>
            <a:chExt cx="3448483" cy="1889191"/>
          </a:xfrm>
        </p:grpSpPr>
        <p:grpSp>
          <p:nvGrpSpPr>
            <p:cNvPr id="10" name="组合 9"/>
            <p:cNvGrpSpPr/>
            <p:nvPr/>
          </p:nvGrpSpPr>
          <p:grpSpPr>
            <a:xfrm>
              <a:off x="6990915" y="4755530"/>
              <a:ext cx="3448483" cy="874407"/>
              <a:chOff x="7920339" y="4800319"/>
              <a:chExt cx="3448483" cy="874407"/>
            </a:xfrm>
          </p:grpSpPr>
          <p:sp>
            <p:nvSpPr>
              <p:cNvPr id="28" name="矩形 27"/>
              <p:cNvSpPr/>
              <p:nvPr/>
            </p:nvSpPr>
            <p:spPr>
              <a:xfrm>
                <a:off x="8111997" y="4800319"/>
                <a:ext cx="3256825" cy="874407"/>
              </a:xfrm>
              <a:prstGeom prst="rect">
                <a:avLst/>
              </a:prstGeom>
              <a:noFill/>
              <a:ln>
                <a:noFill/>
                <a:prstDash val="sysDot"/>
              </a:ln>
            </p:spPr>
            <p:txBody>
              <a:bodyPr wrap="square">
                <a:spAutoFit/>
              </a:bodyPr>
              <a:lstStyle/>
              <a:p>
                <a:pPr algn="just">
                  <a:lnSpc>
                    <a:spcPct val="150000"/>
                  </a:lnSpc>
                </a:pPr>
                <a:r>
                  <a:rPr lang="zh-CN" altLang="en-US" kern="0" spc="75" dirty="0">
                    <a:latin typeface="微软雅黑" panose="020B0503020204020204" pitchFamily="34" charset="-122"/>
                    <a:ea typeface="微软雅黑" panose="020B0503020204020204" pitchFamily="34" charset="-122"/>
                    <a:cs typeface="宋体" panose="02010600030101010101" pitchFamily="2" charset="-122"/>
                  </a:rPr>
                  <a:t>不少学者也将深圳的城市更新政策作为研究对象。</a:t>
                </a:r>
                <a:endParaRPr lang="en-US" altLang="zh-CN" kern="0" spc="75"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32" name="椭圆 31"/>
              <p:cNvSpPr/>
              <p:nvPr/>
            </p:nvSpPr>
            <p:spPr>
              <a:xfrm>
                <a:off x="7920339" y="5004455"/>
                <a:ext cx="155198" cy="155198"/>
              </a:xfrm>
              <a:prstGeom prst="ellipse">
                <a:avLst/>
              </a:prstGeom>
              <a:solidFill>
                <a:srgbClr val="0070C0"/>
              </a:solidFill>
              <a:ln w="38100">
                <a:solidFill>
                  <a:srgbClr val="0070C0">
                    <a:alpha val="3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7" name="直接连接符 36"/>
            <p:cNvCxnSpPr/>
            <p:nvPr/>
          </p:nvCxnSpPr>
          <p:spPr>
            <a:xfrm flipV="1">
              <a:off x="7073977" y="3740746"/>
              <a:ext cx="0" cy="1218919"/>
            </a:xfrm>
            <a:prstGeom prst="line">
              <a:avLst/>
            </a:prstGeom>
            <a:ln w="15875">
              <a:gradFill flip="none" rotWithShape="1">
                <a:gsLst>
                  <a:gs pos="0">
                    <a:schemeClr val="accent1">
                      <a:lumMod val="5000"/>
                      <a:lumOff val="95000"/>
                    </a:schemeClr>
                  </a:gs>
                  <a:gs pos="74000">
                    <a:srgbClr val="0070C0"/>
                  </a:gs>
                </a:gsLst>
                <a:lin ang="16200000" scaled="1"/>
                <a:tileRect/>
              </a:gradFill>
            </a:ln>
          </p:spPr>
          <p:style>
            <a:lnRef idx="1">
              <a:schemeClr val="accent1"/>
            </a:lnRef>
            <a:fillRef idx="0">
              <a:schemeClr val="accent1"/>
            </a:fillRef>
            <a:effectRef idx="0">
              <a:schemeClr val="accent1"/>
            </a:effectRef>
            <a:fontRef idx="minor">
              <a:schemeClr val="tx1"/>
            </a:fontRef>
          </p:style>
        </p:cxnSp>
      </p:grpSp>
      <p:sp>
        <p:nvSpPr>
          <p:cNvPr id="44" name="文本框 43"/>
          <p:cNvSpPr txBox="1"/>
          <p:nvPr/>
        </p:nvSpPr>
        <p:spPr>
          <a:xfrm>
            <a:off x="588781" y="1810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2.1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城市更新概念由来</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1927969" y="2162347"/>
            <a:ext cx="7274088" cy="3775777"/>
          </a:xfrm>
          <a:prstGeom prst="rect">
            <a:avLst/>
          </a:prstGeom>
          <a:noFill/>
          <a:ln w="25400">
            <a:noFill/>
          </a:ln>
        </p:spPr>
        <p:txBody>
          <a:bodyPr wrap="square">
            <a:spAutoFit/>
          </a:bodyPr>
          <a:lstStyle/>
          <a:p>
            <a:pPr algn="just" fontAlgn="base">
              <a:lnSpc>
                <a:spcPct val="170000"/>
              </a:lnSpc>
            </a:pPr>
            <a:r>
              <a:rPr lang="zh-CN" altLang="en-US" sz="2400" noProof="1">
                <a:latin typeface="微软雅黑" panose="020B0503020204020204" pitchFamily="34" charset="-122"/>
                <a:ea typeface="微软雅黑" panose="020B0503020204020204" pitchFamily="34" charset="-122"/>
                <a:cs typeface="宋体" panose="02010600030101010101" pitchFamily="2" charset="-122"/>
                <a:sym typeface="宋体" panose="02010600030101010101" pitchFamily="2" charset="-122"/>
              </a:rPr>
              <a:t>城市更新是针对城市中已经或即将面临衰落的区域、与周围地区在功能上产生明显冲突的区域，以及对整个城市结构的完善、功能的有效发挥和提升有较大影响的区域，通过综合</a:t>
            </a:r>
            <a:r>
              <a:rPr lang="zh-CN" altLang="en-US" sz="2400" noProof="1">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宋体" panose="02010600030101010101" pitchFamily="2" charset="-122"/>
              </a:rPr>
              <a:t>运用</a:t>
            </a:r>
            <a:r>
              <a:rPr lang="zh-CN" altLang="en-US" sz="2400" b="1" noProof="1">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宋体" panose="02010600030101010101" pitchFamily="2" charset="-122"/>
              </a:rPr>
              <a:t>保护</a:t>
            </a:r>
            <a:r>
              <a:rPr lang="zh-CN" altLang="en-US" sz="2400" noProof="1">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宋体" panose="02010600030101010101" pitchFamily="2" charset="-122"/>
              </a:rPr>
              <a:t>、</a:t>
            </a:r>
            <a:r>
              <a:rPr lang="zh-CN" altLang="en-US" sz="2400" b="1" noProof="1">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宋体" panose="02010600030101010101" pitchFamily="2" charset="-122"/>
              </a:rPr>
              <a:t>修缮</a:t>
            </a:r>
            <a:r>
              <a:rPr lang="zh-CN" altLang="en-US" sz="2400" noProof="1">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宋体" panose="02010600030101010101" pitchFamily="2" charset="-122"/>
              </a:rPr>
              <a:t>、</a:t>
            </a:r>
            <a:r>
              <a:rPr lang="zh-CN" altLang="en-US" sz="2400" b="1" noProof="1">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宋体" panose="02010600030101010101" pitchFamily="2" charset="-122"/>
              </a:rPr>
              <a:t>整治</a:t>
            </a:r>
            <a:r>
              <a:rPr lang="zh-CN" altLang="en-US" sz="2400" noProof="1">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宋体" panose="02010600030101010101" pitchFamily="2" charset="-122"/>
              </a:rPr>
              <a:t>、</a:t>
            </a:r>
            <a:r>
              <a:rPr lang="zh-CN" altLang="en-US" sz="2400" b="1" noProof="1">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宋体" panose="02010600030101010101" pitchFamily="2" charset="-122"/>
              </a:rPr>
              <a:t>拆除</a:t>
            </a:r>
            <a:r>
              <a:rPr lang="zh-CN" altLang="en-US" sz="2400" noProof="1">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宋体" panose="02010600030101010101" pitchFamily="2" charset="-122"/>
              </a:rPr>
              <a:t>重建</a:t>
            </a:r>
            <a:r>
              <a:rPr lang="zh-CN" altLang="en-US" sz="2400" noProof="1">
                <a:latin typeface="微软雅黑" panose="020B0503020204020204" pitchFamily="34" charset="-122"/>
                <a:ea typeface="微软雅黑" panose="020B0503020204020204" pitchFamily="34" charset="-122"/>
                <a:cs typeface="宋体" panose="02010600030101010101" pitchFamily="2" charset="-122"/>
                <a:sym typeface="宋体" panose="02010600030101010101" pitchFamily="2" charset="-122"/>
              </a:rPr>
              <a:t>等</a:t>
            </a:r>
            <a:r>
              <a:rPr lang="zh-CN" altLang="en-US" sz="2400" noProof="1">
                <a:solidFill>
                  <a:srgbClr val="FF0000"/>
                </a:solidFill>
                <a:latin typeface="微软雅黑" panose="020B0503020204020204" pitchFamily="34" charset="-122"/>
                <a:ea typeface="微软雅黑" panose="020B0503020204020204" pitchFamily="34" charset="-122"/>
                <a:cs typeface="宋体" panose="02010600030101010101" pitchFamily="2" charset="-122"/>
                <a:sym typeface="宋体" panose="02010600030101010101" pitchFamily="2" charset="-122"/>
              </a:rPr>
              <a:t>物质更新手段</a:t>
            </a:r>
            <a:r>
              <a:rPr lang="zh-CN" altLang="en-US" sz="2400" noProof="1">
                <a:latin typeface="微软雅黑" panose="020B0503020204020204" pitchFamily="34" charset="-122"/>
                <a:ea typeface="微软雅黑" panose="020B0503020204020204" pitchFamily="34" charset="-122"/>
                <a:cs typeface="宋体" panose="02010600030101010101" pitchFamily="2" charset="-122"/>
                <a:sym typeface="宋体" panose="02010600030101010101" pitchFamily="2" charset="-122"/>
              </a:rPr>
              <a:t>及其他</a:t>
            </a:r>
            <a:r>
              <a:rPr lang="zh-CN" altLang="en-US" sz="2400" noProof="1">
                <a:solidFill>
                  <a:srgbClr val="FF0000"/>
                </a:solidFill>
                <a:latin typeface="微软雅黑" panose="020B0503020204020204" pitchFamily="34" charset="-122"/>
                <a:ea typeface="微软雅黑" panose="020B0503020204020204" pitchFamily="34" charset="-122"/>
                <a:cs typeface="宋体" panose="02010600030101010101" pitchFamily="2" charset="-122"/>
                <a:sym typeface="宋体" panose="02010600030101010101" pitchFamily="2" charset="-122"/>
              </a:rPr>
              <a:t>非物质更新手段</a:t>
            </a:r>
            <a:r>
              <a:rPr lang="zh-CN" altLang="en-US" sz="2400" noProof="1">
                <a:latin typeface="微软雅黑" panose="020B0503020204020204" pitchFamily="34" charset="-122"/>
                <a:ea typeface="微软雅黑" panose="020B0503020204020204" pitchFamily="34" charset="-122"/>
                <a:cs typeface="宋体" panose="02010600030101010101" pitchFamily="2" charset="-122"/>
                <a:sym typeface="宋体" panose="02010600030101010101" pitchFamily="2" charset="-122"/>
              </a:rPr>
              <a:t>，实现城市整体效益最大化。</a:t>
            </a:r>
            <a:endParaRPr lang="zh-CN" altLang="en-US" sz="2400" noProof="1">
              <a:latin typeface="微软雅黑" panose="020B0503020204020204" pitchFamily="34" charset="-122"/>
              <a:ea typeface="微软雅黑" panose="020B0503020204020204" pitchFamily="34" charset="-122"/>
              <a:cs typeface="宋体" panose="02010600030101010101" pitchFamily="2" charset="-122"/>
              <a:sym typeface="宋体" panose="02010600030101010101" pitchFamily="2" charset="-122"/>
            </a:endParaRPr>
          </a:p>
        </p:txBody>
      </p:sp>
      <p:grpSp>
        <p:nvGrpSpPr>
          <p:cNvPr id="10" name="组合 9"/>
          <p:cNvGrpSpPr/>
          <p:nvPr/>
        </p:nvGrpSpPr>
        <p:grpSpPr>
          <a:xfrm>
            <a:off x="0" y="181084"/>
            <a:ext cx="12006943" cy="568144"/>
            <a:chOff x="0" y="273684"/>
            <a:chExt cx="12006943" cy="568144"/>
          </a:xfrm>
        </p:grpSpPr>
        <p:sp>
          <p:nvSpPr>
            <p:cNvPr id="11" name="文本框 10"/>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2.1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城市更新概念由来</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12" name="直接连接符 11"/>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0" y="333691"/>
              <a:ext cx="495300" cy="508133"/>
              <a:chOff x="0" y="333691"/>
              <a:chExt cx="495300" cy="508133"/>
            </a:xfrm>
          </p:grpSpPr>
          <p:sp>
            <p:nvSpPr>
              <p:cNvPr id="14" name="矩形 13"/>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a:off x="795696" y="1049065"/>
            <a:ext cx="3538180" cy="493957"/>
            <a:chOff x="785358" y="1005891"/>
            <a:chExt cx="3538180" cy="493957"/>
          </a:xfrm>
        </p:grpSpPr>
        <p:sp>
          <p:nvSpPr>
            <p:cNvPr id="22" name="椭圆 21"/>
            <p:cNvSpPr/>
            <p:nvPr/>
          </p:nvSpPr>
          <p:spPr>
            <a:xfrm>
              <a:off x="785358" y="1137464"/>
              <a:ext cx="198520" cy="198520"/>
            </a:xfrm>
            <a:prstGeom prst="ellipse">
              <a:avLst/>
            </a:prstGeom>
            <a:solidFill>
              <a:srgbClr val="0070C0"/>
            </a:solidFill>
            <a:ln w="22225">
              <a:solidFill>
                <a:schemeClr val="bg1"/>
              </a:solidFill>
            </a:ln>
            <a:effectLst>
              <a:outerShdw blurRad="292100" dist="127000" dir="5400000" sx="101000" sy="101000" algn="t" rotWithShape="0">
                <a:srgbClr val="00B0F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600"/>
            </a:p>
          </p:txBody>
        </p:sp>
        <p:sp>
          <p:nvSpPr>
            <p:cNvPr id="24" name="矩形: 圆角 23"/>
            <p:cNvSpPr/>
            <p:nvPr/>
          </p:nvSpPr>
          <p:spPr>
            <a:xfrm rot="16200000" flipH="1">
              <a:off x="2502380" y="-321309"/>
              <a:ext cx="262395" cy="3379920"/>
            </a:xfrm>
            <a:prstGeom prst="roundRect">
              <a:avLst>
                <a:gd name="adj" fmla="val 50000"/>
              </a:avLst>
            </a:prstGeom>
            <a:gradFill flip="none" rotWithShape="0">
              <a:gsLst>
                <a:gs pos="100000">
                  <a:srgbClr val="00B0F0"/>
                </a:gs>
                <a:gs pos="0">
                  <a:srgbClr val="C1EFFF">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6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文本框 16"/>
            <p:cNvSpPr txBox="1"/>
            <p:nvPr/>
          </p:nvSpPr>
          <p:spPr>
            <a:xfrm>
              <a:off x="1034637" y="1005891"/>
              <a:ext cx="3288901" cy="49244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600" b="1" dirty="0"/>
                <a:t>城市更新探索和研究</a:t>
              </a:r>
              <a:endParaRPr lang="zh-CN" altLang="en-US" sz="2600" dirty="0"/>
            </a:p>
          </p:txBody>
        </p:sp>
      </p:grpSp>
      <p:sp>
        <p:nvSpPr>
          <p:cNvPr id="27" name="矩形: 圆角 26"/>
          <p:cNvSpPr/>
          <p:nvPr/>
        </p:nvSpPr>
        <p:spPr>
          <a:xfrm>
            <a:off x="1653121" y="1922631"/>
            <a:ext cx="7832153" cy="4316633"/>
          </a:xfrm>
          <a:prstGeom prst="roundRect">
            <a:avLst>
              <a:gd name="adj" fmla="val 1005"/>
            </a:avLst>
          </a:prstGeom>
          <a:no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9726517" y="1903299"/>
            <a:ext cx="1412051" cy="1412051"/>
            <a:chOff x="9235463" y="1922631"/>
            <a:chExt cx="1684029" cy="1684029"/>
          </a:xfrm>
        </p:grpSpPr>
        <p:sp>
          <p:nvSpPr>
            <p:cNvPr id="28" name="椭圆 27"/>
            <p:cNvSpPr/>
            <p:nvPr/>
          </p:nvSpPr>
          <p:spPr>
            <a:xfrm>
              <a:off x="9235463" y="1922631"/>
              <a:ext cx="1684029" cy="1684029"/>
            </a:xfrm>
            <a:prstGeom prst="ellipse">
              <a:avLst/>
            </a:prstGeom>
            <a:gradFill flip="none" rotWithShape="1">
              <a:gsLst>
                <a:gs pos="28000">
                  <a:srgbClr val="0070C0">
                    <a:lumMod val="12000"/>
                    <a:lumOff val="88000"/>
                  </a:srgbClr>
                </a:gs>
                <a:gs pos="82000">
                  <a:srgbClr val="0070C0">
                    <a:lumMod val="12000"/>
                    <a:lumOff val="88000"/>
                  </a:srgbClr>
                </a:gs>
              </a:gsLst>
              <a:path path="circle">
                <a:fillToRect r="100000" b="100000"/>
              </a:path>
              <a:tileRect l="-100000" t="-100000"/>
            </a:gradFill>
            <a:ln>
              <a:gradFill>
                <a:gsLst>
                  <a:gs pos="0">
                    <a:schemeClr val="accent1">
                      <a:lumMod val="5000"/>
                      <a:lumOff val="95000"/>
                    </a:schemeClr>
                  </a:gs>
                  <a:gs pos="100000">
                    <a:srgbClr val="0070C0"/>
                  </a:gs>
                </a:gsLst>
                <a:lin ang="5400000" scaled="1"/>
              </a:gradFill>
            </a:ln>
            <a:effectLst>
              <a:outerShdw blurRad="711200" dist="355600" dir="2700000" sx="97000" sy="97000" algn="tl"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550731" y="2116652"/>
              <a:ext cx="1088240" cy="1240624"/>
            </a:xfrm>
            <a:prstGeom prst="rect">
              <a:avLst/>
            </a:prstGeom>
            <a:noFill/>
            <a:ln w="12700">
              <a:noFill/>
              <a:prstDash val="solid"/>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rtlCol="0" anchor="ctr" anchorCtr="1"/>
            <a:lstStyle/>
            <a:p>
              <a:pPr algn="l"/>
              <a:r>
                <a:rPr lang="zh-CN" alt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对象</a:t>
              </a:r>
              <a:endParaRPr lang="zh-CN" alt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3" name="文本框 10"/>
          <p:cNvSpPr txBox="1"/>
          <p:nvPr/>
        </p:nvSpPr>
        <p:spPr>
          <a:xfrm>
            <a:off x="358409" y="3097878"/>
            <a:ext cx="1390045" cy="1686583"/>
          </a:xfrm>
          <a:prstGeom prst="rect">
            <a:avLst/>
          </a:prstGeom>
          <a:noFill/>
          <a:ln w="9525">
            <a:noFill/>
            <a:miter/>
          </a:ln>
        </p:spPr>
        <p:txBody>
          <a:bodyPr wrap="square" anchor="ctr" anchorCtr="1">
            <a:noAutofit/>
          </a:bodyPr>
          <a:lstStyle/>
          <a:p>
            <a:pPr fontAlgn="base"/>
            <a:r>
              <a:rPr lang="zh-CN" altLang="en-US" sz="3990" b="1" noProof="1">
                <a:gradFill>
                  <a:gsLst>
                    <a:gs pos="22000">
                      <a:srgbClr val="0070C0">
                        <a:lumMod val="58000"/>
                        <a:lumOff val="42000"/>
                      </a:srgbClr>
                    </a:gs>
                    <a:gs pos="53000">
                      <a:srgbClr val="0070C0"/>
                    </a:gs>
                  </a:gsLst>
                  <a:path path="circle">
                    <a:fillToRect r="100000" b="100000"/>
                  </a:path>
                </a:gradFill>
                <a:latin typeface="微软雅黑" panose="020B0503020204020204" pitchFamily="34" charset="-122"/>
                <a:ea typeface="微软雅黑" panose="020B0503020204020204" pitchFamily="34" charset="-122"/>
                <a:cs typeface="宋体" panose="02010600030101010101" pitchFamily="2" charset="-122"/>
              </a:rPr>
              <a:t>概</a:t>
            </a:r>
            <a:endParaRPr lang="zh-CN" altLang="en-US" sz="3990" b="1" noProof="1">
              <a:gradFill>
                <a:gsLst>
                  <a:gs pos="22000">
                    <a:srgbClr val="0070C0">
                      <a:lumMod val="58000"/>
                      <a:lumOff val="42000"/>
                    </a:srgbClr>
                  </a:gs>
                  <a:gs pos="53000">
                    <a:srgbClr val="0070C0"/>
                  </a:gs>
                </a:gsLst>
                <a:path path="circle">
                  <a:fillToRect r="100000" b="100000"/>
                </a:path>
              </a:gradFill>
              <a:latin typeface="微软雅黑" panose="020B0503020204020204" pitchFamily="34" charset="-122"/>
              <a:ea typeface="微软雅黑" panose="020B0503020204020204" pitchFamily="34" charset="-122"/>
              <a:cs typeface="宋体" panose="02010600030101010101" pitchFamily="2" charset="-122"/>
            </a:endParaRPr>
          </a:p>
          <a:p>
            <a:pPr fontAlgn="base"/>
            <a:r>
              <a:rPr lang="zh-CN" altLang="en-US" sz="3990" b="1" noProof="1">
                <a:gradFill>
                  <a:gsLst>
                    <a:gs pos="22000">
                      <a:srgbClr val="0070C0">
                        <a:lumMod val="58000"/>
                        <a:lumOff val="42000"/>
                      </a:srgbClr>
                    </a:gs>
                    <a:gs pos="53000">
                      <a:srgbClr val="0070C0"/>
                    </a:gs>
                  </a:gsLst>
                  <a:path path="circle">
                    <a:fillToRect r="100000" b="100000"/>
                  </a:path>
                </a:gradFill>
                <a:latin typeface="微软雅黑" panose="020B0503020204020204" pitchFamily="34" charset="-122"/>
                <a:ea typeface="微软雅黑" panose="020B0503020204020204" pitchFamily="34" charset="-122"/>
                <a:cs typeface="宋体" panose="02010600030101010101" pitchFamily="2" charset="-122"/>
              </a:rPr>
              <a:t>念</a:t>
            </a:r>
            <a:endParaRPr lang="zh-CN" altLang="en-US" sz="3990" b="1" noProof="1">
              <a:gradFill>
                <a:gsLst>
                  <a:gs pos="22000">
                    <a:srgbClr val="0070C0">
                      <a:lumMod val="58000"/>
                      <a:lumOff val="42000"/>
                    </a:srgbClr>
                  </a:gs>
                  <a:gs pos="53000">
                    <a:srgbClr val="0070C0"/>
                  </a:gs>
                </a:gsLst>
                <a:path path="circle">
                  <a:fillToRect r="100000" b="100000"/>
                </a:path>
              </a:gra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9726516" y="3372410"/>
            <a:ext cx="1412051" cy="1412051"/>
            <a:chOff x="9235463" y="1922631"/>
            <a:chExt cx="1684029" cy="1684029"/>
          </a:xfrm>
        </p:grpSpPr>
        <p:sp>
          <p:nvSpPr>
            <p:cNvPr id="30" name="椭圆 29"/>
            <p:cNvSpPr/>
            <p:nvPr/>
          </p:nvSpPr>
          <p:spPr>
            <a:xfrm>
              <a:off x="9235463" y="1922631"/>
              <a:ext cx="1684029" cy="1684029"/>
            </a:xfrm>
            <a:prstGeom prst="ellipse">
              <a:avLst/>
            </a:prstGeom>
            <a:gradFill flip="none" rotWithShape="1">
              <a:gsLst>
                <a:gs pos="28000">
                  <a:srgbClr val="0070C0">
                    <a:lumMod val="12000"/>
                    <a:lumOff val="88000"/>
                  </a:srgbClr>
                </a:gs>
                <a:gs pos="82000">
                  <a:srgbClr val="0070C0">
                    <a:lumMod val="12000"/>
                    <a:lumOff val="88000"/>
                  </a:srgbClr>
                </a:gs>
              </a:gsLst>
              <a:path path="circle">
                <a:fillToRect r="100000" b="100000"/>
              </a:path>
              <a:tileRect l="-100000" t="-100000"/>
            </a:gradFill>
            <a:ln>
              <a:gradFill>
                <a:gsLst>
                  <a:gs pos="0">
                    <a:schemeClr val="accent1">
                      <a:lumMod val="5000"/>
                      <a:lumOff val="95000"/>
                    </a:schemeClr>
                  </a:gs>
                  <a:gs pos="100000">
                    <a:srgbClr val="0070C0"/>
                  </a:gs>
                </a:gsLst>
                <a:lin ang="5400000" scaled="1"/>
              </a:gradFill>
            </a:ln>
            <a:effectLst>
              <a:outerShdw blurRad="711200" dist="355600" dir="2700000" sx="97000" sy="97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9550731" y="2116652"/>
              <a:ext cx="1088240" cy="1240624"/>
            </a:xfrm>
            <a:prstGeom prst="rect">
              <a:avLst/>
            </a:prstGeom>
            <a:noFill/>
            <a:ln w="12700">
              <a:noFill/>
              <a:prstDash val="solid"/>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rtlCol="0" anchor="ctr" anchorCtr="1"/>
            <a:lstStyle/>
            <a:p>
              <a:pPr algn="l"/>
              <a:r>
                <a:rPr lang="zh-CN" altLang="en-US" sz="28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手段</a:t>
              </a:r>
              <a:endParaRPr lang="zh-CN" altLang="en-US" sz="28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2" name="组合 31"/>
          <p:cNvGrpSpPr/>
          <p:nvPr/>
        </p:nvGrpSpPr>
        <p:grpSpPr>
          <a:xfrm>
            <a:off x="9720489" y="4856034"/>
            <a:ext cx="1412051" cy="1412051"/>
            <a:chOff x="9235463" y="1922631"/>
            <a:chExt cx="1684029" cy="1684029"/>
          </a:xfrm>
        </p:grpSpPr>
        <p:sp>
          <p:nvSpPr>
            <p:cNvPr id="33" name="椭圆 32"/>
            <p:cNvSpPr/>
            <p:nvPr/>
          </p:nvSpPr>
          <p:spPr>
            <a:xfrm>
              <a:off x="9235463" y="1922631"/>
              <a:ext cx="1684029" cy="1684029"/>
            </a:xfrm>
            <a:prstGeom prst="ellipse">
              <a:avLst/>
            </a:prstGeom>
            <a:gradFill flip="none" rotWithShape="1">
              <a:gsLst>
                <a:gs pos="28000">
                  <a:srgbClr val="0070C0">
                    <a:lumMod val="12000"/>
                    <a:lumOff val="88000"/>
                  </a:srgbClr>
                </a:gs>
                <a:gs pos="82000">
                  <a:srgbClr val="0070C0">
                    <a:lumMod val="12000"/>
                    <a:lumOff val="88000"/>
                  </a:srgbClr>
                </a:gs>
              </a:gsLst>
              <a:path path="circle">
                <a:fillToRect r="100000" b="100000"/>
              </a:path>
              <a:tileRect l="-100000" t="-100000"/>
            </a:gradFill>
            <a:ln>
              <a:gradFill>
                <a:gsLst>
                  <a:gs pos="0">
                    <a:schemeClr val="accent1">
                      <a:lumMod val="5000"/>
                      <a:lumOff val="95000"/>
                    </a:schemeClr>
                  </a:gs>
                  <a:gs pos="100000">
                    <a:srgbClr val="0070C0"/>
                  </a:gs>
                </a:gsLst>
                <a:lin ang="5400000" scaled="1"/>
              </a:gradFill>
            </a:ln>
            <a:effectLst>
              <a:outerShdw blurRad="711200" dist="355600" dir="2700000" sx="97000" sy="97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33"/>
            <p:cNvSpPr/>
            <p:nvPr/>
          </p:nvSpPr>
          <p:spPr>
            <a:xfrm>
              <a:off x="9550731" y="2116652"/>
              <a:ext cx="1088240" cy="1240624"/>
            </a:xfrm>
            <a:prstGeom prst="rect">
              <a:avLst/>
            </a:prstGeom>
            <a:noFill/>
            <a:ln w="12700">
              <a:noFill/>
              <a:prstDash val="solid"/>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rtlCol="0" anchor="ctr" anchorCtr="1"/>
            <a:lstStyle/>
            <a:p>
              <a:pPr algn="l"/>
              <a:r>
                <a:rPr lang="zh-CN" altLang="en-US" sz="2800" b="1" dirty="0">
                  <a:solidFill>
                    <a:srgbClr val="0339B1"/>
                  </a:solidFill>
                  <a:latin typeface="微软雅黑" panose="020B0503020204020204" pitchFamily="34" charset="-122"/>
                  <a:ea typeface="微软雅黑" panose="020B0503020204020204" pitchFamily="34" charset="-122"/>
                  <a:cs typeface="微软雅黑" panose="020B0503020204020204" pitchFamily="34" charset="-122"/>
                </a:rPr>
                <a:t>目标</a:t>
              </a:r>
              <a:endParaRPr lang="zh-CN" altLang="en-US" sz="2800" b="1" dirty="0">
                <a:solidFill>
                  <a:srgbClr val="0339B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8" name="组合 37"/>
          <p:cNvGrpSpPr/>
          <p:nvPr/>
        </p:nvGrpSpPr>
        <p:grpSpPr>
          <a:xfrm>
            <a:off x="868024" y="2637356"/>
            <a:ext cx="370813" cy="629936"/>
            <a:chOff x="868024" y="2637356"/>
            <a:chExt cx="370813" cy="629936"/>
          </a:xfrm>
        </p:grpSpPr>
        <p:sp>
          <p:nvSpPr>
            <p:cNvPr id="36" name="箭头: V 形 35"/>
            <p:cNvSpPr/>
            <p:nvPr/>
          </p:nvSpPr>
          <p:spPr>
            <a:xfrm rot="5400000">
              <a:off x="888155" y="2916609"/>
              <a:ext cx="330552" cy="370813"/>
            </a:xfrm>
            <a:prstGeom prst="chevron">
              <a:avLst/>
            </a:prstGeom>
            <a:gradFill flip="none" rotWithShape="1">
              <a:gsLst>
                <a:gs pos="0">
                  <a:srgbClr val="FFE37D">
                    <a:alpha val="86000"/>
                  </a:srgbClr>
                </a:gs>
                <a:gs pos="100000">
                  <a:srgbClr val="FFE37D">
                    <a:alpha val="0"/>
                  </a:srgbClr>
                </a:gs>
              </a:gsLst>
              <a:lin ang="10800000" scaled="1"/>
              <a:tileRect/>
            </a:gradFill>
            <a:ln>
              <a:gradFill flip="none" rotWithShape="1">
                <a:gsLst>
                  <a:gs pos="54000">
                    <a:srgbClr val="FF0000">
                      <a:alpha val="0"/>
                    </a:srgbClr>
                  </a:gs>
                  <a:gs pos="100000">
                    <a:srgbClr val="FFC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37" name="箭头: V 形 36"/>
            <p:cNvSpPr/>
            <p:nvPr/>
          </p:nvSpPr>
          <p:spPr>
            <a:xfrm rot="5400000">
              <a:off x="888155" y="2617225"/>
              <a:ext cx="330552" cy="370813"/>
            </a:xfrm>
            <a:prstGeom prst="chevron">
              <a:avLst/>
            </a:prstGeom>
            <a:gradFill flip="none" rotWithShape="1">
              <a:gsLst>
                <a:gs pos="0">
                  <a:srgbClr val="FFE37D">
                    <a:alpha val="86000"/>
                  </a:srgbClr>
                </a:gs>
                <a:gs pos="100000">
                  <a:srgbClr val="FFE37D">
                    <a:alpha val="0"/>
                  </a:srgbClr>
                </a:gs>
              </a:gsLst>
              <a:lin ang="10800000" scaled="1"/>
              <a:tileRect/>
            </a:gradFill>
            <a:ln>
              <a:gradFill flip="none" rotWithShape="1">
                <a:gsLst>
                  <a:gs pos="54000">
                    <a:srgbClr val="FF0000">
                      <a:alpha val="0"/>
                    </a:srgbClr>
                  </a:gs>
                  <a:gs pos="100000">
                    <a:srgbClr val="FFC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grpSp>
      <p:grpSp>
        <p:nvGrpSpPr>
          <p:cNvPr id="42" name="组合 41"/>
          <p:cNvGrpSpPr/>
          <p:nvPr/>
        </p:nvGrpSpPr>
        <p:grpSpPr>
          <a:xfrm rot="10800000">
            <a:off x="859568" y="4630632"/>
            <a:ext cx="370813" cy="629936"/>
            <a:chOff x="868024" y="2637356"/>
            <a:chExt cx="370813" cy="629936"/>
          </a:xfrm>
        </p:grpSpPr>
        <p:sp>
          <p:nvSpPr>
            <p:cNvPr id="43" name="箭头: V 形 42"/>
            <p:cNvSpPr/>
            <p:nvPr/>
          </p:nvSpPr>
          <p:spPr>
            <a:xfrm rot="5400000">
              <a:off x="888155" y="2916609"/>
              <a:ext cx="330552" cy="370813"/>
            </a:xfrm>
            <a:prstGeom prst="chevron">
              <a:avLst/>
            </a:prstGeom>
            <a:gradFill flip="none" rotWithShape="1">
              <a:gsLst>
                <a:gs pos="0">
                  <a:srgbClr val="FFE37D">
                    <a:alpha val="86000"/>
                  </a:srgbClr>
                </a:gs>
                <a:gs pos="100000">
                  <a:srgbClr val="FFE37D">
                    <a:alpha val="0"/>
                  </a:srgbClr>
                </a:gs>
              </a:gsLst>
              <a:lin ang="10800000" scaled="1"/>
              <a:tileRect/>
            </a:gradFill>
            <a:ln>
              <a:gradFill flip="none" rotWithShape="1">
                <a:gsLst>
                  <a:gs pos="54000">
                    <a:srgbClr val="FF0000">
                      <a:alpha val="0"/>
                    </a:srgbClr>
                  </a:gs>
                  <a:gs pos="100000">
                    <a:srgbClr val="FFC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44" name="箭头: V 形 43"/>
            <p:cNvSpPr/>
            <p:nvPr/>
          </p:nvSpPr>
          <p:spPr>
            <a:xfrm rot="5400000">
              <a:off x="888155" y="2617225"/>
              <a:ext cx="330552" cy="370813"/>
            </a:xfrm>
            <a:prstGeom prst="chevron">
              <a:avLst/>
            </a:prstGeom>
            <a:gradFill flip="none" rotWithShape="1">
              <a:gsLst>
                <a:gs pos="0">
                  <a:srgbClr val="FFE37D">
                    <a:alpha val="86000"/>
                  </a:srgbClr>
                </a:gs>
                <a:gs pos="100000">
                  <a:srgbClr val="FFE37D">
                    <a:alpha val="0"/>
                  </a:srgbClr>
                </a:gs>
              </a:gsLst>
              <a:lin ang="10800000" scaled="1"/>
              <a:tileRect/>
            </a:gradFill>
            <a:ln>
              <a:gradFill flip="none" rotWithShape="1">
                <a:gsLst>
                  <a:gs pos="54000">
                    <a:srgbClr val="FF0000">
                      <a:alpha val="0"/>
                    </a:srgbClr>
                  </a:gs>
                  <a:gs pos="100000">
                    <a:srgbClr val="FFC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02" name="文本框 26"/>
          <p:cNvSpPr txBox="1"/>
          <p:nvPr/>
        </p:nvSpPr>
        <p:spPr>
          <a:xfrm>
            <a:off x="949490" y="13381355"/>
            <a:ext cx="1294130" cy="1007110"/>
          </a:xfrm>
          <a:prstGeom prst="rect">
            <a:avLst/>
          </a:prstGeom>
          <a:noFill/>
          <a:ln w="9525">
            <a:noFill/>
            <a:miter/>
          </a:ln>
        </p:spPr>
        <p:txBody>
          <a:bodyPr anchor="ctr"/>
          <a:lstStyle/>
          <a:p>
            <a:pPr lvl="0"/>
            <a:endParaRPr lang="zh-CN" altLang="en-US" dirty="0">
              <a:solidFill>
                <a:srgbClr val="000000"/>
              </a:solidFill>
              <a:latin typeface="Arial" panose="020B0604020202020204" pitchFamily="34" charset="0"/>
              <a:ea typeface="宋体" panose="02010600030101010101" pitchFamily="2" charset="-122"/>
            </a:endParaRPr>
          </a:p>
        </p:txBody>
      </p:sp>
      <p:grpSp>
        <p:nvGrpSpPr>
          <p:cNvPr id="36" name="组合 35"/>
          <p:cNvGrpSpPr/>
          <p:nvPr/>
        </p:nvGrpSpPr>
        <p:grpSpPr>
          <a:xfrm>
            <a:off x="0" y="181084"/>
            <a:ext cx="12006943" cy="568144"/>
            <a:chOff x="0" y="273684"/>
            <a:chExt cx="12006943" cy="568144"/>
          </a:xfrm>
        </p:grpSpPr>
        <p:sp>
          <p:nvSpPr>
            <p:cNvPr id="37" name="文本框 36"/>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2.2</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城市更新发展历程</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38" name="直接连接符 37"/>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0" y="333691"/>
              <a:ext cx="495300" cy="508133"/>
              <a:chOff x="0" y="333691"/>
              <a:chExt cx="495300" cy="508133"/>
            </a:xfrm>
          </p:grpSpPr>
          <p:sp>
            <p:nvSpPr>
              <p:cNvPr id="40" name="矩形 39"/>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2" name="组合 41"/>
          <p:cNvGrpSpPr/>
          <p:nvPr/>
        </p:nvGrpSpPr>
        <p:grpSpPr>
          <a:xfrm>
            <a:off x="828536" y="1266146"/>
            <a:ext cx="4262079" cy="523220"/>
            <a:chOff x="785358" y="1005891"/>
            <a:chExt cx="4262079" cy="523220"/>
          </a:xfrm>
        </p:grpSpPr>
        <p:sp>
          <p:nvSpPr>
            <p:cNvPr id="43" name="椭圆 42"/>
            <p:cNvSpPr/>
            <p:nvPr/>
          </p:nvSpPr>
          <p:spPr>
            <a:xfrm>
              <a:off x="785358" y="1137464"/>
              <a:ext cx="198520" cy="198520"/>
            </a:xfrm>
            <a:prstGeom prst="ellipse">
              <a:avLst/>
            </a:prstGeom>
            <a:solidFill>
              <a:srgbClr val="0070C0"/>
            </a:solidFill>
            <a:ln w="22225">
              <a:solidFill>
                <a:schemeClr val="bg1"/>
              </a:solidFill>
            </a:ln>
            <a:effectLst>
              <a:outerShdw blurRad="292100" dist="127000" dir="5400000" sx="101000" sy="101000" algn="t" rotWithShape="0">
                <a:srgbClr val="00B0F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p>
          </p:txBody>
        </p:sp>
        <p:sp>
          <p:nvSpPr>
            <p:cNvPr id="44" name="矩形: 圆角 43"/>
            <p:cNvSpPr/>
            <p:nvPr/>
          </p:nvSpPr>
          <p:spPr>
            <a:xfrm rot="16200000" flipH="1">
              <a:off x="2864329" y="-683259"/>
              <a:ext cx="262395" cy="4103820"/>
            </a:xfrm>
            <a:prstGeom prst="roundRect">
              <a:avLst>
                <a:gd name="adj" fmla="val 50000"/>
              </a:avLst>
            </a:prstGeom>
            <a:gradFill flip="none" rotWithShape="0">
              <a:gsLst>
                <a:gs pos="100000">
                  <a:srgbClr val="00B0F0"/>
                </a:gs>
                <a:gs pos="0">
                  <a:srgbClr val="C1EFFF">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5" name="文本框 16"/>
            <p:cNvSpPr txBox="1"/>
            <p:nvPr/>
          </p:nvSpPr>
          <p:spPr>
            <a:xfrm>
              <a:off x="1034637" y="1005891"/>
              <a:ext cx="3946125" cy="52322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a:t>我国城市更新发展历程</a:t>
              </a:r>
              <a:endParaRPr lang="zh-CN" altLang="en-US" sz="2800" b="1" dirty="0"/>
            </a:p>
          </p:txBody>
        </p:sp>
      </p:grpSp>
      <p:grpSp>
        <p:nvGrpSpPr>
          <p:cNvPr id="5" name="组合 4"/>
          <p:cNvGrpSpPr/>
          <p:nvPr/>
        </p:nvGrpSpPr>
        <p:grpSpPr>
          <a:xfrm>
            <a:off x="875548" y="2404460"/>
            <a:ext cx="2401052" cy="3280453"/>
            <a:chOff x="875548" y="2404460"/>
            <a:chExt cx="2401052" cy="3280453"/>
          </a:xfrm>
        </p:grpSpPr>
        <p:sp>
          <p:nvSpPr>
            <p:cNvPr id="63" name="矩形 62"/>
            <p:cNvSpPr/>
            <p:nvPr/>
          </p:nvSpPr>
          <p:spPr>
            <a:xfrm>
              <a:off x="875548" y="2404460"/>
              <a:ext cx="2401052" cy="3280453"/>
            </a:xfrm>
            <a:prstGeom prst="rect">
              <a:avLst/>
            </a:prstGeom>
            <a:solidFill>
              <a:srgbClr val="0070C0">
                <a:alpha val="4000"/>
              </a:srgbClr>
            </a:solidFill>
            <a:ln>
              <a:gradFill>
                <a:gsLst>
                  <a:gs pos="0">
                    <a:srgbClr val="0070C0">
                      <a:alpha val="36000"/>
                    </a:srgbClr>
                  </a:gs>
                  <a:gs pos="100000">
                    <a:srgbClr val="0070C0"/>
                  </a:gs>
                </a:gsLst>
                <a:lin ang="5400000" scaled="1"/>
              </a:gradFill>
            </a:ln>
            <a:effectLst>
              <a:outerShdw dist="88900" dir="8100000" algn="tr" rotWithShape="0">
                <a:srgbClr val="0070C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5" name="文本框 4"/>
            <p:cNvSpPr txBox="1"/>
            <p:nvPr/>
          </p:nvSpPr>
          <p:spPr>
            <a:xfrm>
              <a:off x="1589740" y="2615648"/>
              <a:ext cx="750030" cy="1114335"/>
            </a:xfrm>
            <a:prstGeom prst="rect">
              <a:avLst/>
            </a:prstGeom>
            <a:noFill/>
            <a:ln w="9525">
              <a:noFill/>
              <a:miter/>
            </a:ln>
          </p:spPr>
          <p:txBody>
            <a:bodyPr wrap="square" anchor="t">
              <a:spAutoFit/>
            </a:bodyPr>
            <a:lstStyle/>
            <a:p>
              <a:pPr lvl="0" algn="ctr">
                <a:buFont typeface="Wingdings" panose="05000000000000000000" charset="0"/>
                <a:buNone/>
              </a:pPr>
              <a:r>
                <a:rPr lang="en-US" altLang="zh-CN" sz="6600" b="1" i="1" dirty="0">
                  <a:solidFill>
                    <a:srgbClr val="0070C0"/>
                  </a:solidFill>
                  <a:latin typeface="微软雅黑" panose="020B0503020204020204" pitchFamily="34" charset="-122"/>
                  <a:ea typeface="微软雅黑" panose="020B0503020204020204" pitchFamily="34" charset="-122"/>
                </a:rPr>
                <a:t>1</a:t>
              </a:r>
              <a:endParaRPr lang="zh-CN" altLang="en-US" sz="6600" b="1" dirty="0">
                <a:solidFill>
                  <a:srgbClr val="0070C0"/>
                </a:solidFill>
                <a:latin typeface="微软雅黑" panose="020B0503020204020204" pitchFamily="34" charset="-122"/>
                <a:ea typeface="微软雅黑" panose="020B0503020204020204" pitchFamily="34" charset="-122"/>
              </a:endParaRPr>
            </a:p>
          </p:txBody>
        </p:sp>
        <p:sp>
          <p:nvSpPr>
            <p:cNvPr id="106" name="文本框 4"/>
            <p:cNvSpPr txBox="1"/>
            <p:nvPr/>
          </p:nvSpPr>
          <p:spPr>
            <a:xfrm>
              <a:off x="949490" y="3703652"/>
              <a:ext cx="2152744" cy="953135"/>
            </a:xfrm>
            <a:prstGeom prst="rect">
              <a:avLst/>
            </a:prstGeom>
            <a:noFill/>
            <a:ln w="9525">
              <a:noFill/>
              <a:miter/>
            </a:ln>
          </p:spPr>
          <p:txBody>
            <a:bodyPr wrap="square" anchor="t">
              <a:spAutoFit/>
            </a:bodyPr>
            <a:lstStyle/>
            <a:p>
              <a:pPr lvl="0" algn="ctr">
                <a:buFont typeface="Wingdings" panose="05000000000000000000" charset="0"/>
                <a:buNone/>
              </a:pPr>
              <a:r>
                <a:rPr lang="zh-CN" altLang="en-US" sz="2800" b="1" dirty="0">
                  <a:solidFill>
                    <a:srgbClr val="0070C0"/>
                  </a:solidFill>
                  <a:latin typeface="微软雅黑" panose="020B0503020204020204" pitchFamily="34" charset="-122"/>
                  <a:ea typeface="微软雅黑" panose="020B0503020204020204" pitchFamily="34" charset="-122"/>
                </a:rPr>
                <a:t>旧城</a:t>
              </a:r>
              <a:endParaRPr lang="en-US" altLang="zh-CN" sz="2800" b="1" dirty="0">
                <a:solidFill>
                  <a:srgbClr val="0070C0"/>
                </a:solidFill>
                <a:latin typeface="微软雅黑" panose="020B0503020204020204" pitchFamily="34" charset="-122"/>
                <a:ea typeface="微软雅黑" panose="020B0503020204020204" pitchFamily="34" charset="-122"/>
              </a:endParaRPr>
            </a:p>
            <a:p>
              <a:pPr lvl="0" algn="ctr">
                <a:buFont typeface="Wingdings" panose="05000000000000000000" charset="0"/>
                <a:buNone/>
              </a:pPr>
              <a:r>
                <a:rPr lang="zh-CN" altLang="en-US" sz="2800" b="1" dirty="0">
                  <a:solidFill>
                    <a:srgbClr val="0070C0"/>
                  </a:solidFill>
                  <a:latin typeface="微软雅黑" panose="020B0503020204020204" pitchFamily="34" charset="-122"/>
                  <a:ea typeface="微软雅黑" panose="020B0503020204020204" pitchFamily="34" charset="-122"/>
                </a:rPr>
                <a:t>改造阶段</a:t>
              </a:r>
              <a:endParaRPr lang="zh-CN" altLang="en-US" sz="2800" b="1" dirty="0">
                <a:solidFill>
                  <a:srgbClr val="0070C0"/>
                </a:solidFill>
                <a:latin typeface="微软雅黑" panose="020B0503020204020204" pitchFamily="34" charset="-122"/>
                <a:ea typeface="微软雅黑" panose="020B0503020204020204" pitchFamily="34" charset="-122"/>
              </a:endParaRPr>
            </a:p>
          </p:txBody>
        </p:sp>
        <p:sp>
          <p:nvSpPr>
            <p:cNvPr id="108" name="文本框 4"/>
            <p:cNvSpPr txBox="1"/>
            <p:nvPr/>
          </p:nvSpPr>
          <p:spPr>
            <a:xfrm>
              <a:off x="1120430" y="4995335"/>
              <a:ext cx="1718306" cy="369332"/>
            </a:xfrm>
            <a:prstGeom prst="rect">
              <a:avLst/>
            </a:prstGeom>
            <a:noFill/>
            <a:ln w="9525">
              <a:noFill/>
              <a:miter/>
            </a:ln>
          </p:spPr>
          <p:txBody>
            <a:bodyPr wrap="square" anchor="t">
              <a:spAutoFit/>
            </a:bodyPr>
            <a:lstStyle/>
            <a:p>
              <a:pPr lvl="0" algn="ctr">
                <a:buFont typeface="Wingdings" panose="05000000000000000000" charset="0"/>
                <a:buNone/>
              </a:pPr>
              <a:r>
                <a:rPr lang="zh-CN" altLang="en-US" dirty="0">
                  <a:solidFill>
                    <a:srgbClr val="C00000"/>
                  </a:solidFill>
                  <a:latin typeface="微软雅黑" panose="020B0503020204020204" pitchFamily="34" charset="-122"/>
                  <a:ea typeface="微软雅黑" panose="020B0503020204020204" pitchFamily="34" charset="-122"/>
                </a:rPr>
                <a:t>（</a:t>
              </a:r>
              <a:r>
                <a:rPr lang="en-US" altLang="zh-CN" dirty="0">
                  <a:solidFill>
                    <a:srgbClr val="C00000"/>
                  </a:solidFill>
                  <a:latin typeface="微软雅黑" panose="020B0503020204020204" pitchFamily="34" charset="-122"/>
                  <a:ea typeface="微软雅黑" panose="020B0503020204020204" pitchFamily="34" charset="-122"/>
                </a:rPr>
                <a:t>1949-1989</a:t>
              </a:r>
              <a:r>
                <a:rPr lang="zh-CN" altLang="en-US" dirty="0">
                  <a:solidFill>
                    <a:srgbClr val="C00000"/>
                  </a:solidFill>
                  <a:latin typeface="微软雅黑" panose="020B0503020204020204" pitchFamily="34" charset="-122"/>
                  <a:ea typeface="微软雅黑" panose="020B0503020204020204" pitchFamily="34" charset="-122"/>
                </a:rPr>
                <a:t>）</a:t>
              </a:r>
              <a:endParaRPr lang="zh-CN" altLang="en-US" dirty="0">
                <a:solidFill>
                  <a:srgbClr val="C00000"/>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3521482" y="2414092"/>
            <a:ext cx="2401052" cy="3280453"/>
            <a:chOff x="875548" y="2404460"/>
            <a:chExt cx="2401052" cy="3280453"/>
          </a:xfrm>
        </p:grpSpPr>
        <p:sp>
          <p:nvSpPr>
            <p:cNvPr id="110" name="矩形 109"/>
            <p:cNvSpPr/>
            <p:nvPr/>
          </p:nvSpPr>
          <p:spPr>
            <a:xfrm>
              <a:off x="875548" y="2404460"/>
              <a:ext cx="2401052" cy="3280453"/>
            </a:xfrm>
            <a:prstGeom prst="rect">
              <a:avLst/>
            </a:prstGeom>
            <a:solidFill>
              <a:srgbClr val="0070C0">
                <a:alpha val="4000"/>
              </a:srgbClr>
            </a:solidFill>
            <a:ln>
              <a:gradFill>
                <a:gsLst>
                  <a:gs pos="0">
                    <a:srgbClr val="0070C0">
                      <a:alpha val="36000"/>
                    </a:srgbClr>
                  </a:gs>
                  <a:gs pos="100000">
                    <a:srgbClr val="0070C0"/>
                  </a:gs>
                </a:gsLst>
                <a:lin ang="5400000" scaled="1"/>
              </a:gradFill>
            </a:ln>
            <a:effectLst>
              <a:outerShdw dist="88900" dir="8100000" algn="tr" rotWithShape="0">
                <a:srgbClr val="0070C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1" name="文本框 4"/>
            <p:cNvSpPr txBox="1"/>
            <p:nvPr/>
          </p:nvSpPr>
          <p:spPr>
            <a:xfrm>
              <a:off x="1589740" y="2615648"/>
              <a:ext cx="750030" cy="1114335"/>
            </a:xfrm>
            <a:prstGeom prst="rect">
              <a:avLst/>
            </a:prstGeom>
            <a:noFill/>
            <a:ln w="9525">
              <a:noFill/>
              <a:miter/>
            </a:ln>
          </p:spPr>
          <p:txBody>
            <a:bodyPr wrap="square" anchor="t">
              <a:spAutoFit/>
            </a:bodyPr>
            <a:lstStyle/>
            <a:p>
              <a:pPr lvl="0" algn="ctr">
                <a:buFont typeface="Wingdings" panose="05000000000000000000" charset="0"/>
                <a:buNone/>
              </a:pPr>
              <a:r>
                <a:rPr lang="en-US" altLang="zh-CN" sz="6600" b="1" i="1" dirty="0">
                  <a:solidFill>
                    <a:srgbClr val="0070C0"/>
                  </a:solidFill>
                  <a:latin typeface="微软雅黑" panose="020B0503020204020204" pitchFamily="34" charset="-122"/>
                  <a:ea typeface="微软雅黑" panose="020B0503020204020204" pitchFamily="34" charset="-122"/>
                </a:rPr>
                <a:t>2</a:t>
              </a:r>
              <a:endParaRPr lang="zh-CN" altLang="en-US" sz="6600" b="1" dirty="0">
                <a:solidFill>
                  <a:srgbClr val="0070C0"/>
                </a:solidFill>
                <a:latin typeface="微软雅黑" panose="020B0503020204020204" pitchFamily="34" charset="-122"/>
                <a:ea typeface="微软雅黑" panose="020B0503020204020204" pitchFamily="34" charset="-122"/>
              </a:endParaRPr>
            </a:p>
          </p:txBody>
        </p:sp>
        <p:sp>
          <p:nvSpPr>
            <p:cNvPr id="112" name="文本框 4"/>
            <p:cNvSpPr txBox="1"/>
            <p:nvPr/>
          </p:nvSpPr>
          <p:spPr>
            <a:xfrm>
              <a:off x="1108535" y="3690126"/>
              <a:ext cx="1889246" cy="959566"/>
            </a:xfrm>
            <a:prstGeom prst="rect">
              <a:avLst/>
            </a:prstGeom>
            <a:noFill/>
            <a:ln w="9525">
              <a:noFill/>
              <a:miter/>
            </a:ln>
          </p:spPr>
          <p:txBody>
            <a:bodyPr wrap="square" anchor="t">
              <a:spAutoFit/>
            </a:bodyPr>
            <a:lstStyle/>
            <a:p>
              <a:pPr lvl="0" algn="ctr">
                <a:buFont typeface="Wingdings" panose="05000000000000000000" charset="0"/>
                <a:buNone/>
              </a:pPr>
              <a:r>
                <a:rPr lang="zh-CN" altLang="en-US" sz="2800" b="1" dirty="0">
                  <a:solidFill>
                    <a:srgbClr val="0070C0"/>
                  </a:solidFill>
                  <a:latin typeface="微软雅黑" panose="020B0503020204020204" pitchFamily="34" charset="-122"/>
                  <a:ea typeface="微软雅黑" panose="020B0503020204020204" pitchFamily="34" charset="-122"/>
                </a:rPr>
                <a:t>城市更新萌芽阶段</a:t>
              </a:r>
              <a:endParaRPr lang="zh-CN" altLang="en-US" sz="2800" b="1" dirty="0">
                <a:solidFill>
                  <a:srgbClr val="0070C0"/>
                </a:solidFill>
                <a:latin typeface="微软雅黑" panose="020B0503020204020204" pitchFamily="34" charset="-122"/>
                <a:ea typeface="微软雅黑" panose="020B0503020204020204" pitchFamily="34" charset="-122"/>
              </a:endParaRPr>
            </a:p>
          </p:txBody>
        </p:sp>
        <p:sp>
          <p:nvSpPr>
            <p:cNvPr id="113" name="文本框 4"/>
            <p:cNvSpPr txBox="1"/>
            <p:nvPr/>
          </p:nvSpPr>
          <p:spPr>
            <a:xfrm>
              <a:off x="1120430" y="4995335"/>
              <a:ext cx="1718306" cy="369332"/>
            </a:xfrm>
            <a:prstGeom prst="rect">
              <a:avLst/>
            </a:prstGeom>
            <a:noFill/>
            <a:ln w="9525">
              <a:noFill/>
              <a:miter/>
            </a:ln>
          </p:spPr>
          <p:txBody>
            <a:bodyPr wrap="square" anchor="t">
              <a:spAutoFit/>
            </a:bodyPr>
            <a:lstStyle/>
            <a:p>
              <a:pPr lvl="0" algn="ctr">
                <a:buFont typeface="Wingdings" panose="05000000000000000000" charset="0"/>
                <a:buNone/>
              </a:pPr>
              <a:r>
                <a:rPr lang="zh-CN" altLang="en-US" dirty="0">
                  <a:solidFill>
                    <a:srgbClr val="C00000"/>
                  </a:solidFill>
                  <a:latin typeface="微软雅黑" panose="020B0503020204020204" pitchFamily="34" charset="-122"/>
                  <a:ea typeface="微软雅黑" panose="020B0503020204020204" pitchFamily="34" charset="-122"/>
                </a:rPr>
                <a:t>（</a:t>
              </a:r>
              <a:r>
                <a:rPr lang="en-US" altLang="zh-CN" dirty="0">
                  <a:solidFill>
                    <a:srgbClr val="C00000"/>
                  </a:solidFill>
                  <a:latin typeface="微软雅黑" panose="020B0503020204020204" pitchFamily="34" charset="-122"/>
                  <a:ea typeface="微软雅黑" panose="020B0503020204020204" pitchFamily="34" charset="-122"/>
                </a:rPr>
                <a:t>1990-2007</a:t>
              </a:r>
              <a:r>
                <a:rPr lang="zh-CN" altLang="en-US" dirty="0">
                  <a:solidFill>
                    <a:srgbClr val="C00000"/>
                  </a:solidFill>
                  <a:latin typeface="微软雅黑" panose="020B0503020204020204" pitchFamily="34" charset="-122"/>
                  <a:ea typeface="微软雅黑" panose="020B0503020204020204" pitchFamily="34" charset="-122"/>
                </a:rPr>
                <a:t>）</a:t>
              </a:r>
              <a:endParaRPr lang="zh-CN" altLang="en-US" dirty="0">
                <a:solidFill>
                  <a:srgbClr val="C00000"/>
                </a:solidFill>
                <a:latin typeface="微软雅黑" panose="020B0503020204020204" pitchFamily="34" charset="-122"/>
                <a:ea typeface="微软雅黑" panose="020B0503020204020204" pitchFamily="34" charset="-122"/>
              </a:endParaRPr>
            </a:p>
          </p:txBody>
        </p:sp>
      </p:grpSp>
      <p:grpSp>
        <p:nvGrpSpPr>
          <p:cNvPr id="114" name="组合 113"/>
          <p:cNvGrpSpPr/>
          <p:nvPr/>
        </p:nvGrpSpPr>
        <p:grpSpPr>
          <a:xfrm>
            <a:off x="6255657" y="2404460"/>
            <a:ext cx="2401052" cy="3280453"/>
            <a:chOff x="875548" y="2404460"/>
            <a:chExt cx="2401052" cy="3280453"/>
          </a:xfrm>
        </p:grpSpPr>
        <p:sp>
          <p:nvSpPr>
            <p:cNvPr id="115" name="矩形 114"/>
            <p:cNvSpPr/>
            <p:nvPr/>
          </p:nvSpPr>
          <p:spPr>
            <a:xfrm>
              <a:off x="875548" y="2404460"/>
              <a:ext cx="2401052" cy="3280453"/>
            </a:xfrm>
            <a:prstGeom prst="rect">
              <a:avLst/>
            </a:prstGeom>
            <a:solidFill>
              <a:srgbClr val="0070C0">
                <a:alpha val="4000"/>
              </a:srgbClr>
            </a:solidFill>
            <a:ln>
              <a:gradFill>
                <a:gsLst>
                  <a:gs pos="0">
                    <a:srgbClr val="0070C0">
                      <a:alpha val="36000"/>
                    </a:srgbClr>
                  </a:gs>
                  <a:gs pos="100000">
                    <a:srgbClr val="0070C0"/>
                  </a:gs>
                </a:gsLst>
                <a:lin ang="5400000" scaled="1"/>
              </a:gradFill>
            </a:ln>
            <a:effectLst>
              <a:outerShdw dist="88900" dir="8100000" algn="tr" rotWithShape="0">
                <a:srgbClr val="0070C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6" name="文本框 4"/>
            <p:cNvSpPr txBox="1"/>
            <p:nvPr/>
          </p:nvSpPr>
          <p:spPr>
            <a:xfrm>
              <a:off x="1589740" y="2615648"/>
              <a:ext cx="750030" cy="1114335"/>
            </a:xfrm>
            <a:prstGeom prst="rect">
              <a:avLst/>
            </a:prstGeom>
            <a:noFill/>
            <a:ln w="9525">
              <a:noFill/>
              <a:miter/>
            </a:ln>
          </p:spPr>
          <p:txBody>
            <a:bodyPr wrap="square" anchor="t">
              <a:spAutoFit/>
            </a:bodyPr>
            <a:lstStyle/>
            <a:p>
              <a:pPr lvl="0" algn="ctr">
                <a:buFont typeface="Wingdings" panose="05000000000000000000" charset="0"/>
                <a:buNone/>
              </a:pPr>
              <a:r>
                <a:rPr lang="en-US" altLang="zh-CN" sz="6600" b="1" i="1" dirty="0">
                  <a:solidFill>
                    <a:srgbClr val="0070C0"/>
                  </a:solidFill>
                  <a:latin typeface="微软雅黑" panose="020B0503020204020204" pitchFamily="34" charset="-122"/>
                  <a:ea typeface="微软雅黑" panose="020B0503020204020204" pitchFamily="34" charset="-122"/>
                </a:rPr>
                <a:t>3</a:t>
              </a:r>
              <a:endParaRPr lang="zh-CN" altLang="en-US" sz="6600" b="1" dirty="0">
                <a:solidFill>
                  <a:srgbClr val="0070C0"/>
                </a:solidFill>
                <a:latin typeface="微软雅黑" panose="020B0503020204020204" pitchFamily="34" charset="-122"/>
                <a:ea typeface="微软雅黑" panose="020B0503020204020204" pitchFamily="34" charset="-122"/>
              </a:endParaRPr>
            </a:p>
          </p:txBody>
        </p:sp>
        <p:sp>
          <p:nvSpPr>
            <p:cNvPr id="117" name="文本框 4"/>
            <p:cNvSpPr txBox="1"/>
            <p:nvPr/>
          </p:nvSpPr>
          <p:spPr>
            <a:xfrm>
              <a:off x="1074162" y="3699758"/>
              <a:ext cx="1913981" cy="959566"/>
            </a:xfrm>
            <a:prstGeom prst="rect">
              <a:avLst/>
            </a:prstGeom>
            <a:noFill/>
            <a:ln w="9525">
              <a:noFill/>
              <a:miter/>
            </a:ln>
          </p:spPr>
          <p:txBody>
            <a:bodyPr wrap="square" anchor="t">
              <a:spAutoFit/>
            </a:bodyPr>
            <a:lstStyle/>
            <a:p>
              <a:pPr lvl="0" algn="ctr">
                <a:buFont typeface="Wingdings" panose="05000000000000000000" charset="0"/>
                <a:buNone/>
              </a:pPr>
              <a:r>
                <a:rPr lang="zh-CN" altLang="en-US" sz="2800" b="1" dirty="0">
                  <a:solidFill>
                    <a:srgbClr val="0070C0"/>
                  </a:solidFill>
                  <a:latin typeface="微软雅黑" panose="020B0503020204020204" pitchFamily="34" charset="-122"/>
                  <a:ea typeface="微软雅黑" panose="020B0503020204020204" pitchFamily="34" charset="-122"/>
                </a:rPr>
                <a:t>城市更新探索阶段</a:t>
              </a:r>
              <a:endParaRPr lang="zh-CN" altLang="en-US" sz="2800" b="1" dirty="0">
                <a:solidFill>
                  <a:srgbClr val="0070C0"/>
                </a:solidFill>
                <a:latin typeface="微软雅黑" panose="020B0503020204020204" pitchFamily="34" charset="-122"/>
                <a:ea typeface="微软雅黑" panose="020B0503020204020204" pitchFamily="34" charset="-122"/>
              </a:endParaRPr>
            </a:p>
          </p:txBody>
        </p:sp>
        <p:sp>
          <p:nvSpPr>
            <p:cNvPr id="118" name="文本框 4"/>
            <p:cNvSpPr txBox="1"/>
            <p:nvPr/>
          </p:nvSpPr>
          <p:spPr>
            <a:xfrm>
              <a:off x="1120430" y="4995335"/>
              <a:ext cx="1718306" cy="369332"/>
            </a:xfrm>
            <a:prstGeom prst="rect">
              <a:avLst/>
            </a:prstGeom>
            <a:noFill/>
            <a:ln w="9525">
              <a:noFill/>
              <a:miter/>
            </a:ln>
          </p:spPr>
          <p:txBody>
            <a:bodyPr wrap="square" anchor="t">
              <a:spAutoFit/>
            </a:bodyPr>
            <a:lstStyle/>
            <a:p>
              <a:pPr lvl="0" algn="ctr">
                <a:buFont typeface="Wingdings" panose="05000000000000000000" charset="0"/>
                <a:buNone/>
              </a:pPr>
              <a:r>
                <a:rPr lang="zh-CN" altLang="en-US" dirty="0">
                  <a:solidFill>
                    <a:srgbClr val="C00000"/>
                  </a:solidFill>
                  <a:latin typeface="微软雅黑" panose="020B0503020204020204" pitchFamily="34" charset="-122"/>
                  <a:ea typeface="微软雅黑" panose="020B0503020204020204" pitchFamily="34" charset="-122"/>
                </a:rPr>
                <a:t>（</a:t>
              </a:r>
              <a:r>
                <a:rPr lang="en-US" altLang="zh-CN" dirty="0">
                  <a:solidFill>
                    <a:srgbClr val="C00000"/>
                  </a:solidFill>
                  <a:latin typeface="微软雅黑" panose="020B0503020204020204" pitchFamily="34" charset="-122"/>
                  <a:ea typeface="微软雅黑" panose="020B0503020204020204" pitchFamily="34" charset="-122"/>
                </a:rPr>
                <a:t>2008-2015</a:t>
              </a:r>
              <a:r>
                <a:rPr lang="zh-CN" altLang="en-US" dirty="0">
                  <a:solidFill>
                    <a:srgbClr val="C00000"/>
                  </a:solidFill>
                  <a:latin typeface="微软雅黑" panose="020B0503020204020204" pitchFamily="34" charset="-122"/>
                  <a:ea typeface="微软雅黑" panose="020B0503020204020204" pitchFamily="34" charset="-122"/>
                </a:rPr>
                <a:t>）</a:t>
              </a:r>
              <a:endParaRPr lang="zh-CN" altLang="en-US" dirty="0">
                <a:solidFill>
                  <a:srgbClr val="C00000"/>
                </a:solidFill>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a:off x="8901591" y="2414092"/>
            <a:ext cx="2401052" cy="3280453"/>
            <a:chOff x="875548" y="2404460"/>
            <a:chExt cx="2401052" cy="3280453"/>
          </a:xfrm>
        </p:grpSpPr>
        <p:sp>
          <p:nvSpPr>
            <p:cNvPr id="120" name="矩形 119"/>
            <p:cNvSpPr/>
            <p:nvPr/>
          </p:nvSpPr>
          <p:spPr>
            <a:xfrm>
              <a:off x="875548" y="2404460"/>
              <a:ext cx="2401052" cy="3280453"/>
            </a:xfrm>
            <a:prstGeom prst="rect">
              <a:avLst/>
            </a:prstGeom>
            <a:solidFill>
              <a:srgbClr val="0070C0">
                <a:alpha val="4000"/>
              </a:srgbClr>
            </a:solidFill>
            <a:ln>
              <a:gradFill>
                <a:gsLst>
                  <a:gs pos="0">
                    <a:srgbClr val="0070C0">
                      <a:alpha val="36000"/>
                    </a:srgbClr>
                  </a:gs>
                  <a:gs pos="100000">
                    <a:srgbClr val="0070C0"/>
                  </a:gs>
                </a:gsLst>
                <a:lin ang="5400000" scaled="1"/>
              </a:gradFill>
            </a:ln>
            <a:effectLst>
              <a:outerShdw dist="88900" dir="8100000" algn="tr" rotWithShape="0">
                <a:srgbClr val="0070C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1" name="文本框 4"/>
            <p:cNvSpPr txBox="1"/>
            <p:nvPr/>
          </p:nvSpPr>
          <p:spPr>
            <a:xfrm>
              <a:off x="1589740" y="2615648"/>
              <a:ext cx="750030" cy="1114335"/>
            </a:xfrm>
            <a:prstGeom prst="rect">
              <a:avLst/>
            </a:prstGeom>
            <a:noFill/>
            <a:ln w="9525">
              <a:noFill/>
              <a:miter/>
            </a:ln>
          </p:spPr>
          <p:txBody>
            <a:bodyPr wrap="square" anchor="t">
              <a:spAutoFit/>
            </a:bodyPr>
            <a:lstStyle/>
            <a:p>
              <a:pPr lvl="0" algn="ctr">
                <a:buFont typeface="Wingdings" panose="05000000000000000000" charset="0"/>
                <a:buNone/>
              </a:pPr>
              <a:r>
                <a:rPr lang="en-US" altLang="zh-CN" sz="6600" b="1" i="1" dirty="0">
                  <a:solidFill>
                    <a:srgbClr val="0070C0"/>
                  </a:solidFill>
                  <a:latin typeface="微软雅黑" panose="020B0503020204020204" pitchFamily="34" charset="-122"/>
                  <a:ea typeface="微软雅黑" panose="020B0503020204020204" pitchFamily="34" charset="-122"/>
                </a:rPr>
                <a:t>4</a:t>
              </a:r>
              <a:endParaRPr lang="zh-CN" altLang="en-US" sz="6600" b="1" dirty="0">
                <a:solidFill>
                  <a:srgbClr val="0070C0"/>
                </a:solidFill>
                <a:latin typeface="微软雅黑" panose="020B0503020204020204" pitchFamily="34" charset="-122"/>
                <a:ea typeface="微软雅黑" panose="020B0503020204020204" pitchFamily="34" charset="-122"/>
              </a:endParaRPr>
            </a:p>
          </p:txBody>
        </p:sp>
        <p:sp>
          <p:nvSpPr>
            <p:cNvPr id="122" name="文本框 4"/>
            <p:cNvSpPr txBox="1"/>
            <p:nvPr/>
          </p:nvSpPr>
          <p:spPr>
            <a:xfrm>
              <a:off x="1108535" y="3690126"/>
              <a:ext cx="1889246" cy="959566"/>
            </a:xfrm>
            <a:prstGeom prst="rect">
              <a:avLst/>
            </a:prstGeom>
            <a:noFill/>
            <a:ln w="9525">
              <a:noFill/>
              <a:miter/>
            </a:ln>
          </p:spPr>
          <p:txBody>
            <a:bodyPr wrap="square" anchor="t">
              <a:spAutoFit/>
            </a:bodyPr>
            <a:lstStyle/>
            <a:p>
              <a:pPr lvl="0" algn="ctr">
                <a:buFont typeface="Wingdings" panose="05000000000000000000" charset="0"/>
                <a:buNone/>
              </a:pPr>
              <a:r>
                <a:rPr lang="zh-CN" altLang="en-US" sz="2800" b="1" dirty="0">
                  <a:solidFill>
                    <a:srgbClr val="0070C0"/>
                  </a:solidFill>
                  <a:latin typeface="微软雅黑" panose="020B0503020204020204" pitchFamily="34" charset="-122"/>
                  <a:ea typeface="微软雅黑" panose="020B0503020204020204" pitchFamily="34" charset="-122"/>
                </a:rPr>
                <a:t>城市更新推广阶段</a:t>
              </a:r>
              <a:endParaRPr lang="zh-CN" altLang="en-US" sz="2800" b="1" dirty="0">
                <a:solidFill>
                  <a:srgbClr val="0070C0"/>
                </a:solidFill>
                <a:latin typeface="微软雅黑" panose="020B0503020204020204" pitchFamily="34" charset="-122"/>
                <a:ea typeface="微软雅黑" panose="020B0503020204020204" pitchFamily="34" charset="-122"/>
              </a:endParaRPr>
            </a:p>
          </p:txBody>
        </p:sp>
        <p:sp>
          <p:nvSpPr>
            <p:cNvPr id="123" name="文本框 4"/>
            <p:cNvSpPr txBox="1"/>
            <p:nvPr/>
          </p:nvSpPr>
          <p:spPr>
            <a:xfrm>
              <a:off x="1120430" y="4995335"/>
              <a:ext cx="1718306" cy="369332"/>
            </a:xfrm>
            <a:prstGeom prst="rect">
              <a:avLst/>
            </a:prstGeom>
            <a:noFill/>
            <a:ln w="9525">
              <a:noFill/>
              <a:miter/>
            </a:ln>
          </p:spPr>
          <p:txBody>
            <a:bodyPr wrap="square" anchor="t">
              <a:spAutoFit/>
            </a:bodyPr>
            <a:lstStyle/>
            <a:p>
              <a:pPr lvl="0" algn="ctr">
                <a:buFont typeface="Wingdings" panose="05000000000000000000" charset="0"/>
                <a:buNone/>
              </a:pPr>
              <a:r>
                <a:rPr lang="zh-CN" altLang="en-US" dirty="0">
                  <a:solidFill>
                    <a:srgbClr val="C00000"/>
                  </a:solidFill>
                  <a:latin typeface="微软雅黑" panose="020B0503020204020204" pitchFamily="34" charset="-122"/>
                  <a:ea typeface="微软雅黑" panose="020B0503020204020204" pitchFamily="34" charset="-122"/>
                </a:rPr>
                <a:t>（</a:t>
              </a:r>
              <a:r>
                <a:rPr lang="en-US" altLang="zh-CN" dirty="0">
                  <a:solidFill>
                    <a:srgbClr val="C00000"/>
                  </a:solidFill>
                  <a:latin typeface="微软雅黑" panose="020B0503020204020204" pitchFamily="34" charset="-122"/>
                  <a:ea typeface="微软雅黑" panose="020B0503020204020204" pitchFamily="34" charset="-122"/>
                </a:rPr>
                <a:t>2016</a:t>
              </a:r>
              <a:r>
                <a:rPr lang="zh-CN" altLang="en-US" dirty="0">
                  <a:solidFill>
                    <a:srgbClr val="C00000"/>
                  </a:solidFill>
                  <a:latin typeface="微软雅黑" panose="020B0503020204020204" pitchFamily="34" charset="-122"/>
                  <a:ea typeface="微软雅黑" panose="020B0503020204020204" pitchFamily="34" charset="-122"/>
                </a:rPr>
                <a:t>至今）</a:t>
              </a:r>
              <a:endParaRPr lang="zh-CN" altLang="en-US" dirty="0">
                <a:solidFill>
                  <a:srgbClr val="C00000"/>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45857" y="4041960"/>
            <a:ext cx="10585473" cy="2580274"/>
            <a:chOff x="845857" y="4041960"/>
            <a:chExt cx="10585473" cy="2580274"/>
          </a:xfrm>
        </p:grpSpPr>
        <p:pic>
          <p:nvPicPr>
            <p:cNvPr id="16" name="图片 15"/>
            <p:cNvPicPr>
              <a:picLocks noChangeAspect="1"/>
            </p:cNvPicPr>
            <p:nvPr/>
          </p:nvPicPr>
          <p:blipFill rotWithShape="1">
            <a:blip r:embed="rId1"/>
            <a:srcRect t="17403"/>
            <a:stretch>
              <a:fillRect/>
            </a:stretch>
          </p:blipFill>
          <p:spPr>
            <a:xfrm>
              <a:off x="6151516" y="4041960"/>
              <a:ext cx="5279814" cy="2580273"/>
            </a:xfrm>
            <a:prstGeom prst="rect">
              <a:avLst/>
            </a:prstGeom>
          </p:spPr>
        </p:pic>
        <p:pic>
          <p:nvPicPr>
            <p:cNvPr id="19" name="图片 18"/>
            <p:cNvPicPr>
              <a:picLocks noChangeAspect="1"/>
            </p:cNvPicPr>
            <p:nvPr/>
          </p:nvPicPr>
          <p:blipFill rotWithShape="1">
            <a:blip r:embed="rId2"/>
            <a:srcRect t="20992"/>
            <a:stretch>
              <a:fillRect/>
            </a:stretch>
          </p:blipFill>
          <p:spPr>
            <a:xfrm>
              <a:off x="845857" y="4041960"/>
              <a:ext cx="5155698" cy="2580274"/>
            </a:xfrm>
            <a:prstGeom prst="rect">
              <a:avLst/>
            </a:prstGeom>
          </p:spPr>
        </p:pic>
      </p:grpSp>
      <p:grpSp>
        <p:nvGrpSpPr>
          <p:cNvPr id="22" name="组合 21"/>
          <p:cNvGrpSpPr/>
          <p:nvPr/>
        </p:nvGrpSpPr>
        <p:grpSpPr>
          <a:xfrm>
            <a:off x="0" y="181084"/>
            <a:ext cx="12006943" cy="568144"/>
            <a:chOff x="0" y="273684"/>
            <a:chExt cx="12006943" cy="568144"/>
          </a:xfrm>
        </p:grpSpPr>
        <p:sp>
          <p:nvSpPr>
            <p:cNvPr id="23" name="文本框 22"/>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2.2</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城市更新发展历程</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24" name="直接连接符 2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0" y="333691"/>
              <a:ext cx="495300" cy="508133"/>
              <a:chOff x="0" y="333691"/>
              <a:chExt cx="495300" cy="508133"/>
            </a:xfrm>
          </p:grpSpPr>
          <p:sp>
            <p:nvSpPr>
              <p:cNvPr id="26" name="矩形 2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 name="组合 4"/>
          <p:cNvGrpSpPr/>
          <p:nvPr/>
        </p:nvGrpSpPr>
        <p:grpSpPr>
          <a:xfrm>
            <a:off x="835946" y="846324"/>
            <a:ext cx="10271663" cy="1107996"/>
            <a:chOff x="835946" y="846324"/>
            <a:chExt cx="10271663" cy="1107996"/>
          </a:xfrm>
        </p:grpSpPr>
        <p:sp>
          <p:nvSpPr>
            <p:cNvPr id="32" name="矩形 31"/>
            <p:cNvSpPr/>
            <p:nvPr/>
          </p:nvSpPr>
          <p:spPr>
            <a:xfrm rot="16200000">
              <a:off x="7217135" y="-1966091"/>
              <a:ext cx="369333" cy="7411614"/>
            </a:xfrm>
            <a:prstGeom prst="rect">
              <a:avLst/>
            </a:prstGeom>
            <a:gradFill flip="none" rotWithShape="1">
              <a:gsLst>
                <a:gs pos="42000">
                  <a:srgbClr val="56A0D5"/>
                </a:gs>
                <a:gs pos="0">
                  <a:schemeClr val="accent1">
                    <a:lumMod val="5000"/>
                    <a:lumOff val="95000"/>
                    <a:alpha val="0"/>
                  </a:schemeClr>
                </a:gs>
                <a:gs pos="68000">
                  <a:srgbClr val="0070C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063470" y="846324"/>
              <a:ext cx="1638300" cy="1107996"/>
            </a:xfrm>
            <a:prstGeom prst="rect">
              <a:avLst/>
            </a:prstGeom>
            <a:noFill/>
            <a:ln w="9525">
              <a:noFill/>
              <a:miter/>
            </a:ln>
          </p:spPr>
          <p:txBody>
            <a:bodyPr wrap="square" anchor="t">
              <a:spAutoFit/>
            </a:bodyPr>
            <a:lstStyle>
              <a:defPPr>
                <a:defRPr lang="zh-CN"/>
              </a:defPPr>
              <a:lvl1pPr lvl="0" algn="ctr">
                <a:buFont typeface="Wingdings" panose="05000000000000000000" charset="0"/>
                <a:buNone/>
                <a:defRPr sz="6600" b="1" i="1">
                  <a:gradFill flip="none" rotWithShape="1">
                    <a:gsLst>
                      <a:gs pos="100000">
                        <a:srgbClr val="0070C0"/>
                      </a:gs>
                      <a:gs pos="46000">
                        <a:schemeClr val="bg1"/>
                      </a:gs>
                    </a:gsLst>
                    <a:lin ang="5400000" scaled="1"/>
                    <a:tileRect/>
                  </a:gradFill>
                  <a:latin typeface="微软雅黑" panose="020B0503020204020204" pitchFamily="34" charset="-122"/>
                  <a:ea typeface="微软雅黑" panose="020B0503020204020204" pitchFamily="34" charset="-122"/>
                </a:defRPr>
              </a:lvl1pPr>
            </a:lstStyle>
            <a:p>
              <a:r>
                <a:rPr lang="zh-CN" altLang="en-US" i="0" dirty="0">
                  <a:gradFill flip="none" rotWithShape="1">
                    <a:gsLst>
                      <a:gs pos="100000">
                        <a:srgbClr val="0070C0"/>
                      </a:gs>
                      <a:gs pos="46000">
                        <a:srgbClr val="0070C0"/>
                      </a:gs>
                    </a:gsLst>
                    <a:lin ang="5400000" scaled="1"/>
                    <a:tileRect/>
                  </a:gradFill>
                </a:rPr>
                <a:t> </a:t>
              </a:r>
              <a:r>
                <a:rPr lang="en-US" altLang="zh-CN" i="0" dirty="0">
                  <a:gradFill flip="none" rotWithShape="1">
                    <a:gsLst>
                      <a:gs pos="100000">
                        <a:srgbClr val="0070C0"/>
                      </a:gs>
                      <a:gs pos="46000">
                        <a:srgbClr val="0070C0"/>
                      </a:gs>
                    </a:gsLst>
                    <a:lin ang="5400000" scaled="1"/>
                    <a:tileRect/>
                  </a:gradFill>
                </a:rPr>
                <a:t>1</a:t>
              </a:r>
              <a:endParaRPr lang="en-US" altLang="zh-CN" i="0" dirty="0">
                <a:gradFill flip="none" rotWithShape="1">
                  <a:gsLst>
                    <a:gs pos="100000">
                      <a:srgbClr val="0070C0"/>
                    </a:gs>
                    <a:gs pos="46000">
                      <a:srgbClr val="0070C0"/>
                    </a:gs>
                  </a:gsLst>
                  <a:lin ang="5400000" scaled="1"/>
                  <a:tileRect/>
                </a:gradFill>
              </a:endParaRPr>
            </a:p>
          </p:txBody>
        </p:sp>
        <p:sp>
          <p:nvSpPr>
            <p:cNvPr id="13" name="文本框 12"/>
            <p:cNvSpPr txBox="1"/>
            <p:nvPr/>
          </p:nvSpPr>
          <p:spPr>
            <a:xfrm>
              <a:off x="3678700" y="1523292"/>
              <a:ext cx="3365500" cy="400110"/>
            </a:xfrm>
            <a:prstGeom prst="rect">
              <a:avLst/>
            </a:prstGeom>
            <a:noFill/>
          </p:spPr>
          <p:txBody>
            <a:bodyPr wrap="square" rtlCol="0">
              <a:spAutoFit/>
            </a:bodyPr>
            <a:lstStyle/>
            <a:p>
              <a:pPr algn="l"/>
              <a:r>
                <a:rPr kumimoji="1" lang="zh-CN"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a:t>
              </a:r>
              <a:r>
                <a:rPr kumimoji="1" lang="en-US"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1949</a:t>
              </a:r>
              <a:r>
                <a:rPr kumimoji="1" lang="zh-CN"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年</a:t>
              </a:r>
              <a:r>
                <a:rPr kumimoji="1" lang="en-US"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-1989</a:t>
              </a:r>
              <a:r>
                <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年） </a:t>
              </a:r>
              <a:endPar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endParaRPr>
            </a:p>
          </p:txBody>
        </p:sp>
        <p:sp>
          <p:nvSpPr>
            <p:cNvPr id="14" name="文本框 13"/>
            <p:cNvSpPr txBox="1"/>
            <p:nvPr/>
          </p:nvSpPr>
          <p:spPr>
            <a:xfrm>
              <a:off x="3690234" y="1004772"/>
              <a:ext cx="2976985" cy="460375"/>
            </a:xfrm>
            <a:prstGeom prst="rect">
              <a:avLst/>
            </a:prstGeom>
            <a:noFill/>
          </p:spPr>
          <p:txBody>
            <a:bodyPr wrap="square" rtlCol="0">
              <a:spAutoFit/>
            </a:bodyPr>
            <a:lstStyle/>
            <a:p>
              <a:pPr algn="l"/>
              <a:r>
                <a:rPr kumimoji="1" lang="zh-CN" altLang="en-US" sz="2400" b="1" dirty="0">
                  <a:gradFill>
                    <a:gsLst>
                      <a:gs pos="100000">
                        <a:srgbClr val="0070C0"/>
                      </a:gs>
                      <a:gs pos="0">
                        <a:srgbClr val="0070C0">
                          <a:lumMod val="79000"/>
                          <a:lumOff val="21000"/>
                        </a:srgbClr>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rPr>
                <a:t>旧城改造阶段</a:t>
              </a:r>
              <a:endParaRPr kumimoji="1" lang="zh-CN" altLang="en-US" sz="2400" b="1" dirty="0">
                <a:gradFill>
                  <a:gsLst>
                    <a:gs pos="100000">
                      <a:srgbClr val="0070C0"/>
                    </a:gs>
                    <a:gs pos="0">
                      <a:srgbClr val="0070C0">
                        <a:lumMod val="79000"/>
                        <a:lumOff val="21000"/>
                      </a:srgbClr>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8" name="组合 27"/>
            <p:cNvGrpSpPr/>
            <p:nvPr/>
          </p:nvGrpSpPr>
          <p:grpSpPr>
            <a:xfrm>
              <a:off x="835946" y="863297"/>
              <a:ext cx="2623048" cy="1065234"/>
              <a:chOff x="493532" y="1229062"/>
              <a:chExt cx="2623048" cy="1065234"/>
            </a:xfrm>
          </p:grpSpPr>
          <p:sp>
            <p:nvSpPr>
              <p:cNvPr id="29" name="椭圆 28"/>
              <p:cNvSpPr/>
              <p:nvPr/>
            </p:nvSpPr>
            <p:spPr>
              <a:xfrm>
                <a:off x="618361" y="1917256"/>
                <a:ext cx="2380506" cy="301410"/>
              </a:xfrm>
              <a:prstGeom prst="ellipse">
                <a:avLst/>
              </a:prstGeom>
              <a:noFill/>
              <a:ln w="19050">
                <a:gradFill>
                  <a:gsLst>
                    <a:gs pos="0">
                      <a:schemeClr val="accent1">
                        <a:lumMod val="60000"/>
                        <a:lumOff val="40000"/>
                        <a:alpha val="0"/>
                      </a:schemeClr>
                    </a:gs>
                    <a:gs pos="100000">
                      <a:srgbClr val="0070C0">
                        <a:lumMod val="32000"/>
                        <a:lumOff val="68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30" name="椭圆 29"/>
              <p:cNvSpPr/>
              <p:nvPr/>
            </p:nvSpPr>
            <p:spPr>
              <a:xfrm>
                <a:off x="493532" y="1962176"/>
                <a:ext cx="2623048" cy="332120"/>
              </a:xfrm>
              <a:prstGeom prst="ellipse">
                <a:avLst/>
              </a:prstGeom>
              <a:noFill/>
              <a:ln w="19050">
                <a:gradFill flip="none" rotWithShape="1">
                  <a:gsLst>
                    <a:gs pos="0">
                      <a:schemeClr val="accent1">
                        <a:lumMod val="60000"/>
                        <a:lumOff val="40000"/>
                        <a:alpha val="0"/>
                      </a:schemeClr>
                    </a:gs>
                    <a:gs pos="100000">
                      <a:srgbClr val="0070C0">
                        <a:lumMod val="61000"/>
                        <a:lumOff val="39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31" name="文本框 10"/>
              <p:cNvSpPr txBox="1"/>
              <p:nvPr/>
            </p:nvSpPr>
            <p:spPr>
              <a:xfrm>
                <a:off x="756157" y="1229062"/>
                <a:ext cx="1811354" cy="1015663"/>
              </a:xfrm>
              <a:prstGeom prst="rect">
                <a:avLst/>
              </a:prstGeom>
              <a:noFill/>
            </p:spPr>
            <p:txBody>
              <a:bodyPr wrap="square" rtlCol="0">
                <a:spAutoFit/>
              </a:bodyPr>
              <a:lstStyle>
                <a:defPPr>
                  <a:defRPr lang="zh-CN"/>
                </a:defPPr>
                <a:lvl1pPr algn="dist">
                  <a:defRPr sz="6000" b="1" kern="0">
                    <a:solidFill>
                      <a:srgbClr val="0070C0"/>
                    </a:solidFill>
                    <a:latin typeface="微软雅黑" panose="020B0503020204020204" pitchFamily="34" charset="-122"/>
                    <a:ea typeface="微软雅黑" panose="020B0503020204020204" pitchFamily="34" charset="-122"/>
                  </a:defRPr>
                </a:lvl1pPr>
              </a:lstStyle>
              <a:p>
                <a:pPr algn="l"/>
                <a:r>
                  <a:rPr lang="zh-CN" altLang="en-US" sz="5800" noProof="1">
                    <a:gradFill>
                      <a:gsLst>
                        <a:gs pos="0">
                          <a:srgbClr val="0070C0"/>
                        </a:gs>
                        <a:gs pos="68000">
                          <a:srgbClr val="0070C0"/>
                        </a:gs>
                      </a:gsLst>
                      <a:lin ang="16200000" scaled="1"/>
                    </a:gradFill>
                  </a:rPr>
                  <a:t>阶段</a:t>
                </a:r>
                <a:endParaRPr lang="zh-CN" altLang="en-US" sz="5800" noProof="1">
                  <a:gradFill>
                    <a:gsLst>
                      <a:gs pos="0">
                        <a:srgbClr val="0070C0"/>
                      </a:gs>
                      <a:gs pos="68000">
                        <a:srgbClr val="0070C0"/>
                      </a:gs>
                    </a:gsLst>
                    <a:lin ang="16200000" scaled="1"/>
                  </a:gradFill>
                </a:endParaRPr>
              </a:p>
            </p:txBody>
          </p:sp>
        </p:grpSp>
        <p:grpSp>
          <p:nvGrpSpPr>
            <p:cNvPr id="3" name="组合 2"/>
            <p:cNvGrpSpPr/>
            <p:nvPr/>
          </p:nvGrpSpPr>
          <p:grpSpPr>
            <a:xfrm>
              <a:off x="6667220" y="1118226"/>
              <a:ext cx="266700" cy="233774"/>
              <a:chOff x="6324600" y="1118226"/>
              <a:chExt cx="266700" cy="233774"/>
            </a:xfrm>
          </p:grpSpPr>
          <p:sp>
            <p:nvSpPr>
              <p:cNvPr id="2" name="流程图: 决策 1"/>
              <p:cNvSpPr/>
              <p:nvPr/>
            </p:nvSpPr>
            <p:spPr>
              <a:xfrm>
                <a:off x="6324600" y="1119207"/>
                <a:ext cx="177800" cy="232793"/>
              </a:xfrm>
              <a:prstGeom prst="flowChartDecision">
                <a:avLst/>
              </a:prstGeom>
              <a:noFill/>
              <a:ln>
                <a:gradFill flip="none" rotWithShape="1">
                  <a:gsLst>
                    <a:gs pos="0">
                      <a:srgbClr val="FF0000">
                        <a:alpha val="0"/>
                      </a:srgbClr>
                    </a:gs>
                    <a:gs pos="83000">
                      <a:srgbClr val="FFC000"/>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流程图: 决策 32"/>
              <p:cNvSpPr/>
              <p:nvPr/>
            </p:nvSpPr>
            <p:spPr>
              <a:xfrm>
                <a:off x="6413500" y="1118226"/>
                <a:ext cx="177800" cy="232793"/>
              </a:xfrm>
              <a:prstGeom prst="flowChartDecision">
                <a:avLst/>
              </a:prstGeom>
              <a:noFill/>
              <a:ln>
                <a:gradFill flip="none" rotWithShape="1">
                  <a:gsLst>
                    <a:gs pos="0">
                      <a:srgbClr val="FF0000">
                        <a:alpha val="0"/>
                      </a:srgbClr>
                    </a:gs>
                    <a:gs pos="83000">
                      <a:srgbClr val="FFC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4" name="组合 33"/>
          <p:cNvGrpSpPr/>
          <p:nvPr/>
        </p:nvGrpSpPr>
        <p:grpSpPr>
          <a:xfrm>
            <a:off x="1016794" y="2074596"/>
            <a:ext cx="2783682" cy="493956"/>
            <a:chOff x="814902" y="1005891"/>
            <a:chExt cx="2287633" cy="493956"/>
          </a:xfrm>
        </p:grpSpPr>
        <p:sp>
          <p:nvSpPr>
            <p:cNvPr id="35" name="椭圆 34"/>
            <p:cNvSpPr/>
            <p:nvPr/>
          </p:nvSpPr>
          <p:spPr>
            <a:xfrm>
              <a:off x="814902" y="1137464"/>
              <a:ext cx="168976" cy="198520"/>
            </a:xfrm>
            <a:prstGeom prst="ellipse">
              <a:avLst/>
            </a:prstGeom>
            <a:solidFill>
              <a:srgbClr val="0070C0"/>
            </a:solidFill>
            <a:ln w="22225">
              <a:solidFill>
                <a:schemeClr val="bg1"/>
              </a:solidFill>
            </a:ln>
            <a:effectLst>
              <a:outerShdw blurRad="292100" dist="127000" dir="5400000" sx="101000" sy="101000" algn="t" rotWithShape="0">
                <a:srgbClr val="00B0F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矩形: 圆角 35"/>
            <p:cNvSpPr/>
            <p:nvPr/>
          </p:nvSpPr>
          <p:spPr>
            <a:xfrm rot="16200000" flipH="1">
              <a:off x="1673486" y="507583"/>
              <a:ext cx="262395" cy="1722134"/>
            </a:xfrm>
            <a:prstGeom prst="roundRect">
              <a:avLst>
                <a:gd name="adj" fmla="val 50000"/>
              </a:avLst>
            </a:prstGeom>
            <a:gradFill flip="none" rotWithShape="0">
              <a:gsLst>
                <a:gs pos="100000">
                  <a:srgbClr val="00B0F0"/>
                </a:gs>
                <a:gs pos="0">
                  <a:srgbClr val="C1EFFF">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文本框 16"/>
            <p:cNvSpPr txBox="1"/>
            <p:nvPr/>
          </p:nvSpPr>
          <p:spPr>
            <a:xfrm>
              <a:off x="1034637" y="1005891"/>
              <a:ext cx="2067898" cy="46166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t>改革开放前</a:t>
              </a:r>
              <a:endParaRPr lang="zh-CN" altLang="en-US" sz="2000" dirty="0"/>
            </a:p>
          </p:txBody>
        </p:sp>
      </p:grpSp>
      <p:sp>
        <p:nvSpPr>
          <p:cNvPr id="38" name="矩形 37"/>
          <p:cNvSpPr/>
          <p:nvPr/>
        </p:nvSpPr>
        <p:spPr>
          <a:xfrm>
            <a:off x="835946" y="2695745"/>
            <a:ext cx="10595384" cy="1260291"/>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1068511" y="2782011"/>
            <a:ext cx="10039096" cy="1023742"/>
          </a:xfrm>
          <a:prstGeom prst="rect">
            <a:avLst/>
          </a:prstGeom>
          <a:noFill/>
          <a:ln>
            <a:noFill/>
            <a:prstDash val="sysDot"/>
          </a:ln>
        </p:spPr>
        <p:txBody>
          <a:bodyPr wrap="square">
            <a:spAutoFit/>
          </a:bodyPr>
          <a:lstStyle>
            <a:defPPr>
              <a:defRPr lang="zh-CN"/>
            </a:defPPr>
            <a:lvl1pPr algn="just">
              <a:lnSpc>
                <a:spcPct val="150000"/>
              </a:lnSpc>
              <a:defRPr sz="1400" kern="0" spc="75">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dirty="0"/>
              <a:t>为摆脱旧中国遗留下来的贫穷落后状况</a:t>
            </a:r>
            <a:r>
              <a:rPr lang="en-US" altLang="zh-CN" dirty="0"/>
              <a:t>,</a:t>
            </a:r>
            <a:r>
              <a:rPr lang="zh-CN" altLang="en-US" dirty="0"/>
              <a:t>城市建设以生产性建设为主</a:t>
            </a:r>
            <a:r>
              <a:rPr lang="en-US" altLang="zh-CN" dirty="0"/>
              <a:t>,</a:t>
            </a:r>
            <a:r>
              <a:rPr lang="zh-CN" altLang="en-US" dirty="0"/>
              <a:t>大量生产性项目布置于城市新区，对旧城“充分利用</a:t>
            </a:r>
            <a:r>
              <a:rPr lang="en-US" altLang="zh-CN" dirty="0"/>
              <a:t>,</a:t>
            </a:r>
            <a:r>
              <a:rPr lang="zh-CN" altLang="en-US" dirty="0"/>
              <a:t>逐步改造”，同时增建一些最基本的市政设施</a:t>
            </a:r>
            <a:r>
              <a:rPr lang="en-US" altLang="zh-CN" dirty="0"/>
              <a:t>,</a:t>
            </a:r>
            <a:r>
              <a:rPr lang="zh-CN" altLang="en-US" dirty="0"/>
              <a:t>以解决最基本的生活问题</a:t>
            </a:r>
            <a:r>
              <a:rPr lang="en-US" altLang="zh-CN" dirty="0"/>
              <a:t>,</a:t>
            </a:r>
            <a:r>
              <a:rPr lang="zh-CN" altLang="en-US" dirty="0"/>
              <a:t>交通方面则仅限于修建和拓宽少数道路。</a:t>
            </a:r>
            <a:r>
              <a:rPr lang="zh-CN" altLang="en-US" b="1" dirty="0">
                <a:solidFill>
                  <a:srgbClr val="C00000"/>
                </a:solidFill>
              </a:rPr>
              <a:t>北京龙须沟整治</a:t>
            </a:r>
            <a:r>
              <a:rPr lang="zh-CN" altLang="en-US" dirty="0"/>
              <a:t>、</a:t>
            </a:r>
            <a:r>
              <a:rPr lang="zh-CN" altLang="en-US" b="1" dirty="0">
                <a:solidFill>
                  <a:srgbClr val="C00000"/>
                </a:solidFill>
              </a:rPr>
              <a:t>上海棚户区改造</a:t>
            </a:r>
            <a:r>
              <a:rPr lang="zh-CN" altLang="en-US" dirty="0"/>
              <a:t>、</a:t>
            </a:r>
            <a:r>
              <a:rPr lang="zh-CN" altLang="en-US" b="1" dirty="0">
                <a:solidFill>
                  <a:srgbClr val="C00000"/>
                </a:solidFill>
              </a:rPr>
              <a:t>南京秦淮河改造</a:t>
            </a:r>
            <a:r>
              <a:rPr lang="zh-CN" altLang="en-US" dirty="0"/>
              <a:t>和</a:t>
            </a:r>
            <a:r>
              <a:rPr lang="zh-CN" altLang="en-US" b="1" dirty="0">
                <a:solidFill>
                  <a:srgbClr val="C00000"/>
                </a:solidFill>
              </a:rPr>
              <a:t>南昌八一大道改造</a:t>
            </a:r>
            <a:r>
              <a:rPr lang="zh-CN" altLang="en-US" dirty="0"/>
              <a:t>等，都是当时卓有成效的改造工程。</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0" y="181084"/>
            <a:ext cx="12006943" cy="568144"/>
            <a:chOff x="0" y="273684"/>
            <a:chExt cx="12006943" cy="568144"/>
          </a:xfrm>
        </p:grpSpPr>
        <p:sp>
          <p:nvSpPr>
            <p:cNvPr id="23" name="文本框 22"/>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2.2</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城市更新发展历程</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24" name="直接连接符 2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0" y="333691"/>
              <a:ext cx="495300" cy="508133"/>
              <a:chOff x="0" y="333691"/>
              <a:chExt cx="495300" cy="508133"/>
            </a:xfrm>
          </p:grpSpPr>
          <p:sp>
            <p:nvSpPr>
              <p:cNvPr id="26" name="矩形 2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 name="组合 4"/>
          <p:cNvGrpSpPr/>
          <p:nvPr/>
        </p:nvGrpSpPr>
        <p:grpSpPr>
          <a:xfrm>
            <a:off x="835946" y="846324"/>
            <a:ext cx="10271663" cy="1107996"/>
            <a:chOff x="835946" y="846324"/>
            <a:chExt cx="10271663" cy="1107996"/>
          </a:xfrm>
        </p:grpSpPr>
        <p:sp>
          <p:nvSpPr>
            <p:cNvPr id="32" name="矩形 31"/>
            <p:cNvSpPr/>
            <p:nvPr/>
          </p:nvSpPr>
          <p:spPr>
            <a:xfrm rot="16200000">
              <a:off x="7217135" y="-1966091"/>
              <a:ext cx="369333" cy="7411614"/>
            </a:xfrm>
            <a:prstGeom prst="rect">
              <a:avLst/>
            </a:prstGeom>
            <a:gradFill flip="none" rotWithShape="1">
              <a:gsLst>
                <a:gs pos="42000">
                  <a:srgbClr val="56A0D5"/>
                </a:gs>
                <a:gs pos="0">
                  <a:schemeClr val="accent1">
                    <a:lumMod val="5000"/>
                    <a:lumOff val="95000"/>
                    <a:alpha val="0"/>
                  </a:schemeClr>
                </a:gs>
                <a:gs pos="68000">
                  <a:srgbClr val="0070C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063470" y="846324"/>
              <a:ext cx="1638300" cy="1107996"/>
            </a:xfrm>
            <a:prstGeom prst="rect">
              <a:avLst/>
            </a:prstGeom>
            <a:noFill/>
            <a:ln w="9525">
              <a:noFill/>
              <a:miter/>
            </a:ln>
          </p:spPr>
          <p:txBody>
            <a:bodyPr wrap="square" anchor="t">
              <a:spAutoFit/>
            </a:bodyPr>
            <a:lstStyle>
              <a:defPPr>
                <a:defRPr lang="zh-CN"/>
              </a:defPPr>
              <a:lvl1pPr lvl="0" algn="ctr">
                <a:buFont typeface="Wingdings" panose="05000000000000000000" charset="0"/>
                <a:buNone/>
                <a:defRPr sz="6600" b="1" i="1">
                  <a:gradFill flip="none" rotWithShape="1">
                    <a:gsLst>
                      <a:gs pos="100000">
                        <a:srgbClr val="0070C0"/>
                      </a:gs>
                      <a:gs pos="46000">
                        <a:schemeClr val="bg1"/>
                      </a:gs>
                    </a:gsLst>
                    <a:lin ang="5400000" scaled="1"/>
                    <a:tileRect/>
                  </a:gradFill>
                  <a:latin typeface="微软雅黑" panose="020B0503020204020204" pitchFamily="34" charset="-122"/>
                  <a:ea typeface="微软雅黑" panose="020B0503020204020204" pitchFamily="34" charset="-122"/>
                </a:defRPr>
              </a:lvl1pPr>
            </a:lstStyle>
            <a:p>
              <a:r>
                <a:rPr lang="zh-CN" altLang="en-US" i="0" dirty="0">
                  <a:gradFill flip="none" rotWithShape="1">
                    <a:gsLst>
                      <a:gs pos="100000">
                        <a:srgbClr val="0070C0"/>
                      </a:gs>
                      <a:gs pos="46000">
                        <a:srgbClr val="0070C0"/>
                      </a:gs>
                    </a:gsLst>
                    <a:lin ang="5400000" scaled="1"/>
                    <a:tileRect/>
                  </a:gradFill>
                </a:rPr>
                <a:t> </a:t>
              </a:r>
              <a:r>
                <a:rPr lang="en-US" altLang="zh-CN" i="0" dirty="0">
                  <a:gradFill flip="none" rotWithShape="1">
                    <a:gsLst>
                      <a:gs pos="100000">
                        <a:srgbClr val="0070C0"/>
                      </a:gs>
                      <a:gs pos="46000">
                        <a:srgbClr val="0070C0"/>
                      </a:gs>
                    </a:gsLst>
                    <a:lin ang="5400000" scaled="1"/>
                    <a:tileRect/>
                  </a:gradFill>
                </a:rPr>
                <a:t>1</a:t>
              </a:r>
              <a:endParaRPr lang="en-US" altLang="zh-CN" i="0" dirty="0">
                <a:gradFill flip="none" rotWithShape="1">
                  <a:gsLst>
                    <a:gs pos="100000">
                      <a:srgbClr val="0070C0"/>
                    </a:gs>
                    <a:gs pos="46000">
                      <a:srgbClr val="0070C0"/>
                    </a:gs>
                  </a:gsLst>
                  <a:lin ang="5400000" scaled="1"/>
                  <a:tileRect/>
                </a:gradFill>
              </a:endParaRPr>
            </a:p>
          </p:txBody>
        </p:sp>
        <p:sp>
          <p:nvSpPr>
            <p:cNvPr id="13" name="文本框 12"/>
            <p:cNvSpPr txBox="1"/>
            <p:nvPr/>
          </p:nvSpPr>
          <p:spPr>
            <a:xfrm>
              <a:off x="3678700" y="1523292"/>
              <a:ext cx="3365500" cy="400110"/>
            </a:xfrm>
            <a:prstGeom prst="rect">
              <a:avLst/>
            </a:prstGeom>
            <a:noFill/>
          </p:spPr>
          <p:txBody>
            <a:bodyPr wrap="square" rtlCol="0">
              <a:spAutoFit/>
            </a:bodyPr>
            <a:lstStyle/>
            <a:p>
              <a:pPr algn="l"/>
              <a:r>
                <a:rPr kumimoji="1" lang="zh-CN"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a:t>
              </a:r>
              <a:r>
                <a:rPr kumimoji="1" lang="en-US"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1949</a:t>
              </a:r>
              <a:r>
                <a:rPr kumimoji="1" lang="zh-CN"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年</a:t>
              </a:r>
              <a:r>
                <a:rPr kumimoji="1" lang="en-US"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-1989</a:t>
              </a:r>
              <a:r>
                <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年） </a:t>
              </a:r>
              <a:endPar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endParaRPr>
            </a:p>
          </p:txBody>
        </p:sp>
        <p:sp>
          <p:nvSpPr>
            <p:cNvPr id="14" name="文本框 13"/>
            <p:cNvSpPr txBox="1"/>
            <p:nvPr/>
          </p:nvSpPr>
          <p:spPr>
            <a:xfrm>
              <a:off x="3690234" y="1004772"/>
              <a:ext cx="2976985" cy="460375"/>
            </a:xfrm>
            <a:prstGeom prst="rect">
              <a:avLst/>
            </a:prstGeom>
            <a:noFill/>
          </p:spPr>
          <p:txBody>
            <a:bodyPr wrap="square" rtlCol="0">
              <a:spAutoFit/>
            </a:bodyPr>
            <a:lstStyle/>
            <a:p>
              <a:pPr algn="l"/>
              <a:r>
                <a:rPr kumimoji="1" lang="zh-CN" altLang="en-US" sz="2400" b="1" dirty="0">
                  <a:gradFill>
                    <a:gsLst>
                      <a:gs pos="100000">
                        <a:srgbClr val="0070C0"/>
                      </a:gs>
                      <a:gs pos="0">
                        <a:srgbClr val="0070C0">
                          <a:lumMod val="79000"/>
                          <a:lumOff val="21000"/>
                        </a:srgbClr>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rPr>
                <a:t>旧城改造阶段</a:t>
              </a:r>
              <a:endParaRPr kumimoji="1" lang="zh-CN" altLang="en-US" sz="2400" b="1" dirty="0">
                <a:gradFill>
                  <a:gsLst>
                    <a:gs pos="100000">
                      <a:srgbClr val="0070C0"/>
                    </a:gs>
                    <a:gs pos="0">
                      <a:srgbClr val="0070C0">
                        <a:lumMod val="79000"/>
                        <a:lumOff val="21000"/>
                      </a:srgbClr>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8" name="组合 27"/>
            <p:cNvGrpSpPr/>
            <p:nvPr/>
          </p:nvGrpSpPr>
          <p:grpSpPr>
            <a:xfrm>
              <a:off x="835946" y="863297"/>
              <a:ext cx="2623048" cy="1065234"/>
              <a:chOff x="493532" y="1229062"/>
              <a:chExt cx="2623048" cy="1065234"/>
            </a:xfrm>
          </p:grpSpPr>
          <p:sp>
            <p:nvSpPr>
              <p:cNvPr id="29" name="椭圆 28"/>
              <p:cNvSpPr/>
              <p:nvPr/>
            </p:nvSpPr>
            <p:spPr>
              <a:xfrm>
                <a:off x="618361" y="1917256"/>
                <a:ext cx="2380506" cy="301410"/>
              </a:xfrm>
              <a:prstGeom prst="ellipse">
                <a:avLst/>
              </a:prstGeom>
              <a:noFill/>
              <a:ln w="19050">
                <a:gradFill>
                  <a:gsLst>
                    <a:gs pos="0">
                      <a:schemeClr val="accent1">
                        <a:lumMod val="60000"/>
                        <a:lumOff val="40000"/>
                        <a:alpha val="0"/>
                      </a:schemeClr>
                    </a:gs>
                    <a:gs pos="100000">
                      <a:srgbClr val="0070C0">
                        <a:lumMod val="32000"/>
                        <a:lumOff val="68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30" name="椭圆 29"/>
              <p:cNvSpPr/>
              <p:nvPr/>
            </p:nvSpPr>
            <p:spPr>
              <a:xfrm>
                <a:off x="493532" y="1962176"/>
                <a:ext cx="2623048" cy="332120"/>
              </a:xfrm>
              <a:prstGeom prst="ellipse">
                <a:avLst/>
              </a:prstGeom>
              <a:noFill/>
              <a:ln w="19050">
                <a:gradFill flip="none" rotWithShape="1">
                  <a:gsLst>
                    <a:gs pos="0">
                      <a:schemeClr val="accent1">
                        <a:lumMod val="60000"/>
                        <a:lumOff val="40000"/>
                        <a:alpha val="0"/>
                      </a:schemeClr>
                    </a:gs>
                    <a:gs pos="100000">
                      <a:srgbClr val="0070C0">
                        <a:lumMod val="61000"/>
                        <a:lumOff val="39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31" name="文本框 10"/>
              <p:cNvSpPr txBox="1"/>
              <p:nvPr/>
            </p:nvSpPr>
            <p:spPr>
              <a:xfrm>
                <a:off x="756157" y="1229062"/>
                <a:ext cx="1811354" cy="1015663"/>
              </a:xfrm>
              <a:prstGeom prst="rect">
                <a:avLst/>
              </a:prstGeom>
              <a:noFill/>
            </p:spPr>
            <p:txBody>
              <a:bodyPr wrap="square" rtlCol="0">
                <a:spAutoFit/>
              </a:bodyPr>
              <a:lstStyle>
                <a:defPPr>
                  <a:defRPr lang="zh-CN"/>
                </a:defPPr>
                <a:lvl1pPr algn="dist">
                  <a:defRPr sz="6000" b="1" kern="0">
                    <a:solidFill>
                      <a:srgbClr val="0070C0"/>
                    </a:solidFill>
                    <a:latin typeface="微软雅黑" panose="020B0503020204020204" pitchFamily="34" charset="-122"/>
                    <a:ea typeface="微软雅黑" panose="020B0503020204020204" pitchFamily="34" charset="-122"/>
                  </a:defRPr>
                </a:lvl1pPr>
              </a:lstStyle>
              <a:p>
                <a:pPr algn="l"/>
                <a:r>
                  <a:rPr lang="zh-CN" altLang="en-US" sz="5800" noProof="1">
                    <a:gradFill>
                      <a:gsLst>
                        <a:gs pos="0">
                          <a:srgbClr val="0070C0"/>
                        </a:gs>
                        <a:gs pos="68000">
                          <a:srgbClr val="0070C0"/>
                        </a:gs>
                      </a:gsLst>
                      <a:lin ang="16200000" scaled="1"/>
                    </a:gradFill>
                  </a:rPr>
                  <a:t>阶段</a:t>
                </a:r>
                <a:endParaRPr lang="zh-CN" altLang="en-US" sz="5800" noProof="1">
                  <a:gradFill>
                    <a:gsLst>
                      <a:gs pos="0">
                        <a:srgbClr val="0070C0"/>
                      </a:gs>
                      <a:gs pos="68000">
                        <a:srgbClr val="0070C0"/>
                      </a:gs>
                    </a:gsLst>
                    <a:lin ang="16200000" scaled="1"/>
                  </a:gradFill>
                </a:endParaRPr>
              </a:p>
            </p:txBody>
          </p:sp>
        </p:grpSp>
        <p:grpSp>
          <p:nvGrpSpPr>
            <p:cNvPr id="3" name="组合 2"/>
            <p:cNvGrpSpPr/>
            <p:nvPr/>
          </p:nvGrpSpPr>
          <p:grpSpPr>
            <a:xfrm>
              <a:off x="6667220" y="1118226"/>
              <a:ext cx="266700" cy="233774"/>
              <a:chOff x="6324600" y="1118226"/>
              <a:chExt cx="266700" cy="233774"/>
            </a:xfrm>
          </p:grpSpPr>
          <p:sp>
            <p:nvSpPr>
              <p:cNvPr id="2" name="流程图: 决策 1"/>
              <p:cNvSpPr/>
              <p:nvPr/>
            </p:nvSpPr>
            <p:spPr>
              <a:xfrm>
                <a:off x="6324600" y="1119207"/>
                <a:ext cx="177800" cy="232793"/>
              </a:xfrm>
              <a:prstGeom prst="flowChartDecision">
                <a:avLst/>
              </a:prstGeom>
              <a:noFill/>
              <a:ln>
                <a:gradFill flip="none" rotWithShape="1">
                  <a:gsLst>
                    <a:gs pos="0">
                      <a:srgbClr val="FF0000">
                        <a:alpha val="0"/>
                      </a:srgbClr>
                    </a:gs>
                    <a:gs pos="83000">
                      <a:srgbClr val="FFC000"/>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流程图: 决策 32"/>
              <p:cNvSpPr/>
              <p:nvPr/>
            </p:nvSpPr>
            <p:spPr>
              <a:xfrm>
                <a:off x="6413500" y="1118226"/>
                <a:ext cx="177800" cy="232793"/>
              </a:xfrm>
              <a:prstGeom prst="flowChartDecision">
                <a:avLst/>
              </a:prstGeom>
              <a:noFill/>
              <a:ln>
                <a:gradFill flip="none" rotWithShape="1">
                  <a:gsLst>
                    <a:gs pos="0">
                      <a:srgbClr val="FF0000">
                        <a:alpha val="0"/>
                      </a:srgbClr>
                    </a:gs>
                    <a:gs pos="83000">
                      <a:srgbClr val="FFC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4" name="组合 33"/>
          <p:cNvGrpSpPr/>
          <p:nvPr/>
        </p:nvGrpSpPr>
        <p:grpSpPr>
          <a:xfrm>
            <a:off x="1016794" y="2201596"/>
            <a:ext cx="2783682" cy="493956"/>
            <a:chOff x="814902" y="1005891"/>
            <a:chExt cx="2287633" cy="493956"/>
          </a:xfrm>
        </p:grpSpPr>
        <p:sp>
          <p:nvSpPr>
            <p:cNvPr id="35" name="椭圆 34"/>
            <p:cNvSpPr/>
            <p:nvPr/>
          </p:nvSpPr>
          <p:spPr>
            <a:xfrm>
              <a:off x="814902" y="1137464"/>
              <a:ext cx="168976" cy="198520"/>
            </a:xfrm>
            <a:prstGeom prst="ellipse">
              <a:avLst/>
            </a:prstGeom>
            <a:solidFill>
              <a:srgbClr val="0070C0"/>
            </a:solidFill>
            <a:ln w="22225">
              <a:solidFill>
                <a:schemeClr val="bg1"/>
              </a:solidFill>
            </a:ln>
            <a:effectLst>
              <a:outerShdw blurRad="292100" dist="127000" dir="5400000" sx="101000" sy="101000" algn="t" rotWithShape="0">
                <a:srgbClr val="00B0F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矩形: 圆角 35"/>
            <p:cNvSpPr/>
            <p:nvPr/>
          </p:nvSpPr>
          <p:spPr>
            <a:xfrm rot="16200000" flipH="1">
              <a:off x="1673486" y="507583"/>
              <a:ext cx="262395" cy="1722134"/>
            </a:xfrm>
            <a:prstGeom prst="roundRect">
              <a:avLst>
                <a:gd name="adj" fmla="val 50000"/>
              </a:avLst>
            </a:prstGeom>
            <a:gradFill flip="none" rotWithShape="0">
              <a:gsLst>
                <a:gs pos="100000">
                  <a:srgbClr val="00B0F0"/>
                </a:gs>
                <a:gs pos="0">
                  <a:srgbClr val="C1EFFF">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文本框 16"/>
            <p:cNvSpPr txBox="1"/>
            <p:nvPr/>
          </p:nvSpPr>
          <p:spPr>
            <a:xfrm>
              <a:off x="1034637" y="1005891"/>
              <a:ext cx="2067898" cy="46166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t>改革开放前</a:t>
              </a:r>
              <a:endParaRPr lang="zh-CN" altLang="en-US" sz="2000" dirty="0"/>
            </a:p>
          </p:txBody>
        </p:sp>
      </p:grpSp>
      <p:sp>
        <p:nvSpPr>
          <p:cNvPr id="38" name="矩形 37"/>
          <p:cNvSpPr/>
          <p:nvPr/>
        </p:nvSpPr>
        <p:spPr>
          <a:xfrm>
            <a:off x="835946" y="2822745"/>
            <a:ext cx="10595384" cy="3413027"/>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1068511" y="2909011"/>
            <a:ext cx="10039096" cy="3077253"/>
          </a:xfrm>
          <a:prstGeom prst="rect">
            <a:avLst/>
          </a:prstGeom>
          <a:noFill/>
          <a:ln>
            <a:noFill/>
            <a:prstDash val="sysDot"/>
          </a:ln>
        </p:spPr>
        <p:txBody>
          <a:bodyPr wrap="square">
            <a:spAutoFit/>
          </a:bodyPr>
          <a:lstStyle>
            <a:defPPr>
              <a:defRPr lang="zh-CN"/>
            </a:defPPr>
            <a:lvl1pPr algn="just">
              <a:lnSpc>
                <a:spcPct val="150000"/>
              </a:lnSpc>
              <a:defRPr sz="1400" kern="0" spc="75">
                <a:latin typeface="微软雅黑" panose="020B0503020204020204" pitchFamily="34" charset="-122"/>
                <a:ea typeface="微软雅黑" panose="020B0503020204020204" pitchFamily="34" charset="-122"/>
                <a:cs typeface="宋体" panose="02010600030101010101" pitchFamily="2" charset="-122"/>
              </a:defRPr>
            </a:lvl1pPr>
          </a:lstStyle>
          <a:p>
            <a:pPr>
              <a:lnSpc>
                <a:spcPct val="200000"/>
              </a:lnSpc>
            </a:pPr>
            <a:r>
              <a:rPr lang="zh-CN" altLang="en-US" sz="2000" b="1" dirty="0">
                <a:solidFill>
                  <a:srgbClr val="0070C0"/>
                </a:solidFill>
              </a:rPr>
              <a:t>以北京龙须沟整治为例：</a:t>
            </a:r>
            <a:r>
              <a:rPr lang="zh-CN" altLang="en-US" sz="2000" dirty="0"/>
              <a:t>龙须沟是当时北京地区最大的臭水沟，也是最大的贫民窟。北京市政府针对这一问题，</a:t>
            </a:r>
            <a:r>
              <a:rPr lang="en-US" altLang="zh-CN" sz="2000" b="1" dirty="0">
                <a:solidFill>
                  <a:srgbClr val="C00000"/>
                </a:solidFill>
              </a:rPr>
              <a:t>1950</a:t>
            </a:r>
            <a:r>
              <a:rPr lang="zh-CN" altLang="en-US" sz="2000" b="1" dirty="0">
                <a:solidFill>
                  <a:srgbClr val="C00000"/>
                </a:solidFill>
              </a:rPr>
              <a:t>年</a:t>
            </a:r>
            <a:r>
              <a:rPr lang="zh-CN" altLang="en-US" sz="2000" dirty="0"/>
              <a:t>春决定修建龙须沟下水道工程，按照当时的计算方法，投入了大概</a:t>
            </a:r>
            <a:r>
              <a:rPr lang="en-US" altLang="zh-CN" sz="2000" b="1" dirty="0">
                <a:solidFill>
                  <a:srgbClr val="C00000"/>
                </a:solidFill>
              </a:rPr>
              <a:t>700</a:t>
            </a:r>
            <a:r>
              <a:rPr lang="zh-CN" altLang="en-US" sz="2000" b="1" dirty="0">
                <a:solidFill>
                  <a:srgbClr val="C00000"/>
                </a:solidFill>
              </a:rPr>
              <a:t>万斤</a:t>
            </a:r>
            <a:r>
              <a:rPr lang="zh-CN" altLang="en-US" sz="2000" dirty="0"/>
              <a:t>小米的资金，占全年卫生工程预算的</a:t>
            </a:r>
            <a:r>
              <a:rPr lang="en-US" altLang="zh-CN" sz="2000" b="1" dirty="0">
                <a:solidFill>
                  <a:srgbClr val="C00000"/>
                </a:solidFill>
              </a:rPr>
              <a:t>18%</a:t>
            </a:r>
            <a:r>
              <a:rPr lang="zh-CN" altLang="en-US" sz="2000" dirty="0"/>
              <a:t>。经过几个月后</a:t>
            </a:r>
            <a:r>
              <a:rPr lang="en-US" altLang="zh-CN" sz="2000" dirty="0"/>
              <a:t>,</a:t>
            </a:r>
            <a:r>
              <a:rPr lang="zh-CN" altLang="en-US" sz="2000" dirty="0"/>
              <a:t>龙须沟铺设了下水管线</a:t>
            </a:r>
            <a:r>
              <a:rPr lang="en-US" altLang="zh-CN" sz="2000" dirty="0"/>
              <a:t>,</a:t>
            </a:r>
            <a:r>
              <a:rPr lang="zh-CN" altLang="en-US" sz="2000" dirty="0"/>
              <a:t>沟上铺了柏油路</a:t>
            </a:r>
            <a:r>
              <a:rPr lang="en-US" altLang="zh-CN" sz="2000" dirty="0"/>
              <a:t>,</a:t>
            </a:r>
            <a:r>
              <a:rPr lang="zh-CN" altLang="en-US" sz="2000" dirty="0"/>
              <a:t>马路两边树起了路灯</a:t>
            </a:r>
            <a:r>
              <a:rPr lang="en-US" altLang="zh-CN" sz="2000" dirty="0"/>
              <a:t>,</a:t>
            </a:r>
            <a:r>
              <a:rPr lang="zh-CN" altLang="en-US" sz="2000" dirty="0"/>
              <a:t>这一带的居民从此用上了电灯、自来水。这是当时城市更新项目的主要代表。</a:t>
            </a:r>
            <a:endParaRPr lang="zh-CN" altLang="en-US" sz="2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任意多边形: 形状 49"/>
          <p:cNvSpPr/>
          <p:nvPr/>
        </p:nvSpPr>
        <p:spPr>
          <a:xfrm>
            <a:off x="1098570" y="2756525"/>
            <a:ext cx="10118928" cy="3920390"/>
          </a:xfrm>
          <a:custGeom>
            <a:avLst/>
            <a:gdLst>
              <a:gd name="connsiteX0" fmla="*/ 0 w 10118928"/>
              <a:gd name="connsiteY0" fmla="*/ 0 h 3920390"/>
              <a:gd name="connsiteX1" fmla="*/ 8615571 w 10118928"/>
              <a:gd name="connsiteY1" fmla="*/ 0 h 3920390"/>
              <a:gd name="connsiteX2" fmla="*/ 10118928 w 10118928"/>
              <a:gd name="connsiteY2" fmla="*/ 517713 h 3920390"/>
              <a:gd name="connsiteX3" fmla="*/ 10118928 w 10118928"/>
              <a:gd name="connsiteY3" fmla="*/ 3920390 h 3920390"/>
              <a:gd name="connsiteX4" fmla="*/ 0 w 10118928"/>
              <a:gd name="connsiteY4" fmla="*/ 3920390 h 3920390"/>
              <a:gd name="connsiteX5" fmla="*/ 0 w 10118928"/>
              <a:gd name="connsiteY5" fmla="*/ 0 h 3920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18928" h="3920390">
                <a:moveTo>
                  <a:pt x="0" y="0"/>
                </a:moveTo>
                <a:lnTo>
                  <a:pt x="8615571" y="0"/>
                </a:lnTo>
                <a:lnTo>
                  <a:pt x="10118928" y="517713"/>
                </a:lnTo>
                <a:lnTo>
                  <a:pt x="10118928" y="3920390"/>
                </a:lnTo>
                <a:lnTo>
                  <a:pt x="0" y="3920390"/>
                </a:lnTo>
                <a:lnTo>
                  <a:pt x="0" y="0"/>
                </a:lnTo>
                <a:close/>
              </a:path>
            </a:pathLst>
          </a:custGeom>
          <a:gradFill>
            <a:gsLst>
              <a:gs pos="100000">
                <a:srgbClr val="F0CD76">
                  <a:lumMod val="7000"/>
                  <a:lumOff val="93000"/>
                </a:srgbClr>
              </a:gs>
              <a:gs pos="0">
                <a:srgbClr val="F0CD76">
                  <a:lumMod val="8000"/>
                  <a:lumOff val="92000"/>
                </a:srgbClr>
              </a:gs>
            </a:gsLst>
            <a:lin ang="0" scaled="0"/>
          </a:gradFill>
          <a:ln>
            <a:solidFill>
              <a:srgbClr val="F0CD76"/>
            </a:solidFill>
          </a:ln>
          <a:effectLst>
            <a:outerShdw blurRad="139700" dist="63500" dir="2700000" algn="tl" rotWithShape="0">
              <a:srgbClr val="00206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2" name="任意多边形: 形状 51"/>
          <p:cNvSpPr/>
          <p:nvPr/>
        </p:nvSpPr>
        <p:spPr>
          <a:xfrm rot="2255909" flipV="1">
            <a:off x="9736472" y="2762721"/>
            <a:ext cx="1503357" cy="517713"/>
          </a:xfrm>
          <a:custGeom>
            <a:avLst/>
            <a:gdLst>
              <a:gd name="connsiteX0" fmla="*/ 0 w 1503357"/>
              <a:gd name="connsiteY0" fmla="*/ 0 h 517713"/>
              <a:gd name="connsiteX1" fmla="*/ 1503357 w 1503357"/>
              <a:gd name="connsiteY1" fmla="*/ 0 h 517713"/>
              <a:gd name="connsiteX2" fmla="*/ 1503357 w 1503357"/>
              <a:gd name="connsiteY2" fmla="*/ 517713 h 517713"/>
              <a:gd name="connsiteX3" fmla="*/ 0 w 1503357"/>
              <a:gd name="connsiteY3" fmla="*/ 0 h 517713"/>
            </a:gdLst>
            <a:ahLst/>
            <a:cxnLst>
              <a:cxn ang="0">
                <a:pos x="connsiteX0" y="connsiteY0"/>
              </a:cxn>
              <a:cxn ang="0">
                <a:pos x="connsiteX1" y="connsiteY1"/>
              </a:cxn>
              <a:cxn ang="0">
                <a:pos x="connsiteX2" y="connsiteY2"/>
              </a:cxn>
              <a:cxn ang="0">
                <a:pos x="connsiteX3" y="connsiteY3"/>
              </a:cxn>
            </a:cxnLst>
            <a:rect l="l" t="t" r="r" b="b"/>
            <a:pathLst>
              <a:path w="1503357" h="517713">
                <a:moveTo>
                  <a:pt x="0" y="0"/>
                </a:moveTo>
                <a:lnTo>
                  <a:pt x="1503357" y="0"/>
                </a:lnTo>
                <a:lnTo>
                  <a:pt x="1503357" y="517713"/>
                </a:lnTo>
                <a:lnTo>
                  <a:pt x="0" y="0"/>
                </a:lnTo>
                <a:close/>
              </a:path>
            </a:pathLst>
          </a:custGeom>
          <a:solidFill>
            <a:srgbClr val="F0CD76"/>
          </a:solidFill>
          <a:ln>
            <a:noFill/>
          </a:ln>
          <a:effectLst>
            <a:outerShdw blurRad="254000" dist="63500" dir="8400000" algn="tr" rotWithShape="0">
              <a:srgbClr val="0339B1">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文本框 15"/>
          <p:cNvSpPr txBox="1"/>
          <p:nvPr/>
        </p:nvSpPr>
        <p:spPr>
          <a:xfrm>
            <a:off x="3678700" y="1523292"/>
            <a:ext cx="3365500" cy="400110"/>
          </a:xfrm>
          <a:prstGeom prst="rect">
            <a:avLst/>
          </a:prstGeom>
          <a:noFill/>
        </p:spPr>
        <p:txBody>
          <a:bodyPr wrap="square" rtlCol="0">
            <a:spAutoFit/>
          </a:bodyPr>
          <a:lstStyle/>
          <a:p>
            <a:pPr algn="l"/>
            <a:r>
              <a:rPr kumimoji="1" lang="zh-CN"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a:t>
            </a:r>
            <a:r>
              <a:rPr kumimoji="1" lang="en-US"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1949</a:t>
            </a:r>
            <a:r>
              <a:rPr kumimoji="1" lang="zh-CN"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年</a:t>
            </a:r>
            <a:r>
              <a:rPr kumimoji="1" lang="en-US"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-1989</a:t>
            </a:r>
            <a:r>
              <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年） </a:t>
            </a:r>
            <a:endPar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endParaRPr>
          </a:p>
        </p:txBody>
      </p:sp>
      <p:grpSp>
        <p:nvGrpSpPr>
          <p:cNvPr id="18" name="组合 17"/>
          <p:cNvGrpSpPr/>
          <p:nvPr/>
        </p:nvGrpSpPr>
        <p:grpSpPr>
          <a:xfrm>
            <a:off x="0" y="181084"/>
            <a:ext cx="12006943" cy="568144"/>
            <a:chOff x="0" y="273684"/>
            <a:chExt cx="12006943" cy="568144"/>
          </a:xfrm>
        </p:grpSpPr>
        <p:sp>
          <p:nvSpPr>
            <p:cNvPr id="19" name="文本框 18"/>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2.2</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城市更新发展历程</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21" name="直接连接符 20"/>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0" y="333691"/>
              <a:ext cx="495300" cy="508133"/>
              <a:chOff x="0" y="333691"/>
              <a:chExt cx="495300" cy="508133"/>
            </a:xfrm>
          </p:grpSpPr>
          <p:sp>
            <p:nvSpPr>
              <p:cNvPr id="23" name="矩形 22"/>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4" name="组合 33"/>
          <p:cNvGrpSpPr/>
          <p:nvPr/>
        </p:nvGrpSpPr>
        <p:grpSpPr>
          <a:xfrm>
            <a:off x="835946" y="846324"/>
            <a:ext cx="10271663" cy="1107996"/>
            <a:chOff x="835946" y="846324"/>
            <a:chExt cx="10271663" cy="1107996"/>
          </a:xfrm>
        </p:grpSpPr>
        <p:sp>
          <p:nvSpPr>
            <p:cNvPr id="35" name="矩形 34"/>
            <p:cNvSpPr/>
            <p:nvPr/>
          </p:nvSpPr>
          <p:spPr>
            <a:xfrm rot="16200000">
              <a:off x="7217135" y="-1966091"/>
              <a:ext cx="369333" cy="7411614"/>
            </a:xfrm>
            <a:prstGeom prst="rect">
              <a:avLst/>
            </a:prstGeom>
            <a:gradFill flip="none" rotWithShape="1">
              <a:gsLst>
                <a:gs pos="42000">
                  <a:srgbClr val="56A0D5"/>
                </a:gs>
                <a:gs pos="0">
                  <a:schemeClr val="accent1">
                    <a:lumMod val="5000"/>
                    <a:lumOff val="95000"/>
                    <a:alpha val="0"/>
                  </a:schemeClr>
                </a:gs>
                <a:gs pos="68000">
                  <a:srgbClr val="0070C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2063470" y="846324"/>
              <a:ext cx="1638300" cy="1107996"/>
            </a:xfrm>
            <a:prstGeom prst="rect">
              <a:avLst/>
            </a:prstGeom>
            <a:noFill/>
            <a:ln w="9525">
              <a:noFill/>
              <a:miter/>
            </a:ln>
          </p:spPr>
          <p:txBody>
            <a:bodyPr wrap="square" anchor="t">
              <a:spAutoFit/>
            </a:bodyPr>
            <a:lstStyle>
              <a:defPPr>
                <a:defRPr lang="zh-CN"/>
              </a:defPPr>
              <a:lvl1pPr lvl="0" algn="ctr">
                <a:buFont typeface="Wingdings" panose="05000000000000000000" charset="0"/>
                <a:buNone/>
                <a:defRPr sz="6600" b="1" i="1">
                  <a:gradFill flip="none" rotWithShape="1">
                    <a:gsLst>
                      <a:gs pos="100000">
                        <a:srgbClr val="0070C0"/>
                      </a:gs>
                      <a:gs pos="46000">
                        <a:schemeClr val="bg1"/>
                      </a:gs>
                    </a:gsLst>
                    <a:lin ang="5400000" scaled="1"/>
                    <a:tileRect/>
                  </a:gradFill>
                  <a:latin typeface="微软雅黑" panose="020B0503020204020204" pitchFamily="34" charset="-122"/>
                  <a:ea typeface="微软雅黑" panose="020B0503020204020204" pitchFamily="34" charset="-122"/>
                </a:defRPr>
              </a:lvl1pPr>
            </a:lstStyle>
            <a:p>
              <a:r>
                <a:rPr lang="zh-CN" altLang="en-US" i="0" dirty="0">
                  <a:gradFill flip="none" rotWithShape="1">
                    <a:gsLst>
                      <a:gs pos="100000">
                        <a:srgbClr val="0070C0"/>
                      </a:gs>
                      <a:gs pos="46000">
                        <a:srgbClr val="0070C0"/>
                      </a:gs>
                    </a:gsLst>
                    <a:lin ang="5400000" scaled="1"/>
                    <a:tileRect/>
                  </a:gradFill>
                </a:rPr>
                <a:t> </a:t>
              </a:r>
              <a:r>
                <a:rPr lang="en-US" altLang="zh-CN" i="0" dirty="0">
                  <a:gradFill flip="none" rotWithShape="1">
                    <a:gsLst>
                      <a:gs pos="100000">
                        <a:srgbClr val="0070C0"/>
                      </a:gs>
                      <a:gs pos="46000">
                        <a:srgbClr val="0070C0"/>
                      </a:gs>
                    </a:gsLst>
                    <a:lin ang="5400000" scaled="1"/>
                    <a:tileRect/>
                  </a:gradFill>
                </a:rPr>
                <a:t>1</a:t>
              </a:r>
              <a:endParaRPr lang="en-US" altLang="zh-CN" i="0" dirty="0">
                <a:gradFill flip="none" rotWithShape="1">
                  <a:gsLst>
                    <a:gs pos="100000">
                      <a:srgbClr val="0070C0"/>
                    </a:gs>
                    <a:gs pos="46000">
                      <a:srgbClr val="0070C0"/>
                    </a:gs>
                  </a:gsLst>
                  <a:lin ang="5400000" scaled="1"/>
                  <a:tileRect/>
                </a:gradFill>
              </a:endParaRPr>
            </a:p>
          </p:txBody>
        </p:sp>
        <p:sp>
          <p:nvSpPr>
            <p:cNvPr id="37" name="文本框 36"/>
            <p:cNvSpPr txBox="1"/>
            <p:nvPr/>
          </p:nvSpPr>
          <p:spPr>
            <a:xfrm>
              <a:off x="3678700" y="1523292"/>
              <a:ext cx="3365500" cy="400110"/>
            </a:xfrm>
            <a:prstGeom prst="rect">
              <a:avLst/>
            </a:prstGeom>
            <a:noFill/>
          </p:spPr>
          <p:txBody>
            <a:bodyPr wrap="square" rtlCol="0">
              <a:spAutoFit/>
            </a:bodyPr>
            <a:lstStyle/>
            <a:p>
              <a:pPr algn="l"/>
              <a:r>
                <a:rPr kumimoji="1" lang="zh-CN"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a:t>
              </a:r>
              <a:r>
                <a:rPr kumimoji="1" lang="en-US"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1949</a:t>
              </a:r>
              <a:r>
                <a:rPr kumimoji="1" lang="zh-CN"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年</a:t>
              </a:r>
              <a:r>
                <a:rPr kumimoji="1" lang="en-US"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-1989</a:t>
              </a:r>
              <a:r>
                <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年） </a:t>
              </a:r>
              <a:endPar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endParaRPr>
            </a:p>
          </p:txBody>
        </p:sp>
        <p:sp>
          <p:nvSpPr>
            <p:cNvPr id="38" name="文本框 37"/>
            <p:cNvSpPr txBox="1"/>
            <p:nvPr/>
          </p:nvSpPr>
          <p:spPr>
            <a:xfrm>
              <a:off x="3690234" y="1004772"/>
              <a:ext cx="2976985" cy="460375"/>
            </a:xfrm>
            <a:prstGeom prst="rect">
              <a:avLst/>
            </a:prstGeom>
            <a:noFill/>
          </p:spPr>
          <p:txBody>
            <a:bodyPr wrap="square" rtlCol="0">
              <a:spAutoFit/>
            </a:bodyPr>
            <a:lstStyle/>
            <a:p>
              <a:pPr algn="l"/>
              <a:r>
                <a:rPr kumimoji="1" lang="zh-CN" altLang="en-US" sz="2400" b="1" dirty="0">
                  <a:gradFill>
                    <a:gsLst>
                      <a:gs pos="100000">
                        <a:srgbClr val="0070C0"/>
                      </a:gs>
                      <a:gs pos="0">
                        <a:srgbClr val="0070C0">
                          <a:lumMod val="79000"/>
                          <a:lumOff val="21000"/>
                        </a:srgbClr>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rPr>
                <a:t>旧城改造阶段</a:t>
              </a:r>
              <a:endParaRPr kumimoji="1" lang="zh-CN" altLang="en-US" sz="2400" b="1" dirty="0">
                <a:gradFill>
                  <a:gsLst>
                    <a:gs pos="100000">
                      <a:srgbClr val="0070C0"/>
                    </a:gs>
                    <a:gs pos="0">
                      <a:srgbClr val="0070C0">
                        <a:lumMod val="79000"/>
                        <a:lumOff val="21000"/>
                      </a:srgbClr>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9" name="组合 38"/>
            <p:cNvGrpSpPr/>
            <p:nvPr/>
          </p:nvGrpSpPr>
          <p:grpSpPr>
            <a:xfrm>
              <a:off x="835946" y="863297"/>
              <a:ext cx="2623048" cy="1065234"/>
              <a:chOff x="493532" y="1229062"/>
              <a:chExt cx="2623048" cy="1065234"/>
            </a:xfrm>
          </p:grpSpPr>
          <p:sp>
            <p:nvSpPr>
              <p:cNvPr id="43" name="椭圆 42"/>
              <p:cNvSpPr/>
              <p:nvPr/>
            </p:nvSpPr>
            <p:spPr>
              <a:xfrm>
                <a:off x="618361" y="1917256"/>
                <a:ext cx="2380506" cy="301410"/>
              </a:xfrm>
              <a:prstGeom prst="ellipse">
                <a:avLst/>
              </a:prstGeom>
              <a:noFill/>
              <a:ln w="19050">
                <a:gradFill>
                  <a:gsLst>
                    <a:gs pos="0">
                      <a:schemeClr val="accent1">
                        <a:lumMod val="60000"/>
                        <a:lumOff val="40000"/>
                        <a:alpha val="0"/>
                      </a:schemeClr>
                    </a:gs>
                    <a:gs pos="100000">
                      <a:srgbClr val="0070C0">
                        <a:lumMod val="32000"/>
                        <a:lumOff val="68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44" name="椭圆 43"/>
              <p:cNvSpPr/>
              <p:nvPr/>
            </p:nvSpPr>
            <p:spPr>
              <a:xfrm>
                <a:off x="493532" y="1962176"/>
                <a:ext cx="2623048" cy="332120"/>
              </a:xfrm>
              <a:prstGeom prst="ellipse">
                <a:avLst/>
              </a:prstGeom>
              <a:noFill/>
              <a:ln w="19050">
                <a:gradFill flip="none" rotWithShape="1">
                  <a:gsLst>
                    <a:gs pos="0">
                      <a:schemeClr val="accent1">
                        <a:lumMod val="60000"/>
                        <a:lumOff val="40000"/>
                        <a:alpha val="0"/>
                      </a:schemeClr>
                    </a:gs>
                    <a:gs pos="100000">
                      <a:srgbClr val="0070C0">
                        <a:lumMod val="61000"/>
                        <a:lumOff val="39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45" name="文本框 10"/>
              <p:cNvSpPr txBox="1"/>
              <p:nvPr/>
            </p:nvSpPr>
            <p:spPr>
              <a:xfrm>
                <a:off x="756157" y="1229062"/>
                <a:ext cx="1811354" cy="1015663"/>
              </a:xfrm>
              <a:prstGeom prst="rect">
                <a:avLst/>
              </a:prstGeom>
              <a:noFill/>
            </p:spPr>
            <p:txBody>
              <a:bodyPr wrap="square" rtlCol="0">
                <a:spAutoFit/>
              </a:bodyPr>
              <a:lstStyle>
                <a:defPPr>
                  <a:defRPr lang="zh-CN"/>
                </a:defPPr>
                <a:lvl1pPr algn="dist">
                  <a:defRPr sz="6000" b="1" kern="0">
                    <a:solidFill>
                      <a:srgbClr val="0070C0"/>
                    </a:solidFill>
                    <a:latin typeface="微软雅黑" panose="020B0503020204020204" pitchFamily="34" charset="-122"/>
                    <a:ea typeface="微软雅黑" panose="020B0503020204020204" pitchFamily="34" charset="-122"/>
                  </a:defRPr>
                </a:lvl1pPr>
              </a:lstStyle>
              <a:p>
                <a:pPr algn="l"/>
                <a:r>
                  <a:rPr lang="zh-CN" altLang="en-US" sz="5800" noProof="1">
                    <a:gradFill>
                      <a:gsLst>
                        <a:gs pos="0">
                          <a:srgbClr val="0070C0"/>
                        </a:gs>
                        <a:gs pos="68000">
                          <a:srgbClr val="0070C0"/>
                        </a:gs>
                      </a:gsLst>
                      <a:lin ang="16200000" scaled="1"/>
                    </a:gradFill>
                  </a:rPr>
                  <a:t>阶段</a:t>
                </a:r>
                <a:endParaRPr lang="zh-CN" altLang="en-US" sz="5800" noProof="1">
                  <a:gradFill>
                    <a:gsLst>
                      <a:gs pos="0">
                        <a:srgbClr val="0070C0"/>
                      </a:gs>
                      <a:gs pos="68000">
                        <a:srgbClr val="0070C0"/>
                      </a:gs>
                    </a:gsLst>
                    <a:lin ang="16200000" scaled="1"/>
                  </a:gradFill>
                </a:endParaRPr>
              </a:p>
            </p:txBody>
          </p:sp>
        </p:grpSp>
        <p:grpSp>
          <p:nvGrpSpPr>
            <p:cNvPr id="40" name="组合 39"/>
            <p:cNvGrpSpPr/>
            <p:nvPr/>
          </p:nvGrpSpPr>
          <p:grpSpPr>
            <a:xfrm>
              <a:off x="6667220" y="1118226"/>
              <a:ext cx="266700" cy="233774"/>
              <a:chOff x="6324600" y="1118226"/>
              <a:chExt cx="266700" cy="233774"/>
            </a:xfrm>
          </p:grpSpPr>
          <p:sp>
            <p:nvSpPr>
              <p:cNvPr id="41" name="流程图: 决策 40"/>
              <p:cNvSpPr/>
              <p:nvPr/>
            </p:nvSpPr>
            <p:spPr>
              <a:xfrm>
                <a:off x="6324600" y="1119207"/>
                <a:ext cx="177800" cy="232793"/>
              </a:xfrm>
              <a:prstGeom prst="flowChartDecision">
                <a:avLst/>
              </a:prstGeom>
              <a:noFill/>
              <a:ln>
                <a:gradFill flip="none" rotWithShape="1">
                  <a:gsLst>
                    <a:gs pos="0">
                      <a:srgbClr val="FF0000">
                        <a:alpha val="0"/>
                      </a:srgbClr>
                    </a:gs>
                    <a:gs pos="83000">
                      <a:srgbClr val="FFC000"/>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流程图: 决策 41"/>
              <p:cNvSpPr/>
              <p:nvPr/>
            </p:nvSpPr>
            <p:spPr>
              <a:xfrm>
                <a:off x="6413500" y="1118226"/>
                <a:ext cx="177800" cy="232793"/>
              </a:xfrm>
              <a:prstGeom prst="flowChartDecision">
                <a:avLst/>
              </a:prstGeom>
              <a:noFill/>
              <a:ln>
                <a:gradFill flip="none" rotWithShape="1">
                  <a:gsLst>
                    <a:gs pos="0">
                      <a:srgbClr val="FF0000">
                        <a:alpha val="0"/>
                      </a:srgbClr>
                    </a:gs>
                    <a:gs pos="83000">
                      <a:srgbClr val="FFC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6" name="组合 45"/>
          <p:cNvGrpSpPr/>
          <p:nvPr/>
        </p:nvGrpSpPr>
        <p:grpSpPr>
          <a:xfrm>
            <a:off x="980844" y="2074596"/>
            <a:ext cx="2276709" cy="493957"/>
            <a:chOff x="785358" y="1005891"/>
            <a:chExt cx="1871002" cy="493957"/>
          </a:xfrm>
        </p:grpSpPr>
        <p:sp>
          <p:nvSpPr>
            <p:cNvPr id="47" name="椭圆 46"/>
            <p:cNvSpPr/>
            <p:nvPr/>
          </p:nvSpPr>
          <p:spPr>
            <a:xfrm>
              <a:off x="785358" y="1137464"/>
              <a:ext cx="198520" cy="198520"/>
            </a:xfrm>
            <a:prstGeom prst="ellipse">
              <a:avLst/>
            </a:prstGeom>
            <a:solidFill>
              <a:srgbClr val="0070C0"/>
            </a:solidFill>
            <a:ln w="22225">
              <a:solidFill>
                <a:schemeClr val="bg1"/>
              </a:solidFill>
            </a:ln>
            <a:effectLst>
              <a:outerShdw blurRad="292100" dist="127000" dir="5400000" sx="101000" sy="101000" algn="t" rotWithShape="0">
                <a:srgbClr val="00B0F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矩形: 圆角 47"/>
            <p:cNvSpPr/>
            <p:nvPr/>
          </p:nvSpPr>
          <p:spPr>
            <a:xfrm rot="16200000" flipH="1">
              <a:off x="1668791" y="512279"/>
              <a:ext cx="262395" cy="1712743"/>
            </a:xfrm>
            <a:prstGeom prst="roundRect">
              <a:avLst>
                <a:gd name="adj" fmla="val 50000"/>
              </a:avLst>
            </a:prstGeom>
            <a:gradFill flip="none" rotWithShape="0">
              <a:gsLst>
                <a:gs pos="100000">
                  <a:srgbClr val="00B0F0"/>
                </a:gs>
                <a:gs pos="0">
                  <a:srgbClr val="C1EFFF">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9" name="文本框 16"/>
            <p:cNvSpPr txBox="1"/>
            <p:nvPr/>
          </p:nvSpPr>
          <p:spPr>
            <a:xfrm>
              <a:off x="1034637" y="1005891"/>
              <a:ext cx="1485296" cy="46166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t>改革开放后</a:t>
              </a:r>
              <a:endParaRPr lang="zh-CN" altLang="en-US" sz="2400" b="1" dirty="0"/>
            </a:p>
          </p:txBody>
        </p:sp>
      </p:grpSp>
      <p:sp>
        <p:nvSpPr>
          <p:cNvPr id="32" name="文本框 31"/>
          <p:cNvSpPr txBox="1"/>
          <p:nvPr/>
        </p:nvSpPr>
        <p:spPr>
          <a:xfrm>
            <a:off x="1624635" y="2967212"/>
            <a:ext cx="2947770" cy="3337452"/>
          </a:xfrm>
          <a:prstGeom prst="rect">
            <a:avLst/>
          </a:prstGeom>
          <a:noFill/>
        </p:spPr>
        <p:txBody>
          <a:bodyPr wrap="square">
            <a:spAutoFit/>
          </a:bodyPr>
          <a:lstStyle/>
          <a:p>
            <a:pPr indent="406400" algn="just">
              <a:lnSpc>
                <a:spcPct val="200000"/>
              </a:lnSpc>
            </a:pPr>
            <a:r>
              <a:rPr lang="en-US" altLang="zh-CN" kern="100" dirty="0">
                <a:solidFill>
                  <a:srgbClr val="000000"/>
                </a:solidFill>
                <a:latin typeface="Calibri" panose="020F0502020204030204" pitchFamily="34" charset="0"/>
                <a:ea typeface="仿宋_GB2312" panose="02010609030101010101" charset="-122"/>
                <a:cs typeface="仿宋_GB2312" panose="02010609030101010101" charset="-122"/>
              </a:rPr>
              <a:t> </a:t>
            </a:r>
            <a:r>
              <a:rPr lang="zh-CN" altLang="zh-CN" sz="1800" kern="100" dirty="0">
                <a:solidFill>
                  <a:srgbClr val="000000"/>
                </a:solidFill>
                <a:effectLst/>
                <a:latin typeface="Calibri" panose="020F0502020204030204" pitchFamily="34" charset="0"/>
                <a:ea typeface="仿宋_GB2312" panose="02010609030101010101" charset="-122"/>
                <a:cs typeface="仿宋_GB2312" panose="02010609030101010101" charset="-122"/>
              </a:rPr>
              <a:t>城市建设的重点转向还清生活设施的欠账</a:t>
            </a:r>
            <a:r>
              <a:rPr lang="en-US" altLang="zh-CN" sz="1800" kern="100" dirty="0">
                <a:solidFill>
                  <a:srgbClr val="000000"/>
                </a:solidFill>
                <a:effectLst/>
                <a:latin typeface="Calibri" panose="020F0502020204030204" pitchFamily="34" charset="0"/>
                <a:ea typeface="仿宋_GB2312" panose="02010609030101010101" charset="-122"/>
                <a:cs typeface="仿宋_GB2312" panose="02010609030101010101" charset="-122"/>
              </a:rPr>
              <a:t>,</a:t>
            </a:r>
            <a:r>
              <a:rPr lang="zh-CN" altLang="zh-CN" sz="1800" kern="100" dirty="0">
                <a:solidFill>
                  <a:srgbClr val="000000"/>
                </a:solidFill>
                <a:effectLst/>
                <a:latin typeface="Calibri" panose="020F0502020204030204" pitchFamily="34" charset="0"/>
                <a:ea typeface="仿宋_GB2312" panose="02010609030101010101" charset="-122"/>
                <a:cs typeface="仿宋_GB2312" panose="02010609030101010101" charset="-122"/>
              </a:rPr>
              <a:t>提出了旧城改造的概念，并多次召开旧城改造经验交流会，鼓励社会资金参与改造，旧城改造在全国大范围推广开来。</a:t>
            </a:r>
            <a:endParaRPr lang="zh-CN" altLang="zh-CN" sz="11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7" name="图片 6"/>
          <p:cNvPicPr>
            <a:picLocks noChangeAspect="1"/>
          </p:cNvPicPr>
          <p:nvPr/>
        </p:nvPicPr>
        <p:blipFill rotWithShape="1">
          <a:blip r:embed="rId1"/>
          <a:srcRect b="7748"/>
          <a:stretch>
            <a:fillRect/>
          </a:stretch>
        </p:blipFill>
        <p:spPr>
          <a:xfrm>
            <a:off x="6667219" y="3429000"/>
            <a:ext cx="2947770" cy="2570147"/>
          </a:xfrm>
          <a:prstGeom prst="rect">
            <a:avLst/>
          </a:prstGeom>
          <a:ln>
            <a:gradFill>
              <a:gsLst>
                <a:gs pos="0">
                  <a:schemeClr val="accent1">
                    <a:lumMod val="5000"/>
                    <a:lumOff val="95000"/>
                  </a:schemeClr>
                </a:gs>
                <a:gs pos="100000">
                  <a:srgbClr val="0070C0"/>
                </a:gs>
              </a:gsLst>
              <a:lin ang="5400000" scaled="1"/>
            </a:gradFill>
          </a:ln>
          <a:effectLst>
            <a:reflection blurRad="6350" stA="52000" endA="300" endPos="35000" dir="5400000" sy="-100000" algn="bl" rotWithShape="0"/>
          </a:effectLst>
          <a:scene3d>
            <a:camera prst="perspectiveLeft" fov="5400000">
              <a:rot lat="0" lon="2400000" rev="0"/>
            </a:camera>
            <a:lightRig rig="threePt" dir="t"/>
          </a:scene3d>
        </p:spPr>
      </p:pic>
      <p:pic>
        <p:nvPicPr>
          <p:cNvPr id="8" name="图片 7"/>
          <p:cNvPicPr>
            <a:picLocks noChangeAspect="1"/>
          </p:cNvPicPr>
          <p:nvPr/>
        </p:nvPicPr>
        <p:blipFill rotWithShape="1">
          <a:blip r:embed="rId2"/>
          <a:srcRect b="7748"/>
          <a:stretch>
            <a:fillRect/>
          </a:stretch>
        </p:blipFill>
        <p:spPr>
          <a:xfrm>
            <a:off x="4553261" y="3509845"/>
            <a:ext cx="2600269" cy="2570146"/>
          </a:xfrm>
          <a:prstGeom prst="rect">
            <a:avLst/>
          </a:prstGeom>
          <a:ln>
            <a:gradFill>
              <a:gsLst>
                <a:gs pos="0">
                  <a:schemeClr val="accent1">
                    <a:lumMod val="5000"/>
                    <a:lumOff val="95000"/>
                  </a:schemeClr>
                </a:gs>
                <a:gs pos="100000">
                  <a:srgbClr val="0070C0"/>
                </a:gs>
              </a:gsLst>
              <a:lin ang="5400000" scaled="1"/>
            </a:gradFill>
          </a:ln>
          <a:effectLst>
            <a:reflection blurRad="6350" stA="52000" endA="300" endPos="35000" dir="5400000" sy="-100000" algn="bl" rotWithShape="0"/>
          </a:effectLst>
          <a:scene3d>
            <a:camera prst="perspectiveLeft" fov="5400000">
              <a:rot lat="0" lon="2400000" rev="0"/>
            </a:camera>
            <a:lightRig rig="threePt" dir="t"/>
          </a:scene3d>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a:srcRect t="12288" b="2915"/>
          <a:stretch>
            <a:fillRect/>
          </a:stretch>
        </p:blipFill>
        <p:spPr>
          <a:xfrm>
            <a:off x="835946" y="3370627"/>
            <a:ext cx="4998778" cy="2815208"/>
          </a:xfrm>
          <a:prstGeom prst="rect">
            <a:avLst/>
          </a:prstGeom>
        </p:spPr>
      </p:pic>
      <p:pic>
        <p:nvPicPr>
          <p:cNvPr id="15" name="图片 14"/>
          <p:cNvPicPr>
            <a:picLocks noChangeAspect="1"/>
          </p:cNvPicPr>
          <p:nvPr/>
        </p:nvPicPr>
        <p:blipFill rotWithShape="1">
          <a:blip r:embed="rId2"/>
          <a:srcRect l="46617" t="49105" r="2451" b="12652"/>
          <a:stretch>
            <a:fillRect/>
          </a:stretch>
        </p:blipFill>
        <p:spPr>
          <a:xfrm>
            <a:off x="6432551" y="3370627"/>
            <a:ext cx="4998779" cy="2815208"/>
          </a:xfrm>
          <a:prstGeom prst="rect">
            <a:avLst/>
          </a:prstGeom>
        </p:spPr>
      </p:pic>
      <p:sp>
        <p:nvSpPr>
          <p:cNvPr id="2" name="文本框 1"/>
          <p:cNvSpPr txBox="1"/>
          <p:nvPr/>
        </p:nvSpPr>
        <p:spPr>
          <a:xfrm>
            <a:off x="960169" y="6176053"/>
            <a:ext cx="10271661" cy="458908"/>
          </a:xfrm>
          <a:prstGeom prst="rect">
            <a:avLst/>
          </a:prstGeom>
          <a:noFill/>
          <a:ln>
            <a:noFill/>
            <a:prstDash val="sysDot"/>
          </a:ln>
        </p:spPr>
        <p:txBody>
          <a:bodyPr wrap="square">
            <a:spAutoFit/>
          </a:bodyPr>
          <a:lstStyle>
            <a:defPPr>
              <a:defRPr lang="zh-CN"/>
            </a:defPPr>
            <a:lvl1pPr algn="just">
              <a:lnSpc>
                <a:spcPct val="150000"/>
              </a:lnSpc>
              <a:defRPr sz="1400" kern="0" spc="75">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1800" b="1" dirty="0">
                <a:solidFill>
                  <a:srgbClr val="0070C0"/>
                </a:solidFill>
                <a:sym typeface="+mn-ea"/>
              </a:rPr>
              <a:t>特征是</a:t>
            </a:r>
            <a:r>
              <a:rPr lang="zh-CN" altLang="en-US" sz="1800" dirty="0">
                <a:solidFill>
                  <a:srgbClr val="0070C0"/>
                </a:solidFill>
                <a:sym typeface="+mn-ea"/>
              </a:rPr>
              <a:t>：以房地产开发为主导</a:t>
            </a:r>
            <a:r>
              <a:rPr lang="en-US" altLang="zh-CN" sz="1800" dirty="0">
                <a:solidFill>
                  <a:srgbClr val="0070C0"/>
                </a:solidFill>
                <a:sym typeface="+mn-ea"/>
              </a:rPr>
              <a:t>,</a:t>
            </a:r>
            <a:r>
              <a:rPr lang="zh-CN" altLang="en-US" sz="1800" dirty="0">
                <a:solidFill>
                  <a:srgbClr val="0070C0"/>
                </a:solidFill>
                <a:sym typeface="+mn-ea"/>
              </a:rPr>
              <a:t>大规模、快速化</a:t>
            </a:r>
            <a:r>
              <a:rPr lang="en-US" altLang="zh-CN" sz="1800" dirty="0">
                <a:solidFill>
                  <a:srgbClr val="0070C0"/>
                </a:solidFill>
                <a:sym typeface="+mn-ea"/>
              </a:rPr>
              <a:t>,</a:t>
            </a:r>
            <a:r>
              <a:rPr lang="zh-CN" altLang="en-US" sz="1800" dirty="0">
                <a:solidFill>
                  <a:srgbClr val="0070C0"/>
                </a:solidFill>
                <a:sym typeface="+mn-ea"/>
              </a:rPr>
              <a:t>注重物质环境。</a:t>
            </a:r>
            <a:endParaRPr lang="en-US" altLang="zh-CN" sz="1800" dirty="0">
              <a:solidFill>
                <a:srgbClr val="0070C0"/>
              </a:solidFill>
            </a:endParaRPr>
          </a:p>
        </p:txBody>
      </p:sp>
      <p:grpSp>
        <p:nvGrpSpPr>
          <p:cNvPr id="16" name="组合 15"/>
          <p:cNvGrpSpPr/>
          <p:nvPr/>
        </p:nvGrpSpPr>
        <p:grpSpPr>
          <a:xfrm>
            <a:off x="0" y="181084"/>
            <a:ext cx="12006943" cy="568144"/>
            <a:chOff x="0" y="273684"/>
            <a:chExt cx="12006943" cy="568144"/>
          </a:xfrm>
        </p:grpSpPr>
        <p:sp>
          <p:nvSpPr>
            <p:cNvPr id="17" name="文本框 16"/>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2.2</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城市更新发展历程</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18" name="直接连接符 17"/>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0" y="333691"/>
              <a:ext cx="495300" cy="508133"/>
              <a:chOff x="0" y="333691"/>
              <a:chExt cx="495300" cy="508133"/>
            </a:xfrm>
          </p:grpSpPr>
          <p:sp>
            <p:nvSpPr>
              <p:cNvPr id="20" name="矩形 19"/>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2" name="组合 21"/>
          <p:cNvGrpSpPr/>
          <p:nvPr/>
        </p:nvGrpSpPr>
        <p:grpSpPr>
          <a:xfrm>
            <a:off x="835946" y="846324"/>
            <a:ext cx="10271663" cy="1107996"/>
            <a:chOff x="835946" y="846324"/>
            <a:chExt cx="10271663" cy="1107996"/>
          </a:xfrm>
        </p:grpSpPr>
        <p:sp>
          <p:nvSpPr>
            <p:cNvPr id="23" name="矩形 22"/>
            <p:cNvSpPr/>
            <p:nvPr/>
          </p:nvSpPr>
          <p:spPr>
            <a:xfrm rot="16200000">
              <a:off x="7217135" y="-1966091"/>
              <a:ext cx="369333" cy="7411614"/>
            </a:xfrm>
            <a:prstGeom prst="rect">
              <a:avLst/>
            </a:prstGeom>
            <a:gradFill flip="none" rotWithShape="1">
              <a:gsLst>
                <a:gs pos="42000">
                  <a:srgbClr val="56A0D5"/>
                </a:gs>
                <a:gs pos="0">
                  <a:schemeClr val="accent1">
                    <a:lumMod val="5000"/>
                    <a:lumOff val="95000"/>
                    <a:alpha val="0"/>
                  </a:schemeClr>
                </a:gs>
                <a:gs pos="68000">
                  <a:srgbClr val="0070C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063470" y="846324"/>
              <a:ext cx="1638300" cy="1107996"/>
            </a:xfrm>
            <a:prstGeom prst="rect">
              <a:avLst/>
            </a:prstGeom>
            <a:noFill/>
            <a:ln w="9525">
              <a:noFill/>
              <a:miter/>
            </a:ln>
          </p:spPr>
          <p:txBody>
            <a:bodyPr wrap="square" anchor="t">
              <a:spAutoFit/>
            </a:bodyPr>
            <a:lstStyle>
              <a:defPPr>
                <a:defRPr lang="zh-CN"/>
              </a:defPPr>
              <a:lvl1pPr lvl="0" algn="ctr">
                <a:buFont typeface="Wingdings" panose="05000000000000000000" charset="0"/>
                <a:buNone/>
                <a:defRPr sz="6600" b="1" i="1">
                  <a:gradFill flip="none" rotWithShape="1">
                    <a:gsLst>
                      <a:gs pos="100000">
                        <a:srgbClr val="0070C0"/>
                      </a:gs>
                      <a:gs pos="46000">
                        <a:schemeClr val="bg1"/>
                      </a:gs>
                    </a:gsLst>
                    <a:lin ang="5400000" scaled="1"/>
                    <a:tileRect/>
                  </a:gradFill>
                  <a:latin typeface="微软雅黑" panose="020B0503020204020204" pitchFamily="34" charset="-122"/>
                  <a:ea typeface="微软雅黑" panose="020B0503020204020204" pitchFamily="34" charset="-122"/>
                </a:defRPr>
              </a:lvl1pPr>
            </a:lstStyle>
            <a:p>
              <a:r>
                <a:rPr lang="zh-CN" altLang="en-US" i="0" dirty="0">
                  <a:gradFill flip="none" rotWithShape="1">
                    <a:gsLst>
                      <a:gs pos="100000">
                        <a:srgbClr val="0070C0"/>
                      </a:gs>
                      <a:gs pos="46000">
                        <a:srgbClr val="0070C0"/>
                      </a:gs>
                    </a:gsLst>
                    <a:lin ang="5400000" scaled="1"/>
                    <a:tileRect/>
                  </a:gradFill>
                </a:rPr>
                <a:t> </a:t>
              </a:r>
              <a:r>
                <a:rPr lang="en-US" altLang="zh-CN" i="0" dirty="0">
                  <a:gradFill flip="none" rotWithShape="1">
                    <a:gsLst>
                      <a:gs pos="100000">
                        <a:srgbClr val="0070C0"/>
                      </a:gs>
                      <a:gs pos="46000">
                        <a:srgbClr val="0070C0"/>
                      </a:gs>
                    </a:gsLst>
                    <a:lin ang="5400000" scaled="1"/>
                    <a:tileRect/>
                  </a:gradFill>
                </a:rPr>
                <a:t>2</a:t>
              </a:r>
              <a:endParaRPr lang="en-US" altLang="zh-CN" i="0" dirty="0">
                <a:gradFill flip="none" rotWithShape="1">
                  <a:gsLst>
                    <a:gs pos="100000">
                      <a:srgbClr val="0070C0"/>
                    </a:gs>
                    <a:gs pos="46000">
                      <a:srgbClr val="0070C0"/>
                    </a:gs>
                  </a:gsLst>
                  <a:lin ang="5400000" scaled="1"/>
                  <a:tileRect/>
                </a:gradFill>
              </a:endParaRPr>
            </a:p>
          </p:txBody>
        </p:sp>
        <p:sp>
          <p:nvSpPr>
            <p:cNvPr id="25" name="文本框 24"/>
            <p:cNvSpPr txBox="1"/>
            <p:nvPr/>
          </p:nvSpPr>
          <p:spPr>
            <a:xfrm>
              <a:off x="3678700" y="1523292"/>
              <a:ext cx="3365500" cy="400110"/>
            </a:xfrm>
            <a:prstGeom prst="rect">
              <a:avLst/>
            </a:prstGeom>
            <a:noFill/>
          </p:spPr>
          <p:txBody>
            <a:bodyPr wrap="square" rtlCol="0">
              <a:spAutoFit/>
            </a:bodyPr>
            <a:lstStyle/>
            <a:p>
              <a:pPr algn="l"/>
              <a:r>
                <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a:t>
              </a:r>
              <a:r>
                <a:rPr kumimoji="1" lang="en-US"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1990</a:t>
              </a:r>
              <a:r>
                <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年</a:t>
              </a:r>
              <a:r>
                <a:rPr kumimoji="1" lang="en-US"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-2007</a:t>
              </a:r>
              <a:r>
                <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年） </a:t>
              </a:r>
              <a:endPar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endParaRPr>
            </a:p>
          </p:txBody>
        </p:sp>
        <p:sp>
          <p:nvSpPr>
            <p:cNvPr id="26" name="文本框 25"/>
            <p:cNvSpPr txBox="1"/>
            <p:nvPr/>
          </p:nvSpPr>
          <p:spPr>
            <a:xfrm>
              <a:off x="3690235" y="1004772"/>
              <a:ext cx="2653416" cy="461665"/>
            </a:xfrm>
            <a:prstGeom prst="rect">
              <a:avLst/>
            </a:prstGeom>
            <a:noFill/>
          </p:spPr>
          <p:txBody>
            <a:bodyPr wrap="square" rtlCol="0">
              <a:spAutoFit/>
            </a:bodyPr>
            <a:lstStyle/>
            <a:p>
              <a:pPr algn="l"/>
              <a:r>
                <a:rPr kumimoji="1" lang="zh-CN" altLang="en-US" sz="2400" b="1" dirty="0">
                  <a:gradFill>
                    <a:gsLst>
                      <a:gs pos="100000">
                        <a:srgbClr val="0070C0"/>
                      </a:gs>
                      <a:gs pos="0">
                        <a:srgbClr val="0070C0">
                          <a:lumMod val="79000"/>
                          <a:lumOff val="21000"/>
                        </a:srgbClr>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rPr>
                <a:t>城市更新萌芽阶段</a:t>
              </a:r>
              <a:endParaRPr kumimoji="1" lang="zh-CN" altLang="en-US" sz="2400" b="1" dirty="0">
                <a:gradFill>
                  <a:gsLst>
                    <a:gs pos="100000">
                      <a:srgbClr val="0070C0"/>
                    </a:gs>
                    <a:gs pos="0">
                      <a:srgbClr val="0070C0">
                        <a:lumMod val="79000"/>
                        <a:lumOff val="21000"/>
                      </a:srgbClr>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7" name="组合 26"/>
            <p:cNvGrpSpPr/>
            <p:nvPr/>
          </p:nvGrpSpPr>
          <p:grpSpPr>
            <a:xfrm>
              <a:off x="835946" y="863297"/>
              <a:ext cx="2623048" cy="1065234"/>
              <a:chOff x="493532" y="1229062"/>
              <a:chExt cx="2623048" cy="1065234"/>
            </a:xfrm>
          </p:grpSpPr>
          <p:sp>
            <p:nvSpPr>
              <p:cNvPr id="31" name="椭圆 30"/>
              <p:cNvSpPr/>
              <p:nvPr/>
            </p:nvSpPr>
            <p:spPr>
              <a:xfrm>
                <a:off x="618361" y="1917256"/>
                <a:ext cx="2380506" cy="301410"/>
              </a:xfrm>
              <a:prstGeom prst="ellipse">
                <a:avLst/>
              </a:prstGeom>
              <a:noFill/>
              <a:ln w="19050">
                <a:gradFill>
                  <a:gsLst>
                    <a:gs pos="0">
                      <a:schemeClr val="accent1">
                        <a:lumMod val="60000"/>
                        <a:lumOff val="40000"/>
                        <a:alpha val="0"/>
                      </a:schemeClr>
                    </a:gs>
                    <a:gs pos="100000">
                      <a:srgbClr val="0070C0">
                        <a:lumMod val="32000"/>
                        <a:lumOff val="68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32" name="椭圆 31"/>
              <p:cNvSpPr/>
              <p:nvPr/>
            </p:nvSpPr>
            <p:spPr>
              <a:xfrm>
                <a:off x="493532" y="1962176"/>
                <a:ext cx="2623048" cy="332120"/>
              </a:xfrm>
              <a:prstGeom prst="ellipse">
                <a:avLst/>
              </a:prstGeom>
              <a:noFill/>
              <a:ln w="19050">
                <a:gradFill flip="none" rotWithShape="1">
                  <a:gsLst>
                    <a:gs pos="0">
                      <a:schemeClr val="accent1">
                        <a:lumMod val="60000"/>
                        <a:lumOff val="40000"/>
                        <a:alpha val="0"/>
                      </a:schemeClr>
                    </a:gs>
                    <a:gs pos="100000">
                      <a:srgbClr val="0070C0">
                        <a:lumMod val="61000"/>
                        <a:lumOff val="39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33" name="文本框 10"/>
              <p:cNvSpPr txBox="1"/>
              <p:nvPr/>
            </p:nvSpPr>
            <p:spPr>
              <a:xfrm>
                <a:off x="756157" y="1229062"/>
                <a:ext cx="1811354" cy="1015663"/>
              </a:xfrm>
              <a:prstGeom prst="rect">
                <a:avLst/>
              </a:prstGeom>
              <a:noFill/>
            </p:spPr>
            <p:txBody>
              <a:bodyPr wrap="square" rtlCol="0">
                <a:spAutoFit/>
              </a:bodyPr>
              <a:lstStyle>
                <a:defPPr>
                  <a:defRPr lang="zh-CN"/>
                </a:defPPr>
                <a:lvl1pPr algn="dist">
                  <a:defRPr sz="6000" b="1" kern="0">
                    <a:solidFill>
                      <a:srgbClr val="0070C0"/>
                    </a:solidFill>
                    <a:latin typeface="微软雅黑" panose="020B0503020204020204" pitchFamily="34" charset="-122"/>
                    <a:ea typeface="微软雅黑" panose="020B0503020204020204" pitchFamily="34" charset="-122"/>
                  </a:defRPr>
                </a:lvl1pPr>
              </a:lstStyle>
              <a:p>
                <a:pPr algn="l"/>
                <a:r>
                  <a:rPr lang="zh-CN" altLang="en-US" sz="5800" noProof="1">
                    <a:gradFill>
                      <a:gsLst>
                        <a:gs pos="0">
                          <a:srgbClr val="0070C0"/>
                        </a:gs>
                        <a:gs pos="68000">
                          <a:srgbClr val="0070C0"/>
                        </a:gs>
                      </a:gsLst>
                      <a:lin ang="16200000" scaled="1"/>
                    </a:gradFill>
                  </a:rPr>
                  <a:t>阶段</a:t>
                </a:r>
                <a:endParaRPr lang="zh-CN" altLang="en-US" sz="5800" noProof="1">
                  <a:gradFill>
                    <a:gsLst>
                      <a:gs pos="0">
                        <a:srgbClr val="0070C0"/>
                      </a:gs>
                      <a:gs pos="68000">
                        <a:srgbClr val="0070C0"/>
                      </a:gs>
                    </a:gsLst>
                    <a:lin ang="16200000" scaled="1"/>
                  </a:gradFill>
                </a:endParaRPr>
              </a:p>
            </p:txBody>
          </p:sp>
        </p:grpSp>
        <p:grpSp>
          <p:nvGrpSpPr>
            <p:cNvPr id="28" name="组合 27"/>
            <p:cNvGrpSpPr/>
            <p:nvPr/>
          </p:nvGrpSpPr>
          <p:grpSpPr>
            <a:xfrm>
              <a:off x="6343651" y="1117248"/>
              <a:ext cx="266700" cy="233774"/>
              <a:chOff x="6001031" y="1117248"/>
              <a:chExt cx="266700" cy="233774"/>
            </a:xfrm>
          </p:grpSpPr>
          <p:sp>
            <p:nvSpPr>
              <p:cNvPr id="29" name="流程图: 决策 28"/>
              <p:cNvSpPr/>
              <p:nvPr/>
            </p:nvSpPr>
            <p:spPr>
              <a:xfrm>
                <a:off x="6001031" y="1118229"/>
                <a:ext cx="177800" cy="232793"/>
              </a:xfrm>
              <a:prstGeom prst="flowChartDecision">
                <a:avLst/>
              </a:prstGeom>
              <a:noFill/>
              <a:ln>
                <a:gradFill flip="none" rotWithShape="1">
                  <a:gsLst>
                    <a:gs pos="0">
                      <a:srgbClr val="FF0000">
                        <a:alpha val="0"/>
                      </a:srgbClr>
                    </a:gs>
                    <a:gs pos="83000">
                      <a:srgbClr val="FFC000"/>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流程图: 决策 29"/>
              <p:cNvSpPr/>
              <p:nvPr/>
            </p:nvSpPr>
            <p:spPr>
              <a:xfrm>
                <a:off x="6089931" y="1117248"/>
                <a:ext cx="177800" cy="232793"/>
              </a:xfrm>
              <a:prstGeom prst="flowChartDecision">
                <a:avLst/>
              </a:prstGeom>
              <a:noFill/>
              <a:ln>
                <a:gradFill flip="none" rotWithShape="1">
                  <a:gsLst>
                    <a:gs pos="0">
                      <a:srgbClr val="FF0000">
                        <a:alpha val="0"/>
                      </a:srgbClr>
                    </a:gs>
                    <a:gs pos="83000">
                      <a:srgbClr val="FFC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4" name="矩形 33"/>
          <p:cNvSpPr/>
          <p:nvPr/>
        </p:nvSpPr>
        <p:spPr>
          <a:xfrm>
            <a:off x="835946" y="2057981"/>
            <a:ext cx="10595384" cy="1260291"/>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081211" y="2118847"/>
            <a:ext cx="10039096" cy="1137556"/>
          </a:xfrm>
          <a:prstGeom prst="rect">
            <a:avLst/>
          </a:prstGeom>
          <a:noFill/>
          <a:ln>
            <a:noFill/>
            <a:prstDash val="sysDot"/>
          </a:ln>
        </p:spPr>
        <p:txBody>
          <a:bodyPr wrap="square">
            <a:spAutoFit/>
          </a:bodyPr>
          <a:lstStyle>
            <a:defPPr>
              <a:defRPr lang="zh-CN"/>
            </a:defPPr>
            <a:lvl1pPr algn="just">
              <a:lnSpc>
                <a:spcPct val="150000"/>
              </a:lnSpc>
              <a:defRPr sz="1400" kern="0" spc="75">
                <a:latin typeface="微软雅黑" panose="020B0503020204020204" pitchFamily="34" charset="-122"/>
                <a:ea typeface="微软雅黑" panose="020B0503020204020204" pitchFamily="34" charset="-122"/>
                <a:cs typeface="宋体" panose="02010600030101010101" pitchFamily="2" charset="-122"/>
              </a:defRPr>
            </a:lvl1pPr>
          </a:lstStyle>
          <a:p>
            <a:pPr>
              <a:lnSpc>
                <a:spcPct val="130000"/>
              </a:lnSpc>
            </a:pPr>
            <a:r>
              <a:rPr lang="en-US" altLang="zh-CN" sz="1800" dirty="0"/>
              <a:t>90</a:t>
            </a:r>
            <a:r>
              <a:rPr lang="zh-CN" altLang="en-US" sz="1800" dirty="0"/>
              <a:t>年代以来</a:t>
            </a:r>
            <a:r>
              <a:rPr lang="en-US" altLang="zh-CN" sz="1800" dirty="0"/>
              <a:t>,</a:t>
            </a:r>
            <a:r>
              <a:rPr lang="zh-CN" altLang="en-US" sz="1800" dirty="0"/>
              <a:t>社会主义市场经济体制的确立和逐步完善</a:t>
            </a:r>
            <a:r>
              <a:rPr lang="en-US" altLang="zh-CN" sz="1800" dirty="0"/>
              <a:t>,</a:t>
            </a:r>
            <a:r>
              <a:rPr lang="zh-CN" altLang="en-US" sz="1800" dirty="0"/>
              <a:t>促进了我国城市经济的迅猛发展。土地有偿使用制和住房商品化改革</a:t>
            </a:r>
            <a:r>
              <a:rPr lang="en-US" altLang="zh-CN" sz="1800" dirty="0"/>
              <a:t>,</a:t>
            </a:r>
            <a:r>
              <a:rPr lang="zh-CN" altLang="en-US" sz="1800" dirty="0"/>
              <a:t>更促进了我国城市建设和房地产业的蓬勃发展</a:t>
            </a:r>
            <a:r>
              <a:rPr lang="en-US" altLang="zh-CN" sz="1800" dirty="0"/>
              <a:t>,</a:t>
            </a:r>
            <a:r>
              <a:rPr lang="zh-CN" altLang="en-US" sz="1800" dirty="0"/>
              <a:t>房地产开发成为城市更新的主导力量。</a:t>
            </a:r>
            <a:endParaRPr lang="zh-CN" altLang="en-US" sz="1800" dirty="0"/>
          </a:p>
        </p:txBody>
      </p:sp>
      <p:sp>
        <p:nvSpPr>
          <p:cNvPr id="3" name="矩形 2"/>
          <p:cNvSpPr/>
          <p:nvPr/>
        </p:nvSpPr>
        <p:spPr>
          <a:xfrm>
            <a:off x="835946" y="6273800"/>
            <a:ext cx="10595384" cy="335761"/>
          </a:xfrm>
          <a:prstGeom prst="rect">
            <a:avLst/>
          </a:prstGeom>
          <a:no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0" y="181084"/>
            <a:ext cx="12006943" cy="568144"/>
            <a:chOff x="0" y="273684"/>
            <a:chExt cx="12006943" cy="568144"/>
          </a:xfrm>
        </p:grpSpPr>
        <p:sp>
          <p:nvSpPr>
            <p:cNvPr id="17" name="文本框 16"/>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2.2</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城市更新发展历程</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18" name="直接连接符 17"/>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0" y="333691"/>
              <a:ext cx="495300" cy="508133"/>
              <a:chOff x="0" y="333691"/>
              <a:chExt cx="495300" cy="508133"/>
            </a:xfrm>
          </p:grpSpPr>
          <p:sp>
            <p:nvSpPr>
              <p:cNvPr id="20" name="矩形 19"/>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2" name="组合 21"/>
          <p:cNvGrpSpPr/>
          <p:nvPr/>
        </p:nvGrpSpPr>
        <p:grpSpPr>
          <a:xfrm>
            <a:off x="835946" y="846324"/>
            <a:ext cx="10271663" cy="1107996"/>
            <a:chOff x="835946" y="846324"/>
            <a:chExt cx="10271663" cy="1107996"/>
          </a:xfrm>
        </p:grpSpPr>
        <p:sp>
          <p:nvSpPr>
            <p:cNvPr id="23" name="矩形 22"/>
            <p:cNvSpPr/>
            <p:nvPr/>
          </p:nvSpPr>
          <p:spPr>
            <a:xfrm rot="16200000">
              <a:off x="7217135" y="-1966091"/>
              <a:ext cx="369333" cy="7411614"/>
            </a:xfrm>
            <a:prstGeom prst="rect">
              <a:avLst/>
            </a:prstGeom>
            <a:gradFill flip="none" rotWithShape="1">
              <a:gsLst>
                <a:gs pos="42000">
                  <a:srgbClr val="56A0D5"/>
                </a:gs>
                <a:gs pos="0">
                  <a:schemeClr val="accent1">
                    <a:lumMod val="5000"/>
                    <a:lumOff val="95000"/>
                    <a:alpha val="0"/>
                  </a:schemeClr>
                </a:gs>
                <a:gs pos="68000">
                  <a:srgbClr val="0070C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063470" y="846324"/>
              <a:ext cx="1638300" cy="1107996"/>
            </a:xfrm>
            <a:prstGeom prst="rect">
              <a:avLst/>
            </a:prstGeom>
            <a:noFill/>
            <a:ln w="9525">
              <a:noFill/>
              <a:miter/>
            </a:ln>
          </p:spPr>
          <p:txBody>
            <a:bodyPr wrap="square" anchor="t">
              <a:spAutoFit/>
            </a:bodyPr>
            <a:lstStyle>
              <a:defPPr>
                <a:defRPr lang="zh-CN"/>
              </a:defPPr>
              <a:lvl1pPr lvl="0" algn="ctr">
                <a:buFont typeface="Wingdings" panose="05000000000000000000" charset="0"/>
                <a:buNone/>
                <a:defRPr sz="6600" b="1" i="1">
                  <a:gradFill flip="none" rotWithShape="1">
                    <a:gsLst>
                      <a:gs pos="100000">
                        <a:srgbClr val="0070C0"/>
                      </a:gs>
                      <a:gs pos="46000">
                        <a:schemeClr val="bg1"/>
                      </a:gs>
                    </a:gsLst>
                    <a:lin ang="5400000" scaled="1"/>
                    <a:tileRect/>
                  </a:gradFill>
                  <a:latin typeface="微软雅黑" panose="020B0503020204020204" pitchFamily="34" charset="-122"/>
                  <a:ea typeface="微软雅黑" panose="020B0503020204020204" pitchFamily="34" charset="-122"/>
                </a:defRPr>
              </a:lvl1pPr>
            </a:lstStyle>
            <a:p>
              <a:r>
                <a:rPr lang="zh-CN" altLang="en-US" i="0" dirty="0">
                  <a:gradFill flip="none" rotWithShape="1">
                    <a:gsLst>
                      <a:gs pos="100000">
                        <a:srgbClr val="0070C0"/>
                      </a:gs>
                      <a:gs pos="46000">
                        <a:srgbClr val="0070C0"/>
                      </a:gs>
                    </a:gsLst>
                    <a:lin ang="5400000" scaled="1"/>
                    <a:tileRect/>
                  </a:gradFill>
                </a:rPr>
                <a:t> </a:t>
              </a:r>
              <a:r>
                <a:rPr lang="en-US" altLang="zh-CN" i="0" dirty="0">
                  <a:gradFill flip="none" rotWithShape="1">
                    <a:gsLst>
                      <a:gs pos="100000">
                        <a:srgbClr val="0070C0"/>
                      </a:gs>
                      <a:gs pos="46000">
                        <a:srgbClr val="0070C0"/>
                      </a:gs>
                    </a:gsLst>
                    <a:lin ang="5400000" scaled="1"/>
                    <a:tileRect/>
                  </a:gradFill>
                </a:rPr>
                <a:t>2</a:t>
              </a:r>
              <a:endParaRPr lang="en-US" altLang="zh-CN" i="0" dirty="0">
                <a:gradFill flip="none" rotWithShape="1">
                  <a:gsLst>
                    <a:gs pos="100000">
                      <a:srgbClr val="0070C0"/>
                    </a:gs>
                    <a:gs pos="46000">
                      <a:srgbClr val="0070C0"/>
                    </a:gs>
                  </a:gsLst>
                  <a:lin ang="5400000" scaled="1"/>
                  <a:tileRect/>
                </a:gradFill>
              </a:endParaRPr>
            </a:p>
          </p:txBody>
        </p:sp>
        <p:sp>
          <p:nvSpPr>
            <p:cNvPr id="25" name="文本框 24"/>
            <p:cNvSpPr txBox="1"/>
            <p:nvPr/>
          </p:nvSpPr>
          <p:spPr>
            <a:xfrm>
              <a:off x="3678700" y="1523292"/>
              <a:ext cx="3365500" cy="400110"/>
            </a:xfrm>
            <a:prstGeom prst="rect">
              <a:avLst/>
            </a:prstGeom>
            <a:noFill/>
          </p:spPr>
          <p:txBody>
            <a:bodyPr wrap="square" rtlCol="0">
              <a:spAutoFit/>
            </a:bodyPr>
            <a:lstStyle/>
            <a:p>
              <a:pPr algn="l"/>
              <a:r>
                <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a:t>
              </a:r>
              <a:r>
                <a:rPr kumimoji="1" lang="en-US"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1990</a:t>
              </a:r>
              <a:r>
                <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年</a:t>
              </a:r>
              <a:r>
                <a:rPr kumimoji="1" lang="en-US"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-2007</a:t>
              </a:r>
              <a:r>
                <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年） </a:t>
              </a:r>
              <a:endPar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endParaRPr>
            </a:p>
          </p:txBody>
        </p:sp>
        <p:sp>
          <p:nvSpPr>
            <p:cNvPr id="26" name="文本框 25"/>
            <p:cNvSpPr txBox="1"/>
            <p:nvPr/>
          </p:nvSpPr>
          <p:spPr>
            <a:xfrm>
              <a:off x="3690235" y="1004772"/>
              <a:ext cx="2653416" cy="461665"/>
            </a:xfrm>
            <a:prstGeom prst="rect">
              <a:avLst/>
            </a:prstGeom>
            <a:noFill/>
          </p:spPr>
          <p:txBody>
            <a:bodyPr wrap="square" rtlCol="0">
              <a:spAutoFit/>
            </a:bodyPr>
            <a:lstStyle/>
            <a:p>
              <a:pPr algn="l"/>
              <a:r>
                <a:rPr kumimoji="1" lang="zh-CN" altLang="en-US" sz="2400" b="1" dirty="0">
                  <a:gradFill>
                    <a:gsLst>
                      <a:gs pos="100000">
                        <a:srgbClr val="0070C0"/>
                      </a:gs>
                      <a:gs pos="0">
                        <a:srgbClr val="0070C0">
                          <a:lumMod val="79000"/>
                          <a:lumOff val="21000"/>
                        </a:srgbClr>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rPr>
                <a:t>城市更新萌芽阶段</a:t>
              </a:r>
              <a:endParaRPr kumimoji="1" lang="zh-CN" altLang="en-US" sz="2400" b="1" dirty="0">
                <a:gradFill>
                  <a:gsLst>
                    <a:gs pos="100000">
                      <a:srgbClr val="0070C0"/>
                    </a:gs>
                    <a:gs pos="0">
                      <a:srgbClr val="0070C0">
                        <a:lumMod val="79000"/>
                        <a:lumOff val="21000"/>
                      </a:srgbClr>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7" name="组合 26"/>
            <p:cNvGrpSpPr/>
            <p:nvPr/>
          </p:nvGrpSpPr>
          <p:grpSpPr>
            <a:xfrm>
              <a:off x="835946" y="863297"/>
              <a:ext cx="2623048" cy="1065234"/>
              <a:chOff x="493532" y="1229062"/>
              <a:chExt cx="2623048" cy="1065234"/>
            </a:xfrm>
          </p:grpSpPr>
          <p:sp>
            <p:nvSpPr>
              <p:cNvPr id="31" name="椭圆 30"/>
              <p:cNvSpPr/>
              <p:nvPr/>
            </p:nvSpPr>
            <p:spPr>
              <a:xfrm>
                <a:off x="618361" y="1917256"/>
                <a:ext cx="2380506" cy="301410"/>
              </a:xfrm>
              <a:prstGeom prst="ellipse">
                <a:avLst/>
              </a:prstGeom>
              <a:noFill/>
              <a:ln w="19050">
                <a:gradFill>
                  <a:gsLst>
                    <a:gs pos="0">
                      <a:schemeClr val="accent1">
                        <a:lumMod val="60000"/>
                        <a:lumOff val="40000"/>
                        <a:alpha val="0"/>
                      </a:schemeClr>
                    </a:gs>
                    <a:gs pos="100000">
                      <a:srgbClr val="0070C0">
                        <a:lumMod val="32000"/>
                        <a:lumOff val="68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32" name="椭圆 31"/>
              <p:cNvSpPr/>
              <p:nvPr/>
            </p:nvSpPr>
            <p:spPr>
              <a:xfrm>
                <a:off x="493532" y="1962176"/>
                <a:ext cx="2623048" cy="332120"/>
              </a:xfrm>
              <a:prstGeom prst="ellipse">
                <a:avLst/>
              </a:prstGeom>
              <a:noFill/>
              <a:ln w="19050">
                <a:gradFill flip="none" rotWithShape="1">
                  <a:gsLst>
                    <a:gs pos="0">
                      <a:schemeClr val="accent1">
                        <a:lumMod val="60000"/>
                        <a:lumOff val="40000"/>
                        <a:alpha val="0"/>
                      </a:schemeClr>
                    </a:gs>
                    <a:gs pos="100000">
                      <a:srgbClr val="0070C0">
                        <a:lumMod val="61000"/>
                        <a:lumOff val="39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33" name="文本框 10"/>
              <p:cNvSpPr txBox="1"/>
              <p:nvPr/>
            </p:nvSpPr>
            <p:spPr>
              <a:xfrm>
                <a:off x="756157" y="1229062"/>
                <a:ext cx="1811354" cy="1015663"/>
              </a:xfrm>
              <a:prstGeom prst="rect">
                <a:avLst/>
              </a:prstGeom>
              <a:noFill/>
            </p:spPr>
            <p:txBody>
              <a:bodyPr wrap="square" rtlCol="0">
                <a:spAutoFit/>
              </a:bodyPr>
              <a:lstStyle>
                <a:defPPr>
                  <a:defRPr lang="zh-CN"/>
                </a:defPPr>
                <a:lvl1pPr algn="dist">
                  <a:defRPr sz="6000" b="1" kern="0">
                    <a:solidFill>
                      <a:srgbClr val="0070C0"/>
                    </a:solidFill>
                    <a:latin typeface="微软雅黑" panose="020B0503020204020204" pitchFamily="34" charset="-122"/>
                    <a:ea typeface="微软雅黑" panose="020B0503020204020204" pitchFamily="34" charset="-122"/>
                  </a:defRPr>
                </a:lvl1pPr>
              </a:lstStyle>
              <a:p>
                <a:pPr algn="l"/>
                <a:r>
                  <a:rPr lang="zh-CN" altLang="en-US" sz="5800" noProof="1">
                    <a:gradFill>
                      <a:gsLst>
                        <a:gs pos="0">
                          <a:srgbClr val="0070C0"/>
                        </a:gs>
                        <a:gs pos="68000">
                          <a:srgbClr val="0070C0"/>
                        </a:gs>
                      </a:gsLst>
                      <a:lin ang="16200000" scaled="1"/>
                    </a:gradFill>
                  </a:rPr>
                  <a:t>阶段</a:t>
                </a:r>
                <a:endParaRPr lang="zh-CN" altLang="en-US" sz="5800" noProof="1">
                  <a:gradFill>
                    <a:gsLst>
                      <a:gs pos="0">
                        <a:srgbClr val="0070C0"/>
                      </a:gs>
                      <a:gs pos="68000">
                        <a:srgbClr val="0070C0"/>
                      </a:gs>
                    </a:gsLst>
                    <a:lin ang="16200000" scaled="1"/>
                  </a:gradFill>
                </a:endParaRPr>
              </a:p>
            </p:txBody>
          </p:sp>
        </p:grpSp>
        <p:grpSp>
          <p:nvGrpSpPr>
            <p:cNvPr id="28" name="组合 27"/>
            <p:cNvGrpSpPr/>
            <p:nvPr/>
          </p:nvGrpSpPr>
          <p:grpSpPr>
            <a:xfrm>
              <a:off x="6343651" y="1117248"/>
              <a:ext cx="266700" cy="233774"/>
              <a:chOff x="6001031" y="1117248"/>
              <a:chExt cx="266700" cy="233774"/>
            </a:xfrm>
          </p:grpSpPr>
          <p:sp>
            <p:nvSpPr>
              <p:cNvPr id="29" name="流程图: 决策 28"/>
              <p:cNvSpPr/>
              <p:nvPr/>
            </p:nvSpPr>
            <p:spPr>
              <a:xfrm>
                <a:off x="6001031" y="1118229"/>
                <a:ext cx="177800" cy="232793"/>
              </a:xfrm>
              <a:prstGeom prst="flowChartDecision">
                <a:avLst/>
              </a:prstGeom>
              <a:noFill/>
              <a:ln>
                <a:gradFill flip="none" rotWithShape="1">
                  <a:gsLst>
                    <a:gs pos="0">
                      <a:srgbClr val="FF0000">
                        <a:alpha val="0"/>
                      </a:srgbClr>
                    </a:gs>
                    <a:gs pos="83000">
                      <a:srgbClr val="FFC000"/>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流程图: 决策 29"/>
              <p:cNvSpPr/>
              <p:nvPr/>
            </p:nvSpPr>
            <p:spPr>
              <a:xfrm>
                <a:off x="6089931" y="1117248"/>
                <a:ext cx="177800" cy="232793"/>
              </a:xfrm>
              <a:prstGeom prst="flowChartDecision">
                <a:avLst/>
              </a:prstGeom>
              <a:noFill/>
              <a:ln>
                <a:gradFill flip="none" rotWithShape="1">
                  <a:gsLst>
                    <a:gs pos="0">
                      <a:srgbClr val="FF0000">
                        <a:alpha val="0"/>
                      </a:srgbClr>
                    </a:gs>
                    <a:gs pos="83000">
                      <a:srgbClr val="FFC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矩形: 圆角 6"/>
          <p:cNvSpPr/>
          <p:nvPr/>
        </p:nvSpPr>
        <p:spPr>
          <a:xfrm>
            <a:off x="2700450" y="2153536"/>
            <a:ext cx="2443050" cy="413618"/>
          </a:xfrm>
          <a:prstGeom prst="roundRect">
            <a:avLst>
              <a:gd name="adj" fmla="val 50000"/>
            </a:avLst>
          </a:prstGeom>
          <a:solidFill>
            <a:srgbClr val="0070C0">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835946" y="4018547"/>
            <a:ext cx="10595384" cy="2090221"/>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2851721" y="2116228"/>
            <a:ext cx="2316493" cy="417358"/>
          </a:xfrm>
          <a:prstGeom prst="rect">
            <a:avLst/>
          </a:prstGeom>
          <a:noFill/>
          <a:ln>
            <a:noFill/>
            <a:prstDash val="sysDot"/>
          </a:ln>
        </p:spPr>
        <p:txBody>
          <a:bodyPr wrap="square">
            <a:spAutoFit/>
          </a:bodyPr>
          <a:lstStyle>
            <a:defPPr>
              <a:defRPr lang="zh-CN"/>
            </a:defPPr>
            <a:lvl1pPr algn="just">
              <a:lnSpc>
                <a:spcPct val="150000"/>
              </a:lnSpc>
              <a:defRPr sz="1400" kern="0" spc="75">
                <a:latin typeface="微软雅黑" panose="020B0503020204020204" pitchFamily="34" charset="-122"/>
                <a:ea typeface="微软雅黑" panose="020B0503020204020204" pitchFamily="34" charset="-122"/>
                <a:cs typeface="宋体" panose="02010600030101010101" pitchFamily="2" charset="-122"/>
              </a:defRPr>
            </a:lvl1pPr>
          </a:lstStyle>
          <a:p>
            <a:pPr>
              <a:lnSpc>
                <a:spcPct val="130000"/>
              </a:lnSpc>
            </a:pPr>
            <a:r>
              <a:rPr lang="zh-CN" altLang="en-US" sz="1800" b="1" dirty="0">
                <a:solidFill>
                  <a:srgbClr val="0070C0"/>
                </a:solidFill>
              </a:rPr>
              <a:t>城市更新思想方面</a:t>
            </a:r>
            <a:endParaRPr lang="en-US" altLang="zh-CN" sz="1800" b="1" dirty="0">
              <a:solidFill>
                <a:srgbClr val="0070C0"/>
              </a:solidFill>
            </a:endParaRPr>
          </a:p>
        </p:txBody>
      </p:sp>
      <p:pic>
        <p:nvPicPr>
          <p:cNvPr id="36" name="图片 35"/>
          <p:cNvPicPr>
            <a:picLocks noChangeAspect="1"/>
          </p:cNvPicPr>
          <p:nvPr/>
        </p:nvPicPr>
        <p:blipFill rotWithShape="1">
          <a:blip r:embed="rId1">
            <a:extLst>
              <a:ext uri="{28A0092B-C50C-407E-A947-70E740481C1C}">
                <a14:useLocalDpi xmlns:a14="http://schemas.microsoft.com/office/drawing/2010/main" val="0"/>
              </a:ext>
            </a:extLst>
          </a:blip>
          <a:srcRect b="9965"/>
          <a:stretch>
            <a:fillRect/>
          </a:stretch>
        </p:blipFill>
        <p:spPr>
          <a:xfrm>
            <a:off x="823914" y="2030995"/>
            <a:ext cx="1534275" cy="1945916"/>
          </a:xfrm>
          <a:prstGeom prst="rect">
            <a:avLst/>
          </a:prstGeom>
        </p:spPr>
      </p:pic>
      <p:sp>
        <p:nvSpPr>
          <p:cNvPr id="37" name="文本框 36"/>
          <p:cNvSpPr txBox="1"/>
          <p:nvPr/>
        </p:nvSpPr>
        <p:spPr>
          <a:xfrm>
            <a:off x="999250" y="4134780"/>
            <a:ext cx="6402551" cy="1857753"/>
          </a:xfrm>
          <a:prstGeom prst="rect">
            <a:avLst/>
          </a:prstGeom>
          <a:noFill/>
          <a:ln>
            <a:noFill/>
            <a:prstDash val="sysDot"/>
          </a:ln>
        </p:spPr>
        <p:txBody>
          <a:bodyPr wrap="square">
            <a:spAutoFit/>
          </a:bodyPr>
          <a:lstStyle>
            <a:defPPr>
              <a:defRPr lang="zh-CN"/>
            </a:defPPr>
            <a:lvl1pPr algn="just">
              <a:lnSpc>
                <a:spcPct val="150000"/>
              </a:lnSpc>
              <a:defRPr sz="1400" kern="0" spc="75">
                <a:latin typeface="微软雅黑" panose="020B0503020204020204" pitchFamily="34" charset="-122"/>
                <a:ea typeface="微软雅黑" panose="020B0503020204020204" pitchFamily="34" charset="-122"/>
                <a:cs typeface="宋体" panose="02010600030101010101" pitchFamily="2" charset="-122"/>
              </a:defRPr>
            </a:lvl1pPr>
          </a:lstStyle>
          <a:p>
            <a:pPr>
              <a:lnSpc>
                <a:spcPct val="130000"/>
              </a:lnSpc>
            </a:pPr>
            <a:r>
              <a:rPr lang="zh-CN" altLang="en-US" sz="1800" dirty="0"/>
              <a:t>以菊儿胡同改造为例，菊儿胡同位于南锣古巷东侧，是北京地区较大的住宅区，全长</a:t>
            </a:r>
            <a:r>
              <a:rPr lang="en-US" altLang="zh-CN" sz="1800" dirty="0"/>
              <a:t>438</a:t>
            </a:r>
            <a:r>
              <a:rPr lang="zh-CN" altLang="en-US" sz="1800" dirty="0"/>
              <a:t>米、</a:t>
            </a:r>
            <a:r>
              <a:rPr lang="en-US" altLang="zh-CN" sz="1800" dirty="0"/>
              <a:t>200</a:t>
            </a:r>
            <a:r>
              <a:rPr lang="zh-CN" altLang="en-US" sz="1800" dirty="0"/>
              <a:t>户人家，建筑密度高达</a:t>
            </a:r>
            <a:r>
              <a:rPr lang="en-US" altLang="zh-CN" sz="1800" dirty="0"/>
              <a:t>83%</a:t>
            </a:r>
            <a:r>
              <a:rPr lang="zh-CN" altLang="en-US" sz="1800" dirty="0"/>
              <a:t>，缺少配套设施，生活不便。吴良镛先生提出在保护传统的前提下，将楼房和四合院进行有机结合的理念，保护了北京旧城的肌理和有机秩序，获得</a:t>
            </a:r>
            <a:r>
              <a:rPr lang="zh-CN" altLang="en-US" sz="1800" b="1" dirty="0">
                <a:solidFill>
                  <a:srgbClr val="C00000"/>
                </a:solidFill>
              </a:rPr>
              <a:t>“世界人居奖”</a:t>
            </a:r>
            <a:r>
              <a:rPr lang="zh-CN" altLang="en-US" sz="1800" dirty="0"/>
              <a:t>。</a:t>
            </a:r>
            <a:endParaRPr lang="zh-CN" altLang="en-US" sz="1800" dirty="0"/>
          </a:p>
        </p:txBody>
      </p:sp>
      <p:pic>
        <p:nvPicPr>
          <p:cNvPr id="5" name="图片 4" descr="建筑与房屋的城市空拍图&#10;&#10;描述已自动生成"/>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b="15668"/>
          <a:stretch>
            <a:fillRect/>
          </a:stretch>
        </p:blipFill>
        <p:spPr>
          <a:xfrm>
            <a:off x="7567863" y="4018546"/>
            <a:ext cx="3863467" cy="2090221"/>
          </a:xfrm>
          <a:prstGeom prst="rect">
            <a:avLst/>
          </a:prstGeom>
        </p:spPr>
      </p:pic>
      <p:sp>
        <p:nvSpPr>
          <p:cNvPr id="39" name="矩形: 圆角 38"/>
          <p:cNvSpPr/>
          <p:nvPr/>
        </p:nvSpPr>
        <p:spPr>
          <a:xfrm>
            <a:off x="802746" y="2024052"/>
            <a:ext cx="10586508" cy="1963577"/>
          </a:xfrm>
          <a:prstGeom prst="roundRect">
            <a:avLst>
              <a:gd name="adj" fmla="val 3359"/>
            </a:avLst>
          </a:prstGeom>
          <a:no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2851721" y="2604462"/>
            <a:ext cx="3821001" cy="450850"/>
          </a:xfrm>
          <a:prstGeom prst="rect">
            <a:avLst/>
          </a:prstGeom>
          <a:noFill/>
          <a:ln>
            <a:noFill/>
            <a:prstDash val="sysDot"/>
          </a:ln>
        </p:spPr>
        <p:txBody>
          <a:bodyPr wrap="square">
            <a:spAutoFit/>
          </a:bodyPr>
          <a:lstStyle>
            <a:defPPr>
              <a:defRPr lang="zh-CN"/>
            </a:defPPr>
            <a:lvl1pPr algn="just">
              <a:lnSpc>
                <a:spcPct val="150000"/>
              </a:lnSpc>
              <a:defRPr sz="1400" kern="0" spc="75">
                <a:latin typeface="微软雅黑" panose="020B0503020204020204" pitchFamily="34" charset="-122"/>
                <a:ea typeface="微软雅黑" panose="020B0503020204020204" pitchFamily="34" charset="-122"/>
                <a:cs typeface="宋体" panose="02010600030101010101" pitchFamily="2" charset="-122"/>
              </a:defRPr>
            </a:lvl1pPr>
          </a:lstStyle>
          <a:p>
            <a:pPr indent="0">
              <a:lnSpc>
                <a:spcPct val="130000"/>
              </a:lnSpc>
              <a:buFont typeface="Wingdings" panose="05000000000000000000" pitchFamily="2" charset="2"/>
              <a:buNone/>
            </a:pPr>
            <a:r>
              <a:rPr lang="zh-CN" altLang="en-US" sz="1800" b="1" dirty="0">
                <a:solidFill>
                  <a:srgbClr val="0070C0"/>
                </a:solidFill>
              </a:rPr>
              <a:t>两院院士、建筑学家吴良镛先生</a:t>
            </a:r>
            <a:endParaRPr lang="en-US" altLang="zh-CN" sz="1800" b="1" dirty="0">
              <a:solidFill>
                <a:srgbClr val="0070C0"/>
              </a:solidFill>
            </a:endParaRPr>
          </a:p>
        </p:txBody>
      </p:sp>
      <p:sp>
        <p:nvSpPr>
          <p:cNvPr id="41" name="文本框 40"/>
          <p:cNvSpPr txBox="1"/>
          <p:nvPr/>
        </p:nvSpPr>
        <p:spPr>
          <a:xfrm>
            <a:off x="2691427" y="3081778"/>
            <a:ext cx="8274586" cy="810260"/>
          </a:xfrm>
          <a:prstGeom prst="rect">
            <a:avLst/>
          </a:prstGeom>
          <a:noFill/>
          <a:ln>
            <a:noFill/>
            <a:prstDash val="sysDot"/>
          </a:ln>
        </p:spPr>
        <p:txBody>
          <a:bodyPr wrap="square">
            <a:spAutoFit/>
          </a:bodyPr>
          <a:lstStyle>
            <a:defPPr>
              <a:defRPr lang="zh-CN"/>
            </a:defPPr>
            <a:lvl1pPr algn="just">
              <a:lnSpc>
                <a:spcPct val="150000"/>
              </a:lnSpc>
              <a:defRPr sz="1400" kern="0" spc="75">
                <a:latin typeface="微软雅黑" panose="020B0503020204020204" pitchFamily="34" charset="-122"/>
                <a:ea typeface="微软雅黑" panose="020B0503020204020204" pitchFamily="34" charset="-122"/>
                <a:cs typeface="宋体" panose="02010600030101010101" pitchFamily="2" charset="-122"/>
              </a:defRPr>
            </a:lvl1pPr>
          </a:lstStyle>
          <a:p>
            <a:pPr>
              <a:lnSpc>
                <a:spcPct val="130000"/>
              </a:lnSpc>
            </a:pPr>
            <a:r>
              <a:rPr lang="zh-CN" altLang="en-US" sz="1800" dirty="0"/>
              <a:t>提出“</a:t>
            </a:r>
            <a:r>
              <a:rPr lang="zh-CN" altLang="en-US" sz="1800" b="1" dirty="0"/>
              <a:t>有机更新论</a:t>
            </a:r>
            <a:r>
              <a:rPr lang="zh-CN" altLang="en-US" sz="1800" dirty="0"/>
              <a:t>”，推动了</a:t>
            </a:r>
            <a:r>
              <a:rPr lang="zh-CN" altLang="en-US" sz="1800" dirty="0">
                <a:sym typeface="+mn-ea"/>
              </a:rPr>
              <a:t>城市更新理念</a:t>
            </a:r>
            <a:r>
              <a:rPr lang="zh-CN" altLang="en-US" sz="1800" dirty="0"/>
              <a:t>从“</a:t>
            </a:r>
            <a:r>
              <a:rPr lang="zh-CN" altLang="en-US" sz="1800" b="1" dirty="0"/>
              <a:t>大拆大建</a:t>
            </a:r>
            <a:r>
              <a:rPr lang="zh-CN" altLang="en-US" sz="1800" dirty="0"/>
              <a:t>”到“</a:t>
            </a:r>
            <a:r>
              <a:rPr lang="zh-CN" altLang="en-US" sz="1800" b="1" dirty="0"/>
              <a:t>有机更新</a:t>
            </a:r>
            <a:r>
              <a:rPr lang="zh-CN" altLang="en-US" sz="1800" dirty="0"/>
              <a:t>”的根本性转变。</a:t>
            </a:r>
            <a:endParaRPr lang="zh-CN" altLang="en-US" sz="1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D:\0李达\2022\更新ppt修改\第11页图.jpg第11页图"/>
          <p:cNvPicPr>
            <a:picLocks noChangeAspect="1"/>
          </p:cNvPicPr>
          <p:nvPr/>
        </p:nvPicPr>
        <p:blipFill>
          <a:blip r:embed="rId1"/>
          <a:srcRect l="46633" t="20642" r="254" b="27367"/>
          <a:stretch>
            <a:fillRect/>
          </a:stretch>
        </p:blipFill>
        <p:spPr>
          <a:xfrm>
            <a:off x="4918943" y="2172945"/>
            <a:ext cx="3056304" cy="2243694"/>
          </a:xfrm>
          <a:prstGeom prst="rect">
            <a:avLst/>
          </a:prstGeom>
        </p:spPr>
      </p:pic>
      <p:pic>
        <p:nvPicPr>
          <p:cNvPr id="16" name="图片 15" descr="D:\0李达\2022\更新ppt修改\第11页图.jpg第11页图"/>
          <p:cNvPicPr>
            <a:picLocks noChangeAspect="1"/>
          </p:cNvPicPr>
          <p:nvPr/>
        </p:nvPicPr>
        <p:blipFill>
          <a:blip r:embed="rId1"/>
          <a:srcRect t="1287" r="55825" b="60124"/>
          <a:stretch>
            <a:fillRect/>
          </a:stretch>
        </p:blipFill>
        <p:spPr>
          <a:xfrm>
            <a:off x="835946" y="2143404"/>
            <a:ext cx="3455732" cy="2263967"/>
          </a:xfrm>
          <a:prstGeom prst="rect">
            <a:avLst/>
          </a:prstGeom>
        </p:spPr>
      </p:pic>
      <p:pic>
        <p:nvPicPr>
          <p:cNvPr id="17" name="图片 16" descr="D:\0李达\2022\更新ppt修改\第11页图.jpg第11页图"/>
          <p:cNvPicPr>
            <a:picLocks noChangeAspect="1"/>
          </p:cNvPicPr>
          <p:nvPr/>
        </p:nvPicPr>
        <p:blipFill rotWithShape="1">
          <a:blip r:embed="rId1"/>
          <a:srcRect l="22105" t="64552" r="53637" b="6218"/>
          <a:stretch>
            <a:fillRect/>
          </a:stretch>
        </p:blipFill>
        <p:spPr>
          <a:xfrm>
            <a:off x="8602512" y="2143403"/>
            <a:ext cx="2505096" cy="2263967"/>
          </a:xfrm>
          <a:prstGeom prst="rect">
            <a:avLst/>
          </a:prstGeom>
        </p:spPr>
      </p:pic>
      <p:sp>
        <p:nvSpPr>
          <p:cNvPr id="18" name="文本框 17"/>
          <p:cNvSpPr txBox="1"/>
          <p:nvPr/>
        </p:nvSpPr>
        <p:spPr>
          <a:xfrm>
            <a:off x="1084392" y="4652281"/>
            <a:ext cx="9685543" cy="1422954"/>
          </a:xfrm>
          <a:prstGeom prst="rect">
            <a:avLst/>
          </a:prstGeom>
          <a:noFill/>
          <a:ln>
            <a:noFill/>
          </a:ln>
        </p:spPr>
        <p:txBody>
          <a:bodyPr wrap="square" rtlCol="0" anchor="t">
            <a:spAutoFit/>
          </a:bodyPr>
          <a:lstStyle/>
          <a:p>
            <a:pPr algn="just">
              <a:lnSpc>
                <a:spcPct val="150000"/>
              </a:lnSpc>
            </a:pPr>
            <a:r>
              <a:rPr kumimoji="1"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在根据</a:t>
            </a:r>
            <a:r>
              <a:rPr kumimoji="1"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吴良镛先生城市更新理念改造的新四合院</a:t>
            </a:r>
            <a:r>
              <a:rPr kumimoji="1"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里，可以见到非常精美的中式石鼓、西方铁艺，虽然都是古典风格和灰色调，却打破了建筑的沉闷，使每一座建筑都有了自己的性格。</a:t>
            </a:r>
            <a:endParaRPr kumimoji="1"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9" name="组合 18"/>
          <p:cNvGrpSpPr/>
          <p:nvPr/>
        </p:nvGrpSpPr>
        <p:grpSpPr>
          <a:xfrm>
            <a:off x="0" y="181084"/>
            <a:ext cx="12006943" cy="568144"/>
            <a:chOff x="0" y="273684"/>
            <a:chExt cx="12006943" cy="568144"/>
          </a:xfrm>
        </p:grpSpPr>
        <p:sp>
          <p:nvSpPr>
            <p:cNvPr id="20" name="文本框 19"/>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2.2</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城市更新发展历程</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21" name="直接连接符 20"/>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0" y="333691"/>
              <a:ext cx="495300" cy="508133"/>
              <a:chOff x="0" y="333691"/>
              <a:chExt cx="495300" cy="508133"/>
            </a:xfrm>
          </p:grpSpPr>
          <p:sp>
            <p:nvSpPr>
              <p:cNvPr id="23" name="矩形 22"/>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5" name="组合 24"/>
          <p:cNvGrpSpPr/>
          <p:nvPr/>
        </p:nvGrpSpPr>
        <p:grpSpPr>
          <a:xfrm>
            <a:off x="835946" y="846324"/>
            <a:ext cx="10271663" cy="1107996"/>
            <a:chOff x="835946" y="846324"/>
            <a:chExt cx="10271663" cy="1107996"/>
          </a:xfrm>
        </p:grpSpPr>
        <p:sp>
          <p:nvSpPr>
            <p:cNvPr id="26" name="矩形 25"/>
            <p:cNvSpPr/>
            <p:nvPr/>
          </p:nvSpPr>
          <p:spPr>
            <a:xfrm rot="16200000">
              <a:off x="7217135" y="-1966091"/>
              <a:ext cx="369333" cy="7411614"/>
            </a:xfrm>
            <a:prstGeom prst="rect">
              <a:avLst/>
            </a:prstGeom>
            <a:gradFill flip="none" rotWithShape="1">
              <a:gsLst>
                <a:gs pos="42000">
                  <a:srgbClr val="56A0D5"/>
                </a:gs>
                <a:gs pos="0">
                  <a:schemeClr val="accent1">
                    <a:lumMod val="5000"/>
                    <a:lumOff val="95000"/>
                    <a:alpha val="0"/>
                  </a:schemeClr>
                </a:gs>
                <a:gs pos="68000">
                  <a:srgbClr val="0070C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2063470" y="846324"/>
              <a:ext cx="1638300" cy="1107996"/>
            </a:xfrm>
            <a:prstGeom prst="rect">
              <a:avLst/>
            </a:prstGeom>
            <a:noFill/>
            <a:ln w="9525">
              <a:noFill/>
              <a:miter/>
            </a:ln>
          </p:spPr>
          <p:txBody>
            <a:bodyPr wrap="square" anchor="t">
              <a:spAutoFit/>
            </a:bodyPr>
            <a:lstStyle>
              <a:defPPr>
                <a:defRPr lang="zh-CN"/>
              </a:defPPr>
              <a:lvl1pPr lvl="0" algn="ctr">
                <a:buFont typeface="Wingdings" panose="05000000000000000000" charset="0"/>
                <a:buNone/>
                <a:defRPr sz="6600" b="1" i="1">
                  <a:gradFill flip="none" rotWithShape="1">
                    <a:gsLst>
                      <a:gs pos="100000">
                        <a:srgbClr val="0070C0"/>
                      </a:gs>
                      <a:gs pos="46000">
                        <a:schemeClr val="bg1"/>
                      </a:gs>
                    </a:gsLst>
                    <a:lin ang="5400000" scaled="1"/>
                    <a:tileRect/>
                  </a:gradFill>
                  <a:latin typeface="微软雅黑" panose="020B0503020204020204" pitchFamily="34" charset="-122"/>
                  <a:ea typeface="微软雅黑" panose="020B0503020204020204" pitchFamily="34" charset="-122"/>
                </a:defRPr>
              </a:lvl1pPr>
            </a:lstStyle>
            <a:p>
              <a:r>
                <a:rPr lang="zh-CN" altLang="en-US" i="0" dirty="0">
                  <a:gradFill flip="none" rotWithShape="1">
                    <a:gsLst>
                      <a:gs pos="100000">
                        <a:srgbClr val="0070C0"/>
                      </a:gs>
                      <a:gs pos="46000">
                        <a:srgbClr val="0070C0"/>
                      </a:gs>
                    </a:gsLst>
                    <a:lin ang="5400000" scaled="1"/>
                    <a:tileRect/>
                  </a:gradFill>
                </a:rPr>
                <a:t> </a:t>
              </a:r>
              <a:r>
                <a:rPr lang="en-US" altLang="zh-CN" i="0" dirty="0">
                  <a:gradFill flip="none" rotWithShape="1">
                    <a:gsLst>
                      <a:gs pos="100000">
                        <a:srgbClr val="0070C0"/>
                      </a:gs>
                      <a:gs pos="46000">
                        <a:srgbClr val="0070C0"/>
                      </a:gs>
                    </a:gsLst>
                    <a:lin ang="5400000" scaled="1"/>
                    <a:tileRect/>
                  </a:gradFill>
                </a:rPr>
                <a:t>2</a:t>
              </a:r>
              <a:endParaRPr lang="en-US" altLang="zh-CN" i="0" dirty="0">
                <a:gradFill flip="none" rotWithShape="1">
                  <a:gsLst>
                    <a:gs pos="100000">
                      <a:srgbClr val="0070C0"/>
                    </a:gs>
                    <a:gs pos="46000">
                      <a:srgbClr val="0070C0"/>
                    </a:gs>
                  </a:gsLst>
                  <a:lin ang="5400000" scaled="1"/>
                  <a:tileRect/>
                </a:gradFill>
              </a:endParaRPr>
            </a:p>
          </p:txBody>
        </p:sp>
        <p:sp>
          <p:nvSpPr>
            <p:cNvPr id="28" name="文本框 27"/>
            <p:cNvSpPr txBox="1"/>
            <p:nvPr/>
          </p:nvSpPr>
          <p:spPr>
            <a:xfrm>
              <a:off x="3678700" y="1523292"/>
              <a:ext cx="3365500" cy="400110"/>
            </a:xfrm>
            <a:prstGeom prst="rect">
              <a:avLst/>
            </a:prstGeom>
            <a:noFill/>
          </p:spPr>
          <p:txBody>
            <a:bodyPr wrap="square" rtlCol="0">
              <a:spAutoFit/>
            </a:bodyPr>
            <a:lstStyle/>
            <a:p>
              <a:pPr algn="l"/>
              <a:r>
                <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a:t>
              </a:r>
              <a:r>
                <a:rPr kumimoji="1" lang="en-US"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1990</a:t>
              </a:r>
              <a:r>
                <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年</a:t>
              </a:r>
              <a:r>
                <a:rPr kumimoji="1" lang="en-US"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-2007</a:t>
              </a:r>
              <a:r>
                <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年） </a:t>
              </a:r>
              <a:endPar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endParaRPr>
            </a:p>
          </p:txBody>
        </p:sp>
        <p:sp>
          <p:nvSpPr>
            <p:cNvPr id="29" name="文本框 28"/>
            <p:cNvSpPr txBox="1"/>
            <p:nvPr/>
          </p:nvSpPr>
          <p:spPr>
            <a:xfrm>
              <a:off x="3690235" y="1004772"/>
              <a:ext cx="2653416" cy="461665"/>
            </a:xfrm>
            <a:prstGeom prst="rect">
              <a:avLst/>
            </a:prstGeom>
            <a:noFill/>
          </p:spPr>
          <p:txBody>
            <a:bodyPr wrap="square" rtlCol="0">
              <a:spAutoFit/>
            </a:bodyPr>
            <a:lstStyle/>
            <a:p>
              <a:pPr algn="l"/>
              <a:r>
                <a:rPr kumimoji="1" lang="zh-CN" altLang="en-US" sz="2400" b="1" dirty="0">
                  <a:gradFill>
                    <a:gsLst>
                      <a:gs pos="100000">
                        <a:srgbClr val="0070C0"/>
                      </a:gs>
                      <a:gs pos="0">
                        <a:srgbClr val="0070C0">
                          <a:lumMod val="79000"/>
                          <a:lumOff val="21000"/>
                        </a:srgbClr>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rPr>
                <a:t>城市更新萌芽阶段</a:t>
              </a:r>
              <a:endParaRPr kumimoji="1" lang="zh-CN" altLang="en-US" sz="2400" b="1" dirty="0">
                <a:gradFill>
                  <a:gsLst>
                    <a:gs pos="100000">
                      <a:srgbClr val="0070C0"/>
                    </a:gs>
                    <a:gs pos="0">
                      <a:srgbClr val="0070C0">
                        <a:lumMod val="79000"/>
                        <a:lumOff val="21000"/>
                      </a:srgbClr>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0" name="组合 29"/>
            <p:cNvGrpSpPr/>
            <p:nvPr/>
          </p:nvGrpSpPr>
          <p:grpSpPr>
            <a:xfrm>
              <a:off x="835946" y="863297"/>
              <a:ext cx="2623048" cy="1065234"/>
              <a:chOff x="493532" y="1229062"/>
              <a:chExt cx="2623048" cy="1065234"/>
            </a:xfrm>
          </p:grpSpPr>
          <p:sp>
            <p:nvSpPr>
              <p:cNvPr id="34" name="椭圆 33"/>
              <p:cNvSpPr/>
              <p:nvPr/>
            </p:nvSpPr>
            <p:spPr>
              <a:xfrm>
                <a:off x="618361" y="1917256"/>
                <a:ext cx="2380506" cy="301410"/>
              </a:xfrm>
              <a:prstGeom prst="ellipse">
                <a:avLst/>
              </a:prstGeom>
              <a:noFill/>
              <a:ln w="19050">
                <a:gradFill>
                  <a:gsLst>
                    <a:gs pos="0">
                      <a:schemeClr val="accent1">
                        <a:lumMod val="60000"/>
                        <a:lumOff val="40000"/>
                        <a:alpha val="0"/>
                      </a:schemeClr>
                    </a:gs>
                    <a:gs pos="100000">
                      <a:srgbClr val="0070C0">
                        <a:lumMod val="32000"/>
                        <a:lumOff val="68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35" name="椭圆 34"/>
              <p:cNvSpPr/>
              <p:nvPr/>
            </p:nvSpPr>
            <p:spPr>
              <a:xfrm>
                <a:off x="493532" y="1962176"/>
                <a:ext cx="2623048" cy="332120"/>
              </a:xfrm>
              <a:prstGeom prst="ellipse">
                <a:avLst/>
              </a:prstGeom>
              <a:noFill/>
              <a:ln w="19050">
                <a:gradFill flip="none" rotWithShape="1">
                  <a:gsLst>
                    <a:gs pos="0">
                      <a:schemeClr val="accent1">
                        <a:lumMod val="60000"/>
                        <a:lumOff val="40000"/>
                        <a:alpha val="0"/>
                      </a:schemeClr>
                    </a:gs>
                    <a:gs pos="100000">
                      <a:srgbClr val="0070C0">
                        <a:lumMod val="61000"/>
                        <a:lumOff val="39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36" name="文本框 10"/>
              <p:cNvSpPr txBox="1"/>
              <p:nvPr/>
            </p:nvSpPr>
            <p:spPr>
              <a:xfrm>
                <a:off x="756157" y="1229062"/>
                <a:ext cx="1811354" cy="1015663"/>
              </a:xfrm>
              <a:prstGeom prst="rect">
                <a:avLst/>
              </a:prstGeom>
              <a:noFill/>
            </p:spPr>
            <p:txBody>
              <a:bodyPr wrap="square" rtlCol="0">
                <a:spAutoFit/>
              </a:bodyPr>
              <a:lstStyle>
                <a:defPPr>
                  <a:defRPr lang="zh-CN"/>
                </a:defPPr>
                <a:lvl1pPr algn="dist">
                  <a:defRPr sz="6000" b="1" kern="0">
                    <a:solidFill>
                      <a:srgbClr val="0070C0"/>
                    </a:solidFill>
                    <a:latin typeface="微软雅黑" panose="020B0503020204020204" pitchFamily="34" charset="-122"/>
                    <a:ea typeface="微软雅黑" panose="020B0503020204020204" pitchFamily="34" charset="-122"/>
                  </a:defRPr>
                </a:lvl1pPr>
              </a:lstStyle>
              <a:p>
                <a:pPr algn="l"/>
                <a:r>
                  <a:rPr lang="zh-CN" altLang="en-US" sz="5800" noProof="1">
                    <a:gradFill>
                      <a:gsLst>
                        <a:gs pos="0">
                          <a:srgbClr val="0070C0"/>
                        </a:gs>
                        <a:gs pos="68000">
                          <a:srgbClr val="0070C0"/>
                        </a:gs>
                      </a:gsLst>
                      <a:lin ang="16200000" scaled="1"/>
                    </a:gradFill>
                  </a:rPr>
                  <a:t>阶段</a:t>
                </a:r>
                <a:endParaRPr lang="zh-CN" altLang="en-US" sz="5800" noProof="1">
                  <a:gradFill>
                    <a:gsLst>
                      <a:gs pos="0">
                        <a:srgbClr val="0070C0"/>
                      </a:gs>
                      <a:gs pos="68000">
                        <a:srgbClr val="0070C0"/>
                      </a:gs>
                    </a:gsLst>
                    <a:lin ang="16200000" scaled="1"/>
                  </a:gradFill>
                </a:endParaRPr>
              </a:p>
            </p:txBody>
          </p:sp>
        </p:grpSp>
        <p:grpSp>
          <p:nvGrpSpPr>
            <p:cNvPr id="31" name="组合 30"/>
            <p:cNvGrpSpPr/>
            <p:nvPr/>
          </p:nvGrpSpPr>
          <p:grpSpPr>
            <a:xfrm>
              <a:off x="6343651" y="1117248"/>
              <a:ext cx="266700" cy="233774"/>
              <a:chOff x="6001031" y="1117248"/>
              <a:chExt cx="266700" cy="233774"/>
            </a:xfrm>
          </p:grpSpPr>
          <p:sp>
            <p:nvSpPr>
              <p:cNvPr id="32" name="流程图: 决策 31"/>
              <p:cNvSpPr/>
              <p:nvPr/>
            </p:nvSpPr>
            <p:spPr>
              <a:xfrm>
                <a:off x="6001031" y="1118229"/>
                <a:ext cx="177800" cy="232793"/>
              </a:xfrm>
              <a:prstGeom prst="flowChartDecision">
                <a:avLst/>
              </a:prstGeom>
              <a:noFill/>
              <a:ln>
                <a:gradFill flip="none" rotWithShape="1">
                  <a:gsLst>
                    <a:gs pos="0">
                      <a:srgbClr val="FF0000">
                        <a:alpha val="0"/>
                      </a:srgbClr>
                    </a:gs>
                    <a:gs pos="83000">
                      <a:srgbClr val="FFC000"/>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流程图: 决策 32"/>
              <p:cNvSpPr/>
              <p:nvPr/>
            </p:nvSpPr>
            <p:spPr>
              <a:xfrm>
                <a:off x="6089931" y="1117248"/>
                <a:ext cx="177800" cy="232793"/>
              </a:xfrm>
              <a:prstGeom prst="flowChartDecision">
                <a:avLst/>
              </a:prstGeom>
              <a:noFill/>
              <a:ln>
                <a:gradFill flip="none" rotWithShape="1">
                  <a:gsLst>
                    <a:gs pos="0">
                      <a:srgbClr val="FF0000">
                        <a:alpha val="0"/>
                      </a:srgbClr>
                    </a:gs>
                    <a:gs pos="83000">
                      <a:srgbClr val="FFC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7" name="矩形: 圆角 36"/>
          <p:cNvSpPr/>
          <p:nvPr/>
        </p:nvSpPr>
        <p:spPr>
          <a:xfrm>
            <a:off x="835946" y="4518600"/>
            <a:ext cx="10271662" cy="1798736"/>
          </a:xfrm>
          <a:prstGeom prst="roundRect">
            <a:avLst>
              <a:gd name="adj" fmla="val 1005"/>
            </a:avLst>
          </a:prstGeom>
          <a:no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 uri="{28A0092B-C50C-407E-A947-70E740481C1C}">
                <a14:useLocalDpi xmlns:a14="http://schemas.microsoft.com/office/drawing/2010/main" val="0"/>
              </a:ext>
            </a:extLst>
          </a:blip>
          <a:srcRect t="28529" b="23392"/>
          <a:stretch>
            <a:fillRect/>
          </a:stretch>
        </p:blipFill>
        <p:spPr>
          <a:xfrm>
            <a:off x="0" y="0"/>
            <a:ext cx="12192000" cy="3429000"/>
          </a:xfrm>
          <a:prstGeom prst="rect">
            <a:avLst/>
          </a:prstGeom>
        </p:spPr>
      </p:pic>
      <p:sp>
        <p:nvSpPr>
          <p:cNvPr id="8" name="矩形 7"/>
          <p:cNvSpPr/>
          <p:nvPr/>
        </p:nvSpPr>
        <p:spPr>
          <a:xfrm>
            <a:off x="0" y="0"/>
            <a:ext cx="12192000" cy="3429000"/>
          </a:xfrm>
          <a:prstGeom prst="rect">
            <a:avLst/>
          </a:prstGeom>
          <a:gradFill flip="none" rotWithShape="1">
            <a:gsLst>
              <a:gs pos="0">
                <a:schemeClr val="accent1">
                  <a:lumMod val="5000"/>
                  <a:lumOff val="95000"/>
                  <a:alpha val="79000"/>
                </a:schemeClr>
              </a:gs>
              <a:gs pos="100000">
                <a:srgbClr val="0070C0">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958463" y="0"/>
            <a:ext cx="2451486" cy="5863771"/>
            <a:chOff x="1175657" y="0"/>
            <a:chExt cx="2451486" cy="5863771"/>
          </a:xfrm>
        </p:grpSpPr>
        <p:sp>
          <p:nvSpPr>
            <p:cNvPr id="7" name="矩形 6"/>
            <p:cNvSpPr/>
            <p:nvPr/>
          </p:nvSpPr>
          <p:spPr>
            <a:xfrm>
              <a:off x="1175657" y="0"/>
              <a:ext cx="2443843" cy="5863771"/>
            </a:xfrm>
            <a:prstGeom prst="rect">
              <a:avLst/>
            </a:prstGeom>
            <a:solidFill>
              <a:srgbClr val="0070C0"/>
            </a:solidFill>
            <a:ln>
              <a:noFill/>
            </a:ln>
            <a:effectLst>
              <a:outerShdw blurRad="279400" dist="139700" dir="5400000" algn="t" rotWithShape="0">
                <a:srgbClr val="0070C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264170" y="2989941"/>
              <a:ext cx="2362973" cy="1852495"/>
              <a:chOff x="1439770" y="2956490"/>
              <a:chExt cx="2362973" cy="1852495"/>
            </a:xfrm>
          </p:grpSpPr>
          <p:sp>
            <p:nvSpPr>
              <p:cNvPr id="9" name="文本框 3"/>
              <p:cNvSpPr txBox="1"/>
              <p:nvPr/>
            </p:nvSpPr>
            <p:spPr>
              <a:xfrm>
                <a:off x="1701027" y="2956490"/>
                <a:ext cx="1666286" cy="118994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kumimoji="1" lang="zh-CN" altLang="en-US" sz="5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简老宋" pitchFamily="2" charset="-122"/>
                    <a:cs typeface="微软雅黑" panose="020B0503020204020204" pitchFamily="34" charset="-122"/>
                  </a:rPr>
                  <a:t>目录</a:t>
                </a:r>
                <a:endParaRPr kumimoji="1" lang="en-US" altLang="zh-CN" sz="5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简老宋" pitchFamily="2" charset="-122"/>
                  <a:cs typeface="微软雅黑" panose="020B0503020204020204" pitchFamily="34" charset="-122"/>
                </a:endParaRPr>
              </a:p>
            </p:txBody>
          </p:sp>
          <p:sp>
            <p:nvSpPr>
              <p:cNvPr id="10" name="文本框 3"/>
              <p:cNvSpPr txBox="1"/>
              <p:nvPr/>
            </p:nvSpPr>
            <p:spPr>
              <a:xfrm>
                <a:off x="1439770" y="4146431"/>
                <a:ext cx="2362973" cy="66255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kumimoji="1" lang="en-US" altLang="zh-CN" sz="2800" b="1" dirty="0">
                    <a:solidFill>
                      <a:schemeClr val="accent1">
                        <a:lumMod val="20000"/>
                        <a:lumOff val="80000"/>
                      </a:schemeClr>
                    </a:solidFill>
                    <a:latin typeface="微软雅黑" panose="020B0503020204020204" pitchFamily="34" charset="-122"/>
                    <a:ea typeface="微软简老宋" pitchFamily="2" charset="-122"/>
                    <a:cs typeface="微软雅黑" panose="020B0503020204020204" pitchFamily="34" charset="-122"/>
                  </a:rPr>
                  <a:t>CONTENTS</a:t>
                </a:r>
                <a:endParaRPr kumimoji="1" lang="en-US" altLang="zh-CN" sz="2800" b="1" dirty="0">
                  <a:solidFill>
                    <a:schemeClr val="accent1">
                      <a:lumMod val="20000"/>
                      <a:lumOff val="80000"/>
                    </a:schemeClr>
                  </a:solidFill>
                  <a:latin typeface="微软雅黑" panose="020B0503020204020204" pitchFamily="34" charset="-122"/>
                  <a:ea typeface="微软简老宋" pitchFamily="2" charset="-122"/>
                  <a:cs typeface="微软雅黑" panose="020B0503020204020204" pitchFamily="34" charset="-122"/>
                </a:endParaRPr>
              </a:p>
            </p:txBody>
          </p:sp>
        </p:grpSp>
      </p:grpSp>
      <p:pic>
        <p:nvPicPr>
          <p:cNvPr id="5" name="图片 4"/>
          <p:cNvPicPr>
            <a:picLocks noChangeAspect="1"/>
          </p:cNvPicPr>
          <p:nvPr/>
        </p:nvPicPr>
        <p:blipFill>
          <a:blip r:embed="rId3"/>
          <a:stretch>
            <a:fillRect/>
          </a:stretch>
        </p:blipFill>
        <p:spPr>
          <a:xfrm>
            <a:off x="3778778" y="3381347"/>
            <a:ext cx="3737172" cy="1871634"/>
          </a:xfrm>
          <a:prstGeom prst="rect">
            <a:avLst/>
          </a:prstGeom>
        </p:spPr>
      </p:pic>
      <p:pic>
        <p:nvPicPr>
          <p:cNvPr id="36" name="图片 35"/>
          <p:cNvPicPr>
            <a:picLocks noChangeAspect="1"/>
          </p:cNvPicPr>
          <p:nvPr/>
        </p:nvPicPr>
        <p:blipFill>
          <a:blip r:embed="rId4"/>
          <a:stretch>
            <a:fillRect/>
          </a:stretch>
        </p:blipFill>
        <p:spPr>
          <a:xfrm>
            <a:off x="7697153" y="3327597"/>
            <a:ext cx="3846909" cy="1877731"/>
          </a:xfrm>
          <a:prstGeom prst="rect">
            <a:avLst/>
          </a:prstGeom>
        </p:spPr>
      </p:pic>
      <p:pic>
        <p:nvPicPr>
          <p:cNvPr id="37" name="图片 36"/>
          <p:cNvPicPr>
            <a:picLocks noChangeAspect="1"/>
          </p:cNvPicPr>
          <p:nvPr/>
        </p:nvPicPr>
        <p:blipFill>
          <a:blip r:embed="rId5"/>
          <a:stretch>
            <a:fillRect/>
          </a:stretch>
        </p:blipFill>
        <p:spPr>
          <a:xfrm>
            <a:off x="3779877" y="4686312"/>
            <a:ext cx="3724979" cy="1871634"/>
          </a:xfrm>
          <a:prstGeom prst="rect">
            <a:avLst/>
          </a:prstGeom>
        </p:spPr>
      </p:pic>
      <p:pic>
        <p:nvPicPr>
          <p:cNvPr id="38" name="图片 37"/>
          <p:cNvPicPr>
            <a:picLocks noChangeAspect="1"/>
          </p:cNvPicPr>
          <p:nvPr/>
        </p:nvPicPr>
        <p:blipFill>
          <a:blip r:embed="rId6"/>
          <a:stretch>
            <a:fillRect/>
          </a:stretch>
        </p:blipFill>
        <p:spPr>
          <a:xfrm>
            <a:off x="7708247" y="4680939"/>
            <a:ext cx="3810330" cy="1877731"/>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0" name="任意多边形 7"/>
          <p:cNvSpPr/>
          <p:nvPr/>
        </p:nvSpPr>
        <p:spPr bwMode="auto">
          <a:xfrm>
            <a:off x="3498850" y="3375026"/>
            <a:ext cx="4325938" cy="142875"/>
          </a:xfrm>
          <a:custGeom>
            <a:avLst/>
            <a:gdLst>
              <a:gd name="T0" fmla="*/ 0 w 1752600"/>
              <a:gd name="T1" fmla="*/ 0 h 142875"/>
              <a:gd name="T2" fmla="*/ 1752600 w 1752600"/>
              <a:gd name="T3" fmla="*/ 0 h 142875"/>
              <a:gd name="T4" fmla="*/ 0 60000 65536"/>
              <a:gd name="T5" fmla="*/ 0 60000 65536"/>
              <a:gd name="T6" fmla="*/ 0 w 1752600"/>
              <a:gd name="T7" fmla="*/ 0 h 142875"/>
              <a:gd name="T8" fmla="*/ 1752600 w 1752600"/>
              <a:gd name="T9" fmla="*/ 142875 h 142875"/>
            </a:gdLst>
            <a:ahLst/>
            <a:cxnLst>
              <a:cxn ang="T4">
                <a:pos x="T0" y="T1"/>
              </a:cxn>
              <a:cxn ang="T5">
                <a:pos x="T2" y="T3"/>
              </a:cxn>
            </a:cxnLst>
            <a:rect l="T6" t="T7" r="T8" b="T9"/>
            <a:pathLst/>
          </a:custGeom>
          <a:noFill/>
          <a:ln w="19050" cap="flat" cmpd="sng">
            <a:solidFill>
              <a:srgbClr val="FF0000"/>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zh-CN">
              <a:latin typeface="楷体" panose="02010609060101010101" pitchFamily="49" charset="-122"/>
              <a:ea typeface="楷体" panose="02010609060101010101" pitchFamily="49" charset="-122"/>
              <a:sym typeface="微软雅黑" panose="020B0503020204020204" pitchFamily="34" charset="-122"/>
            </a:endParaRPr>
          </a:p>
        </p:txBody>
      </p:sp>
      <p:sp>
        <p:nvSpPr>
          <p:cNvPr id="20491" name="任意多边形 14"/>
          <p:cNvSpPr/>
          <p:nvPr/>
        </p:nvSpPr>
        <p:spPr bwMode="auto">
          <a:xfrm>
            <a:off x="3498850" y="3622676"/>
            <a:ext cx="4325938" cy="142875"/>
          </a:xfrm>
          <a:custGeom>
            <a:avLst/>
            <a:gdLst>
              <a:gd name="T0" fmla="*/ 0 w 1752600"/>
              <a:gd name="T1" fmla="*/ 0 h 142875"/>
              <a:gd name="T2" fmla="*/ 1752600 w 1752600"/>
              <a:gd name="T3" fmla="*/ 0 h 142875"/>
              <a:gd name="T4" fmla="*/ 0 60000 65536"/>
              <a:gd name="T5" fmla="*/ 0 60000 65536"/>
              <a:gd name="T6" fmla="*/ 0 w 1752600"/>
              <a:gd name="T7" fmla="*/ 0 h 142875"/>
              <a:gd name="T8" fmla="*/ 1752600 w 1752600"/>
              <a:gd name="T9" fmla="*/ 142875 h 142875"/>
            </a:gdLst>
            <a:ahLst/>
            <a:cxnLst>
              <a:cxn ang="T4">
                <a:pos x="T0" y="T1"/>
              </a:cxn>
              <a:cxn ang="T5">
                <a:pos x="T2" y="T3"/>
              </a:cxn>
            </a:cxnLst>
            <a:rect l="T6" t="T7" r="T8" b="T9"/>
            <a:pathLst/>
          </a:custGeom>
          <a:noFill/>
          <a:ln w="19050" cap="flat" cmpd="sng">
            <a:solidFill>
              <a:srgbClr val="FF0000"/>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zh-CN">
              <a:latin typeface="楷体" panose="02010609060101010101" pitchFamily="49" charset="-122"/>
              <a:ea typeface="楷体" panose="02010609060101010101" pitchFamily="49" charset="-122"/>
              <a:sym typeface="微软雅黑" panose="020B0503020204020204" pitchFamily="34" charset="-122"/>
            </a:endParaRPr>
          </a:p>
        </p:txBody>
      </p:sp>
      <p:sp>
        <p:nvSpPr>
          <p:cNvPr id="20492" name="任意多边形 18"/>
          <p:cNvSpPr/>
          <p:nvPr/>
        </p:nvSpPr>
        <p:spPr bwMode="auto">
          <a:xfrm>
            <a:off x="3508375" y="3875089"/>
            <a:ext cx="4324350" cy="142875"/>
          </a:xfrm>
          <a:custGeom>
            <a:avLst/>
            <a:gdLst>
              <a:gd name="T0" fmla="*/ 0 w 1752600"/>
              <a:gd name="T1" fmla="*/ 0 h 142875"/>
              <a:gd name="T2" fmla="*/ 1752600 w 1752600"/>
              <a:gd name="T3" fmla="*/ 0 h 142875"/>
              <a:gd name="T4" fmla="*/ 0 60000 65536"/>
              <a:gd name="T5" fmla="*/ 0 60000 65536"/>
              <a:gd name="T6" fmla="*/ 0 w 1752600"/>
              <a:gd name="T7" fmla="*/ 0 h 142875"/>
              <a:gd name="T8" fmla="*/ 1752600 w 1752600"/>
              <a:gd name="T9" fmla="*/ 142875 h 142875"/>
            </a:gdLst>
            <a:ahLst/>
            <a:cxnLst>
              <a:cxn ang="T4">
                <a:pos x="T0" y="T1"/>
              </a:cxn>
              <a:cxn ang="T5">
                <a:pos x="T2" y="T3"/>
              </a:cxn>
            </a:cxnLst>
            <a:rect l="T6" t="T7" r="T8" b="T9"/>
            <a:pathLst/>
          </a:custGeom>
          <a:noFill/>
          <a:ln w="19050" cap="flat" cmpd="sng">
            <a:solidFill>
              <a:srgbClr val="FF0000"/>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zh-CN">
              <a:latin typeface="楷体" panose="02010609060101010101" pitchFamily="49" charset="-122"/>
              <a:ea typeface="楷体" panose="02010609060101010101" pitchFamily="49" charset="-122"/>
              <a:sym typeface="微软雅黑" panose="020B0503020204020204" pitchFamily="34" charset="-122"/>
            </a:endParaRPr>
          </a:p>
        </p:txBody>
      </p:sp>
      <p:sp>
        <p:nvSpPr>
          <p:cNvPr id="20493" name="任意多边形 19"/>
          <p:cNvSpPr/>
          <p:nvPr/>
        </p:nvSpPr>
        <p:spPr bwMode="auto">
          <a:xfrm>
            <a:off x="3498850" y="4129089"/>
            <a:ext cx="2749550" cy="96837"/>
          </a:xfrm>
          <a:custGeom>
            <a:avLst/>
            <a:gdLst>
              <a:gd name="T0" fmla="*/ 0 w 1752600"/>
              <a:gd name="T1" fmla="*/ 0 h 95885"/>
              <a:gd name="T2" fmla="*/ 1752600 w 1752600"/>
              <a:gd name="T3" fmla="*/ 0 h 95885"/>
              <a:gd name="T4" fmla="*/ 0 60000 65536"/>
              <a:gd name="T5" fmla="*/ 0 60000 65536"/>
              <a:gd name="T6" fmla="*/ 0 w 1752600"/>
              <a:gd name="T7" fmla="*/ 0 h 95885"/>
              <a:gd name="T8" fmla="*/ 1752600 w 1752600"/>
              <a:gd name="T9" fmla="*/ 95885 h 95885"/>
            </a:gdLst>
            <a:ahLst/>
            <a:cxnLst>
              <a:cxn ang="T4">
                <a:pos x="T0" y="T1"/>
              </a:cxn>
              <a:cxn ang="T5">
                <a:pos x="T2" y="T3"/>
              </a:cxn>
            </a:cxnLst>
            <a:rect l="T6" t="T7" r="T8" b="T9"/>
            <a:pathLst/>
          </a:custGeom>
          <a:noFill/>
          <a:ln w="19050" cap="flat" cmpd="sng">
            <a:solidFill>
              <a:srgbClr val="FF0000"/>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zh-CN">
              <a:latin typeface="楷体" panose="02010609060101010101" pitchFamily="49" charset="-122"/>
              <a:ea typeface="楷体" panose="02010609060101010101" pitchFamily="49" charset="-122"/>
              <a:sym typeface="微软雅黑" panose="020B0503020204020204" pitchFamily="34" charset="-122"/>
            </a:endParaRPr>
          </a:p>
        </p:txBody>
      </p:sp>
      <p:sp>
        <p:nvSpPr>
          <p:cNvPr id="20494" name="任意多边形 19"/>
          <p:cNvSpPr/>
          <p:nvPr/>
        </p:nvSpPr>
        <p:spPr bwMode="auto">
          <a:xfrm>
            <a:off x="7070725" y="6027739"/>
            <a:ext cx="762000" cy="142875"/>
          </a:xfrm>
          <a:custGeom>
            <a:avLst/>
            <a:gdLst>
              <a:gd name="T0" fmla="*/ 0 w 1752600"/>
              <a:gd name="T1" fmla="*/ 0 h 142875"/>
              <a:gd name="T2" fmla="*/ 1752600 w 1752600"/>
              <a:gd name="T3" fmla="*/ 0 h 142875"/>
              <a:gd name="T4" fmla="*/ 0 60000 65536"/>
              <a:gd name="T5" fmla="*/ 0 60000 65536"/>
              <a:gd name="T6" fmla="*/ 0 w 1752600"/>
              <a:gd name="T7" fmla="*/ 0 h 142875"/>
              <a:gd name="T8" fmla="*/ 1752600 w 1752600"/>
              <a:gd name="T9" fmla="*/ 142875 h 142875"/>
            </a:gdLst>
            <a:ahLst/>
            <a:cxnLst>
              <a:cxn ang="T4">
                <a:pos x="T0" y="T1"/>
              </a:cxn>
              <a:cxn ang="T5">
                <a:pos x="T2" y="T3"/>
              </a:cxn>
            </a:cxnLst>
            <a:rect l="T6" t="T7" r="T8" b="T9"/>
            <a:pathLst/>
          </a:custGeom>
          <a:noFill/>
          <a:ln w="19050" cap="flat" cmpd="sng">
            <a:solidFill>
              <a:srgbClr val="FF0000"/>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zh-CN">
              <a:latin typeface="楷体" panose="02010609060101010101" pitchFamily="49" charset="-122"/>
              <a:ea typeface="楷体" panose="02010609060101010101" pitchFamily="49" charset="-122"/>
              <a:sym typeface="微软雅黑" panose="020B0503020204020204" pitchFamily="34" charset="-122"/>
            </a:endParaRPr>
          </a:p>
        </p:txBody>
      </p:sp>
      <p:sp>
        <p:nvSpPr>
          <p:cNvPr id="20495" name="任意多边形 19"/>
          <p:cNvSpPr/>
          <p:nvPr/>
        </p:nvSpPr>
        <p:spPr bwMode="auto">
          <a:xfrm>
            <a:off x="3597275" y="6300788"/>
            <a:ext cx="628650" cy="95250"/>
          </a:xfrm>
          <a:custGeom>
            <a:avLst/>
            <a:gdLst>
              <a:gd name="T0" fmla="*/ 0 w 1752600"/>
              <a:gd name="T1" fmla="*/ 0 h 95885"/>
              <a:gd name="T2" fmla="*/ 1752600 w 1752600"/>
              <a:gd name="T3" fmla="*/ 0 h 95885"/>
              <a:gd name="T4" fmla="*/ 0 60000 65536"/>
              <a:gd name="T5" fmla="*/ 0 60000 65536"/>
              <a:gd name="T6" fmla="*/ 0 w 1752600"/>
              <a:gd name="T7" fmla="*/ 0 h 95885"/>
              <a:gd name="T8" fmla="*/ 1752600 w 1752600"/>
              <a:gd name="T9" fmla="*/ 95885 h 95885"/>
            </a:gdLst>
            <a:ahLst/>
            <a:cxnLst>
              <a:cxn ang="T4">
                <a:pos x="T0" y="T1"/>
              </a:cxn>
              <a:cxn ang="T5">
                <a:pos x="T2" y="T3"/>
              </a:cxn>
            </a:cxnLst>
            <a:rect l="T6" t="T7" r="T8" b="T9"/>
            <a:pathLst/>
          </a:custGeom>
          <a:noFill/>
          <a:ln w="19050" cap="flat" cmpd="sng">
            <a:solidFill>
              <a:srgbClr val="FF0000"/>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zh-CN">
              <a:latin typeface="楷体" panose="02010609060101010101" pitchFamily="49" charset="-122"/>
              <a:ea typeface="楷体" panose="02010609060101010101" pitchFamily="49" charset="-122"/>
              <a:sym typeface="微软雅黑" panose="020B0503020204020204" pitchFamily="34" charset="-122"/>
            </a:endParaRPr>
          </a:p>
        </p:txBody>
      </p:sp>
      <p:grpSp>
        <p:nvGrpSpPr>
          <p:cNvPr id="16" name="组合 15"/>
          <p:cNvGrpSpPr/>
          <p:nvPr/>
        </p:nvGrpSpPr>
        <p:grpSpPr>
          <a:xfrm>
            <a:off x="0" y="181084"/>
            <a:ext cx="12006943" cy="568144"/>
            <a:chOff x="0" y="273684"/>
            <a:chExt cx="12006943" cy="568144"/>
          </a:xfrm>
        </p:grpSpPr>
        <p:sp>
          <p:nvSpPr>
            <p:cNvPr id="17" name="文本框 16"/>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2.2</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城市更新发展历程</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18" name="直接连接符 17"/>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0" y="333691"/>
              <a:ext cx="495300" cy="508133"/>
              <a:chOff x="0" y="333691"/>
              <a:chExt cx="495300" cy="508133"/>
            </a:xfrm>
          </p:grpSpPr>
          <p:sp>
            <p:nvSpPr>
              <p:cNvPr id="20" name="矩形 19"/>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2" name="组合 21"/>
          <p:cNvGrpSpPr/>
          <p:nvPr/>
        </p:nvGrpSpPr>
        <p:grpSpPr>
          <a:xfrm>
            <a:off x="835946" y="846324"/>
            <a:ext cx="10271663" cy="1107996"/>
            <a:chOff x="835946" y="846324"/>
            <a:chExt cx="10271663" cy="1107996"/>
          </a:xfrm>
        </p:grpSpPr>
        <p:sp>
          <p:nvSpPr>
            <p:cNvPr id="23" name="矩形 22"/>
            <p:cNvSpPr/>
            <p:nvPr/>
          </p:nvSpPr>
          <p:spPr>
            <a:xfrm rot="16200000">
              <a:off x="7217135" y="-1966091"/>
              <a:ext cx="369333" cy="7411614"/>
            </a:xfrm>
            <a:prstGeom prst="rect">
              <a:avLst/>
            </a:prstGeom>
            <a:gradFill flip="none" rotWithShape="1">
              <a:gsLst>
                <a:gs pos="42000">
                  <a:srgbClr val="56A0D5"/>
                </a:gs>
                <a:gs pos="0">
                  <a:schemeClr val="accent1">
                    <a:lumMod val="5000"/>
                    <a:lumOff val="95000"/>
                    <a:alpha val="0"/>
                  </a:schemeClr>
                </a:gs>
                <a:gs pos="68000">
                  <a:srgbClr val="0070C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063470" y="846324"/>
              <a:ext cx="1638300" cy="1107996"/>
            </a:xfrm>
            <a:prstGeom prst="rect">
              <a:avLst/>
            </a:prstGeom>
            <a:noFill/>
            <a:ln w="9525">
              <a:noFill/>
              <a:miter/>
            </a:ln>
          </p:spPr>
          <p:txBody>
            <a:bodyPr wrap="square" anchor="t">
              <a:spAutoFit/>
            </a:bodyPr>
            <a:lstStyle>
              <a:defPPr>
                <a:defRPr lang="zh-CN"/>
              </a:defPPr>
              <a:lvl1pPr lvl="0" algn="ctr">
                <a:buFont typeface="Wingdings" panose="05000000000000000000" charset="0"/>
                <a:buNone/>
                <a:defRPr sz="6600" b="1" i="1">
                  <a:gradFill flip="none" rotWithShape="1">
                    <a:gsLst>
                      <a:gs pos="100000">
                        <a:srgbClr val="0070C0"/>
                      </a:gs>
                      <a:gs pos="46000">
                        <a:schemeClr val="bg1"/>
                      </a:gs>
                    </a:gsLst>
                    <a:lin ang="5400000" scaled="1"/>
                    <a:tileRect/>
                  </a:gradFill>
                  <a:latin typeface="微软雅黑" panose="020B0503020204020204" pitchFamily="34" charset="-122"/>
                  <a:ea typeface="微软雅黑" panose="020B0503020204020204" pitchFamily="34" charset="-122"/>
                </a:defRPr>
              </a:lvl1pPr>
            </a:lstStyle>
            <a:p>
              <a:r>
                <a:rPr lang="zh-CN" altLang="en-US" i="0" dirty="0">
                  <a:gradFill flip="none" rotWithShape="1">
                    <a:gsLst>
                      <a:gs pos="100000">
                        <a:srgbClr val="0070C0"/>
                      </a:gs>
                      <a:gs pos="46000">
                        <a:srgbClr val="0070C0"/>
                      </a:gs>
                    </a:gsLst>
                    <a:lin ang="5400000" scaled="1"/>
                    <a:tileRect/>
                  </a:gradFill>
                </a:rPr>
                <a:t> </a:t>
              </a:r>
              <a:r>
                <a:rPr lang="en-US" altLang="zh-CN" i="0" dirty="0">
                  <a:gradFill flip="none" rotWithShape="1">
                    <a:gsLst>
                      <a:gs pos="100000">
                        <a:srgbClr val="0070C0"/>
                      </a:gs>
                      <a:gs pos="46000">
                        <a:srgbClr val="0070C0"/>
                      </a:gs>
                    </a:gsLst>
                    <a:lin ang="5400000" scaled="1"/>
                    <a:tileRect/>
                  </a:gradFill>
                </a:rPr>
                <a:t>3</a:t>
              </a:r>
              <a:endParaRPr lang="en-US" altLang="zh-CN" i="0" dirty="0">
                <a:gradFill flip="none" rotWithShape="1">
                  <a:gsLst>
                    <a:gs pos="100000">
                      <a:srgbClr val="0070C0"/>
                    </a:gs>
                    <a:gs pos="46000">
                      <a:srgbClr val="0070C0"/>
                    </a:gs>
                  </a:gsLst>
                  <a:lin ang="5400000" scaled="1"/>
                  <a:tileRect/>
                </a:gradFill>
              </a:endParaRPr>
            </a:p>
          </p:txBody>
        </p:sp>
        <p:sp>
          <p:nvSpPr>
            <p:cNvPr id="25" name="文本框 24"/>
            <p:cNvSpPr txBox="1"/>
            <p:nvPr/>
          </p:nvSpPr>
          <p:spPr>
            <a:xfrm>
              <a:off x="3678700" y="1523292"/>
              <a:ext cx="3365500" cy="400110"/>
            </a:xfrm>
            <a:prstGeom prst="rect">
              <a:avLst/>
            </a:prstGeom>
            <a:noFill/>
          </p:spPr>
          <p:txBody>
            <a:bodyPr wrap="square" rtlCol="0">
              <a:spAutoFit/>
            </a:bodyPr>
            <a:lstStyle/>
            <a:p>
              <a:pPr algn="l"/>
              <a:r>
                <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a:t>
              </a:r>
              <a:r>
                <a:rPr kumimoji="1" lang="en-US"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2007</a:t>
              </a:r>
              <a:r>
                <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年</a:t>
              </a:r>
              <a:r>
                <a:rPr kumimoji="1" lang="en-US"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-2015</a:t>
              </a:r>
              <a:r>
                <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年） </a:t>
              </a:r>
              <a:endPar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endParaRPr>
            </a:p>
          </p:txBody>
        </p:sp>
        <p:sp>
          <p:nvSpPr>
            <p:cNvPr id="26" name="文本框 25"/>
            <p:cNvSpPr txBox="1"/>
            <p:nvPr/>
          </p:nvSpPr>
          <p:spPr>
            <a:xfrm>
              <a:off x="3690235" y="1004772"/>
              <a:ext cx="2653416" cy="461665"/>
            </a:xfrm>
            <a:prstGeom prst="rect">
              <a:avLst/>
            </a:prstGeom>
            <a:noFill/>
          </p:spPr>
          <p:txBody>
            <a:bodyPr wrap="square" rtlCol="0">
              <a:spAutoFit/>
            </a:bodyPr>
            <a:lstStyle/>
            <a:p>
              <a:pPr algn="l"/>
              <a:r>
                <a:rPr kumimoji="1" lang="zh-CN" altLang="en-US" sz="2400" b="1" dirty="0">
                  <a:gradFill>
                    <a:gsLst>
                      <a:gs pos="100000">
                        <a:srgbClr val="0070C0"/>
                      </a:gs>
                      <a:gs pos="0">
                        <a:srgbClr val="0070C0">
                          <a:lumMod val="79000"/>
                          <a:lumOff val="21000"/>
                        </a:srgbClr>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rPr>
                <a:t>城市更新探索阶段</a:t>
              </a:r>
              <a:endParaRPr kumimoji="1" lang="zh-CN" altLang="en-US" sz="2400" b="1" dirty="0">
                <a:gradFill>
                  <a:gsLst>
                    <a:gs pos="100000">
                      <a:srgbClr val="0070C0"/>
                    </a:gs>
                    <a:gs pos="0">
                      <a:srgbClr val="0070C0">
                        <a:lumMod val="79000"/>
                        <a:lumOff val="21000"/>
                      </a:srgbClr>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7" name="组合 26"/>
            <p:cNvGrpSpPr/>
            <p:nvPr/>
          </p:nvGrpSpPr>
          <p:grpSpPr>
            <a:xfrm>
              <a:off x="835946" y="863297"/>
              <a:ext cx="2623048" cy="1065234"/>
              <a:chOff x="493532" y="1229062"/>
              <a:chExt cx="2623048" cy="1065234"/>
            </a:xfrm>
          </p:grpSpPr>
          <p:sp>
            <p:nvSpPr>
              <p:cNvPr id="31" name="椭圆 30"/>
              <p:cNvSpPr/>
              <p:nvPr/>
            </p:nvSpPr>
            <p:spPr>
              <a:xfrm>
                <a:off x="618361" y="1917256"/>
                <a:ext cx="2380506" cy="301410"/>
              </a:xfrm>
              <a:prstGeom prst="ellipse">
                <a:avLst/>
              </a:prstGeom>
              <a:noFill/>
              <a:ln w="19050">
                <a:gradFill>
                  <a:gsLst>
                    <a:gs pos="0">
                      <a:schemeClr val="accent1">
                        <a:lumMod val="60000"/>
                        <a:lumOff val="40000"/>
                        <a:alpha val="0"/>
                      </a:schemeClr>
                    </a:gs>
                    <a:gs pos="100000">
                      <a:srgbClr val="0070C0">
                        <a:lumMod val="32000"/>
                        <a:lumOff val="68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32" name="椭圆 31"/>
              <p:cNvSpPr/>
              <p:nvPr/>
            </p:nvSpPr>
            <p:spPr>
              <a:xfrm>
                <a:off x="493532" y="1962176"/>
                <a:ext cx="2623048" cy="332120"/>
              </a:xfrm>
              <a:prstGeom prst="ellipse">
                <a:avLst/>
              </a:prstGeom>
              <a:noFill/>
              <a:ln w="19050">
                <a:gradFill flip="none" rotWithShape="1">
                  <a:gsLst>
                    <a:gs pos="0">
                      <a:schemeClr val="accent1">
                        <a:lumMod val="60000"/>
                        <a:lumOff val="40000"/>
                        <a:alpha val="0"/>
                      </a:schemeClr>
                    </a:gs>
                    <a:gs pos="100000">
                      <a:srgbClr val="0070C0">
                        <a:lumMod val="61000"/>
                        <a:lumOff val="39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33" name="文本框 10"/>
              <p:cNvSpPr txBox="1"/>
              <p:nvPr/>
            </p:nvSpPr>
            <p:spPr>
              <a:xfrm>
                <a:off x="756157" y="1229062"/>
                <a:ext cx="1811354" cy="1015663"/>
              </a:xfrm>
              <a:prstGeom prst="rect">
                <a:avLst/>
              </a:prstGeom>
              <a:noFill/>
            </p:spPr>
            <p:txBody>
              <a:bodyPr wrap="square" rtlCol="0">
                <a:spAutoFit/>
              </a:bodyPr>
              <a:lstStyle>
                <a:defPPr>
                  <a:defRPr lang="zh-CN"/>
                </a:defPPr>
                <a:lvl1pPr algn="dist">
                  <a:defRPr sz="6000" b="1" kern="0">
                    <a:solidFill>
                      <a:srgbClr val="0070C0"/>
                    </a:solidFill>
                    <a:latin typeface="微软雅黑" panose="020B0503020204020204" pitchFamily="34" charset="-122"/>
                    <a:ea typeface="微软雅黑" panose="020B0503020204020204" pitchFamily="34" charset="-122"/>
                  </a:defRPr>
                </a:lvl1pPr>
              </a:lstStyle>
              <a:p>
                <a:pPr algn="l"/>
                <a:r>
                  <a:rPr lang="zh-CN" altLang="en-US" sz="5800" noProof="1">
                    <a:gradFill>
                      <a:gsLst>
                        <a:gs pos="0">
                          <a:srgbClr val="0070C0"/>
                        </a:gs>
                        <a:gs pos="68000">
                          <a:srgbClr val="0070C0"/>
                        </a:gs>
                      </a:gsLst>
                      <a:lin ang="16200000" scaled="1"/>
                    </a:gradFill>
                  </a:rPr>
                  <a:t>阶段</a:t>
                </a:r>
                <a:endParaRPr lang="zh-CN" altLang="en-US" sz="5800" noProof="1">
                  <a:gradFill>
                    <a:gsLst>
                      <a:gs pos="0">
                        <a:srgbClr val="0070C0"/>
                      </a:gs>
                      <a:gs pos="68000">
                        <a:srgbClr val="0070C0"/>
                      </a:gs>
                    </a:gsLst>
                    <a:lin ang="16200000" scaled="1"/>
                  </a:gradFill>
                </a:endParaRPr>
              </a:p>
            </p:txBody>
          </p:sp>
        </p:grpSp>
        <p:grpSp>
          <p:nvGrpSpPr>
            <p:cNvPr id="28" name="组合 27"/>
            <p:cNvGrpSpPr/>
            <p:nvPr/>
          </p:nvGrpSpPr>
          <p:grpSpPr>
            <a:xfrm>
              <a:off x="6343651" y="1117248"/>
              <a:ext cx="266700" cy="233774"/>
              <a:chOff x="6001031" y="1117248"/>
              <a:chExt cx="266700" cy="233774"/>
            </a:xfrm>
          </p:grpSpPr>
          <p:sp>
            <p:nvSpPr>
              <p:cNvPr id="29" name="流程图: 决策 28"/>
              <p:cNvSpPr/>
              <p:nvPr/>
            </p:nvSpPr>
            <p:spPr>
              <a:xfrm>
                <a:off x="6001031" y="1118229"/>
                <a:ext cx="177800" cy="232793"/>
              </a:xfrm>
              <a:prstGeom prst="flowChartDecision">
                <a:avLst/>
              </a:prstGeom>
              <a:noFill/>
              <a:ln>
                <a:gradFill flip="none" rotWithShape="1">
                  <a:gsLst>
                    <a:gs pos="0">
                      <a:srgbClr val="FF0000">
                        <a:alpha val="0"/>
                      </a:srgbClr>
                    </a:gs>
                    <a:gs pos="83000">
                      <a:srgbClr val="FFC000"/>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流程图: 决策 29"/>
              <p:cNvSpPr/>
              <p:nvPr/>
            </p:nvSpPr>
            <p:spPr>
              <a:xfrm>
                <a:off x="6089931" y="1117248"/>
                <a:ext cx="177800" cy="232793"/>
              </a:xfrm>
              <a:prstGeom prst="flowChartDecision">
                <a:avLst/>
              </a:prstGeom>
              <a:noFill/>
              <a:ln>
                <a:gradFill flip="none" rotWithShape="1">
                  <a:gsLst>
                    <a:gs pos="0">
                      <a:srgbClr val="FF0000">
                        <a:alpha val="0"/>
                      </a:srgbClr>
                    </a:gs>
                    <a:gs pos="83000">
                      <a:srgbClr val="FFC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 name="组合 1"/>
          <p:cNvGrpSpPr/>
          <p:nvPr/>
        </p:nvGrpSpPr>
        <p:grpSpPr>
          <a:xfrm>
            <a:off x="835946" y="2100283"/>
            <a:ext cx="10441654" cy="633514"/>
            <a:chOff x="835946" y="2100283"/>
            <a:chExt cx="10441654" cy="633514"/>
          </a:xfrm>
        </p:grpSpPr>
        <p:sp>
          <p:nvSpPr>
            <p:cNvPr id="34" name="矩形: 圆角 33"/>
            <p:cNvSpPr/>
            <p:nvPr/>
          </p:nvSpPr>
          <p:spPr>
            <a:xfrm>
              <a:off x="835946" y="2100283"/>
              <a:ext cx="10441654" cy="633514"/>
            </a:xfrm>
            <a:prstGeom prst="roundRect">
              <a:avLst>
                <a:gd name="adj" fmla="val 50000"/>
              </a:avLst>
            </a:prstGeom>
            <a:gradFill>
              <a:gsLst>
                <a:gs pos="0">
                  <a:srgbClr val="C1EFFF">
                    <a:alpha val="52000"/>
                  </a:srgbClr>
                </a:gs>
                <a:gs pos="96000">
                  <a:srgbClr val="C1EFFF">
                    <a:alpha val="0"/>
                  </a:srgbClr>
                </a:gs>
              </a:gsLst>
              <a:lin ang="16200000" scaled="1"/>
            </a:gradFill>
            <a:ln w="6350" cap="rnd">
              <a:gradFill flip="none" rotWithShape="1">
                <a:gsLst>
                  <a:gs pos="0">
                    <a:srgbClr val="009AD0"/>
                  </a:gs>
                  <a:gs pos="86000">
                    <a:srgbClr val="009AD0">
                      <a:alpha val="0"/>
                    </a:srgb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5" name="文本框 2"/>
            <p:cNvSpPr>
              <a:spLocks noChangeArrowheads="1"/>
            </p:cNvSpPr>
            <p:nvPr/>
          </p:nvSpPr>
          <p:spPr bwMode="auto">
            <a:xfrm>
              <a:off x="1098571" y="2216439"/>
              <a:ext cx="10032409" cy="461665"/>
            </a:xfrm>
            <a:prstGeom prst="rect">
              <a:avLst/>
            </a:prstGeom>
            <a:noFill/>
            <a:ln>
              <a:noFill/>
            </a:ln>
          </p:spPr>
          <p:txBody>
            <a:bodyPr wrap="square">
              <a:spAutoFit/>
            </a:bodyPr>
            <a:lstStyle/>
            <a:p>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城市更新规模和方式发生转变，由大规模改造向注重细节的微改造转变。</a:t>
              </a:r>
              <a:endParaRPr lang="zh-CN" altLang="en-US" sz="2400" dirty="0"/>
            </a:p>
          </p:txBody>
        </p:sp>
      </p:grpSp>
      <p:sp>
        <p:nvSpPr>
          <p:cNvPr id="40" name="矩形 39"/>
          <p:cNvSpPr/>
          <p:nvPr/>
        </p:nvSpPr>
        <p:spPr>
          <a:xfrm>
            <a:off x="835946" y="2878791"/>
            <a:ext cx="10441654" cy="3656919"/>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024318" y="3074863"/>
            <a:ext cx="4180914" cy="461665"/>
          </a:xfrm>
          <a:prstGeom prst="rect">
            <a:avLst/>
          </a:prstGeom>
          <a:noFill/>
        </p:spPr>
        <p:txBody>
          <a:bodyPr wrap="square">
            <a:spAutoFit/>
          </a:bodyPr>
          <a:lstStyle/>
          <a:p>
            <a:r>
              <a:rPr lang="zh-CN" altLang="en-US" sz="2400" b="1" dirty="0">
                <a:solidFill>
                  <a:schemeClr val="tx1">
                    <a:lumMod val="85000"/>
                    <a:lumOff val="15000"/>
                  </a:schemeClr>
                </a:solidFill>
              </a:rPr>
              <a:t>第一部城市更新活动规章出台</a:t>
            </a:r>
            <a:endParaRPr lang="zh-CN" altLang="en-US" sz="2400" b="1" dirty="0">
              <a:solidFill>
                <a:schemeClr val="tx1">
                  <a:lumMod val="85000"/>
                  <a:lumOff val="15000"/>
                </a:schemeClr>
              </a:solidFill>
            </a:endParaRPr>
          </a:p>
        </p:txBody>
      </p:sp>
      <p:sp>
        <p:nvSpPr>
          <p:cNvPr id="39" name="文本框 38"/>
          <p:cNvSpPr txBox="1"/>
          <p:nvPr/>
        </p:nvSpPr>
        <p:spPr>
          <a:xfrm>
            <a:off x="1079795" y="3488784"/>
            <a:ext cx="10032409" cy="2915285"/>
          </a:xfrm>
          <a:prstGeom prst="rect">
            <a:avLst/>
          </a:prstGeom>
          <a:noFill/>
        </p:spPr>
        <p:txBody>
          <a:bodyPr wrap="square">
            <a:spAutoFit/>
          </a:bodyPr>
          <a:lstStyle/>
          <a:p>
            <a:pPr>
              <a:lnSpc>
                <a:spcPct val="170000"/>
              </a:lnSpc>
            </a:pPr>
            <a:r>
              <a:rPr lang="zh-CN" altLang="en-US" dirty="0"/>
              <a:t>         2009年12月深圳颁布《深圳市城市更新办法》，是</a:t>
            </a:r>
            <a:r>
              <a:rPr lang="zh-CN" altLang="en-US" b="1" dirty="0">
                <a:solidFill>
                  <a:srgbClr val="C00000"/>
                </a:solidFill>
              </a:rPr>
              <a:t>全国第一部系统、规范的城市更新活动规章，《办法》提出了城市更新的概念与多种改造模式和方式，并实现了一系列重大突破。</a:t>
            </a:r>
            <a:r>
              <a:rPr lang="zh-CN" altLang="en-US" dirty="0"/>
              <a:t>一是解决了存量用地协议出让和更新单元范围内历史遗留用地产权处理问题，建立了利益共享机制;二是明确原权利人可以作为更新改造主体，改造项目无须由开发商实施，同时政府鼓励原权利人自行改造;三是确立深圳城市更新实行更新单元规划和年度计划管理制度，构建了更新单元规划、更新统筹地区规划到全市更新专项规划的城市更新规划体系，走在了全国前列。</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181084"/>
            <a:ext cx="12006943" cy="568144"/>
            <a:chOff x="0" y="273684"/>
            <a:chExt cx="12006943" cy="568144"/>
          </a:xfrm>
        </p:grpSpPr>
        <p:sp>
          <p:nvSpPr>
            <p:cNvPr id="24" name="文本框 23"/>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2.2</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城市更新发展历程</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25" name="直接连接符 24"/>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0" y="333691"/>
              <a:ext cx="495300" cy="508133"/>
              <a:chOff x="0" y="333691"/>
              <a:chExt cx="495300" cy="508133"/>
            </a:xfrm>
          </p:grpSpPr>
          <p:sp>
            <p:nvSpPr>
              <p:cNvPr id="27" name="矩形 26"/>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p:cNvGrpSpPr/>
          <p:nvPr/>
        </p:nvGrpSpPr>
        <p:grpSpPr>
          <a:xfrm>
            <a:off x="835946" y="1243370"/>
            <a:ext cx="10271663" cy="1107996"/>
            <a:chOff x="835946" y="846324"/>
            <a:chExt cx="10271663" cy="1107996"/>
          </a:xfrm>
        </p:grpSpPr>
        <p:sp>
          <p:nvSpPr>
            <p:cNvPr id="30" name="矩形 29"/>
            <p:cNvSpPr/>
            <p:nvPr/>
          </p:nvSpPr>
          <p:spPr>
            <a:xfrm rot="16200000">
              <a:off x="7217135" y="-1966091"/>
              <a:ext cx="369333" cy="7411614"/>
            </a:xfrm>
            <a:prstGeom prst="rect">
              <a:avLst/>
            </a:prstGeom>
            <a:gradFill flip="none" rotWithShape="1">
              <a:gsLst>
                <a:gs pos="42000">
                  <a:srgbClr val="56A0D5"/>
                </a:gs>
                <a:gs pos="0">
                  <a:schemeClr val="accent1">
                    <a:lumMod val="5000"/>
                    <a:lumOff val="95000"/>
                    <a:alpha val="0"/>
                  </a:schemeClr>
                </a:gs>
                <a:gs pos="68000">
                  <a:srgbClr val="0070C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2063470" y="846324"/>
              <a:ext cx="1638300" cy="1107996"/>
            </a:xfrm>
            <a:prstGeom prst="rect">
              <a:avLst/>
            </a:prstGeom>
            <a:noFill/>
            <a:ln w="9525">
              <a:noFill/>
              <a:miter/>
            </a:ln>
          </p:spPr>
          <p:txBody>
            <a:bodyPr wrap="square" anchor="t">
              <a:spAutoFit/>
            </a:bodyPr>
            <a:lstStyle>
              <a:defPPr>
                <a:defRPr lang="zh-CN"/>
              </a:defPPr>
              <a:lvl1pPr lvl="0" algn="ctr">
                <a:buFont typeface="Wingdings" panose="05000000000000000000" charset="0"/>
                <a:buNone/>
                <a:defRPr sz="6600" b="1" i="1">
                  <a:gradFill flip="none" rotWithShape="1">
                    <a:gsLst>
                      <a:gs pos="100000">
                        <a:srgbClr val="0070C0"/>
                      </a:gs>
                      <a:gs pos="46000">
                        <a:schemeClr val="bg1"/>
                      </a:gs>
                    </a:gsLst>
                    <a:lin ang="5400000" scaled="1"/>
                    <a:tileRect/>
                  </a:gradFill>
                  <a:latin typeface="微软雅黑" panose="020B0503020204020204" pitchFamily="34" charset="-122"/>
                  <a:ea typeface="微软雅黑" panose="020B0503020204020204" pitchFamily="34" charset="-122"/>
                </a:defRPr>
              </a:lvl1pPr>
            </a:lstStyle>
            <a:p>
              <a:r>
                <a:rPr lang="zh-CN" altLang="en-US" i="0" dirty="0">
                  <a:gradFill flip="none" rotWithShape="1">
                    <a:gsLst>
                      <a:gs pos="100000">
                        <a:srgbClr val="0070C0"/>
                      </a:gs>
                      <a:gs pos="46000">
                        <a:srgbClr val="0070C0"/>
                      </a:gs>
                    </a:gsLst>
                    <a:lin ang="5400000" scaled="1"/>
                    <a:tileRect/>
                  </a:gradFill>
                </a:rPr>
                <a:t> </a:t>
              </a:r>
              <a:r>
                <a:rPr lang="en-US" altLang="zh-CN" i="0" dirty="0">
                  <a:gradFill flip="none" rotWithShape="1">
                    <a:gsLst>
                      <a:gs pos="100000">
                        <a:srgbClr val="0070C0"/>
                      </a:gs>
                      <a:gs pos="46000">
                        <a:srgbClr val="0070C0"/>
                      </a:gs>
                    </a:gsLst>
                    <a:lin ang="5400000" scaled="1"/>
                    <a:tileRect/>
                  </a:gradFill>
                </a:rPr>
                <a:t>4</a:t>
              </a:r>
              <a:endParaRPr lang="en-US" altLang="zh-CN" i="0" dirty="0">
                <a:gradFill flip="none" rotWithShape="1">
                  <a:gsLst>
                    <a:gs pos="100000">
                      <a:srgbClr val="0070C0"/>
                    </a:gs>
                    <a:gs pos="46000">
                      <a:srgbClr val="0070C0"/>
                    </a:gs>
                  </a:gsLst>
                  <a:lin ang="5400000" scaled="1"/>
                  <a:tileRect/>
                </a:gradFill>
              </a:endParaRPr>
            </a:p>
          </p:txBody>
        </p:sp>
        <p:sp>
          <p:nvSpPr>
            <p:cNvPr id="32" name="文本框 31"/>
            <p:cNvSpPr txBox="1"/>
            <p:nvPr/>
          </p:nvSpPr>
          <p:spPr>
            <a:xfrm>
              <a:off x="3678700" y="1523292"/>
              <a:ext cx="3365500" cy="398780"/>
            </a:xfrm>
            <a:prstGeom prst="rect">
              <a:avLst/>
            </a:prstGeom>
            <a:noFill/>
          </p:spPr>
          <p:txBody>
            <a:bodyPr wrap="square" rtlCol="0">
              <a:spAutoFit/>
            </a:bodyPr>
            <a:lstStyle/>
            <a:p>
              <a:pPr algn="l"/>
              <a:r>
                <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a:t>
              </a:r>
              <a:r>
                <a:rPr kumimoji="1" lang="en-US" altLang="zh-CN"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2016</a:t>
              </a:r>
              <a:r>
                <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rPr>
                <a:t>年至今） </a:t>
              </a:r>
              <a:endParaRPr kumimoji="1" lang="zh-CN" altLang="en-US" sz="2000" dirty="0">
                <a:solidFill>
                  <a:schemeClr val="bg1"/>
                </a:solidFill>
                <a:latin typeface="楷体" panose="02010609060101010101" pitchFamily="49" charset="-122"/>
                <a:ea typeface="楷体" panose="02010609060101010101" pitchFamily="49" charset="-122"/>
                <a:cs typeface="微软雅黑" panose="020B0503020204020204" pitchFamily="34" charset="-122"/>
              </a:endParaRPr>
            </a:p>
          </p:txBody>
        </p:sp>
        <p:sp>
          <p:nvSpPr>
            <p:cNvPr id="33" name="文本框 32"/>
            <p:cNvSpPr txBox="1"/>
            <p:nvPr/>
          </p:nvSpPr>
          <p:spPr>
            <a:xfrm>
              <a:off x="3690234" y="1004772"/>
              <a:ext cx="3363033" cy="461665"/>
            </a:xfrm>
            <a:prstGeom prst="rect">
              <a:avLst/>
            </a:prstGeom>
            <a:noFill/>
          </p:spPr>
          <p:txBody>
            <a:bodyPr wrap="square" rtlCol="0">
              <a:spAutoFit/>
            </a:bodyPr>
            <a:lstStyle/>
            <a:p>
              <a:pPr algn="l"/>
              <a:r>
                <a:rPr kumimoji="1" lang="zh-CN" altLang="en-US" sz="2400" b="1" dirty="0">
                  <a:gradFill>
                    <a:gsLst>
                      <a:gs pos="100000">
                        <a:srgbClr val="0070C0"/>
                      </a:gs>
                      <a:gs pos="0">
                        <a:srgbClr val="0070C0">
                          <a:lumMod val="79000"/>
                          <a:lumOff val="21000"/>
                        </a:srgbClr>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rPr>
                <a:t>城市更新经验推广阶段</a:t>
              </a:r>
              <a:endParaRPr kumimoji="1" lang="zh-CN" altLang="en-US" sz="2400" b="1" dirty="0">
                <a:gradFill>
                  <a:gsLst>
                    <a:gs pos="100000">
                      <a:srgbClr val="0070C0"/>
                    </a:gs>
                    <a:gs pos="0">
                      <a:srgbClr val="0070C0">
                        <a:lumMod val="79000"/>
                        <a:lumOff val="21000"/>
                      </a:srgbClr>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4" name="组合 33"/>
            <p:cNvGrpSpPr/>
            <p:nvPr/>
          </p:nvGrpSpPr>
          <p:grpSpPr>
            <a:xfrm>
              <a:off x="835946" y="863297"/>
              <a:ext cx="2623048" cy="1065234"/>
              <a:chOff x="493532" y="1229062"/>
              <a:chExt cx="2623048" cy="1065234"/>
            </a:xfrm>
          </p:grpSpPr>
          <p:sp>
            <p:nvSpPr>
              <p:cNvPr id="38" name="椭圆 37"/>
              <p:cNvSpPr/>
              <p:nvPr/>
            </p:nvSpPr>
            <p:spPr>
              <a:xfrm>
                <a:off x="618361" y="1917256"/>
                <a:ext cx="2380506" cy="301410"/>
              </a:xfrm>
              <a:prstGeom prst="ellipse">
                <a:avLst/>
              </a:prstGeom>
              <a:noFill/>
              <a:ln w="19050">
                <a:gradFill>
                  <a:gsLst>
                    <a:gs pos="0">
                      <a:schemeClr val="accent1">
                        <a:lumMod val="60000"/>
                        <a:lumOff val="40000"/>
                        <a:alpha val="0"/>
                      </a:schemeClr>
                    </a:gs>
                    <a:gs pos="100000">
                      <a:srgbClr val="0070C0">
                        <a:lumMod val="32000"/>
                        <a:lumOff val="68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39" name="椭圆 38"/>
              <p:cNvSpPr/>
              <p:nvPr/>
            </p:nvSpPr>
            <p:spPr>
              <a:xfrm>
                <a:off x="493532" y="1962176"/>
                <a:ext cx="2623048" cy="332120"/>
              </a:xfrm>
              <a:prstGeom prst="ellipse">
                <a:avLst/>
              </a:prstGeom>
              <a:noFill/>
              <a:ln w="19050">
                <a:gradFill flip="none" rotWithShape="1">
                  <a:gsLst>
                    <a:gs pos="0">
                      <a:schemeClr val="accent1">
                        <a:lumMod val="60000"/>
                        <a:lumOff val="40000"/>
                        <a:alpha val="0"/>
                      </a:schemeClr>
                    </a:gs>
                    <a:gs pos="100000">
                      <a:srgbClr val="0070C0">
                        <a:lumMod val="61000"/>
                        <a:lumOff val="39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40" name="文本框 10"/>
              <p:cNvSpPr txBox="1"/>
              <p:nvPr/>
            </p:nvSpPr>
            <p:spPr>
              <a:xfrm>
                <a:off x="756157" y="1229062"/>
                <a:ext cx="1811354" cy="1015663"/>
              </a:xfrm>
              <a:prstGeom prst="rect">
                <a:avLst/>
              </a:prstGeom>
              <a:noFill/>
            </p:spPr>
            <p:txBody>
              <a:bodyPr wrap="square" rtlCol="0">
                <a:spAutoFit/>
              </a:bodyPr>
              <a:lstStyle>
                <a:defPPr>
                  <a:defRPr lang="zh-CN"/>
                </a:defPPr>
                <a:lvl1pPr algn="dist">
                  <a:defRPr sz="6000" b="1" kern="0">
                    <a:solidFill>
                      <a:srgbClr val="0070C0"/>
                    </a:solidFill>
                    <a:latin typeface="微软雅黑" panose="020B0503020204020204" pitchFamily="34" charset="-122"/>
                    <a:ea typeface="微软雅黑" panose="020B0503020204020204" pitchFamily="34" charset="-122"/>
                  </a:defRPr>
                </a:lvl1pPr>
              </a:lstStyle>
              <a:p>
                <a:pPr algn="l"/>
                <a:r>
                  <a:rPr lang="zh-CN" altLang="en-US" sz="5800" noProof="1">
                    <a:gradFill>
                      <a:gsLst>
                        <a:gs pos="0">
                          <a:srgbClr val="0070C0"/>
                        </a:gs>
                        <a:gs pos="68000">
                          <a:srgbClr val="0070C0"/>
                        </a:gs>
                      </a:gsLst>
                      <a:lin ang="16200000" scaled="1"/>
                    </a:gradFill>
                  </a:rPr>
                  <a:t>阶段</a:t>
                </a:r>
                <a:endParaRPr lang="zh-CN" altLang="en-US" sz="5800" noProof="1">
                  <a:gradFill>
                    <a:gsLst>
                      <a:gs pos="0">
                        <a:srgbClr val="0070C0"/>
                      </a:gs>
                      <a:gs pos="68000">
                        <a:srgbClr val="0070C0"/>
                      </a:gs>
                    </a:gsLst>
                    <a:lin ang="16200000" scaled="1"/>
                  </a:gradFill>
                </a:endParaRPr>
              </a:p>
            </p:txBody>
          </p:sp>
        </p:grpSp>
        <p:grpSp>
          <p:nvGrpSpPr>
            <p:cNvPr id="35" name="组合 34"/>
            <p:cNvGrpSpPr/>
            <p:nvPr/>
          </p:nvGrpSpPr>
          <p:grpSpPr>
            <a:xfrm>
              <a:off x="6924682" y="1117248"/>
              <a:ext cx="266700" cy="233774"/>
              <a:chOff x="6582062" y="1117248"/>
              <a:chExt cx="266700" cy="233774"/>
            </a:xfrm>
          </p:grpSpPr>
          <p:sp>
            <p:nvSpPr>
              <p:cNvPr id="36" name="流程图: 决策 35"/>
              <p:cNvSpPr/>
              <p:nvPr/>
            </p:nvSpPr>
            <p:spPr>
              <a:xfrm>
                <a:off x="6582062" y="1118229"/>
                <a:ext cx="177800" cy="232793"/>
              </a:xfrm>
              <a:prstGeom prst="flowChartDecision">
                <a:avLst/>
              </a:prstGeom>
              <a:noFill/>
              <a:ln>
                <a:gradFill flip="none" rotWithShape="1">
                  <a:gsLst>
                    <a:gs pos="0">
                      <a:srgbClr val="FF0000">
                        <a:alpha val="0"/>
                      </a:srgbClr>
                    </a:gs>
                    <a:gs pos="83000">
                      <a:srgbClr val="FFC000"/>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流程图: 决策 36"/>
              <p:cNvSpPr/>
              <p:nvPr/>
            </p:nvSpPr>
            <p:spPr>
              <a:xfrm>
                <a:off x="6670962" y="1117248"/>
                <a:ext cx="177800" cy="232793"/>
              </a:xfrm>
              <a:prstGeom prst="flowChartDecision">
                <a:avLst/>
              </a:prstGeom>
              <a:noFill/>
              <a:ln>
                <a:gradFill flip="none" rotWithShape="1">
                  <a:gsLst>
                    <a:gs pos="0">
                      <a:srgbClr val="FF0000">
                        <a:alpha val="0"/>
                      </a:srgbClr>
                    </a:gs>
                    <a:gs pos="83000">
                      <a:srgbClr val="FFC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4" name="组合 43"/>
          <p:cNvGrpSpPr/>
          <p:nvPr/>
        </p:nvGrpSpPr>
        <p:grpSpPr>
          <a:xfrm>
            <a:off x="1770147" y="3060885"/>
            <a:ext cx="8472286" cy="2015443"/>
            <a:chOff x="835946" y="2100283"/>
            <a:chExt cx="10441654" cy="633514"/>
          </a:xfrm>
        </p:grpSpPr>
        <p:sp>
          <p:nvSpPr>
            <p:cNvPr id="45" name="矩形: 圆角 44"/>
            <p:cNvSpPr/>
            <p:nvPr/>
          </p:nvSpPr>
          <p:spPr>
            <a:xfrm>
              <a:off x="835946" y="2100283"/>
              <a:ext cx="10441654" cy="633514"/>
            </a:xfrm>
            <a:prstGeom prst="roundRect">
              <a:avLst>
                <a:gd name="adj" fmla="val 1645"/>
              </a:avLst>
            </a:prstGeom>
            <a:gradFill>
              <a:gsLst>
                <a:gs pos="0">
                  <a:srgbClr val="C1EFFF">
                    <a:alpha val="52000"/>
                  </a:srgbClr>
                </a:gs>
                <a:gs pos="96000">
                  <a:srgbClr val="C1EFFF">
                    <a:alpha val="0"/>
                  </a:srgbClr>
                </a:gs>
              </a:gsLst>
              <a:lin ang="16200000" scaled="1"/>
            </a:gradFill>
            <a:ln w="6350" cap="rnd">
              <a:gradFill flip="none" rotWithShape="1">
                <a:gsLst>
                  <a:gs pos="0">
                    <a:srgbClr val="009AD0"/>
                  </a:gs>
                  <a:gs pos="86000">
                    <a:srgbClr val="009AD0">
                      <a:alpha val="0"/>
                    </a:srgb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文本框 2"/>
            <p:cNvSpPr>
              <a:spLocks noChangeArrowheads="1"/>
            </p:cNvSpPr>
            <p:nvPr/>
          </p:nvSpPr>
          <p:spPr bwMode="auto">
            <a:xfrm>
              <a:off x="1124463" y="2187859"/>
              <a:ext cx="10032408" cy="458362"/>
            </a:xfrm>
            <a:prstGeom prst="rect">
              <a:avLst/>
            </a:prstGeom>
            <a:noFill/>
            <a:ln>
              <a:noFill/>
            </a:ln>
          </p:spPr>
          <p:txBody>
            <a:bodyPr wrap="square">
              <a:spAutoFit/>
            </a:bodyPr>
            <a:lstStyle/>
            <a:p>
              <a:pPr>
                <a:lnSpc>
                  <a:spcPct val="200000"/>
                </a:lnSpc>
              </a:pP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城市</a:t>
              </a:r>
              <a:r>
                <a:rPr lang="zh-CN" altLang="en-US" sz="24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更新制度化</a:t>
              </a: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，各地纷纷成立城市更新局等专门机构，城市更新规划实施更有保障。</a:t>
              </a:r>
              <a:endParaRPr lang="zh-CN" altLang="en-US" sz="24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 name="组合 6"/>
          <p:cNvGrpSpPr/>
          <p:nvPr/>
        </p:nvGrpSpPr>
        <p:grpSpPr>
          <a:xfrm>
            <a:off x="890023" y="2920093"/>
            <a:ext cx="705755" cy="2534128"/>
            <a:chOff x="2363590" y="3650583"/>
            <a:chExt cx="705755" cy="2534128"/>
          </a:xfrm>
        </p:grpSpPr>
        <p:sp>
          <p:nvSpPr>
            <p:cNvPr id="6" name="梯形 5"/>
            <p:cNvSpPr/>
            <p:nvPr/>
          </p:nvSpPr>
          <p:spPr>
            <a:xfrm rot="16200000">
              <a:off x="1529114" y="4644479"/>
              <a:ext cx="2534128" cy="546335"/>
            </a:xfrm>
            <a:prstGeom prst="trapezoid">
              <a:avLst>
                <a:gd name="adj" fmla="val 89052"/>
              </a:avLst>
            </a:prstGeom>
            <a:gradFill flip="none" rotWithShape="0">
              <a:gsLst>
                <a:gs pos="0">
                  <a:srgbClr val="FFE37D">
                    <a:alpha val="30000"/>
                  </a:srgbClr>
                </a:gs>
                <a:gs pos="10000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57" name="梯形 56"/>
            <p:cNvSpPr/>
            <p:nvPr/>
          </p:nvSpPr>
          <p:spPr>
            <a:xfrm rot="16200000">
              <a:off x="1369694" y="4644479"/>
              <a:ext cx="2534128" cy="546335"/>
            </a:xfrm>
            <a:prstGeom prst="trapezoid">
              <a:avLst>
                <a:gd name="adj" fmla="val 89052"/>
              </a:avLst>
            </a:prstGeom>
            <a:gradFill flip="none" rotWithShape="0">
              <a:gsLst>
                <a:gs pos="0">
                  <a:srgbClr val="FFC000">
                    <a:alpha val="16000"/>
                  </a:srgbClr>
                </a:gs>
                <a:gs pos="10000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grpSp>
      <p:grpSp>
        <p:nvGrpSpPr>
          <p:cNvPr id="59" name="组合 58"/>
          <p:cNvGrpSpPr/>
          <p:nvPr/>
        </p:nvGrpSpPr>
        <p:grpSpPr>
          <a:xfrm flipH="1">
            <a:off x="10416801" y="2913203"/>
            <a:ext cx="705755" cy="2534128"/>
            <a:chOff x="2363590" y="3650583"/>
            <a:chExt cx="705755" cy="2534128"/>
          </a:xfrm>
        </p:grpSpPr>
        <p:sp>
          <p:nvSpPr>
            <p:cNvPr id="60" name="梯形 59"/>
            <p:cNvSpPr/>
            <p:nvPr/>
          </p:nvSpPr>
          <p:spPr>
            <a:xfrm rot="16200000">
              <a:off x="1529114" y="4644479"/>
              <a:ext cx="2534128" cy="546335"/>
            </a:xfrm>
            <a:prstGeom prst="trapezoid">
              <a:avLst>
                <a:gd name="adj" fmla="val 89052"/>
              </a:avLst>
            </a:prstGeom>
            <a:gradFill flip="none" rotWithShape="0">
              <a:gsLst>
                <a:gs pos="100000">
                  <a:srgbClr val="FFE37D">
                    <a:alpha val="30000"/>
                  </a:srgbClr>
                </a:gs>
                <a:gs pos="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61" name="梯形 60"/>
            <p:cNvSpPr/>
            <p:nvPr/>
          </p:nvSpPr>
          <p:spPr>
            <a:xfrm rot="16200000">
              <a:off x="1369694" y="4644479"/>
              <a:ext cx="2534128" cy="546335"/>
            </a:xfrm>
            <a:prstGeom prst="trapezoid">
              <a:avLst>
                <a:gd name="adj" fmla="val 89052"/>
              </a:avLst>
            </a:prstGeom>
            <a:gradFill flip="none" rotWithShape="0">
              <a:gsLst>
                <a:gs pos="100000">
                  <a:srgbClr val="FFC000">
                    <a:alpha val="16000"/>
                  </a:srgbClr>
                </a:gs>
                <a:gs pos="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圆角 17"/>
          <p:cNvSpPr/>
          <p:nvPr/>
        </p:nvSpPr>
        <p:spPr>
          <a:xfrm>
            <a:off x="880138" y="967624"/>
            <a:ext cx="10515270" cy="1365319"/>
          </a:xfrm>
          <a:prstGeom prst="roundRect">
            <a:avLst>
              <a:gd name="adj" fmla="val 1645"/>
            </a:avLst>
          </a:prstGeom>
          <a:gradFill>
            <a:gsLst>
              <a:gs pos="0">
                <a:srgbClr val="FF0000">
                  <a:alpha val="4000"/>
                </a:srgbClr>
              </a:gs>
              <a:gs pos="96000">
                <a:srgbClr val="FFC000">
                  <a:alpha val="4000"/>
                </a:srgbClr>
              </a:gs>
            </a:gsLst>
            <a:lin ang="16200000" scaled="1"/>
          </a:gradFill>
          <a:ln w="6350" cap="rnd">
            <a:gradFill flip="none" rotWithShape="1">
              <a:gsLst>
                <a:gs pos="95575">
                  <a:srgbClr val="FF0000">
                    <a:alpha val="17000"/>
                  </a:srgbClr>
                </a:gs>
                <a:gs pos="0">
                  <a:srgbClr val="FFC000"/>
                </a:gs>
                <a:gs pos="86000">
                  <a:srgbClr val="FF0000">
                    <a:alpha val="0"/>
                  </a:srgb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532" name="文本框 3"/>
          <p:cNvSpPr>
            <a:spLocks noChangeArrowheads="1"/>
          </p:cNvSpPr>
          <p:nvPr/>
        </p:nvSpPr>
        <p:spPr bwMode="auto">
          <a:xfrm>
            <a:off x="1190228" y="1143275"/>
            <a:ext cx="9811544" cy="1012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关于城市更新工作，中央和省相继出台了一系列政策文件，为我们做好城市更新工作提供了政策支持。</a:t>
            </a:r>
            <a:endParaRPr lang="zh-CN" altLang="en-US" b="1" dirty="0">
              <a:solidFill>
                <a:srgbClr val="C00000"/>
              </a:solidFill>
            </a:endParaRPr>
          </a:p>
        </p:txBody>
      </p:sp>
      <p:grpSp>
        <p:nvGrpSpPr>
          <p:cNvPr id="2" name="组合 1"/>
          <p:cNvGrpSpPr/>
          <p:nvPr/>
        </p:nvGrpSpPr>
        <p:grpSpPr>
          <a:xfrm>
            <a:off x="851230" y="2409010"/>
            <a:ext cx="2755570" cy="562810"/>
            <a:chOff x="1092530" y="1843660"/>
            <a:chExt cx="10515270" cy="562810"/>
          </a:xfrm>
        </p:grpSpPr>
        <p:sp>
          <p:nvSpPr>
            <p:cNvPr id="17" name="矩形: 圆角 16"/>
            <p:cNvSpPr/>
            <p:nvPr/>
          </p:nvSpPr>
          <p:spPr>
            <a:xfrm>
              <a:off x="1092530" y="1843660"/>
              <a:ext cx="10515270" cy="562810"/>
            </a:xfrm>
            <a:prstGeom prst="roundRect">
              <a:avLst>
                <a:gd name="adj" fmla="val 50000"/>
              </a:avLst>
            </a:prstGeom>
            <a:gradFill>
              <a:gsLst>
                <a:gs pos="0">
                  <a:srgbClr val="C1EFFF">
                    <a:alpha val="52000"/>
                  </a:srgbClr>
                </a:gs>
                <a:gs pos="96000">
                  <a:srgbClr val="C1EFFF">
                    <a:alpha val="0"/>
                  </a:srgbClr>
                </a:gs>
              </a:gsLst>
              <a:lin ang="16200000" scaled="1"/>
            </a:gradFill>
            <a:ln w="6350" cap="rnd">
              <a:gradFill flip="none" rotWithShape="1">
                <a:gsLst>
                  <a:gs pos="0">
                    <a:srgbClr val="009AD0"/>
                  </a:gs>
                  <a:gs pos="86000">
                    <a:srgbClr val="009AD0">
                      <a:alpha val="0"/>
                    </a:srgb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533" name="文本框 4"/>
            <p:cNvSpPr>
              <a:spLocks noChangeArrowheads="1"/>
            </p:cNvSpPr>
            <p:nvPr/>
          </p:nvSpPr>
          <p:spPr bwMode="auto">
            <a:xfrm>
              <a:off x="1214934" y="1945020"/>
              <a:ext cx="10270462" cy="400110"/>
            </a:xfrm>
            <a:prstGeom prst="rect">
              <a:avLst/>
            </a:prstGeom>
            <a:noFill/>
            <a:ln w="6350" cap="rnd">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0070C0"/>
                  </a:solidFill>
                  <a:sym typeface="微软雅黑" panose="020B0503020204020204" pitchFamily="34" charset="-122"/>
                </a:rPr>
                <a:t>在国家政策方面</a:t>
              </a:r>
              <a:endParaRPr lang="zh-CN" altLang="en-US" sz="2400" b="1" dirty="0">
                <a:solidFill>
                  <a:srgbClr val="0070C0"/>
                </a:solidFill>
              </a:endParaRPr>
            </a:p>
          </p:txBody>
        </p:sp>
      </p:grpSp>
      <p:grpSp>
        <p:nvGrpSpPr>
          <p:cNvPr id="7" name="组合 6"/>
          <p:cNvGrpSpPr/>
          <p:nvPr/>
        </p:nvGrpSpPr>
        <p:grpSpPr>
          <a:xfrm>
            <a:off x="0" y="181084"/>
            <a:ext cx="12006943" cy="568144"/>
            <a:chOff x="0" y="273684"/>
            <a:chExt cx="12006943" cy="568144"/>
          </a:xfrm>
        </p:grpSpPr>
        <p:sp>
          <p:nvSpPr>
            <p:cNvPr id="8" name="文本框 7"/>
            <p:cNvSpPr txBox="1"/>
            <p:nvPr/>
          </p:nvSpPr>
          <p:spPr>
            <a:xfrm>
              <a:off x="588780" y="273684"/>
              <a:ext cx="63049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2.3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城市更新政策</a:t>
              </a:r>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国家政策</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9" name="直接连接符 8"/>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0" y="333691"/>
              <a:ext cx="495300" cy="508133"/>
              <a:chOff x="0" y="333691"/>
              <a:chExt cx="495300" cy="508133"/>
            </a:xfrm>
          </p:grpSpPr>
          <p:sp>
            <p:nvSpPr>
              <p:cNvPr id="11" name="矩形 10"/>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矩形 13"/>
          <p:cNvSpPr/>
          <p:nvPr/>
        </p:nvSpPr>
        <p:spPr>
          <a:xfrm>
            <a:off x="880138" y="3119056"/>
            <a:ext cx="10515270" cy="3357944"/>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34" name="文本框 8"/>
          <p:cNvSpPr>
            <a:spLocks noChangeArrowheads="1"/>
          </p:cNvSpPr>
          <p:nvPr/>
        </p:nvSpPr>
        <p:spPr bwMode="auto">
          <a:xfrm>
            <a:off x="1212056" y="3178800"/>
            <a:ext cx="9811544" cy="3161891"/>
          </a:xfrm>
          <a:prstGeom prst="rect">
            <a:avLst/>
          </a:prstGeom>
          <a:noFill/>
          <a:ln>
            <a:noFill/>
            <a:prstDash val="sysDot"/>
          </a:ln>
        </p:spPr>
        <p:txBody>
          <a:bodyPr wrap="square">
            <a:spAutoFit/>
          </a:bodyPr>
          <a:lstStyle/>
          <a:p>
            <a:pPr algn="just">
              <a:lnSpc>
                <a:spcPct val="170000"/>
              </a:lnSpc>
            </a:pPr>
            <a:r>
              <a:rPr lang="en-US" altLang="zh-CN" sz="2000" kern="0" spc="75" dirty="0">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2015</a:t>
            </a:r>
            <a:r>
              <a:rPr lang="zh-CN" altLang="en-US" sz="2000" kern="0" spc="75" dirty="0">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年中央城市工作会议，明确提出有序实施城市的修补和有机更新，解决老城区环境品质下降、空间秩序混乱、历史文化遗产损毁等问题，促进建筑物、街道立面、天际线、色彩和环境协调、优美。通过维护加固老建筑、改进利用旧厂房、完善基础设施等措施，恢复老城区功能和活力，也提出了要恢复城市自然生态，改变城市建设中过分追求高强度开发、高密度建设、大面积硬化的状况，让城市更自然，更生态，更有特色。</a:t>
            </a:r>
            <a:endParaRPr lang="zh-CN" altLang="en-US" sz="2000" kern="0" spc="75" dirty="0">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endParaRPr>
          </a:p>
        </p:txBody>
      </p:sp>
      <p:sp>
        <p:nvSpPr>
          <p:cNvPr id="19" name="iconfont-11624-5524681"/>
          <p:cNvSpPr/>
          <p:nvPr/>
        </p:nvSpPr>
        <p:spPr>
          <a:xfrm>
            <a:off x="10672762" y="1716843"/>
            <a:ext cx="350838" cy="438504"/>
          </a:xfrm>
          <a:custGeom>
            <a:avLst/>
            <a:gdLst>
              <a:gd name="T0" fmla="*/ 4802 w 8536"/>
              <a:gd name="T1" fmla="*/ 3735 h 10668"/>
              <a:gd name="T2" fmla="*/ 7736 w 8536"/>
              <a:gd name="T3" fmla="*/ 3735 h 10668"/>
              <a:gd name="T4" fmla="*/ 4802 w 8536"/>
              <a:gd name="T5" fmla="*/ 802 h 10668"/>
              <a:gd name="T6" fmla="*/ 4802 w 8536"/>
              <a:gd name="T7" fmla="*/ 3735 h 10668"/>
              <a:gd name="T8" fmla="*/ 1069 w 8536"/>
              <a:gd name="T9" fmla="*/ 2 h 10668"/>
              <a:gd name="T10" fmla="*/ 5336 w 8536"/>
              <a:gd name="T11" fmla="*/ 2 h 10668"/>
              <a:gd name="T12" fmla="*/ 8536 w 8536"/>
              <a:gd name="T13" fmla="*/ 3202 h 10668"/>
              <a:gd name="T14" fmla="*/ 8536 w 8536"/>
              <a:gd name="T15" fmla="*/ 9602 h 10668"/>
              <a:gd name="T16" fmla="*/ 7469 w 8536"/>
              <a:gd name="T17" fmla="*/ 10668 h 10668"/>
              <a:gd name="T18" fmla="*/ 1069 w 8536"/>
              <a:gd name="T19" fmla="*/ 10668 h 10668"/>
              <a:gd name="T20" fmla="*/ 2 w 8536"/>
              <a:gd name="T21" fmla="*/ 9602 h 10668"/>
              <a:gd name="T22" fmla="*/ 2 w 8536"/>
              <a:gd name="T23" fmla="*/ 1068 h 10668"/>
              <a:gd name="T24" fmla="*/ 1069 w 8536"/>
              <a:gd name="T25" fmla="*/ 2 h 10668"/>
              <a:gd name="T26" fmla="*/ 5869 w 8536"/>
              <a:gd name="T27" fmla="*/ 8535 h 10668"/>
              <a:gd name="T28" fmla="*/ 5869 w 8536"/>
              <a:gd name="T29" fmla="*/ 7468 h 10668"/>
              <a:gd name="T30" fmla="*/ 1069 w 8536"/>
              <a:gd name="T31" fmla="*/ 7468 h 10668"/>
              <a:gd name="T32" fmla="*/ 1069 w 8536"/>
              <a:gd name="T33" fmla="*/ 8535 h 10668"/>
              <a:gd name="T34" fmla="*/ 5869 w 8536"/>
              <a:gd name="T35" fmla="*/ 8535 h 10668"/>
              <a:gd name="T36" fmla="*/ 7469 w 8536"/>
              <a:gd name="T37" fmla="*/ 6402 h 10668"/>
              <a:gd name="T38" fmla="*/ 7469 w 8536"/>
              <a:gd name="T39" fmla="*/ 5335 h 10668"/>
              <a:gd name="T40" fmla="*/ 1069 w 8536"/>
              <a:gd name="T41" fmla="*/ 5335 h 10668"/>
              <a:gd name="T42" fmla="*/ 1069 w 8536"/>
              <a:gd name="T43" fmla="*/ 6402 h 10668"/>
              <a:gd name="T44" fmla="*/ 7469 w 8536"/>
              <a:gd name="T45" fmla="*/ 6402 h 10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36" h="10668">
                <a:moveTo>
                  <a:pt x="4802" y="3735"/>
                </a:moveTo>
                <a:lnTo>
                  <a:pt x="7736" y="3735"/>
                </a:lnTo>
                <a:lnTo>
                  <a:pt x="4802" y="802"/>
                </a:lnTo>
                <a:lnTo>
                  <a:pt x="4802" y="3735"/>
                </a:lnTo>
                <a:close/>
                <a:moveTo>
                  <a:pt x="1069" y="2"/>
                </a:moveTo>
                <a:lnTo>
                  <a:pt x="5336" y="2"/>
                </a:lnTo>
                <a:lnTo>
                  <a:pt x="8536" y="3202"/>
                </a:lnTo>
                <a:lnTo>
                  <a:pt x="8536" y="9602"/>
                </a:lnTo>
                <a:cubicBezTo>
                  <a:pt x="8536" y="10191"/>
                  <a:pt x="8058" y="10668"/>
                  <a:pt x="7469" y="10668"/>
                </a:cubicBezTo>
                <a:lnTo>
                  <a:pt x="1069" y="10668"/>
                </a:lnTo>
                <a:cubicBezTo>
                  <a:pt x="480" y="10668"/>
                  <a:pt x="2" y="10191"/>
                  <a:pt x="2" y="9602"/>
                </a:cubicBezTo>
                <a:lnTo>
                  <a:pt x="2" y="1068"/>
                </a:lnTo>
                <a:cubicBezTo>
                  <a:pt x="0" y="478"/>
                  <a:pt x="479" y="0"/>
                  <a:pt x="1069" y="2"/>
                </a:cubicBezTo>
                <a:close/>
                <a:moveTo>
                  <a:pt x="5869" y="8535"/>
                </a:moveTo>
                <a:lnTo>
                  <a:pt x="5869" y="7468"/>
                </a:lnTo>
                <a:lnTo>
                  <a:pt x="1069" y="7468"/>
                </a:lnTo>
                <a:lnTo>
                  <a:pt x="1069" y="8535"/>
                </a:lnTo>
                <a:lnTo>
                  <a:pt x="5869" y="8535"/>
                </a:lnTo>
                <a:close/>
                <a:moveTo>
                  <a:pt x="7469" y="6402"/>
                </a:moveTo>
                <a:lnTo>
                  <a:pt x="7469" y="5335"/>
                </a:lnTo>
                <a:lnTo>
                  <a:pt x="1069" y="5335"/>
                </a:lnTo>
                <a:lnTo>
                  <a:pt x="1069" y="6402"/>
                </a:lnTo>
                <a:lnTo>
                  <a:pt x="7469" y="6402"/>
                </a:lnTo>
                <a:close/>
              </a:path>
            </a:pathLst>
          </a:custGeom>
          <a:gradFill>
            <a:gsLst>
              <a:gs pos="95575">
                <a:srgbClr val="FF0000">
                  <a:alpha val="17000"/>
                </a:srgbClr>
              </a:gs>
              <a:gs pos="0">
                <a:srgbClr val="FFC000"/>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文本框 3"/>
          <p:cNvSpPr>
            <a:spLocks noChangeArrowheads="1"/>
          </p:cNvSpPr>
          <p:nvPr/>
        </p:nvSpPr>
        <p:spPr bwMode="auto">
          <a:xfrm>
            <a:off x="1392238" y="1229775"/>
            <a:ext cx="4667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dirty="0">
                <a:solidFill>
                  <a:srgbClr val="C00000"/>
                </a:solidFill>
                <a:latin typeface="微软雅黑" panose="020B0503020204020204" pitchFamily="34" charset="-122"/>
                <a:ea typeface="微软雅黑" panose="020B0503020204020204" pitchFamily="34" charset="-122"/>
              </a:rPr>
              <a:t>2020</a:t>
            </a:r>
            <a:r>
              <a:rPr lang="zh-CN" altLang="zh-CN" sz="2400" b="1" dirty="0">
                <a:solidFill>
                  <a:srgbClr val="C00000"/>
                </a:solidFill>
                <a:latin typeface="微软雅黑" panose="020B0503020204020204" pitchFamily="34" charset="-122"/>
                <a:ea typeface="微软雅黑" panose="020B0503020204020204" pitchFamily="34" charset="-122"/>
              </a:rPr>
              <a:t>年</a:t>
            </a:r>
            <a:r>
              <a:rPr lang="zh-CN" altLang="en-US"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党的十九届五中全会：</a:t>
            </a:r>
            <a:endParaRPr lang="zh-CN" altLang="en-US" b="1" dirty="0">
              <a:solidFill>
                <a:srgbClr val="C00000"/>
              </a:solidFill>
            </a:endParaRPr>
          </a:p>
        </p:txBody>
      </p:sp>
      <p:grpSp>
        <p:nvGrpSpPr>
          <p:cNvPr id="2" name="组合 1"/>
          <p:cNvGrpSpPr/>
          <p:nvPr/>
        </p:nvGrpSpPr>
        <p:grpSpPr>
          <a:xfrm>
            <a:off x="814717" y="1848397"/>
            <a:ext cx="10515270" cy="562810"/>
            <a:chOff x="1092530" y="1843660"/>
            <a:chExt cx="10515270" cy="562810"/>
          </a:xfrm>
        </p:grpSpPr>
        <p:sp>
          <p:nvSpPr>
            <p:cNvPr id="17" name="矩形: 圆角 16"/>
            <p:cNvSpPr/>
            <p:nvPr/>
          </p:nvSpPr>
          <p:spPr>
            <a:xfrm>
              <a:off x="1092530" y="1843660"/>
              <a:ext cx="10515270" cy="562810"/>
            </a:xfrm>
            <a:prstGeom prst="roundRect">
              <a:avLst>
                <a:gd name="adj" fmla="val 50000"/>
              </a:avLst>
            </a:prstGeom>
            <a:gradFill>
              <a:gsLst>
                <a:gs pos="0">
                  <a:srgbClr val="C1EFFF">
                    <a:alpha val="52000"/>
                  </a:srgbClr>
                </a:gs>
                <a:gs pos="96000">
                  <a:srgbClr val="C1EFFF">
                    <a:alpha val="0"/>
                  </a:srgbClr>
                </a:gs>
              </a:gsLst>
              <a:lin ang="16200000" scaled="1"/>
            </a:gradFill>
            <a:ln w="6350" cap="rnd">
              <a:gradFill flip="none" rotWithShape="1">
                <a:gsLst>
                  <a:gs pos="0">
                    <a:srgbClr val="009AD0"/>
                  </a:gs>
                  <a:gs pos="86000">
                    <a:srgbClr val="009AD0">
                      <a:alpha val="0"/>
                    </a:srgb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33" name="文本框 4"/>
            <p:cNvSpPr>
              <a:spLocks noChangeArrowheads="1"/>
            </p:cNvSpPr>
            <p:nvPr/>
          </p:nvSpPr>
          <p:spPr bwMode="auto">
            <a:xfrm>
              <a:off x="1214934" y="1945020"/>
              <a:ext cx="10270462" cy="400110"/>
            </a:xfrm>
            <a:prstGeom prst="rect">
              <a:avLst/>
            </a:prstGeom>
            <a:noFill/>
            <a:ln w="6350" cap="rnd">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lumMod val="95000"/>
                      <a:lumOff val="5000"/>
                    </a:schemeClr>
                  </a:solidFill>
                  <a:sym typeface="微软雅黑" panose="020B0503020204020204" pitchFamily="34" charset="-122"/>
                </a:rPr>
                <a:t>《中共中央关于制定国民经济和社会发展第十四个五年规划和二〇三五年远景目标的建议》</a:t>
              </a:r>
              <a:endParaRPr lang="zh-CN" altLang="en-US" sz="2000" dirty="0">
                <a:solidFill>
                  <a:schemeClr val="tx1">
                    <a:lumMod val="95000"/>
                    <a:lumOff val="5000"/>
                  </a:schemeClr>
                </a:solidFill>
              </a:endParaRPr>
            </a:p>
          </p:txBody>
        </p:sp>
      </p:grpSp>
      <p:grpSp>
        <p:nvGrpSpPr>
          <p:cNvPr id="7" name="组合 6"/>
          <p:cNvGrpSpPr/>
          <p:nvPr/>
        </p:nvGrpSpPr>
        <p:grpSpPr>
          <a:xfrm>
            <a:off x="0" y="181084"/>
            <a:ext cx="12006943" cy="568144"/>
            <a:chOff x="0" y="273684"/>
            <a:chExt cx="12006943" cy="568144"/>
          </a:xfrm>
        </p:grpSpPr>
        <p:sp>
          <p:nvSpPr>
            <p:cNvPr id="8" name="文本框 7"/>
            <p:cNvSpPr txBox="1"/>
            <p:nvPr/>
          </p:nvSpPr>
          <p:spPr>
            <a:xfrm>
              <a:off x="588780" y="273684"/>
              <a:ext cx="63049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2.3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城市更新政策</a:t>
              </a:r>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国家政策</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9" name="直接连接符 8"/>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0" y="333691"/>
              <a:ext cx="495300" cy="508133"/>
              <a:chOff x="0" y="333691"/>
              <a:chExt cx="495300" cy="508133"/>
            </a:xfrm>
          </p:grpSpPr>
          <p:sp>
            <p:nvSpPr>
              <p:cNvPr id="11" name="矩形 10"/>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3" name="图片 12" descr="image285"/>
          <p:cNvPicPr>
            <a:picLocks noGrp="1" noChangeAspect="1"/>
          </p:cNvPicPr>
          <p:nvPr isPhoto="1"/>
        </p:nvPicPr>
        <p:blipFill>
          <a:blip r:embed="rId1" cstate="print">
            <a:lum/>
            <a:extLst>
              <a:ext uri="{28A0092B-C50C-407E-A947-70E740481C1C}">
                <a14:useLocalDpi xmlns:a14="http://schemas.microsoft.com/office/drawing/2010/main" val="0"/>
              </a:ext>
            </a:extLst>
          </a:blip>
          <a:stretch>
            <a:fillRect/>
          </a:stretch>
        </p:blipFill>
        <p:spPr>
          <a:xfrm>
            <a:off x="739517" y="1076547"/>
            <a:ext cx="644784" cy="614893"/>
          </a:xfrm>
          <a:prstGeom prst="rect">
            <a:avLst/>
          </a:prstGeom>
        </p:spPr>
      </p:pic>
      <p:sp>
        <p:nvSpPr>
          <p:cNvPr id="14" name="矩形 13"/>
          <p:cNvSpPr/>
          <p:nvPr/>
        </p:nvSpPr>
        <p:spPr>
          <a:xfrm>
            <a:off x="843625" y="2621943"/>
            <a:ext cx="10515270" cy="2608641"/>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34" name="文本框 8"/>
          <p:cNvSpPr>
            <a:spLocks noChangeArrowheads="1"/>
          </p:cNvSpPr>
          <p:nvPr/>
        </p:nvSpPr>
        <p:spPr bwMode="auto">
          <a:xfrm>
            <a:off x="1166580" y="2897587"/>
            <a:ext cx="9811544" cy="1938020"/>
          </a:xfrm>
          <a:prstGeom prst="rect">
            <a:avLst/>
          </a:prstGeom>
          <a:noFill/>
          <a:ln>
            <a:noFill/>
            <a:prstDash val="sysDot"/>
          </a:ln>
        </p:spPr>
        <p:txBody>
          <a:bodyPr wrap="square">
            <a:spAutoFit/>
          </a:bodyPr>
          <a:lstStyle/>
          <a:p>
            <a:pPr algn="just">
              <a:lnSpc>
                <a:spcPct val="200000"/>
              </a:lnSpc>
            </a:pPr>
            <a:r>
              <a:rPr lang="zh-CN" altLang="en-US" sz="2000" kern="0" spc="75" dirty="0">
                <a:latin typeface="微软雅黑" panose="020B0503020204020204" pitchFamily="34" charset="-122"/>
                <a:ea typeface="微软雅黑" panose="020B0503020204020204" pitchFamily="34" charset="-122"/>
                <a:cs typeface="宋体" panose="02010600030101010101" pitchFamily="2" charset="-122"/>
                <a:sym typeface="微软雅黑" panose="020B0503020204020204" pitchFamily="34" charset="-122"/>
              </a:rPr>
              <a:t>实施城市更新行动，推进城市生态修复、功能完善工程，强化历史文化保护、塑造城市风貌，加强城镇老旧小区改造和社区建设，促进房地产市场平稳健康发展，增加保障性住房供给，优化行政区划设置，建设现代化都市圈。</a:t>
            </a:r>
            <a:endParaRPr lang="zh-CN" altLang="en-US" sz="2000" kern="0" spc="75" dirty="0">
              <a:latin typeface="微软雅黑" panose="020B0503020204020204" pitchFamily="34" charset="-122"/>
              <a:ea typeface="微软雅黑" panose="020B0503020204020204" pitchFamily="34" charset="-122"/>
              <a:cs typeface="宋体" panose="02010600030101010101" pitchFamily="2" charset="-122"/>
            </a:endParaRPr>
          </a:p>
        </p:txBody>
      </p:sp>
      <p:pic>
        <p:nvPicPr>
          <p:cNvPr id="15" name="图片 14" descr="image1576"/>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23648" y="4837113"/>
            <a:ext cx="12192000" cy="2020887"/>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5"/>
          <p:cNvPicPr>
            <a:picLocks noChangeAspect="1"/>
          </p:cNvPicPr>
          <p:nvPr/>
        </p:nvPicPr>
        <p:blipFill>
          <a:blip r:embed="rId1"/>
          <a:stretch>
            <a:fillRect/>
          </a:stretch>
        </p:blipFill>
        <p:spPr>
          <a:xfrm>
            <a:off x="4400527" y="3254417"/>
            <a:ext cx="7002155" cy="2993422"/>
          </a:xfrm>
          <a:prstGeom prst="rect">
            <a:avLst/>
          </a:prstGeom>
        </p:spPr>
      </p:pic>
      <p:sp>
        <p:nvSpPr>
          <p:cNvPr id="40" name="矩形 39"/>
          <p:cNvSpPr/>
          <p:nvPr/>
        </p:nvSpPr>
        <p:spPr>
          <a:xfrm>
            <a:off x="887412" y="3314706"/>
            <a:ext cx="10515270" cy="2908294"/>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55" name="文本框 10"/>
          <p:cNvSpPr>
            <a:spLocks noChangeArrowheads="1"/>
          </p:cNvSpPr>
          <p:nvPr/>
        </p:nvSpPr>
        <p:spPr bwMode="auto">
          <a:xfrm>
            <a:off x="1290301" y="3513424"/>
            <a:ext cx="3930868" cy="581057"/>
          </a:xfrm>
          <a:prstGeom prst="rect">
            <a:avLst/>
          </a:prstGeom>
          <a:noFill/>
          <a:ln>
            <a:noFill/>
            <a:prstDash val="sysDot"/>
          </a:ln>
        </p:spPr>
        <p:txBody>
          <a:bodyPr wrap="square">
            <a:spAutoFit/>
          </a:bodyPr>
          <a:lstStyle/>
          <a:p>
            <a:pPr algn="just">
              <a:lnSpc>
                <a:spcPct val="150000"/>
              </a:lnSpc>
              <a:buClr>
                <a:srgbClr val="0070C0"/>
              </a:buClr>
            </a:pPr>
            <a:r>
              <a:rPr lang="zh-CN" altLang="en-US" sz="2400" b="1" kern="0" spc="75" dirty="0">
                <a:solidFill>
                  <a:srgbClr val="0070C0"/>
                </a:solidFill>
                <a:latin typeface="微软雅黑" panose="020B0503020204020204" pitchFamily="34" charset="-122"/>
                <a:ea typeface="微软雅黑" panose="020B0503020204020204" pitchFamily="34" charset="-122"/>
                <a:cs typeface="宋体" panose="02010600030101010101" pitchFamily="2" charset="-122"/>
                <a:sym typeface="仿宋" panose="02010609060101010101" charset="-122"/>
              </a:rPr>
              <a:t>城市更新行动的总体目标</a:t>
            </a:r>
            <a:endParaRPr lang="en-US" altLang="zh-CN" sz="2400" b="1" kern="0" spc="75" dirty="0">
              <a:solidFill>
                <a:srgbClr val="0070C0"/>
              </a:solidFill>
              <a:latin typeface="微软雅黑" panose="020B0503020204020204" pitchFamily="34" charset="-122"/>
              <a:ea typeface="微软雅黑" panose="020B0503020204020204" pitchFamily="34" charset="-122"/>
              <a:cs typeface="宋体" panose="02010600030101010101" pitchFamily="2" charset="-122"/>
              <a:sym typeface="仿宋" panose="02010609060101010101" charset="-122"/>
            </a:endParaRPr>
          </a:p>
        </p:txBody>
      </p:sp>
      <p:pic>
        <p:nvPicPr>
          <p:cNvPr id="23559" name="图片 14"/>
          <p:cNvPicPr>
            <a:picLocks noChangeAspect="1" noChangeArrowheads="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r="62659" b="87248"/>
          <a:stretch>
            <a:fillRect/>
          </a:stretch>
        </p:blipFill>
        <p:spPr bwMode="auto">
          <a:xfrm>
            <a:off x="2097768" y="1126770"/>
            <a:ext cx="2228850"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0" name="文本框 15"/>
          <p:cNvSpPr>
            <a:spLocks noChangeArrowheads="1"/>
          </p:cNvSpPr>
          <p:nvPr/>
        </p:nvSpPr>
        <p:spPr bwMode="auto">
          <a:xfrm>
            <a:off x="5443537" y="1247656"/>
            <a:ext cx="4775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32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实施城市更新行动</a:t>
            </a:r>
            <a:r>
              <a:rPr lang="en-US" altLang="zh-CN" sz="32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b="1" dirty="0">
              <a:solidFill>
                <a:srgbClr val="C00000"/>
              </a:solidFill>
            </a:endParaRPr>
          </a:p>
        </p:txBody>
      </p:sp>
      <p:sp>
        <p:nvSpPr>
          <p:cNvPr id="23561" name="文本框 16"/>
          <p:cNvSpPr>
            <a:spLocks noChangeArrowheads="1"/>
          </p:cNvSpPr>
          <p:nvPr/>
        </p:nvSpPr>
        <p:spPr bwMode="auto">
          <a:xfrm>
            <a:off x="7444132" y="1801453"/>
            <a:ext cx="377609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800" dirty="0">
                <a:latin typeface="楷体" panose="02010609060101010101" pitchFamily="49" charset="-122"/>
                <a:ea typeface="楷体" panose="02010609060101010101" pitchFamily="49" charset="-122"/>
                <a:sym typeface="微软雅黑" panose="020B0503020204020204" pitchFamily="34" charset="-122"/>
              </a:rPr>
              <a:t>——</a:t>
            </a:r>
            <a:r>
              <a:rPr lang="zh-CN" altLang="en-US" sz="2800" dirty="0">
                <a:latin typeface="楷体" panose="02010609060101010101" pitchFamily="49" charset="-122"/>
                <a:ea typeface="楷体" panose="02010609060101010101" pitchFamily="49" charset="-122"/>
                <a:sym typeface="微软雅黑" panose="020B0503020204020204" pitchFamily="34" charset="-122"/>
              </a:rPr>
              <a:t>王蒙徽，</a:t>
            </a:r>
            <a:r>
              <a:rPr lang="en-US" altLang="zh-CN" sz="2800" dirty="0">
                <a:latin typeface="楷体" panose="02010609060101010101" pitchFamily="49" charset="-122"/>
                <a:ea typeface="楷体" panose="02010609060101010101" pitchFamily="49" charset="-122"/>
              </a:rPr>
              <a:t>2021</a:t>
            </a:r>
            <a:r>
              <a:rPr lang="zh-CN" altLang="zh-CN" sz="2800" dirty="0">
                <a:latin typeface="楷体" panose="02010609060101010101" pitchFamily="49" charset="-122"/>
                <a:ea typeface="楷体" panose="02010609060101010101" pitchFamily="49" charset="-122"/>
              </a:rPr>
              <a:t>年</a:t>
            </a:r>
            <a:endParaRPr lang="zh-CN" altLang="en-US" sz="2800" dirty="0">
              <a:latin typeface="楷体" panose="02010609060101010101" pitchFamily="49" charset="-122"/>
              <a:ea typeface="楷体" panose="02010609060101010101" pitchFamily="49" charset="-122"/>
            </a:endParaRPr>
          </a:p>
        </p:txBody>
      </p:sp>
      <p:grpSp>
        <p:nvGrpSpPr>
          <p:cNvPr id="12" name="组合 11"/>
          <p:cNvGrpSpPr/>
          <p:nvPr/>
        </p:nvGrpSpPr>
        <p:grpSpPr>
          <a:xfrm>
            <a:off x="0" y="181084"/>
            <a:ext cx="12006943" cy="568144"/>
            <a:chOff x="0" y="273684"/>
            <a:chExt cx="12006943" cy="568144"/>
          </a:xfrm>
        </p:grpSpPr>
        <p:sp>
          <p:nvSpPr>
            <p:cNvPr id="13" name="文本框 12"/>
            <p:cNvSpPr txBox="1"/>
            <p:nvPr/>
          </p:nvSpPr>
          <p:spPr>
            <a:xfrm>
              <a:off x="588780" y="273684"/>
              <a:ext cx="63049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2.3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城市更新政策</a:t>
              </a:r>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国家政策</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14" name="直接连接符 1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0" y="333691"/>
              <a:ext cx="495300" cy="508133"/>
              <a:chOff x="0" y="333691"/>
              <a:chExt cx="495300" cy="508133"/>
            </a:xfrm>
          </p:grpSpPr>
          <p:sp>
            <p:nvSpPr>
              <p:cNvPr id="16" name="矩形 1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2" name="矩形: 圆角 31"/>
          <p:cNvSpPr/>
          <p:nvPr/>
        </p:nvSpPr>
        <p:spPr>
          <a:xfrm>
            <a:off x="897509" y="971552"/>
            <a:ext cx="10322034" cy="1503090"/>
          </a:xfrm>
          <a:prstGeom prst="roundRect">
            <a:avLst>
              <a:gd name="adj" fmla="val 1005"/>
            </a:avLst>
          </a:prstGeom>
          <a:no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823836" y="2675535"/>
            <a:ext cx="10395707" cy="578882"/>
            <a:chOff x="827918" y="2562772"/>
            <a:chExt cx="10395707" cy="578882"/>
          </a:xfrm>
        </p:grpSpPr>
        <p:sp>
          <p:nvSpPr>
            <p:cNvPr id="6" name="矩形: 圆角 5"/>
            <p:cNvSpPr/>
            <p:nvPr/>
          </p:nvSpPr>
          <p:spPr>
            <a:xfrm>
              <a:off x="887412" y="2577693"/>
              <a:ext cx="10336213" cy="538561"/>
            </a:xfrm>
            <a:prstGeom prst="roundRect">
              <a:avLst>
                <a:gd name="adj" fmla="val 6373"/>
              </a:avLst>
            </a:prstGeom>
            <a:gradFill flip="none" rotWithShape="1">
              <a:gsLst>
                <a:gs pos="100000">
                  <a:srgbClr val="0070C0"/>
                </a:gs>
                <a:gs pos="0">
                  <a:srgbClr val="0070C0">
                    <a:lumMod val="82000"/>
                    <a:lumOff val="18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圆角矩形 7"/>
            <p:cNvSpPr/>
            <p:nvPr/>
          </p:nvSpPr>
          <p:spPr bwMode="auto">
            <a:xfrm>
              <a:off x="827918" y="2562772"/>
              <a:ext cx="10248061" cy="578882"/>
            </a:xfrm>
            <a:prstGeom prst="roundRect">
              <a:avLst>
                <a:gd name="adj" fmla="val 16667"/>
              </a:avLst>
            </a:prstGeom>
            <a:noFill/>
          </p:spPr>
          <p:txBody>
            <a:bodyPr wrap="square">
              <a:spAutoFit/>
            </a:bodyPr>
            <a:lstStyle/>
            <a:p>
              <a:pPr algn="ctr"/>
              <a:r>
                <a:rPr lang="zh-CN" altLang="en-US" sz="2000" dirty="0">
                  <a:solidFill>
                    <a:schemeClr val="bg1"/>
                  </a:solidFill>
                  <a:sym typeface="微软雅黑" panose="020B0503020204020204" pitchFamily="34" charset="-122"/>
                </a:rPr>
                <a:t>实施城市更新行动</a:t>
              </a:r>
              <a:r>
                <a:rPr lang="zh-CN" altLang="en-US" sz="2800" b="1" dirty="0">
                  <a:solidFill>
                    <a:srgbClr val="FFFF00"/>
                  </a:solidFill>
                  <a:sym typeface="微软雅黑" panose="020B0503020204020204" pitchFamily="34" charset="-122"/>
                </a:rPr>
                <a:t>重要意义</a:t>
              </a:r>
              <a:r>
                <a:rPr lang="zh-CN" altLang="zh-CN" sz="2800" b="1" dirty="0">
                  <a:solidFill>
                    <a:srgbClr val="FFFF00"/>
                  </a:solidFill>
                </a:rPr>
                <a:t>、目标任务和六个必须</a:t>
              </a:r>
              <a:r>
                <a:rPr lang="zh-CN" altLang="zh-CN" sz="2000" dirty="0">
                  <a:solidFill>
                    <a:schemeClr val="bg1"/>
                  </a:solidFill>
                </a:rPr>
                <a:t>等三个方面进行了阐述</a:t>
              </a:r>
              <a:endParaRPr lang="zh-CN" altLang="en-US" sz="2000" dirty="0">
                <a:solidFill>
                  <a:schemeClr val="bg1"/>
                </a:solidFill>
              </a:endParaRPr>
            </a:p>
          </p:txBody>
        </p:sp>
      </p:grpSp>
      <p:sp>
        <p:nvSpPr>
          <p:cNvPr id="19" name="文本框 10"/>
          <p:cNvSpPr>
            <a:spLocks noChangeArrowheads="1"/>
          </p:cNvSpPr>
          <p:nvPr/>
        </p:nvSpPr>
        <p:spPr bwMode="auto">
          <a:xfrm>
            <a:off x="1009443" y="4238048"/>
            <a:ext cx="9876846" cy="1689052"/>
          </a:xfrm>
          <a:prstGeom prst="rect">
            <a:avLst/>
          </a:prstGeom>
          <a:noFill/>
          <a:ln>
            <a:noFill/>
            <a:prstDash val="sysDot"/>
          </a:ln>
        </p:spPr>
        <p:txBody>
          <a:bodyPr wrap="square">
            <a:spAutoFit/>
          </a:bodyPr>
          <a:lstStyle/>
          <a:p>
            <a:pPr marL="285750" indent="-285750" algn="just">
              <a:lnSpc>
                <a:spcPct val="150000"/>
              </a:lnSpc>
              <a:buClr>
                <a:srgbClr val="0070C0"/>
              </a:buClr>
              <a:buFont typeface="Arial" panose="020B0604020202020204" pitchFamily="34" charset="0"/>
              <a:buChar char="•"/>
            </a:pPr>
            <a:r>
              <a:rPr lang="zh-CN" altLang="en-US" sz="2400" kern="0" spc="75" dirty="0">
                <a:latin typeface="微软雅黑" panose="020B0503020204020204" pitchFamily="34" charset="-122"/>
                <a:ea typeface="微软雅黑" panose="020B0503020204020204" pitchFamily="34" charset="-122"/>
                <a:cs typeface="宋体" panose="02010600030101010101" pitchFamily="2" charset="-122"/>
                <a:sym typeface="仿宋" panose="02010609060101010101" charset="-122"/>
              </a:rPr>
              <a:t>建设宜居城市、绿色城市、韧性城市、智慧城市、人文城市，不断提升城市人居环境质量、人民生活质量、城市竞争力，走出一条中国特色城市发展道路。</a:t>
            </a:r>
            <a:endParaRPr lang="zh-CN" altLang="en-US" sz="2400" kern="0" spc="75" dirty="0">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883330" y="2766458"/>
            <a:ext cx="10336213" cy="3884343"/>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559" name="图片 14"/>
          <p:cNvPicPr>
            <a:picLocks noChangeAspect="1" noChangeArrowheads="1"/>
          </p:cNvPicPr>
          <p:nvPr/>
        </p:nvPicPr>
        <p:blipFill>
          <a:blip r:embed="rId1">
            <a:clrChange>
              <a:clrFrom>
                <a:srgbClr val="FFFFFF"/>
              </a:clrFrom>
              <a:clrTo>
                <a:srgbClr val="FFFFFF">
                  <a:alpha val="0"/>
                </a:srgbClr>
              </a:clrTo>
            </a:clrChange>
            <a:extLst>
              <a:ext uri="{BEBA8EAE-BF5A-486C-A8C5-ECC9F3942E4B}">
                <a14:imgProps xmlns:a14="http://schemas.microsoft.com/office/drawing/2010/main">
                  <a14:imgLayer r:embed="rId2">
                    <a14:imgEffect>
                      <a14:brightnessContrast contrast="20000"/>
                    </a14:imgEffect>
                  </a14:imgLayer>
                </a14:imgProps>
              </a:ext>
              <a:ext uri="{28A0092B-C50C-407E-A947-70E740481C1C}">
                <a14:useLocalDpi xmlns:a14="http://schemas.microsoft.com/office/drawing/2010/main" val="0"/>
              </a:ext>
            </a:extLst>
          </a:blip>
          <a:srcRect r="62659" b="87248"/>
          <a:stretch>
            <a:fillRect/>
          </a:stretch>
        </p:blipFill>
        <p:spPr bwMode="auto">
          <a:xfrm>
            <a:off x="2097768" y="1126770"/>
            <a:ext cx="2228850"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0" name="文本框 15"/>
          <p:cNvSpPr>
            <a:spLocks noChangeArrowheads="1"/>
          </p:cNvSpPr>
          <p:nvPr/>
        </p:nvSpPr>
        <p:spPr bwMode="auto">
          <a:xfrm>
            <a:off x="5443537" y="1247656"/>
            <a:ext cx="4775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实施城市更新行动</a:t>
            </a:r>
            <a:endParaRPr lang="zh-CN" altLang="en-US" b="1" dirty="0">
              <a:solidFill>
                <a:srgbClr val="C00000"/>
              </a:solidFill>
            </a:endParaRPr>
          </a:p>
        </p:txBody>
      </p:sp>
      <p:sp>
        <p:nvSpPr>
          <p:cNvPr id="23561" name="文本框 16"/>
          <p:cNvSpPr>
            <a:spLocks noChangeArrowheads="1"/>
          </p:cNvSpPr>
          <p:nvPr/>
        </p:nvSpPr>
        <p:spPr bwMode="auto">
          <a:xfrm>
            <a:off x="8191953" y="1745447"/>
            <a:ext cx="20267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800" dirty="0">
                <a:latin typeface="楷体" panose="02010609060101010101" pitchFamily="49" charset="-122"/>
                <a:ea typeface="楷体" panose="02010609060101010101" pitchFamily="49" charset="-122"/>
                <a:sym typeface="微软雅黑" panose="020B0503020204020204" pitchFamily="34" charset="-122"/>
              </a:rPr>
              <a:t>——</a:t>
            </a:r>
            <a:r>
              <a:rPr lang="zh-CN" altLang="en-US" sz="2800" dirty="0">
                <a:latin typeface="楷体" panose="02010609060101010101" pitchFamily="49" charset="-122"/>
                <a:ea typeface="楷体" panose="02010609060101010101" pitchFamily="49" charset="-122"/>
                <a:sym typeface="微软雅黑" panose="020B0503020204020204" pitchFamily="34" charset="-122"/>
              </a:rPr>
              <a:t>王蒙徽</a:t>
            </a:r>
            <a:endParaRPr lang="zh-CN" altLang="en-US" sz="2800" dirty="0"/>
          </a:p>
        </p:txBody>
      </p:sp>
      <p:grpSp>
        <p:nvGrpSpPr>
          <p:cNvPr id="12" name="组合 11"/>
          <p:cNvGrpSpPr/>
          <p:nvPr/>
        </p:nvGrpSpPr>
        <p:grpSpPr>
          <a:xfrm>
            <a:off x="0" y="181084"/>
            <a:ext cx="12006943" cy="568144"/>
            <a:chOff x="0" y="273684"/>
            <a:chExt cx="12006943" cy="568144"/>
          </a:xfrm>
        </p:grpSpPr>
        <p:sp>
          <p:nvSpPr>
            <p:cNvPr id="13" name="文本框 12"/>
            <p:cNvSpPr txBox="1"/>
            <p:nvPr/>
          </p:nvSpPr>
          <p:spPr>
            <a:xfrm>
              <a:off x="588780" y="273684"/>
              <a:ext cx="63049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2.3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城市更新政策</a:t>
              </a:r>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国家政策</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14" name="直接连接符 1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0" y="333691"/>
              <a:ext cx="495300" cy="508133"/>
              <a:chOff x="0" y="333691"/>
              <a:chExt cx="495300" cy="508133"/>
            </a:xfrm>
          </p:grpSpPr>
          <p:sp>
            <p:nvSpPr>
              <p:cNvPr id="16" name="矩形 1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2" name="矩形: 圆角 31"/>
          <p:cNvSpPr/>
          <p:nvPr/>
        </p:nvSpPr>
        <p:spPr>
          <a:xfrm>
            <a:off x="897509" y="971552"/>
            <a:ext cx="10322034" cy="1503090"/>
          </a:xfrm>
          <a:prstGeom prst="roundRect">
            <a:avLst>
              <a:gd name="adj" fmla="val 1005"/>
            </a:avLst>
          </a:prstGeom>
          <a:no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0"/>
          <p:cNvSpPr>
            <a:spLocks noChangeArrowheads="1"/>
          </p:cNvSpPr>
          <p:nvPr/>
        </p:nvSpPr>
        <p:spPr bwMode="auto">
          <a:xfrm>
            <a:off x="1246759" y="2950783"/>
            <a:ext cx="3930868" cy="581057"/>
          </a:xfrm>
          <a:prstGeom prst="rect">
            <a:avLst/>
          </a:prstGeom>
          <a:noFill/>
          <a:ln>
            <a:noFill/>
            <a:prstDash val="sysDot"/>
          </a:ln>
        </p:spPr>
        <p:txBody>
          <a:bodyPr wrap="square">
            <a:spAutoFit/>
          </a:bodyPr>
          <a:lstStyle/>
          <a:p>
            <a:pPr algn="just">
              <a:lnSpc>
                <a:spcPct val="150000"/>
              </a:lnSpc>
              <a:buClr>
                <a:srgbClr val="0070C0"/>
              </a:buClr>
            </a:pPr>
            <a:r>
              <a:rPr lang="zh-CN" altLang="en-US" sz="2400" b="1" kern="0" spc="75" dirty="0">
                <a:solidFill>
                  <a:srgbClr val="0070C0"/>
                </a:solidFill>
                <a:latin typeface="微软雅黑" panose="020B0503020204020204" pitchFamily="34" charset="-122"/>
                <a:ea typeface="微软雅黑" panose="020B0503020204020204" pitchFamily="34" charset="-122"/>
                <a:cs typeface="宋体" panose="02010600030101010101" pitchFamily="2" charset="-122"/>
                <a:sym typeface="仿宋" panose="02010609060101010101" charset="-122"/>
              </a:rPr>
              <a:t>城市更新八项具体任务</a:t>
            </a:r>
            <a:endParaRPr lang="en-US" altLang="zh-CN" sz="2400" b="1" kern="0" spc="75" dirty="0">
              <a:solidFill>
                <a:srgbClr val="0070C0"/>
              </a:solidFill>
              <a:latin typeface="微软雅黑" panose="020B0503020204020204" pitchFamily="34" charset="-122"/>
              <a:ea typeface="微软雅黑" panose="020B0503020204020204" pitchFamily="34" charset="-122"/>
              <a:cs typeface="宋体" panose="02010600030101010101" pitchFamily="2" charset="-122"/>
              <a:sym typeface="仿宋" panose="02010609060101010101" charset="-122"/>
            </a:endParaRPr>
          </a:p>
        </p:txBody>
      </p:sp>
      <p:sp>
        <p:nvSpPr>
          <p:cNvPr id="19" name="文本框 10"/>
          <p:cNvSpPr>
            <a:spLocks noChangeArrowheads="1"/>
          </p:cNvSpPr>
          <p:nvPr/>
        </p:nvSpPr>
        <p:spPr bwMode="auto">
          <a:xfrm>
            <a:off x="1212698" y="3451480"/>
            <a:ext cx="4948889" cy="2698624"/>
          </a:xfrm>
          <a:prstGeom prst="rect">
            <a:avLst/>
          </a:prstGeom>
          <a:noFill/>
          <a:ln>
            <a:noFill/>
            <a:prstDash val="sysDot"/>
          </a:ln>
        </p:spPr>
        <p:txBody>
          <a:bodyPr wrap="square">
            <a:spAutoFit/>
          </a:bodyPr>
          <a:lstStyle/>
          <a:p>
            <a:pPr marL="285750" indent="-285750" algn="just">
              <a:lnSpc>
                <a:spcPct val="200000"/>
              </a:lnSpc>
              <a:buClr>
                <a:srgbClr val="0070C0"/>
              </a:buClr>
              <a:buFont typeface="Arial" panose="020B0604020202020204" pitchFamily="34" charset="0"/>
              <a:buChar char="•"/>
            </a:pPr>
            <a:r>
              <a:rPr lang="zh-CN" altLang="en-US" sz="2200" kern="0" spc="75" dirty="0">
                <a:latin typeface="微软雅黑" panose="020B0503020204020204" pitchFamily="34" charset="-122"/>
                <a:ea typeface="微软雅黑" panose="020B0503020204020204" pitchFamily="34" charset="-122"/>
                <a:cs typeface="宋体" panose="02010600030101010101" pitchFamily="2" charset="-122"/>
                <a:sym typeface="仿宋" panose="02010609060101010101" charset="-122"/>
              </a:rPr>
              <a:t>实施城市生态修复和功能完善工程；</a:t>
            </a:r>
            <a:endParaRPr lang="en-US" altLang="zh-CN" sz="2200" kern="0" spc="75" dirty="0">
              <a:latin typeface="微软雅黑" panose="020B0503020204020204" pitchFamily="34" charset="-122"/>
              <a:ea typeface="微软雅黑" panose="020B0503020204020204" pitchFamily="34" charset="-122"/>
              <a:cs typeface="宋体" panose="02010600030101010101" pitchFamily="2" charset="-122"/>
              <a:sym typeface="仿宋" panose="02010609060101010101" charset="-122"/>
            </a:endParaRPr>
          </a:p>
          <a:p>
            <a:pPr marL="285750" indent="-285750" algn="just">
              <a:lnSpc>
                <a:spcPct val="200000"/>
              </a:lnSpc>
              <a:buClr>
                <a:srgbClr val="0070C0"/>
              </a:buClr>
              <a:buFont typeface="Arial" panose="020B0604020202020204" pitchFamily="34" charset="0"/>
              <a:buChar char="•"/>
            </a:pPr>
            <a:r>
              <a:rPr lang="zh-CN" altLang="en-US" sz="2200" kern="0" spc="75" dirty="0">
                <a:latin typeface="微软雅黑" panose="020B0503020204020204" pitchFamily="34" charset="-122"/>
                <a:ea typeface="微软雅黑" panose="020B0503020204020204" pitchFamily="34" charset="-122"/>
                <a:cs typeface="宋体" panose="02010600030101010101" pitchFamily="2" charset="-122"/>
                <a:sym typeface="仿宋" panose="02010609060101010101" charset="-122"/>
              </a:rPr>
              <a:t>强化历史文化保护，塑造城市风貌；</a:t>
            </a:r>
            <a:endParaRPr lang="en-US" altLang="zh-CN" sz="2200" kern="0" spc="75" dirty="0">
              <a:latin typeface="微软雅黑" panose="020B0503020204020204" pitchFamily="34" charset="-122"/>
              <a:ea typeface="微软雅黑" panose="020B0503020204020204" pitchFamily="34" charset="-122"/>
              <a:cs typeface="宋体" panose="02010600030101010101" pitchFamily="2" charset="-122"/>
              <a:sym typeface="仿宋" panose="02010609060101010101" charset="-122"/>
            </a:endParaRPr>
          </a:p>
          <a:p>
            <a:pPr marL="285750" indent="-285750" algn="just">
              <a:lnSpc>
                <a:spcPct val="200000"/>
              </a:lnSpc>
              <a:buClr>
                <a:srgbClr val="0070C0"/>
              </a:buClr>
              <a:buFont typeface="Arial" panose="020B0604020202020204" pitchFamily="34" charset="0"/>
              <a:buChar char="•"/>
            </a:pPr>
            <a:r>
              <a:rPr lang="zh-CN" altLang="en-US" sz="2200" kern="0" spc="75" dirty="0">
                <a:latin typeface="微软雅黑" panose="020B0503020204020204" pitchFamily="34" charset="-122"/>
                <a:ea typeface="微软雅黑" panose="020B0503020204020204" pitchFamily="34" charset="-122"/>
                <a:cs typeface="宋体" panose="02010600030101010101" pitchFamily="2" charset="-122"/>
                <a:sym typeface="仿宋" panose="02010609060101010101" charset="-122"/>
              </a:rPr>
              <a:t>加强居住社区建设；</a:t>
            </a:r>
            <a:endParaRPr lang="en-US" altLang="zh-CN" sz="2200" kern="0" spc="75" dirty="0">
              <a:latin typeface="微软雅黑" panose="020B0503020204020204" pitchFamily="34" charset="-122"/>
              <a:ea typeface="微软雅黑" panose="020B0503020204020204" pitchFamily="34" charset="-122"/>
              <a:cs typeface="宋体" panose="02010600030101010101" pitchFamily="2" charset="-122"/>
              <a:sym typeface="仿宋" panose="02010609060101010101" charset="-122"/>
            </a:endParaRPr>
          </a:p>
          <a:p>
            <a:pPr marL="285750" indent="-285750" algn="just">
              <a:lnSpc>
                <a:spcPct val="200000"/>
              </a:lnSpc>
              <a:buClr>
                <a:srgbClr val="0070C0"/>
              </a:buClr>
              <a:buFont typeface="Arial" panose="020B0604020202020204" pitchFamily="34" charset="0"/>
              <a:buChar char="•"/>
            </a:pPr>
            <a:r>
              <a:rPr lang="zh-CN" altLang="en-US" sz="2200" kern="0" spc="75" dirty="0">
                <a:latin typeface="微软雅黑" panose="020B0503020204020204" pitchFamily="34" charset="-122"/>
                <a:ea typeface="微软雅黑" panose="020B0503020204020204" pitchFamily="34" charset="-122"/>
                <a:cs typeface="宋体" panose="02010600030101010101" pitchFamily="2" charset="-122"/>
                <a:sym typeface="仿宋" panose="02010609060101010101" charset="-122"/>
              </a:rPr>
              <a:t>推进新型城市基础设施建设；</a:t>
            </a:r>
            <a:endParaRPr lang="en-US" altLang="zh-CN" sz="2200" kern="0" spc="75" dirty="0">
              <a:latin typeface="微软雅黑" panose="020B0503020204020204" pitchFamily="34" charset="-122"/>
              <a:ea typeface="微软雅黑" panose="020B0503020204020204" pitchFamily="34" charset="-122"/>
              <a:cs typeface="宋体" panose="02010600030101010101" pitchFamily="2" charset="-122"/>
              <a:sym typeface="仿宋" panose="02010609060101010101" charset="-122"/>
            </a:endParaRPr>
          </a:p>
        </p:txBody>
      </p:sp>
      <p:sp>
        <p:nvSpPr>
          <p:cNvPr id="2" name="矩形 1"/>
          <p:cNvSpPr/>
          <p:nvPr/>
        </p:nvSpPr>
        <p:spPr>
          <a:xfrm>
            <a:off x="4404733" y="2487776"/>
            <a:ext cx="6754456" cy="4189140"/>
          </a:xfrm>
          <a:prstGeom prst="rect">
            <a:avLst/>
          </a:prstGeom>
          <a:blipFill dpi="0" rotWithShape="1">
            <a:blip r:embed="rId3">
              <a:alphaModFix amt="4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0"/>
          <p:cNvSpPr>
            <a:spLocks noChangeArrowheads="1"/>
          </p:cNvSpPr>
          <p:nvPr/>
        </p:nvSpPr>
        <p:spPr bwMode="auto">
          <a:xfrm>
            <a:off x="6490955" y="3451480"/>
            <a:ext cx="4728588" cy="2698624"/>
          </a:xfrm>
          <a:prstGeom prst="rect">
            <a:avLst/>
          </a:prstGeom>
          <a:noFill/>
          <a:ln>
            <a:noFill/>
            <a:prstDash val="sysDot"/>
          </a:ln>
        </p:spPr>
        <p:txBody>
          <a:bodyPr wrap="square">
            <a:spAutoFit/>
          </a:bodyPr>
          <a:lstStyle/>
          <a:p>
            <a:pPr marL="285750" indent="-285750" algn="just">
              <a:lnSpc>
                <a:spcPct val="200000"/>
              </a:lnSpc>
              <a:buClr>
                <a:srgbClr val="0070C0"/>
              </a:buClr>
              <a:buFont typeface="Arial" panose="020B0604020202020204" pitchFamily="34" charset="0"/>
              <a:buChar char="•"/>
            </a:pPr>
            <a:r>
              <a:rPr lang="zh-CN" altLang="en-US" sz="2200" kern="0" spc="75" dirty="0">
                <a:latin typeface="微软雅黑" panose="020B0503020204020204" pitchFamily="34" charset="-122"/>
                <a:ea typeface="微软雅黑" panose="020B0503020204020204" pitchFamily="34" charset="-122"/>
                <a:cs typeface="宋体" panose="02010600030101010101" pitchFamily="2" charset="-122"/>
                <a:sym typeface="仿宋" panose="02010609060101010101" charset="-122"/>
              </a:rPr>
              <a:t>加强城镇老旧小区改造；</a:t>
            </a:r>
            <a:endParaRPr lang="en-US" altLang="zh-CN" sz="2200" kern="0" spc="75" dirty="0">
              <a:latin typeface="微软雅黑" panose="020B0503020204020204" pitchFamily="34" charset="-122"/>
              <a:ea typeface="微软雅黑" panose="020B0503020204020204" pitchFamily="34" charset="-122"/>
              <a:cs typeface="宋体" panose="02010600030101010101" pitchFamily="2" charset="-122"/>
              <a:sym typeface="仿宋" panose="02010609060101010101" charset="-122"/>
            </a:endParaRPr>
          </a:p>
          <a:p>
            <a:pPr marL="285750" indent="-285750" algn="just">
              <a:lnSpc>
                <a:spcPct val="200000"/>
              </a:lnSpc>
              <a:buClr>
                <a:srgbClr val="0070C0"/>
              </a:buClr>
              <a:buFont typeface="Arial" panose="020B0604020202020204" pitchFamily="34" charset="0"/>
              <a:buChar char="•"/>
            </a:pPr>
            <a:r>
              <a:rPr lang="zh-CN" altLang="en-US" sz="2200" kern="0" spc="75" dirty="0">
                <a:latin typeface="微软雅黑" panose="020B0503020204020204" pitchFamily="34" charset="-122"/>
                <a:ea typeface="微软雅黑" panose="020B0503020204020204" pitchFamily="34" charset="-122"/>
                <a:cs typeface="宋体" panose="02010600030101010101" pitchFamily="2" charset="-122"/>
                <a:sym typeface="仿宋" panose="02010609060101010101" charset="-122"/>
              </a:rPr>
              <a:t>增强城市防洪排涝能力；</a:t>
            </a:r>
            <a:endParaRPr lang="en-US" altLang="zh-CN" sz="2200" kern="0" spc="75" dirty="0">
              <a:latin typeface="微软雅黑" panose="020B0503020204020204" pitchFamily="34" charset="-122"/>
              <a:ea typeface="微软雅黑" panose="020B0503020204020204" pitchFamily="34" charset="-122"/>
              <a:cs typeface="宋体" panose="02010600030101010101" pitchFamily="2" charset="-122"/>
              <a:sym typeface="仿宋" panose="02010609060101010101" charset="-122"/>
            </a:endParaRPr>
          </a:p>
          <a:p>
            <a:pPr marL="285750" indent="-285750" algn="just">
              <a:lnSpc>
                <a:spcPct val="200000"/>
              </a:lnSpc>
              <a:buClr>
                <a:srgbClr val="0070C0"/>
              </a:buClr>
              <a:buFont typeface="Arial" panose="020B0604020202020204" pitchFamily="34" charset="0"/>
              <a:buChar char="•"/>
            </a:pPr>
            <a:r>
              <a:rPr lang="zh-CN" altLang="en-US" sz="2200" kern="0" spc="75" dirty="0">
                <a:latin typeface="微软雅黑" panose="020B0503020204020204" pitchFamily="34" charset="-122"/>
                <a:ea typeface="微软雅黑" panose="020B0503020204020204" pitchFamily="34" charset="-122"/>
                <a:cs typeface="宋体" panose="02010600030101010101" pitchFamily="2" charset="-122"/>
                <a:sym typeface="仿宋" panose="02010609060101010101" charset="-122"/>
              </a:rPr>
              <a:t>完善住房制度；</a:t>
            </a:r>
            <a:endParaRPr lang="en-US" altLang="zh-CN" sz="2200" kern="0" spc="75" dirty="0">
              <a:latin typeface="微软雅黑" panose="020B0503020204020204" pitchFamily="34" charset="-122"/>
              <a:ea typeface="微软雅黑" panose="020B0503020204020204" pitchFamily="34" charset="-122"/>
              <a:cs typeface="宋体" panose="02010600030101010101" pitchFamily="2" charset="-122"/>
              <a:sym typeface="仿宋" panose="02010609060101010101" charset="-122"/>
            </a:endParaRPr>
          </a:p>
          <a:p>
            <a:pPr marL="285750" indent="-285750" algn="just">
              <a:lnSpc>
                <a:spcPct val="200000"/>
              </a:lnSpc>
              <a:buClr>
                <a:srgbClr val="0070C0"/>
              </a:buClr>
              <a:buFont typeface="Arial" panose="020B0604020202020204" pitchFamily="34" charset="0"/>
              <a:buChar char="•"/>
            </a:pPr>
            <a:r>
              <a:rPr lang="zh-CN" altLang="en-US" sz="2200" kern="0" spc="75" dirty="0">
                <a:latin typeface="微软雅黑" panose="020B0503020204020204" pitchFamily="34" charset="-122"/>
                <a:ea typeface="微软雅黑" panose="020B0503020204020204" pitchFamily="34" charset="-122"/>
                <a:cs typeface="宋体" panose="02010600030101010101" pitchFamily="2" charset="-122"/>
                <a:sym typeface="仿宋" panose="02010609060101010101" charset="-122"/>
              </a:rPr>
              <a:t>提高城市治理水平。</a:t>
            </a:r>
            <a:endParaRPr lang="zh-CN" altLang="en-US" sz="2200" kern="0" spc="75" dirty="0">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圆角 48"/>
          <p:cNvSpPr/>
          <p:nvPr/>
        </p:nvSpPr>
        <p:spPr>
          <a:xfrm>
            <a:off x="1181099" y="1255767"/>
            <a:ext cx="9889355" cy="1365319"/>
          </a:xfrm>
          <a:prstGeom prst="roundRect">
            <a:avLst>
              <a:gd name="adj" fmla="val 1645"/>
            </a:avLst>
          </a:prstGeom>
          <a:gradFill>
            <a:gsLst>
              <a:gs pos="0">
                <a:srgbClr val="FF0000">
                  <a:alpha val="4000"/>
                </a:srgbClr>
              </a:gs>
              <a:gs pos="96000">
                <a:srgbClr val="FFC000">
                  <a:alpha val="4000"/>
                </a:srgbClr>
              </a:gs>
            </a:gsLst>
            <a:lin ang="16200000" scaled="1"/>
          </a:gradFill>
          <a:ln w="6350" cap="rnd">
            <a:gradFill flip="none" rotWithShape="1">
              <a:gsLst>
                <a:gs pos="95575">
                  <a:srgbClr val="FF0000">
                    <a:alpha val="17000"/>
                  </a:srgbClr>
                </a:gs>
                <a:gs pos="0">
                  <a:srgbClr val="FFC000"/>
                </a:gs>
                <a:gs pos="86000">
                  <a:srgbClr val="FF0000">
                    <a:alpha val="0"/>
                  </a:srgb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5602" name="图片 1"/>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54630" y="1496373"/>
            <a:ext cx="539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组合 10"/>
          <p:cNvGrpSpPr/>
          <p:nvPr/>
        </p:nvGrpSpPr>
        <p:grpSpPr>
          <a:xfrm>
            <a:off x="0" y="181084"/>
            <a:ext cx="12006943" cy="568144"/>
            <a:chOff x="0" y="273684"/>
            <a:chExt cx="12006943" cy="568144"/>
          </a:xfrm>
        </p:grpSpPr>
        <p:sp>
          <p:nvSpPr>
            <p:cNvPr id="12" name="文本框 11"/>
            <p:cNvSpPr txBox="1"/>
            <p:nvPr/>
          </p:nvSpPr>
          <p:spPr>
            <a:xfrm>
              <a:off x="588780" y="273684"/>
              <a:ext cx="63049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2.3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城市更新政策</a:t>
              </a:r>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国家政策</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13" name="直接连接符 12"/>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0" y="333691"/>
              <a:ext cx="495300" cy="508133"/>
              <a:chOff x="0" y="333691"/>
              <a:chExt cx="495300" cy="508133"/>
            </a:xfrm>
          </p:grpSpPr>
          <p:sp>
            <p:nvSpPr>
              <p:cNvPr id="15" name="矩形 14"/>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2" name="组合 31"/>
          <p:cNvGrpSpPr/>
          <p:nvPr/>
        </p:nvGrpSpPr>
        <p:grpSpPr>
          <a:xfrm>
            <a:off x="1181099" y="2688641"/>
            <a:ext cx="9889355" cy="3684665"/>
            <a:chOff x="1181100" y="2599885"/>
            <a:chExt cx="2723692" cy="3907754"/>
          </a:xfrm>
        </p:grpSpPr>
        <p:sp>
          <p:nvSpPr>
            <p:cNvPr id="33" name="矩形: 圆角 32"/>
            <p:cNvSpPr/>
            <p:nvPr/>
          </p:nvSpPr>
          <p:spPr>
            <a:xfrm>
              <a:off x="1181100" y="2784717"/>
              <a:ext cx="2723692" cy="3722922"/>
            </a:xfrm>
            <a:prstGeom prst="roundRect">
              <a:avLst>
                <a:gd name="adj" fmla="val 3320"/>
              </a:avLst>
            </a:prstGeom>
            <a:solidFill>
              <a:schemeClr val="bg1"/>
            </a:solidFill>
            <a:ln>
              <a:noFill/>
            </a:ln>
            <a:effectLst>
              <a:outerShdw blurRad="190500" dist="139700" dir="5400000" sx="96000" sy="96000" algn="t" rotWithShape="0">
                <a:schemeClr val="accent1">
                  <a:lumMod val="7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36" name="矩形: 圆顶角 35"/>
            <p:cNvSpPr/>
            <p:nvPr/>
          </p:nvSpPr>
          <p:spPr>
            <a:xfrm>
              <a:off x="1181100" y="2599885"/>
              <a:ext cx="2723692" cy="624481"/>
            </a:xfrm>
            <a:prstGeom prst="round2SameRect">
              <a:avLst>
                <a:gd name="adj1" fmla="val 7476"/>
                <a:gd name="adj2" fmla="val 0"/>
              </a:avLst>
            </a:prstGeom>
            <a:gradFill>
              <a:gsLst>
                <a:gs pos="0">
                  <a:srgbClr val="0070C0">
                    <a:lumMod val="72000"/>
                    <a:lumOff val="28000"/>
                  </a:srgbClr>
                </a:gs>
                <a:gs pos="95000">
                  <a:srgbClr val="0070C0"/>
                </a:gs>
              </a:gsLst>
              <a:lin ang="16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grpSp>
      <p:sp>
        <p:nvSpPr>
          <p:cNvPr id="46" name="文本框 45"/>
          <p:cNvSpPr txBox="1"/>
          <p:nvPr/>
        </p:nvSpPr>
        <p:spPr>
          <a:xfrm>
            <a:off x="6770560" y="1722437"/>
            <a:ext cx="2964249" cy="477054"/>
          </a:xfrm>
          <a:prstGeom prst="rect">
            <a:avLst/>
          </a:prstGeom>
          <a:noFill/>
        </p:spPr>
        <p:txBody>
          <a:bodyPr wrap="square">
            <a:spAutoFit/>
          </a:bodyPr>
          <a:lstStyle/>
          <a:p>
            <a:pPr indent="406400" algn="just">
              <a:lnSpc>
                <a:spcPts val="3000"/>
              </a:lnSpc>
            </a:pPr>
            <a:r>
              <a:rPr lang="en-US" altLang="zh-CN" sz="2800" b="1" kern="100" dirty="0">
                <a:solidFill>
                  <a:srgbClr val="C00000"/>
                </a:solidFill>
                <a:effectLst/>
                <a:latin typeface="仿宋_GB2312" panose="02010609030101010101" charset="-122"/>
                <a:ea typeface="宋体" panose="02010600030101010101" pitchFamily="2" charset="-122"/>
                <a:cs typeface="仿宋_GB2312" panose="02010609030101010101" charset="-122"/>
              </a:rPr>
              <a:t>2021</a:t>
            </a:r>
            <a:r>
              <a:rPr lang="zh-CN" altLang="zh-CN" sz="2800" b="1" kern="100" dirty="0">
                <a:solidFill>
                  <a:srgbClr val="C00000"/>
                </a:solidFill>
                <a:effectLst/>
                <a:latin typeface="Calibri" panose="020F0502020204030204" pitchFamily="34" charset="0"/>
                <a:ea typeface="仿宋_GB2312" panose="02010609030101010101" charset="-122"/>
                <a:cs typeface="仿宋_GB2312" panose="02010609030101010101" charset="-122"/>
              </a:rPr>
              <a:t>年</a:t>
            </a:r>
            <a:r>
              <a:rPr lang="en-US" altLang="zh-CN" sz="2800" b="1" kern="100" dirty="0">
                <a:solidFill>
                  <a:srgbClr val="C00000"/>
                </a:solidFill>
                <a:effectLst/>
                <a:latin typeface="Calibri" panose="020F0502020204030204" pitchFamily="34" charset="0"/>
                <a:ea typeface="仿宋_GB2312" panose="02010609030101010101" charset="-122"/>
                <a:cs typeface="仿宋_GB2312" panose="02010609030101010101" charset="-122"/>
              </a:rPr>
              <a:t>11</a:t>
            </a:r>
            <a:r>
              <a:rPr lang="zh-CN" altLang="zh-CN" sz="2800" b="1" kern="100" dirty="0">
                <a:solidFill>
                  <a:srgbClr val="C00000"/>
                </a:solidFill>
                <a:effectLst/>
                <a:latin typeface="Calibri" panose="020F0502020204030204" pitchFamily="34" charset="0"/>
                <a:ea typeface="仿宋_GB2312" panose="02010609030101010101" charset="-122"/>
                <a:cs typeface="仿宋_GB2312" panose="02010609030101010101" charset="-122"/>
              </a:rPr>
              <a:t>月</a:t>
            </a:r>
            <a:endParaRPr lang="zh-CN" altLang="zh-CN" sz="2800" b="1"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7" name="文本框 46"/>
          <p:cNvSpPr txBox="1"/>
          <p:nvPr/>
        </p:nvSpPr>
        <p:spPr>
          <a:xfrm>
            <a:off x="1379538" y="3663864"/>
            <a:ext cx="3421062" cy="2335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50000"/>
              </a:lnSpc>
              <a:defRPr sz="2000">
                <a:latin typeface="微软雅黑" panose="020B0503020204020204" pitchFamily="34" charset="-122"/>
                <a:ea typeface="微软雅黑" panose="020B0503020204020204" pitchFamily="34" charset="-122"/>
              </a:defRPr>
            </a:lvl1pPr>
          </a:lstStyle>
          <a:p>
            <a:pPr algn="just"/>
            <a:r>
              <a:rPr lang="en-US" altLang="zh-CN" sz="2400" dirty="0"/>
              <a:t>       </a:t>
            </a:r>
            <a:r>
              <a:rPr lang="zh-CN" altLang="zh-CN" sz="2400" dirty="0"/>
              <a:t>决定在北京等</a:t>
            </a:r>
            <a:r>
              <a:rPr lang="en-US" altLang="zh-CN" sz="2800" dirty="0">
                <a:solidFill>
                  <a:srgbClr val="C00000"/>
                </a:solidFill>
              </a:rPr>
              <a:t>21</a:t>
            </a:r>
            <a:r>
              <a:rPr lang="zh-CN" altLang="zh-CN" sz="2400" dirty="0"/>
              <a:t>个城市开展第一批城市更新试点，我省</a:t>
            </a:r>
            <a:r>
              <a:rPr lang="zh-CN" altLang="zh-CN" sz="2400" b="1" dirty="0">
                <a:solidFill>
                  <a:srgbClr val="0070C0"/>
                </a:solidFill>
              </a:rPr>
              <a:t>烟台</a:t>
            </a:r>
            <a:r>
              <a:rPr lang="zh-CN" altLang="zh-CN" sz="2400" b="1" dirty="0"/>
              <a:t>、</a:t>
            </a:r>
            <a:r>
              <a:rPr lang="zh-CN" altLang="zh-CN" sz="2400" b="1" dirty="0">
                <a:solidFill>
                  <a:srgbClr val="0070C0"/>
                </a:solidFill>
              </a:rPr>
              <a:t>潍坊</a:t>
            </a:r>
            <a:r>
              <a:rPr lang="zh-CN" altLang="zh-CN" sz="2400" dirty="0"/>
              <a:t>入选。</a:t>
            </a:r>
            <a:endParaRPr lang="zh-CN" altLang="zh-CN" sz="2400" dirty="0"/>
          </a:p>
        </p:txBody>
      </p:sp>
      <p:sp>
        <p:nvSpPr>
          <p:cNvPr id="48" name="文本框 4"/>
          <p:cNvSpPr>
            <a:spLocks noChangeArrowheads="1"/>
          </p:cNvSpPr>
          <p:nvPr/>
        </p:nvSpPr>
        <p:spPr bwMode="auto">
          <a:xfrm>
            <a:off x="1456795" y="2795366"/>
            <a:ext cx="9735610" cy="400110"/>
          </a:xfrm>
          <a:prstGeom prst="rect">
            <a:avLst/>
          </a:prstGeom>
          <a:noFill/>
          <a:ln w="6350" cap="rnd">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sym typeface="微软雅黑" panose="020B0503020204020204" pitchFamily="34" charset="-122"/>
              </a:rPr>
              <a:t>住建部发布了</a:t>
            </a:r>
            <a:r>
              <a:rPr lang="en-US" altLang="zh-CN" sz="2400" dirty="0">
                <a:solidFill>
                  <a:schemeClr val="bg1"/>
                </a:solidFill>
                <a:sym typeface="微软雅黑" panose="020B0503020204020204" pitchFamily="34" charset="-122"/>
              </a:rPr>
              <a:t>《</a:t>
            </a:r>
            <a:r>
              <a:rPr lang="zh-CN" altLang="en-US" sz="2400" dirty="0">
                <a:solidFill>
                  <a:schemeClr val="bg1"/>
                </a:solidFill>
                <a:sym typeface="微软雅黑" panose="020B0503020204020204" pitchFamily="34" charset="-122"/>
              </a:rPr>
              <a:t>关于开展第一批城市更新试点工作的通知</a:t>
            </a:r>
            <a:r>
              <a:rPr lang="en-US" altLang="zh-CN" sz="2400" dirty="0">
                <a:solidFill>
                  <a:schemeClr val="bg1"/>
                </a:solidFill>
                <a:sym typeface="微软雅黑" panose="020B0503020204020204" pitchFamily="34" charset="-122"/>
              </a:rPr>
              <a:t>》</a:t>
            </a:r>
            <a:endParaRPr lang="zh-CN" altLang="en-US" sz="2400" dirty="0">
              <a:solidFill>
                <a:schemeClr val="bg1"/>
              </a:solidFill>
              <a:sym typeface="微软雅黑" panose="020B0503020204020204" pitchFamily="34" charset="-122"/>
            </a:endParaRPr>
          </a:p>
        </p:txBody>
      </p:sp>
      <p:pic>
        <p:nvPicPr>
          <p:cNvPr id="6" name="Picture 50"/>
          <p:cNvPicPr>
            <a:picLocks noChangeAspect="1"/>
          </p:cNvPicPr>
          <p:nvPr/>
        </p:nvPicPr>
        <p:blipFill>
          <a:blip r:embed="rId2"/>
          <a:stretch>
            <a:fillRect/>
          </a:stretch>
        </p:blipFill>
        <p:spPr>
          <a:xfrm>
            <a:off x="4194629" y="3297515"/>
            <a:ext cx="6886829" cy="3068082"/>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833063" y="1616131"/>
            <a:ext cx="10578147" cy="4492640"/>
          </a:xfrm>
          <a:prstGeom prst="roundRect">
            <a:avLst>
              <a:gd name="adj" fmla="val 1314"/>
            </a:avLst>
          </a:prstGeom>
          <a:no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26" name="文本框 1"/>
          <p:cNvSpPr>
            <a:spLocks noChangeArrowheads="1"/>
          </p:cNvSpPr>
          <p:nvPr/>
        </p:nvSpPr>
        <p:spPr bwMode="auto">
          <a:xfrm>
            <a:off x="1082342" y="1996812"/>
            <a:ext cx="10035601" cy="3784600"/>
          </a:xfrm>
          <a:prstGeom prst="rect">
            <a:avLst/>
          </a:prstGeom>
          <a:noFill/>
          <a:ln>
            <a:noFill/>
          </a:ln>
        </p:spPr>
        <p:txBody>
          <a:bodyPr wrap="square">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a:lnSpc>
                <a:spcPct val="150000"/>
              </a:lnSpc>
              <a:spcBef>
                <a:spcPts val="1800"/>
              </a:spcBef>
              <a:buClr>
                <a:srgbClr val="0070C0"/>
              </a:buClr>
              <a:buFont typeface="Wingdings" panose="05000000000000000000" pitchFamily="2" charset="2"/>
              <a:buChar char="Ø"/>
            </a:pPr>
            <a:r>
              <a:rPr lang="en-US" altLang="zh-CN" sz="2000" dirty="0">
                <a:latin typeface="微软雅黑" panose="020B0503020204020204" pitchFamily="34" charset="-122"/>
                <a:ea typeface="微软雅黑" panose="020B0503020204020204" pitchFamily="34" charset="-122"/>
                <a:sym typeface="微软雅黑" panose="020B0503020204020204" pitchFamily="34" charset="-122"/>
              </a:rPr>
              <a:t>2014</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年，济南首提</a:t>
            </a:r>
            <a:r>
              <a:rPr lang="zh-CN" altLang="en-US"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“城市更新”</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，出台</a:t>
            </a:r>
            <a:r>
              <a:rPr lang="en-US" altLang="zh-CN" sz="2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济南市旧城更新专项规划</a:t>
            </a:r>
            <a:r>
              <a:rPr lang="en-US" altLang="zh-CN" sz="2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ts val="1800"/>
              </a:spcBef>
              <a:buClr>
                <a:srgbClr val="0070C0"/>
              </a:buClr>
              <a:buFont typeface="Wingdings" panose="05000000000000000000" pitchFamily="2" charset="2"/>
              <a:buChar char="Ø"/>
            </a:pPr>
            <a:r>
              <a:rPr lang="en-US" altLang="zh-CN" sz="2000" dirty="0">
                <a:latin typeface="微软雅黑" panose="020B0503020204020204" pitchFamily="34" charset="-122"/>
                <a:ea typeface="微软雅黑" panose="020B0503020204020204" pitchFamily="34" charset="-122"/>
                <a:sym typeface="微软雅黑" panose="020B0503020204020204" pitchFamily="34" charset="-122"/>
              </a:rPr>
              <a:t>2016</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年，济南成立</a:t>
            </a:r>
            <a:r>
              <a:rPr lang="zh-CN" altLang="en-US"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城市更新局</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ts val="1800"/>
              </a:spcBef>
              <a:buClr>
                <a:srgbClr val="0070C0"/>
              </a:buClr>
              <a:buFont typeface="Wingdings" panose="05000000000000000000" pitchFamily="2" charset="2"/>
              <a:buChar char="Ø"/>
            </a:pPr>
            <a:r>
              <a:rPr lang="en-US" altLang="zh-CN" sz="2000" dirty="0">
                <a:latin typeface="微软雅黑" panose="020B0503020204020204" pitchFamily="34" charset="-122"/>
                <a:ea typeface="微软雅黑" panose="020B0503020204020204" pitchFamily="34" charset="-122"/>
                <a:sym typeface="微软雅黑" panose="020B0503020204020204" pitchFamily="34" charset="-122"/>
              </a:rPr>
              <a:t>2019</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年，省政府印发</a:t>
            </a:r>
            <a:r>
              <a:rPr lang="en-US" altLang="zh-CN"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山东省城市品质提升三年行动方案</a:t>
            </a:r>
            <a:r>
              <a:rPr lang="en-US" altLang="zh-CN"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ts val="1800"/>
              </a:spcBef>
              <a:buClr>
                <a:srgbClr val="0070C0"/>
              </a:buClr>
              <a:buFont typeface="Wingdings" panose="05000000000000000000" pitchFamily="2" charset="2"/>
              <a:buChar char="Ø"/>
            </a:pPr>
            <a:r>
              <a:rPr lang="en-US" altLang="zh-CN" sz="2000" dirty="0">
                <a:latin typeface="微软雅黑" panose="020B0503020204020204" pitchFamily="34" charset="-122"/>
                <a:ea typeface="微软雅黑" panose="020B0503020204020204" pitchFamily="34" charset="-122"/>
                <a:sym typeface="微软雅黑" panose="020B0503020204020204" pitchFamily="34" charset="-122"/>
              </a:rPr>
              <a:t>2020</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年，省政府印发</a:t>
            </a:r>
            <a:r>
              <a:rPr lang="en-US" altLang="zh-CN"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山东省深入推进城镇老旧小区改造实施方案</a:t>
            </a:r>
            <a:r>
              <a:rPr lang="en-US" altLang="zh-CN"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ts val="1800"/>
              </a:spcBef>
              <a:buClr>
                <a:srgbClr val="0070C0"/>
              </a:buClr>
              <a:buFont typeface="Wingdings" panose="05000000000000000000" pitchFamily="2" charset="2"/>
              <a:buChar char="Ø"/>
            </a:pPr>
            <a:r>
              <a:rPr lang="en-US" altLang="zh-CN" sz="2000" dirty="0">
                <a:latin typeface="微软雅黑" panose="020B0503020204020204" pitchFamily="34" charset="-122"/>
                <a:ea typeface="微软雅黑" panose="020B0503020204020204" pitchFamily="34" charset="-122"/>
                <a:sym typeface="微软雅黑" panose="020B0503020204020204" pitchFamily="34" charset="-122"/>
              </a:rPr>
              <a:t>2021</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年，山东省“十四五”规划提出以</a:t>
            </a:r>
            <a:r>
              <a:rPr lang="zh-CN" altLang="en-US"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城市更新行动为抓手</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，全方位提升城市品质，满足人民群众对城市宜居生活的新期待。</a:t>
            </a:r>
            <a:endParaRPr lang="zh-CN" altLang="en-US" sz="20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 name="组合 3"/>
          <p:cNvGrpSpPr/>
          <p:nvPr/>
        </p:nvGrpSpPr>
        <p:grpSpPr>
          <a:xfrm>
            <a:off x="0" y="181084"/>
            <a:ext cx="12006943" cy="568144"/>
            <a:chOff x="0" y="273684"/>
            <a:chExt cx="12006943" cy="568144"/>
          </a:xfrm>
        </p:grpSpPr>
        <p:sp>
          <p:nvSpPr>
            <p:cNvPr id="5" name="文本框 4"/>
            <p:cNvSpPr txBox="1"/>
            <p:nvPr/>
          </p:nvSpPr>
          <p:spPr>
            <a:xfrm>
              <a:off x="588780" y="273684"/>
              <a:ext cx="63049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2.3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城市更新政策</a:t>
              </a:r>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国家政策</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6" name="直接连接符 5"/>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0" y="333691"/>
              <a:ext cx="495300" cy="508133"/>
              <a:chOff x="0" y="333691"/>
              <a:chExt cx="495300" cy="508133"/>
            </a:xfrm>
          </p:grpSpPr>
          <p:sp>
            <p:nvSpPr>
              <p:cNvPr id="8" name="矩形 7"/>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 name="组合 11"/>
          <p:cNvGrpSpPr/>
          <p:nvPr/>
        </p:nvGrpSpPr>
        <p:grpSpPr>
          <a:xfrm>
            <a:off x="833063" y="994671"/>
            <a:ext cx="3538180" cy="493957"/>
            <a:chOff x="785358" y="1005891"/>
            <a:chExt cx="3538180" cy="493957"/>
          </a:xfrm>
        </p:grpSpPr>
        <p:sp>
          <p:nvSpPr>
            <p:cNvPr id="13" name="椭圆 12"/>
            <p:cNvSpPr/>
            <p:nvPr/>
          </p:nvSpPr>
          <p:spPr>
            <a:xfrm>
              <a:off x="785358" y="1137464"/>
              <a:ext cx="198520" cy="198520"/>
            </a:xfrm>
            <a:prstGeom prst="ellipse">
              <a:avLst/>
            </a:prstGeom>
            <a:solidFill>
              <a:srgbClr val="0070C0"/>
            </a:solidFill>
            <a:ln w="22225">
              <a:solidFill>
                <a:schemeClr val="bg1"/>
              </a:solidFill>
            </a:ln>
            <a:effectLst>
              <a:outerShdw blurRad="292100" dist="127000" dir="5400000" sx="101000" sy="101000" algn="t" rotWithShape="0">
                <a:srgbClr val="00B0F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600"/>
            </a:p>
          </p:txBody>
        </p:sp>
        <p:sp>
          <p:nvSpPr>
            <p:cNvPr id="14" name="矩形: 圆角 13"/>
            <p:cNvSpPr/>
            <p:nvPr/>
          </p:nvSpPr>
          <p:spPr>
            <a:xfrm rot="16200000" flipH="1">
              <a:off x="2502380" y="-321309"/>
              <a:ext cx="262395" cy="3379920"/>
            </a:xfrm>
            <a:prstGeom prst="roundRect">
              <a:avLst>
                <a:gd name="adj" fmla="val 50000"/>
              </a:avLst>
            </a:prstGeom>
            <a:gradFill flip="none" rotWithShape="0">
              <a:gsLst>
                <a:gs pos="100000">
                  <a:srgbClr val="00B0F0"/>
                </a:gs>
                <a:gs pos="0">
                  <a:srgbClr val="C1EFFF">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6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文本框 16"/>
            <p:cNvSpPr txBox="1"/>
            <p:nvPr/>
          </p:nvSpPr>
          <p:spPr>
            <a:xfrm>
              <a:off x="1034637" y="1005891"/>
              <a:ext cx="3288901" cy="49244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600" b="1" dirty="0"/>
                <a:t>山东省城市更新政策</a:t>
              </a:r>
              <a:endParaRPr lang="zh-CN" altLang="en-US" sz="2600" b="1" dirty="0"/>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矩形 2"/>
          <p:cNvSpPr/>
          <p:nvPr/>
        </p:nvSpPr>
        <p:spPr bwMode="auto">
          <a:xfrm>
            <a:off x="5114925" y="2085276"/>
            <a:ext cx="1962150" cy="542925"/>
          </a:xfrm>
          <a:prstGeom prst="rect">
            <a:avLst/>
          </a:prstGeom>
          <a:noFill/>
        </p:spPr>
        <p:txBody>
          <a:bodyPr wrap="square" rtlCol="0">
            <a:spAutoFit/>
          </a:bodyPr>
          <a:lstStyle/>
          <a:p>
            <a:pPr defTabSz="457200"/>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功能改变类</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7653" name="任意多边形 3"/>
          <p:cNvSpPr/>
          <p:nvPr/>
        </p:nvSpPr>
        <p:spPr bwMode="auto">
          <a:xfrm>
            <a:off x="4420282" y="5814504"/>
            <a:ext cx="5915025" cy="1371600"/>
          </a:xfrm>
          <a:custGeom>
            <a:avLst/>
            <a:gdLst>
              <a:gd name="T0" fmla="*/ 0 w 5915025"/>
              <a:gd name="T1" fmla="*/ 361950 h 1371600"/>
              <a:gd name="T2" fmla="*/ 0 w 5915025"/>
              <a:gd name="T3" fmla="*/ 0 h 1371600"/>
              <a:gd name="T4" fmla="*/ 5915025 w 5915025"/>
              <a:gd name="T5" fmla="*/ 0 h 1371600"/>
              <a:gd name="T6" fmla="*/ 5915025 w 5915025"/>
              <a:gd name="T7" fmla="*/ 1371600 h 1371600"/>
              <a:gd name="T8" fmla="*/ 5162550 w 5915025"/>
              <a:gd name="T9" fmla="*/ 1371600 h 1371600"/>
              <a:gd name="T10" fmla="*/ 0 60000 65536"/>
              <a:gd name="T11" fmla="*/ 0 60000 65536"/>
              <a:gd name="T12" fmla="*/ 0 60000 65536"/>
              <a:gd name="T13" fmla="*/ 0 60000 65536"/>
              <a:gd name="T14" fmla="*/ 0 60000 65536"/>
              <a:gd name="T15" fmla="*/ 0 w 5915025"/>
              <a:gd name="T16" fmla="*/ 0 h 1371600"/>
              <a:gd name="T17" fmla="*/ 5915025 w 5915025"/>
              <a:gd name="T18" fmla="*/ 1371600 h 1371600"/>
            </a:gdLst>
            <a:ahLst/>
            <a:cxnLst>
              <a:cxn ang="T10">
                <a:pos x="T0" y="T1"/>
              </a:cxn>
              <a:cxn ang="T11">
                <a:pos x="T2" y="T3"/>
              </a:cxn>
              <a:cxn ang="T12">
                <a:pos x="T4" y="T5"/>
              </a:cxn>
              <a:cxn ang="T13">
                <a:pos x="T6" y="T7"/>
              </a:cxn>
              <a:cxn ang="T14">
                <a:pos x="T8" y="T9"/>
              </a:cxn>
            </a:cxnLst>
            <a:rect l="T15" t="T16" r="T17" b="T18"/>
            <a:pathLst/>
          </a:custGeom>
          <a:noFill/>
          <a:ln w="12700" cap="flat" cmpd="sng">
            <a:solidFill>
              <a:schemeClr val="tx1"/>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zh-CN">
              <a:latin typeface="楷体" panose="02010609060101010101" pitchFamily="49" charset="-122"/>
              <a:ea typeface="楷体" panose="02010609060101010101" pitchFamily="49" charset="-122"/>
              <a:sym typeface="微软雅黑" panose="020B0503020204020204" pitchFamily="34" charset="-122"/>
            </a:endParaRPr>
          </a:p>
        </p:txBody>
      </p:sp>
      <p:grpSp>
        <p:nvGrpSpPr>
          <p:cNvPr id="13" name="组合 12"/>
          <p:cNvGrpSpPr/>
          <p:nvPr/>
        </p:nvGrpSpPr>
        <p:grpSpPr>
          <a:xfrm>
            <a:off x="0" y="181084"/>
            <a:ext cx="12006943" cy="568144"/>
            <a:chOff x="0" y="273684"/>
            <a:chExt cx="12006943" cy="568144"/>
          </a:xfrm>
        </p:grpSpPr>
        <p:sp>
          <p:nvSpPr>
            <p:cNvPr id="14" name="文本框 13"/>
            <p:cNvSpPr txBox="1"/>
            <p:nvPr/>
          </p:nvSpPr>
          <p:spPr>
            <a:xfrm>
              <a:off x="588780" y="273684"/>
              <a:ext cx="63049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2.4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城市更新项目分类</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15" name="直接连接符 14"/>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0" y="333691"/>
              <a:ext cx="495300" cy="508133"/>
              <a:chOff x="0" y="333691"/>
              <a:chExt cx="495300" cy="508133"/>
            </a:xfrm>
          </p:grpSpPr>
          <p:sp>
            <p:nvSpPr>
              <p:cNvPr id="17" name="矩形 16"/>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9" name="组合 18"/>
          <p:cNvGrpSpPr/>
          <p:nvPr/>
        </p:nvGrpSpPr>
        <p:grpSpPr>
          <a:xfrm>
            <a:off x="3943667" y="1096863"/>
            <a:ext cx="4205236" cy="640778"/>
            <a:chOff x="887412" y="2577693"/>
            <a:chExt cx="4615619" cy="538561"/>
          </a:xfrm>
          <a:effectLst>
            <a:outerShdw blurRad="76200" dist="38100" dir="8100000" algn="tr" rotWithShape="0">
              <a:srgbClr val="0070C0">
                <a:alpha val="40000"/>
              </a:srgbClr>
            </a:outerShdw>
          </a:effectLst>
        </p:grpSpPr>
        <p:sp>
          <p:nvSpPr>
            <p:cNvPr id="20" name="矩形: 圆角 19"/>
            <p:cNvSpPr/>
            <p:nvPr/>
          </p:nvSpPr>
          <p:spPr>
            <a:xfrm>
              <a:off x="887412" y="2577693"/>
              <a:ext cx="4615619" cy="538561"/>
            </a:xfrm>
            <a:prstGeom prst="roundRect">
              <a:avLst>
                <a:gd name="adj" fmla="val 50000"/>
              </a:avLst>
            </a:prstGeom>
            <a:gradFill flip="none" rotWithShape="1">
              <a:gsLst>
                <a:gs pos="100000">
                  <a:srgbClr val="0070C0"/>
                </a:gs>
                <a:gs pos="0">
                  <a:srgbClr val="0070C0">
                    <a:lumMod val="75000"/>
                    <a:lumOff val="2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21" name="圆角矩形 7"/>
            <p:cNvSpPr/>
            <p:nvPr/>
          </p:nvSpPr>
          <p:spPr bwMode="auto">
            <a:xfrm>
              <a:off x="1376207" y="2606801"/>
              <a:ext cx="3638028" cy="486539"/>
            </a:xfrm>
            <a:prstGeom prst="roundRect">
              <a:avLst>
                <a:gd name="adj" fmla="val 16667"/>
              </a:avLst>
            </a:prstGeom>
            <a:noFill/>
          </p:spPr>
          <p:txBody>
            <a:bodyPr wrap="square">
              <a:spAutoFit/>
            </a:bodyPr>
            <a:lstStyle/>
            <a:p>
              <a:pPr algn="ctr"/>
              <a:r>
                <a:rPr lang="zh-CN" altLang="en-US" sz="2800" b="1" dirty="0">
                  <a:solidFill>
                    <a:schemeClr val="bg1"/>
                  </a:solidFill>
                  <a:sym typeface="微软雅黑" panose="020B0503020204020204" pitchFamily="34" charset="-122"/>
                </a:rPr>
                <a:t>按改造程度划分</a:t>
              </a:r>
              <a:endParaRPr lang="zh-CN" altLang="en-US" sz="2800" dirty="0">
                <a:solidFill>
                  <a:schemeClr val="bg1"/>
                </a:solidFill>
                <a:sym typeface="微软雅黑" panose="020B0503020204020204" pitchFamily="34" charset="-122"/>
              </a:endParaRPr>
            </a:p>
          </p:txBody>
        </p:sp>
      </p:grpSp>
      <p:grpSp>
        <p:nvGrpSpPr>
          <p:cNvPr id="2" name="组合 1"/>
          <p:cNvGrpSpPr/>
          <p:nvPr/>
        </p:nvGrpSpPr>
        <p:grpSpPr>
          <a:xfrm>
            <a:off x="1119971" y="2697132"/>
            <a:ext cx="3158335" cy="3621476"/>
            <a:chOff x="1061963" y="2621933"/>
            <a:chExt cx="4889498" cy="4082064"/>
          </a:xfrm>
        </p:grpSpPr>
        <p:sp>
          <p:nvSpPr>
            <p:cNvPr id="26" name="矩形: 圆角 25"/>
            <p:cNvSpPr/>
            <p:nvPr/>
          </p:nvSpPr>
          <p:spPr>
            <a:xfrm>
              <a:off x="1061963" y="2621933"/>
              <a:ext cx="4889498" cy="170815"/>
            </a:xfrm>
            <a:prstGeom prst="roundRect">
              <a:avLst>
                <a:gd name="adj" fmla="val 50000"/>
              </a:avLst>
            </a:prstGeom>
            <a:solidFill>
              <a:schemeClr val="bg1">
                <a:lumMod val="95000"/>
              </a:schemeClr>
            </a:solidFill>
            <a:ln w="104775">
              <a:gradFill flip="none" rotWithShape="1">
                <a:gsLst>
                  <a:gs pos="0">
                    <a:srgbClr val="0070C0">
                      <a:lumMod val="83000"/>
                      <a:lumOff val="17000"/>
                    </a:srgbClr>
                  </a:gs>
                  <a:gs pos="100000">
                    <a:srgbClr val="0070C0"/>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顶角 26"/>
            <p:cNvSpPr/>
            <p:nvPr/>
          </p:nvSpPr>
          <p:spPr>
            <a:xfrm>
              <a:off x="1119846" y="2688568"/>
              <a:ext cx="4773733" cy="4015429"/>
            </a:xfrm>
            <a:prstGeom prst="round2SameRect">
              <a:avLst>
                <a:gd name="adj1" fmla="val 0"/>
                <a:gd name="adj2" fmla="val 4319"/>
              </a:avLst>
            </a:prstGeom>
            <a:solidFill>
              <a:schemeClr val="bg1"/>
            </a:solidFill>
            <a:ln>
              <a:noFill/>
            </a:ln>
            <a:effectLst>
              <a:outerShdw blurRad="571500" dist="241300" dir="5400000" sx="99000" sy="99000" algn="t" rotWithShape="0">
                <a:srgbClr val="5B9BD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4567373" y="2687249"/>
            <a:ext cx="3158335" cy="3621476"/>
            <a:chOff x="1061963" y="2621933"/>
            <a:chExt cx="4889498" cy="4082064"/>
          </a:xfrm>
        </p:grpSpPr>
        <p:sp>
          <p:nvSpPr>
            <p:cNvPr id="39" name="矩形: 圆角 38"/>
            <p:cNvSpPr/>
            <p:nvPr/>
          </p:nvSpPr>
          <p:spPr>
            <a:xfrm>
              <a:off x="1061963" y="2621933"/>
              <a:ext cx="4889498" cy="170815"/>
            </a:xfrm>
            <a:prstGeom prst="roundRect">
              <a:avLst>
                <a:gd name="adj" fmla="val 50000"/>
              </a:avLst>
            </a:prstGeom>
            <a:solidFill>
              <a:schemeClr val="bg1">
                <a:lumMod val="95000"/>
              </a:schemeClr>
            </a:solidFill>
            <a:ln w="104775">
              <a:gradFill flip="none" rotWithShape="1">
                <a:gsLst>
                  <a:gs pos="0">
                    <a:srgbClr val="0070C0">
                      <a:lumMod val="83000"/>
                      <a:lumOff val="17000"/>
                    </a:srgbClr>
                  </a:gs>
                  <a:gs pos="100000">
                    <a:srgbClr val="0070C0"/>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顶角 39"/>
            <p:cNvSpPr/>
            <p:nvPr/>
          </p:nvSpPr>
          <p:spPr>
            <a:xfrm>
              <a:off x="1119846" y="2688568"/>
              <a:ext cx="4773733" cy="4015429"/>
            </a:xfrm>
            <a:prstGeom prst="round2SameRect">
              <a:avLst>
                <a:gd name="adj1" fmla="val 0"/>
                <a:gd name="adj2" fmla="val 4319"/>
              </a:avLst>
            </a:prstGeom>
            <a:solidFill>
              <a:schemeClr val="bg1"/>
            </a:solidFill>
            <a:ln>
              <a:noFill/>
            </a:ln>
            <a:effectLst>
              <a:outerShdw blurRad="571500" dist="241300" dir="5400000" sx="99000" sy="99000" algn="t" rotWithShape="0">
                <a:srgbClr val="5B9BD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8014775" y="2687249"/>
            <a:ext cx="3158335" cy="3621476"/>
            <a:chOff x="1061963" y="2621933"/>
            <a:chExt cx="4889498" cy="4082064"/>
          </a:xfrm>
        </p:grpSpPr>
        <p:sp>
          <p:nvSpPr>
            <p:cNvPr id="42" name="矩形: 圆角 41"/>
            <p:cNvSpPr/>
            <p:nvPr/>
          </p:nvSpPr>
          <p:spPr>
            <a:xfrm>
              <a:off x="1061963" y="2621933"/>
              <a:ext cx="4889498" cy="170815"/>
            </a:xfrm>
            <a:prstGeom prst="roundRect">
              <a:avLst>
                <a:gd name="adj" fmla="val 50000"/>
              </a:avLst>
            </a:prstGeom>
            <a:solidFill>
              <a:schemeClr val="bg1">
                <a:lumMod val="95000"/>
              </a:schemeClr>
            </a:solidFill>
            <a:ln w="104775">
              <a:gradFill flip="none" rotWithShape="1">
                <a:gsLst>
                  <a:gs pos="0">
                    <a:srgbClr val="0070C0">
                      <a:lumMod val="83000"/>
                      <a:lumOff val="17000"/>
                    </a:srgbClr>
                  </a:gs>
                  <a:gs pos="100000">
                    <a:srgbClr val="0070C0"/>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顶角 42"/>
            <p:cNvSpPr/>
            <p:nvPr/>
          </p:nvSpPr>
          <p:spPr>
            <a:xfrm>
              <a:off x="1119846" y="2688568"/>
              <a:ext cx="4773733" cy="4015429"/>
            </a:xfrm>
            <a:prstGeom prst="round2SameRect">
              <a:avLst>
                <a:gd name="adj1" fmla="val 0"/>
                <a:gd name="adj2" fmla="val 4319"/>
              </a:avLst>
            </a:prstGeom>
            <a:solidFill>
              <a:schemeClr val="bg1"/>
            </a:solidFill>
            <a:ln>
              <a:noFill/>
            </a:ln>
            <a:effectLst>
              <a:outerShdw blurRad="571500" dist="241300" dir="5400000" sx="99000" sy="99000" algn="t" rotWithShape="0">
                <a:srgbClr val="5B9BD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矩形 2"/>
          <p:cNvSpPr/>
          <p:nvPr/>
        </p:nvSpPr>
        <p:spPr bwMode="auto">
          <a:xfrm>
            <a:off x="1810967" y="2085276"/>
            <a:ext cx="1962150" cy="542925"/>
          </a:xfrm>
          <a:prstGeom prst="rect">
            <a:avLst/>
          </a:prstGeom>
          <a:noFill/>
        </p:spPr>
        <p:txBody>
          <a:bodyPr wrap="square" rtlCol="0">
            <a:spAutoFit/>
          </a:bodyPr>
          <a:lstStyle/>
          <a:p>
            <a:pPr defTabSz="457200"/>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综合整治类</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sp>
        <p:nvSpPr>
          <p:cNvPr id="48" name="矩形 2"/>
          <p:cNvSpPr/>
          <p:nvPr/>
        </p:nvSpPr>
        <p:spPr bwMode="auto">
          <a:xfrm>
            <a:off x="8582388" y="2085276"/>
            <a:ext cx="1962150" cy="542925"/>
          </a:xfrm>
          <a:prstGeom prst="rect">
            <a:avLst/>
          </a:prstGeom>
          <a:noFill/>
        </p:spPr>
        <p:txBody>
          <a:bodyPr wrap="square" rtlCol="0">
            <a:spAutoFit/>
          </a:bodyPr>
          <a:lstStyle/>
          <a:p>
            <a:pPr defTabSz="457200"/>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拆除重建类</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sp>
        <p:nvSpPr>
          <p:cNvPr id="49" name="文本框 6"/>
          <p:cNvSpPr>
            <a:spLocks noChangeArrowheads="1"/>
          </p:cNvSpPr>
          <p:nvPr/>
        </p:nvSpPr>
        <p:spPr bwMode="auto">
          <a:xfrm>
            <a:off x="1230395" y="2941962"/>
            <a:ext cx="3010521" cy="799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不改变建筑主体结构和使用功能</a:t>
            </a:r>
            <a:endParaRPr lang="zh-CN" altLang="en-US" sz="20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文本框 6"/>
          <p:cNvSpPr>
            <a:spLocks noChangeArrowheads="1"/>
          </p:cNvSpPr>
          <p:nvPr/>
        </p:nvSpPr>
        <p:spPr bwMode="auto">
          <a:xfrm>
            <a:off x="1178854" y="3768738"/>
            <a:ext cx="3098082" cy="1726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nSpc>
                <a:spcPct val="120000"/>
              </a:lnSpc>
              <a:buClr>
                <a:srgbClr val="0070C0"/>
              </a:buClr>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改善消防设施</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buClr>
                <a:srgbClr val="0070C0"/>
              </a:buClr>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改善基础设施和公共服务设施</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buClr>
                <a:srgbClr val="0070C0"/>
              </a:buClr>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改善沿街立面、环境整治</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buClr>
                <a:srgbClr val="0070C0"/>
              </a:buClr>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既有建筑节能改造</a:t>
            </a:r>
            <a:endParaRPr lang="zh-CN" altLang="en-US" dirty="0">
              <a:latin typeface="微软雅黑" panose="020B0503020204020204" pitchFamily="34" charset="-122"/>
              <a:ea typeface="微软雅黑" panose="020B0503020204020204" pitchFamily="34" charset="-122"/>
            </a:endParaRPr>
          </a:p>
        </p:txBody>
      </p:sp>
      <p:sp>
        <p:nvSpPr>
          <p:cNvPr id="51" name="文本框 6"/>
          <p:cNvSpPr>
            <a:spLocks noChangeArrowheads="1"/>
          </p:cNvSpPr>
          <p:nvPr/>
        </p:nvSpPr>
        <p:spPr bwMode="auto">
          <a:xfrm>
            <a:off x="4651763" y="2941962"/>
            <a:ext cx="3010521" cy="116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000" b="1" dirty="0">
                <a:latin typeface="微软雅黑" panose="020B0503020204020204" pitchFamily="34" charset="-122"/>
                <a:ea typeface="微软雅黑" panose="020B0503020204020204" pitchFamily="34" charset="-122"/>
                <a:sym typeface="微软雅黑" panose="020B0503020204020204" pitchFamily="34" charset="-122"/>
              </a:rPr>
              <a:t>不改变土地使用权的权利主体和使用期限，保留建筑物的原主体结构</a:t>
            </a:r>
            <a:endParaRPr lang="zh-CN" altLang="en-US" sz="20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文本框 6"/>
          <p:cNvSpPr>
            <a:spLocks noChangeArrowheads="1"/>
          </p:cNvSpPr>
          <p:nvPr/>
        </p:nvSpPr>
        <p:spPr bwMode="auto">
          <a:xfrm>
            <a:off x="4687782" y="3901370"/>
            <a:ext cx="2816435" cy="1061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nSpc>
                <a:spcPct val="120000"/>
              </a:lnSpc>
              <a:buClr>
                <a:srgbClr val="0070C0"/>
              </a:buClr>
              <a:buFont typeface="Arial" panose="020B0604020202020204" pitchFamily="34" charset="0"/>
              <a:buChar char="•"/>
            </a:pP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buClr>
                <a:srgbClr val="0070C0"/>
              </a:buClr>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改变部分或者全部建筑物使用功能</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文本框 6"/>
          <p:cNvSpPr>
            <a:spLocks noChangeArrowheads="1"/>
          </p:cNvSpPr>
          <p:nvPr/>
        </p:nvSpPr>
        <p:spPr bwMode="auto">
          <a:xfrm>
            <a:off x="8145170" y="3074150"/>
            <a:ext cx="2816435" cy="1538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nSpc>
                <a:spcPct val="120000"/>
              </a:lnSpc>
              <a:buClr>
                <a:srgbClr val="0070C0"/>
              </a:buClr>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可能改变土地使用权的权利主体</a:t>
            </a:r>
            <a:endParaRPr lang="zh-CN" altLang="en-US" sz="2000" dirty="0">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buClr>
                <a:srgbClr val="0070C0"/>
              </a:buClr>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可能变更部分土地性质</a:t>
            </a:r>
            <a:endParaRPr lang="zh-CN" altLang="en-US" sz="20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文本框 31"/>
          <p:cNvSpPr txBox="1"/>
          <p:nvPr/>
        </p:nvSpPr>
        <p:spPr>
          <a:xfrm>
            <a:off x="4687782" y="5036949"/>
            <a:ext cx="2974502" cy="728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342900" indent="-342900">
              <a:lnSpc>
                <a:spcPct val="120000"/>
              </a:lnSpc>
              <a:buClr>
                <a:srgbClr val="0070C0"/>
              </a:buClr>
              <a:buFont typeface="Arial" panose="020B0604020202020204" pitchFamily="34" charset="0"/>
              <a:buChar char="•"/>
              <a:defRPr sz="2000">
                <a:latin typeface="微软雅黑" panose="020B0503020204020204" pitchFamily="34" charset="-122"/>
                <a:ea typeface="微软雅黑" panose="020B0503020204020204" pitchFamily="34" charset="-122"/>
              </a:defRPr>
            </a:lvl1pPr>
          </a:lstStyle>
          <a:p>
            <a:pPr marL="0" indent="0">
              <a:buNone/>
            </a:pPr>
            <a:r>
              <a:rPr lang="zh-CN" altLang="zh-CN" sz="1800" dirty="0">
                <a:solidFill>
                  <a:srgbClr val="0070C0"/>
                </a:solidFill>
              </a:rPr>
              <a:t>如人民广场西邻的河姆渡大厦改造项目。</a:t>
            </a:r>
            <a:endParaRPr lang="zh-CN" altLang="en-US" sz="1800" dirty="0">
              <a:solidFill>
                <a:srgbClr val="0070C0"/>
              </a:solidFill>
            </a:endParaRPr>
          </a:p>
        </p:txBody>
      </p:sp>
      <p:sp>
        <p:nvSpPr>
          <p:cNvPr id="33" name="文本框 32"/>
          <p:cNvSpPr txBox="1"/>
          <p:nvPr/>
        </p:nvSpPr>
        <p:spPr>
          <a:xfrm>
            <a:off x="1211887" y="5494916"/>
            <a:ext cx="2974502" cy="728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342900" indent="-342900">
              <a:lnSpc>
                <a:spcPct val="120000"/>
              </a:lnSpc>
              <a:buClr>
                <a:srgbClr val="0070C0"/>
              </a:buClr>
              <a:buFont typeface="Arial" panose="020B0604020202020204" pitchFamily="34" charset="0"/>
              <a:buChar char="•"/>
              <a:defRPr sz="2000">
                <a:latin typeface="微软雅黑" panose="020B0503020204020204" pitchFamily="34" charset="-122"/>
                <a:ea typeface="微软雅黑" panose="020B0503020204020204" pitchFamily="34" charset="-122"/>
              </a:defRPr>
            </a:lvl1pPr>
          </a:lstStyle>
          <a:p>
            <a:pPr marL="0" indent="0">
              <a:buNone/>
            </a:pPr>
            <a:r>
              <a:rPr lang="zh-CN" altLang="en-US" sz="1800" dirty="0">
                <a:solidFill>
                  <a:srgbClr val="0070C0"/>
                </a:solidFill>
              </a:rPr>
              <a:t>如东昌路转盘改造，市政府对面华夏银行改造等项目。</a:t>
            </a:r>
            <a:endParaRPr lang="zh-CN" altLang="en-US" sz="1800" dirty="0">
              <a:solidFill>
                <a:srgbClr val="0070C0"/>
              </a:solidFill>
            </a:endParaRPr>
          </a:p>
        </p:txBody>
      </p:sp>
      <p:sp>
        <p:nvSpPr>
          <p:cNvPr id="34" name="文本框 33"/>
          <p:cNvSpPr txBox="1"/>
          <p:nvPr/>
        </p:nvSpPr>
        <p:spPr>
          <a:xfrm>
            <a:off x="8179914" y="4731640"/>
            <a:ext cx="2974502" cy="39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342900" indent="-342900">
              <a:lnSpc>
                <a:spcPct val="120000"/>
              </a:lnSpc>
              <a:buClr>
                <a:srgbClr val="0070C0"/>
              </a:buClr>
              <a:buFont typeface="Arial" panose="020B0604020202020204" pitchFamily="34" charset="0"/>
              <a:buChar char="•"/>
              <a:defRPr sz="2000">
                <a:latin typeface="微软雅黑" panose="020B0503020204020204" pitchFamily="34" charset="-122"/>
                <a:ea typeface="微软雅黑" panose="020B0503020204020204" pitchFamily="34" charset="-122"/>
              </a:defRPr>
            </a:lvl1pPr>
          </a:lstStyle>
          <a:p>
            <a:pPr marL="0" indent="0">
              <a:buNone/>
            </a:pPr>
            <a:r>
              <a:rPr lang="zh-CN" altLang="en-US" sz="1800" dirty="0">
                <a:solidFill>
                  <a:srgbClr val="0070C0"/>
                </a:solidFill>
              </a:rPr>
              <a:t>如万达广场项目。</a:t>
            </a:r>
            <a:endParaRPr lang="zh-CN" altLang="en-US" sz="1800" dirty="0">
              <a:solidFill>
                <a:srgbClr val="0070C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181084"/>
            <a:ext cx="12006943" cy="568144"/>
            <a:chOff x="0" y="273684"/>
            <a:chExt cx="12006943" cy="568144"/>
          </a:xfrm>
        </p:grpSpPr>
        <p:sp>
          <p:nvSpPr>
            <p:cNvPr id="21" name="文本框 20"/>
            <p:cNvSpPr txBox="1"/>
            <p:nvPr/>
          </p:nvSpPr>
          <p:spPr>
            <a:xfrm>
              <a:off x="588780" y="273684"/>
              <a:ext cx="63049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2.4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城市更新项目分类</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22" name="直接连接符 21"/>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0" y="333691"/>
              <a:ext cx="495300" cy="508133"/>
              <a:chOff x="0" y="333691"/>
              <a:chExt cx="495300" cy="508133"/>
            </a:xfrm>
          </p:grpSpPr>
          <p:sp>
            <p:nvSpPr>
              <p:cNvPr id="24" name="矩形 23"/>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6" name="组合 25"/>
          <p:cNvGrpSpPr/>
          <p:nvPr/>
        </p:nvGrpSpPr>
        <p:grpSpPr>
          <a:xfrm>
            <a:off x="909690" y="1086488"/>
            <a:ext cx="3243212" cy="640778"/>
            <a:chOff x="887412" y="2577693"/>
            <a:chExt cx="4615619" cy="538561"/>
          </a:xfrm>
          <a:effectLst>
            <a:outerShdw blurRad="76200" dist="38100" dir="8100000" algn="tr" rotWithShape="0">
              <a:srgbClr val="0070C0">
                <a:alpha val="40000"/>
              </a:srgbClr>
            </a:outerShdw>
          </a:effectLst>
        </p:grpSpPr>
        <p:sp>
          <p:nvSpPr>
            <p:cNvPr id="27" name="矩形: 圆角 26"/>
            <p:cNvSpPr/>
            <p:nvPr/>
          </p:nvSpPr>
          <p:spPr>
            <a:xfrm>
              <a:off x="887412" y="2577693"/>
              <a:ext cx="4615619" cy="538561"/>
            </a:xfrm>
            <a:prstGeom prst="roundRect">
              <a:avLst>
                <a:gd name="adj" fmla="val 50000"/>
              </a:avLst>
            </a:prstGeom>
            <a:gradFill flip="none" rotWithShape="1">
              <a:gsLst>
                <a:gs pos="100000">
                  <a:srgbClr val="0070C0"/>
                </a:gs>
                <a:gs pos="0">
                  <a:srgbClr val="0070C0">
                    <a:lumMod val="82000"/>
                    <a:lumOff val="18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28" name="圆角矩形 7"/>
            <p:cNvSpPr/>
            <p:nvPr/>
          </p:nvSpPr>
          <p:spPr bwMode="auto">
            <a:xfrm>
              <a:off x="1376207" y="2606801"/>
              <a:ext cx="3638028" cy="486539"/>
            </a:xfrm>
            <a:prstGeom prst="roundRect">
              <a:avLst>
                <a:gd name="adj" fmla="val 16667"/>
              </a:avLst>
            </a:prstGeom>
            <a:noFill/>
          </p:spPr>
          <p:txBody>
            <a:bodyPr wrap="square">
              <a:spAutoFit/>
            </a:bodyPr>
            <a:lstStyle/>
            <a:p>
              <a:pPr algn="ctr"/>
              <a:r>
                <a:rPr lang="zh-CN" altLang="en-US" sz="2800" b="1" dirty="0">
                  <a:solidFill>
                    <a:schemeClr val="bg1"/>
                  </a:solidFill>
                  <a:sym typeface="微软雅黑" panose="020B0503020204020204" pitchFamily="34" charset="-122"/>
                </a:rPr>
                <a:t>按功能划分</a:t>
              </a:r>
              <a:endParaRPr lang="zh-CN" altLang="en-US" sz="2800" b="1" dirty="0">
                <a:solidFill>
                  <a:schemeClr val="bg1"/>
                </a:solidFill>
                <a:sym typeface="微软雅黑" panose="020B0503020204020204" pitchFamily="34" charset="-122"/>
              </a:endParaRPr>
            </a:p>
          </p:txBody>
        </p:sp>
      </p:grpSp>
      <p:grpSp>
        <p:nvGrpSpPr>
          <p:cNvPr id="8" name="组合 7"/>
          <p:cNvGrpSpPr/>
          <p:nvPr/>
        </p:nvGrpSpPr>
        <p:grpSpPr>
          <a:xfrm>
            <a:off x="919214" y="1977530"/>
            <a:ext cx="2486237" cy="4176057"/>
            <a:chOff x="919214" y="1977530"/>
            <a:chExt cx="2486237" cy="4176057"/>
          </a:xfrm>
        </p:grpSpPr>
        <p:grpSp>
          <p:nvGrpSpPr>
            <p:cNvPr id="35" name="组合 34"/>
            <p:cNvGrpSpPr/>
            <p:nvPr/>
          </p:nvGrpSpPr>
          <p:grpSpPr>
            <a:xfrm>
              <a:off x="919215" y="2284777"/>
              <a:ext cx="2485974" cy="3868810"/>
              <a:chOff x="874713" y="1777365"/>
              <a:chExt cx="2388842" cy="4194762"/>
            </a:xfrm>
          </p:grpSpPr>
          <p:sp>
            <p:nvSpPr>
              <p:cNvPr id="36" name="矩形: 圆角 35" hidden="1"/>
              <p:cNvSpPr/>
              <p:nvPr/>
            </p:nvSpPr>
            <p:spPr>
              <a:xfrm>
                <a:off x="874713" y="1777365"/>
                <a:ext cx="2388842" cy="4151313"/>
              </a:xfrm>
              <a:prstGeom prst="roundRect">
                <a:avLst>
                  <a:gd name="adj" fmla="val 4162"/>
                </a:avLst>
              </a:prstGeom>
              <a:gradFill>
                <a:gsLst>
                  <a:gs pos="38000">
                    <a:schemeClr val="accent1">
                      <a:lumMod val="0"/>
                      <a:lumOff val="100000"/>
                    </a:schemeClr>
                  </a:gs>
                  <a:gs pos="100000">
                    <a:srgbClr val="AEC4D4">
                      <a:lumMod val="76000"/>
                      <a:lumOff val="24000"/>
                    </a:srgbClr>
                  </a:gs>
                  <a:gs pos="96000">
                    <a:schemeClr val="accent1">
                      <a:lumMod val="61000"/>
                      <a:lumOff val="39000"/>
                    </a:schemeClr>
                  </a:gs>
                </a:gsLst>
                <a:path path="shape">
                  <a:fillToRect l="50000" t="50000" r="50000" b="50000"/>
                </a:path>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37" name="矩形: 圆角 36"/>
              <p:cNvSpPr/>
              <p:nvPr/>
            </p:nvSpPr>
            <p:spPr>
              <a:xfrm>
                <a:off x="874713" y="1820814"/>
                <a:ext cx="2388842" cy="4151313"/>
              </a:xfrm>
              <a:prstGeom prst="roundRect">
                <a:avLst>
                  <a:gd name="adj" fmla="val 4162"/>
                </a:avLst>
              </a:prstGeom>
              <a:solidFill>
                <a:schemeClr val="bg1"/>
              </a:solidFill>
              <a:ln>
                <a:gradFill flip="none" rotWithShape="1">
                  <a:gsLst>
                    <a:gs pos="0">
                      <a:srgbClr val="0070C0">
                        <a:lumMod val="30000"/>
                        <a:lumOff val="70000"/>
                        <a:alpha val="0"/>
                      </a:srgbClr>
                    </a:gs>
                    <a:gs pos="100000">
                      <a:srgbClr val="0070C0"/>
                    </a:gs>
                  </a:gsLst>
                  <a:lin ang="5400000" scaled="1"/>
                  <a:tileRect/>
                </a:gradFill>
              </a:ln>
              <a:effectLst>
                <a:reflection blurRad="25400" stA="41000" endPos="11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a:ea typeface="思源黑体 CN Regular"/>
                  <a:cs typeface="+mn-cs"/>
                </a:endParaRPr>
              </a:p>
            </p:txBody>
          </p:sp>
        </p:grpSp>
        <p:sp>
          <p:nvSpPr>
            <p:cNvPr id="28675" name="矩形 1"/>
            <p:cNvSpPr>
              <a:spLocks noChangeArrowheads="1"/>
            </p:cNvSpPr>
            <p:nvPr/>
          </p:nvSpPr>
          <p:spPr bwMode="auto">
            <a:xfrm>
              <a:off x="1167732" y="2929340"/>
              <a:ext cx="1969890" cy="349250"/>
            </a:xfrm>
            <a:prstGeom prst="rect">
              <a:avLst/>
            </a:prstGeom>
            <a:noFill/>
            <a:ln w="12700" cap="flat" cmpd="sng">
              <a:noFill/>
              <a:miter lim="800000"/>
            </a:ln>
            <a:extLst>
              <a:ext uri="{909E8E84-426E-40DD-AFC4-6F175D3DCCD1}">
                <a14:hiddenFill xmlns:a14="http://schemas.microsoft.com/office/drawing/2010/main">
                  <a:solidFill>
                    <a:srgbClr val="FFFFFF"/>
                  </a:solidFill>
                </a14:hiddenFill>
              </a:ext>
            </a:extLst>
          </p:spPr>
          <p:txBody>
            <a:bodyPr/>
            <a:lstStyle/>
            <a:p>
              <a:pPr algn="ctr">
                <a:spcBef>
                  <a:spcPts val="600"/>
                </a:spcBef>
              </a:pPr>
              <a:r>
                <a:rPr lang="zh-CN" altLang="en-US" sz="20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棚户区改造</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28676" name="矩形 3"/>
            <p:cNvSpPr/>
            <p:nvPr/>
          </p:nvSpPr>
          <p:spPr bwMode="auto">
            <a:xfrm>
              <a:off x="1034062" y="3505305"/>
              <a:ext cx="2157410" cy="1020762"/>
            </a:xfrm>
            <a:prstGeom prst="rect">
              <a:avLst/>
            </a:prstGeom>
            <a:noFill/>
            <a:ln w="12700" cap="flat" cmpd="sng">
              <a:noFill/>
              <a:miter lim="800000"/>
            </a:ln>
            <a:extLst>
              <a:ext uri="{909E8E84-426E-40DD-AFC4-6F175D3DCCD1}">
                <a14:hiddenFill xmlns:a14="http://schemas.microsoft.com/office/drawing/2010/main">
                  <a:solidFill>
                    <a:srgbClr val="FFFFFF"/>
                  </a:solidFill>
                </a14:hiddenFill>
              </a:ext>
            </a:extLst>
          </p:spPr>
          <p:txBody>
            <a:bodyPr/>
            <a:lstStyle/>
            <a:p>
              <a:pPr algn="ctr">
                <a:spcBef>
                  <a:spcPts val="600"/>
                </a:spcBef>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中远两湾城</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a:p>
              <a:pPr algn="ctr">
                <a:spcBef>
                  <a:spcPts val="600"/>
                </a:spcBef>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从危棚简屋区到国际化高端住宅区</a:t>
              </a:r>
              <a:endParaRPr lang="zh-CN" altLang="en-US" dirty="0"/>
            </a:p>
          </p:txBody>
        </p:sp>
        <p:pic>
          <p:nvPicPr>
            <p:cNvPr id="28687" name="图片 1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19214" y="4676775"/>
              <a:ext cx="2486237" cy="1467287"/>
            </a:xfrm>
            <a:prstGeom prst="roundRect">
              <a:avLst>
                <a:gd name="adj" fmla="val 6605"/>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p:cNvGrpSpPr/>
            <p:nvPr/>
          </p:nvGrpSpPr>
          <p:grpSpPr>
            <a:xfrm>
              <a:off x="1751318" y="1977530"/>
              <a:ext cx="802719" cy="802719"/>
              <a:chOff x="4738687" y="1497416"/>
              <a:chExt cx="802719" cy="802719"/>
            </a:xfrm>
          </p:grpSpPr>
          <p:grpSp>
            <p:nvGrpSpPr>
              <p:cNvPr id="2" name="组合 1"/>
              <p:cNvGrpSpPr/>
              <p:nvPr/>
            </p:nvGrpSpPr>
            <p:grpSpPr>
              <a:xfrm>
                <a:off x="4738687" y="1497416"/>
                <a:ext cx="802719" cy="802719"/>
                <a:chOff x="5442724" y="542458"/>
                <a:chExt cx="1639730" cy="1639730"/>
              </a:xfrm>
            </p:grpSpPr>
            <p:sp>
              <p:nvSpPr>
                <p:cNvPr id="29" name="椭圆 28"/>
                <p:cNvSpPr/>
                <p:nvPr/>
              </p:nvSpPr>
              <p:spPr>
                <a:xfrm flipH="1">
                  <a:off x="5603753" y="701922"/>
                  <a:ext cx="1320800" cy="1320800"/>
                </a:xfrm>
                <a:prstGeom prst="ellipse">
                  <a:avLst/>
                </a:prstGeom>
                <a:gradFill flip="none" rotWithShape="1">
                  <a:gsLst>
                    <a:gs pos="35000">
                      <a:srgbClr val="0070C0">
                        <a:lumMod val="92000"/>
                        <a:lumOff val="8000"/>
                      </a:srgbClr>
                    </a:gs>
                    <a:gs pos="100000">
                      <a:srgbClr val="0070C0"/>
                    </a:gs>
                  </a:gsLst>
                  <a:path path="circle">
                    <a:fillToRect r="100000" b="100000"/>
                  </a:path>
                  <a:tileRect l="-100000" t="-100000"/>
                </a:gradFill>
                <a:ln>
                  <a:noFill/>
                </a:ln>
                <a:effectLst>
                  <a:outerShdw blurRad="368300" dist="127000" dir="4800000" sx="98000" sy="98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椭圆 30"/>
                <p:cNvSpPr/>
                <p:nvPr/>
              </p:nvSpPr>
              <p:spPr>
                <a:xfrm>
                  <a:off x="5442724" y="542458"/>
                  <a:ext cx="1639730" cy="1639730"/>
                </a:xfrm>
                <a:prstGeom prst="ellipse">
                  <a:avLst/>
                </a:prstGeom>
                <a:noFill/>
                <a:ln>
                  <a:gradFill>
                    <a:gsLst>
                      <a:gs pos="10000">
                        <a:srgbClr val="0070C0"/>
                      </a:gs>
                      <a:gs pos="100000">
                        <a:srgbClr val="0070C0">
                          <a:alpha val="0"/>
                          <a:lumMod val="14000"/>
                          <a:lumOff val="86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p:cNvSpPr txBox="1"/>
              <p:nvPr/>
            </p:nvSpPr>
            <p:spPr>
              <a:xfrm>
                <a:off x="4796324" y="1646507"/>
                <a:ext cx="561905" cy="523220"/>
              </a:xfrm>
              <a:prstGeom prst="rect">
                <a:avLst/>
              </a:prstGeom>
              <a:noFill/>
              <a:ln w="9525">
                <a:noFill/>
                <a:miter/>
              </a:ln>
            </p:spPr>
            <p:txBody>
              <a:bodyPr wrap="square" anchor="t">
                <a:spAutoFit/>
              </a:bodyPr>
              <a:lstStyle>
                <a:defPPr>
                  <a:defRPr lang="zh-CN"/>
                </a:defPPr>
                <a:lvl1pPr lvl="0" algn="ctr">
                  <a:buFont typeface="Wingdings" panose="05000000000000000000" charset="0"/>
                  <a:buNone/>
                  <a:defRPr sz="6600" b="1" i="1">
                    <a:gradFill flip="none" rotWithShape="1">
                      <a:gsLst>
                        <a:gs pos="100000">
                          <a:srgbClr val="0070C0"/>
                        </a:gs>
                        <a:gs pos="46000">
                          <a:schemeClr val="bg1"/>
                        </a:gs>
                      </a:gsLst>
                      <a:lin ang="5400000" scaled="1"/>
                      <a:tileRect/>
                    </a:gradFill>
                    <a:latin typeface="微软雅黑" panose="020B0503020204020204" pitchFamily="34" charset="-122"/>
                    <a:ea typeface="微软雅黑" panose="020B0503020204020204" pitchFamily="34" charset="-122"/>
                  </a:defRPr>
                </a:lvl1pPr>
              </a:lstStyle>
              <a:p>
                <a:r>
                  <a:rPr lang="zh-CN" altLang="en-US" sz="2800" i="0" dirty="0">
                    <a:solidFill>
                      <a:schemeClr val="bg1"/>
                    </a:solidFill>
                  </a:rPr>
                  <a:t> </a:t>
                </a:r>
                <a:r>
                  <a:rPr lang="en-US" altLang="zh-CN" sz="2800" i="0" dirty="0">
                    <a:solidFill>
                      <a:schemeClr val="bg1"/>
                    </a:solidFill>
                  </a:rPr>
                  <a:t>1</a:t>
                </a:r>
                <a:endParaRPr lang="en-US" altLang="zh-CN" sz="2800" i="0" dirty="0">
                  <a:solidFill>
                    <a:schemeClr val="bg1"/>
                  </a:solidFill>
                </a:endParaRPr>
              </a:p>
            </p:txBody>
          </p:sp>
        </p:grpSp>
        <p:cxnSp>
          <p:nvCxnSpPr>
            <p:cNvPr id="5" name="直接连接符 4"/>
            <p:cNvCxnSpPr/>
            <p:nvPr/>
          </p:nvCxnSpPr>
          <p:spPr>
            <a:xfrm>
              <a:off x="1373190" y="3343275"/>
              <a:ext cx="1446210" cy="0"/>
            </a:xfrm>
            <a:prstGeom prst="line">
              <a:avLst/>
            </a:prstGeom>
            <a:ln w="12700">
              <a:gradFill flip="none" rotWithShape="1">
                <a:gsLst>
                  <a:gs pos="0">
                    <a:schemeClr val="accent1">
                      <a:lumMod val="5000"/>
                      <a:lumOff val="95000"/>
                      <a:alpha val="0"/>
                    </a:schemeClr>
                  </a:gs>
                  <a:gs pos="39000">
                    <a:srgbClr val="0070C0"/>
                  </a:gs>
                  <a:gs pos="67000">
                    <a:srgbClr val="0070C0"/>
                  </a:gs>
                  <a:gs pos="100000">
                    <a:schemeClr val="accent1">
                      <a:lumMod val="30000"/>
                      <a:lumOff val="7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3587637" y="1971884"/>
            <a:ext cx="2485974" cy="4176057"/>
            <a:chOff x="919215" y="1977530"/>
            <a:chExt cx="2485974" cy="4176057"/>
          </a:xfrm>
        </p:grpSpPr>
        <p:grpSp>
          <p:nvGrpSpPr>
            <p:cNvPr id="44" name="组合 43"/>
            <p:cNvGrpSpPr/>
            <p:nvPr/>
          </p:nvGrpSpPr>
          <p:grpSpPr>
            <a:xfrm>
              <a:off x="919215" y="2284777"/>
              <a:ext cx="2485974" cy="3868810"/>
              <a:chOff x="874713" y="1777365"/>
              <a:chExt cx="2388842" cy="4194762"/>
            </a:xfrm>
          </p:grpSpPr>
          <p:sp>
            <p:nvSpPr>
              <p:cNvPr id="54" name="矩形: 圆角 53" hidden="1"/>
              <p:cNvSpPr/>
              <p:nvPr/>
            </p:nvSpPr>
            <p:spPr>
              <a:xfrm>
                <a:off x="874713" y="1777365"/>
                <a:ext cx="2388842" cy="4151313"/>
              </a:xfrm>
              <a:prstGeom prst="roundRect">
                <a:avLst>
                  <a:gd name="adj" fmla="val 4162"/>
                </a:avLst>
              </a:prstGeom>
              <a:gradFill>
                <a:gsLst>
                  <a:gs pos="38000">
                    <a:schemeClr val="accent1">
                      <a:lumMod val="0"/>
                      <a:lumOff val="100000"/>
                    </a:schemeClr>
                  </a:gs>
                  <a:gs pos="100000">
                    <a:srgbClr val="AEC4D4">
                      <a:lumMod val="76000"/>
                      <a:lumOff val="24000"/>
                    </a:srgbClr>
                  </a:gs>
                  <a:gs pos="96000">
                    <a:schemeClr val="accent1">
                      <a:lumMod val="61000"/>
                      <a:lumOff val="39000"/>
                    </a:schemeClr>
                  </a:gs>
                </a:gsLst>
                <a:path path="shape">
                  <a:fillToRect l="50000" t="50000" r="50000" b="50000"/>
                </a:path>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55" name="矩形: 圆角 54"/>
              <p:cNvSpPr/>
              <p:nvPr/>
            </p:nvSpPr>
            <p:spPr>
              <a:xfrm>
                <a:off x="874713" y="1820814"/>
                <a:ext cx="2388842" cy="4151313"/>
              </a:xfrm>
              <a:prstGeom prst="roundRect">
                <a:avLst>
                  <a:gd name="adj" fmla="val 4162"/>
                </a:avLst>
              </a:prstGeom>
              <a:solidFill>
                <a:schemeClr val="bg1"/>
              </a:solidFill>
              <a:ln>
                <a:gradFill flip="none" rotWithShape="1">
                  <a:gsLst>
                    <a:gs pos="0">
                      <a:srgbClr val="0070C0">
                        <a:lumMod val="30000"/>
                        <a:lumOff val="70000"/>
                        <a:alpha val="0"/>
                      </a:srgbClr>
                    </a:gs>
                    <a:gs pos="100000">
                      <a:srgbClr val="0070C0"/>
                    </a:gs>
                  </a:gsLst>
                  <a:lin ang="5400000" scaled="1"/>
                  <a:tileRect/>
                </a:gradFill>
              </a:ln>
              <a:effectLst>
                <a:reflection blurRad="25400" stA="41000" endPos="11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a:ea typeface="思源黑体 CN Regular"/>
                  <a:cs typeface="+mn-cs"/>
                </a:endParaRPr>
              </a:p>
            </p:txBody>
          </p:sp>
        </p:grpSp>
        <p:sp>
          <p:nvSpPr>
            <p:cNvPr id="45" name="矩形 1"/>
            <p:cNvSpPr>
              <a:spLocks noChangeArrowheads="1"/>
            </p:cNvSpPr>
            <p:nvPr/>
          </p:nvSpPr>
          <p:spPr bwMode="auto">
            <a:xfrm>
              <a:off x="1072817" y="2928304"/>
              <a:ext cx="2237457" cy="349250"/>
            </a:xfrm>
            <a:prstGeom prst="rect">
              <a:avLst/>
            </a:prstGeom>
            <a:noFill/>
            <a:ln w="12700" cap="flat" cmpd="sng">
              <a:noFill/>
              <a:miter lim="800000"/>
            </a:ln>
            <a:extLst>
              <a:ext uri="{909E8E84-426E-40DD-AFC4-6F175D3DCCD1}">
                <a14:hiddenFill xmlns:a14="http://schemas.microsoft.com/office/drawing/2010/main">
                  <a:solidFill>
                    <a:srgbClr val="FFFFFF"/>
                  </a:solidFill>
                </a14:hiddenFill>
              </a:ext>
            </a:extLst>
          </p:spPr>
          <p:txBody>
            <a:bodyPr/>
            <a:lstStyle/>
            <a:p>
              <a:pPr algn="ctr">
                <a:spcBef>
                  <a:spcPts val="600"/>
                </a:spcBef>
              </a:pPr>
              <a:r>
                <a:rPr lang="zh-CN" altLang="en-US" sz="20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历史文化街区改造</a:t>
              </a:r>
              <a:endParaRPr lang="zh-CN" altLang="en-US" sz="20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矩形 3"/>
            <p:cNvSpPr/>
            <p:nvPr/>
          </p:nvSpPr>
          <p:spPr bwMode="auto">
            <a:xfrm>
              <a:off x="1034062" y="3505305"/>
              <a:ext cx="2157410" cy="1020762"/>
            </a:xfrm>
            <a:prstGeom prst="rect">
              <a:avLst/>
            </a:prstGeom>
            <a:noFill/>
            <a:ln w="12700" cap="flat" cmpd="sng">
              <a:noFill/>
              <a:miter lim="800000"/>
            </a:ln>
            <a:extLst>
              <a:ext uri="{909E8E84-426E-40DD-AFC4-6F175D3DCCD1}">
                <a14:hiddenFill xmlns:a14="http://schemas.microsoft.com/office/drawing/2010/main">
                  <a:solidFill>
                    <a:srgbClr val="FFFFFF"/>
                  </a:solidFill>
                </a14:hiddenFill>
              </a:ext>
            </a:extLst>
          </p:spPr>
          <p:txBody>
            <a:bodyPr/>
            <a:lstStyle/>
            <a:p>
              <a:pPr algn="ctr">
                <a:spcBef>
                  <a:spcPts val="600"/>
                </a:spcBef>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苏州平江历史街区</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a:p>
              <a:pPr algn="ctr">
                <a:spcBef>
                  <a:spcPts val="600"/>
                </a:spcBef>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从老宅旧弄到历史文化保护遗产区</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8" name="组合 47"/>
            <p:cNvGrpSpPr/>
            <p:nvPr/>
          </p:nvGrpSpPr>
          <p:grpSpPr>
            <a:xfrm>
              <a:off x="1751318" y="1977530"/>
              <a:ext cx="802719" cy="802719"/>
              <a:chOff x="4738687" y="1497416"/>
              <a:chExt cx="802719" cy="802719"/>
            </a:xfrm>
          </p:grpSpPr>
          <p:grpSp>
            <p:nvGrpSpPr>
              <p:cNvPr id="50" name="组合 49"/>
              <p:cNvGrpSpPr/>
              <p:nvPr/>
            </p:nvGrpSpPr>
            <p:grpSpPr>
              <a:xfrm>
                <a:off x="4738687" y="1497416"/>
                <a:ext cx="802719" cy="802719"/>
                <a:chOff x="5442724" y="542458"/>
                <a:chExt cx="1639730" cy="1639730"/>
              </a:xfrm>
            </p:grpSpPr>
            <p:sp>
              <p:nvSpPr>
                <p:cNvPr id="52" name="椭圆 51"/>
                <p:cNvSpPr/>
                <p:nvPr/>
              </p:nvSpPr>
              <p:spPr>
                <a:xfrm flipH="1">
                  <a:off x="5603753" y="701922"/>
                  <a:ext cx="1320800" cy="1320800"/>
                </a:xfrm>
                <a:prstGeom prst="ellipse">
                  <a:avLst/>
                </a:prstGeom>
                <a:gradFill flip="none" rotWithShape="1">
                  <a:gsLst>
                    <a:gs pos="35000">
                      <a:srgbClr val="0070C0">
                        <a:lumMod val="92000"/>
                        <a:lumOff val="8000"/>
                      </a:srgbClr>
                    </a:gs>
                    <a:gs pos="100000">
                      <a:srgbClr val="0070C0"/>
                    </a:gs>
                  </a:gsLst>
                  <a:path path="circle">
                    <a:fillToRect r="100000" b="100000"/>
                  </a:path>
                  <a:tileRect l="-100000" t="-100000"/>
                </a:gradFill>
                <a:ln>
                  <a:noFill/>
                </a:ln>
                <a:effectLst>
                  <a:outerShdw blurRad="368300" dist="127000" dir="4800000" sx="98000" sy="98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椭圆 52"/>
                <p:cNvSpPr/>
                <p:nvPr/>
              </p:nvSpPr>
              <p:spPr>
                <a:xfrm>
                  <a:off x="5442724" y="542458"/>
                  <a:ext cx="1639730" cy="1639730"/>
                </a:xfrm>
                <a:prstGeom prst="ellipse">
                  <a:avLst/>
                </a:prstGeom>
                <a:noFill/>
                <a:ln>
                  <a:gradFill>
                    <a:gsLst>
                      <a:gs pos="10000">
                        <a:srgbClr val="0070C0"/>
                      </a:gs>
                      <a:gs pos="100000">
                        <a:srgbClr val="0070C0">
                          <a:alpha val="0"/>
                          <a:lumMod val="14000"/>
                          <a:lumOff val="86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文本框 50"/>
              <p:cNvSpPr txBox="1"/>
              <p:nvPr/>
            </p:nvSpPr>
            <p:spPr>
              <a:xfrm>
                <a:off x="4796324" y="1646507"/>
                <a:ext cx="561905" cy="523220"/>
              </a:xfrm>
              <a:prstGeom prst="rect">
                <a:avLst/>
              </a:prstGeom>
              <a:noFill/>
              <a:ln w="9525">
                <a:noFill/>
                <a:miter/>
              </a:ln>
            </p:spPr>
            <p:txBody>
              <a:bodyPr wrap="square" anchor="t">
                <a:spAutoFit/>
              </a:bodyPr>
              <a:lstStyle>
                <a:defPPr>
                  <a:defRPr lang="zh-CN"/>
                </a:defPPr>
                <a:lvl1pPr lvl="0" algn="ctr">
                  <a:buFont typeface="Wingdings" panose="05000000000000000000" charset="0"/>
                  <a:buNone/>
                  <a:defRPr sz="6600" b="1" i="1">
                    <a:gradFill flip="none" rotWithShape="1">
                      <a:gsLst>
                        <a:gs pos="100000">
                          <a:srgbClr val="0070C0"/>
                        </a:gs>
                        <a:gs pos="46000">
                          <a:schemeClr val="bg1"/>
                        </a:gs>
                      </a:gsLst>
                      <a:lin ang="5400000" scaled="1"/>
                      <a:tileRect/>
                    </a:gradFill>
                    <a:latin typeface="微软雅黑" panose="020B0503020204020204" pitchFamily="34" charset="-122"/>
                    <a:ea typeface="微软雅黑" panose="020B0503020204020204" pitchFamily="34" charset="-122"/>
                  </a:defRPr>
                </a:lvl1pPr>
              </a:lstStyle>
              <a:p>
                <a:r>
                  <a:rPr lang="zh-CN" altLang="en-US" sz="2800" i="0" dirty="0">
                    <a:solidFill>
                      <a:schemeClr val="bg1"/>
                    </a:solidFill>
                  </a:rPr>
                  <a:t> </a:t>
                </a:r>
                <a:r>
                  <a:rPr lang="en-US" altLang="zh-CN" sz="2800" i="0" dirty="0">
                    <a:solidFill>
                      <a:schemeClr val="bg1"/>
                    </a:solidFill>
                  </a:rPr>
                  <a:t>2</a:t>
                </a:r>
                <a:endParaRPr lang="en-US" altLang="zh-CN" sz="2800" i="0" dirty="0">
                  <a:solidFill>
                    <a:schemeClr val="bg1"/>
                  </a:solidFill>
                </a:endParaRPr>
              </a:p>
            </p:txBody>
          </p:sp>
        </p:grpSp>
        <p:cxnSp>
          <p:nvCxnSpPr>
            <p:cNvPr id="49" name="直接连接符 48"/>
            <p:cNvCxnSpPr/>
            <p:nvPr/>
          </p:nvCxnSpPr>
          <p:spPr>
            <a:xfrm>
              <a:off x="1373190" y="3343275"/>
              <a:ext cx="1446210" cy="0"/>
            </a:xfrm>
            <a:prstGeom prst="line">
              <a:avLst/>
            </a:prstGeom>
            <a:ln w="12700">
              <a:gradFill flip="none" rotWithShape="1">
                <a:gsLst>
                  <a:gs pos="0">
                    <a:schemeClr val="accent1">
                      <a:lumMod val="5000"/>
                      <a:lumOff val="95000"/>
                      <a:alpha val="0"/>
                    </a:schemeClr>
                  </a:gs>
                  <a:gs pos="39000">
                    <a:srgbClr val="0070C0"/>
                  </a:gs>
                  <a:gs pos="67000">
                    <a:srgbClr val="0070C0"/>
                  </a:gs>
                  <a:gs pos="100000">
                    <a:schemeClr val="accent1">
                      <a:lumMod val="30000"/>
                      <a:lumOff val="7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56" name="组合 55"/>
          <p:cNvGrpSpPr/>
          <p:nvPr/>
        </p:nvGrpSpPr>
        <p:grpSpPr>
          <a:xfrm>
            <a:off x="6256059" y="1983176"/>
            <a:ext cx="2485974" cy="4176057"/>
            <a:chOff x="919215" y="1977530"/>
            <a:chExt cx="2485974" cy="4176057"/>
          </a:xfrm>
        </p:grpSpPr>
        <p:grpSp>
          <p:nvGrpSpPr>
            <p:cNvPr id="57" name="组合 56"/>
            <p:cNvGrpSpPr/>
            <p:nvPr/>
          </p:nvGrpSpPr>
          <p:grpSpPr>
            <a:xfrm>
              <a:off x="919215" y="2284777"/>
              <a:ext cx="2485974" cy="3868810"/>
              <a:chOff x="874713" y="1777365"/>
              <a:chExt cx="2388842" cy="4194762"/>
            </a:xfrm>
          </p:grpSpPr>
          <p:sp>
            <p:nvSpPr>
              <p:cNvPr id="67" name="矩形: 圆角 66" hidden="1"/>
              <p:cNvSpPr/>
              <p:nvPr/>
            </p:nvSpPr>
            <p:spPr>
              <a:xfrm>
                <a:off x="874713" y="1777365"/>
                <a:ext cx="2388842" cy="4151313"/>
              </a:xfrm>
              <a:prstGeom prst="roundRect">
                <a:avLst>
                  <a:gd name="adj" fmla="val 4162"/>
                </a:avLst>
              </a:prstGeom>
              <a:gradFill>
                <a:gsLst>
                  <a:gs pos="38000">
                    <a:schemeClr val="accent1">
                      <a:lumMod val="0"/>
                      <a:lumOff val="100000"/>
                    </a:schemeClr>
                  </a:gs>
                  <a:gs pos="100000">
                    <a:srgbClr val="AEC4D4">
                      <a:lumMod val="76000"/>
                      <a:lumOff val="24000"/>
                    </a:srgbClr>
                  </a:gs>
                  <a:gs pos="96000">
                    <a:schemeClr val="accent1">
                      <a:lumMod val="61000"/>
                      <a:lumOff val="39000"/>
                    </a:schemeClr>
                  </a:gs>
                </a:gsLst>
                <a:path path="shape">
                  <a:fillToRect l="50000" t="50000" r="50000" b="50000"/>
                </a:path>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68" name="矩形: 圆角 67"/>
              <p:cNvSpPr/>
              <p:nvPr/>
            </p:nvSpPr>
            <p:spPr>
              <a:xfrm>
                <a:off x="874713" y="1820814"/>
                <a:ext cx="2388842" cy="4151313"/>
              </a:xfrm>
              <a:prstGeom prst="roundRect">
                <a:avLst>
                  <a:gd name="adj" fmla="val 4162"/>
                </a:avLst>
              </a:prstGeom>
              <a:solidFill>
                <a:schemeClr val="bg1"/>
              </a:solidFill>
              <a:ln>
                <a:gradFill flip="none" rotWithShape="1">
                  <a:gsLst>
                    <a:gs pos="0">
                      <a:srgbClr val="0070C0">
                        <a:lumMod val="30000"/>
                        <a:lumOff val="70000"/>
                        <a:alpha val="0"/>
                      </a:srgbClr>
                    </a:gs>
                    <a:gs pos="100000">
                      <a:srgbClr val="0070C0"/>
                    </a:gs>
                  </a:gsLst>
                  <a:lin ang="5400000" scaled="1"/>
                  <a:tileRect/>
                </a:gradFill>
              </a:ln>
              <a:effectLst>
                <a:reflection blurRad="25400" stA="41000" endPos="11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a:ea typeface="思源黑体 CN Regular"/>
                  <a:cs typeface="+mn-cs"/>
                </a:endParaRPr>
              </a:p>
            </p:txBody>
          </p:sp>
        </p:grpSp>
        <p:sp>
          <p:nvSpPr>
            <p:cNvPr id="58" name="矩形 1"/>
            <p:cNvSpPr>
              <a:spLocks noChangeArrowheads="1"/>
            </p:cNvSpPr>
            <p:nvPr/>
          </p:nvSpPr>
          <p:spPr bwMode="auto">
            <a:xfrm>
              <a:off x="1167732" y="2929340"/>
              <a:ext cx="1969890" cy="349250"/>
            </a:xfrm>
            <a:prstGeom prst="rect">
              <a:avLst/>
            </a:prstGeom>
            <a:noFill/>
            <a:ln w="12700" cap="flat" cmpd="sng">
              <a:noFill/>
              <a:miter lim="800000"/>
            </a:ln>
            <a:extLst>
              <a:ext uri="{909E8E84-426E-40DD-AFC4-6F175D3DCCD1}">
                <a14:hiddenFill xmlns:a14="http://schemas.microsoft.com/office/drawing/2010/main">
                  <a:solidFill>
                    <a:srgbClr val="FFFFFF"/>
                  </a:solidFill>
                </a14:hiddenFill>
              </a:ext>
            </a:extLst>
          </p:spPr>
          <p:txBody>
            <a:bodyPr/>
            <a:lstStyle/>
            <a:p>
              <a:pPr algn="ctr">
                <a:spcBef>
                  <a:spcPts val="600"/>
                </a:spcBef>
              </a:pPr>
              <a:r>
                <a:rPr lang="zh-CN" altLang="en-US" sz="20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老工业区改造</a:t>
              </a:r>
              <a:endParaRPr lang="zh-CN" altLang="en-US" sz="20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矩形 3"/>
            <p:cNvSpPr/>
            <p:nvPr/>
          </p:nvSpPr>
          <p:spPr bwMode="auto">
            <a:xfrm>
              <a:off x="1034062" y="3505305"/>
              <a:ext cx="2157410" cy="1020762"/>
            </a:xfrm>
            <a:prstGeom prst="rect">
              <a:avLst/>
            </a:prstGeom>
            <a:noFill/>
            <a:ln w="12700" cap="flat" cmpd="sng">
              <a:noFill/>
              <a:miter lim="800000"/>
            </a:ln>
            <a:extLst>
              <a:ext uri="{909E8E84-426E-40DD-AFC4-6F175D3DCCD1}">
                <a14:hiddenFill xmlns:a14="http://schemas.microsoft.com/office/drawing/2010/main">
                  <a:solidFill>
                    <a:srgbClr val="FFFFFF"/>
                  </a:solidFill>
                </a14:hiddenFill>
              </a:ext>
            </a:extLst>
          </p:spPr>
          <p:txBody>
            <a:bodyPr/>
            <a:lstStyle/>
            <a:p>
              <a:pPr algn="ctr">
                <a:spcBef>
                  <a:spcPts val="600"/>
                </a:spcBef>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北京</a:t>
              </a:r>
              <a:r>
                <a:rPr lang="en-US" altLang="zh-CN" dirty="0">
                  <a:latin typeface="微软雅黑" panose="020B0503020204020204" pitchFamily="34" charset="-122"/>
                  <a:ea typeface="微软雅黑" panose="020B0503020204020204" pitchFamily="34" charset="-122"/>
                  <a:sym typeface="微软雅黑" panose="020B0503020204020204" pitchFamily="34" charset="-122"/>
                </a:rPr>
                <a:t>798</a:t>
              </a:r>
              <a:endParaRPr lang="en-US" altLang="zh-CN" dirty="0">
                <a:latin typeface="微软雅黑" panose="020B0503020204020204" pitchFamily="34" charset="-122"/>
                <a:ea typeface="微软雅黑" panose="020B0503020204020204" pitchFamily="34" charset="-122"/>
                <a:sym typeface="微软雅黑" panose="020B0503020204020204" pitchFamily="34" charset="-122"/>
              </a:endParaRPr>
            </a:p>
            <a:p>
              <a:pPr algn="ctr">
                <a:spcBef>
                  <a:spcPts val="600"/>
                </a:spcBef>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从老无线器材厂到著名创业产业园</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1" name="组合 60"/>
            <p:cNvGrpSpPr/>
            <p:nvPr/>
          </p:nvGrpSpPr>
          <p:grpSpPr>
            <a:xfrm>
              <a:off x="1751318" y="1977530"/>
              <a:ext cx="802719" cy="802719"/>
              <a:chOff x="4738687" y="1497416"/>
              <a:chExt cx="802719" cy="802719"/>
            </a:xfrm>
          </p:grpSpPr>
          <p:grpSp>
            <p:nvGrpSpPr>
              <p:cNvPr id="63" name="组合 62"/>
              <p:cNvGrpSpPr/>
              <p:nvPr/>
            </p:nvGrpSpPr>
            <p:grpSpPr>
              <a:xfrm>
                <a:off x="4738687" y="1497416"/>
                <a:ext cx="802719" cy="802719"/>
                <a:chOff x="5442724" y="542458"/>
                <a:chExt cx="1639730" cy="1639730"/>
              </a:xfrm>
            </p:grpSpPr>
            <p:sp>
              <p:nvSpPr>
                <p:cNvPr id="65" name="椭圆 64"/>
                <p:cNvSpPr/>
                <p:nvPr/>
              </p:nvSpPr>
              <p:spPr>
                <a:xfrm flipH="1">
                  <a:off x="5603753" y="701922"/>
                  <a:ext cx="1320800" cy="1320800"/>
                </a:xfrm>
                <a:prstGeom prst="ellipse">
                  <a:avLst/>
                </a:prstGeom>
                <a:gradFill flip="none" rotWithShape="1">
                  <a:gsLst>
                    <a:gs pos="35000">
                      <a:srgbClr val="0070C0">
                        <a:lumMod val="92000"/>
                        <a:lumOff val="8000"/>
                      </a:srgbClr>
                    </a:gs>
                    <a:gs pos="100000">
                      <a:srgbClr val="0070C0"/>
                    </a:gs>
                  </a:gsLst>
                  <a:path path="circle">
                    <a:fillToRect r="100000" b="100000"/>
                  </a:path>
                  <a:tileRect l="-100000" t="-100000"/>
                </a:gradFill>
                <a:ln>
                  <a:noFill/>
                </a:ln>
                <a:effectLst>
                  <a:outerShdw blurRad="368300" dist="127000" dir="4800000" sx="98000" sy="98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椭圆 65"/>
                <p:cNvSpPr/>
                <p:nvPr/>
              </p:nvSpPr>
              <p:spPr>
                <a:xfrm>
                  <a:off x="5442724" y="542458"/>
                  <a:ext cx="1639730" cy="1639730"/>
                </a:xfrm>
                <a:prstGeom prst="ellipse">
                  <a:avLst/>
                </a:prstGeom>
                <a:noFill/>
                <a:ln>
                  <a:gradFill>
                    <a:gsLst>
                      <a:gs pos="10000">
                        <a:srgbClr val="0070C0"/>
                      </a:gs>
                      <a:gs pos="100000">
                        <a:srgbClr val="0070C0">
                          <a:alpha val="0"/>
                          <a:lumMod val="14000"/>
                          <a:lumOff val="86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文本框 63"/>
              <p:cNvSpPr txBox="1"/>
              <p:nvPr/>
            </p:nvSpPr>
            <p:spPr>
              <a:xfrm>
                <a:off x="4796324" y="1646507"/>
                <a:ext cx="561905" cy="523220"/>
              </a:xfrm>
              <a:prstGeom prst="rect">
                <a:avLst/>
              </a:prstGeom>
              <a:noFill/>
              <a:ln w="9525">
                <a:noFill/>
                <a:miter/>
              </a:ln>
            </p:spPr>
            <p:txBody>
              <a:bodyPr wrap="square" anchor="t">
                <a:spAutoFit/>
              </a:bodyPr>
              <a:lstStyle>
                <a:defPPr>
                  <a:defRPr lang="zh-CN"/>
                </a:defPPr>
                <a:lvl1pPr lvl="0" algn="ctr">
                  <a:buFont typeface="Wingdings" panose="05000000000000000000" charset="0"/>
                  <a:buNone/>
                  <a:defRPr sz="6600" b="1" i="1">
                    <a:gradFill flip="none" rotWithShape="1">
                      <a:gsLst>
                        <a:gs pos="100000">
                          <a:srgbClr val="0070C0"/>
                        </a:gs>
                        <a:gs pos="46000">
                          <a:schemeClr val="bg1"/>
                        </a:gs>
                      </a:gsLst>
                      <a:lin ang="5400000" scaled="1"/>
                      <a:tileRect/>
                    </a:gradFill>
                    <a:latin typeface="微软雅黑" panose="020B0503020204020204" pitchFamily="34" charset="-122"/>
                    <a:ea typeface="微软雅黑" panose="020B0503020204020204" pitchFamily="34" charset="-122"/>
                  </a:defRPr>
                </a:lvl1pPr>
              </a:lstStyle>
              <a:p>
                <a:r>
                  <a:rPr lang="zh-CN" altLang="en-US" sz="2800" i="0" dirty="0">
                    <a:solidFill>
                      <a:schemeClr val="bg1"/>
                    </a:solidFill>
                  </a:rPr>
                  <a:t> </a:t>
                </a:r>
                <a:r>
                  <a:rPr lang="en-US" altLang="zh-CN" sz="2800" i="0" dirty="0">
                    <a:solidFill>
                      <a:schemeClr val="bg1"/>
                    </a:solidFill>
                  </a:rPr>
                  <a:t>3</a:t>
                </a:r>
                <a:endParaRPr lang="en-US" altLang="zh-CN" sz="2800" i="0" dirty="0">
                  <a:solidFill>
                    <a:schemeClr val="bg1"/>
                  </a:solidFill>
                </a:endParaRPr>
              </a:p>
            </p:txBody>
          </p:sp>
        </p:grpSp>
        <p:cxnSp>
          <p:nvCxnSpPr>
            <p:cNvPr id="62" name="直接连接符 61"/>
            <p:cNvCxnSpPr/>
            <p:nvPr/>
          </p:nvCxnSpPr>
          <p:spPr>
            <a:xfrm>
              <a:off x="1373190" y="3343275"/>
              <a:ext cx="1446210" cy="0"/>
            </a:xfrm>
            <a:prstGeom prst="line">
              <a:avLst/>
            </a:prstGeom>
            <a:ln w="12700">
              <a:gradFill flip="none" rotWithShape="1">
                <a:gsLst>
                  <a:gs pos="0">
                    <a:schemeClr val="accent1">
                      <a:lumMod val="5000"/>
                      <a:lumOff val="95000"/>
                      <a:alpha val="0"/>
                    </a:schemeClr>
                  </a:gs>
                  <a:gs pos="39000">
                    <a:srgbClr val="0070C0"/>
                  </a:gs>
                  <a:gs pos="67000">
                    <a:srgbClr val="0070C0"/>
                  </a:gs>
                  <a:gs pos="100000">
                    <a:schemeClr val="accent1">
                      <a:lumMod val="30000"/>
                      <a:lumOff val="7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a:xfrm>
            <a:off x="8924481" y="1977530"/>
            <a:ext cx="2485974" cy="4176057"/>
            <a:chOff x="919215" y="1977530"/>
            <a:chExt cx="2485974" cy="4176057"/>
          </a:xfrm>
        </p:grpSpPr>
        <p:grpSp>
          <p:nvGrpSpPr>
            <p:cNvPr id="70" name="组合 69"/>
            <p:cNvGrpSpPr/>
            <p:nvPr/>
          </p:nvGrpSpPr>
          <p:grpSpPr>
            <a:xfrm>
              <a:off x="919215" y="2284777"/>
              <a:ext cx="2485974" cy="3868810"/>
              <a:chOff x="874713" y="1777365"/>
              <a:chExt cx="2388842" cy="4194762"/>
            </a:xfrm>
          </p:grpSpPr>
          <p:sp>
            <p:nvSpPr>
              <p:cNvPr id="80" name="矩形: 圆角 79" hidden="1"/>
              <p:cNvSpPr/>
              <p:nvPr/>
            </p:nvSpPr>
            <p:spPr>
              <a:xfrm>
                <a:off x="874713" y="1777365"/>
                <a:ext cx="2388842" cy="4151313"/>
              </a:xfrm>
              <a:prstGeom prst="roundRect">
                <a:avLst>
                  <a:gd name="adj" fmla="val 4162"/>
                </a:avLst>
              </a:prstGeom>
              <a:gradFill>
                <a:gsLst>
                  <a:gs pos="38000">
                    <a:schemeClr val="accent1">
                      <a:lumMod val="0"/>
                      <a:lumOff val="100000"/>
                    </a:schemeClr>
                  </a:gs>
                  <a:gs pos="100000">
                    <a:srgbClr val="AEC4D4">
                      <a:lumMod val="76000"/>
                      <a:lumOff val="24000"/>
                    </a:srgbClr>
                  </a:gs>
                  <a:gs pos="96000">
                    <a:schemeClr val="accent1">
                      <a:lumMod val="61000"/>
                      <a:lumOff val="39000"/>
                    </a:schemeClr>
                  </a:gs>
                </a:gsLst>
                <a:path path="shape">
                  <a:fillToRect l="50000" t="50000" r="50000" b="50000"/>
                </a:path>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81" name="矩形: 圆角 80"/>
              <p:cNvSpPr/>
              <p:nvPr/>
            </p:nvSpPr>
            <p:spPr>
              <a:xfrm>
                <a:off x="874713" y="1820814"/>
                <a:ext cx="2388842" cy="4151313"/>
              </a:xfrm>
              <a:prstGeom prst="roundRect">
                <a:avLst>
                  <a:gd name="adj" fmla="val 4162"/>
                </a:avLst>
              </a:prstGeom>
              <a:solidFill>
                <a:schemeClr val="bg1"/>
              </a:solidFill>
              <a:ln>
                <a:gradFill flip="none" rotWithShape="1">
                  <a:gsLst>
                    <a:gs pos="0">
                      <a:srgbClr val="0070C0">
                        <a:lumMod val="30000"/>
                        <a:lumOff val="70000"/>
                        <a:alpha val="0"/>
                      </a:srgbClr>
                    </a:gs>
                    <a:gs pos="100000">
                      <a:srgbClr val="0070C0"/>
                    </a:gs>
                  </a:gsLst>
                  <a:lin ang="5400000" scaled="1"/>
                  <a:tileRect/>
                </a:gradFill>
              </a:ln>
              <a:effectLst>
                <a:reflection blurRad="25400" stA="41000" endPos="11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a:ea typeface="思源黑体 CN Regular"/>
                  <a:cs typeface="+mn-cs"/>
                </a:endParaRPr>
              </a:p>
            </p:txBody>
          </p:sp>
        </p:grpSp>
        <p:sp>
          <p:nvSpPr>
            <p:cNvPr id="71" name="矩形 1"/>
            <p:cNvSpPr>
              <a:spLocks noChangeArrowheads="1"/>
            </p:cNvSpPr>
            <p:nvPr/>
          </p:nvSpPr>
          <p:spPr bwMode="auto">
            <a:xfrm>
              <a:off x="1167732" y="2929340"/>
              <a:ext cx="1969890" cy="349250"/>
            </a:xfrm>
            <a:prstGeom prst="rect">
              <a:avLst/>
            </a:prstGeom>
            <a:noFill/>
            <a:ln w="12700" cap="flat" cmpd="sng">
              <a:noFill/>
              <a:miter lim="800000"/>
            </a:ln>
            <a:extLst>
              <a:ext uri="{909E8E84-426E-40DD-AFC4-6F175D3DCCD1}">
                <a14:hiddenFill xmlns:a14="http://schemas.microsoft.com/office/drawing/2010/main">
                  <a:solidFill>
                    <a:srgbClr val="FFFFFF"/>
                  </a:solidFill>
                </a14:hiddenFill>
              </a:ext>
            </a:extLst>
          </p:spPr>
          <p:txBody>
            <a:bodyPr/>
            <a:lstStyle/>
            <a:p>
              <a:pPr algn="ctr">
                <a:spcBef>
                  <a:spcPts val="600"/>
                </a:spcBef>
              </a:pPr>
              <a:r>
                <a:rPr lang="zh-CN" altLang="en-US" sz="20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城市空间改造类</a:t>
              </a:r>
              <a:endParaRPr lang="zh-CN" altLang="en-US" sz="20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矩形 3"/>
            <p:cNvSpPr/>
            <p:nvPr/>
          </p:nvSpPr>
          <p:spPr bwMode="auto">
            <a:xfrm>
              <a:off x="1034062" y="3505305"/>
              <a:ext cx="2157410" cy="1020762"/>
            </a:xfrm>
            <a:prstGeom prst="rect">
              <a:avLst/>
            </a:prstGeom>
            <a:noFill/>
            <a:ln w="12700" cap="flat" cmpd="sng">
              <a:noFill/>
              <a:miter lim="800000"/>
            </a:ln>
            <a:extLst>
              <a:ext uri="{909E8E84-426E-40DD-AFC4-6F175D3DCCD1}">
                <a14:hiddenFill xmlns:a14="http://schemas.microsoft.com/office/drawing/2010/main">
                  <a:solidFill>
                    <a:srgbClr val="FFFFFF"/>
                  </a:solidFill>
                </a14:hiddenFill>
              </a:ext>
            </a:extLst>
          </p:spPr>
          <p:txBody>
            <a:bodyPr/>
            <a:lstStyle/>
            <a:p>
              <a:pPr algn="ctr">
                <a:spcBef>
                  <a:spcPts val="600"/>
                </a:spcBef>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纽约高线公园</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a:p>
              <a:pPr algn="ctr">
                <a:spcBef>
                  <a:spcPts val="600"/>
                </a:spcBef>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从废弃铁轨到城市活力公园</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4" name="组合 73"/>
            <p:cNvGrpSpPr/>
            <p:nvPr/>
          </p:nvGrpSpPr>
          <p:grpSpPr>
            <a:xfrm>
              <a:off x="1751318" y="1977530"/>
              <a:ext cx="802719" cy="802719"/>
              <a:chOff x="4738687" y="1497416"/>
              <a:chExt cx="802719" cy="802719"/>
            </a:xfrm>
          </p:grpSpPr>
          <p:grpSp>
            <p:nvGrpSpPr>
              <p:cNvPr id="76" name="组合 75"/>
              <p:cNvGrpSpPr/>
              <p:nvPr/>
            </p:nvGrpSpPr>
            <p:grpSpPr>
              <a:xfrm>
                <a:off x="4738687" y="1497416"/>
                <a:ext cx="802719" cy="802719"/>
                <a:chOff x="5442724" y="542458"/>
                <a:chExt cx="1639730" cy="1639730"/>
              </a:xfrm>
            </p:grpSpPr>
            <p:sp>
              <p:nvSpPr>
                <p:cNvPr id="78" name="椭圆 77"/>
                <p:cNvSpPr/>
                <p:nvPr/>
              </p:nvSpPr>
              <p:spPr>
                <a:xfrm flipH="1">
                  <a:off x="5603753" y="701922"/>
                  <a:ext cx="1320800" cy="1320800"/>
                </a:xfrm>
                <a:prstGeom prst="ellipse">
                  <a:avLst/>
                </a:prstGeom>
                <a:gradFill flip="none" rotWithShape="1">
                  <a:gsLst>
                    <a:gs pos="35000">
                      <a:srgbClr val="0070C0">
                        <a:lumMod val="92000"/>
                        <a:lumOff val="8000"/>
                      </a:srgbClr>
                    </a:gs>
                    <a:gs pos="100000">
                      <a:srgbClr val="0070C0"/>
                    </a:gs>
                  </a:gsLst>
                  <a:path path="circle">
                    <a:fillToRect r="100000" b="100000"/>
                  </a:path>
                  <a:tileRect l="-100000" t="-100000"/>
                </a:gradFill>
                <a:ln>
                  <a:noFill/>
                </a:ln>
                <a:effectLst>
                  <a:outerShdw blurRad="368300" dist="127000" dir="4800000" sx="98000" sy="98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9" name="椭圆 78"/>
                <p:cNvSpPr/>
                <p:nvPr/>
              </p:nvSpPr>
              <p:spPr>
                <a:xfrm>
                  <a:off x="5442724" y="542458"/>
                  <a:ext cx="1639730" cy="1639730"/>
                </a:xfrm>
                <a:prstGeom prst="ellipse">
                  <a:avLst/>
                </a:prstGeom>
                <a:noFill/>
                <a:ln>
                  <a:gradFill>
                    <a:gsLst>
                      <a:gs pos="10000">
                        <a:srgbClr val="0070C0"/>
                      </a:gs>
                      <a:gs pos="100000">
                        <a:srgbClr val="0070C0">
                          <a:alpha val="0"/>
                          <a:lumMod val="14000"/>
                          <a:lumOff val="86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文本框 76"/>
              <p:cNvSpPr txBox="1"/>
              <p:nvPr/>
            </p:nvSpPr>
            <p:spPr>
              <a:xfrm>
                <a:off x="4796324" y="1646507"/>
                <a:ext cx="561905" cy="523220"/>
              </a:xfrm>
              <a:prstGeom prst="rect">
                <a:avLst/>
              </a:prstGeom>
              <a:noFill/>
              <a:ln w="9525">
                <a:noFill/>
                <a:miter/>
              </a:ln>
            </p:spPr>
            <p:txBody>
              <a:bodyPr wrap="square" anchor="t">
                <a:spAutoFit/>
              </a:bodyPr>
              <a:lstStyle>
                <a:defPPr>
                  <a:defRPr lang="zh-CN"/>
                </a:defPPr>
                <a:lvl1pPr lvl="0" algn="ctr">
                  <a:buFont typeface="Wingdings" panose="05000000000000000000" charset="0"/>
                  <a:buNone/>
                  <a:defRPr sz="6600" b="1" i="1">
                    <a:gradFill flip="none" rotWithShape="1">
                      <a:gsLst>
                        <a:gs pos="100000">
                          <a:srgbClr val="0070C0"/>
                        </a:gs>
                        <a:gs pos="46000">
                          <a:schemeClr val="bg1"/>
                        </a:gs>
                      </a:gsLst>
                      <a:lin ang="5400000" scaled="1"/>
                      <a:tileRect/>
                    </a:gradFill>
                    <a:latin typeface="微软雅黑" panose="020B0503020204020204" pitchFamily="34" charset="-122"/>
                    <a:ea typeface="微软雅黑" panose="020B0503020204020204" pitchFamily="34" charset="-122"/>
                  </a:defRPr>
                </a:lvl1pPr>
              </a:lstStyle>
              <a:p>
                <a:r>
                  <a:rPr lang="zh-CN" altLang="en-US" sz="2800" i="0" dirty="0">
                    <a:solidFill>
                      <a:schemeClr val="bg1"/>
                    </a:solidFill>
                  </a:rPr>
                  <a:t> </a:t>
                </a:r>
                <a:r>
                  <a:rPr lang="en-US" altLang="zh-CN" sz="2800" i="0" dirty="0">
                    <a:solidFill>
                      <a:schemeClr val="bg1"/>
                    </a:solidFill>
                  </a:rPr>
                  <a:t>4</a:t>
                </a:r>
                <a:endParaRPr lang="en-US" altLang="zh-CN" sz="2800" i="0" dirty="0">
                  <a:solidFill>
                    <a:schemeClr val="bg1"/>
                  </a:solidFill>
                </a:endParaRPr>
              </a:p>
            </p:txBody>
          </p:sp>
        </p:grpSp>
        <p:cxnSp>
          <p:nvCxnSpPr>
            <p:cNvPr id="75" name="直接连接符 74"/>
            <p:cNvCxnSpPr/>
            <p:nvPr/>
          </p:nvCxnSpPr>
          <p:spPr>
            <a:xfrm>
              <a:off x="1373190" y="3343275"/>
              <a:ext cx="1446210" cy="0"/>
            </a:xfrm>
            <a:prstGeom prst="line">
              <a:avLst/>
            </a:prstGeom>
            <a:ln w="12700">
              <a:gradFill flip="none" rotWithShape="1">
                <a:gsLst>
                  <a:gs pos="0">
                    <a:schemeClr val="accent1">
                      <a:lumMod val="5000"/>
                      <a:lumOff val="95000"/>
                      <a:alpha val="0"/>
                    </a:schemeClr>
                  </a:gs>
                  <a:gs pos="39000">
                    <a:srgbClr val="0070C0"/>
                  </a:gs>
                  <a:gs pos="67000">
                    <a:srgbClr val="0070C0"/>
                  </a:gs>
                  <a:gs pos="100000">
                    <a:schemeClr val="accent1">
                      <a:lumMod val="30000"/>
                      <a:lumOff val="7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pic>
        <p:nvPicPr>
          <p:cNvPr id="28688" name="图片 16"/>
          <p:cNvPicPr>
            <a:picLocks noChangeAspect="1" noChangeArrowheads="1"/>
          </p:cNvPicPr>
          <p:nvPr/>
        </p:nvPicPr>
        <p:blipFill>
          <a:blip r:embed="rId2">
            <a:extLst>
              <a:ext uri="{28A0092B-C50C-407E-A947-70E740481C1C}">
                <a14:useLocalDpi xmlns:a14="http://schemas.microsoft.com/office/drawing/2010/main" val="0"/>
              </a:ext>
            </a:extLst>
          </a:blip>
          <a:srcRect t="4001" b="15735"/>
          <a:stretch>
            <a:fillRect/>
          </a:stretch>
        </p:blipFill>
        <p:spPr bwMode="auto">
          <a:xfrm>
            <a:off x="3596901" y="4655662"/>
            <a:ext cx="2471183" cy="1488400"/>
          </a:xfrm>
          <a:prstGeom prst="roundRect">
            <a:avLst>
              <a:gd name="adj" fmla="val 6605"/>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9" name="图片 17"/>
          <p:cNvPicPr>
            <a:picLocks noChangeAspect="1" noChangeArrowheads="1"/>
          </p:cNvPicPr>
          <p:nvPr/>
        </p:nvPicPr>
        <p:blipFill rotWithShape="1">
          <a:blip r:embed="rId3">
            <a:extLst>
              <a:ext uri="{28A0092B-C50C-407E-A947-70E740481C1C}">
                <a14:useLocalDpi xmlns:a14="http://schemas.microsoft.com/office/drawing/2010/main" val="0"/>
              </a:ext>
            </a:extLst>
          </a:blip>
          <a:srcRect r="6105" b="15144"/>
          <a:stretch>
            <a:fillRect/>
          </a:stretch>
        </p:blipFill>
        <p:spPr bwMode="auto">
          <a:xfrm>
            <a:off x="6269972" y="4665187"/>
            <a:ext cx="2472062" cy="1488400"/>
          </a:xfrm>
          <a:prstGeom prst="roundRect">
            <a:avLst>
              <a:gd name="adj" fmla="val 6605"/>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0" name="图片 18"/>
          <p:cNvPicPr>
            <a:picLocks noChangeAspect="1" noChangeArrowheads="1"/>
          </p:cNvPicPr>
          <p:nvPr/>
        </p:nvPicPr>
        <p:blipFill rotWithShape="1">
          <a:blip r:embed="rId4">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r="1793" b="12389"/>
          <a:stretch>
            <a:fillRect/>
          </a:stretch>
        </p:blipFill>
        <p:spPr bwMode="auto">
          <a:xfrm>
            <a:off x="8930008" y="4688096"/>
            <a:ext cx="2480448" cy="1465491"/>
          </a:xfrm>
          <a:prstGeom prst="roundRect">
            <a:avLst>
              <a:gd name="adj" fmla="val 6605"/>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 y="0"/>
            <a:ext cx="5507173" cy="2275812"/>
            <a:chOff x="-1" y="0"/>
            <a:chExt cx="4306695" cy="2463800"/>
          </a:xfrm>
        </p:grpSpPr>
        <p:sp>
          <p:nvSpPr>
            <p:cNvPr id="41" name="任意多边形: 形状 40"/>
            <p:cNvSpPr/>
            <p:nvPr/>
          </p:nvSpPr>
          <p:spPr>
            <a:xfrm>
              <a:off x="-1" y="0"/>
              <a:ext cx="4306695" cy="2463800"/>
            </a:xfrm>
            <a:custGeom>
              <a:avLst/>
              <a:gdLst>
                <a:gd name="connsiteX0" fmla="*/ 0 w 3231832"/>
                <a:gd name="connsiteY0" fmla="*/ 0 h 1848886"/>
                <a:gd name="connsiteX1" fmla="*/ 3231833 w 3231832"/>
                <a:gd name="connsiteY1" fmla="*/ 0 h 1848886"/>
                <a:gd name="connsiteX2" fmla="*/ 0 w 3231832"/>
                <a:gd name="connsiteY2" fmla="*/ 1765538 h 1848886"/>
                <a:gd name="connsiteX3" fmla="*/ 0 w 3231832"/>
                <a:gd name="connsiteY3" fmla="*/ 0 h 1848886"/>
              </a:gdLst>
              <a:ahLst/>
              <a:cxnLst>
                <a:cxn ang="0">
                  <a:pos x="connsiteX0" y="connsiteY0"/>
                </a:cxn>
                <a:cxn ang="0">
                  <a:pos x="connsiteX1" y="connsiteY1"/>
                </a:cxn>
                <a:cxn ang="0">
                  <a:pos x="connsiteX2" y="connsiteY2"/>
                </a:cxn>
                <a:cxn ang="0">
                  <a:pos x="connsiteX3" y="connsiteY3"/>
                </a:cxn>
              </a:cxnLst>
              <a:rect l="l" t="t" r="r" b="b"/>
              <a:pathLst>
                <a:path w="3231832" h="1848886">
                  <a:moveTo>
                    <a:pt x="0" y="0"/>
                  </a:moveTo>
                  <a:lnTo>
                    <a:pt x="3231833" y="0"/>
                  </a:lnTo>
                  <a:cubicBezTo>
                    <a:pt x="3231833" y="0"/>
                    <a:pt x="1003618" y="510249"/>
                    <a:pt x="0" y="1765538"/>
                  </a:cubicBezTo>
                  <a:cubicBezTo>
                    <a:pt x="0" y="2311083"/>
                    <a:pt x="0" y="0"/>
                    <a:pt x="0" y="0"/>
                  </a:cubicBezTo>
                  <a:close/>
                </a:path>
              </a:pathLst>
            </a:custGeom>
            <a:gradFill>
              <a:gsLst>
                <a:gs pos="0">
                  <a:schemeClr val="accent4">
                    <a:lumMod val="40000"/>
                    <a:lumOff val="60000"/>
                  </a:schemeClr>
                </a:gs>
                <a:gs pos="100000">
                  <a:schemeClr val="accent4"/>
                </a:gs>
              </a:gsLst>
              <a:path path="circle">
                <a:fillToRect l="100000" t="100000"/>
              </a:path>
            </a:gradFill>
            <a:ln w="9525" cap="flat">
              <a:noFill/>
              <a:prstDash val="solid"/>
              <a:miter/>
            </a:ln>
            <a:effectLst>
              <a:outerShdw blurRad="63500" dist="12700" dir="2700000" rotWithShape="0">
                <a:schemeClr val="accent6">
                  <a:lumMod val="75000"/>
                  <a:alpha val="30000"/>
                </a:scheme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 name="任意多边形: 形状 41"/>
            <p:cNvSpPr/>
            <p:nvPr/>
          </p:nvSpPr>
          <p:spPr>
            <a:xfrm>
              <a:off x="0" y="0"/>
              <a:ext cx="4306694" cy="2147797"/>
            </a:xfrm>
            <a:custGeom>
              <a:avLst/>
              <a:gdLst>
                <a:gd name="connsiteX0" fmla="*/ 0 w 3231832"/>
                <a:gd name="connsiteY0" fmla="*/ 0 h 1611751"/>
                <a:gd name="connsiteX1" fmla="*/ 3231833 w 3231832"/>
                <a:gd name="connsiteY1" fmla="*/ 0 h 1611751"/>
                <a:gd name="connsiteX2" fmla="*/ 0 w 3231832"/>
                <a:gd name="connsiteY2" fmla="*/ 1520005 h 1611751"/>
                <a:gd name="connsiteX3" fmla="*/ 0 w 3231832"/>
                <a:gd name="connsiteY3" fmla="*/ 0 h 1611751"/>
              </a:gdLst>
              <a:ahLst/>
              <a:cxnLst>
                <a:cxn ang="0">
                  <a:pos x="connsiteX0" y="connsiteY0"/>
                </a:cxn>
                <a:cxn ang="0">
                  <a:pos x="connsiteX1" y="connsiteY1"/>
                </a:cxn>
                <a:cxn ang="0">
                  <a:pos x="connsiteX2" y="connsiteY2"/>
                </a:cxn>
                <a:cxn ang="0">
                  <a:pos x="connsiteX3" y="connsiteY3"/>
                </a:cxn>
              </a:cxnLst>
              <a:rect l="l" t="t" r="r" b="b"/>
              <a:pathLst>
                <a:path w="3231832" h="1611751">
                  <a:moveTo>
                    <a:pt x="0" y="0"/>
                  </a:moveTo>
                  <a:lnTo>
                    <a:pt x="3231833" y="0"/>
                  </a:lnTo>
                  <a:cubicBezTo>
                    <a:pt x="3231833" y="0"/>
                    <a:pt x="1003618" y="264716"/>
                    <a:pt x="0" y="1520005"/>
                  </a:cubicBezTo>
                  <a:cubicBezTo>
                    <a:pt x="0" y="2065549"/>
                    <a:pt x="0" y="0"/>
                    <a:pt x="0" y="0"/>
                  </a:cubicBezTo>
                  <a:close/>
                </a:path>
              </a:pathLst>
            </a:custGeom>
            <a:gradFill flip="none" rotWithShape="1">
              <a:gsLst>
                <a:gs pos="0">
                  <a:schemeClr val="accent1"/>
                </a:gs>
                <a:gs pos="100000">
                  <a:srgbClr val="0070C0"/>
                </a:gs>
              </a:gsLst>
              <a:path path="circle">
                <a:fillToRect l="100000" t="100000"/>
              </a:path>
              <a:tileRect r="-100000" b="-100000"/>
            </a:gradFill>
            <a:ln w="9525" cap="flat">
              <a:noFill/>
              <a:prstDash val="solid"/>
              <a:miter/>
            </a:ln>
            <a:effectLst>
              <a:outerShdw blurRad="63500" dist="38100" dir="2700000" rotWithShape="0">
                <a:schemeClr val="accent2">
                  <a:lumMod val="50000"/>
                  <a:alpha val="30000"/>
                </a:scheme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grpSp>
      <p:grpSp>
        <p:nvGrpSpPr>
          <p:cNvPr id="46" name="组合 45"/>
          <p:cNvGrpSpPr/>
          <p:nvPr/>
        </p:nvGrpSpPr>
        <p:grpSpPr>
          <a:xfrm rot="10800000">
            <a:off x="6684827" y="4615773"/>
            <a:ext cx="5507173" cy="2275812"/>
            <a:chOff x="-1" y="0"/>
            <a:chExt cx="4306695" cy="2463800"/>
          </a:xfrm>
        </p:grpSpPr>
        <p:sp>
          <p:nvSpPr>
            <p:cNvPr id="47" name="任意多边形: 形状 46"/>
            <p:cNvSpPr/>
            <p:nvPr/>
          </p:nvSpPr>
          <p:spPr>
            <a:xfrm>
              <a:off x="-1" y="0"/>
              <a:ext cx="4306695" cy="2463800"/>
            </a:xfrm>
            <a:custGeom>
              <a:avLst/>
              <a:gdLst>
                <a:gd name="connsiteX0" fmla="*/ 0 w 3231832"/>
                <a:gd name="connsiteY0" fmla="*/ 0 h 1848886"/>
                <a:gd name="connsiteX1" fmla="*/ 3231833 w 3231832"/>
                <a:gd name="connsiteY1" fmla="*/ 0 h 1848886"/>
                <a:gd name="connsiteX2" fmla="*/ 0 w 3231832"/>
                <a:gd name="connsiteY2" fmla="*/ 1765538 h 1848886"/>
                <a:gd name="connsiteX3" fmla="*/ 0 w 3231832"/>
                <a:gd name="connsiteY3" fmla="*/ 0 h 1848886"/>
              </a:gdLst>
              <a:ahLst/>
              <a:cxnLst>
                <a:cxn ang="0">
                  <a:pos x="connsiteX0" y="connsiteY0"/>
                </a:cxn>
                <a:cxn ang="0">
                  <a:pos x="connsiteX1" y="connsiteY1"/>
                </a:cxn>
                <a:cxn ang="0">
                  <a:pos x="connsiteX2" y="connsiteY2"/>
                </a:cxn>
                <a:cxn ang="0">
                  <a:pos x="connsiteX3" y="connsiteY3"/>
                </a:cxn>
              </a:cxnLst>
              <a:rect l="l" t="t" r="r" b="b"/>
              <a:pathLst>
                <a:path w="3231832" h="1848886">
                  <a:moveTo>
                    <a:pt x="0" y="0"/>
                  </a:moveTo>
                  <a:lnTo>
                    <a:pt x="3231833" y="0"/>
                  </a:lnTo>
                  <a:cubicBezTo>
                    <a:pt x="3231833" y="0"/>
                    <a:pt x="1003618" y="510249"/>
                    <a:pt x="0" y="1765538"/>
                  </a:cubicBezTo>
                  <a:cubicBezTo>
                    <a:pt x="0" y="2311083"/>
                    <a:pt x="0" y="0"/>
                    <a:pt x="0" y="0"/>
                  </a:cubicBezTo>
                  <a:close/>
                </a:path>
              </a:pathLst>
            </a:custGeom>
            <a:gradFill>
              <a:gsLst>
                <a:gs pos="0">
                  <a:schemeClr val="accent4">
                    <a:lumMod val="40000"/>
                    <a:lumOff val="60000"/>
                  </a:schemeClr>
                </a:gs>
                <a:gs pos="100000">
                  <a:schemeClr val="accent4"/>
                </a:gs>
              </a:gsLst>
              <a:path path="circle">
                <a:fillToRect l="100000" t="100000"/>
              </a:path>
            </a:gradFill>
            <a:ln w="9525" cap="flat">
              <a:noFill/>
              <a:prstDash val="solid"/>
              <a:miter/>
            </a:ln>
            <a:effectLst>
              <a:outerShdw blurRad="63500" dist="12700" dir="2700000" rotWithShape="0">
                <a:schemeClr val="accent6">
                  <a:lumMod val="75000"/>
                  <a:alpha val="30000"/>
                </a:scheme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8" name="任意多边形: 形状 47"/>
            <p:cNvSpPr/>
            <p:nvPr/>
          </p:nvSpPr>
          <p:spPr>
            <a:xfrm>
              <a:off x="0" y="0"/>
              <a:ext cx="4306694" cy="2147797"/>
            </a:xfrm>
            <a:custGeom>
              <a:avLst/>
              <a:gdLst>
                <a:gd name="connsiteX0" fmla="*/ 0 w 3231832"/>
                <a:gd name="connsiteY0" fmla="*/ 0 h 1611751"/>
                <a:gd name="connsiteX1" fmla="*/ 3231833 w 3231832"/>
                <a:gd name="connsiteY1" fmla="*/ 0 h 1611751"/>
                <a:gd name="connsiteX2" fmla="*/ 0 w 3231832"/>
                <a:gd name="connsiteY2" fmla="*/ 1520005 h 1611751"/>
                <a:gd name="connsiteX3" fmla="*/ 0 w 3231832"/>
                <a:gd name="connsiteY3" fmla="*/ 0 h 1611751"/>
              </a:gdLst>
              <a:ahLst/>
              <a:cxnLst>
                <a:cxn ang="0">
                  <a:pos x="connsiteX0" y="connsiteY0"/>
                </a:cxn>
                <a:cxn ang="0">
                  <a:pos x="connsiteX1" y="connsiteY1"/>
                </a:cxn>
                <a:cxn ang="0">
                  <a:pos x="connsiteX2" y="connsiteY2"/>
                </a:cxn>
                <a:cxn ang="0">
                  <a:pos x="connsiteX3" y="connsiteY3"/>
                </a:cxn>
              </a:cxnLst>
              <a:rect l="l" t="t" r="r" b="b"/>
              <a:pathLst>
                <a:path w="3231832" h="1611751">
                  <a:moveTo>
                    <a:pt x="0" y="0"/>
                  </a:moveTo>
                  <a:lnTo>
                    <a:pt x="3231833" y="0"/>
                  </a:lnTo>
                  <a:cubicBezTo>
                    <a:pt x="3231833" y="0"/>
                    <a:pt x="1003618" y="264716"/>
                    <a:pt x="0" y="1520005"/>
                  </a:cubicBezTo>
                  <a:cubicBezTo>
                    <a:pt x="0" y="2065549"/>
                    <a:pt x="0" y="0"/>
                    <a:pt x="0" y="0"/>
                  </a:cubicBezTo>
                  <a:close/>
                </a:path>
              </a:pathLst>
            </a:custGeom>
            <a:gradFill flip="none" rotWithShape="1">
              <a:gsLst>
                <a:gs pos="0">
                  <a:schemeClr val="accent1"/>
                </a:gs>
                <a:gs pos="100000">
                  <a:srgbClr val="0070C0"/>
                </a:gs>
              </a:gsLst>
              <a:path path="circle">
                <a:fillToRect l="100000" t="100000"/>
              </a:path>
              <a:tileRect r="-100000" b="-100000"/>
            </a:gradFill>
            <a:ln w="9525" cap="flat">
              <a:noFill/>
              <a:prstDash val="solid"/>
              <a:miter/>
            </a:ln>
            <a:effectLst>
              <a:outerShdw blurRad="63500" dist="38100" dir="2700000" rotWithShape="0">
                <a:schemeClr val="accent2">
                  <a:lumMod val="50000"/>
                  <a:alpha val="30000"/>
                </a:scheme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grpSp>
      <p:grpSp>
        <p:nvGrpSpPr>
          <p:cNvPr id="51" name="组合 50"/>
          <p:cNvGrpSpPr/>
          <p:nvPr/>
        </p:nvGrpSpPr>
        <p:grpSpPr>
          <a:xfrm>
            <a:off x="2753585" y="2921168"/>
            <a:ext cx="6309654" cy="1015663"/>
            <a:chOff x="2340794" y="2043541"/>
            <a:chExt cx="6309654" cy="1015663"/>
          </a:xfrm>
        </p:grpSpPr>
        <p:grpSp>
          <p:nvGrpSpPr>
            <p:cNvPr id="49" name="组合 48"/>
            <p:cNvGrpSpPr/>
            <p:nvPr/>
          </p:nvGrpSpPr>
          <p:grpSpPr>
            <a:xfrm>
              <a:off x="2340794" y="2130625"/>
              <a:ext cx="2378411" cy="905376"/>
              <a:chOff x="2005297" y="2489048"/>
              <a:chExt cx="2378411" cy="905376"/>
            </a:xfrm>
          </p:grpSpPr>
          <p:sp>
            <p:nvSpPr>
              <p:cNvPr id="38" name="文本框 3"/>
              <p:cNvSpPr txBox="1"/>
              <p:nvPr/>
            </p:nvSpPr>
            <p:spPr>
              <a:xfrm>
                <a:off x="2005297" y="2489048"/>
                <a:ext cx="1811428" cy="90537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kumimoji="1" lang="zh-CN" altLang="en-US" sz="4000" b="1" dirty="0">
                    <a:solidFill>
                      <a:srgbClr val="0070C0"/>
                    </a:solidFill>
                    <a:latin typeface="+mn-ea"/>
                    <a:cs typeface="微软雅黑" panose="020B0503020204020204" pitchFamily="34" charset="-122"/>
                  </a:rPr>
                  <a:t>第一</a:t>
                </a:r>
                <a:endParaRPr kumimoji="1" lang="en-US" altLang="zh-CN" sz="4000" b="1" dirty="0">
                  <a:solidFill>
                    <a:srgbClr val="0070C0"/>
                  </a:solidFill>
                  <a:latin typeface="+mn-ea"/>
                  <a:cs typeface="微软雅黑" panose="020B0503020204020204" pitchFamily="34" charset="-122"/>
                </a:endParaRPr>
              </a:p>
            </p:txBody>
          </p:sp>
          <p:sp>
            <p:nvSpPr>
              <p:cNvPr id="39" name="文本框 3"/>
              <p:cNvSpPr txBox="1"/>
              <p:nvPr/>
            </p:nvSpPr>
            <p:spPr>
              <a:xfrm>
                <a:off x="3078348" y="2489048"/>
                <a:ext cx="1305360" cy="90537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kumimoji="1" lang="zh-CN" altLang="en-US" sz="4000" b="1" dirty="0">
                    <a:solidFill>
                      <a:srgbClr val="0070C0"/>
                    </a:solidFill>
                    <a:latin typeface="+mn-ea"/>
                    <a:cs typeface="微软雅黑" panose="020B0503020204020204" pitchFamily="34" charset="-122"/>
                  </a:rPr>
                  <a:t>部分</a:t>
                </a:r>
                <a:endParaRPr kumimoji="1" lang="en-US" altLang="zh-CN" sz="4000" b="1" dirty="0">
                  <a:solidFill>
                    <a:srgbClr val="0070C0"/>
                  </a:solidFill>
                  <a:latin typeface="+mn-ea"/>
                  <a:cs typeface="微软雅黑" panose="020B0503020204020204" pitchFamily="34" charset="-122"/>
                </a:endParaRPr>
              </a:p>
            </p:txBody>
          </p:sp>
        </p:grpSp>
        <p:sp>
          <p:nvSpPr>
            <p:cNvPr id="50" name="文本框 49"/>
            <p:cNvSpPr txBox="1"/>
            <p:nvPr/>
          </p:nvSpPr>
          <p:spPr>
            <a:xfrm>
              <a:off x="4719206" y="2043541"/>
              <a:ext cx="3931242" cy="1015663"/>
            </a:xfrm>
            <a:prstGeom prst="rect">
              <a:avLst/>
            </a:prstGeom>
            <a:noFill/>
          </p:spPr>
          <p:txBody>
            <a:bodyPr wrap="square" rtlCol="0">
              <a:spAutoFit/>
            </a:bodyPr>
            <a:lstStyle/>
            <a:p>
              <a:r>
                <a:rPr lang="zh-CN" altLang="zh-CN" sz="6000" b="1" strike="noStrike" noProof="1">
                  <a:latin typeface="微软雅黑" panose="020B0503020204020204" pitchFamily="34" charset="-122"/>
                  <a:ea typeface="微软雅黑" panose="020B0503020204020204" pitchFamily="34" charset="-122"/>
                  <a:cs typeface="+mn-ea"/>
                </a:rPr>
                <a:t>城市之困</a:t>
              </a:r>
              <a:endParaRPr lang="zh-CN" altLang="zh-CN" sz="6000" b="1" strike="noStrike" noProof="1">
                <a:latin typeface="微软雅黑" panose="020B0503020204020204" pitchFamily="34" charset="-122"/>
                <a:ea typeface="微软雅黑" panose="020B0503020204020204" pitchFamily="34" charset="-122"/>
                <a:cs typeface="+mn-ea"/>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文本框 2"/>
          <p:cNvSpPr>
            <a:spLocks noChangeArrowheads="1"/>
          </p:cNvSpPr>
          <p:nvPr/>
        </p:nvSpPr>
        <p:spPr bwMode="auto">
          <a:xfrm>
            <a:off x="1229305" y="2060407"/>
            <a:ext cx="4258821"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40000"/>
              </a:lnSpc>
            </a:pPr>
            <a:r>
              <a:rPr lang="zh-CN" altLang="en-US" sz="28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棚户区改造的主要对象</a:t>
            </a:r>
            <a:endParaRPr lang="zh-CN" altLang="en-US" sz="28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9701" name="图片 6"/>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5846317" y="2060407"/>
            <a:ext cx="5546208" cy="4158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0" y="181084"/>
            <a:ext cx="12006943" cy="568144"/>
            <a:chOff x="0" y="273684"/>
            <a:chExt cx="12006943" cy="568144"/>
          </a:xfrm>
        </p:grpSpPr>
        <p:sp>
          <p:nvSpPr>
            <p:cNvPr id="8" name="文本框 7"/>
            <p:cNvSpPr txBox="1"/>
            <p:nvPr/>
          </p:nvSpPr>
          <p:spPr>
            <a:xfrm>
              <a:off x="588780" y="273684"/>
              <a:ext cx="63049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2.4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城市更新项目分类</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9" name="直接连接符 8"/>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0" y="333691"/>
              <a:ext cx="495300" cy="508133"/>
              <a:chOff x="0" y="333691"/>
              <a:chExt cx="495300" cy="508133"/>
            </a:xfrm>
          </p:grpSpPr>
          <p:sp>
            <p:nvSpPr>
              <p:cNvPr id="11" name="矩形 10"/>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3" name="组合 12"/>
          <p:cNvGrpSpPr/>
          <p:nvPr/>
        </p:nvGrpSpPr>
        <p:grpSpPr>
          <a:xfrm>
            <a:off x="909690" y="1086488"/>
            <a:ext cx="3018074" cy="640778"/>
            <a:chOff x="887412" y="2577693"/>
            <a:chExt cx="4615619" cy="538561"/>
          </a:xfrm>
          <a:effectLst>
            <a:outerShdw blurRad="76200" dist="38100" dir="8100000" algn="tr" rotWithShape="0">
              <a:srgbClr val="0070C0">
                <a:alpha val="40000"/>
              </a:srgbClr>
            </a:outerShdw>
          </a:effectLst>
        </p:grpSpPr>
        <p:sp>
          <p:nvSpPr>
            <p:cNvPr id="14" name="矩形: 圆角 13"/>
            <p:cNvSpPr/>
            <p:nvPr/>
          </p:nvSpPr>
          <p:spPr>
            <a:xfrm>
              <a:off x="887412" y="2577693"/>
              <a:ext cx="4615619" cy="538561"/>
            </a:xfrm>
            <a:prstGeom prst="roundRect">
              <a:avLst>
                <a:gd name="adj" fmla="val 50000"/>
              </a:avLst>
            </a:prstGeom>
            <a:gradFill flip="none" rotWithShape="1">
              <a:gsLst>
                <a:gs pos="100000">
                  <a:srgbClr val="0070C0"/>
                </a:gs>
                <a:gs pos="0">
                  <a:srgbClr val="0070C0">
                    <a:lumMod val="89000"/>
                    <a:lumOff val="11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5" name="圆角矩形 7"/>
            <p:cNvSpPr/>
            <p:nvPr/>
          </p:nvSpPr>
          <p:spPr bwMode="auto">
            <a:xfrm>
              <a:off x="1376207" y="2606801"/>
              <a:ext cx="3638028" cy="486539"/>
            </a:xfrm>
            <a:prstGeom prst="roundRect">
              <a:avLst>
                <a:gd name="adj" fmla="val 16667"/>
              </a:avLst>
            </a:prstGeom>
            <a:noFill/>
          </p:spPr>
          <p:txBody>
            <a:bodyPr wrap="square">
              <a:spAutoFit/>
            </a:bodyPr>
            <a:lstStyle/>
            <a:p>
              <a:pPr algn="ctr"/>
              <a:r>
                <a:rPr lang="zh-CN" altLang="en-US" sz="2800" b="1" dirty="0">
                  <a:solidFill>
                    <a:schemeClr val="bg1"/>
                  </a:solidFill>
                  <a:sym typeface="微软雅黑" panose="020B0503020204020204" pitchFamily="34" charset="-122"/>
                </a:rPr>
                <a:t>棚户区改造</a:t>
              </a:r>
              <a:endParaRPr lang="zh-CN" altLang="en-US" sz="2800" b="1" dirty="0">
                <a:solidFill>
                  <a:schemeClr val="bg1"/>
                </a:solidFill>
                <a:sym typeface="微软雅黑" panose="020B0503020204020204" pitchFamily="34" charset="-122"/>
              </a:endParaRPr>
            </a:p>
          </p:txBody>
        </p:sp>
      </p:grpSp>
      <p:sp>
        <p:nvSpPr>
          <p:cNvPr id="2" name="矩形 1"/>
          <p:cNvSpPr/>
          <p:nvPr/>
        </p:nvSpPr>
        <p:spPr>
          <a:xfrm>
            <a:off x="5846317" y="5666282"/>
            <a:ext cx="5546208" cy="552343"/>
          </a:xfrm>
          <a:prstGeom prst="rect">
            <a:avLst/>
          </a:prstGeom>
          <a:gradFill flip="none" rotWithShape="1">
            <a:gsLst>
              <a:gs pos="0">
                <a:srgbClr val="0070C0">
                  <a:lumMod val="30000"/>
                  <a:lumOff val="70000"/>
                  <a:alpha val="0"/>
                </a:srgbClr>
              </a:gs>
              <a:gs pos="77000">
                <a:srgbClr val="0070C0">
                  <a:alpha val="92000"/>
                </a:srgbClr>
              </a:gs>
              <a:gs pos="100000">
                <a:srgbClr val="50A4E0">
                  <a:alpha val="0"/>
                </a:srgbClr>
              </a:gs>
              <a:gs pos="23000">
                <a:srgbClr val="0070C0">
                  <a:alpha val="9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02" name="文本框 7"/>
          <p:cNvSpPr>
            <a:spLocks noChangeArrowheads="1"/>
          </p:cNvSpPr>
          <p:nvPr/>
        </p:nvSpPr>
        <p:spPr bwMode="auto">
          <a:xfrm>
            <a:off x="7411159" y="5636240"/>
            <a:ext cx="2503608" cy="55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40000"/>
              </a:lnSpc>
            </a:pP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军王屯回迁项目</a:t>
            </a:r>
            <a:endPar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圆角 17"/>
          <p:cNvSpPr/>
          <p:nvPr/>
        </p:nvSpPr>
        <p:spPr>
          <a:xfrm>
            <a:off x="1229305" y="3113881"/>
            <a:ext cx="3761865" cy="630237"/>
          </a:xfrm>
          <a:prstGeom prst="roundRect">
            <a:avLst>
              <a:gd name="adj" fmla="val 50000"/>
            </a:avLst>
          </a:prstGeom>
          <a:gradFill>
            <a:gsLst>
              <a:gs pos="0">
                <a:schemeClr val="accent1">
                  <a:lumMod val="10000"/>
                  <a:lumOff val="90000"/>
                </a:schemeClr>
              </a:gs>
              <a:gs pos="100000">
                <a:srgbClr val="0070C0">
                  <a:lumMod val="8000"/>
                  <a:lumOff val="92000"/>
                </a:srgbClr>
              </a:gs>
            </a:gsLst>
            <a:lin ang="2700000" scaled="1"/>
          </a:gradFill>
          <a:ln w="6350">
            <a:gradFill>
              <a:gsLst>
                <a:gs pos="0">
                  <a:schemeClr val="accent1">
                    <a:lumMod val="5000"/>
                    <a:lumOff val="95000"/>
                  </a:schemeClr>
                </a:gs>
                <a:gs pos="100000">
                  <a:srgbClr val="0070C0"/>
                </a:gs>
              </a:gsLst>
              <a:lin ang="5400000" scaled="1"/>
            </a:gradFill>
          </a:ln>
          <a:effectLst>
            <a:outerShdw blurRad="279400" dist="88900" dir="2700000" sx="98000" sy="98000" algn="tl" rotWithShape="0">
              <a:schemeClr val="accent1">
                <a:lumMod val="50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城市中心的老居住区</a:t>
            </a:r>
            <a:endPar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9" name="矩形: 圆角 18"/>
          <p:cNvSpPr/>
          <p:nvPr/>
        </p:nvSpPr>
        <p:spPr>
          <a:xfrm>
            <a:off x="1229304" y="4059942"/>
            <a:ext cx="3761865" cy="630237"/>
          </a:xfrm>
          <a:prstGeom prst="roundRect">
            <a:avLst>
              <a:gd name="adj" fmla="val 50000"/>
            </a:avLst>
          </a:prstGeom>
          <a:gradFill>
            <a:gsLst>
              <a:gs pos="0">
                <a:schemeClr val="accent1">
                  <a:lumMod val="10000"/>
                  <a:lumOff val="90000"/>
                </a:schemeClr>
              </a:gs>
              <a:gs pos="100000">
                <a:srgbClr val="0070C0">
                  <a:lumMod val="8000"/>
                  <a:lumOff val="92000"/>
                </a:srgbClr>
              </a:gs>
            </a:gsLst>
            <a:lin ang="2700000" scaled="1"/>
          </a:gradFill>
          <a:ln w="6350">
            <a:gradFill>
              <a:gsLst>
                <a:gs pos="0">
                  <a:schemeClr val="accent1">
                    <a:lumMod val="5000"/>
                    <a:lumOff val="95000"/>
                  </a:schemeClr>
                </a:gs>
                <a:gs pos="100000">
                  <a:srgbClr val="0070C0"/>
                </a:gs>
              </a:gsLst>
              <a:lin ang="5400000" scaled="1"/>
            </a:gradFill>
          </a:ln>
          <a:effectLst>
            <a:outerShdw blurRad="279400" dist="88900" dir="2700000" sx="98000" sy="98000" algn="tl" rotWithShape="0">
              <a:schemeClr val="accent1">
                <a:lumMod val="50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城中村</a:t>
            </a:r>
            <a:endPar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0" name="矩形: 圆角 19"/>
          <p:cNvSpPr/>
          <p:nvPr/>
        </p:nvSpPr>
        <p:spPr>
          <a:xfrm>
            <a:off x="1229304" y="5006003"/>
            <a:ext cx="3761865" cy="630237"/>
          </a:xfrm>
          <a:prstGeom prst="roundRect">
            <a:avLst>
              <a:gd name="adj" fmla="val 50000"/>
            </a:avLst>
          </a:prstGeom>
          <a:gradFill>
            <a:gsLst>
              <a:gs pos="0">
                <a:schemeClr val="accent1">
                  <a:lumMod val="10000"/>
                  <a:lumOff val="90000"/>
                </a:schemeClr>
              </a:gs>
              <a:gs pos="100000">
                <a:srgbClr val="0070C0">
                  <a:lumMod val="8000"/>
                  <a:lumOff val="92000"/>
                </a:srgbClr>
              </a:gs>
            </a:gsLst>
            <a:lin ang="2700000" scaled="1"/>
          </a:gradFill>
          <a:ln w="6350">
            <a:gradFill>
              <a:gsLst>
                <a:gs pos="0">
                  <a:schemeClr val="accent1">
                    <a:lumMod val="5000"/>
                    <a:lumOff val="95000"/>
                  </a:schemeClr>
                </a:gs>
                <a:gs pos="100000">
                  <a:srgbClr val="0070C0"/>
                </a:gs>
              </a:gsLst>
              <a:lin ang="5400000" scaled="1"/>
            </a:gradFill>
          </a:ln>
          <a:effectLst>
            <a:outerShdw blurRad="279400" dist="88900" dir="2700000" sx="98000" sy="98000" algn="tl" rotWithShape="0">
              <a:schemeClr val="accent1">
                <a:lumMod val="50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老弄堂</a:t>
            </a:r>
            <a:endPar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25621" y="2158075"/>
            <a:ext cx="10601779" cy="1745772"/>
            <a:chOff x="860308" y="955842"/>
            <a:chExt cx="10601779" cy="1128708"/>
          </a:xfrm>
        </p:grpSpPr>
        <p:sp>
          <p:nvSpPr>
            <p:cNvPr id="103" name="矩形 102"/>
            <p:cNvSpPr/>
            <p:nvPr/>
          </p:nvSpPr>
          <p:spPr>
            <a:xfrm>
              <a:off x="860308" y="955842"/>
              <a:ext cx="10601779" cy="1128708"/>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723" name="文本框 1"/>
            <p:cNvSpPr>
              <a:spLocks noChangeArrowheads="1"/>
            </p:cNvSpPr>
            <p:nvPr/>
          </p:nvSpPr>
          <p:spPr bwMode="auto">
            <a:xfrm>
              <a:off x="1014370" y="1014667"/>
              <a:ext cx="10249019" cy="90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40000"/>
                </a:lnSpc>
              </a:pP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通过文化保护、内容导入、功能定位三位一体的开发思考，解决历史文脉传承，文化品质提升，文化品牌打造，文化保护与商业开发平衡等方面问题。</a:t>
              </a:r>
              <a:endParaRPr lang="zh-CN" altLang="en-US" sz="20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181084"/>
            <a:ext cx="12006943" cy="568144"/>
            <a:chOff x="0" y="273684"/>
            <a:chExt cx="12006943" cy="568144"/>
          </a:xfrm>
        </p:grpSpPr>
        <p:sp>
          <p:nvSpPr>
            <p:cNvPr id="11" name="文本框 10"/>
            <p:cNvSpPr txBox="1"/>
            <p:nvPr/>
          </p:nvSpPr>
          <p:spPr>
            <a:xfrm>
              <a:off x="588780" y="273684"/>
              <a:ext cx="63049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2.4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城市更新项目分类</a:t>
              </a:r>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按功能分类</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12" name="直接连接符 11"/>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0" y="333691"/>
              <a:ext cx="495300" cy="508133"/>
              <a:chOff x="0" y="333691"/>
              <a:chExt cx="495300" cy="508133"/>
            </a:xfrm>
          </p:grpSpPr>
          <p:sp>
            <p:nvSpPr>
              <p:cNvPr id="14" name="矩形 13"/>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2" name="组合 51"/>
          <p:cNvGrpSpPr/>
          <p:nvPr/>
        </p:nvGrpSpPr>
        <p:grpSpPr>
          <a:xfrm>
            <a:off x="925622" y="1188732"/>
            <a:ext cx="10762796" cy="838349"/>
            <a:chOff x="860308" y="955842"/>
            <a:chExt cx="10762796" cy="1128708"/>
          </a:xfrm>
        </p:grpSpPr>
        <p:sp>
          <p:nvSpPr>
            <p:cNvPr id="53" name="矩形 52"/>
            <p:cNvSpPr/>
            <p:nvPr/>
          </p:nvSpPr>
          <p:spPr>
            <a:xfrm>
              <a:off x="860308" y="955842"/>
              <a:ext cx="10601779" cy="1128708"/>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1"/>
            <p:cNvSpPr>
              <a:spLocks noChangeArrowheads="1"/>
            </p:cNvSpPr>
            <p:nvPr/>
          </p:nvSpPr>
          <p:spPr bwMode="auto">
            <a:xfrm>
              <a:off x="1021325" y="1177806"/>
              <a:ext cx="10601779" cy="476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40000"/>
                </a:lnSpc>
              </a:pP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历史文化街区改造的</a:t>
              </a:r>
              <a:r>
                <a:rPr lang="zh-CN" altLang="en-US"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主要对象</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：包括城市特色街区、遗址遗迹、优秀历史建筑等；</a:t>
              </a:r>
              <a:endParaRPr lang="zh-CN" altLang="en-US" sz="20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21" name="图片 20"/>
          <p:cNvPicPr>
            <a:picLocks noChangeAspect="1"/>
          </p:cNvPicPr>
          <p:nvPr/>
        </p:nvPicPr>
        <p:blipFill>
          <a:blip r:embed="rId1"/>
          <a:stretch>
            <a:fillRect/>
          </a:stretch>
        </p:blipFill>
        <p:spPr>
          <a:xfrm>
            <a:off x="925622" y="4399205"/>
            <a:ext cx="5591292" cy="1630794"/>
          </a:xfrm>
          <a:prstGeom prst="rect">
            <a:avLst/>
          </a:prstGeom>
        </p:spPr>
      </p:pic>
      <p:sp>
        <p:nvSpPr>
          <p:cNvPr id="58" name="文本框 57"/>
          <p:cNvSpPr txBox="1"/>
          <p:nvPr/>
        </p:nvSpPr>
        <p:spPr>
          <a:xfrm>
            <a:off x="1079683" y="3138699"/>
            <a:ext cx="6117770" cy="476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40000"/>
              </a:lnSpc>
              <a:defRPr sz="2000">
                <a:latin typeface="微软雅黑" panose="020B0503020204020204" pitchFamily="34" charset="-122"/>
                <a:ea typeface="微软雅黑" panose="020B0503020204020204" pitchFamily="34" charset="-122"/>
              </a:defRPr>
            </a:lvl1pPr>
          </a:lstStyle>
          <a:p>
            <a:r>
              <a:rPr lang="zh-CN" altLang="zh-CN" dirty="0">
                <a:solidFill>
                  <a:srgbClr val="0070C0"/>
                </a:solidFill>
              </a:rPr>
              <a:t>成都宽窄巷子是历史文化街区改造的典型案例。</a:t>
            </a:r>
            <a:endParaRPr lang="zh-CN" altLang="en-US" dirty="0">
              <a:solidFill>
                <a:srgbClr val="0070C0"/>
              </a:solidFill>
            </a:endParaRPr>
          </a:p>
        </p:txBody>
      </p:sp>
      <p:pic>
        <p:nvPicPr>
          <p:cNvPr id="59" name="图片 58"/>
          <p:cNvPicPr>
            <a:picLocks noChangeAspect="1"/>
          </p:cNvPicPr>
          <p:nvPr/>
        </p:nvPicPr>
        <p:blipFill>
          <a:blip r:embed="rId2"/>
          <a:stretch>
            <a:fillRect/>
          </a:stretch>
        </p:blipFill>
        <p:spPr>
          <a:xfrm>
            <a:off x="6603104" y="4165835"/>
            <a:ext cx="5085314" cy="1942937"/>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81084"/>
            <a:ext cx="12006943" cy="568144"/>
            <a:chOff x="0" y="273684"/>
            <a:chExt cx="12006943" cy="568144"/>
          </a:xfrm>
        </p:grpSpPr>
        <p:sp>
          <p:nvSpPr>
            <p:cNvPr id="3" name="文本框 2"/>
            <p:cNvSpPr txBox="1"/>
            <p:nvPr/>
          </p:nvSpPr>
          <p:spPr>
            <a:xfrm>
              <a:off x="588780" y="273684"/>
              <a:ext cx="63073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2.4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城市更新项目分类</a:t>
              </a:r>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按功能分类</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333691"/>
              <a:ext cx="495300" cy="508133"/>
              <a:chOff x="0" y="333691"/>
              <a:chExt cx="495300" cy="508133"/>
            </a:xfrm>
          </p:grpSpPr>
          <p:sp>
            <p:nvSpPr>
              <p:cNvPr id="6" name="矩形 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 name="组合 14"/>
          <p:cNvGrpSpPr/>
          <p:nvPr/>
        </p:nvGrpSpPr>
        <p:grpSpPr>
          <a:xfrm>
            <a:off x="703780" y="1088825"/>
            <a:ext cx="6536806" cy="1005436"/>
            <a:chOff x="1079907" y="4996180"/>
            <a:chExt cx="2082704" cy="843810"/>
          </a:xfrm>
        </p:grpSpPr>
        <p:sp>
          <p:nvSpPr>
            <p:cNvPr id="16" name="矩形: 圆角 15"/>
            <p:cNvSpPr/>
            <p:nvPr/>
          </p:nvSpPr>
          <p:spPr>
            <a:xfrm>
              <a:off x="1079907" y="4996180"/>
              <a:ext cx="2082704" cy="425737"/>
            </a:xfrm>
            <a:prstGeom prst="roundRect">
              <a:avLst>
                <a:gd name="adj" fmla="val 0"/>
              </a:avLst>
            </a:prstGeom>
            <a:gradFill flip="none" rotWithShape="1">
              <a:gsLst>
                <a:gs pos="100000">
                  <a:srgbClr val="0070C0"/>
                </a:gs>
                <a:gs pos="0">
                  <a:srgbClr val="009AD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文本框 16"/>
            <p:cNvSpPr txBox="1"/>
            <p:nvPr/>
          </p:nvSpPr>
          <p:spPr>
            <a:xfrm>
              <a:off x="1118097" y="5008993"/>
              <a:ext cx="2044513" cy="830997"/>
            </a:xfrm>
            <a:prstGeom prst="rect">
              <a:avLst/>
            </a:prstGeom>
            <a:noFill/>
          </p:spPr>
          <p:txBody>
            <a:bodyPr wrap="square">
              <a:spAutoFit/>
            </a:bodyPr>
            <a:lstStyle/>
            <a:p>
              <a:pPr algn="ctr"/>
              <a:r>
                <a:rPr lang="zh-CN" altLang="en-US" sz="2400" dirty="0">
                  <a:solidFill>
                    <a:schemeClr val="bg1"/>
                  </a:solidFill>
                  <a:effectLst>
                    <a:outerShdw blurRad="50800" dist="38100" dir="2700000" algn="tl" rotWithShape="0">
                      <a:srgbClr val="002060">
                        <a:alpha val="40000"/>
                      </a:srgbClr>
                    </a:outerShdw>
                  </a:effectLst>
                </a:rPr>
                <a:t>历史文化街区改造</a:t>
              </a:r>
              <a:r>
                <a:rPr lang="en-US" altLang="zh-CN" sz="2400" dirty="0">
                  <a:solidFill>
                    <a:schemeClr val="bg1"/>
                  </a:solidFill>
                  <a:effectLst>
                    <a:outerShdw blurRad="50800" dist="38100" dir="2700000" algn="tl" rotWithShape="0">
                      <a:srgbClr val="002060">
                        <a:alpha val="40000"/>
                      </a:srgbClr>
                    </a:outerShdw>
                  </a:effectLst>
                </a:rPr>
                <a:t>—</a:t>
              </a:r>
              <a:r>
                <a:rPr lang="zh-CN" altLang="en-US" sz="2400" dirty="0">
                  <a:solidFill>
                    <a:schemeClr val="bg1"/>
                  </a:solidFill>
                  <a:effectLst>
                    <a:outerShdw blurRad="50800" dist="38100" dir="2700000" algn="tl" rotWithShape="0">
                      <a:srgbClr val="002060">
                        <a:alpha val="40000"/>
                      </a:srgbClr>
                    </a:outerShdw>
                  </a:effectLst>
                </a:rPr>
                <a:t>以</a:t>
              </a:r>
              <a:r>
                <a:rPr lang="zh-CN" altLang="en-US" sz="2400" b="1" dirty="0">
                  <a:solidFill>
                    <a:srgbClr val="FEF57E"/>
                  </a:solidFill>
                  <a:effectLst>
                    <a:outerShdw blurRad="50800" dist="38100" dir="2700000" algn="tl" rotWithShape="0">
                      <a:srgbClr val="002060">
                        <a:alpha val="40000"/>
                      </a:srgbClr>
                    </a:outerShdw>
                  </a:effectLst>
                </a:rPr>
                <a:t>四川成都宽窄巷子</a:t>
              </a:r>
              <a:r>
                <a:rPr lang="zh-CN" altLang="en-US" sz="2400" dirty="0">
                  <a:solidFill>
                    <a:schemeClr val="bg1"/>
                  </a:solidFill>
                  <a:effectLst>
                    <a:outerShdw blurRad="50800" dist="38100" dir="2700000" algn="tl" rotWithShape="0">
                      <a:srgbClr val="002060">
                        <a:alpha val="40000"/>
                      </a:srgbClr>
                    </a:outerShdw>
                  </a:effectLst>
                </a:rPr>
                <a:t>为例</a:t>
              </a:r>
              <a:endParaRPr lang="zh-CN" altLang="en-US" sz="2400" dirty="0">
                <a:solidFill>
                  <a:schemeClr val="bg1"/>
                </a:solidFill>
                <a:effectLst>
                  <a:outerShdw blurRad="50800" dist="38100" dir="2700000" algn="tl" rotWithShape="0">
                    <a:srgbClr val="002060">
                      <a:alpha val="40000"/>
                    </a:srgbClr>
                  </a:outerShdw>
                </a:effectLst>
              </a:endParaRPr>
            </a:p>
          </p:txBody>
        </p:sp>
      </p:grpSp>
      <p:pic>
        <p:nvPicPr>
          <p:cNvPr id="58" name="图片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98957" y="2292377"/>
            <a:ext cx="4951413" cy="379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4" name="组合 63"/>
          <p:cNvGrpSpPr/>
          <p:nvPr/>
        </p:nvGrpSpPr>
        <p:grpSpPr>
          <a:xfrm>
            <a:off x="756351" y="1867136"/>
            <a:ext cx="6442606" cy="929678"/>
            <a:chOff x="703781" y="1798056"/>
            <a:chExt cx="6442606" cy="929678"/>
          </a:xfrm>
        </p:grpSpPr>
        <p:sp>
          <p:nvSpPr>
            <p:cNvPr id="59" name="文本框 2"/>
            <p:cNvSpPr>
              <a:spLocks noChangeArrowheads="1"/>
            </p:cNvSpPr>
            <p:nvPr/>
          </p:nvSpPr>
          <p:spPr bwMode="auto">
            <a:xfrm>
              <a:off x="703781" y="1798056"/>
              <a:ext cx="1328219" cy="489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1450" indent="-1714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a:lnSpc>
                  <a:spcPct val="130000"/>
                </a:lnSpc>
              </a:pPr>
              <a:r>
                <a:rPr lang="zh-CN" altLang="en-US" sz="2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基本情况：</a:t>
              </a:r>
              <a:endParaRPr lang="zh-CN" altLang="en-US" sz="2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文本框 2"/>
            <p:cNvSpPr>
              <a:spLocks noChangeArrowheads="1"/>
            </p:cNvSpPr>
            <p:nvPr/>
          </p:nvSpPr>
          <p:spPr bwMode="auto">
            <a:xfrm>
              <a:off x="2077500" y="1798056"/>
              <a:ext cx="5068887" cy="92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1450" indent="-1714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marL="0" indent="0">
                <a:lnSpc>
                  <a:spcPct val="130000"/>
                </a:lnSpc>
              </a:pPr>
              <a:r>
                <a:rPr lang="zh-CN" altLang="en-US" sz="2200"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由三条平行排列的老式街道、</a:t>
              </a:r>
              <a:r>
                <a:rPr lang="en-US" altLang="zh-CN" sz="2200"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45</a:t>
              </a:r>
              <a:r>
                <a:rPr lang="zh-CN" altLang="en-US" sz="2200"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个明末清初风格四合院组成。</a:t>
              </a:r>
              <a:endParaRPr lang="zh-CN" altLang="en-US" sz="2200"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6" name="组合 65"/>
          <p:cNvGrpSpPr/>
          <p:nvPr/>
        </p:nvGrpSpPr>
        <p:grpSpPr>
          <a:xfrm>
            <a:off x="756351" y="2888342"/>
            <a:ext cx="6295837" cy="3220427"/>
            <a:chOff x="756351" y="2565422"/>
            <a:chExt cx="6295837" cy="3568173"/>
          </a:xfrm>
        </p:grpSpPr>
        <p:sp>
          <p:nvSpPr>
            <p:cNvPr id="65" name="矩形 64"/>
            <p:cNvSpPr/>
            <p:nvPr/>
          </p:nvSpPr>
          <p:spPr>
            <a:xfrm>
              <a:off x="756351" y="2565422"/>
              <a:ext cx="6295837" cy="3568173"/>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文本框 2"/>
            <p:cNvSpPr>
              <a:spLocks noChangeArrowheads="1"/>
            </p:cNvSpPr>
            <p:nvPr/>
          </p:nvSpPr>
          <p:spPr bwMode="auto">
            <a:xfrm>
              <a:off x="1113670" y="2856193"/>
              <a:ext cx="5581197" cy="247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1450" indent="-1714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a:lnSpc>
                  <a:spcPct val="200000"/>
                </a:lnSpc>
                <a:buClr>
                  <a:srgbClr val="0070C0"/>
                </a:buClr>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中国首个院落式情景消费体验区</a:t>
              </a:r>
              <a:endParaRPr lang="zh-CN" altLang="en-US" sz="2000"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200000"/>
                </a:lnSpc>
                <a:buClr>
                  <a:srgbClr val="0070C0"/>
                </a:buClr>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宽巷子主题为“闲”，以中高端餐饮消费为主；</a:t>
              </a:r>
              <a:endParaRPr lang="en-US" altLang="zh-CN" sz="2000"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200000"/>
                </a:lnSpc>
                <a:buClr>
                  <a:srgbClr val="0070C0"/>
                </a:buClr>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窄巷子主题为“慢”，以中高端休闲业态为主；</a:t>
              </a:r>
              <a:endParaRPr lang="en-US" altLang="zh-CN" sz="2000"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200000"/>
                </a:lnSpc>
                <a:buClr>
                  <a:srgbClr val="0070C0"/>
                </a:buClr>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井巷子分配较为平均，以中低端为主。</a:t>
              </a:r>
              <a:endParaRPr lang="zh-CN" altLang="en-US" sz="2000" b="0" dirty="0"/>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81084"/>
            <a:ext cx="12006943" cy="568144"/>
            <a:chOff x="0" y="273684"/>
            <a:chExt cx="12006943" cy="568144"/>
          </a:xfrm>
        </p:grpSpPr>
        <p:sp>
          <p:nvSpPr>
            <p:cNvPr id="3" name="文本框 2"/>
            <p:cNvSpPr txBox="1"/>
            <p:nvPr/>
          </p:nvSpPr>
          <p:spPr>
            <a:xfrm>
              <a:off x="588780" y="273684"/>
              <a:ext cx="63073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2.4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城市更新项目分类</a:t>
              </a:r>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按功能分类</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333691"/>
              <a:ext cx="495300" cy="508133"/>
              <a:chOff x="0" y="333691"/>
              <a:chExt cx="495300" cy="508133"/>
            </a:xfrm>
          </p:grpSpPr>
          <p:sp>
            <p:nvSpPr>
              <p:cNvPr id="6" name="矩形 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 name="组合 14"/>
          <p:cNvGrpSpPr/>
          <p:nvPr/>
        </p:nvGrpSpPr>
        <p:grpSpPr>
          <a:xfrm>
            <a:off x="573081" y="966145"/>
            <a:ext cx="6478277" cy="425737"/>
            <a:chOff x="809613" y="4996180"/>
            <a:chExt cx="2352998" cy="425737"/>
          </a:xfrm>
        </p:grpSpPr>
        <p:sp>
          <p:nvSpPr>
            <p:cNvPr id="16" name="矩形: 圆角 15"/>
            <p:cNvSpPr/>
            <p:nvPr/>
          </p:nvSpPr>
          <p:spPr>
            <a:xfrm>
              <a:off x="809613" y="4996180"/>
              <a:ext cx="2352998" cy="425737"/>
            </a:xfrm>
            <a:prstGeom prst="roundRect">
              <a:avLst>
                <a:gd name="adj" fmla="val 0"/>
              </a:avLst>
            </a:prstGeom>
            <a:gradFill flip="none" rotWithShape="1">
              <a:gsLst>
                <a:gs pos="100000">
                  <a:srgbClr val="0070C0"/>
                </a:gs>
                <a:gs pos="0">
                  <a:srgbClr val="009AD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809613" y="5008993"/>
              <a:ext cx="2352997" cy="400110"/>
            </a:xfrm>
            <a:prstGeom prst="rect">
              <a:avLst/>
            </a:prstGeom>
            <a:noFill/>
          </p:spPr>
          <p:txBody>
            <a:bodyPr wrap="square">
              <a:spAutoFit/>
            </a:bodyPr>
            <a:lstStyle/>
            <a:p>
              <a:pPr algn="ctr"/>
              <a:r>
                <a:rPr lang="zh-CN" altLang="en-US" sz="2000" dirty="0">
                  <a:solidFill>
                    <a:schemeClr val="bg1"/>
                  </a:solidFill>
                  <a:effectLst>
                    <a:outerShdw blurRad="50800" dist="38100" dir="2700000" algn="tl" rotWithShape="0">
                      <a:srgbClr val="002060">
                        <a:alpha val="40000"/>
                      </a:srgbClr>
                    </a:outerShdw>
                  </a:effectLst>
                </a:rPr>
                <a:t>历史文化街区改造</a:t>
              </a:r>
              <a:r>
                <a:rPr lang="en-US" altLang="zh-CN" sz="2000" dirty="0">
                  <a:solidFill>
                    <a:schemeClr val="bg1"/>
                  </a:solidFill>
                  <a:effectLst>
                    <a:outerShdw blurRad="50800" dist="38100" dir="2700000" algn="tl" rotWithShape="0">
                      <a:srgbClr val="002060">
                        <a:alpha val="40000"/>
                      </a:srgbClr>
                    </a:outerShdw>
                  </a:effectLst>
                </a:rPr>
                <a:t>—</a:t>
              </a:r>
              <a:r>
                <a:rPr lang="zh-CN" altLang="en-US" sz="2000" dirty="0">
                  <a:solidFill>
                    <a:schemeClr val="bg1"/>
                  </a:solidFill>
                  <a:effectLst>
                    <a:outerShdw blurRad="50800" dist="38100" dir="2700000" algn="tl" rotWithShape="0">
                      <a:srgbClr val="002060">
                        <a:alpha val="40000"/>
                      </a:srgbClr>
                    </a:outerShdw>
                  </a:effectLst>
                </a:rPr>
                <a:t>以</a:t>
              </a:r>
              <a:r>
                <a:rPr lang="zh-CN" altLang="en-US" sz="2000" b="1" dirty="0">
                  <a:solidFill>
                    <a:srgbClr val="FEF57E"/>
                  </a:solidFill>
                  <a:effectLst>
                    <a:outerShdw blurRad="50800" dist="38100" dir="2700000" algn="tl" rotWithShape="0">
                      <a:srgbClr val="002060">
                        <a:alpha val="40000"/>
                      </a:srgbClr>
                    </a:outerShdw>
                  </a:effectLst>
                </a:rPr>
                <a:t>米市街、大小礼拜寺街</a:t>
              </a:r>
              <a:r>
                <a:rPr lang="zh-CN" altLang="en-US" sz="2000" dirty="0">
                  <a:solidFill>
                    <a:schemeClr val="bg1"/>
                  </a:solidFill>
                  <a:effectLst>
                    <a:outerShdw blurRad="50800" dist="38100" dir="2700000" algn="tl" rotWithShape="0">
                      <a:srgbClr val="002060">
                        <a:alpha val="40000"/>
                      </a:srgbClr>
                    </a:outerShdw>
                  </a:effectLst>
                </a:rPr>
                <a:t>为例</a:t>
              </a:r>
              <a:endParaRPr lang="en-US" altLang="zh-CN" sz="2000" dirty="0">
                <a:solidFill>
                  <a:schemeClr val="bg1"/>
                </a:solidFill>
                <a:effectLst>
                  <a:outerShdw blurRad="50800" dist="38100" dir="2700000" algn="tl" rotWithShape="0">
                    <a:srgbClr val="002060">
                      <a:alpha val="40000"/>
                    </a:srgbClr>
                  </a:outerShdw>
                </a:effectLst>
              </a:endParaRPr>
            </a:p>
          </p:txBody>
        </p:sp>
      </p:grpSp>
      <p:grpSp>
        <p:nvGrpSpPr>
          <p:cNvPr id="37" name="组合 36"/>
          <p:cNvGrpSpPr/>
          <p:nvPr/>
        </p:nvGrpSpPr>
        <p:grpSpPr>
          <a:xfrm>
            <a:off x="1748383" y="1598468"/>
            <a:ext cx="8905102" cy="463973"/>
            <a:chOff x="2169298" y="1553540"/>
            <a:chExt cx="7361471" cy="463973"/>
          </a:xfrm>
        </p:grpSpPr>
        <p:sp>
          <p:nvSpPr>
            <p:cNvPr id="38" name="矩形 37"/>
            <p:cNvSpPr/>
            <p:nvPr/>
          </p:nvSpPr>
          <p:spPr>
            <a:xfrm>
              <a:off x="2209800" y="1881960"/>
              <a:ext cx="7175500" cy="102152"/>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8"/>
            <p:cNvSpPr>
              <a:spLocks noChangeArrowheads="1"/>
            </p:cNvSpPr>
            <p:nvPr/>
          </p:nvSpPr>
          <p:spPr bwMode="auto">
            <a:xfrm>
              <a:off x="2169298" y="1553540"/>
              <a:ext cx="7361471" cy="463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marL="0" indent="0">
                <a:lnSpc>
                  <a:spcPct val="120000"/>
                </a:lnSpc>
              </a:pPr>
              <a:r>
                <a:rPr kumimoji="1" lang="zh-CN" altLang="en-US" sz="22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聊城目前正在积极推进米市街、大小礼拜寺街等历史文化街区更新改造</a:t>
              </a:r>
              <a:endParaRPr kumimoji="1" lang="en-US" altLang="zh-CN" sz="22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grpSp>
      <p:sp>
        <p:nvSpPr>
          <p:cNvPr id="40" name="文本框 8"/>
          <p:cNvSpPr>
            <a:spLocks noChangeArrowheads="1"/>
          </p:cNvSpPr>
          <p:nvPr/>
        </p:nvSpPr>
        <p:spPr bwMode="auto">
          <a:xfrm>
            <a:off x="1734894" y="2269282"/>
            <a:ext cx="4466040"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marL="0" indent="0">
              <a:lnSpc>
                <a:spcPct val="120000"/>
              </a:lnSpc>
            </a:pPr>
            <a:r>
              <a:rPr lang="zh-CN" altLang="en-US" sz="2000" b="0" dirty="0">
                <a:latin typeface="微软雅黑" panose="020B0503020204020204" pitchFamily="34" charset="-122"/>
                <a:ea typeface="微软雅黑" panose="020B0503020204020204" pitchFamily="34" charset="-122"/>
                <a:sym typeface="微软雅黑" panose="020B0503020204020204" pitchFamily="34" charset="-122"/>
              </a:rPr>
              <a:t>其中米市街以“重返米市街”为主题</a:t>
            </a:r>
            <a:endParaRPr lang="en-US" altLang="zh-CN" sz="2000" b="0"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7" name="组合 46"/>
          <p:cNvGrpSpPr/>
          <p:nvPr/>
        </p:nvGrpSpPr>
        <p:grpSpPr>
          <a:xfrm>
            <a:off x="763300" y="2863464"/>
            <a:ext cx="6288055" cy="2060961"/>
            <a:chOff x="763300" y="3255887"/>
            <a:chExt cx="6288055" cy="2060961"/>
          </a:xfrm>
        </p:grpSpPr>
        <p:grpSp>
          <p:nvGrpSpPr>
            <p:cNvPr id="41" name="组合 40"/>
            <p:cNvGrpSpPr/>
            <p:nvPr/>
          </p:nvGrpSpPr>
          <p:grpSpPr>
            <a:xfrm>
              <a:off x="763300" y="3255887"/>
              <a:ext cx="6288055" cy="2060961"/>
              <a:chOff x="1103952" y="2844168"/>
              <a:chExt cx="6288055" cy="2060961"/>
            </a:xfrm>
          </p:grpSpPr>
          <p:sp>
            <p:nvSpPr>
              <p:cNvPr id="44" name="矩形 43"/>
              <p:cNvSpPr/>
              <p:nvPr/>
            </p:nvSpPr>
            <p:spPr>
              <a:xfrm>
                <a:off x="1103952" y="2844168"/>
                <a:ext cx="6288055" cy="2060961"/>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3" name="文本框 8"/>
              <p:cNvSpPr>
                <a:spLocks noChangeArrowheads="1"/>
              </p:cNvSpPr>
              <p:nvPr/>
            </p:nvSpPr>
            <p:spPr bwMode="auto">
              <a:xfrm>
                <a:off x="1171600" y="3018370"/>
                <a:ext cx="609324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a:lnSpc>
                    <a:spcPct val="150000"/>
                  </a:lnSpc>
                  <a:buClr>
                    <a:srgbClr val="0070C0"/>
                  </a:buClr>
                  <a:buFont typeface="Wingdings" panose="05000000000000000000" pitchFamily="2" charset="2"/>
                  <a:buChar char="Ø"/>
                </a:pPr>
                <a:r>
                  <a:rPr lang="zh-CN" altLang="en-US" sz="2000" b="0" dirty="0">
                    <a:latin typeface="微软雅黑" panose="020B0503020204020204" pitchFamily="34" charset="-122"/>
                    <a:ea typeface="微软雅黑" panose="020B0503020204020204" pitchFamily="34" charset="-122"/>
                    <a:sym typeface="微软雅黑" panose="020B0503020204020204" pitchFamily="34" charset="-122"/>
                  </a:rPr>
                  <a:t>利用各个特色打卡点吸引人流</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2000" b="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6" name="文本框 8"/>
            <p:cNvSpPr>
              <a:spLocks noChangeArrowheads="1"/>
            </p:cNvSpPr>
            <p:nvPr/>
          </p:nvSpPr>
          <p:spPr bwMode="auto">
            <a:xfrm>
              <a:off x="830948" y="4072094"/>
              <a:ext cx="6093246"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a:lnSpc>
                  <a:spcPct val="150000"/>
                </a:lnSpc>
                <a:buClr>
                  <a:srgbClr val="0070C0"/>
                </a:buClr>
                <a:buFont typeface="Wingdings" panose="05000000000000000000" pitchFamily="2" charset="2"/>
                <a:buChar char="Ø"/>
              </a:pPr>
              <a:r>
                <a:rPr lang="zh-CN" altLang="en-US" sz="2000" b="0" dirty="0">
                  <a:latin typeface="微软雅黑" panose="020B0503020204020204" pitchFamily="34" charset="-122"/>
                  <a:ea typeface="微软雅黑" panose="020B0503020204020204" pitchFamily="34" charset="-122"/>
                  <a:sym typeface="微软雅黑" panose="020B0503020204020204" pitchFamily="34" charset="-122"/>
                </a:rPr>
                <a:t>打造“两街”“四点”“六组团”的模式，成就全方位立体化米市街全新生态。</a:t>
              </a:r>
              <a:endParaRPr lang="en-US" altLang="zh-CN" sz="2000" b="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8" name="îṧlïdé"/>
          <p:cNvSpPr/>
          <p:nvPr/>
        </p:nvSpPr>
        <p:spPr bwMode="auto">
          <a:xfrm rot="5400000" flipV="1">
            <a:off x="3458478" y="4733254"/>
            <a:ext cx="838186" cy="1146203"/>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5058" h="3779520">
                <a:moveTo>
                  <a:pt x="0" y="3779520"/>
                </a:moveTo>
                <a:cubicBezTo>
                  <a:pt x="495300" y="2994660"/>
                  <a:pt x="929640" y="2369820"/>
                  <a:pt x="1851658" y="2293620"/>
                </a:cubicBezTo>
                <a:lnTo>
                  <a:pt x="1851658" y="2560320"/>
                </a:lnTo>
                <a:lnTo>
                  <a:pt x="2385058" y="1889760"/>
                </a:lnTo>
                <a:lnTo>
                  <a:pt x="1851658" y="1219200"/>
                </a:lnTo>
                <a:lnTo>
                  <a:pt x="1851658" y="1485900"/>
                </a:lnTo>
                <a:cubicBezTo>
                  <a:pt x="929640" y="1409700"/>
                  <a:pt x="495300" y="784860"/>
                  <a:pt x="0" y="0"/>
                </a:cubicBezTo>
                <a:lnTo>
                  <a:pt x="0" y="1889760"/>
                </a:lnTo>
                <a:close/>
              </a:path>
            </a:pathLst>
          </a:custGeom>
          <a:gradFill>
            <a:gsLst>
              <a:gs pos="100000">
                <a:srgbClr val="FDA749">
                  <a:alpha val="48000"/>
                </a:srgbClr>
              </a:gs>
              <a:gs pos="0">
                <a:srgbClr val="FDA749">
                  <a:alpha val="0"/>
                </a:srgbClr>
              </a:gs>
              <a:gs pos="40000">
                <a:srgbClr val="FDA749">
                  <a:alpha val="10000"/>
                </a:srgbClr>
              </a:gs>
            </a:gsLst>
            <a:lin ang="0" scaled="0"/>
          </a:gradFill>
          <a:ln>
            <a:gradFill>
              <a:gsLst>
                <a:gs pos="4000">
                  <a:srgbClr val="F17F03">
                    <a:alpha val="0"/>
                  </a:srgbClr>
                </a:gs>
                <a:gs pos="28000">
                  <a:srgbClr val="F17F03">
                    <a:alpha val="60000"/>
                  </a:srgbClr>
                </a:gs>
                <a:gs pos="63000">
                  <a:srgbClr val="F17F03">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9" name="组合 48"/>
          <p:cNvGrpSpPr/>
          <p:nvPr/>
        </p:nvGrpSpPr>
        <p:grpSpPr>
          <a:xfrm>
            <a:off x="1236760" y="5783810"/>
            <a:ext cx="5281621" cy="481583"/>
            <a:chOff x="1131879" y="5690617"/>
            <a:chExt cx="5892888" cy="481583"/>
          </a:xfrm>
        </p:grpSpPr>
        <p:sp>
          <p:nvSpPr>
            <p:cNvPr id="50" name="矩形: 圆角 49"/>
            <p:cNvSpPr/>
            <p:nvPr/>
          </p:nvSpPr>
          <p:spPr>
            <a:xfrm>
              <a:off x="1131879" y="5694214"/>
              <a:ext cx="5803075" cy="477986"/>
            </a:xfrm>
            <a:prstGeom prst="roundRect">
              <a:avLst/>
            </a:prstGeom>
            <a:gradFill flip="none" rotWithShape="1">
              <a:gsLst>
                <a:gs pos="100000">
                  <a:srgbClr val="0070C0"/>
                </a:gs>
                <a:gs pos="0">
                  <a:srgbClr val="009AD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8"/>
            <p:cNvSpPr>
              <a:spLocks noChangeArrowheads="1"/>
            </p:cNvSpPr>
            <p:nvPr/>
          </p:nvSpPr>
          <p:spPr bwMode="auto">
            <a:xfrm>
              <a:off x="1221691" y="5690617"/>
              <a:ext cx="5803076" cy="463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marL="0" indent="0">
                <a:lnSpc>
                  <a:spcPct val="120000"/>
                </a:lnSpc>
              </a:pPr>
              <a:r>
                <a:rPr kumimoji="1" lang="zh-CN" altLang="en-US" sz="2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着力打造成为“沉浸生活体验式”街区</a:t>
              </a:r>
              <a:endParaRPr kumimoji="1" lang="zh-CN" altLang="en-US" sz="2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grpSp>
      <p:pic>
        <p:nvPicPr>
          <p:cNvPr id="53" name="Picture 6"/>
          <p:cNvPicPr>
            <a:picLocks noChangeAspect="1" noChangeArrowheads="1"/>
          </p:cNvPicPr>
          <p:nvPr/>
        </p:nvPicPr>
        <p:blipFill rotWithShape="1">
          <a:blip r:embed="rId1">
            <a:extLst>
              <a:ext uri="{28A0092B-C50C-407E-A947-70E740481C1C}">
                <a14:useLocalDpi xmlns:a14="http://schemas.microsoft.com/office/drawing/2010/main" val="0"/>
              </a:ext>
            </a:extLst>
          </a:blip>
          <a:srcRect l="11163"/>
          <a:stretch>
            <a:fillRect/>
          </a:stretch>
        </p:blipFill>
        <p:spPr bwMode="auto">
          <a:xfrm>
            <a:off x="7268824" y="3161543"/>
            <a:ext cx="4393077" cy="2752653"/>
          </a:xfrm>
          <a:prstGeom prst="rect">
            <a:avLst/>
          </a:prstGeom>
          <a:ln w="127000" cap="rnd">
            <a:solidFill>
              <a:srgbClr val="FFFFFF"/>
            </a:solidFill>
          </a:ln>
          <a:effectLst>
            <a:outerShdw blurRad="76200" dir="18900000" sy="23000" kx="-1200000" algn="bl" rotWithShape="0">
              <a:prstClr val="black">
                <a:alpha val="20000"/>
              </a:prst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îṧlïdé"/>
          <p:cNvSpPr/>
          <p:nvPr/>
        </p:nvSpPr>
        <p:spPr bwMode="auto">
          <a:xfrm rot="5400000" flipV="1">
            <a:off x="3458481" y="4663742"/>
            <a:ext cx="838186" cy="1146203"/>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5058" h="3779520">
                <a:moveTo>
                  <a:pt x="0" y="3779520"/>
                </a:moveTo>
                <a:cubicBezTo>
                  <a:pt x="495300" y="2994660"/>
                  <a:pt x="929640" y="2369820"/>
                  <a:pt x="1851658" y="2293620"/>
                </a:cubicBezTo>
                <a:lnTo>
                  <a:pt x="1851658" y="2560320"/>
                </a:lnTo>
                <a:lnTo>
                  <a:pt x="2385058" y="1889760"/>
                </a:lnTo>
                <a:lnTo>
                  <a:pt x="1851658" y="1219200"/>
                </a:lnTo>
                <a:lnTo>
                  <a:pt x="1851658" y="1485900"/>
                </a:lnTo>
                <a:cubicBezTo>
                  <a:pt x="929640" y="1409700"/>
                  <a:pt x="495300" y="784860"/>
                  <a:pt x="0" y="0"/>
                </a:cubicBezTo>
                <a:lnTo>
                  <a:pt x="0" y="1889760"/>
                </a:lnTo>
                <a:close/>
              </a:path>
            </a:pathLst>
          </a:custGeom>
          <a:gradFill>
            <a:gsLst>
              <a:gs pos="100000">
                <a:srgbClr val="FDA749">
                  <a:alpha val="48000"/>
                </a:srgbClr>
              </a:gs>
              <a:gs pos="0">
                <a:srgbClr val="FDA749">
                  <a:alpha val="0"/>
                </a:srgbClr>
              </a:gs>
              <a:gs pos="40000">
                <a:srgbClr val="FDA749">
                  <a:alpha val="10000"/>
                </a:srgbClr>
              </a:gs>
            </a:gsLst>
            <a:lin ang="0" scaled="0"/>
          </a:gradFill>
          <a:ln>
            <a:gradFill>
              <a:gsLst>
                <a:gs pos="4000">
                  <a:srgbClr val="F17F03">
                    <a:alpha val="0"/>
                  </a:srgbClr>
                </a:gs>
                <a:gs pos="28000">
                  <a:srgbClr val="F17F03">
                    <a:alpha val="60000"/>
                  </a:srgbClr>
                </a:gs>
                <a:gs pos="63000">
                  <a:srgbClr val="F17F03">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p:cNvGrpSpPr/>
          <p:nvPr/>
        </p:nvGrpSpPr>
        <p:grpSpPr>
          <a:xfrm>
            <a:off x="0" y="181084"/>
            <a:ext cx="12006943" cy="568144"/>
            <a:chOff x="0" y="273684"/>
            <a:chExt cx="12006943" cy="568144"/>
          </a:xfrm>
        </p:grpSpPr>
        <p:sp>
          <p:nvSpPr>
            <p:cNvPr id="3" name="文本框 2"/>
            <p:cNvSpPr txBox="1"/>
            <p:nvPr/>
          </p:nvSpPr>
          <p:spPr>
            <a:xfrm>
              <a:off x="588780" y="273684"/>
              <a:ext cx="63073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2.4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城市更新项目分类</a:t>
              </a:r>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按功能分类</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333691"/>
              <a:ext cx="495300" cy="508133"/>
              <a:chOff x="0" y="333691"/>
              <a:chExt cx="495300" cy="508133"/>
            </a:xfrm>
          </p:grpSpPr>
          <p:sp>
            <p:nvSpPr>
              <p:cNvPr id="6" name="矩形 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 name="组合 14"/>
          <p:cNvGrpSpPr/>
          <p:nvPr/>
        </p:nvGrpSpPr>
        <p:grpSpPr>
          <a:xfrm>
            <a:off x="573081" y="966145"/>
            <a:ext cx="4926019" cy="425737"/>
            <a:chOff x="809613" y="4996180"/>
            <a:chExt cx="2352998" cy="425737"/>
          </a:xfrm>
        </p:grpSpPr>
        <p:sp>
          <p:nvSpPr>
            <p:cNvPr id="16" name="矩形: 圆角 15"/>
            <p:cNvSpPr/>
            <p:nvPr/>
          </p:nvSpPr>
          <p:spPr>
            <a:xfrm>
              <a:off x="809613" y="4996180"/>
              <a:ext cx="2352998" cy="425737"/>
            </a:xfrm>
            <a:prstGeom prst="roundRect">
              <a:avLst>
                <a:gd name="adj" fmla="val 0"/>
              </a:avLst>
            </a:prstGeom>
            <a:gradFill flip="none" rotWithShape="1">
              <a:gsLst>
                <a:gs pos="100000">
                  <a:srgbClr val="0070C0"/>
                </a:gs>
                <a:gs pos="0">
                  <a:srgbClr val="009AD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809613" y="5008993"/>
              <a:ext cx="2352997" cy="400110"/>
            </a:xfrm>
            <a:prstGeom prst="rect">
              <a:avLst/>
            </a:prstGeom>
            <a:noFill/>
          </p:spPr>
          <p:txBody>
            <a:bodyPr wrap="square">
              <a:spAutoFit/>
            </a:bodyPr>
            <a:lstStyle/>
            <a:p>
              <a:pPr algn="ctr"/>
              <a:r>
                <a:rPr lang="zh-CN" altLang="en-US" sz="2000" dirty="0">
                  <a:solidFill>
                    <a:schemeClr val="bg1"/>
                  </a:solidFill>
                  <a:effectLst>
                    <a:outerShdw blurRad="50800" dist="38100" dir="2700000" algn="tl" rotWithShape="0">
                      <a:srgbClr val="002060">
                        <a:alpha val="40000"/>
                      </a:srgbClr>
                    </a:outerShdw>
                  </a:effectLst>
                </a:rPr>
                <a:t>历史文化街区改造</a:t>
              </a:r>
              <a:r>
                <a:rPr lang="en-US" altLang="zh-CN" sz="2000" dirty="0">
                  <a:solidFill>
                    <a:schemeClr val="bg1"/>
                  </a:solidFill>
                  <a:effectLst>
                    <a:outerShdw blurRad="50800" dist="38100" dir="2700000" algn="tl" rotWithShape="0">
                      <a:srgbClr val="002060">
                        <a:alpha val="40000"/>
                      </a:srgbClr>
                    </a:outerShdw>
                  </a:effectLst>
                </a:rPr>
                <a:t>—</a:t>
              </a:r>
              <a:r>
                <a:rPr lang="zh-CN" altLang="en-US" sz="2000" dirty="0">
                  <a:solidFill>
                    <a:schemeClr val="bg1"/>
                  </a:solidFill>
                  <a:effectLst>
                    <a:outerShdw blurRad="50800" dist="38100" dir="2700000" algn="tl" rotWithShape="0">
                      <a:srgbClr val="002060">
                        <a:alpha val="40000"/>
                      </a:srgbClr>
                    </a:outerShdw>
                  </a:effectLst>
                </a:rPr>
                <a:t>以</a:t>
              </a:r>
              <a:r>
                <a:rPr lang="zh-CN" altLang="en-US" sz="2000" b="1" dirty="0">
                  <a:solidFill>
                    <a:srgbClr val="FEF57E"/>
                  </a:solidFill>
                  <a:effectLst>
                    <a:outerShdw blurRad="50800" dist="38100" dir="2700000" algn="tl" rotWithShape="0">
                      <a:srgbClr val="002060">
                        <a:alpha val="40000"/>
                      </a:srgbClr>
                    </a:outerShdw>
                  </a:effectLst>
                </a:rPr>
                <a:t>道署东街</a:t>
              </a:r>
              <a:r>
                <a:rPr lang="zh-CN" altLang="en-US" sz="2000" dirty="0">
                  <a:solidFill>
                    <a:schemeClr val="bg1"/>
                  </a:solidFill>
                  <a:effectLst>
                    <a:outerShdw blurRad="50800" dist="38100" dir="2700000" algn="tl" rotWithShape="0">
                      <a:srgbClr val="002060">
                        <a:alpha val="40000"/>
                      </a:srgbClr>
                    </a:outerShdw>
                  </a:effectLst>
                </a:rPr>
                <a:t>为例</a:t>
              </a:r>
              <a:endParaRPr lang="zh-CN" altLang="en-US" sz="2000" dirty="0">
                <a:solidFill>
                  <a:schemeClr val="bg1"/>
                </a:solidFill>
                <a:effectLst>
                  <a:outerShdw blurRad="50800" dist="38100" dir="2700000" algn="tl" rotWithShape="0">
                    <a:srgbClr val="002060">
                      <a:alpha val="40000"/>
                    </a:srgbClr>
                  </a:outerShdw>
                </a:effectLst>
              </a:endParaRPr>
            </a:p>
          </p:txBody>
        </p:sp>
      </p:grpSp>
      <p:sp>
        <p:nvSpPr>
          <p:cNvPr id="20" name="文本框 8"/>
          <p:cNvSpPr>
            <a:spLocks noChangeArrowheads="1"/>
          </p:cNvSpPr>
          <p:nvPr/>
        </p:nvSpPr>
        <p:spPr bwMode="auto">
          <a:xfrm>
            <a:off x="860706" y="2179171"/>
            <a:ext cx="6093245"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marL="0" indent="0">
              <a:lnSpc>
                <a:spcPct val="120000"/>
              </a:lnSpc>
            </a:pPr>
            <a:r>
              <a:rPr lang="zh-CN" altLang="en-US" sz="2000" b="0" dirty="0">
                <a:latin typeface="微软雅黑" panose="020B0503020204020204" pitchFamily="34" charset="-122"/>
                <a:ea typeface="微软雅黑" panose="020B0503020204020204" pitchFamily="34" charset="-122"/>
                <a:sym typeface="微软雅黑" panose="020B0503020204020204" pitchFamily="34" charset="-122"/>
              </a:rPr>
              <a:t>我们积极推进街区内历史建筑和文保单位的活化利用</a:t>
            </a:r>
            <a:endParaRPr lang="en-US" altLang="zh-CN" sz="2000" b="0"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4" name="组合 33"/>
          <p:cNvGrpSpPr/>
          <p:nvPr/>
        </p:nvGrpSpPr>
        <p:grpSpPr>
          <a:xfrm>
            <a:off x="1928817" y="1553540"/>
            <a:ext cx="7433560" cy="463973"/>
            <a:chOff x="2209800" y="1553540"/>
            <a:chExt cx="7175500" cy="463973"/>
          </a:xfrm>
        </p:grpSpPr>
        <p:sp>
          <p:nvSpPr>
            <p:cNvPr id="33" name="矩形 32"/>
            <p:cNvSpPr/>
            <p:nvPr/>
          </p:nvSpPr>
          <p:spPr>
            <a:xfrm>
              <a:off x="2209800" y="1881960"/>
              <a:ext cx="7175500" cy="102152"/>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8"/>
            <p:cNvSpPr>
              <a:spLocks noChangeArrowheads="1"/>
            </p:cNvSpPr>
            <p:nvPr/>
          </p:nvSpPr>
          <p:spPr bwMode="auto">
            <a:xfrm>
              <a:off x="2323412" y="1553540"/>
              <a:ext cx="6991196" cy="463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marL="0" indent="0">
                <a:lnSpc>
                  <a:spcPct val="120000"/>
                </a:lnSpc>
              </a:pPr>
              <a:r>
                <a:rPr kumimoji="1" lang="zh-CN" altLang="en-US" sz="22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道署东街历史文化街区是山东省第二批省级历史文化街区</a:t>
              </a:r>
              <a:endParaRPr kumimoji="1" lang="en-US" altLang="zh-CN" sz="22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grpSp>
      <p:grpSp>
        <p:nvGrpSpPr>
          <p:cNvPr id="30" name="组合 29"/>
          <p:cNvGrpSpPr/>
          <p:nvPr/>
        </p:nvGrpSpPr>
        <p:grpSpPr>
          <a:xfrm>
            <a:off x="763303" y="2739995"/>
            <a:ext cx="6288055" cy="2260006"/>
            <a:chOff x="1103952" y="2844168"/>
            <a:chExt cx="6288055" cy="2260006"/>
          </a:xfrm>
        </p:grpSpPr>
        <p:grpSp>
          <p:nvGrpSpPr>
            <p:cNvPr id="26" name="组合 25"/>
            <p:cNvGrpSpPr/>
            <p:nvPr/>
          </p:nvGrpSpPr>
          <p:grpSpPr>
            <a:xfrm>
              <a:off x="1103952" y="2844168"/>
              <a:ext cx="6288055" cy="2260006"/>
              <a:chOff x="1085018" y="1773946"/>
              <a:chExt cx="6288055" cy="1911348"/>
            </a:xfrm>
          </p:grpSpPr>
          <p:sp>
            <p:nvSpPr>
              <p:cNvPr id="27" name="矩形 26"/>
              <p:cNvSpPr/>
              <p:nvPr/>
            </p:nvSpPr>
            <p:spPr>
              <a:xfrm>
                <a:off x="1085018" y="1773946"/>
                <a:ext cx="6288055" cy="1859192"/>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8" name="文本框 8"/>
              <p:cNvSpPr>
                <a:spLocks noChangeArrowheads="1"/>
              </p:cNvSpPr>
              <p:nvPr/>
            </p:nvSpPr>
            <p:spPr bwMode="auto">
              <a:xfrm>
                <a:off x="1152666" y="2724005"/>
                <a:ext cx="6093246"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a:lnSpc>
                    <a:spcPct val="150000"/>
                  </a:lnSpc>
                  <a:buClr>
                    <a:srgbClr val="0070C0"/>
                  </a:buClr>
                  <a:buFont typeface="Wingdings" panose="05000000000000000000" pitchFamily="2" charset="2"/>
                  <a:buChar char="Ø"/>
                </a:pPr>
                <a:r>
                  <a:rPr lang="zh-CN" altLang="en-US" sz="2000" b="0" dirty="0">
                    <a:latin typeface="微软雅黑" panose="020B0503020204020204" pitchFamily="34" charset="-122"/>
                    <a:ea typeface="微软雅黑" panose="020B0503020204020204" pitchFamily="34" charset="-122"/>
                    <a:sym typeface="微软雅黑" panose="020B0503020204020204" pitchFamily="34" charset="-122"/>
                  </a:rPr>
                  <a:t>以红色教育、非物质文化遗产的展演、传承和体验基地为发展方向。</a:t>
                </a:r>
                <a:endParaRPr lang="zh-CN" altLang="en-US" sz="2000" b="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2" name="文本框 8"/>
            <p:cNvSpPr>
              <a:spLocks noChangeArrowheads="1"/>
            </p:cNvSpPr>
            <p:nvPr/>
          </p:nvSpPr>
          <p:spPr bwMode="auto">
            <a:xfrm>
              <a:off x="1171600" y="2919947"/>
              <a:ext cx="6093246" cy="1136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a:lnSpc>
                  <a:spcPct val="150000"/>
                </a:lnSpc>
                <a:buClr>
                  <a:srgbClr val="0070C0"/>
                </a:buClr>
                <a:buFont typeface="Wingdings" panose="05000000000000000000" pitchFamily="2" charset="2"/>
                <a:buChar char="Ø"/>
              </a:pPr>
              <a:r>
                <a:rPr lang="zh-CN" altLang="en-US" sz="2000" b="0" dirty="0">
                  <a:latin typeface="微软雅黑" panose="020B0503020204020204" pitchFamily="34" charset="-122"/>
                  <a:ea typeface="微软雅黑" panose="020B0503020204020204" pitchFamily="34" charset="-122"/>
                  <a:sym typeface="微软雅黑" panose="020B0503020204020204" pitchFamily="34" charset="-122"/>
                </a:rPr>
                <a:t>聊城地委专署按照</a:t>
              </a:r>
              <a:r>
                <a:rPr lang="zh-CN" altLang="en-US" sz="2000" b="0" dirty="0">
                  <a:ea typeface="微软雅黑" panose="020B0503020204020204" pitchFamily="34" charset="-122"/>
                  <a:sym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sym typeface="微软雅黑" panose="020B0503020204020204" pitchFamily="34" charset="-122"/>
                </a:rPr>
                <a:t>聊城地委专署纪念馆+非遗文创体验区</a:t>
              </a:r>
              <a:r>
                <a:rPr lang="zh-CN" altLang="en-US" sz="2000" b="0" dirty="0">
                  <a:ea typeface="微软雅黑" panose="020B0503020204020204" pitchFamily="34" charset="-122"/>
                  <a:sym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sym typeface="微软雅黑" panose="020B0503020204020204" pitchFamily="34" charset="-122"/>
                </a:rPr>
                <a:t>的主题进行布局</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2000" b="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2" name="组合 31"/>
          <p:cNvGrpSpPr/>
          <p:nvPr/>
        </p:nvGrpSpPr>
        <p:grpSpPr>
          <a:xfrm>
            <a:off x="814379" y="5690617"/>
            <a:ext cx="5892888" cy="481583"/>
            <a:chOff x="1131879" y="5690617"/>
            <a:chExt cx="5892888" cy="481583"/>
          </a:xfrm>
        </p:grpSpPr>
        <p:sp>
          <p:nvSpPr>
            <p:cNvPr id="31" name="矩形: 圆角 30"/>
            <p:cNvSpPr/>
            <p:nvPr/>
          </p:nvSpPr>
          <p:spPr>
            <a:xfrm>
              <a:off x="1131879" y="5694214"/>
              <a:ext cx="5803075" cy="477986"/>
            </a:xfrm>
            <a:prstGeom prst="roundRect">
              <a:avLst/>
            </a:prstGeom>
            <a:gradFill flip="none" rotWithShape="1">
              <a:gsLst>
                <a:gs pos="100000">
                  <a:srgbClr val="0070C0"/>
                </a:gs>
                <a:gs pos="0">
                  <a:srgbClr val="009AD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8"/>
            <p:cNvSpPr>
              <a:spLocks noChangeArrowheads="1"/>
            </p:cNvSpPr>
            <p:nvPr/>
          </p:nvSpPr>
          <p:spPr bwMode="auto">
            <a:xfrm>
              <a:off x="1221691" y="5690617"/>
              <a:ext cx="5803076" cy="463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marL="0" indent="0">
                <a:lnSpc>
                  <a:spcPct val="120000"/>
                </a:lnSpc>
              </a:pPr>
              <a:r>
                <a:rPr kumimoji="1" lang="zh-CN" altLang="en-US" sz="2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将其打造成红色教育和非遗文化展馆宣教区</a:t>
              </a:r>
              <a:endParaRPr kumimoji="1" lang="zh-CN" altLang="en-US" sz="2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grpSp>
      <p:grpSp>
        <p:nvGrpSpPr>
          <p:cNvPr id="35" name="组合 34"/>
          <p:cNvGrpSpPr/>
          <p:nvPr/>
        </p:nvGrpSpPr>
        <p:grpSpPr>
          <a:xfrm>
            <a:off x="7458670" y="2312532"/>
            <a:ext cx="4241078" cy="3960320"/>
            <a:chOff x="7562046" y="2246412"/>
            <a:chExt cx="4629954" cy="4323453"/>
          </a:xfrm>
        </p:grpSpPr>
        <p:pic>
          <p:nvPicPr>
            <p:cNvPr id="19"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098166" y="2246412"/>
              <a:ext cx="3093834" cy="26919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2046" y="4039054"/>
              <a:ext cx="3205975" cy="25308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5858678"/>
            <a:ext cx="12192000" cy="999322"/>
          </a:xfrm>
          <a:prstGeom prst="rect">
            <a:avLst/>
          </a:prstGeom>
          <a:gradFill flip="none" rotWithShape="1">
            <a:gsLst>
              <a:gs pos="0">
                <a:srgbClr val="509EED"/>
              </a:gs>
              <a:gs pos="100000">
                <a:srgbClr val="0070C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0" y="181084"/>
            <a:ext cx="12006943" cy="568144"/>
            <a:chOff x="0" y="273684"/>
            <a:chExt cx="12006943" cy="568144"/>
          </a:xfrm>
        </p:grpSpPr>
        <p:sp>
          <p:nvSpPr>
            <p:cNvPr id="3" name="文本框 2"/>
            <p:cNvSpPr txBox="1"/>
            <p:nvPr/>
          </p:nvSpPr>
          <p:spPr>
            <a:xfrm>
              <a:off x="588780" y="273684"/>
              <a:ext cx="63073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2.4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城市更新项目分类</a:t>
              </a:r>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按功能分类</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333691"/>
              <a:ext cx="495300" cy="508133"/>
              <a:chOff x="0" y="333691"/>
              <a:chExt cx="495300" cy="508133"/>
            </a:xfrm>
          </p:grpSpPr>
          <p:sp>
            <p:nvSpPr>
              <p:cNvPr id="6" name="矩形 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 name="组合 11"/>
          <p:cNvGrpSpPr/>
          <p:nvPr/>
        </p:nvGrpSpPr>
        <p:grpSpPr>
          <a:xfrm>
            <a:off x="1178378" y="1075132"/>
            <a:ext cx="2895832" cy="779052"/>
            <a:chOff x="809613" y="4996180"/>
            <a:chExt cx="2577312" cy="425737"/>
          </a:xfrm>
        </p:grpSpPr>
        <p:sp>
          <p:nvSpPr>
            <p:cNvPr id="13" name="矩形: 圆角 12"/>
            <p:cNvSpPr/>
            <p:nvPr/>
          </p:nvSpPr>
          <p:spPr>
            <a:xfrm>
              <a:off x="809613" y="4996180"/>
              <a:ext cx="2577312" cy="425737"/>
            </a:xfrm>
            <a:prstGeom prst="roundRect">
              <a:avLst>
                <a:gd name="adj" fmla="val 0"/>
              </a:avLst>
            </a:prstGeom>
            <a:gradFill flip="none" rotWithShape="1">
              <a:gsLst>
                <a:gs pos="100000">
                  <a:srgbClr val="0070C0"/>
                </a:gs>
                <a:gs pos="0">
                  <a:srgbClr val="009AD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4" name="文本框 13"/>
            <p:cNvSpPr txBox="1"/>
            <p:nvPr/>
          </p:nvSpPr>
          <p:spPr>
            <a:xfrm>
              <a:off x="823584" y="5066083"/>
              <a:ext cx="2428784" cy="285930"/>
            </a:xfrm>
            <a:prstGeom prst="rect">
              <a:avLst/>
            </a:prstGeom>
            <a:noFill/>
          </p:spPr>
          <p:txBody>
            <a:bodyPr wrap="square">
              <a:spAutoFit/>
            </a:bodyPr>
            <a:lstStyle/>
            <a:p>
              <a:pPr algn="ctr"/>
              <a:r>
                <a:rPr lang="zh-CN" altLang="en-US" sz="2800" b="1" dirty="0">
                  <a:solidFill>
                    <a:schemeClr val="bg1"/>
                  </a:solidFill>
                  <a:effectLst>
                    <a:outerShdw blurRad="50800" dist="38100" dir="2700000" algn="tl" rotWithShape="0">
                      <a:srgbClr val="002060">
                        <a:alpha val="40000"/>
                      </a:srgbClr>
                    </a:outerShdw>
                  </a:effectLst>
                </a:rPr>
                <a:t>老工业区改造</a:t>
              </a:r>
              <a:endParaRPr lang="zh-CN" altLang="en-US" sz="2800" b="1" dirty="0">
                <a:solidFill>
                  <a:schemeClr val="bg1"/>
                </a:solidFill>
                <a:effectLst>
                  <a:outerShdw blurRad="50800" dist="38100" dir="2700000" algn="tl" rotWithShape="0">
                    <a:srgbClr val="002060">
                      <a:alpha val="40000"/>
                    </a:srgbClr>
                  </a:outerShdw>
                </a:effectLst>
              </a:endParaRPr>
            </a:p>
          </p:txBody>
        </p:sp>
      </p:grpSp>
      <p:sp>
        <p:nvSpPr>
          <p:cNvPr id="16" name="文本框 15"/>
          <p:cNvSpPr txBox="1"/>
          <p:nvPr/>
        </p:nvSpPr>
        <p:spPr>
          <a:xfrm>
            <a:off x="1390348" y="2047589"/>
            <a:ext cx="9483911" cy="669863"/>
          </a:xfrm>
          <a:prstGeom prst="rect">
            <a:avLst/>
          </a:prstGeom>
          <a:noFill/>
        </p:spPr>
        <p:txBody>
          <a:bodyPr wrap="square">
            <a:spAutoFit/>
          </a:bodyPr>
          <a:lstStyle/>
          <a:p>
            <a:pPr>
              <a:lnSpc>
                <a:spcPct val="150000"/>
              </a:lnSpc>
            </a:pPr>
            <a:r>
              <a:rPr lang="zh-CN" altLang="en-US" sz="2800" dirty="0"/>
              <a:t>改造对象主要是“旧厂”以及为工业生产服务的附属设施。</a:t>
            </a:r>
            <a:endParaRPr lang="zh-CN" altLang="en-US" sz="2800" dirty="0"/>
          </a:p>
        </p:txBody>
      </p:sp>
      <p:grpSp>
        <p:nvGrpSpPr>
          <p:cNvPr id="52" name="组合 51"/>
          <p:cNvGrpSpPr/>
          <p:nvPr/>
        </p:nvGrpSpPr>
        <p:grpSpPr>
          <a:xfrm>
            <a:off x="2148441" y="2951498"/>
            <a:ext cx="3447552" cy="3416087"/>
            <a:chOff x="525394" y="3072430"/>
            <a:chExt cx="3447552" cy="3416087"/>
          </a:xfrm>
        </p:grpSpPr>
        <p:sp>
          <p:nvSpPr>
            <p:cNvPr id="17" name="矩形 16"/>
            <p:cNvSpPr/>
            <p:nvPr/>
          </p:nvSpPr>
          <p:spPr>
            <a:xfrm>
              <a:off x="525394" y="3199799"/>
              <a:ext cx="3447552" cy="3288718"/>
            </a:xfrm>
            <a:prstGeom prst="rect">
              <a:avLst/>
            </a:prstGeom>
            <a:gradFill flip="none" rotWithShape="1">
              <a:gsLst>
                <a:gs pos="0">
                  <a:schemeClr val="bg1"/>
                </a:gs>
                <a:gs pos="100000">
                  <a:srgbClr val="F5F5F5"/>
                </a:gs>
              </a:gsLst>
              <a:lin ang="5400000" scaled="0"/>
              <a:tileRect/>
            </a:gradFill>
            <a:ln>
              <a:gradFill>
                <a:gsLst>
                  <a:gs pos="0">
                    <a:srgbClr val="509EED">
                      <a:alpha val="0"/>
                    </a:srgbClr>
                  </a:gs>
                  <a:gs pos="100000">
                    <a:srgbClr val="0070C0"/>
                  </a:gs>
                </a:gsLst>
                <a:lin ang="5400000" scaled="1"/>
              </a:gradFill>
            </a:ln>
            <a:effectLst>
              <a:reflection blurRad="50800" stA="24000" endPos="13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a:ea typeface="HarmonyOS Sans SC"/>
                <a:cs typeface="+mn-cs"/>
              </a:endParaRPr>
            </a:p>
          </p:txBody>
        </p:sp>
        <p:grpSp>
          <p:nvGrpSpPr>
            <p:cNvPr id="18" name="组合 17"/>
            <p:cNvGrpSpPr/>
            <p:nvPr/>
          </p:nvGrpSpPr>
          <p:grpSpPr>
            <a:xfrm>
              <a:off x="1185722" y="3072430"/>
              <a:ext cx="2126896" cy="460624"/>
              <a:chOff x="1567993" y="1521065"/>
              <a:chExt cx="3291838" cy="712916"/>
            </a:xfrm>
          </p:grpSpPr>
          <p:sp>
            <p:nvSpPr>
              <p:cNvPr id="19" name="任意多边形: 形状 18"/>
              <p:cNvSpPr/>
              <p:nvPr/>
            </p:nvSpPr>
            <p:spPr>
              <a:xfrm>
                <a:off x="1567993" y="1521065"/>
                <a:ext cx="3291838" cy="197250"/>
              </a:xfrm>
              <a:custGeom>
                <a:avLst/>
                <a:gdLst>
                  <a:gd name="connsiteX0" fmla="*/ 194766 w 3332738"/>
                  <a:gd name="connsiteY0" fmla="*/ 0 h 188583"/>
                  <a:gd name="connsiteX1" fmla="*/ 3137972 w 3332738"/>
                  <a:gd name="connsiteY1" fmla="*/ 0 h 188583"/>
                  <a:gd name="connsiteX2" fmla="*/ 3318874 w 3332738"/>
                  <a:gd name="connsiteY2" fmla="*/ 119910 h 188583"/>
                  <a:gd name="connsiteX3" fmla="*/ 3332738 w 3332738"/>
                  <a:gd name="connsiteY3" fmla="*/ 188583 h 188583"/>
                  <a:gd name="connsiteX4" fmla="*/ 0 w 3332738"/>
                  <a:gd name="connsiteY4" fmla="*/ 188583 h 188583"/>
                  <a:gd name="connsiteX5" fmla="*/ 13865 w 3332738"/>
                  <a:gd name="connsiteY5" fmla="*/ 119910 h 188583"/>
                  <a:gd name="connsiteX6" fmla="*/ 194766 w 3332738"/>
                  <a:gd name="connsiteY6" fmla="*/ 0 h 188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2738" h="188583">
                    <a:moveTo>
                      <a:pt x="194766" y="0"/>
                    </a:moveTo>
                    <a:lnTo>
                      <a:pt x="3137972" y="0"/>
                    </a:lnTo>
                    <a:cubicBezTo>
                      <a:pt x="3219295" y="0"/>
                      <a:pt x="3289069" y="49444"/>
                      <a:pt x="3318874" y="119910"/>
                    </a:cubicBezTo>
                    <a:lnTo>
                      <a:pt x="3332738" y="188583"/>
                    </a:lnTo>
                    <a:lnTo>
                      <a:pt x="0" y="188583"/>
                    </a:lnTo>
                    <a:lnTo>
                      <a:pt x="13865" y="119910"/>
                    </a:lnTo>
                    <a:cubicBezTo>
                      <a:pt x="43669" y="49444"/>
                      <a:pt x="113444" y="0"/>
                      <a:pt x="194766" y="0"/>
                    </a:cubicBez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a:ea typeface="HarmonyOS Sans SC"/>
                  <a:cs typeface="+mn-cs"/>
                </a:endParaRPr>
              </a:p>
            </p:txBody>
          </p:sp>
          <p:sp>
            <p:nvSpPr>
              <p:cNvPr id="20" name="任意多边形: 形状 19"/>
              <p:cNvSpPr/>
              <p:nvPr/>
            </p:nvSpPr>
            <p:spPr>
              <a:xfrm flipH="1">
                <a:off x="1729457" y="1522137"/>
                <a:ext cx="2968906" cy="711844"/>
              </a:xfrm>
              <a:custGeom>
                <a:avLst/>
                <a:gdLst>
                  <a:gd name="connsiteX0" fmla="*/ 3016250 w 3016250"/>
                  <a:gd name="connsiteY0" fmla="*/ 0 h 931696"/>
                  <a:gd name="connsiteX1" fmla="*/ 1508126 w 3016250"/>
                  <a:gd name="connsiteY1" fmla="*/ 0 h 931696"/>
                  <a:gd name="connsiteX2" fmla="*/ 1508124 w 3016250"/>
                  <a:gd name="connsiteY2" fmla="*/ 0 h 931696"/>
                  <a:gd name="connsiteX3" fmla="*/ 0 w 3016250"/>
                  <a:gd name="connsiteY3" fmla="*/ 0 h 931696"/>
                  <a:gd name="connsiteX4" fmla="*/ 136980 w 3016250"/>
                  <a:gd name="connsiteY4" fmla="*/ 183775 h 931696"/>
                  <a:gd name="connsiteX5" fmla="*/ 689182 w 3016250"/>
                  <a:gd name="connsiteY5" fmla="*/ 931696 h 931696"/>
                  <a:gd name="connsiteX6" fmla="*/ 1508124 w 3016250"/>
                  <a:gd name="connsiteY6" fmla="*/ 931696 h 931696"/>
                  <a:gd name="connsiteX7" fmla="*/ 1508126 w 3016250"/>
                  <a:gd name="connsiteY7" fmla="*/ 931696 h 931696"/>
                  <a:gd name="connsiteX8" fmla="*/ 2327068 w 3016250"/>
                  <a:gd name="connsiteY8" fmla="*/ 931696 h 931696"/>
                  <a:gd name="connsiteX9" fmla="*/ 2879270 w 3016250"/>
                  <a:gd name="connsiteY9" fmla="*/ 183775 h 931696"/>
                  <a:gd name="connsiteX10" fmla="*/ 3016250 w 3016250"/>
                  <a:gd name="connsiteY10" fmla="*/ 0 h 931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16250" h="931696">
                    <a:moveTo>
                      <a:pt x="3016250" y="0"/>
                    </a:moveTo>
                    <a:lnTo>
                      <a:pt x="1508126" y="0"/>
                    </a:lnTo>
                    <a:lnTo>
                      <a:pt x="1508124" y="0"/>
                    </a:lnTo>
                    <a:lnTo>
                      <a:pt x="0" y="0"/>
                    </a:lnTo>
                    <a:cubicBezTo>
                      <a:pt x="64923" y="42026"/>
                      <a:pt x="123425" y="105422"/>
                      <a:pt x="136980" y="183775"/>
                    </a:cubicBezTo>
                    <a:cubicBezTo>
                      <a:pt x="184067" y="401027"/>
                      <a:pt x="216173" y="878986"/>
                      <a:pt x="689182" y="931696"/>
                    </a:cubicBezTo>
                    <a:lnTo>
                      <a:pt x="1508124" y="931696"/>
                    </a:lnTo>
                    <a:lnTo>
                      <a:pt x="1508126" y="931696"/>
                    </a:lnTo>
                    <a:lnTo>
                      <a:pt x="2327068" y="931696"/>
                    </a:lnTo>
                    <a:cubicBezTo>
                      <a:pt x="2800077" y="878986"/>
                      <a:pt x="2832183" y="401027"/>
                      <a:pt x="2879270" y="183775"/>
                    </a:cubicBezTo>
                    <a:cubicBezTo>
                      <a:pt x="2892825" y="105422"/>
                      <a:pt x="2951327" y="42026"/>
                      <a:pt x="3016250" y="0"/>
                    </a:cubicBezTo>
                    <a:close/>
                  </a:path>
                </a:pathLst>
              </a:custGeom>
              <a:gradFill>
                <a:gsLst>
                  <a:gs pos="0">
                    <a:srgbClr val="00B0F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a:ea typeface="HarmonyOS Sans SC"/>
                  <a:cs typeface="+mn-cs"/>
                </a:endParaRPr>
              </a:p>
            </p:txBody>
          </p:sp>
        </p:grpSp>
        <p:sp>
          <p:nvSpPr>
            <p:cNvPr id="38" name="文本框 37"/>
            <p:cNvSpPr txBox="1"/>
            <p:nvPr/>
          </p:nvSpPr>
          <p:spPr>
            <a:xfrm>
              <a:off x="999966" y="4375457"/>
              <a:ext cx="2504548"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0070C0"/>
                  </a:solidFill>
                  <a:effectLst/>
                  <a:uLnTx/>
                  <a:uFillTx/>
                  <a:latin typeface="Calibri" panose="020F0502020204030204"/>
                  <a:ea typeface="微软雅黑" panose="020B0503020204020204" pitchFamily="34" charset="-122"/>
                  <a:cs typeface="+mn-cs"/>
                </a:rPr>
                <a:t>北京</a:t>
              </a:r>
              <a:r>
                <a:rPr kumimoji="0" lang="en-US" altLang="zh-CN" sz="3600" b="1" i="0" u="none" strike="noStrike" kern="1200" cap="none" spc="0" normalizeH="0" baseline="0" noProof="0" dirty="0">
                  <a:ln>
                    <a:noFill/>
                  </a:ln>
                  <a:solidFill>
                    <a:srgbClr val="0070C0"/>
                  </a:solidFill>
                  <a:effectLst/>
                  <a:uLnTx/>
                  <a:uFillTx/>
                  <a:latin typeface="Calibri" panose="020F0502020204030204"/>
                  <a:ea typeface="微软雅黑" panose="020B0503020204020204" pitchFamily="34" charset="-122"/>
                  <a:cs typeface="+mn-cs"/>
                </a:rPr>
                <a:t>798</a:t>
              </a:r>
              <a:r>
                <a:rPr kumimoji="0" lang="zh-CN" altLang="en-US" sz="3600" b="1" i="0" u="none" strike="noStrike" kern="1200" cap="none" spc="0" normalizeH="0" baseline="0" noProof="0" dirty="0">
                  <a:ln>
                    <a:noFill/>
                  </a:ln>
                  <a:solidFill>
                    <a:srgbClr val="0070C0"/>
                  </a:solidFill>
                  <a:effectLst/>
                  <a:uLnTx/>
                  <a:uFillTx/>
                  <a:latin typeface="Calibri" panose="020F0502020204030204"/>
                  <a:ea typeface="微软雅黑" panose="020B0503020204020204" pitchFamily="34" charset="-122"/>
                  <a:cs typeface="+mn-cs"/>
                </a:rPr>
                <a:t>厂</a:t>
              </a:r>
              <a:endParaRPr kumimoji="0" lang="en-US" altLang="zh-CN" sz="3600" b="1" i="0" u="none" strike="noStrike" kern="1200" cap="none" spc="0" normalizeH="0" baseline="0" noProof="0" dirty="0">
                <a:ln>
                  <a:noFill/>
                </a:ln>
                <a:solidFill>
                  <a:srgbClr val="0070C0"/>
                </a:solidFill>
                <a:effectLst/>
                <a:uLnTx/>
                <a:uFillTx/>
                <a:latin typeface="Calibri" panose="020F0502020204030204"/>
                <a:ea typeface="微软雅黑" panose="020B0503020204020204" pitchFamily="34" charset="-122"/>
                <a:cs typeface="+mn-cs"/>
              </a:endParaRPr>
            </a:p>
          </p:txBody>
        </p:sp>
      </p:grpSp>
      <p:grpSp>
        <p:nvGrpSpPr>
          <p:cNvPr id="51" name="组合 50"/>
          <p:cNvGrpSpPr/>
          <p:nvPr/>
        </p:nvGrpSpPr>
        <p:grpSpPr>
          <a:xfrm>
            <a:off x="6926511" y="2956662"/>
            <a:ext cx="3447552" cy="3416087"/>
            <a:chOff x="4372224" y="3072430"/>
            <a:chExt cx="3447552" cy="3416087"/>
          </a:xfrm>
        </p:grpSpPr>
        <p:sp>
          <p:nvSpPr>
            <p:cNvPr id="24" name="矩形 23"/>
            <p:cNvSpPr/>
            <p:nvPr/>
          </p:nvSpPr>
          <p:spPr>
            <a:xfrm>
              <a:off x="4372224" y="3199799"/>
              <a:ext cx="3447552" cy="3288718"/>
            </a:xfrm>
            <a:prstGeom prst="rect">
              <a:avLst/>
            </a:prstGeom>
            <a:gradFill flip="none" rotWithShape="1">
              <a:gsLst>
                <a:gs pos="0">
                  <a:schemeClr val="bg1"/>
                </a:gs>
                <a:gs pos="100000">
                  <a:srgbClr val="F5F5F5"/>
                </a:gs>
              </a:gsLst>
              <a:lin ang="5400000" scaled="0"/>
              <a:tileRect/>
            </a:gradFill>
            <a:ln>
              <a:gradFill>
                <a:gsLst>
                  <a:gs pos="0">
                    <a:srgbClr val="509EED">
                      <a:alpha val="0"/>
                    </a:srgbClr>
                  </a:gs>
                  <a:gs pos="100000">
                    <a:srgbClr val="0070C0"/>
                  </a:gs>
                </a:gsLst>
                <a:lin ang="5400000" scaled="1"/>
              </a:gradFill>
            </a:ln>
            <a:effectLst>
              <a:reflection blurRad="50800" stA="24000" endPos="13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OPPOSans R"/>
                <a:ea typeface="HarmonyOS Sans SC"/>
                <a:cs typeface="+mn-cs"/>
              </a:endParaRPr>
            </a:p>
          </p:txBody>
        </p:sp>
        <p:grpSp>
          <p:nvGrpSpPr>
            <p:cNvPr id="26" name="组合 25"/>
            <p:cNvGrpSpPr/>
            <p:nvPr/>
          </p:nvGrpSpPr>
          <p:grpSpPr>
            <a:xfrm>
              <a:off x="5032552" y="3072430"/>
              <a:ext cx="2126896" cy="460624"/>
              <a:chOff x="1567993" y="1521065"/>
              <a:chExt cx="3291838" cy="712916"/>
            </a:xfrm>
          </p:grpSpPr>
          <p:sp>
            <p:nvSpPr>
              <p:cNvPr id="27" name="任意多边形: 形状 26"/>
              <p:cNvSpPr/>
              <p:nvPr/>
            </p:nvSpPr>
            <p:spPr>
              <a:xfrm>
                <a:off x="1567993" y="1521065"/>
                <a:ext cx="3291838" cy="197250"/>
              </a:xfrm>
              <a:custGeom>
                <a:avLst/>
                <a:gdLst>
                  <a:gd name="connsiteX0" fmla="*/ 194766 w 3332738"/>
                  <a:gd name="connsiteY0" fmla="*/ 0 h 188583"/>
                  <a:gd name="connsiteX1" fmla="*/ 3137972 w 3332738"/>
                  <a:gd name="connsiteY1" fmla="*/ 0 h 188583"/>
                  <a:gd name="connsiteX2" fmla="*/ 3318874 w 3332738"/>
                  <a:gd name="connsiteY2" fmla="*/ 119910 h 188583"/>
                  <a:gd name="connsiteX3" fmla="*/ 3332738 w 3332738"/>
                  <a:gd name="connsiteY3" fmla="*/ 188583 h 188583"/>
                  <a:gd name="connsiteX4" fmla="*/ 0 w 3332738"/>
                  <a:gd name="connsiteY4" fmla="*/ 188583 h 188583"/>
                  <a:gd name="connsiteX5" fmla="*/ 13865 w 3332738"/>
                  <a:gd name="connsiteY5" fmla="*/ 119910 h 188583"/>
                  <a:gd name="connsiteX6" fmla="*/ 194766 w 3332738"/>
                  <a:gd name="connsiteY6" fmla="*/ 0 h 188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2738" h="188583">
                    <a:moveTo>
                      <a:pt x="194766" y="0"/>
                    </a:moveTo>
                    <a:lnTo>
                      <a:pt x="3137972" y="0"/>
                    </a:lnTo>
                    <a:cubicBezTo>
                      <a:pt x="3219295" y="0"/>
                      <a:pt x="3289069" y="49444"/>
                      <a:pt x="3318874" y="119910"/>
                    </a:cubicBezTo>
                    <a:lnTo>
                      <a:pt x="3332738" y="188583"/>
                    </a:lnTo>
                    <a:lnTo>
                      <a:pt x="0" y="188583"/>
                    </a:lnTo>
                    <a:lnTo>
                      <a:pt x="13865" y="119910"/>
                    </a:lnTo>
                    <a:cubicBezTo>
                      <a:pt x="43669" y="49444"/>
                      <a:pt x="113444" y="0"/>
                      <a:pt x="194766" y="0"/>
                    </a:cubicBez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a:ea typeface="HarmonyOS Sans SC"/>
                  <a:cs typeface="+mn-cs"/>
                </a:endParaRPr>
              </a:p>
            </p:txBody>
          </p:sp>
          <p:sp>
            <p:nvSpPr>
              <p:cNvPr id="28" name="任意多边形: 形状 27"/>
              <p:cNvSpPr/>
              <p:nvPr/>
            </p:nvSpPr>
            <p:spPr>
              <a:xfrm flipH="1">
                <a:off x="1729457" y="1522137"/>
                <a:ext cx="2968906" cy="711844"/>
              </a:xfrm>
              <a:custGeom>
                <a:avLst/>
                <a:gdLst>
                  <a:gd name="connsiteX0" fmla="*/ 3016250 w 3016250"/>
                  <a:gd name="connsiteY0" fmla="*/ 0 h 931696"/>
                  <a:gd name="connsiteX1" fmla="*/ 1508126 w 3016250"/>
                  <a:gd name="connsiteY1" fmla="*/ 0 h 931696"/>
                  <a:gd name="connsiteX2" fmla="*/ 1508124 w 3016250"/>
                  <a:gd name="connsiteY2" fmla="*/ 0 h 931696"/>
                  <a:gd name="connsiteX3" fmla="*/ 0 w 3016250"/>
                  <a:gd name="connsiteY3" fmla="*/ 0 h 931696"/>
                  <a:gd name="connsiteX4" fmla="*/ 136980 w 3016250"/>
                  <a:gd name="connsiteY4" fmla="*/ 183775 h 931696"/>
                  <a:gd name="connsiteX5" fmla="*/ 689182 w 3016250"/>
                  <a:gd name="connsiteY5" fmla="*/ 931696 h 931696"/>
                  <a:gd name="connsiteX6" fmla="*/ 1508124 w 3016250"/>
                  <a:gd name="connsiteY6" fmla="*/ 931696 h 931696"/>
                  <a:gd name="connsiteX7" fmla="*/ 1508126 w 3016250"/>
                  <a:gd name="connsiteY7" fmla="*/ 931696 h 931696"/>
                  <a:gd name="connsiteX8" fmla="*/ 2327068 w 3016250"/>
                  <a:gd name="connsiteY8" fmla="*/ 931696 h 931696"/>
                  <a:gd name="connsiteX9" fmla="*/ 2879270 w 3016250"/>
                  <a:gd name="connsiteY9" fmla="*/ 183775 h 931696"/>
                  <a:gd name="connsiteX10" fmla="*/ 3016250 w 3016250"/>
                  <a:gd name="connsiteY10" fmla="*/ 0 h 931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16250" h="931696">
                    <a:moveTo>
                      <a:pt x="3016250" y="0"/>
                    </a:moveTo>
                    <a:lnTo>
                      <a:pt x="1508126" y="0"/>
                    </a:lnTo>
                    <a:lnTo>
                      <a:pt x="1508124" y="0"/>
                    </a:lnTo>
                    <a:lnTo>
                      <a:pt x="0" y="0"/>
                    </a:lnTo>
                    <a:cubicBezTo>
                      <a:pt x="64923" y="42026"/>
                      <a:pt x="123425" y="105422"/>
                      <a:pt x="136980" y="183775"/>
                    </a:cubicBezTo>
                    <a:cubicBezTo>
                      <a:pt x="184067" y="401027"/>
                      <a:pt x="216173" y="878986"/>
                      <a:pt x="689182" y="931696"/>
                    </a:cubicBezTo>
                    <a:lnTo>
                      <a:pt x="1508124" y="931696"/>
                    </a:lnTo>
                    <a:lnTo>
                      <a:pt x="1508126" y="931696"/>
                    </a:lnTo>
                    <a:lnTo>
                      <a:pt x="2327068" y="931696"/>
                    </a:lnTo>
                    <a:cubicBezTo>
                      <a:pt x="2800077" y="878986"/>
                      <a:pt x="2832183" y="401027"/>
                      <a:pt x="2879270" y="183775"/>
                    </a:cubicBezTo>
                    <a:cubicBezTo>
                      <a:pt x="2892825" y="105422"/>
                      <a:pt x="2951327" y="42026"/>
                      <a:pt x="3016250" y="0"/>
                    </a:cubicBezTo>
                    <a:close/>
                  </a:path>
                </a:pathLst>
              </a:custGeom>
              <a:gradFill>
                <a:gsLst>
                  <a:gs pos="0">
                    <a:srgbClr val="76A4EE"/>
                  </a:gs>
                  <a:gs pos="84000">
                    <a:srgbClr val="1755B9"/>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a:ea typeface="HarmonyOS Sans SC"/>
                  <a:cs typeface="+mn-cs"/>
                </a:endParaRPr>
              </a:p>
            </p:txBody>
          </p:sp>
        </p:grpSp>
        <p:sp>
          <p:nvSpPr>
            <p:cNvPr id="42" name="文本框 41"/>
            <p:cNvSpPr txBox="1"/>
            <p:nvPr/>
          </p:nvSpPr>
          <p:spPr>
            <a:xfrm>
              <a:off x="4844805" y="4353650"/>
              <a:ext cx="2502387"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1755B9"/>
                  </a:solidFill>
                  <a:effectLst/>
                  <a:uLnTx/>
                  <a:uFillTx/>
                  <a:latin typeface="Calibri" panose="020F0502020204030204"/>
                  <a:ea typeface="微软雅黑" panose="020B0503020204020204" pitchFamily="34" charset="-122"/>
                  <a:cs typeface="+mn-cs"/>
                </a:rPr>
                <a:t>深圳正大城</a:t>
              </a:r>
              <a:endParaRPr kumimoji="0" lang="en-US" altLang="zh-CN" sz="3600" b="1" i="0" u="none" strike="noStrike" kern="1200" cap="none" spc="0" normalizeH="0" baseline="0" noProof="0" dirty="0">
                <a:ln>
                  <a:noFill/>
                </a:ln>
                <a:solidFill>
                  <a:srgbClr val="1755B9"/>
                </a:solidFill>
                <a:effectLst/>
                <a:uLnTx/>
                <a:uFillTx/>
                <a:latin typeface="Calibri" panose="020F0502020204030204"/>
                <a:ea typeface="微软雅黑" panose="020B0503020204020204" pitchFamily="34" charset="-122"/>
                <a:cs typeface="+mn-cs"/>
              </a:endParaRPr>
            </a:p>
          </p:txBody>
        </p:sp>
      </p:grpSp>
      <p:sp>
        <p:nvSpPr>
          <p:cNvPr id="43" name="矩形: 圆角 42"/>
          <p:cNvSpPr/>
          <p:nvPr/>
        </p:nvSpPr>
        <p:spPr>
          <a:xfrm>
            <a:off x="1178378" y="1951366"/>
            <a:ext cx="9835243" cy="903909"/>
          </a:xfrm>
          <a:prstGeom prst="roundRect">
            <a:avLst>
              <a:gd name="adj" fmla="val 1314"/>
            </a:avLst>
          </a:prstGeom>
          <a:no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81084"/>
            <a:ext cx="12006943" cy="568144"/>
            <a:chOff x="0" y="273684"/>
            <a:chExt cx="12006943" cy="568144"/>
          </a:xfrm>
        </p:grpSpPr>
        <p:sp>
          <p:nvSpPr>
            <p:cNvPr id="3" name="文本框 2"/>
            <p:cNvSpPr txBox="1"/>
            <p:nvPr/>
          </p:nvSpPr>
          <p:spPr>
            <a:xfrm>
              <a:off x="588780" y="273684"/>
              <a:ext cx="63073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2.4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城市更新项目分类</a:t>
              </a:r>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按功能分类</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333691"/>
              <a:ext cx="495300" cy="508133"/>
              <a:chOff x="0" y="333691"/>
              <a:chExt cx="495300" cy="508133"/>
            </a:xfrm>
          </p:grpSpPr>
          <p:sp>
            <p:nvSpPr>
              <p:cNvPr id="6" name="矩形 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 name="组合 7"/>
          <p:cNvGrpSpPr/>
          <p:nvPr/>
        </p:nvGrpSpPr>
        <p:grpSpPr>
          <a:xfrm>
            <a:off x="573081" y="966145"/>
            <a:ext cx="5089446" cy="425737"/>
            <a:chOff x="809613" y="4996180"/>
            <a:chExt cx="2352998" cy="425737"/>
          </a:xfrm>
        </p:grpSpPr>
        <p:sp>
          <p:nvSpPr>
            <p:cNvPr id="9" name="矩形: 圆角 8"/>
            <p:cNvSpPr/>
            <p:nvPr/>
          </p:nvSpPr>
          <p:spPr>
            <a:xfrm>
              <a:off x="809613" y="4996180"/>
              <a:ext cx="2352998" cy="425737"/>
            </a:xfrm>
            <a:prstGeom prst="roundRect">
              <a:avLst>
                <a:gd name="adj" fmla="val 0"/>
              </a:avLst>
            </a:prstGeom>
            <a:gradFill flip="none" rotWithShape="1">
              <a:gsLst>
                <a:gs pos="100000">
                  <a:srgbClr val="0070C0"/>
                </a:gs>
                <a:gs pos="0">
                  <a:srgbClr val="009AD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0" name="文本框 9"/>
            <p:cNvSpPr txBox="1"/>
            <p:nvPr/>
          </p:nvSpPr>
          <p:spPr>
            <a:xfrm>
              <a:off x="809613" y="5008993"/>
              <a:ext cx="2352997" cy="400110"/>
            </a:xfrm>
            <a:prstGeom prst="rect">
              <a:avLst/>
            </a:prstGeom>
            <a:noFill/>
          </p:spPr>
          <p:txBody>
            <a:bodyPr wrap="square">
              <a:spAutoFit/>
            </a:bodyPr>
            <a:lstStyle/>
            <a:p>
              <a:pPr algn="ctr"/>
              <a:r>
                <a:rPr lang="zh-CN" altLang="en-US" sz="2000" dirty="0">
                  <a:solidFill>
                    <a:schemeClr val="bg1"/>
                  </a:solidFill>
                  <a:effectLst>
                    <a:outerShdw blurRad="50800" dist="38100" dir="2700000" algn="tl" rotWithShape="0">
                      <a:srgbClr val="002060">
                        <a:alpha val="40000"/>
                      </a:srgbClr>
                    </a:outerShdw>
                  </a:effectLst>
                </a:rPr>
                <a:t>老工业区改造</a:t>
              </a:r>
              <a:r>
                <a:rPr lang="en-US" altLang="zh-CN" sz="2000" dirty="0">
                  <a:solidFill>
                    <a:schemeClr val="bg1"/>
                  </a:solidFill>
                  <a:effectLst>
                    <a:outerShdw blurRad="50800" dist="38100" dir="2700000" algn="tl" rotWithShape="0">
                      <a:srgbClr val="002060">
                        <a:alpha val="40000"/>
                      </a:srgbClr>
                    </a:outerShdw>
                  </a:effectLst>
                </a:rPr>
                <a:t>—</a:t>
              </a:r>
              <a:r>
                <a:rPr lang="zh-CN" altLang="en-US" sz="2000" dirty="0">
                  <a:solidFill>
                    <a:schemeClr val="bg1"/>
                  </a:solidFill>
                  <a:effectLst>
                    <a:outerShdw blurRad="50800" dist="38100" dir="2700000" algn="tl" rotWithShape="0">
                      <a:srgbClr val="002060">
                        <a:alpha val="40000"/>
                      </a:srgbClr>
                    </a:outerShdw>
                  </a:effectLst>
                </a:rPr>
                <a:t>以</a:t>
              </a:r>
              <a:r>
                <a:rPr lang="en-US" altLang="zh-CN" sz="2000" b="1" dirty="0">
                  <a:solidFill>
                    <a:srgbClr val="FEF57E"/>
                  </a:solidFill>
                  <a:effectLst>
                    <a:outerShdw blurRad="50800" dist="38100" dir="2700000" algn="tl" rotWithShape="0">
                      <a:srgbClr val="002060">
                        <a:alpha val="40000"/>
                      </a:srgbClr>
                    </a:outerShdw>
                  </a:effectLst>
                </a:rPr>
                <a:t>798</a:t>
              </a:r>
              <a:r>
                <a:rPr lang="zh-CN" altLang="en-US" sz="2000" b="1" dirty="0">
                  <a:solidFill>
                    <a:srgbClr val="FEF57E"/>
                  </a:solidFill>
                  <a:effectLst>
                    <a:outerShdw blurRad="50800" dist="38100" dir="2700000" algn="tl" rotWithShape="0">
                      <a:srgbClr val="002060">
                        <a:alpha val="40000"/>
                      </a:srgbClr>
                    </a:outerShdw>
                  </a:effectLst>
                </a:rPr>
                <a:t>北京艺术中心</a:t>
              </a:r>
              <a:r>
                <a:rPr lang="zh-CN" altLang="en-US" sz="2000" dirty="0">
                  <a:solidFill>
                    <a:schemeClr val="bg1"/>
                  </a:solidFill>
                  <a:effectLst>
                    <a:outerShdw blurRad="50800" dist="38100" dir="2700000" algn="tl" rotWithShape="0">
                      <a:srgbClr val="002060">
                        <a:alpha val="40000"/>
                      </a:srgbClr>
                    </a:outerShdw>
                  </a:effectLst>
                </a:rPr>
                <a:t>为例</a:t>
              </a:r>
              <a:endParaRPr lang="zh-CN" altLang="en-US" sz="2000" dirty="0">
                <a:solidFill>
                  <a:schemeClr val="bg1"/>
                </a:solidFill>
                <a:effectLst>
                  <a:outerShdw blurRad="50800" dist="38100" dir="2700000" algn="tl" rotWithShape="0">
                    <a:srgbClr val="002060">
                      <a:alpha val="40000"/>
                    </a:srgbClr>
                  </a:outerShdw>
                </a:effectLst>
              </a:endParaRPr>
            </a:p>
          </p:txBody>
        </p:sp>
      </p:grpSp>
      <p:pic>
        <p:nvPicPr>
          <p:cNvPr id="11" name="图片 3"/>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bright="20000"/>
                    </a14:imgEffect>
                  </a14:imgLayer>
                </a14:imgProps>
              </a:ext>
              <a:ext uri="{28A0092B-C50C-407E-A947-70E740481C1C}">
                <a14:useLocalDpi xmlns:a14="http://schemas.microsoft.com/office/drawing/2010/main" val="0"/>
              </a:ext>
            </a:extLst>
          </a:blip>
          <a:srcRect r="34970"/>
          <a:stretch>
            <a:fillRect/>
          </a:stretch>
        </p:blipFill>
        <p:spPr bwMode="auto">
          <a:xfrm>
            <a:off x="5855583" y="1594285"/>
            <a:ext cx="5942019" cy="4853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p:nvPr/>
        </p:nvSpPr>
        <p:spPr>
          <a:xfrm>
            <a:off x="766137" y="1833255"/>
            <a:ext cx="4771061" cy="4313617"/>
          </a:xfrm>
          <a:prstGeom prst="rect">
            <a:avLst/>
          </a:prstGeom>
          <a:noFill/>
        </p:spPr>
        <p:txBody>
          <a:bodyPr wrap="square">
            <a:spAutoFit/>
          </a:bodyPr>
          <a:lstStyle/>
          <a:p>
            <a:pPr algn="just">
              <a:lnSpc>
                <a:spcPct val="200000"/>
              </a:lnSpc>
            </a:pPr>
            <a:r>
              <a:rPr lang="zh-CN" altLang="en-US" sz="2000" dirty="0"/>
              <a:t>北京</a:t>
            </a:r>
            <a:r>
              <a:rPr lang="en-US" altLang="zh-CN" sz="2000" dirty="0"/>
              <a:t>798</a:t>
            </a:r>
            <a:r>
              <a:rPr lang="zh-CN" altLang="en-US" sz="2000" dirty="0"/>
              <a:t>厂建于</a:t>
            </a:r>
            <a:r>
              <a:rPr lang="en-US" altLang="zh-CN" sz="2000" dirty="0"/>
              <a:t>1952</a:t>
            </a:r>
            <a:r>
              <a:rPr lang="zh-CN" altLang="en-US" sz="2000" dirty="0"/>
              <a:t>年，随着产业发展，厂区进行了合并，原有厂区废弃。从</a:t>
            </a:r>
            <a:r>
              <a:rPr lang="en-US" altLang="zh-CN" sz="2000" dirty="0"/>
              <a:t>2001</a:t>
            </a:r>
            <a:r>
              <a:rPr lang="zh-CN" altLang="en-US" sz="2000" dirty="0"/>
              <a:t>年开始，来自北京周边和北京以外的艺术家开始集聚</a:t>
            </a:r>
            <a:r>
              <a:rPr lang="en-US" altLang="zh-CN" sz="2000" dirty="0"/>
              <a:t>798</a:t>
            </a:r>
            <a:r>
              <a:rPr lang="zh-CN" altLang="en-US" sz="2000" dirty="0"/>
              <a:t>厂，他们充分利用原有厂房的风格，稍作装修和修饰，成为富有特色的艺术展示和创作空间。已经有近</a:t>
            </a:r>
            <a:r>
              <a:rPr lang="en-US" altLang="zh-CN" sz="2000" dirty="0"/>
              <a:t>200</a:t>
            </a:r>
            <a:r>
              <a:rPr lang="zh-CN" altLang="en-US" sz="2000" dirty="0"/>
              <a:t>家文化艺术机构进驻。</a:t>
            </a:r>
            <a:endParaRPr lang="zh-CN" altLang="en-US" sz="2000" dirty="0"/>
          </a:p>
        </p:txBody>
      </p:sp>
      <p:sp>
        <p:nvSpPr>
          <p:cNvPr id="14" name="矩形: 圆角 13"/>
          <p:cNvSpPr/>
          <p:nvPr/>
        </p:nvSpPr>
        <p:spPr>
          <a:xfrm>
            <a:off x="573081" y="1594285"/>
            <a:ext cx="5089446" cy="4853926"/>
          </a:xfrm>
          <a:prstGeom prst="roundRect">
            <a:avLst>
              <a:gd name="adj" fmla="val 2182"/>
            </a:avLst>
          </a:prstGeom>
          <a:no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81084"/>
            <a:ext cx="12006943" cy="568144"/>
            <a:chOff x="0" y="273684"/>
            <a:chExt cx="12006943" cy="568144"/>
          </a:xfrm>
        </p:grpSpPr>
        <p:sp>
          <p:nvSpPr>
            <p:cNvPr id="3" name="文本框 2"/>
            <p:cNvSpPr txBox="1"/>
            <p:nvPr/>
          </p:nvSpPr>
          <p:spPr>
            <a:xfrm>
              <a:off x="588780" y="273684"/>
              <a:ext cx="63073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2.4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城市更新项目分类</a:t>
              </a:r>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按功能分类</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333691"/>
              <a:ext cx="495300" cy="508133"/>
              <a:chOff x="0" y="333691"/>
              <a:chExt cx="495300" cy="508133"/>
            </a:xfrm>
          </p:grpSpPr>
          <p:sp>
            <p:nvSpPr>
              <p:cNvPr id="6" name="矩形 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 name="组合 7"/>
          <p:cNvGrpSpPr/>
          <p:nvPr/>
        </p:nvGrpSpPr>
        <p:grpSpPr>
          <a:xfrm>
            <a:off x="407783" y="957616"/>
            <a:ext cx="6261602" cy="425737"/>
            <a:chOff x="809613" y="4996180"/>
            <a:chExt cx="2352998" cy="425737"/>
          </a:xfrm>
        </p:grpSpPr>
        <p:sp>
          <p:nvSpPr>
            <p:cNvPr id="9" name="矩形: 圆角 8"/>
            <p:cNvSpPr/>
            <p:nvPr/>
          </p:nvSpPr>
          <p:spPr>
            <a:xfrm>
              <a:off x="809613" y="4996180"/>
              <a:ext cx="2352998" cy="425737"/>
            </a:xfrm>
            <a:prstGeom prst="roundRect">
              <a:avLst>
                <a:gd name="adj" fmla="val 0"/>
              </a:avLst>
            </a:prstGeom>
            <a:gradFill flip="none" rotWithShape="1">
              <a:gsLst>
                <a:gs pos="100000">
                  <a:srgbClr val="0070C0"/>
                </a:gs>
                <a:gs pos="0">
                  <a:srgbClr val="009AD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27442" y="5008993"/>
              <a:ext cx="2317339" cy="400110"/>
            </a:xfrm>
            <a:prstGeom prst="rect">
              <a:avLst/>
            </a:prstGeom>
            <a:noFill/>
          </p:spPr>
          <p:txBody>
            <a:bodyPr wrap="square">
              <a:spAutoFit/>
            </a:bodyPr>
            <a:lstStyle/>
            <a:p>
              <a:pPr algn="ctr"/>
              <a:r>
                <a:rPr lang="zh-CN" altLang="en-US" sz="2000" dirty="0">
                  <a:solidFill>
                    <a:schemeClr val="bg1"/>
                  </a:solidFill>
                  <a:effectLst>
                    <a:outerShdw blurRad="50800" dist="38100" dir="2700000" algn="tl" rotWithShape="0">
                      <a:srgbClr val="002060">
                        <a:alpha val="40000"/>
                      </a:srgbClr>
                    </a:outerShdw>
                  </a:effectLst>
                </a:rPr>
                <a:t>老工业区改造</a:t>
              </a:r>
              <a:r>
                <a:rPr lang="en-US" altLang="zh-CN" sz="2000" dirty="0">
                  <a:solidFill>
                    <a:schemeClr val="bg1"/>
                  </a:solidFill>
                  <a:effectLst>
                    <a:outerShdw blurRad="50800" dist="38100" dir="2700000" algn="tl" rotWithShape="0">
                      <a:srgbClr val="002060">
                        <a:alpha val="40000"/>
                      </a:srgbClr>
                    </a:outerShdw>
                  </a:effectLst>
                </a:rPr>
                <a:t>—</a:t>
              </a:r>
              <a:r>
                <a:rPr lang="zh-CN" altLang="en-US" sz="2000" dirty="0">
                  <a:solidFill>
                    <a:schemeClr val="bg1"/>
                  </a:solidFill>
                  <a:effectLst>
                    <a:outerShdw blurRad="50800" dist="38100" dir="2700000" algn="tl" rotWithShape="0">
                      <a:srgbClr val="002060">
                        <a:alpha val="40000"/>
                      </a:srgbClr>
                    </a:outerShdw>
                  </a:effectLst>
                </a:rPr>
                <a:t>以</a:t>
              </a:r>
              <a:r>
                <a:rPr lang="zh-CN" altLang="en-US" sz="2000" b="1" dirty="0">
                  <a:solidFill>
                    <a:srgbClr val="FEF57E"/>
                  </a:solidFill>
                  <a:effectLst>
                    <a:outerShdw blurRad="50800" dist="38100" dir="2700000" algn="tl" rotWithShape="0">
                      <a:srgbClr val="002060">
                        <a:alpha val="40000"/>
                      </a:srgbClr>
                    </a:outerShdw>
                  </a:effectLst>
                </a:rPr>
                <a:t>深圳光明 勤诚达</a:t>
              </a:r>
              <a:r>
                <a:rPr lang="en-US" altLang="zh-CN" sz="2000" b="1" dirty="0">
                  <a:solidFill>
                    <a:srgbClr val="FEF57E"/>
                  </a:solidFill>
                  <a:effectLst>
                    <a:outerShdw blurRad="50800" dist="38100" dir="2700000" algn="tl" rotWithShape="0">
                      <a:srgbClr val="002060">
                        <a:alpha val="40000"/>
                      </a:srgbClr>
                    </a:outerShdw>
                  </a:effectLst>
                </a:rPr>
                <a:t>·</a:t>
              </a:r>
              <a:r>
                <a:rPr lang="zh-CN" altLang="en-US" sz="2000" b="1" dirty="0">
                  <a:solidFill>
                    <a:srgbClr val="FEF57E"/>
                  </a:solidFill>
                  <a:effectLst>
                    <a:outerShdw blurRad="50800" dist="38100" dir="2700000" algn="tl" rotWithShape="0">
                      <a:srgbClr val="002060">
                        <a:alpha val="40000"/>
                      </a:srgbClr>
                    </a:outerShdw>
                  </a:effectLst>
                </a:rPr>
                <a:t>正大城项目</a:t>
              </a:r>
              <a:r>
                <a:rPr lang="zh-CN" altLang="en-US" sz="2000" dirty="0">
                  <a:solidFill>
                    <a:schemeClr val="bg1"/>
                  </a:solidFill>
                  <a:effectLst>
                    <a:outerShdw blurRad="50800" dist="38100" dir="2700000" algn="tl" rotWithShape="0">
                      <a:srgbClr val="002060">
                        <a:alpha val="40000"/>
                      </a:srgbClr>
                    </a:outerShdw>
                  </a:effectLst>
                </a:rPr>
                <a:t>为例</a:t>
              </a:r>
              <a:endParaRPr lang="zh-CN" altLang="en-US" sz="2000" dirty="0">
                <a:solidFill>
                  <a:schemeClr val="bg1"/>
                </a:solidFill>
                <a:effectLst>
                  <a:outerShdw blurRad="50800" dist="38100" dir="2700000" algn="tl" rotWithShape="0">
                    <a:srgbClr val="002060">
                      <a:alpha val="40000"/>
                    </a:srgbClr>
                  </a:outerShdw>
                </a:effectLst>
              </a:endParaRPr>
            </a:p>
          </p:txBody>
        </p:sp>
      </p:grpSp>
      <p:sp>
        <p:nvSpPr>
          <p:cNvPr id="17" name="文本框 16"/>
          <p:cNvSpPr txBox="1"/>
          <p:nvPr/>
        </p:nvSpPr>
        <p:spPr>
          <a:xfrm>
            <a:off x="535937" y="1541279"/>
            <a:ext cx="5453744" cy="400110"/>
          </a:xfrm>
          <a:prstGeom prst="rect">
            <a:avLst/>
          </a:prstGeom>
          <a:noFill/>
        </p:spPr>
        <p:txBody>
          <a:bodyPr wrap="square">
            <a:spAutoFit/>
          </a:bodyPr>
          <a:lstStyle/>
          <a:p>
            <a:pPr marL="285750" indent="-285750">
              <a:buClr>
                <a:srgbClr val="0070C0"/>
              </a:buClr>
              <a:buFont typeface="Wingdings" panose="05000000000000000000" pitchFamily="2" charset="2"/>
              <a:buChar char="u"/>
            </a:pPr>
            <a:r>
              <a:rPr lang="zh-CN" altLang="en-US" sz="2000" b="1" dirty="0"/>
              <a:t>典型的工改居城市更新项目</a:t>
            </a:r>
            <a:endParaRPr lang="zh-CN" altLang="en-US" sz="2000" b="1" dirty="0"/>
          </a:p>
        </p:txBody>
      </p:sp>
      <p:grpSp>
        <p:nvGrpSpPr>
          <p:cNvPr id="20" name="组合 19"/>
          <p:cNvGrpSpPr/>
          <p:nvPr/>
        </p:nvGrpSpPr>
        <p:grpSpPr>
          <a:xfrm>
            <a:off x="407784" y="3726964"/>
            <a:ext cx="11376434" cy="2814562"/>
            <a:chOff x="1181100" y="3002578"/>
            <a:chExt cx="9972674" cy="2771775"/>
          </a:xfrm>
        </p:grpSpPr>
        <p:pic>
          <p:nvPicPr>
            <p:cNvPr id="18" name="图片 2"/>
            <p:cNvPicPr>
              <a:picLocks noChangeAspect="1" noChangeArrowheads="1"/>
            </p:cNvPicPr>
            <p:nvPr/>
          </p:nvPicPr>
          <p:blipFill rotWithShape="1">
            <a:blip r:embed="rId1">
              <a:extLst>
                <a:ext uri="{BEBA8EAE-BF5A-486C-A8C5-ECC9F3942E4B}">
                  <a14:imgProps xmlns:a14="http://schemas.microsoft.com/office/drawing/2010/main">
                    <a14:imgLayer r:embed="rId2">
                      <a14:imgEffect>
                        <a14:brightnessContrast bright="20000"/>
                      </a14:imgEffect>
                    </a14:imgLayer>
                  </a14:imgProps>
                </a:ext>
                <a:ext uri="{28A0092B-C50C-407E-A947-70E740481C1C}">
                  <a14:useLocalDpi xmlns:a14="http://schemas.microsoft.com/office/drawing/2010/main" val="0"/>
                </a:ext>
              </a:extLst>
            </a:blip>
            <a:srcRect t="12996" r="5074" b="8768"/>
            <a:stretch>
              <a:fillRect/>
            </a:stretch>
          </p:blipFill>
          <p:spPr bwMode="auto">
            <a:xfrm>
              <a:off x="6286500" y="3002578"/>
              <a:ext cx="4867274" cy="277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3"/>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1671" t="14244"/>
            <a:stretch>
              <a:fillRect/>
            </a:stretch>
          </p:blipFill>
          <p:spPr bwMode="auto">
            <a:xfrm>
              <a:off x="1181100" y="3002579"/>
              <a:ext cx="4867275"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 name="矩形 20"/>
          <p:cNvSpPr/>
          <p:nvPr/>
        </p:nvSpPr>
        <p:spPr>
          <a:xfrm>
            <a:off x="407782" y="2017488"/>
            <a:ext cx="11376436" cy="1633378"/>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文本框 22"/>
          <p:cNvSpPr txBox="1"/>
          <p:nvPr/>
        </p:nvSpPr>
        <p:spPr>
          <a:xfrm>
            <a:off x="573081" y="2102701"/>
            <a:ext cx="11046284" cy="1428211"/>
          </a:xfrm>
          <a:prstGeom prst="rect">
            <a:avLst/>
          </a:prstGeom>
          <a:noFill/>
        </p:spPr>
        <p:txBody>
          <a:bodyPr wrap="square">
            <a:spAutoFit/>
          </a:bodyPr>
          <a:lstStyle/>
          <a:p>
            <a:pPr marL="285750" indent="-285750" algn="just">
              <a:lnSpc>
                <a:spcPct val="150000"/>
              </a:lnSpc>
              <a:buClr>
                <a:srgbClr val="0070C0"/>
              </a:buClr>
              <a:buFont typeface="Arial" panose="020B0604020202020204" pitchFamily="34" charset="0"/>
              <a:buChar char="•"/>
            </a:pPr>
            <a:r>
              <a:rPr lang="zh-CN" altLang="en-US" sz="2000" dirty="0"/>
              <a:t>由于置业需求外溢，制造业运营成本增长，企业寻找机会退出深圳，以至于大量厂房空置，城市更新成为解决双方需求的最佳选择。经过更新，该地块改造为一个</a:t>
            </a:r>
            <a:r>
              <a:rPr lang="en-US" altLang="zh-CN" sz="2000" b="1" dirty="0">
                <a:solidFill>
                  <a:srgbClr val="0070C0"/>
                </a:solidFill>
              </a:rPr>
              <a:t>82</a:t>
            </a:r>
            <a:r>
              <a:rPr lang="zh-CN" altLang="en-US" sz="2000" b="1" dirty="0">
                <a:solidFill>
                  <a:srgbClr val="0070C0"/>
                </a:solidFill>
              </a:rPr>
              <a:t>万㎡</a:t>
            </a:r>
            <a:r>
              <a:rPr lang="zh-CN" altLang="en-US" sz="2000" dirty="0"/>
              <a:t>旗舰城市综合体，包括多元化商业中心及花园社区。</a:t>
            </a:r>
            <a:endParaRPr lang="zh-CN" altLang="en-US" sz="20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2257" y="5344647"/>
            <a:ext cx="10978243" cy="879087"/>
          </a:xfrm>
          <a:prstGeom prst="rect">
            <a:avLst/>
          </a:prstGeom>
          <a:noFill/>
        </p:spPr>
        <p:txBody>
          <a:bodyPr wrap="square" rtlCol="0">
            <a:spAutoFit/>
          </a:bodyPr>
          <a:lstStyle/>
          <a:p>
            <a:pPr>
              <a:lnSpc>
                <a:spcPct val="150000"/>
              </a:lnSpc>
            </a:pPr>
            <a:r>
              <a:rPr lang="zh-CN" altLang="en-US" sz="1800" kern="100" dirty="0">
                <a:solidFill>
                  <a:srgbClr val="0070C0"/>
                </a:solidFill>
                <a:effectLst/>
                <a:latin typeface="仿宋_GB2312" panose="02010609030101010101" charset="-122"/>
              </a:rPr>
              <a:t>目前已完成家具厂活化利用商业规划初稿，计划在家具厂运营咖啡厅、配饰花店等餐饮小食，桌游馆、摄影等休闲娱乐，图书礼品、手办、水吧等购物零售，从而达到提升古城业态效果。</a:t>
            </a:r>
            <a:endParaRPr lang="zh-CN" altLang="en-US" sz="1800" kern="100" dirty="0">
              <a:solidFill>
                <a:srgbClr val="0070C0"/>
              </a:solidFill>
              <a:effectLst/>
              <a:latin typeface="Calibri" panose="020F0502020204030204" pitchFamily="34" charset="0"/>
            </a:endParaRPr>
          </a:p>
        </p:txBody>
      </p:sp>
      <p:grpSp>
        <p:nvGrpSpPr>
          <p:cNvPr id="3" name="组合 2"/>
          <p:cNvGrpSpPr/>
          <p:nvPr/>
        </p:nvGrpSpPr>
        <p:grpSpPr>
          <a:xfrm>
            <a:off x="0" y="181084"/>
            <a:ext cx="12006943" cy="568144"/>
            <a:chOff x="0" y="273684"/>
            <a:chExt cx="12006943" cy="568144"/>
          </a:xfrm>
        </p:grpSpPr>
        <p:sp>
          <p:nvSpPr>
            <p:cNvPr id="4" name="文本框 3"/>
            <p:cNvSpPr txBox="1"/>
            <p:nvPr/>
          </p:nvSpPr>
          <p:spPr>
            <a:xfrm>
              <a:off x="588780" y="273684"/>
              <a:ext cx="63073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2.4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城市更新项目分类</a:t>
              </a:r>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按功能分类</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5" name="直接连接符 4"/>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333691"/>
              <a:ext cx="495300" cy="508133"/>
              <a:chOff x="0" y="333691"/>
              <a:chExt cx="495300" cy="508133"/>
            </a:xfrm>
          </p:grpSpPr>
          <p:sp>
            <p:nvSpPr>
              <p:cNvPr id="7" name="矩形 6"/>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 name="组合 8"/>
          <p:cNvGrpSpPr/>
          <p:nvPr/>
        </p:nvGrpSpPr>
        <p:grpSpPr>
          <a:xfrm>
            <a:off x="407783" y="957616"/>
            <a:ext cx="6261602" cy="425737"/>
            <a:chOff x="809613" y="4996180"/>
            <a:chExt cx="2352998" cy="425737"/>
          </a:xfrm>
        </p:grpSpPr>
        <p:sp>
          <p:nvSpPr>
            <p:cNvPr id="10" name="矩形: 圆角 9"/>
            <p:cNvSpPr/>
            <p:nvPr/>
          </p:nvSpPr>
          <p:spPr>
            <a:xfrm>
              <a:off x="809613" y="4996180"/>
              <a:ext cx="2352998" cy="425737"/>
            </a:xfrm>
            <a:prstGeom prst="roundRect">
              <a:avLst>
                <a:gd name="adj" fmla="val 0"/>
              </a:avLst>
            </a:prstGeom>
            <a:gradFill flip="none" rotWithShape="1">
              <a:gsLst>
                <a:gs pos="100000">
                  <a:srgbClr val="0070C0"/>
                </a:gs>
                <a:gs pos="0">
                  <a:srgbClr val="009AD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827442" y="5008993"/>
              <a:ext cx="2317339" cy="398780"/>
            </a:xfrm>
            <a:prstGeom prst="rect">
              <a:avLst/>
            </a:prstGeom>
            <a:noFill/>
          </p:spPr>
          <p:txBody>
            <a:bodyPr wrap="square">
              <a:spAutoFit/>
            </a:bodyPr>
            <a:lstStyle/>
            <a:p>
              <a:pPr algn="ctr"/>
              <a:r>
                <a:rPr lang="zh-CN" altLang="en-US" sz="2000" dirty="0">
                  <a:solidFill>
                    <a:schemeClr val="bg1"/>
                  </a:solidFill>
                  <a:effectLst>
                    <a:outerShdw blurRad="50800" dist="38100" dir="2700000" algn="tl" rotWithShape="0">
                      <a:srgbClr val="002060">
                        <a:alpha val="40000"/>
                      </a:srgbClr>
                    </a:outerShdw>
                  </a:effectLst>
                </a:rPr>
                <a:t>聊城古城典型的</a:t>
              </a:r>
              <a:r>
                <a:rPr lang="zh-CN" altLang="en-US" sz="2000" b="1" dirty="0">
                  <a:solidFill>
                    <a:srgbClr val="FEF57E"/>
                  </a:solidFill>
                  <a:effectLst>
                    <a:outerShdw blurRad="50800" dist="38100" dir="2700000" algn="tl" rotWithShape="0">
                      <a:srgbClr val="002060">
                        <a:alpha val="40000"/>
                      </a:srgbClr>
                    </a:outerShdw>
                  </a:effectLst>
                </a:rPr>
                <a:t>老工业厂房活化利用</a:t>
              </a:r>
              <a:r>
                <a:rPr lang="zh-CN" altLang="en-US" sz="2000" dirty="0">
                  <a:solidFill>
                    <a:schemeClr val="bg1"/>
                  </a:solidFill>
                  <a:effectLst>
                    <a:outerShdw blurRad="50800" dist="38100" dir="2700000" algn="tl" rotWithShape="0">
                      <a:srgbClr val="002060">
                        <a:alpha val="40000"/>
                      </a:srgbClr>
                    </a:outerShdw>
                  </a:effectLst>
                </a:rPr>
                <a:t>案例</a:t>
              </a:r>
              <a:endParaRPr lang="zh-CN" altLang="en-US" sz="2000" dirty="0">
                <a:solidFill>
                  <a:schemeClr val="bg1"/>
                </a:solidFill>
                <a:effectLst>
                  <a:outerShdw blurRad="50800" dist="38100" dir="2700000" algn="tl" rotWithShape="0">
                    <a:srgbClr val="002060">
                      <a:alpha val="40000"/>
                    </a:srgbClr>
                  </a:outerShdw>
                </a:effectLst>
              </a:endParaRPr>
            </a:p>
          </p:txBody>
        </p:sp>
      </p:grpSp>
      <p:sp>
        <p:nvSpPr>
          <p:cNvPr id="12" name="文本框 11"/>
          <p:cNvSpPr txBox="1"/>
          <p:nvPr/>
        </p:nvSpPr>
        <p:spPr>
          <a:xfrm>
            <a:off x="642257" y="1513425"/>
            <a:ext cx="2452190" cy="400110"/>
          </a:xfrm>
          <a:prstGeom prst="rect">
            <a:avLst/>
          </a:prstGeom>
          <a:noFill/>
        </p:spPr>
        <p:txBody>
          <a:bodyPr wrap="square">
            <a:spAutoFit/>
          </a:bodyPr>
          <a:lstStyle/>
          <a:p>
            <a:pPr marL="285750" indent="-285750">
              <a:buClr>
                <a:srgbClr val="0070C0"/>
              </a:buClr>
              <a:buFont typeface="Wingdings" panose="05000000000000000000" pitchFamily="2" charset="2"/>
              <a:buChar char="u"/>
            </a:pPr>
            <a:r>
              <a:rPr lang="zh-CN" altLang="en-US" sz="2000" b="1" dirty="0"/>
              <a:t>米市街老家具厂</a:t>
            </a:r>
            <a:endParaRPr lang="zh-CN" altLang="en-US" sz="2000" b="1" dirty="0"/>
          </a:p>
        </p:txBody>
      </p:sp>
      <p:grpSp>
        <p:nvGrpSpPr>
          <p:cNvPr id="26" name="组合 25"/>
          <p:cNvGrpSpPr/>
          <p:nvPr/>
        </p:nvGrpSpPr>
        <p:grpSpPr>
          <a:xfrm>
            <a:off x="642257" y="1984504"/>
            <a:ext cx="5815693" cy="3039417"/>
            <a:chOff x="642257" y="1984504"/>
            <a:chExt cx="5815693" cy="3039417"/>
          </a:xfrm>
        </p:grpSpPr>
        <p:sp>
          <p:nvSpPr>
            <p:cNvPr id="25" name="矩形 24"/>
            <p:cNvSpPr/>
            <p:nvPr/>
          </p:nvSpPr>
          <p:spPr>
            <a:xfrm>
              <a:off x="642257" y="1984504"/>
              <a:ext cx="5815693" cy="3039417"/>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3" name="文本框 12"/>
            <p:cNvSpPr txBox="1"/>
            <p:nvPr/>
          </p:nvSpPr>
          <p:spPr>
            <a:xfrm>
              <a:off x="811710" y="2013657"/>
              <a:ext cx="5646240" cy="2971165"/>
            </a:xfrm>
            <a:prstGeom prst="rect">
              <a:avLst/>
            </a:prstGeom>
            <a:noFill/>
          </p:spPr>
          <p:txBody>
            <a:bodyPr wrap="square" rtlCol="0">
              <a:spAutoFit/>
            </a:bodyPr>
            <a:lstStyle/>
            <a:p>
              <a:pPr marL="285750" indent="-285750">
                <a:lnSpc>
                  <a:spcPct val="130000"/>
                </a:lnSpc>
                <a:buClr>
                  <a:srgbClr val="0070C0"/>
                </a:buClr>
                <a:buSzPct val="70000"/>
                <a:buFont typeface="Wingdings" panose="05000000000000000000" pitchFamily="2" charset="2"/>
                <a:buChar char="l"/>
              </a:pPr>
              <a:r>
                <a:rPr lang="zh-CN" altLang="en-US" sz="1600" kern="100" dirty="0">
                  <a:effectLst/>
                  <a:latin typeface="仿宋_GB2312" panose="02010609030101010101" charset="-122"/>
                </a:rPr>
                <a:t>初期是竹器生产合作社。</a:t>
              </a:r>
              <a:endParaRPr lang="en-US" altLang="zh-CN" sz="1600" kern="100" dirty="0">
                <a:effectLst/>
                <a:latin typeface="仿宋_GB2312" panose="02010609030101010101" charset="-122"/>
              </a:endParaRPr>
            </a:p>
            <a:p>
              <a:pPr marL="285750" indent="-285750">
                <a:lnSpc>
                  <a:spcPct val="130000"/>
                </a:lnSpc>
                <a:buClr>
                  <a:srgbClr val="0070C0"/>
                </a:buClr>
                <a:buSzPct val="70000"/>
                <a:buFont typeface="Wingdings" panose="05000000000000000000" pitchFamily="2" charset="2"/>
                <a:buChar char="l"/>
              </a:pPr>
              <a:r>
                <a:rPr lang="en-US" altLang="zh-CN" sz="1600" kern="100" dirty="0">
                  <a:effectLst/>
                  <a:latin typeface="仿宋_GB2312" panose="02010609030101010101" charset="-122"/>
                </a:rPr>
                <a:t>1961</a:t>
              </a:r>
              <a:r>
                <a:rPr lang="zh-CN" altLang="en-US" sz="1600" kern="100" dirty="0">
                  <a:effectLst/>
                  <a:latin typeface="仿宋_GB2312" panose="02010609030101010101" charset="-122"/>
                </a:rPr>
                <a:t>年迁于米市街段路东，以编制生产、生活用具为主，生产那个时期家中常用的篮子、筛子、扫帚、藤椅等。</a:t>
              </a:r>
              <a:endParaRPr lang="en-US" altLang="zh-CN" sz="1600" kern="100" dirty="0">
                <a:effectLst/>
                <a:latin typeface="仿宋_GB2312" panose="02010609030101010101" charset="-122"/>
              </a:endParaRPr>
            </a:p>
            <a:p>
              <a:pPr marL="285750" indent="-285750">
                <a:lnSpc>
                  <a:spcPct val="130000"/>
                </a:lnSpc>
                <a:buClr>
                  <a:srgbClr val="0070C0"/>
                </a:buClr>
                <a:buSzPct val="70000"/>
                <a:buFont typeface="Wingdings" panose="05000000000000000000" pitchFamily="2" charset="2"/>
                <a:buChar char="l"/>
              </a:pPr>
              <a:r>
                <a:rPr lang="en-US" altLang="zh-CN" sz="1600" kern="100" dirty="0">
                  <a:effectLst/>
                  <a:latin typeface="仿宋_GB2312" panose="02010609030101010101" charset="-122"/>
                </a:rPr>
                <a:t>1968</a:t>
              </a:r>
              <a:r>
                <a:rPr lang="zh-CN" altLang="en-US" sz="1600" kern="100" dirty="0">
                  <a:effectLst/>
                  <a:latin typeface="仿宋_GB2312" panose="02010609030101010101" charset="-122"/>
                </a:rPr>
                <a:t>年试产洗涤剂。</a:t>
              </a:r>
              <a:endParaRPr lang="en-US" altLang="zh-CN" sz="1600" kern="100" dirty="0">
                <a:effectLst/>
                <a:latin typeface="仿宋_GB2312" panose="02010609030101010101" charset="-122"/>
              </a:endParaRPr>
            </a:p>
            <a:p>
              <a:pPr marL="285750" indent="-285750">
                <a:lnSpc>
                  <a:spcPct val="130000"/>
                </a:lnSpc>
                <a:buClr>
                  <a:srgbClr val="0070C0"/>
                </a:buClr>
                <a:buSzPct val="70000"/>
                <a:buFont typeface="Wingdings" panose="05000000000000000000" pitchFamily="2" charset="2"/>
                <a:buChar char="l"/>
              </a:pPr>
              <a:r>
                <a:rPr lang="en-US" altLang="zh-CN" sz="1600" kern="100" dirty="0">
                  <a:effectLst/>
                  <a:latin typeface="仿宋_GB2312" panose="02010609030101010101" charset="-122"/>
                </a:rPr>
                <a:t>1972</a:t>
              </a:r>
              <a:r>
                <a:rPr lang="zh-CN" altLang="en-US" sz="1600" kern="100" dirty="0">
                  <a:effectLst/>
                  <a:latin typeface="仿宋_GB2312" panose="02010609030101010101" charset="-122"/>
                </a:rPr>
                <a:t>年又转产锅盖、风箱、蒸笼等炊具。</a:t>
              </a:r>
              <a:endParaRPr lang="en-US" altLang="zh-CN" sz="1600" kern="100" dirty="0">
                <a:effectLst/>
                <a:latin typeface="仿宋_GB2312" panose="02010609030101010101" charset="-122"/>
              </a:endParaRPr>
            </a:p>
            <a:p>
              <a:pPr marL="285750" indent="-285750">
                <a:lnSpc>
                  <a:spcPct val="130000"/>
                </a:lnSpc>
                <a:buClr>
                  <a:srgbClr val="0070C0"/>
                </a:buClr>
                <a:buSzPct val="70000"/>
                <a:buFont typeface="Wingdings" panose="05000000000000000000" pitchFamily="2" charset="2"/>
                <a:buChar char="l"/>
              </a:pPr>
              <a:r>
                <a:rPr lang="en-US" altLang="zh-CN" sz="1600" kern="100" dirty="0">
                  <a:effectLst/>
                  <a:latin typeface="仿宋_GB2312" panose="02010609030101010101" charset="-122"/>
                </a:rPr>
                <a:t>1979</a:t>
              </a:r>
              <a:r>
                <a:rPr lang="zh-CN" altLang="en-US" sz="1600" kern="100" dirty="0">
                  <a:effectLst/>
                  <a:latin typeface="仿宋_GB2312" panose="02010609030101010101" charset="-122"/>
                </a:rPr>
                <a:t>年更名“聊城县家具厂”，开始生产家具。</a:t>
              </a:r>
              <a:endParaRPr lang="en-US" altLang="zh-CN" sz="1600" kern="100" dirty="0">
                <a:effectLst/>
                <a:latin typeface="仿宋_GB2312" panose="02010609030101010101" charset="-122"/>
              </a:endParaRPr>
            </a:p>
            <a:p>
              <a:pPr marL="285750" indent="-285750">
                <a:lnSpc>
                  <a:spcPct val="130000"/>
                </a:lnSpc>
                <a:buClr>
                  <a:srgbClr val="0070C0"/>
                </a:buClr>
                <a:buSzPct val="70000"/>
                <a:buFont typeface="Wingdings" panose="05000000000000000000" pitchFamily="2" charset="2"/>
                <a:buChar char="l"/>
              </a:pPr>
              <a:r>
                <a:rPr lang="en-US" altLang="zh-CN" sz="1600" kern="100" dirty="0">
                  <a:effectLst/>
                  <a:latin typeface="仿宋_GB2312" panose="02010609030101010101" charset="-122"/>
                </a:rPr>
                <a:t>1998</a:t>
              </a:r>
              <a:r>
                <a:rPr lang="zh-CN" altLang="en-US" sz="1600" kern="100" dirty="0">
                  <a:effectLst/>
                  <a:latin typeface="仿宋_GB2312" panose="02010609030101010101" charset="-122"/>
                </a:rPr>
                <a:t>年停产空置。</a:t>
              </a:r>
              <a:endParaRPr lang="en-US" altLang="zh-CN" sz="1600" kern="100" dirty="0">
                <a:effectLst/>
                <a:latin typeface="仿宋_GB2312" panose="02010609030101010101" charset="-122"/>
              </a:endParaRPr>
            </a:p>
            <a:p>
              <a:pPr marL="285750" indent="-285750">
                <a:lnSpc>
                  <a:spcPct val="130000"/>
                </a:lnSpc>
                <a:buClr>
                  <a:srgbClr val="0070C0"/>
                </a:buClr>
                <a:buSzPct val="70000"/>
                <a:buFont typeface="Wingdings" panose="05000000000000000000" pitchFamily="2" charset="2"/>
                <a:buChar char="l"/>
              </a:pPr>
              <a:r>
                <a:rPr lang="en-US" altLang="zh-CN" sz="1600" kern="100" dirty="0">
                  <a:effectLst/>
                  <a:latin typeface="仿宋_GB2312" panose="02010609030101010101" charset="-122"/>
                </a:rPr>
                <a:t>2020</a:t>
              </a:r>
              <a:r>
                <a:rPr lang="zh-CN" altLang="en-US" sz="1600" kern="100" dirty="0">
                  <a:effectLst/>
                  <a:latin typeface="仿宋_GB2312" panose="02010609030101010101" charset="-122"/>
                </a:rPr>
                <a:t>年家具厂内部有</a:t>
              </a:r>
              <a:r>
                <a:rPr lang="en-US" altLang="zh-CN" sz="1600" kern="100" dirty="0">
                  <a:effectLst/>
                  <a:latin typeface="仿宋_GB2312" panose="02010609030101010101" charset="-122"/>
                </a:rPr>
                <a:t>4</a:t>
              </a:r>
              <a:r>
                <a:rPr lang="zh-CN" altLang="en-US" sz="1600" kern="100" dirty="0">
                  <a:effectLst/>
                  <a:latin typeface="仿宋_GB2312" panose="02010609030101010101" charset="-122"/>
                </a:rPr>
                <a:t>处房屋，被评为市级历史建筑。</a:t>
              </a:r>
              <a:endParaRPr lang="en-US" altLang="zh-CN" sz="1600" kern="100" dirty="0">
                <a:effectLst/>
                <a:latin typeface="仿宋_GB2312" panose="02010609030101010101" charset="-122"/>
              </a:endParaRPr>
            </a:p>
            <a:p>
              <a:pPr marL="285750" indent="-285750">
                <a:lnSpc>
                  <a:spcPct val="130000"/>
                </a:lnSpc>
                <a:buClr>
                  <a:srgbClr val="0070C0"/>
                </a:buClr>
                <a:buSzPct val="70000"/>
                <a:buFont typeface="Wingdings" panose="05000000000000000000" pitchFamily="2" charset="2"/>
                <a:buChar char="l"/>
              </a:pPr>
              <a:r>
                <a:rPr lang="en-US" altLang="zh-CN" sz="1600" kern="100" dirty="0">
                  <a:effectLst/>
                  <a:latin typeface="仿宋_GB2312" panose="02010609030101010101" charset="-122"/>
                </a:rPr>
                <a:t>2021</a:t>
              </a:r>
              <a:r>
                <a:rPr lang="zh-CN" altLang="en-US" sz="1600" kern="100" dirty="0">
                  <a:effectLst/>
                  <a:latin typeface="仿宋_GB2312" panose="02010609030101010101" charset="-122"/>
                </a:rPr>
                <a:t>年开始对老家具厂进行整治及活化利用。</a:t>
              </a:r>
              <a:endParaRPr lang="zh-CN" altLang="en-US" sz="1600" kern="100" dirty="0">
                <a:effectLst/>
                <a:latin typeface="Calibri" panose="020F0502020204030204" pitchFamily="34" charset="0"/>
              </a:endParaRPr>
            </a:p>
          </p:txBody>
        </p:sp>
      </p:grpSp>
      <p:grpSp>
        <p:nvGrpSpPr>
          <p:cNvPr id="24" name="组合 23"/>
          <p:cNvGrpSpPr/>
          <p:nvPr/>
        </p:nvGrpSpPr>
        <p:grpSpPr>
          <a:xfrm>
            <a:off x="6517720" y="1977198"/>
            <a:ext cx="5255180" cy="3072767"/>
            <a:chOff x="6621937" y="1590999"/>
            <a:chExt cx="5152194" cy="2983578"/>
          </a:xfrm>
        </p:grpSpPr>
        <p:grpSp>
          <p:nvGrpSpPr>
            <p:cNvPr id="22" name="组合 21"/>
            <p:cNvGrpSpPr/>
            <p:nvPr/>
          </p:nvGrpSpPr>
          <p:grpSpPr>
            <a:xfrm>
              <a:off x="6621937" y="1590999"/>
              <a:ext cx="5152194" cy="1472002"/>
              <a:chOff x="-922024" y="3285252"/>
              <a:chExt cx="16238224" cy="4639323"/>
            </a:xfrm>
          </p:grpSpPr>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18462"/>
              <a:stretch>
                <a:fillRect/>
              </a:stretch>
            </p:blipFill>
            <p:spPr>
              <a:xfrm>
                <a:off x="-922024" y="3285252"/>
                <a:ext cx="8113527" cy="4639323"/>
              </a:xfrm>
              <a:prstGeom prst="rect">
                <a:avLst/>
              </a:prstGeom>
            </p:spPr>
          </p:pic>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91503" y="3290235"/>
                <a:ext cx="8124697" cy="4634031"/>
              </a:xfrm>
              <a:prstGeom prst="rect">
                <a:avLst/>
              </a:prstGeom>
            </p:spPr>
          </p:pic>
        </p:grpSp>
        <p:grpSp>
          <p:nvGrpSpPr>
            <p:cNvPr id="23" name="组合 22"/>
            <p:cNvGrpSpPr/>
            <p:nvPr/>
          </p:nvGrpSpPr>
          <p:grpSpPr>
            <a:xfrm>
              <a:off x="6621937" y="3067051"/>
              <a:ext cx="5152194" cy="1507526"/>
              <a:chOff x="3422806" y="-3955906"/>
              <a:chExt cx="9767297" cy="2857899"/>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2806" y="-3955906"/>
                <a:ext cx="4887007" cy="2857899"/>
              </a:xfrm>
              <a:prstGeom prst="rect">
                <a:avLst/>
              </a:prstGeom>
            </p:spPr>
          </p:pic>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09813" y="-3955905"/>
                <a:ext cx="4880290" cy="2857898"/>
              </a:xfrm>
              <a:prstGeom prst="rect">
                <a:avLst/>
              </a:prstGeom>
            </p:spPr>
          </p:pic>
        </p:gr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81084"/>
            <a:ext cx="12006943" cy="568144"/>
            <a:chOff x="0" y="273684"/>
            <a:chExt cx="12006943" cy="568144"/>
          </a:xfrm>
        </p:grpSpPr>
        <p:sp>
          <p:nvSpPr>
            <p:cNvPr id="3" name="文本框 2"/>
            <p:cNvSpPr txBox="1"/>
            <p:nvPr/>
          </p:nvSpPr>
          <p:spPr>
            <a:xfrm>
              <a:off x="588780" y="273684"/>
              <a:ext cx="63073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2.4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城市更新项目分类</a:t>
              </a:r>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按功能分类</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333691"/>
              <a:ext cx="495300" cy="508133"/>
              <a:chOff x="0" y="333691"/>
              <a:chExt cx="495300" cy="508133"/>
            </a:xfrm>
          </p:grpSpPr>
          <p:sp>
            <p:nvSpPr>
              <p:cNvPr id="6" name="矩形 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3" name="组合 12"/>
          <p:cNvGrpSpPr/>
          <p:nvPr/>
        </p:nvGrpSpPr>
        <p:grpSpPr>
          <a:xfrm>
            <a:off x="350633" y="1596923"/>
            <a:ext cx="2881318" cy="637942"/>
            <a:chOff x="809613" y="4996180"/>
            <a:chExt cx="2577312" cy="451598"/>
          </a:xfrm>
        </p:grpSpPr>
        <p:sp>
          <p:nvSpPr>
            <p:cNvPr id="14" name="矩形: 圆角 13"/>
            <p:cNvSpPr/>
            <p:nvPr/>
          </p:nvSpPr>
          <p:spPr>
            <a:xfrm>
              <a:off x="809613" y="4996180"/>
              <a:ext cx="2577312" cy="425737"/>
            </a:xfrm>
            <a:prstGeom prst="roundRect">
              <a:avLst>
                <a:gd name="adj" fmla="val 0"/>
              </a:avLst>
            </a:prstGeom>
            <a:gradFill flip="none" rotWithShape="1">
              <a:gsLst>
                <a:gs pos="100000">
                  <a:srgbClr val="0070C0"/>
                </a:gs>
                <a:gs pos="0">
                  <a:srgbClr val="009AD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p>
          </p:txBody>
        </p:sp>
        <p:sp>
          <p:nvSpPr>
            <p:cNvPr id="15" name="文本框 14"/>
            <p:cNvSpPr txBox="1"/>
            <p:nvPr/>
          </p:nvSpPr>
          <p:spPr>
            <a:xfrm>
              <a:off x="883877" y="5044623"/>
              <a:ext cx="2428784" cy="403155"/>
            </a:xfrm>
            <a:prstGeom prst="rect">
              <a:avLst/>
            </a:prstGeom>
            <a:noFill/>
          </p:spPr>
          <p:txBody>
            <a:bodyPr wrap="square">
              <a:spAutoFit/>
            </a:bodyPr>
            <a:lstStyle/>
            <a:p>
              <a:pPr algn="ctr"/>
              <a:r>
                <a:rPr lang="zh-CN" altLang="en-US" sz="2400" b="1" dirty="0">
                  <a:solidFill>
                    <a:schemeClr val="bg1"/>
                  </a:solidFill>
                  <a:effectLst>
                    <a:outerShdw blurRad="50800" dist="38100" dir="2700000" algn="tl" rotWithShape="0">
                      <a:srgbClr val="002060">
                        <a:alpha val="40000"/>
                      </a:srgbClr>
                    </a:outerShdw>
                  </a:effectLst>
                </a:rPr>
                <a:t>公共空间改造</a:t>
              </a:r>
              <a:endParaRPr lang="zh-CN" altLang="en-US" sz="2400" b="1" dirty="0">
                <a:solidFill>
                  <a:schemeClr val="bg1"/>
                </a:solidFill>
                <a:effectLst>
                  <a:outerShdw blurRad="50800" dist="38100" dir="2700000" algn="tl" rotWithShape="0">
                    <a:srgbClr val="002060">
                      <a:alpha val="40000"/>
                    </a:srgbClr>
                  </a:outerShdw>
                </a:effectLst>
              </a:endParaRPr>
            </a:p>
          </p:txBody>
        </p:sp>
      </p:grpSp>
      <p:sp>
        <p:nvSpPr>
          <p:cNvPr id="18" name="矩形 17"/>
          <p:cNvSpPr/>
          <p:nvPr/>
        </p:nvSpPr>
        <p:spPr>
          <a:xfrm>
            <a:off x="335230" y="2568350"/>
            <a:ext cx="11582400" cy="30704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577873" y="2824605"/>
            <a:ext cx="2328018" cy="452072"/>
            <a:chOff x="2166536" y="5426711"/>
            <a:chExt cx="1314162" cy="361790"/>
          </a:xfrm>
        </p:grpSpPr>
        <p:sp>
          <p:nvSpPr>
            <p:cNvPr id="74" name="矩形: 圆角 73"/>
            <p:cNvSpPr/>
            <p:nvPr/>
          </p:nvSpPr>
          <p:spPr>
            <a:xfrm>
              <a:off x="2176670" y="5426711"/>
              <a:ext cx="1304028" cy="338554"/>
            </a:xfrm>
            <a:prstGeom prst="roundRect">
              <a:avLst>
                <a:gd name="adj" fmla="val 50000"/>
              </a:avLst>
            </a:prstGeom>
            <a:gradFill>
              <a:gsLst>
                <a:gs pos="10000">
                  <a:srgbClr val="FFCD15"/>
                </a:gs>
                <a:gs pos="82000">
                  <a:srgbClr val="FCB018"/>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68" name="矩形: 圆角 67"/>
            <p:cNvSpPr/>
            <p:nvPr/>
          </p:nvSpPr>
          <p:spPr>
            <a:xfrm>
              <a:off x="2166536" y="5445065"/>
              <a:ext cx="1304028" cy="338554"/>
            </a:xfrm>
            <a:prstGeom prst="roundRect">
              <a:avLst>
                <a:gd name="adj" fmla="val 50000"/>
              </a:avLst>
            </a:prstGeom>
            <a:gradFill>
              <a:gsLst>
                <a:gs pos="10000">
                  <a:srgbClr val="00B0F0"/>
                </a:gs>
                <a:gs pos="82000">
                  <a:srgbClr val="0070C0"/>
                </a:gs>
              </a:gsLst>
              <a:path path="circle">
                <a:fillToRect r="100000" b="100000"/>
              </a:path>
            </a:gradFill>
            <a:ln>
              <a:noFill/>
            </a:ln>
            <a:effectLst>
              <a:outerShdw blurRad="241300" dist="88900" dir="3600000" sx="98000" sy="98000" algn="t"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0" name="文本框 69"/>
            <p:cNvSpPr txBox="1"/>
            <p:nvPr/>
          </p:nvSpPr>
          <p:spPr>
            <a:xfrm>
              <a:off x="2205242" y="5468296"/>
              <a:ext cx="1226616" cy="320205"/>
            </a:xfrm>
            <a:prstGeom prst="rect">
              <a:avLst/>
            </a:prstGeom>
            <a:noFill/>
          </p:spPr>
          <p:txBody>
            <a:bodyPr wrap="square">
              <a:spAutoFit/>
            </a:bodyPr>
            <a:lstStyle/>
            <a:p>
              <a:pPr algn="ctr"/>
              <a:r>
                <a:rPr lang="zh-CN" altLang="en-US" sz="2000" dirty="0">
                  <a:solidFill>
                    <a:schemeClr val="bg1"/>
                  </a:solidFill>
                </a:rPr>
                <a:t>城市河流水系</a:t>
              </a:r>
              <a:endParaRPr lang="zh-CN" altLang="en-US" sz="2000" dirty="0">
                <a:solidFill>
                  <a:schemeClr val="bg1"/>
                </a:solidFill>
              </a:endParaRPr>
            </a:p>
          </p:txBody>
        </p:sp>
      </p:grpSp>
      <p:grpSp>
        <p:nvGrpSpPr>
          <p:cNvPr id="75" name="组合 74"/>
          <p:cNvGrpSpPr/>
          <p:nvPr/>
        </p:nvGrpSpPr>
        <p:grpSpPr>
          <a:xfrm>
            <a:off x="3468859" y="2824611"/>
            <a:ext cx="2328018" cy="445972"/>
            <a:chOff x="2166536" y="5426711"/>
            <a:chExt cx="1314162" cy="356908"/>
          </a:xfrm>
        </p:grpSpPr>
        <p:sp>
          <p:nvSpPr>
            <p:cNvPr id="76" name="矩形: 圆角 75"/>
            <p:cNvSpPr/>
            <p:nvPr/>
          </p:nvSpPr>
          <p:spPr>
            <a:xfrm>
              <a:off x="2176670" y="5426711"/>
              <a:ext cx="1304028" cy="338554"/>
            </a:xfrm>
            <a:prstGeom prst="roundRect">
              <a:avLst>
                <a:gd name="adj" fmla="val 50000"/>
              </a:avLst>
            </a:prstGeom>
            <a:gradFill>
              <a:gsLst>
                <a:gs pos="10000">
                  <a:srgbClr val="FFCD15"/>
                </a:gs>
                <a:gs pos="82000">
                  <a:srgbClr val="FCB018"/>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7" name="矩形: 圆角 76"/>
            <p:cNvSpPr/>
            <p:nvPr/>
          </p:nvSpPr>
          <p:spPr>
            <a:xfrm>
              <a:off x="2166536" y="5445065"/>
              <a:ext cx="1304028" cy="338554"/>
            </a:xfrm>
            <a:prstGeom prst="roundRect">
              <a:avLst>
                <a:gd name="adj" fmla="val 50000"/>
              </a:avLst>
            </a:prstGeom>
            <a:gradFill>
              <a:gsLst>
                <a:gs pos="10000">
                  <a:srgbClr val="00B0F0"/>
                </a:gs>
                <a:gs pos="82000">
                  <a:srgbClr val="0070C0"/>
                </a:gs>
              </a:gsLst>
              <a:path path="circle">
                <a:fillToRect r="100000" b="100000"/>
              </a:path>
            </a:gradFill>
            <a:ln>
              <a:noFill/>
            </a:ln>
            <a:effectLst>
              <a:outerShdw blurRad="241300" dist="88900" dir="3600000" sx="98000" sy="98000" algn="t"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8" name="文本框 77"/>
            <p:cNvSpPr txBox="1"/>
            <p:nvPr/>
          </p:nvSpPr>
          <p:spPr>
            <a:xfrm>
              <a:off x="2188855" y="5456680"/>
              <a:ext cx="1258522" cy="320205"/>
            </a:xfrm>
            <a:prstGeom prst="rect">
              <a:avLst/>
            </a:prstGeom>
            <a:noFill/>
          </p:spPr>
          <p:txBody>
            <a:bodyPr wrap="square">
              <a:spAutoFit/>
            </a:bodyPr>
            <a:lstStyle/>
            <a:p>
              <a:pPr algn="ctr"/>
              <a:r>
                <a:rPr lang="zh-CN" altLang="en-US" sz="2000" dirty="0">
                  <a:solidFill>
                    <a:schemeClr val="bg1"/>
                  </a:solidFill>
                </a:rPr>
                <a:t>废弃公共设施工程</a:t>
              </a:r>
              <a:endParaRPr lang="zh-CN" altLang="en-US" sz="2000" dirty="0">
                <a:solidFill>
                  <a:schemeClr val="bg1"/>
                </a:solidFill>
              </a:endParaRPr>
            </a:p>
          </p:txBody>
        </p:sp>
      </p:grpSp>
      <p:grpSp>
        <p:nvGrpSpPr>
          <p:cNvPr id="79" name="组合 78"/>
          <p:cNvGrpSpPr/>
          <p:nvPr/>
        </p:nvGrpSpPr>
        <p:grpSpPr>
          <a:xfrm>
            <a:off x="6207445" y="2824609"/>
            <a:ext cx="2328018" cy="445972"/>
            <a:chOff x="2166536" y="5426711"/>
            <a:chExt cx="1314162" cy="356908"/>
          </a:xfrm>
        </p:grpSpPr>
        <p:sp>
          <p:nvSpPr>
            <p:cNvPr id="80" name="矩形: 圆角 79"/>
            <p:cNvSpPr/>
            <p:nvPr/>
          </p:nvSpPr>
          <p:spPr>
            <a:xfrm>
              <a:off x="2176670" y="5426711"/>
              <a:ext cx="1304028" cy="338554"/>
            </a:xfrm>
            <a:prstGeom prst="roundRect">
              <a:avLst>
                <a:gd name="adj" fmla="val 50000"/>
              </a:avLst>
            </a:prstGeom>
            <a:gradFill>
              <a:gsLst>
                <a:gs pos="10000">
                  <a:srgbClr val="FFCD15"/>
                </a:gs>
                <a:gs pos="82000">
                  <a:srgbClr val="FCB018"/>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81" name="矩形: 圆角 80"/>
            <p:cNvSpPr/>
            <p:nvPr/>
          </p:nvSpPr>
          <p:spPr>
            <a:xfrm>
              <a:off x="2166536" y="5445065"/>
              <a:ext cx="1304028" cy="338554"/>
            </a:xfrm>
            <a:prstGeom prst="roundRect">
              <a:avLst>
                <a:gd name="adj" fmla="val 50000"/>
              </a:avLst>
            </a:prstGeom>
            <a:gradFill>
              <a:gsLst>
                <a:gs pos="10000">
                  <a:srgbClr val="00B0F0"/>
                </a:gs>
                <a:gs pos="82000">
                  <a:srgbClr val="0070C0"/>
                </a:gs>
              </a:gsLst>
              <a:path path="circle">
                <a:fillToRect r="100000" b="100000"/>
              </a:path>
            </a:gradFill>
            <a:ln>
              <a:noFill/>
            </a:ln>
            <a:effectLst>
              <a:outerShdw blurRad="241300" dist="88900" dir="3600000" sx="98000" sy="98000" algn="t"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82" name="文本框 81"/>
            <p:cNvSpPr txBox="1"/>
            <p:nvPr/>
          </p:nvSpPr>
          <p:spPr>
            <a:xfrm>
              <a:off x="2205242" y="5456680"/>
              <a:ext cx="1226616" cy="320205"/>
            </a:xfrm>
            <a:prstGeom prst="rect">
              <a:avLst/>
            </a:prstGeom>
            <a:noFill/>
          </p:spPr>
          <p:txBody>
            <a:bodyPr wrap="square">
              <a:spAutoFit/>
            </a:bodyPr>
            <a:lstStyle/>
            <a:p>
              <a:pPr algn="ctr"/>
              <a:r>
                <a:rPr lang="zh-CN" altLang="en-US" sz="2000" dirty="0">
                  <a:solidFill>
                    <a:schemeClr val="bg1"/>
                  </a:solidFill>
                </a:rPr>
                <a:t>公共绿地</a:t>
              </a:r>
              <a:endParaRPr lang="zh-CN" altLang="en-US" sz="2000" dirty="0">
                <a:solidFill>
                  <a:schemeClr val="bg1"/>
                </a:solidFill>
              </a:endParaRPr>
            </a:p>
          </p:txBody>
        </p:sp>
      </p:grpSp>
      <p:grpSp>
        <p:nvGrpSpPr>
          <p:cNvPr id="88" name="组合 87"/>
          <p:cNvGrpSpPr/>
          <p:nvPr/>
        </p:nvGrpSpPr>
        <p:grpSpPr>
          <a:xfrm>
            <a:off x="9022231" y="2824609"/>
            <a:ext cx="2328018" cy="445972"/>
            <a:chOff x="2166536" y="5426711"/>
            <a:chExt cx="1314162" cy="356908"/>
          </a:xfrm>
        </p:grpSpPr>
        <p:sp>
          <p:nvSpPr>
            <p:cNvPr id="89" name="矩形: 圆角 88"/>
            <p:cNvSpPr/>
            <p:nvPr/>
          </p:nvSpPr>
          <p:spPr>
            <a:xfrm>
              <a:off x="2176670" y="5426711"/>
              <a:ext cx="1304028" cy="338554"/>
            </a:xfrm>
            <a:prstGeom prst="roundRect">
              <a:avLst>
                <a:gd name="adj" fmla="val 50000"/>
              </a:avLst>
            </a:prstGeom>
            <a:gradFill>
              <a:gsLst>
                <a:gs pos="10000">
                  <a:srgbClr val="FFCD15"/>
                </a:gs>
                <a:gs pos="82000">
                  <a:srgbClr val="FCB018"/>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90" name="矩形: 圆角 89"/>
            <p:cNvSpPr/>
            <p:nvPr/>
          </p:nvSpPr>
          <p:spPr>
            <a:xfrm>
              <a:off x="2166536" y="5445065"/>
              <a:ext cx="1304028" cy="338554"/>
            </a:xfrm>
            <a:prstGeom prst="roundRect">
              <a:avLst>
                <a:gd name="adj" fmla="val 50000"/>
              </a:avLst>
            </a:prstGeom>
            <a:gradFill>
              <a:gsLst>
                <a:gs pos="10000">
                  <a:srgbClr val="00B0F0"/>
                </a:gs>
                <a:gs pos="82000">
                  <a:srgbClr val="0070C0"/>
                </a:gs>
              </a:gsLst>
              <a:path path="circle">
                <a:fillToRect r="100000" b="100000"/>
              </a:path>
            </a:gradFill>
            <a:ln>
              <a:noFill/>
            </a:ln>
            <a:effectLst>
              <a:outerShdw blurRad="241300" dist="88900" dir="3600000" sx="98000" sy="98000" algn="t" rotWithShape="0">
                <a:schemeClr val="accent1">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91" name="文本框 90"/>
            <p:cNvSpPr txBox="1"/>
            <p:nvPr/>
          </p:nvSpPr>
          <p:spPr>
            <a:xfrm>
              <a:off x="2205242" y="5455229"/>
              <a:ext cx="1226616" cy="320205"/>
            </a:xfrm>
            <a:prstGeom prst="rect">
              <a:avLst/>
            </a:prstGeom>
            <a:noFill/>
          </p:spPr>
          <p:txBody>
            <a:bodyPr wrap="square">
              <a:spAutoFit/>
            </a:bodyPr>
            <a:lstStyle/>
            <a:p>
              <a:pPr algn="ctr"/>
              <a:r>
                <a:rPr lang="zh-CN" altLang="en-US" sz="2000" dirty="0">
                  <a:solidFill>
                    <a:schemeClr val="bg1"/>
                  </a:solidFill>
                </a:rPr>
                <a:t>城市公园</a:t>
              </a:r>
              <a:endParaRPr lang="zh-CN" altLang="en-US" sz="2000" dirty="0">
                <a:solidFill>
                  <a:schemeClr val="bg1"/>
                </a:solidFill>
              </a:endParaRPr>
            </a:p>
          </p:txBody>
        </p:sp>
      </p:grpSp>
      <p:grpSp>
        <p:nvGrpSpPr>
          <p:cNvPr id="9" name="组合 8"/>
          <p:cNvGrpSpPr/>
          <p:nvPr/>
        </p:nvGrpSpPr>
        <p:grpSpPr>
          <a:xfrm>
            <a:off x="3250835" y="2876772"/>
            <a:ext cx="5512133" cy="2645914"/>
            <a:chOff x="3323388" y="3029172"/>
            <a:chExt cx="5512133" cy="1729572"/>
          </a:xfrm>
        </p:grpSpPr>
        <p:cxnSp>
          <p:nvCxnSpPr>
            <p:cNvPr id="96" name="直接连接符 95"/>
            <p:cNvCxnSpPr/>
            <p:nvPr/>
          </p:nvCxnSpPr>
          <p:spPr>
            <a:xfrm>
              <a:off x="3323388" y="3029172"/>
              <a:ext cx="0" cy="1729572"/>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6133107" y="3029172"/>
              <a:ext cx="0" cy="1729572"/>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8835521" y="3029172"/>
              <a:ext cx="0" cy="1729572"/>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pic>
        <p:nvPicPr>
          <p:cNvPr id="12" name="图片 11" descr="河边的城市&#10;&#10;描述已自动生成"/>
          <p:cNvPicPr>
            <a:picLocks noChangeAspect="1"/>
          </p:cNvPicPr>
          <p:nvPr/>
        </p:nvPicPr>
        <p:blipFill rotWithShape="1">
          <a:blip r:embed="rId1">
            <a:extLst>
              <a:ext uri="{BEBA8EAE-BF5A-486C-A8C5-ECC9F3942E4B}">
                <a14:imgProps xmlns:a14="http://schemas.microsoft.com/office/drawing/2010/main">
                  <a14:imgLayer r:embed="rId2">
                    <a14:imgEffect>
                      <a14:brightnessContrast bright="20000" contrast="20000"/>
                    </a14:imgEffect>
                  </a14:imgLayer>
                </a14:imgProps>
              </a:ext>
              <a:ext uri="{28A0092B-C50C-407E-A947-70E740481C1C}">
                <a14:useLocalDpi xmlns:a14="http://schemas.microsoft.com/office/drawing/2010/main" val="0"/>
              </a:ext>
            </a:extLst>
          </a:blip>
          <a:srcRect r="34548"/>
          <a:stretch>
            <a:fillRect/>
          </a:stretch>
        </p:blipFill>
        <p:spPr>
          <a:xfrm>
            <a:off x="843254" y="3569903"/>
            <a:ext cx="1753653" cy="1782635"/>
          </a:xfrm>
          <a:prstGeom prst="ellipse">
            <a:avLst/>
          </a:prstGeom>
          <a:ln>
            <a:gradFill>
              <a:gsLst>
                <a:gs pos="0">
                  <a:srgbClr val="009AD0">
                    <a:alpha val="37000"/>
                  </a:srgbClr>
                </a:gs>
                <a:gs pos="100000">
                  <a:srgbClr val="0070C0"/>
                </a:gs>
              </a:gsLst>
              <a:lin ang="5400000" scaled="1"/>
            </a:gradFill>
          </a:ln>
        </p:spPr>
      </p:pic>
      <p:pic>
        <p:nvPicPr>
          <p:cNvPr id="19" name="图片 18" descr="河边的房子和树&#10;&#10;描述已自动生成"/>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51561"/>
          <a:stretch>
            <a:fillRect/>
          </a:stretch>
        </p:blipFill>
        <p:spPr>
          <a:xfrm>
            <a:off x="3745300" y="3557001"/>
            <a:ext cx="1801918" cy="1782635"/>
          </a:xfrm>
          <a:prstGeom prst="ellipse">
            <a:avLst/>
          </a:prstGeom>
          <a:ln>
            <a:gradFill>
              <a:gsLst>
                <a:gs pos="0">
                  <a:srgbClr val="009AD0">
                    <a:alpha val="37000"/>
                  </a:srgbClr>
                </a:gs>
                <a:gs pos="100000">
                  <a:srgbClr val="0070C0"/>
                </a:gs>
              </a:gsLst>
              <a:lin ang="5400000" scaled="1"/>
            </a:gradFill>
          </a:ln>
        </p:spPr>
      </p:pic>
      <p:pic>
        <p:nvPicPr>
          <p:cNvPr id="24" name="图片 23" descr="草地上的风景&#10;&#10;描述已自动生成"/>
          <p:cNvPicPr>
            <a:picLocks noChangeAspect="1"/>
          </p:cNvPicPr>
          <p:nvPr/>
        </p:nvPicPr>
        <p:blipFill rotWithShape="1">
          <a:blip r:embed="rId5">
            <a:extLst>
              <a:ext uri="{28A0092B-C50C-407E-A947-70E740481C1C}">
                <a14:useLocalDpi xmlns:a14="http://schemas.microsoft.com/office/drawing/2010/main" val="0"/>
              </a:ext>
            </a:extLst>
          </a:blip>
          <a:srcRect l="39313"/>
          <a:stretch>
            <a:fillRect/>
          </a:stretch>
        </p:blipFill>
        <p:spPr>
          <a:xfrm>
            <a:off x="6447713" y="3581132"/>
            <a:ext cx="1801918" cy="1780214"/>
          </a:xfrm>
          <a:prstGeom prst="ellipse">
            <a:avLst/>
          </a:prstGeom>
          <a:ln>
            <a:gradFill>
              <a:gsLst>
                <a:gs pos="0">
                  <a:srgbClr val="009AD0">
                    <a:alpha val="37000"/>
                  </a:srgbClr>
                </a:gs>
                <a:gs pos="100000">
                  <a:srgbClr val="0070C0"/>
                </a:gs>
              </a:gsLst>
              <a:lin ang="5400000" scaled="1"/>
            </a:gradFill>
          </a:ln>
        </p:spPr>
      </p:pic>
      <p:pic>
        <p:nvPicPr>
          <p:cNvPr id="26" name="图片 25" descr="城市的风景&#10;&#10;描述已自动生成"/>
          <p:cNvPicPr>
            <a:picLocks noChangeAspect="1"/>
          </p:cNvPicPr>
          <p:nvPr/>
        </p:nvPicPr>
        <p:blipFill rotWithShape="1">
          <a:blip r:embed="rId6" cstate="print">
            <a:extLst>
              <a:ext uri="{28A0092B-C50C-407E-A947-70E740481C1C}">
                <a14:useLocalDpi xmlns:a14="http://schemas.microsoft.com/office/drawing/2010/main" val="0"/>
              </a:ext>
            </a:extLst>
          </a:blip>
          <a:srcRect l="11609" r="20123"/>
          <a:stretch>
            <a:fillRect/>
          </a:stretch>
        </p:blipFill>
        <p:spPr>
          <a:xfrm>
            <a:off x="9338419" y="3568205"/>
            <a:ext cx="1848527" cy="1806067"/>
          </a:xfrm>
          <a:prstGeom prst="ellipse">
            <a:avLst/>
          </a:prstGeom>
          <a:ln>
            <a:gradFill>
              <a:gsLst>
                <a:gs pos="0">
                  <a:srgbClr val="009AD0">
                    <a:alpha val="37000"/>
                  </a:srgbClr>
                </a:gs>
                <a:gs pos="100000">
                  <a:srgbClr val="0070C0"/>
                </a:gs>
              </a:gsLst>
              <a:lin ang="5400000" scaled="1"/>
            </a:grad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181084"/>
            <a:ext cx="12006943" cy="568144"/>
            <a:chOff x="0" y="273684"/>
            <a:chExt cx="12006943" cy="568144"/>
          </a:xfrm>
        </p:grpSpPr>
        <p:sp>
          <p:nvSpPr>
            <p:cNvPr id="2" name="文本框 1"/>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1.1</a:t>
              </a:r>
              <a:r>
                <a:rPr kumimoji="1" lang="en-US" altLang="zh-CN"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城市发展存在的问题</a:t>
              </a:r>
              <a:endParaRPr kumimoji="1"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4" name="组合 33"/>
          <p:cNvGrpSpPr/>
          <p:nvPr/>
        </p:nvGrpSpPr>
        <p:grpSpPr>
          <a:xfrm>
            <a:off x="8343909" y="3972779"/>
            <a:ext cx="3589570" cy="2382885"/>
            <a:chOff x="6107894" y="3311066"/>
            <a:chExt cx="4482231" cy="2975465"/>
          </a:xfrm>
        </p:grpSpPr>
        <p:pic>
          <p:nvPicPr>
            <p:cNvPr id="19" name="图片 18"/>
            <p:cNvPicPr>
              <a:picLocks noChangeAspect="1"/>
            </p:cNvPicPr>
            <p:nvPr/>
          </p:nvPicPr>
          <p:blipFill>
            <a:blip r:embed="rId1">
              <a:extLst>
                <a:ext uri="{BEBA8EAE-BF5A-486C-A8C5-ECC9F3942E4B}">
                  <a14:imgProps xmlns:a14="http://schemas.microsoft.com/office/drawing/2010/main">
                    <a14:imgLayer r:embed="rId2">
                      <a14:imgEffect>
                        <a14:brightnessContrast bright="20000"/>
                      </a14:imgEffect>
                    </a14:imgLayer>
                  </a14:imgProps>
                </a:ext>
              </a:extLst>
            </a:blip>
            <a:srcRect r="12543"/>
            <a:stretch>
              <a:fillRect/>
            </a:stretch>
          </p:blipFill>
          <p:spPr>
            <a:xfrm>
              <a:off x="6107894" y="3311066"/>
              <a:ext cx="3891914" cy="2971226"/>
            </a:xfrm>
            <a:prstGeom prst="rect">
              <a:avLst/>
            </a:prstGeom>
          </p:spPr>
        </p:pic>
        <p:grpSp>
          <p:nvGrpSpPr>
            <p:cNvPr id="31" name="组合 30"/>
            <p:cNvGrpSpPr/>
            <p:nvPr/>
          </p:nvGrpSpPr>
          <p:grpSpPr>
            <a:xfrm>
              <a:off x="9990718" y="3315305"/>
              <a:ext cx="599407" cy="2971226"/>
              <a:chOff x="1328285" y="3311066"/>
              <a:chExt cx="599407" cy="2971226"/>
            </a:xfrm>
          </p:grpSpPr>
          <p:sp>
            <p:nvSpPr>
              <p:cNvPr id="32" name="矩形 31"/>
              <p:cNvSpPr/>
              <p:nvPr/>
            </p:nvSpPr>
            <p:spPr>
              <a:xfrm>
                <a:off x="1328285" y="3311066"/>
                <a:ext cx="502092" cy="2971226"/>
              </a:xfrm>
              <a:prstGeom prst="rect">
                <a:avLst/>
              </a:prstGeom>
              <a:gradFill flip="none" rotWithShape="1">
                <a:gsLst>
                  <a:gs pos="42000">
                    <a:srgbClr val="56A0D5"/>
                  </a:gs>
                  <a:gs pos="0">
                    <a:schemeClr val="accent1">
                      <a:lumMod val="5000"/>
                      <a:lumOff val="95000"/>
                      <a:alpha val="0"/>
                    </a:schemeClr>
                  </a:gs>
                  <a:gs pos="68000">
                    <a:srgbClr val="0070C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373694" y="3412367"/>
                <a:ext cx="553998" cy="1669856"/>
              </a:xfrm>
              <a:prstGeom prst="rect">
                <a:avLst/>
              </a:prstGeom>
              <a:noFill/>
            </p:spPr>
            <p:txBody>
              <a:bodyPr vert="eaVert" wrap="square" rtlCol="0">
                <a:spAutoFit/>
              </a:bodyPr>
              <a:lstStyle/>
              <a:p>
                <a:r>
                  <a:rPr lang="zh-CN" altLang="en-US" sz="2400" b="1" dirty="0">
                    <a:solidFill>
                      <a:schemeClr val="bg1"/>
                    </a:solidFill>
                  </a:rPr>
                  <a:t>环境污染</a:t>
                </a:r>
                <a:endParaRPr lang="zh-CN" altLang="en-US" sz="2400" b="1" dirty="0">
                  <a:solidFill>
                    <a:schemeClr val="bg1"/>
                  </a:solidFill>
                </a:endParaRPr>
              </a:p>
            </p:txBody>
          </p:sp>
        </p:grpSp>
      </p:grpSp>
      <p:grpSp>
        <p:nvGrpSpPr>
          <p:cNvPr id="10" name="组合 9"/>
          <p:cNvGrpSpPr/>
          <p:nvPr/>
        </p:nvGrpSpPr>
        <p:grpSpPr>
          <a:xfrm>
            <a:off x="751590" y="934591"/>
            <a:ext cx="10773036" cy="1184495"/>
            <a:chOff x="751590" y="934591"/>
            <a:chExt cx="10773036" cy="1184495"/>
          </a:xfrm>
        </p:grpSpPr>
        <p:sp>
          <p:nvSpPr>
            <p:cNvPr id="25" name="矩形 24"/>
            <p:cNvSpPr/>
            <p:nvPr/>
          </p:nvSpPr>
          <p:spPr>
            <a:xfrm>
              <a:off x="751590" y="934591"/>
              <a:ext cx="10773036" cy="1184495"/>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875917" y="980007"/>
              <a:ext cx="10507515" cy="1048172"/>
            </a:xfrm>
            <a:prstGeom prst="rect">
              <a:avLst/>
            </a:prstGeom>
            <a:noFill/>
          </p:spPr>
          <p:txBody>
            <a:bodyPr wrap="square" rtlCol="0">
              <a:spAutoFit/>
            </a:bodyPr>
            <a:lstStyle/>
            <a:p>
              <a:pPr>
                <a:lnSpc>
                  <a:spcPct val="150000"/>
                </a:lnSpc>
              </a:pPr>
              <a:r>
                <a:rPr lang="zh-CN" altLang="en-US" sz="2200" b="1" kern="0" dirty="0">
                  <a:solidFill>
                    <a:srgbClr val="0070C0"/>
                  </a:solidFill>
                  <a:latin typeface="微软雅黑" panose="020B0503020204020204" pitchFamily="34" charset="-122"/>
                  <a:ea typeface="微软雅黑" panose="020B0503020204020204" pitchFamily="34" charset="-122"/>
                </a:rPr>
                <a:t>城市</a:t>
              </a:r>
              <a:r>
                <a:rPr lang="zh-CN" altLang="en-US" sz="2200" b="0" kern="0" dirty="0">
                  <a:solidFill>
                    <a:prstClr val="black"/>
                  </a:solidFill>
                  <a:latin typeface="微软雅黑" panose="020B0503020204020204" pitchFamily="34" charset="-122"/>
                  <a:ea typeface="微软雅黑" panose="020B0503020204020204" pitchFamily="34" charset="-122"/>
                </a:rPr>
                <a:t>是我国经济、政治、文化、社会等方面活动的中心，在党和国家工作全局中具有举足轻重的地位。</a:t>
              </a:r>
              <a:endParaRPr lang="en-US" altLang="zh-CN" sz="2200" b="0" kern="0" dirty="0">
                <a:solidFill>
                  <a:prstClr val="black"/>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7362497" y="2342548"/>
            <a:ext cx="3535169" cy="2392155"/>
            <a:chOff x="1328285" y="3311066"/>
            <a:chExt cx="4414301" cy="2987040"/>
          </a:xfrm>
        </p:grpSpPr>
        <p:pic>
          <p:nvPicPr>
            <p:cNvPr id="18" name="图片 17"/>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l="12318"/>
            <a:stretch>
              <a:fillRect/>
            </a:stretch>
          </p:blipFill>
          <p:spPr>
            <a:xfrm>
              <a:off x="1810031" y="3311066"/>
              <a:ext cx="3932555" cy="2987040"/>
            </a:xfrm>
            <a:prstGeom prst="rect">
              <a:avLst/>
            </a:prstGeom>
          </p:spPr>
        </p:pic>
        <p:grpSp>
          <p:nvGrpSpPr>
            <p:cNvPr id="30" name="组合 29"/>
            <p:cNvGrpSpPr/>
            <p:nvPr/>
          </p:nvGrpSpPr>
          <p:grpSpPr>
            <a:xfrm>
              <a:off x="1328285" y="3311066"/>
              <a:ext cx="587514" cy="2971226"/>
              <a:chOff x="1328285" y="3311066"/>
              <a:chExt cx="587514" cy="2971226"/>
            </a:xfrm>
          </p:grpSpPr>
          <p:sp>
            <p:nvSpPr>
              <p:cNvPr id="27" name="矩形 26"/>
              <p:cNvSpPr/>
              <p:nvPr/>
            </p:nvSpPr>
            <p:spPr>
              <a:xfrm>
                <a:off x="1328285" y="3311066"/>
                <a:ext cx="502092" cy="2971226"/>
              </a:xfrm>
              <a:prstGeom prst="rect">
                <a:avLst/>
              </a:prstGeom>
              <a:gradFill flip="none" rotWithShape="1">
                <a:gsLst>
                  <a:gs pos="42000">
                    <a:srgbClr val="56A0D5"/>
                  </a:gs>
                  <a:gs pos="0">
                    <a:schemeClr val="accent1">
                      <a:lumMod val="5000"/>
                      <a:lumOff val="95000"/>
                      <a:alpha val="0"/>
                    </a:schemeClr>
                  </a:gs>
                  <a:gs pos="68000">
                    <a:srgbClr val="0070C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1361801" y="3412367"/>
                <a:ext cx="553998" cy="1669856"/>
              </a:xfrm>
              <a:prstGeom prst="rect">
                <a:avLst/>
              </a:prstGeom>
              <a:noFill/>
            </p:spPr>
            <p:txBody>
              <a:bodyPr vert="eaVert" wrap="square" rtlCol="0">
                <a:spAutoFit/>
              </a:bodyPr>
              <a:lstStyle/>
              <a:p>
                <a:r>
                  <a:rPr lang="zh-CN" altLang="en-US" sz="2400" b="1" dirty="0">
                    <a:solidFill>
                      <a:schemeClr val="bg1"/>
                    </a:solidFill>
                  </a:rPr>
                  <a:t>交通拥堵</a:t>
                </a:r>
                <a:endParaRPr lang="zh-CN" altLang="en-US" sz="2400" b="1" dirty="0">
                  <a:solidFill>
                    <a:schemeClr val="bg1"/>
                  </a:solidFill>
                </a:endParaRPr>
              </a:p>
            </p:txBody>
          </p:sp>
        </p:grpSp>
      </p:grpSp>
      <p:sp>
        <p:nvSpPr>
          <p:cNvPr id="28" name="文本框 27"/>
          <p:cNvSpPr txBox="1"/>
          <p:nvPr/>
        </p:nvSpPr>
        <p:spPr>
          <a:xfrm>
            <a:off x="1878066" y="5877993"/>
            <a:ext cx="4017939" cy="662554"/>
          </a:xfrm>
          <a:prstGeom prst="rect">
            <a:avLst/>
          </a:prstGeom>
          <a:noFill/>
          <a:effectLst>
            <a:reflection blurRad="6350" stA="52000" endA="300" endPos="35000" dir="5400000" sy="-100000" algn="bl" rotWithShape="0"/>
          </a:effectLst>
        </p:spPr>
        <p:txBody>
          <a:bodyPr wrap="square" rtlCol="0">
            <a:spAutoFit/>
          </a:bodyPr>
          <a:lstStyle/>
          <a:p>
            <a:pPr>
              <a:lnSpc>
                <a:spcPct val="150000"/>
              </a:lnSpc>
              <a:buClr>
                <a:srgbClr val="0070C0"/>
              </a:buClr>
            </a:pPr>
            <a:r>
              <a:rPr kumimoji="1" lang="zh-CN" altLang="en-US" sz="2800" b="1" dirty="0">
                <a:solidFill>
                  <a:srgbClr val="0070C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sym typeface="微软雅黑" panose="020B0503020204020204" pitchFamily="34" charset="-122"/>
              </a:rPr>
              <a:t>“城市病”问题突出</a:t>
            </a:r>
            <a:endParaRPr kumimoji="1" lang="zh-CN" altLang="en-US" sz="2800" b="1" dirty="0">
              <a:solidFill>
                <a:srgbClr val="0070C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grpSp>
        <p:nvGrpSpPr>
          <p:cNvPr id="8" name="组合 7"/>
          <p:cNvGrpSpPr/>
          <p:nvPr/>
        </p:nvGrpSpPr>
        <p:grpSpPr>
          <a:xfrm>
            <a:off x="723899" y="3313658"/>
            <a:ext cx="6144745" cy="1289141"/>
            <a:chOff x="868115" y="2276192"/>
            <a:chExt cx="6144745" cy="1289141"/>
          </a:xfrm>
        </p:grpSpPr>
        <p:grpSp>
          <p:nvGrpSpPr>
            <p:cNvPr id="6" name="组合 5"/>
            <p:cNvGrpSpPr/>
            <p:nvPr/>
          </p:nvGrpSpPr>
          <p:grpSpPr>
            <a:xfrm>
              <a:off x="868115" y="2276192"/>
              <a:ext cx="6144745" cy="966242"/>
              <a:chOff x="868115" y="2276192"/>
              <a:chExt cx="6144745" cy="966242"/>
            </a:xfrm>
          </p:grpSpPr>
          <p:sp>
            <p:nvSpPr>
              <p:cNvPr id="36" name="平行四边形 35"/>
              <p:cNvSpPr/>
              <p:nvPr/>
            </p:nvSpPr>
            <p:spPr>
              <a:xfrm rot="5400000">
                <a:off x="3457367" y="-313060"/>
                <a:ext cx="966242" cy="6144745"/>
              </a:xfrm>
              <a:prstGeom prst="parallelogram">
                <a:avLst>
                  <a:gd name="adj" fmla="val 0"/>
                </a:avLst>
              </a:prstGeom>
              <a:gradFill>
                <a:gsLst>
                  <a:gs pos="100000">
                    <a:schemeClr val="accent1">
                      <a:lumMod val="75000"/>
                      <a:alpha val="10000"/>
                    </a:schemeClr>
                  </a:gs>
                  <a:gs pos="0">
                    <a:schemeClr val="accent1">
                      <a:lumMod val="20000"/>
                      <a:lumOff val="80000"/>
                      <a:alpha val="0"/>
                    </a:schemeClr>
                  </a:gs>
                </a:gsLst>
                <a:lin ang="0" scaled="0"/>
              </a:gradFill>
              <a:ln>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75000"/>
                        <a:alpha val="4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23" name="文本框 22"/>
              <p:cNvSpPr txBox="1"/>
              <p:nvPr/>
            </p:nvSpPr>
            <p:spPr>
              <a:xfrm>
                <a:off x="941005" y="2276192"/>
                <a:ext cx="5810600" cy="853567"/>
              </a:xfrm>
              <a:prstGeom prst="rect">
                <a:avLst/>
              </a:prstGeom>
              <a:noFill/>
            </p:spPr>
            <p:txBody>
              <a:bodyPr wrap="square" rtlCol="0">
                <a:spAutoFit/>
              </a:bodyPr>
              <a:lstStyle/>
              <a:p>
                <a:pPr marL="215900" indent="-215900">
                  <a:lnSpc>
                    <a:spcPct val="130000"/>
                  </a:lnSpc>
                  <a:buClr>
                    <a:srgbClr val="0070C0"/>
                  </a:buClr>
                  <a:buFont typeface="Arial" panose="020B0604020202020204" pitchFamily="34" charset="0"/>
                  <a:buChar char="•"/>
                </a:pPr>
                <a:r>
                  <a:rPr lang="zh-CN" altLang="en-US" sz="2000" b="0" kern="0" dirty="0">
                    <a:solidFill>
                      <a:prstClr val="black"/>
                    </a:solidFill>
                    <a:latin typeface="微软雅黑" panose="020B0503020204020204" pitchFamily="34" charset="-122"/>
                    <a:ea typeface="微软雅黑" panose="020B0503020204020204" pitchFamily="34" charset="-122"/>
                  </a:rPr>
                  <a:t>过去“大量建设、大量消耗、大量排放”和过度房地产化的城市开发建设方式已经难以为继。</a:t>
                </a:r>
                <a:endParaRPr lang="en-US" altLang="zh-CN" sz="2000" b="0" kern="0" dirty="0">
                  <a:solidFill>
                    <a:prstClr val="black"/>
                  </a:solidFill>
                  <a:latin typeface="微软雅黑" panose="020B0503020204020204" pitchFamily="34" charset="-122"/>
                  <a:ea typeface="微软雅黑" panose="020B0503020204020204" pitchFamily="34" charset="-122"/>
                </a:endParaRPr>
              </a:p>
            </p:txBody>
          </p:sp>
        </p:grpSp>
        <p:sp>
          <p:nvSpPr>
            <p:cNvPr id="7" name="箭头: V 形 6"/>
            <p:cNvSpPr/>
            <p:nvPr/>
          </p:nvSpPr>
          <p:spPr>
            <a:xfrm rot="5400000">
              <a:off x="3817227" y="3220603"/>
              <a:ext cx="246522" cy="442938"/>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solidFill>
              </a:endParaRPr>
            </a:p>
          </p:txBody>
        </p:sp>
      </p:grpSp>
      <p:grpSp>
        <p:nvGrpSpPr>
          <p:cNvPr id="9" name="组合 8"/>
          <p:cNvGrpSpPr/>
          <p:nvPr/>
        </p:nvGrpSpPr>
        <p:grpSpPr>
          <a:xfrm>
            <a:off x="719647" y="2240763"/>
            <a:ext cx="6188781" cy="967279"/>
            <a:chOff x="833947" y="2202663"/>
            <a:chExt cx="6188781" cy="967279"/>
          </a:xfrm>
        </p:grpSpPr>
        <p:grpSp>
          <p:nvGrpSpPr>
            <p:cNvPr id="40" name="组合 39"/>
            <p:cNvGrpSpPr/>
            <p:nvPr/>
          </p:nvGrpSpPr>
          <p:grpSpPr>
            <a:xfrm>
              <a:off x="833947" y="2202663"/>
              <a:ext cx="6188781" cy="627626"/>
              <a:chOff x="828566" y="2276192"/>
              <a:chExt cx="4766294" cy="627626"/>
            </a:xfrm>
          </p:grpSpPr>
          <p:sp>
            <p:nvSpPr>
              <p:cNvPr id="42" name="平行四边形 41"/>
              <p:cNvSpPr/>
              <p:nvPr/>
            </p:nvSpPr>
            <p:spPr>
              <a:xfrm rot="5400000">
                <a:off x="2887564" y="217194"/>
                <a:ext cx="627626" cy="4745621"/>
              </a:xfrm>
              <a:prstGeom prst="parallelogram">
                <a:avLst>
                  <a:gd name="adj" fmla="val 0"/>
                </a:avLst>
              </a:prstGeom>
              <a:gradFill>
                <a:gsLst>
                  <a:gs pos="100000">
                    <a:schemeClr val="accent1">
                      <a:lumMod val="75000"/>
                      <a:alpha val="10000"/>
                    </a:schemeClr>
                  </a:gs>
                  <a:gs pos="0">
                    <a:schemeClr val="accent1">
                      <a:lumMod val="20000"/>
                      <a:lumOff val="80000"/>
                      <a:alpha val="0"/>
                    </a:schemeClr>
                  </a:gs>
                </a:gsLst>
                <a:lin ang="0" scaled="0"/>
              </a:gradFill>
              <a:ln>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75000"/>
                        <a:alpha val="4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941006" y="2276192"/>
                <a:ext cx="4653854" cy="499624"/>
              </a:xfrm>
              <a:prstGeom prst="rect">
                <a:avLst/>
              </a:prstGeom>
              <a:noFill/>
            </p:spPr>
            <p:txBody>
              <a:bodyPr wrap="square" rtlCol="0">
                <a:spAutoFit/>
              </a:bodyPr>
              <a:lstStyle/>
              <a:p>
                <a:pPr marL="215900" indent="-215900">
                  <a:lnSpc>
                    <a:spcPct val="150000"/>
                  </a:lnSpc>
                  <a:buClr>
                    <a:srgbClr val="0070C0"/>
                  </a:buClr>
                  <a:buFont typeface="Arial" panose="020B0604020202020204" pitchFamily="34" charset="0"/>
                  <a:buChar char="•"/>
                </a:pPr>
                <a:r>
                  <a:rPr lang="zh-CN" altLang="en-US" sz="2000" b="0" kern="0" dirty="0">
                    <a:solidFill>
                      <a:prstClr val="black"/>
                    </a:solidFill>
                    <a:latin typeface="微软雅黑" panose="020B0503020204020204" pitchFamily="34" charset="-122"/>
                    <a:ea typeface="微软雅黑" panose="020B0503020204020204" pitchFamily="34" charset="-122"/>
                  </a:rPr>
                  <a:t>我国经济发展由高速增长阶段进入高质量发展阶段</a:t>
                </a:r>
                <a:endParaRPr lang="en-US" altLang="zh-CN" sz="2000" b="0" kern="0" dirty="0">
                  <a:solidFill>
                    <a:prstClr val="black"/>
                  </a:solidFill>
                  <a:latin typeface="微软雅黑" panose="020B0503020204020204" pitchFamily="34" charset="-122"/>
                  <a:ea typeface="微软雅黑" panose="020B0503020204020204" pitchFamily="34" charset="-122"/>
                </a:endParaRPr>
              </a:p>
            </p:txBody>
          </p:sp>
        </p:grpSp>
        <p:sp>
          <p:nvSpPr>
            <p:cNvPr id="44" name="箭头: V 形 43"/>
            <p:cNvSpPr/>
            <p:nvPr/>
          </p:nvSpPr>
          <p:spPr>
            <a:xfrm rot="5400000">
              <a:off x="3791656" y="2825212"/>
              <a:ext cx="246522" cy="442938"/>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5" name="组合 44"/>
          <p:cNvGrpSpPr/>
          <p:nvPr/>
        </p:nvGrpSpPr>
        <p:grpSpPr>
          <a:xfrm>
            <a:off x="724132" y="4679176"/>
            <a:ext cx="6144513" cy="1300312"/>
            <a:chOff x="828565" y="2276192"/>
            <a:chExt cx="6144513" cy="1300312"/>
          </a:xfrm>
        </p:grpSpPr>
        <p:grpSp>
          <p:nvGrpSpPr>
            <p:cNvPr id="46" name="组合 45"/>
            <p:cNvGrpSpPr/>
            <p:nvPr/>
          </p:nvGrpSpPr>
          <p:grpSpPr>
            <a:xfrm>
              <a:off x="828565" y="2276192"/>
              <a:ext cx="6144513" cy="973834"/>
              <a:chOff x="828565" y="2276192"/>
              <a:chExt cx="6144513" cy="973834"/>
            </a:xfrm>
          </p:grpSpPr>
          <p:sp>
            <p:nvSpPr>
              <p:cNvPr id="48" name="平行四边形 47"/>
              <p:cNvSpPr/>
              <p:nvPr/>
            </p:nvSpPr>
            <p:spPr>
              <a:xfrm rot="5400000">
                <a:off x="3413905" y="-309147"/>
                <a:ext cx="973833" cy="6144513"/>
              </a:xfrm>
              <a:prstGeom prst="parallelogram">
                <a:avLst>
                  <a:gd name="adj" fmla="val 0"/>
                </a:avLst>
              </a:prstGeom>
              <a:gradFill>
                <a:gsLst>
                  <a:gs pos="100000">
                    <a:schemeClr val="accent1">
                      <a:lumMod val="75000"/>
                      <a:alpha val="10000"/>
                    </a:schemeClr>
                  </a:gs>
                  <a:gs pos="0">
                    <a:schemeClr val="accent1">
                      <a:lumMod val="20000"/>
                      <a:lumOff val="80000"/>
                      <a:alpha val="0"/>
                    </a:schemeClr>
                  </a:gs>
                </a:gsLst>
                <a:lin ang="0" scaled="0"/>
              </a:gradFill>
              <a:ln>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75000"/>
                        <a:alpha val="4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49" name="文本框 48"/>
              <p:cNvSpPr txBox="1"/>
              <p:nvPr/>
            </p:nvSpPr>
            <p:spPr>
              <a:xfrm>
                <a:off x="941005" y="2276192"/>
                <a:ext cx="5810600" cy="853567"/>
              </a:xfrm>
              <a:prstGeom prst="rect">
                <a:avLst/>
              </a:prstGeom>
              <a:noFill/>
            </p:spPr>
            <p:txBody>
              <a:bodyPr wrap="square" rtlCol="0">
                <a:spAutoFit/>
              </a:bodyPr>
              <a:lstStyle/>
              <a:p>
                <a:pPr marL="215900" indent="-215900">
                  <a:lnSpc>
                    <a:spcPct val="130000"/>
                  </a:lnSpc>
                  <a:buClr>
                    <a:srgbClr val="0070C0"/>
                  </a:buClr>
                  <a:buFont typeface="Arial" panose="020B0604020202020204" pitchFamily="34" charset="0"/>
                  <a:buChar char="•"/>
                </a:pPr>
                <a:r>
                  <a:rPr lang="zh-CN" altLang="en-US" sz="2000" b="0" kern="0" dirty="0">
                    <a:solidFill>
                      <a:prstClr val="black"/>
                    </a:solidFill>
                    <a:latin typeface="微软雅黑" panose="020B0503020204020204" pitchFamily="34" charset="-122"/>
                    <a:ea typeface="微软雅黑" panose="020B0503020204020204" pitchFamily="34" charset="-122"/>
                  </a:rPr>
                  <a:t>城市的整体性、系统性、宜居性、包容性和生长性不足，人居环境质量不高。 </a:t>
                </a:r>
                <a:endParaRPr lang="zh-CN" altLang="en-US" sz="2000" b="0" kern="0" dirty="0">
                  <a:solidFill>
                    <a:prstClr val="black"/>
                  </a:solidFill>
                  <a:latin typeface="微软雅黑" panose="020B0503020204020204" pitchFamily="34" charset="-122"/>
                  <a:ea typeface="微软雅黑" panose="020B0503020204020204" pitchFamily="34" charset="-122"/>
                </a:endParaRPr>
              </a:p>
            </p:txBody>
          </p:sp>
        </p:grpSp>
        <p:sp>
          <p:nvSpPr>
            <p:cNvPr id="47" name="箭头: V 形 46"/>
            <p:cNvSpPr/>
            <p:nvPr/>
          </p:nvSpPr>
          <p:spPr>
            <a:xfrm rot="5400000">
              <a:off x="3777444" y="3231774"/>
              <a:ext cx="246522" cy="442938"/>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solidFill>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81084"/>
            <a:ext cx="12006943" cy="568144"/>
            <a:chOff x="0" y="273684"/>
            <a:chExt cx="12006943" cy="568144"/>
          </a:xfrm>
        </p:grpSpPr>
        <p:sp>
          <p:nvSpPr>
            <p:cNvPr id="3" name="文本框 2"/>
            <p:cNvSpPr txBox="1"/>
            <p:nvPr/>
          </p:nvSpPr>
          <p:spPr>
            <a:xfrm>
              <a:off x="588780" y="273684"/>
              <a:ext cx="63073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2.4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城市更新项目分类</a:t>
              </a:r>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按功能分类</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333691"/>
              <a:ext cx="495300" cy="508133"/>
              <a:chOff x="0" y="333691"/>
              <a:chExt cx="495300" cy="508133"/>
            </a:xfrm>
          </p:grpSpPr>
          <p:sp>
            <p:nvSpPr>
              <p:cNvPr id="6" name="矩形 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 name="组合 17"/>
          <p:cNvGrpSpPr/>
          <p:nvPr/>
        </p:nvGrpSpPr>
        <p:grpSpPr>
          <a:xfrm>
            <a:off x="573081" y="966145"/>
            <a:ext cx="5313369" cy="425737"/>
            <a:chOff x="809613" y="4996180"/>
            <a:chExt cx="2352998" cy="425737"/>
          </a:xfrm>
        </p:grpSpPr>
        <p:sp>
          <p:nvSpPr>
            <p:cNvPr id="19" name="矩形: 圆角 18"/>
            <p:cNvSpPr/>
            <p:nvPr/>
          </p:nvSpPr>
          <p:spPr>
            <a:xfrm>
              <a:off x="809613" y="4996180"/>
              <a:ext cx="2352998" cy="425737"/>
            </a:xfrm>
            <a:prstGeom prst="roundRect">
              <a:avLst>
                <a:gd name="adj" fmla="val 0"/>
              </a:avLst>
            </a:prstGeom>
            <a:gradFill flip="none" rotWithShape="1">
              <a:gsLst>
                <a:gs pos="100000">
                  <a:srgbClr val="0070C0"/>
                </a:gs>
                <a:gs pos="0">
                  <a:srgbClr val="009AD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809613" y="5008993"/>
              <a:ext cx="2352997" cy="400110"/>
            </a:xfrm>
            <a:prstGeom prst="rect">
              <a:avLst/>
            </a:prstGeom>
            <a:noFill/>
          </p:spPr>
          <p:txBody>
            <a:bodyPr wrap="square">
              <a:spAutoFit/>
            </a:bodyPr>
            <a:lstStyle/>
            <a:p>
              <a:pPr algn="ctr"/>
              <a:r>
                <a:rPr lang="zh-CN" altLang="en-US" sz="2000" dirty="0">
                  <a:solidFill>
                    <a:schemeClr val="bg1"/>
                  </a:solidFill>
                  <a:effectLst>
                    <a:outerShdw blurRad="50800" dist="38100" dir="2700000" algn="tl" rotWithShape="0">
                      <a:srgbClr val="002060">
                        <a:alpha val="40000"/>
                      </a:srgbClr>
                    </a:outerShdw>
                  </a:effectLst>
                </a:rPr>
                <a:t>城市公共空间改造</a:t>
              </a:r>
              <a:r>
                <a:rPr lang="en-US" altLang="zh-CN" sz="2000" dirty="0">
                  <a:solidFill>
                    <a:schemeClr val="bg1"/>
                  </a:solidFill>
                  <a:effectLst>
                    <a:outerShdw blurRad="50800" dist="38100" dir="2700000" algn="tl" rotWithShape="0">
                      <a:srgbClr val="002060">
                        <a:alpha val="40000"/>
                      </a:srgbClr>
                    </a:outerShdw>
                  </a:effectLst>
                </a:rPr>
                <a:t>——</a:t>
              </a:r>
              <a:r>
                <a:rPr lang="zh-CN" altLang="en-US" sz="2000" dirty="0">
                  <a:solidFill>
                    <a:schemeClr val="bg1"/>
                  </a:solidFill>
                  <a:effectLst>
                    <a:outerShdw blurRad="50800" dist="38100" dir="2700000" algn="tl" rotWithShape="0">
                      <a:srgbClr val="002060">
                        <a:alpha val="40000"/>
                      </a:srgbClr>
                    </a:outerShdw>
                  </a:effectLst>
                </a:rPr>
                <a:t>以</a:t>
              </a:r>
              <a:r>
                <a:rPr lang="zh-CN" altLang="en-US" sz="2000" b="1" dirty="0">
                  <a:solidFill>
                    <a:srgbClr val="FEF57E"/>
                  </a:solidFill>
                  <a:effectLst>
                    <a:outerShdw blurRad="50800" dist="38100" dir="2700000" algn="tl" rotWithShape="0">
                      <a:srgbClr val="002060">
                        <a:alpha val="40000"/>
                      </a:srgbClr>
                    </a:outerShdw>
                  </a:effectLst>
                </a:rPr>
                <a:t>纽约高线公园</a:t>
              </a:r>
              <a:r>
                <a:rPr lang="zh-CN" altLang="en-US" sz="2000" dirty="0">
                  <a:solidFill>
                    <a:schemeClr val="bg1"/>
                  </a:solidFill>
                  <a:effectLst>
                    <a:outerShdw blurRad="50800" dist="38100" dir="2700000" algn="tl" rotWithShape="0">
                      <a:srgbClr val="002060">
                        <a:alpha val="40000"/>
                      </a:srgbClr>
                    </a:outerShdw>
                  </a:effectLst>
                </a:rPr>
                <a:t>为例</a:t>
              </a:r>
              <a:endParaRPr lang="zh-CN" altLang="en-US" sz="2000" dirty="0">
                <a:solidFill>
                  <a:schemeClr val="bg1"/>
                </a:solidFill>
                <a:effectLst>
                  <a:outerShdw blurRad="50800" dist="38100" dir="2700000" algn="tl" rotWithShape="0">
                    <a:srgbClr val="002060">
                      <a:alpha val="40000"/>
                    </a:srgbClr>
                  </a:outerShdw>
                </a:effectLst>
              </a:endParaRPr>
            </a:p>
          </p:txBody>
        </p:sp>
      </p:grpSp>
      <p:sp>
        <p:nvSpPr>
          <p:cNvPr id="27" name="文本框 26"/>
          <p:cNvSpPr txBox="1"/>
          <p:nvPr/>
        </p:nvSpPr>
        <p:spPr>
          <a:xfrm>
            <a:off x="495299" y="2107273"/>
            <a:ext cx="6540501" cy="1665712"/>
          </a:xfrm>
          <a:prstGeom prst="rect">
            <a:avLst/>
          </a:prstGeom>
          <a:noFill/>
        </p:spPr>
        <p:txBody>
          <a:bodyPr wrap="square">
            <a:spAutoFit/>
          </a:bodyPr>
          <a:lstStyle/>
          <a:p>
            <a:pPr marL="285750" indent="-285750" algn="just">
              <a:lnSpc>
                <a:spcPct val="130000"/>
              </a:lnSpc>
              <a:buFont typeface="Arial" panose="020B0604020202020204" pitchFamily="34" charset="0"/>
              <a:buChar char="•"/>
            </a:pPr>
            <a:r>
              <a:rPr lang="zh-CN" altLang="en-US" sz="1600" dirty="0"/>
              <a:t>高线公园</a:t>
            </a:r>
            <a:r>
              <a:rPr lang="en-US" altLang="zh-CN" sz="1600" dirty="0"/>
              <a:t>(</a:t>
            </a:r>
            <a:r>
              <a:rPr lang="en-US" altLang="zh-CN" sz="1600" dirty="0" err="1"/>
              <a:t>HighlinePark</a:t>
            </a:r>
            <a:r>
              <a:rPr lang="en-US" altLang="zh-CN" sz="1600" dirty="0"/>
              <a:t>)</a:t>
            </a:r>
            <a:r>
              <a:rPr lang="zh-CN" altLang="en-US" sz="1600" dirty="0"/>
              <a:t>成为纽约最受欢迎的景点之一，每年吸引游客</a:t>
            </a:r>
            <a:r>
              <a:rPr lang="en-US" altLang="zh-CN" sz="1600" dirty="0"/>
              <a:t>500</a:t>
            </a:r>
            <a:r>
              <a:rPr lang="zh-CN" altLang="en-US" sz="1600" dirty="0"/>
              <a:t>多万人；</a:t>
            </a:r>
            <a:endParaRPr lang="en-US" altLang="zh-CN" sz="1600" dirty="0"/>
          </a:p>
          <a:p>
            <a:pPr marL="285750" indent="-285750" algn="just">
              <a:lnSpc>
                <a:spcPct val="130000"/>
              </a:lnSpc>
              <a:buFont typeface="Arial" panose="020B0604020202020204" pitchFamily="34" charset="0"/>
              <a:buChar char="•"/>
            </a:pPr>
            <a:r>
              <a:rPr lang="zh-CN" altLang="en-US" sz="1600" dirty="0"/>
              <a:t>位于纽约曼哈顿中城西侧，公园总长约</a:t>
            </a:r>
            <a:r>
              <a:rPr lang="en-US" altLang="zh-CN" sz="1600" dirty="0"/>
              <a:t>2.4</a:t>
            </a:r>
            <a:r>
              <a:rPr lang="zh-CN" altLang="en-US" sz="1600" dirty="0"/>
              <a:t>公里，距离地面约</a:t>
            </a:r>
            <a:r>
              <a:rPr lang="en-US" altLang="zh-CN" sz="1600" dirty="0"/>
              <a:t>9.1</a:t>
            </a:r>
            <a:r>
              <a:rPr lang="zh-CN" altLang="en-US" sz="1600" dirty="0"/>
              <a:t>米高，跨越</a:t>
            </a:r>
            <a:r>
              <a:rPr lang="en-US" altLang="zh-CN" sz="1600" dirty="0"/>
              <a:t>22</a:t>
            </a:r>
            <a:r>
              <a:rPr lang="zh-CN" altLang="en-US" sz="1600" dirty="0"/>
              <a:t>个街区</a:t>
            </a:r>
            <a:r>
              <a:rPr lang="en-US" altLang="zh-CN" sz="1600" dirty="0"/>
              <a:t>;</a:t>
            </a:r>
            <a:r>
              <a:rPr lang="zh-CN" altLang="en-US" sz="1600" dirty="0"/>
              <a:t> </a:t>
            </a:r>
            <a:endParaRPr lang="en-US" altLang="zh-CN" sz="1600" dirty="0"/>
          </a:p>
          <a:p>
            <a:pPr marL="285750" indent="-285750" algn="just">
              <a:lnSpc>
                <a:spcPct val="130000"/>
              </a:lnSpc>
              <a:buFont typeface="Arial" panose="020B0604020202020204" pitchFamily="34" charset="0"/>
              <a:buChar char="•"/>
            </a:pPr>
            <a:r>
              <a:rPr lang="zh-CN" altLang="en-US" sz="1600" dirty="0"/>
              <a:t>从空中看，就像是曼哈顿岛一条美丽的绿色花边。</a:t>
            </a:r>
            <a:endParaRPr lang="zh-CN" altLang="en-US" sz="1600" dirty="0"/>
          </a:p>
        </p:txBody>
      </p:sp>
      <p:sp>
        <p:nvSpPr>
          <p:cNvPr id="30" name="文本框 29"/>
          <p:cNvSpPr txBox="1"/>
          <p:nvPr/>
        </p:nvSpPr>
        <p:spPr>
          <a:xfrm>
            <a:off x="573080" y="1538906"/>
            <a:ext cx="10791605" cy="707886"/>
          </a:xfrm>
          <a:prstGeom prst="rect">
            <a:avLst/>
          </a:prstGeom>
          <a:noFill/>
        </p:spPr>
        <p:txBody>
          <a:bodyPr wrap="square">
            <a:spAutoFit/>
          </a:bodyPr>
          <a:lstStyle/>
          <a:p>
            <a:r>
              <a:rPr lang="zh-CN" altLang="en-US" sz="2000" b="1" dirty="0"/>
              <a:t>原来是一条铁路货运专用线，改造成了独具特色的空中花园走廊，已成为纽约的地标建筑。</a:t>
            </a:r>
            <a:endParaRPr lang="zh-CN" altLang="en-US" sz="2000" b="1" dirty="0"/>
          </a:p>
          <a:p>
            <a:r>
              <a:rPr lang="zh-CN" altLang="en-US" sz="2000" b="1" dirty="0"/>
              <a:t> </a:t>
            </a:r>
            <a:endParaRPr lang="zh-CN" altLang="en-US" sz="2000" b="1" dirty="0"/>
          </a:p>
        </p:txBody>
      </p:sp>
      <p:grpSp>
        <p:nvGrpSpPr>
          <p:cNvPr id="34" name="组合 33"/>
          <p:cNvGrpSpPr/>
          <p:nvPr/>
        </p:nvGrpSpPr>
        <p:grpSpPr>
          <a:xfrm>
            <a:off x="774329" y="4011183"/>
            <a:ext cx="698506" cy="804894"/>
            <a:chOff x="627850" y="3923577"/>
            <a:chExt cx="698506" cy="804894"/>
          </a:xfrm>
        </p:grpSpPr>
        <p:sp>
          <p:nvSpPr>
            <p:cNvPr id="31" name="六边形 5"/>
            <p:cNvSpPr/>
            <p:nvPr/>
          </p:nvSpPr>
          <p:spPr>
            <a:xfrm>
              <a:off x="627850" y="3923577"/>
              <a:ext cx="698506" cy="804894"/>
            </a:xfrm>
            <a:custGeom>
              <a:avLst/>
              <a:gdLst/>
              <a:ahLst/>
              <a:cxnLst/>
              <a:rect l="0" t="0" r="0" b="0"/>
              <a:pathLst>
                <a:path w="981443" h="1130927">
                  <a:moveTo>
                    <a:pt x="470336" y="1124505"/>
                  </a:moveTo>
                  <a:lnTo>
                    <a:pt x="25197" y="901936"/>
                  </a:lnTo>
                  <a:cubicBezTo>
                    <a:pt x="9751" y="894213"/>
                    <a:pt x="0" y="878435"/>
                    <a:pt x="0" y="861167"/>
                  </a:cubicBezTo>
                  <a:lnTo>
                    <a:pt x="0" y="269759"/>
                  </a:lnTo>
                  <a:cubicBezTo>
                    <a:pt x="0" y="252490"/>
                    <a:pt x="9751" y="236712"/>
                    <a:pt x="25197" y="228990"/>
                  </a:cubicBezTo>
                  <a:lnTo>
                    <a:pt x="470336" y="6421"/>
                  </a:lnTo>
                  <a:cubicBezTo>
                    <a:pt x="483179" y="0"/>
                    <a:pt x="498263" y="0"/>
                    <a:pt x="511106" y="6421"/>
                  </a:cubicBezTo>
                  <a:lnTo>
                    <a:pt x="956245" y="228990"/>
                  </a:lnTo>
                  <a:cubicBezTo>
                    <a:pt x="971691" y="236712"/>
                    <a:pt x="981442" y="252490"/>
                    <a:pt x="981442" y="269759"/>
                  </a:cubicBezTo>
                  <a:lnTo>
                    <a:pt x="981442" y="861167"/>
                  </a:lnTo>
                  <a:cubicBezTo>
                    <a:pt x="981442" y="878435"/>
                    <a:pt x="971691" y="894213"/>
                    <a:pt x="956245" y="901936"/>
                  </a:cubicBezTo>
                  <a:lnTo>
                    <a:pt x="511106" y="1124505"/>
                  </a:lnTo>
                  <a:cubicBezTo>
                    <a:pt x="498263" y="1130926"/>
                    <a:pt x="483179" y="1130926"/>
                    <a:pt x="470336" y="1124505"/>
                  </a:cubicBezTo>
                  <a:close/>
                </a:path>
              </a:pathLst>
            </a:custGeom>
            <a:gradFill flip="none" rotWithShape="0">
              <a:gsLst>
                <a:gs pos="0">
                  <a:srgbClr val="00B0F0"/>
                </a:gs>
                <a:gs pos="81000">
                  <a:srgbClr val="0070C0"/>
                </a:gs>
              </a:gsLst>
              <a:lin ang="2700000" scaled="1"/>
              <a:tileRect/>
            </a:gradFill>
            <a:ln>
              <a:noFill/>
            </a:ln>
            <a:effectLst>
              <a:outerShdw blurRad="254000" dist="114300" dir="2700000" sx="98000" sy="98000" algn="tl"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645996" y="4033637"/>
              <a:ext cx="662214" cy="584775"/>
            </a:xfrm>
            <a:prstGeom prst="rect">
              <a:avLst/>
            </a:prstGeom>
            <a:noFill/>
          </p:spPr>
          <p:txBody>
            <a:bodyPr wrap="square">
              <a:spAutoFit/>
            </a:bodyPr>
            <a:lstStyle/>
            <a:p>
              <a:pPr algn="ctr"/>
              <a:r>
                <a:rPr lang="zh-CN" altLang="en-US" sz="1600" b="1" dirty="0">
                  <a:solidFill>
                    <a:schemeClr val="bg1"/>
                  </a:solidFill>
                  <a:effectLst>
                    <a:outerShdw blurRad="50800" dist="38100" dir="2700000" algn="tl" rotWithShape="0">
                      <a:srgbClr val="002060">
                        <a:alpha val="40000"/>
                      </a:srgbClr>
                    </a:outerShdw>
                  </a:effectLst>
                </a:rPr>
                <a:t>多方</a:t>
              </a:r>
              <a:endParaRPr lang="en-US" altLang="zh-CN" sz="1600" b="1" dirty="0">
                <a:solidFill>
                  <a:schemeClr val="bg1"/>
                </a:solidFill>
                <a:effectLst>
                  <a:outerShdw blurRad="50800" dist="38100" dir="2700000" algn="tl" rotWithShape="0">
                    <a:srgbClr val="002060">
                      <a:alpha val="40000"/>
                    </a:srgbClr>
                  </a:outerShdw>
                </a:effectLst>
              </a:endParaRPr>
            </a:p>
            <a:p>
              <a:pPr algn="ctr"/>
              <a:r>
                <a:rPr lang="zh-CN" altLang="en-US" sz="1600" b="1" dirty="0">
                  <a:solidFill>
                    <a:schemeClr val="bg1"/>
                  </a:solidFill>
                  <a:effectLst>
                    <a:outerShdw blurRad="50800" dist="38100" dir="2700000" algn="tl" rotWithShape="0">
                      <a:srgbClr val="002060">
                        <a:alpha val="40000"/>
                      </a:srgbClr>
                    </a:outerShdw>
                  </a:effectLst>
                </a:rPr>
                <a:t>合作</a:t>
              </a:r>
              <a:endParaRPr lang="zh-CN" altLang="en-US" sz="1600" b="1" dirty="0">
                <a:solidFill>
                  <a:schemeClr val="bg1"/>
                </a:solidFill>
                <a:effectLst>
                  <a:outerShdw blurRad="50800" dist="38100" dir="2700000" algn="tl" rotWithShape="0">
                    <a:srgbClr val="002060">
                      <a:alpha val="40000"/>
                    </a:srgbClr>
                  </a:outerShdw>
                </a:effectLst>
              </a:endParaRPr>
            </a:p>
          </p:txBody>
        </p:sp>
      </p:grpSp>
      <p:grpSp>
        <p:nvGrpSpPr>
          <p:cNvPr id="35" name="组合 34"/>
          <p:cNvGrpSpPr/>
          <p:nvPr/>
        </p:nvGrpSpPr>
        <p:grpSpPr>
          <a:xfrm>
            <a:off x="2128289" y="4011183"/>
            <a:ext cx="698506" cy="804894"/>
            <a:chOff x="627850" y="3923577"/>
            <a:chExt cx="698506" cy="804894"/>
          </a:xfrm>
        </p:grpSpPr>
        <p:sp>
          <p:nvSpPr>
            <p:cNvPr id="36" name="六边形 5"/>
            <p:cNvSpPr/>
            <p:nvPr/>
          </p:nvSpPr>
          <p:spPr>
            <a:xfrm>
              <a:off x="627850" y="3923577"/>
              <a:ext cx="698506" cy="804894"/>
            </a:xfrm>
            <a:custGeom>
              <a:avLst/>
              <a:gdLst/>
              <a:ahLst/>
              <a:cxnLst/>
              <a:rect l="0" t="0" r="0" b="0"/>
              <a:pathLst>
                <a:path w="981443" h="1130927">
                  <a:moveTo>
                    <a:pt x="470336" y="1124505"/>
                  </a:moveTo>
                  <a:lnTo>
                    <a:pt x="25197" y="901936"/>
                  </a:lnTo>
                  <a:cubicBezTo>
                    <a:pt x="9751" y="894213"/>
                    <a:pt x="0" y="878435"/>
                    <a:pt x="0" y="861167"/>
                  </a:cubicBezTo>
                  <a:lnTo>
                    <a:pt x="0" y="269759"/>
                  </a:lnTo>
                  <a:cubicBezTo>
                    <a:pt x="0" y="252490"/>
                    <a:pt x="9751" y="236712"/>
                    <a:pt x="25197" y="228990"/>
                  </a:cubicBezTo>
                  <a:lnTo>
                    <a:pt x="470336" y="6421"/>
                  </a:lnTo>
                  <a:cubicBezTo>
                    <a:pt x="483179" y="0"/>
                    <a:pt x="498263" y="0"/>
                    <a:pt x="511106" y="6421"/>
                  </a:cubicBezTo>
                  <a:lnTo>
                    <a:pt x="956245" y="228990"/>
                  </a:lnTo>
                  <a:cubicBezTo>
                    <a:pt x="971691" y="236712"/>
                    <a:pt x="981442" y="252490"/>
                    <a:pt x="981442" y="269759"/>
                  </a:cubicBezTo>
                  <a:lnTo>
                    <a:pt x="981442" y="861167"/>
                  </a:lnTo>
                  <a:cubicBezTo>
                    <a:pt x="981442" y="878435"/>
                    <a:pt x="971691" y="894213"/>
                    <a:pt x="956245" y="901936"/>
                  </a:cubicBezTo>
                  <a:lnTo>
                    <a:pt x="511106" y="1124505"/>
                  </a:lnTo>
                  <a:cubicBezTo>
                    <a:pt x="498263" y="1130926"/>
                    <a:pt x="483179" y="1130926"/>
                    <a:pt x="470336" y="1124505"/>
                  </a:cubicBezTo>
                  <a:close/>
                </a:path>
              </a:pathLst>
            </a:custGeom>
            <a:gradFill flip="none" rotWithShape="0">
              <a:gsLst>
                <a:gs pos="0">
                  <a:srgbClr val="00B0F0"/>
                </a:gs>
                <a:gs pos="81000">
                  <a:srgbClr val="0070C0"/>
                </a:gs>
              </a:gsLst>
              <a:lin ang="2700000" scaled="1"/>
              <a:tileRect/>
            </a:gradFill>
            <a:ln>
              <a:noFill/>
            </a:ln>
            <a:effectLst>
              <a:outerShdw blurRad="254000" dist="114300" dir="2700000" sx="98000" sy="98000" algn="tl"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645996" y="4033637"/>
              <a:ext cx="662214" cy="584775"/>
            </a:xfrm>
            <a:prstGeom prst="rect">
              <a:avLst/>
            </a:prstGeom>
            <a:noFill/>
          </p:spPr>
          <p:txBody>
            <a:bodyPr wrap="square">
              <a:spAutoFit/>
            </a:bodyPr>
            <a:lstStyle/>
            <a:p>
              <a:pPr algn="ctr"/>
              <a:r>
                <a:rPr lang="zh-CN" altLang="en-US" sz="1600" b="1" dirty="0">
                  <a:solidFill>
                    <a:schemeClr val="bg1"/>
                  </a:solidFill>
                  <a:effectLst>
                    <a:outerShdw blurRad="50800" dist="38100" dir="2700000" algn="tl" rotWithShape="0">
                      <a:srgbClr val="002060">
                        <a:alpha val="40000"/>
                      </a:srgbClr>
                    </a:outerShdw>
                  </a:effectLst>
                </a:rPr>
                <a:t>募款捐赠</a:t>
              </a:r>
              <a:endParaRPr lang="zh-CN" altLang="en-US" sz="1600" b="1" dirty="0">
                <a:solidFill>
                  <a:schemeClr val="bg1"/>
                </a:solidFill>
                <a:effectLst>
                  <a:outerShdw blurRad="50800" dist="38100" dir="2700000" algn="tl" rotWithShape="0">
                    <a:srgbClr val="002060">
                      <a:alpha val="40000"/>
                    </a:srgbClr>
                  </a:outerShdw>
                </a:effectLst>
              </a:endParaRPr>
            </a:p>
          </p:txBody>
        </p:sp>
      </p:grpSp>
      <p:grpSp>
        <p:nvGrpSpPr>
          <p:cNvPr id="38" name="组合 37"/>
          <p:cNvGrpSpPr/>
          <p:nvPr/>
        </p:nvGrpSpPr>
        <p:grpSpPr>
          <a:xfrm>
            <a:off x="3482249" y="4011183"/>
            <a:ext cx="698506" cy="804894"/>
            <a:chOff x="627850" y="3923577"/>
            <a:chExt cx="698506" cy="804894"/>
          </a:xfrm>
        </p:grpSpPr>
        <p:sp>
          <p:nvSpPr>
            <p:cNvPr id="39" name="六边形 5"/>
            <p:cNvSpPr/>
            <p:nvPr/>
          </p:nvSpPr>
          <p:spPr>
            <a:xfrm>
              <a:off x="627850" y="3923577"/>
              <a:ext cx="698506" cy="804894"/>
            </a:xfrm>
            <a:custGeom>
              <a:avLst/>
              <a:gdLst/>
              <a:ahLst/>
              <a:cxnLst/>
              <a:rect l="0" t="0" r="0" b="0"/>
              <a:pathLst>
                <a:path w="981443" h="1130927">
                  <a:moveTo>
                    <a:pt x="470336" y="1124505"/>
                  </a:moveTo>
                  <a:lnTo>
                    <a:pt x="25197" y="901936"/>
                  </a:lnTo>
                  <a:cubicBezTo>
                    <a:pt x="9751" y="894213"/>
                    <a:pt x="0" y="878435"/>
                    <a:pt x="0" y="861167"/>
                  </a:cubicBezTo>
                  <a:lnTo>
                    <a:pt x="0" y="269759"/>
                  </a:lnTo>
                  <a:cubicBezTo>
                    <a:pt x="0" y="252490"/>
                    <a:pt x="9751" y="236712"/>
                    <a:pt x="25197" y="228990"/>
                  </a:cubicBezTo>
                  <a:lnTo>
                    <a:pt x="470336" y="6421"/>
                  </a:lnTo>
                  <a:cubicBezTo>
                    <a:pt x="483179" y="0"/>
                    <a:pt x="498263" y="0"/>
                    <a:pt x="511106" y="6421"/>
                  </a:cubicBezTo>
                  <a:lnTo>
                    <a:pt x="956245" y="228990"/>
                  </a:lnTo>
                  <a:cubicBezTo>
                    <a:pt x="971691" y="236712"/>
                    <a:pt x="981442" y="252490"/>
                    <a:pt x="981442" y="269759"/>
                  </a:cubicBezTo>
                  <a:lnTo>
                    <a:pt x="981442" y="861167"/>
                  </a:lnTo>
                  <a:cubicBezTo>
                    <a:pt x="981442" y="878435"/>
                    <a:pt x="971691" y="894213"/>
                    <a:pt x="956245" y="901936"/>
                  </a:cubicBezTo>
                  <a:lnTo>
                    <a:pt x="511106" y="1124505"/>
                  </a:lnTo>
                  <a:cubicBezTo>
                    <a:pt x="498263" y="1130926"/>
                    <a:pt x="483179" y="1130926"/>
                    <a:pt x="470336" y="1124505"/>
                  </a:cubicBezTo>
                  <a:close/>
                </a:path>
              </a:pathLst>
            </a:custGeom>
            <a:gradFill flip="none" rotWithShape="0">
              <a:gsLst>
                <a:gs pos="0">
                  <a:srgbClr val="00B0F0"/>
                </a:gs>
                <a:gs pos="81000">
                  <a:srgbClr val="0070C0"/>
                </a:gs>
              </a:gsLst>
              <a:lin ang="2700000" scaled="1"/>
              <a:tileRect/>
            </a:gradFill>
            <a:ln>
              <a:noFill/>
            </a:ln>
            <a:effectLst>
              <a:outerShdw blurRad="254000" dist="114300" dir="2700000" sx="98000" sy="98000" algn="tl"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645996" y="4033637"/>
              <a:ext cx="662214" cy="584775"/>
            </a:xfrm>
            <a:prstGeom prst="rect">
              <a:avLst/>
            </a:prstGeom>
            <a:noFill/>
          </p:spPr>
          <p:txBody>
            <a:bodyPr wrap="square">
              <a:spAutoFit/>
            </a:bodyPr>
            <a:lstStyle/>
            <a:p>
              <a:pPr algn="ctr"/>
              <a:r>
                <a:rPr lang="zh-CN" altLang="en-US" sz="1600" b="1" dirty="0">
                  <a:solidFill>
                    <a:schemeClr val="bg1"/>
                  </a:solidFill>
                  <a:effectLst>
                    <a:outerShdw blurRad="50800" dist="38100" dir="2700000" algn="tl" rotWithShape="0">
                      <a:srgbClr val="002060">
                        <a:alpha val="40000"/>
                      </a:srgbClr>
                    </a:outerShdw>
                  </a:effectLst>
                </a:rPr>
                <a:t>招募会员</a:t>
              </a:r>
              <a:endParaRPr lang="zh-CN" altLang="en-US" sz="1600" b="1" dirty="0">
                <a:solidFill>
                  <a:schemeClr val="bg1"/>
                </a:solidFill>
                <a:effectLst>
                  <a:outerShdw blurRad="50800" dist="38100" dir="2700000" algn="tl" rotWithShape="0">
                    <a:srgbClr val="002060">
                      <a:alpha val="40000"/>
                    </a:srgbClr>
                  </a:outerShdw>
                </a:effectLst>
              </a:endParaRPr>
            </a:p>
          </p:txBody>
        </p:sp>
      </p:grpSp>
      <p:grpSp>
        <p:nvGrpSpPr>
          <p:cNvPr id="41" name="组合 40"/>
          <p:cNvGrpSpPr/>
          <p:nvPr/>
        </p:nvGrpSpPr>
        <p:grpSpPr>
          <a:xfrm>
            <a:off x="4836209" y="4011183"/>
            <a:ext cx="698506" cy="804894"/>
            <a:chOff x="627850" y="3923577"/>
            <a:chExt cx="698506" cy="804894"/>
          </a:xfrm>
        </p:grpSpPr>
        <p:sp>
          <p:nvSpPr>
            <p:cNvPr id="42" name="六边形 5"/>
            <p:cNvSpPr/>
            <p:nvPr/>
          </p:nvSpPr>
          <p:spPr>
            <a:xfrm>
              <a:off x="627850" y="3923577"/>
              <a:ext cx="698506" cy="804894"/>
            </a:xfrm>
            <a:custGeom>
              <a:avLst/>
              <a:gdLst/>
              <a:ahLst/>
              <a:cxnLst/>
              <a:rect l="0" t="0" r="0" b="0"/>
              <a:pathLst>
                <a:path w="981443" h="1130927">
                  <a:moveTo>
                    <a:pt x="470336" y="1124505"/>
                  </a:moveTo>
                  <a:lnTo>
                    <a:pt x="25197" y="901936"/>
                  </a:lnTo>
                  <a:cubicBezTo>
                    <a:pt x="9751" y="894213"/>
                    <a:pt x="0" y="878435"/>
                    <a:pt x="0" y="861167"/>
                  </a:cubicBezTo>
                  <a:lnTo>
                    <a:pt x="0" y="269759"/>
                  </a:lnTo>
                  <a:cubicBezTo>
                    <a:pt x="0" y="252490"/>
                    <a:pt x="9751" y="236712"/>
                    <a:pt x="25197" y="228990"/>
                  </a:cubicBezTo>
                  <a:lnTo>
                    <a:pt x="470336" y="6421"/>
                  </a:lnTo>
                  <a:cubicBezTo>
                    <a:pt x="483179" y="0"/>
                    <a:pt x="498263" y="0"/>
                    <a:pt x="511106" y="6421"/>
                  </a:cubicBezTo>
                  <a:lnTo>
                    <a:pt x="956245" y="228990"/>
                  </a:lnTo>
                  <a:cubicBezTo>
                    <a:pt x="971691" y="236712"/>
                    <a:pt x="981442" y="252490"/>
                    <a:pt x="981442" y="269759"/>
                  </a:cubicBezTo>
                  <a:lnTo>
                    <a:pt x="981442" y="861167"/>
                  </a:lnTo>
                  <a:cubicBezTo>
                    <a:pt x="981442" y="878435"/>
                    <a:pt x="971691" y="894213"/>
                    <a:pt x="956245" y="901936"/>
                  </a:cubicBezTo>
                  <a:lnTo>
                    <a:pt x="511106" y="1124505"/>
                  </a:lnTo>
                  <a:cubicBezTo>
                    <a:pt x="498263" y="1130926"/>
                    <a:pt x="483179" y="1130926"/>
                    <a:pt x="470336" y="1124505"/>
                  </a:cubicBezTo>
                  <a:close/>
                </a:path>
              </a:pathLst>
            </a:custGeom>
            <a:gradFill flip="none" rotWithShape="0">
              <a:gsLst>
                <a:gs pos="0">
                  <a:srgbClr val="00B0F0"/>
                </a:gs>
                <a:gs pos="81000">
                  <a:srgbClr val="0070C0"/>
                </a:gs>
              </a:gsLst>
              <a:lin ang="2700000" scaled="1"/>
              <a:tileRect/>
            </a:gradFill>
            <a:ln>
              <a:noFill/>
            </a:ln>
            <a:effectLst>
              <a:outerShdw blurRad="254000" dist="114300" dir="2700000" sx="98000" sy="98000" algn="tl"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645996" y="4033637"/>
              <a:ext cx="662214" cy="584775"/>
            </a:xfrm>
            <a:prstGeom prst="rect">
              <a:avLst/>
            </a:prstGeom>
            <a:noFill/>
          </p:spPr>
          <p:txBody>
            <a:bodyPr wrap="square">
              <a:spAutoFit/>
            </a:bodyPr>
            <a:lstStyle/>
            <a:p>
              <a:pPr algn="ctr"/>
              <a:r>
                <a:rPr lang="zh-CN" altLang="en-US" sz="1600" b="1" dirty="0">
                  <a:solidFill>
                    <a:schemeClr val="bg1"/>
                  </a:solidFill>
                  <a:effectLst>
                    <a:outerShdw blurRad="50800" dist="38100" dir="2700000" algn="tl" rotWithShape="0">
                      <a:srgbClr val="002060">
                        <a:alpha val="40000"/>
                      </a:srgbClr>
                    </a:outerShdw>
                  </a:effectLst>
                </a:rPr>
                <a:t>场地租赁</a:t>
              </a:r>
              <a:endParaRPr lang="zh-CN" altLang="en-US" sz="1600" b="1" dirty="0">
                <a:solidFill>
                  <a:schemeClr val="bg1"/>
                </a:solidFill>
                <a:effectLst>
                  <a:outerShdw blurRad="50800" dist="38100" dir="2700000" algn="tl" rotWithShape="0">
                    <a:srgbClr val="002060">
                      <a:alpha val="40000"/>
                    </a:srgbClr>
                  </a:outerShdw>
                </a:effectLst>
              </a:endParaRPr>
            </a:p>
          </p:txBody>
        </p:sp>
      </p:grpSp>
      <p:grpSp>
        <p:nvGrpSpPr>
          <p:cNvPr id="44" name="组合 43"/>
          <p:cNvGrpSpPr/>
          <p:nvPr/>
        </p:nvGrpSpPr>
        <p:grpSpPr>
          <a:xfrm>
            <a:off x="6190170" y="4011183"/>
            <a:ext cx="698506" cy="804894"/>
            <a:chOff x="627850" y="3923577"/>
            <a:chExt cx="698506" cy="804894"/>
          </a:xfrm>
        </p:grpSpPr>
        <p:sp>
          <p:nvSpPr>
            <p:cNvPr id="45" name="六边形 5"/>
            <p:cNvSpPr/>
            <p:nvPr/>
          </p:nvSpPr>
          <p:spPr>
            <a:xfrm>
              <a:off x="627850" y="3923577"/>
              <a:ext cx="698506" cy="804894"/>
            </a:xfrm>
            <a:custGeom>
              <a:avLst/>
              <a:gdLst/>
              <a:ahLst/>
              <a:cxnLst/>
              <a:rect l="0" t="0" r="0" b="0"/>
              <a:pathLst>
                <a:path w="981443" h="1130927">
                  <a:moveTo>
                    <a:pt x="470336" y="1124505"/>
                  </a:moveTo>
                  <a:lnTo>
                    <a:pt x="25197" y="901936"/>
                  </a:lnTo>
                  <a:cubicBezTo>
                    <a:pt x="9751" y="894213"/>
                    <a:pt x="0" y="878435"/>
                    <a:pt x="0" y="861167"/>
                  </a:cubicBezTo>
                  <a:lnTo>
                    <a:pt x="0" y="269759"/>
                  </a:lnTo>
                  <a:cubicBezTo>
                    <a:pt x="0" y="252490"/>
                    <a:pt x="9751" y="236712"/>
                    <a:pt x="25197" y="228990"/>
                  </a:cubicBezTo>
                  <a:lnTo>
                    <a:pt x="470336" y="6421"/>
                  </a:lnTo>
                  <a:cubicBezTo>
                    <a:pt x="483179" y="0"/>
                    <a:pt x="498263" y="0"/>
                    <a:pt x="511106" y="6421"/>
                  </a:cubicBezTo>
                  <a:lnTo>
                    <a:pt x="956245" y="228990"/>
                  </a:lnTo>
                  <a:cubicBezTo>
                    <a:pt x="971691" y="236712"/>
                    <a:pt x="981442" y="252490"/>
                    <a:pt x="981442" y="269759"/>
                  </a:cubicBezTo>
                  <a:lnTo>
                    <a:pt x="981442" y="861167"/>
                  </a:lnTo>
                  <a:cubicBezTo>
                    <a:pt x="981442" y="878435"/>
                    <a:pt x="971691" y="894213"/>
                    <a:pt x="956245" y="901936"/>
                  </a:cubicBezTo>
                  <a:lnTo>
                    <a:pt x="511106" y="1124505"/>
                  </a:lnTo>
                  <a:cubicBezTo>
                    <a:pt x="498263" y="1130926"/>
                    <a:pt x="483179" y="1130926"/>
                    <a:pt x="470336" y="1124505"/>
                  </a:cubicBezTo>
                  <a:close/>
                </a:path>
              </a:pathLst>
            </a:custGeom>
            <a:gradFill flip="none" rotWithShape="0">
              <a:gsLst>
                <a:gs pos="0">
                  <a:srgbClr val="00B0F0"/>
                </a:gs>
                <a:gs pos="81000">
                  <a:srgbClr val="0070C0"/>
                </a:gs>
              </a:gsLst>
              <a:lin ang="2700000" scaled="1"/>
              <a:tileRect/>
            </a:gradFill>
            <a:ln>
              <a:noFill/>
            </a:ln>
            <a:effectLst>
              <a:outerShdw blurRad="254000" dist="114300" dir="2700000" sx="98000" sy="98000" algn="tl"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645996" y="4033637"/>
              <a:ext cx="662214" cy="584775"/>
            </a:xfrm>
            <a:prstGeom prst="rect">
              <a:avLst/>
            </a:prstGeom>
            <a:noFill/>
          </p:spPr>
          <p:txBody>
            <a:bodyPr wrap="square">
              <a:spAutoFit/>
            </a:bodyPr>
            <a:lstStyle/>
            <a:p>
              <a:pPr algn="ctr"/>
              <a:r>
                <a:rPr lang="zh-CN" altLang="en-US" sz="1600" b="1" dirty="0">
                  <a:solidFill>
                    <a:schemeClr val="bg1"/>
                  </a:solidFill>
                  <a:effectLst>
                    <a:outerShdw blurRad="50800" dist="38100" dir="2700000" algn="tl" rotWithShape="0">
                      <a:srgbClr val="002060">
                        <a:alpha val="40000"/>
                      </a:srgbClr>
                    </a:outerShdw>
                  </a:effectLst>
                </a:rPr>
                <a:t>政府拨款</a:t>
              </a:r>
              <a:endParaRPr lang="zh-CN" altLang="en-US" sz="1600" b="1" dirty="0">
                <a:solidFill>
                  <a:schemeClr val="bg1"/>
                </a:solidFill>
                <a:effectLst>
                  <a:outerShdw blurRad="50800" dist="38100" dir="2700000" algn="tl" rotWithShape="0">
                    <a:srgbClr val="002060">
                      <a:alpha val="40000"/>
                    </a:srgbClr>
                  </a:outerShdw>
                </a:effectLst>
              </a:endParaRPr>
            </a:p>
          </p:txBody>
        </p:sp>
      </p:grpSp>
      <p:sp>
        <p:nvSpPr>
          <p:cNvPr id="49" name="文本框 48"/>
          <p:cNvSpPr txBox="1"/>
          <p:nvPr/>
        </p:nvSpPr>
        <p:spPr>
          <a:xfrm>
            <a:off x="328409" y="4975345"/>
            <a:ext cx="1590346" cy="1272400"/>
          </a:xfrm>
          <a:prstGeom prst="rect">
            <a:avLst/>
          </a:prstGeom>
          <a:noFill/>
        </p:spPr>
        <p:txBody>
          <a:bodyPr wrap="square">
            <a:spAutoFit/>
          </a:bodyPr>
          <a:lstStyle>
            <a:defPPr>
              <a:defRPr lang="zh-CN"/>
            </a:defPPr>
            <a:lvl1pPr marL="285750" indent="-285750" algn="just">
              <a:lnSpc>
                <a:spcPct val="130000"/>
              </a:lnSpc>
              <a:buFont typeface="Arial" panose="020B0604020202020204" pitchFamily="34" charset="0"/>
              <a:buChar char="•"/>
              <a:defRPr sz="1600"/>
            </a:lvl1pPr>
          </a:lstStyle>
          <a:p>
            <a:pPr marL="179705" indent="-179705"/>
            <a:r>
              <a:rPr lang="zh-CN" altLang="en-US" sz="1200" dirty="0"/>
              <a:t>纽约艺术文化部门</a:t>
            </a:r>
            <a:endParaRPr lang="en-US" altLang="zh-CN" sz="1200" dirty="0"/>
          </a:p>
          <a:p>
            <a:pPr marL="179705" indent="-179705"/>
            <a:r>
              <a:rPr lang="zh-CN" altLang="en-US" sz="1200" dirty="0"/>
              <a:t>大都会人寿基金</a:t>
            </a:r>
            <a:endParaRPr lang="en-US" altLang="zh-CN" sz="1200" dirty="0"/>
          </a:p>
          <a:p>
            <a:pPr marL="179705" indent="-179705"/>
            <a:r>
              <a:rPr lang="zh-CN" altLang="en-US" sz="1200" dirty="0"/>
              <a:t>可口可乐基金</a:t>
            </a:r>
            <a:endParaRPr lang="en-US" altLang="zh-CN" sz="1200" dirty="0"/>
          </a:p>
          <a:p>
            <a:pPr marL="179705" indent="-179705"/>
            <a:r>
              <a:rPr lang="zh-CN" altLang="en-US" sz="1200" dirty="0"/>
              <a:t>道明银行</a:t>
            </a:r>
            <a:endParaRPr lang="en-US" altLang="zh-CN" sz="1200" dirty="0"/>
          </a:p>
          <a:p>
            <a:pPr marL="179705" indent="-179705"/>
            <a:r>
              <a:rPr lang="zh-CN" altLang="en-US" sz="1200" dirty="0"/>
              <a:t>德意志银行</a:t>
            </a:r>
            <a:endParaRPr lang="zh-CN" altLang="en-US" sz="1200" dirty="0"/>
          </a:p>
        </p:txBody>
      </p:sp>
      <p:sp>
        <p:nvSpPr>
          <p:cNvPr id="50" name="文本框 49"/>
          <p:cNvSpPr txBox="1"/>
          <p:nvPr/>
        </p:nvSpPr>
        <p:spPr>
          <a:xfrm>
            <a:off x="1946240" y="4975345"/>
            <a:ext cx="1288779" cy="552202"/>
          </a:xfrm>
          <a:prstGeom prst="rect">
            <a:avLst/>
          </a:prstGeom>
          <a:noFill/>
        </p:spPr>
        <p:txBody>
          <a:bodyPr wrap="square">
            <a:spAutoFit/>
          </a:bodyPr>
          <a:lstStyle>
            <a:defPPr>
              <a:defRPr lang="zh-CN"/>
            </a:defPPr>
            <a:lvl1pPr marL="285750" indent="-285750" algn="just">
              <a:lnSpc>
                <a:spcPct val="130000"/>
              </a:lnSpc>
              <a:buFont typeface="Arial" panose="020B0604020202020204" pitchFamily="34" charset="0"/>
              <a:buChar char="•"/>
              <a:defRPr sz="1600"/>
            </a:lvl1pPr>
          </a:lstStyle>
          <a:p>
            <a:pPr marL="179705" indent="-179705"/>
            <a:r>
              <a:rPr lang="zh-CN" altLang="en-US" sz="1200" dirty="0"/>
              <a:t>成立筹款团队</a:t>
            </a:r>
            <a:endParaRPr lang="en-US" altLang="zh-CN" sz="1200" dirty="0"/>
          </a:p>
          <a:p>
            <a:pPr marL="179705" indent="-179705"/>
            <a:r>
              <a:rPr lang="zh-CN" altLang="en-US" sz="1200" dirty="0"/>
              <a:t>雇佣专业团队</a:t>
            </a:r>
            <a:endParaRPr lang="zh-CN" altLang="en-US" sz="1200" dirty="0"/>
          </a:p>
        </p:txBody>
      </p:sp>
      <p:sp>
        <p:nvSpPr>
          <p:cNvPr id="51" name="文本框 50"/>
          <p:cNvSpPr txBox="1"/>
          <p:nvPr/>
        </p:nvSpPr>
        <p:spPr>
          <a:xfrm>
            <a:off x="3262504" y="4975345"/>
            <a:ext cx="1288779" cy="1290320"/>
          </a:xfrm>
          <a:prstGeom prst="rect">
            <a:avLst/>
          </a:prstGeom>
          <a:noFill/>
        </p:spPr>
        <p:txBody>
          <a:bodyPr wrap="square">
            <a:spAutoFit/>
          </a:bodyPr>
          <a:lstStyle>
            <a:defPPr>
              <a:defRPr lang="zh-CN"/>
            </a:defPPr>
            <a:lvl1pPr marL="285750" indent="-285750" algn="just">
              <a:lnSpc>
                <a:spcPct val="130000"/>
              </a:lnSpc>
              <a:buFont typeface="Arial" panose="020B0604020202020204" pitchFamily="34" charset="0"/>
              <a:buChar char="•"/>
              <a:defRPr sz="1600"/>
            </a:lvl1pPr>
          </a:lstStyle>
          <a:p>
            <a:pPr marL="179705" indent="-179705"/>
            <a:r>
              <a:rPr lang="zh-CN" altLang="en-US" sz="1200" dirty="0"/>
              <a:t>会员会费</a:t>
            </a:r>
            <a:endParaRPr lang="en-US" altLang="zh-CN" sz="1200" dirty="0"/>
          </a:p>
          <a:p>
            <a:pPr marL="179705" indent="-179705"/>
            <a:r>
              <a:rPr lang="zh-CN" altLang="en-US" sz="1200" dirty="0"/>
              <a:t>提供服务</a:t>
            </a:r>
            <a:r>
              <a:rPr lang="en-US" altLang="zh-CN" sz="1200" dirty="0"/>
              <a:t>:</a:t>
            </a:r>
            <a:r>
              <a:rPr lang="zh-CN" altLang="en-US" sz="1200" dirty="0"/>
              <a:t>杂志订阅、特别活动入场资格、植物认领</a:t>
            </a:r>
            <a:endParaRPr lang="zh-CN" altLang="en-US" sz="1200" dirty="0"/>
          </a:p>
        </p:txBody>
      </p:sp>
      <p:sp>
        <p:nvSpPr>
          <p:cNvPr id="52" name="文本框 51"/>
          <p:cNvSpPr txBox="1"/>
          <p:nvPr/>
        </p:nvSpPr>
        <p:spPr>
          <a:xfrm>
            <a:off x="4578768" y="4975345"/>
            <a:ext cx="1288779" cy="1512465"/>
          </a:xfrm>
          <a:prstGeom prst="rect">
            <a:avLst/>
          </a:prstGeom>
          <a:noFill/>
        </p:spPr>
        <p:txBody>
          <a:bodyPr wrap="square">
            <a:spAutoFit/>
          </a:bodyPr>
          <a:lstStyle>
            <a:defPPr>
              <a:defRPr lang="zh-CN"/>
            </a:defPPr>
            <a:lvl1pPr marL="285750" indent="-285750" algn="just">
              <a:lnSpc>
                <a:spcPct val="130000"/>
              </a:lnSpc>
              <a:buFont typeface="Arial" panose="020B0604020202020204" pitchFamily="34" charset="0"/>
              <a:buChar char="•"/>
              <a:defRPr sz="1600"/>
            </a:lvl1pPr>
          </a:lstStyle>
          <a:p>
            <a:pPr marL="179705" indent="-179705"/>
            <a:r>
              <a:rPr lang="en-US" altLang="zh-CN" sz="1200" dirty="0"/>
              <a:t>45</a:t>
            </a:r>
            <a:r>
              <a:rPr lang="zh-CN" altLang="en-US" sz="1200" dirty="0"/>
              <a:t>万美元</a:t>
            </a:r>
            <a:r>
              <a:rPr lang="en-US" altLang="zh-CN" sz="1200" dirty="0"/>
              <a:t>/</a:t>
            </a:r>
            <a:r>
              <a:rPr lang="zh-CN" altLang="en-US" sz="1200" dirty="0"/>
              <a:t>年</a:t>
            </a:r>
            <a:endParaRPr lang="en-US" altLang="zh-CN" sz="1200" dirty="0"/>
          </a:p>
          <a:p>
            <a:pPr marL="179705" indent="-179705"/>
            <a:r>
              <a:rPr lang="zh-CN" altLang="en-US" sz="1200" dirty="0"/>
              <a:t>针对商业、娱乐活动，收取租赁费用</a:t>
            </a:r>
            <a:endParaRPr lang="en-US" altLang="zh-CN" sz="1200" dirty="0"/>
          </a:p>
          <a:p>
            <a:pPr marL="179705" indent="-179705"/>
            <a:r>
              <a:rPr lang="zh-CN" altLang="en-US" sz="1200" dirty="0"/>
              <a:t>对私人小型聚会免费开放</a:t>
            </a:r>
            <a:endParaRPr lang="zh-CN" altLang="en-US" sz="1200" dirty="0"/>
          </a:p>
        </p:txBody>
      </p:sp>
      <p:sp>
        <p:nvSpPr>
          <p:cNvPr id="53" name="文本框 52"/>
          <p:cNvSpPr txBox="1"/>
          <p:nvPr/>
        </p:nvSpPr>
        <p:spPr>
          <a:xfrm>
            <a:off x="5895033" y="4975345"/>
            <a:ext cx="1288779" cy="552202"/>
          </a:xfrm>
          <a:prstGeom prst="rect">
            <a:avLst/>
          </a:prstGeom>
          <a:noFill/>
        </p:spPr>
        <p:txBody>
          <a:bodyPr wrap="square">
            <a:spAutoFit/>
          </a:bodyPr>
          <a:lstStyle>
            <a:defPPr>
              <a:defRPr lang="zh-CN"/>
            </a:defPPr>
            <a:lvl1pPr marL="285750" indent="-285750" algn="just">
              <a:lnSpc>
                <a:spcPct val="130000"/>
              </a:lnSpc>
              <a:buFont typeface="Arial" panose="020B0604020202020204" pitchFamily="34" charset="0"/>
              <a:buChar char="•"/>
              <a:defRPr sz="1600"/>
            </a:lvl1pPr>
          </a:lstStyle>
          <a:p>
            <a:pPr marL="179705" indent="-179705"/>
            <a:r>
              <a:rPr lang="zh-CN" altLang="en-US" sz="1200" dirty="0"/>
              <a:t>政府拨款占总收入</a:t>
            </a:r>
            <a:r>
              <a:rPr lang="en-US" altLang="zh-CN" sz="1200" dirty="0"/>
              <a:t>1%</a:t>
            </a:r>
            <a:endParaRPr lang="zh-CN" altLang="en-US" sz="1200" dirty="0"/>
          </a:p>
        </p:txBody>
      </p:sp>
      <p:grpSp>
        <p:nvGrpSpPr>
          <p:cNvPr id="60" name="组合 59"/>
          <p:cNvGrpSpPr/>
          <p:nvPr/>
        </p:nvGrpSpPr>
        <p:grpSpPr>
          <a:xfrm>
            <a:off x="7360515" y="2107206"/>
            <a:ext cx="4595629" cy="4318244"/>
            <a:chOff x="7365999" y="2107206"/>
            <a:chExt cx="4595629" cy="4318244"/>
          </a:xfrm>
        </p:grpSpPr>
        <p:pic>
          <p:nvPicPr>
            <p:cNvPr id="23" name="图片 3"/>
            <p:cNvPicPr>
              <a:picLocks noChangeAspect="1" noChangeArrowheads="1"/>
            </p:cNvPicPr>
            <p:nvPr/>
          </p:nvPicPr>
          <p:blipFill rotWithShape="1">
            <a:blip r:embed="rId1">
              <a:extLst>
                <a:ext uri="{28A0092B-C50C-407E-A947-70E740481C1C}">
                  <a14:useLocalDpi xmlns:a14="http://schemas.microsoft.com/office/drawing/2010/main" val="0"/>
                </a:ext>
              </a:extLst>
            </a:blip>
            <a:srcRect l="66515" t="17126" r="666" b="14239"/>
            <a:stretch>
              <a:fillRect/>
            </a:stretch>
          </p:blipFill>
          <p:spPr bwMode="auto">
            <a:xfrm>
              <a:off x="7365999" y="2107206"/>
              <a:ext cx="4595629" cy="431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6" name="组合 55"/>
            <p:cNvGrpSpPr/>
            <p:nvPr/>
          </p:nvGrpSpPr>
          <p:grpSpPr>
            <a:xfrm>
              <a:off x="7365999" y="2164834"/>
              <a:ext cx="862075" cy="369332"/>
              <a:chOff x="7365999" y="2164834"/>
              <a:chExt cx="862075" cy="369332"/>
            </a:xfrm>
          </p:grpSpPr>
          <p:sp>
            <p:nvSpPr>
              <p:cNvPr id="54" name="文本框 53"/>
              <p:cNvSpPr txBox="1"/>
              <p:nvPr/>
            </p:nvSpPr>
            <p:spPr>
              <a:xfrm>
                <a:off x="7366000" y="2164834"/>
                <a:ext cx="862074" cy="369332"/>
              </a:xfrm>
              <a:prstGeom prst="rect">
                <a:avLst/>
              </a:prstGeom>
              <a:noFill/>
            </p:spPr>
            <p:txBody>
              <a:bodyPr wrap="square">
                <a:spAutoFit/>
              </a:bodyPr>
              <a:lstStyle/>
              <a:p>
                <a:r>
                  <a:rPr lang="en-US" altLang="zh-CN" dirty="0"/>
                  <a:t>Before</a:t>
                </a:r>
                <a:endParaRPr lang="zh-CN" altLang="en-US" dirty="0"/>
              </a:p>
            </p:txBody>
          </p:sp>
          <p:sp>
            <p:nvSpPr>
              <p:cNvPr id="55" name="矩形 54"/>
              <p:cNvSpPr/>
              <p:nvPr/>
            </p:nvSpPr>
            <p:spPr>
              <a:xfrm>
                <a:off x="7365999" y="2190750"/>
                <a:ext cx="794545" cy="317500"/>
              </a:xfrm>
              <a:prstGeom prst="rect">
                <a:avLst/>
              </a:prstGeom>
              <a:solidFill>
                <a:schemeClr val="tx1">
                  <a:lumMod val="65000"/>
                  <a:lumOff val="35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a:off x="9663814" y="2164834"/>
              <a:ext cx="683512" cy="369332"/>
              <a:chOff x="7366000" y="2164834"/>
              <a:chExt cx="683512" cy="369332"/>
            </a:xfrm>
          </p:grpSpPr>
          <p:sp>
            <p:nvSpPr>
              <p:cNvPr id="59" name="矩形 58"/>
              <p:cNvSpPr/>
              <p:nvPr/>
            </p:nvSpPr>
            <p:spPr>
              <a:xfrm>
                <a:off x="7366000" y="2190750"/>
                <a:ext cx="683512" cy="317500"/>
              </a:xfrm>
              <a:prstGeom prst="rect">
                <a:avLst/>
              </a:prstGeom>
              <a:solidFill>
                <a:schemeClr val="tx1">
                  <a:lumMod val="65000"/>
                  <a:lumOff val="35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7366000" y="2164834"/>
                <a:ext cx="683511" cy="369332"/>
              </a:xfrm>
              <a:prstGeom prst="rect">
                <a:avLst/>
              </a:prstGeom>
              <a:noFill/>
            </p:spPr>
            <p:txBody>
              <a:bodyPr wrap="square">
                <a:spAutoFit/>
              </a:bodyPr>
              <a:lstStyle/>
              <a:p>
                <a:r>
                  <a:rPr lang="en-US" altLang="zh-CN" dirty="0">
                    <a:solidFill>
                      <a:schemeClr val="bg1"/>
                    </a:solidFill>
                    <a:effectLst>
                      <a:outerShdw blurRad="50800" dist="38100" dir="2700000" algn="tl" rotWithShape="0">
                        <a:prstClr val="black">
                          <a:alpha val="40000"/>
                        </a:prstClr>
                      </a:outerShdw>
                    </a:effectLst>
                  </a:rPr>
                  <a:t>After</a:t>
                </a:r>
                <a:endParaRPr lang="zh-CN" altLang="en-US" dirty="0">
                  <a:solidFill>
                    <a:schemeClr val="bg1"/>
                  </a:solidFill>
                  <a:effectLst>
                    <a:outerShdw blurRad="50800" dist="38100" dir="2700000" algn="tl" rotWithShape="0">
                      <a:prstClr val="black">
                        <a:alpha val="40000"/>
                      </a:prstClr>
                    </a:outerShdw>
                  </a:effectLst>
                </a:endParaRPr>
              </a:p>
            </p:txBody>
          </p:sp>
        </p:gr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 y="0"/>
            <a:ext cx="5507173" cy="2275812"/>
            <a:chOff x="-1" y="0"/>
            <a:chExt cx="4306695" cy="2463800"/>
          </a:xfrm>
        </p:grpSpPr>
        <p:sp>
          <p:nvSpPr>
            <p:cNvPr id="41" name="任意多边形: 形状 40"/>
            <p:cNvSpPr/>
            <p:nvPr/>
          </p:nvSpPr>
          <p:spPr>
            <a:xfrm>
              <a:off x="-1" y="0"/>
              <a:ext cx="4306695" cy="2463800"/>
            </a:xfrm>
            <a:custGeom>
              <a:avLst/>
              <a:gdLst>
                <a:gd name="connsiteX0" fmla="*/ 0 w 3231832"/>
                <a:gd name="connsiteY0" fmla="*/ 0 h 1848886"/>
                <a:gd name="connsiteX1" fmla="*/ 3231833 w 3231832"/>
                <a:gd name="connsiteY1" fmla="*/ 0 h 1848886"/>
                <a:gd name="connsiteX2" fmla="*/ 0 w 3231832"/>
                <a:gd name="connsiteY2" fmla="*/ 1765538 h 1848886"/>
                <a:gd name="connsiteX3" fmla="*/ 0 w 3231832"/>
                <a:gd name="connsiteY3" fmla="*/ 0 h 1848886"/>
              </a:gdLst>
              <a:ahLst/>
              <a:cxnLst>
                <a:cxn ang="0">
                  <a:pos x="connsiteX0" y="connsiteY0"/>
                </a:cxn>
                <a:cxn ang="0">
                  <a:pos x="connsiteX1" y="connsiteY1"/>
                </a:cxn>
                <a:cxn ang="0">
                  <a:pos x="connsiteX2" y="connsiteY2"/>
                </a:cxn>
                <a:cxn ang="0">
                  <a:pos x="connsiteX3" y="connsiteY3"/>
                </a:cxn>
              </a:cxnLst>
              <a:rect l="l" t="t" r="r" b="b"/>
              <a:pathLst>
                <a:path w="3231832" h="1848886">
                  <a:moveTo>
                    <a:pt x="0" y="0"/>
                  </a:moveTo>
                  <a:lnTo>
                    <a:pt x="3231833" y="0"/>
                  </a:lnTo>
                  <a:cubicBezTo>
                    <a:pt x="3231833" y="0"/>
                    <a:pt x="1003618" y="510249"/>
                    <a:pt x="0" y="1765538"/>
                  </a:cubicBezTo>
                  <a:cubicBezTo>
                    <a:pt x="0" y="2311083"/>
                    <a:pt x="0" y="0"/>
                    <a:pt x="0" y="0"/>
                  </a:cubicBezTo>
                  <a:close/>
                </a:path>
              </a:pathLst>
            </a:custGeom>
            <a:gradFill>
              <a:gsLst>
                <a:gs pos="0">
                  <a:schemeClr val="accent4">
                    <a:lumMod val="40000"/>
                    <a:lumOff val="60000"/>
                  </a:schemeClr>
                </a:gs>
                <a:gs pos="100000">
                  <a:schemeClr val="accent4"/>
                </a:gs>
              </a:gsLst>
              <a:path path="circle">
                <a:fillToRect l="100000" t="100000"/>
              </a:path>
            </a:gradFill>
            <a:ln w="9525" cap="flat">
              <a:noFill/>
              <a:prstDash val="solid"/>
              <a:miter/>
            </a:ln>
            <a:effectLst>
              <a:outerShdw blurRad="63500" dist="12700" dir="2700000" rotWithShape="0">
                <a:schemeClr val="accent6">
                  <a:lumMod val="75000"/>
                  <a:alpha val="30000"/>
                </a:scheme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 name="任意多边形: 形状 41"/>
            <p:cNvSpPr/>
            <p:nvPr/>
          </p:nvSpPr>
          <p:spPr>
            <a:xfrm>
              <a:off x="0" y="0"/>
              <a:ext cx="4306694" cy="2147797"/>
            </a:xfrm>
            <a:custGeom>
              <a:avLst/>
              <a:gdLst>
                <a:gd name="connsiteX0" fmla="*/ 0 w 3231832"/>
                <a:gd name="connsiteY0" fmla="*/ 0 h 1611751"/>
                <a:gd name="connsiteX1" fmla="*/ 3231833 w 3231832"/>
                <a:gd name="connsiteY1" fmla="*/ 0 h 1611751"/>
                <a:gd name="connsiteX2" fmla="*/ 0 w 3231832"/>
                <a:gd name="connsiteY2" fmla="*/ 1520005 h 1611751"/>
                <a:gd name="connsiteX3" fmla="*/ 0 w 3231832"/>
                <a:gd name="connsiteY3" fmla="*/ 0 h 1611751"/>
              </a:gdLst>
              <a:ahLst/>
              <a:cxnLst>
                <a:cxn ang="0">
                  <a:pos x="connsiteX0" y="connsiteY0"/>
                </a:cxn>
                <a:cxn ang="0">
                  <a:pos x="connsiteX1" y="connsiteY1"/>
                </a:cxn>
                <a:cxn ang="0">
                  <a:pos x="connsiteX2" y="connsiteY2"/>
                </a:cxn>
                <a:cxn ang="0">
                  <a:pos x="connsiteX3" y="connsiteY3"/>
                </a:cxn>
              </a:cxnLst>
              <a:rect l="l" t="t" r="r" b="b"/>
              <a:pathLst>
                <a:path w="3231832" h="1611751">
                  <a:moveTo>
                    <a:pt x="0" y="0"/>
                  </a:moveTo>
                  <a:lnTo>
                    <a:pt x="3231833" y="0"/>
                  </a:lnTo>
                  <a:cubicBezTo>
                    <a:pt x="3231833" y="0"/>
                    <a:pt x="1003618" y="264716"/>
                    <a:pt x="0" y="1520005"/>
                  </a:cubicBezTo>
                  <a:cubicBezTo>
                    <a:pt x="0" y="2065549"/>
                    <a:pt x="0" y="0"/>
                    <a:pt x="0" y="0"/>
                  </a:cubicBezTo>
                  <a:close/>
                </a:path>
              </a:pathLst>
            </a:custGeom>
            <a:gradFill flip="none" rotWithShape="1">
              <a:gsLst>
                <a:gs pos="0">
                  <a:schemeClr val="accent1"/>
                </a:gs>
                <a:gs pos="100000">
                  <a:srgbClr val="0070C0"/>
                </a:gs>
              </a:gsLst>
              <a:path path="circle">
                <a:fillToRect l="100000" t="100000"/>
              </a:path>
              <a:tileRect r="-100000" b="-100000"/>
            </a:gradFill>
            <a:ln w="9525" cap="flat">
              <a:noFill/>
              <a:prstDash val="solid"/>
              <a:miter/>
            </a:ln>
            <a:effectLst>
              <a:outerShdw blurRad="63500" dist="38100" dir="2700000" rotWithShape="0">
                <a:schemeClr val="accent2">
                  <a:lumMod val="50000"/>
                  <a:alpha val="30000"/>
                </a:scheme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grpSp>
      <p:grpSp>
        <p:nvGrpSpPr>
          <p:cNvPr id="46" name="组合 45"/>
          <p:cNvGrpSpPr/>
          <p:nvPr/>
        </p:nvGrpSpPr>
        <p:grpSpPr>
          <a:xfrm rot="10800000">
            <a:off x="6684827" y="4615773"/>
            <a:ext cx="5507173" cy="2275812"/>
            <a:chOff x="-1" y="0"/>
            <a:chExt cx="4306695" cy="2463800"/>
          </a:xfrm>
        </p:grpSpPr>
        <p:sp>
          <p:nvSpPr>
            <p:cNvPr id="47" name="任意多边形: 形状 46"/>
            <p:cNvSpPr/>
            <p:nvPr/>
          </p:nvSpPr>
          <p:spPr>
            <a:xfrm>
              <a:off x="-1" y="0"/>
              <a:ext cx="4306695" cy="2463800"/>
            </a:xfrm>
            <a:custGeom>
              <a:avLst/>
              <a:gdLst>
                <a:gd name="connsiteX0" fmla="*/ 0 w 3231832"/>
                <a:gd name="connsiteY0" fmla="*/ 0 h 1848886"/>
                <a:gd name="connsiteX1" fmla="*/ 3231833 w 3231832"/>
                <a:gd name="connsiteY1" fmla="*/ 0 h 1848886"/>
                <a:gd name="connsiteX2" fmla="*/ 0 w 3231832"/>
                <a:gd name="connsiteY2" fmla="*/ 1765538 h 1848886"/>
                <a:gd name="connsiteX3" fmla="*/ 0 w 3231832"/>
                <a:gd name="connsiteY3" fmla="*/ 0 h 1848886"/>
              </a:gdLst>
              <a:ahLst/>
              <a:cxnLst>
                <a:cxn ang="0">
                  <a:pos x="connsiteX0" y="connsiteY0"/>
                </a:cxn>
                <a:cxn ang="0">
                  <a:pos x="connsiteX1" y="connsiteY1"/>
                </a:cxn>
                <a:cxn ang="0">
                  <a:pos x="connsiteX2" y="connsiteY2"/>
                </a:cxn>
                <a:cxn ang="0">
                  <a:pos x="connsiteX3" y="connsiteY3"/>
                </a:cxn>
              </a:cxnLst>
              <a:rect l="l" t="t" r="r" b="b"/>
              <a:pathLst>
                <a:path w="3231832" h="1848886">
                  <a:moveTo>
                    <a:pt x="0" y="0"/>
                  </a:moveTo>
                  <a:lnTo>
                    <a:pt x="3231833" y="0"/>
                  </a:lnTo>
                  <a:cubicBezTo>
                    <a:pt x="3231833" y="0"/>
                    <a:pt x="1003618" y="510249"/>
                    <a:pt x="0" y="1765538"/>
                  </a:cubicBezTo>
                  <a:cubicBezTo>
                    <a:pt x="0" y="2311083"/>
                    <a:pt x="0" y="0"/>
                    <a:pt x="0" y="0"/>
                  </a:cubicBezTo>
                  <a:close/>
                </a:path>
              </a:pathLst>
            </a:custGeom>
            <a:gradFill>
              <a:gsLst>
                <a:gs pos="0">
                  <a:schemeClr val="accent4">
                    <a:lumMod val="40000"/>
                    <a:lumOff val="60000"/>
                  </a:schemeClr>
                </a:gs>
                <a:gs pos="100000">
                  <a:schemeClr val="accent4"/>
                </a:gs>
              </a:gsLst>
              <a:path path="circle">
                <a:fillToRect l="100000" t="100000"/>
              </a:path>
            </a:gradFill>
            <a:ln w="9525" cap="flat">
              <a:noFill/>
              <a:prstDash val="solid"/>
              <a:miter/>
            </a:ln>
            <a:effectLst>
              <a:outerShdw blurRad="63500" dist="12700" dir="2700000" rotWithShape="0">
                <a:schemeClr val="accent6">
                  <a:lumMod val="75000"/>
                  <a:alpha val="30000"/>
                </a:scheme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8" name="任意多边形: 形状 47"/>
            <p:cNvSpPr/>
            <p:nvPr/>
          </p:nvSpPr>
          <p:spPr>
            <a:xfrm>
              <a:off x="0" y="0"/>
              <a:ext cx="4306694" cy="2147797"/>
            </a:xfrm>
            <a:custGeom>
              <a:avLst/>
              <a:gdLst>
                <a:gd name="connsiteX0" fmla="*/ 0 w 3231832"/>
                <a:gd name="connsiteY0" fmla="*/ 0 h 1611751"/>
                <a:gd name="connsiteX1" fmla="*/ 3231833 w 3231832"/>
                <a:gd name="connsiteY1" fmla="*/ 0 h 1611751"/>
                <a:gd name="connsiteX2" fmla="*/ 0 w 3231832"/>
                <a:gd name="connsiteY2" fmla="*/ 1520005 h 1611751"/>
                <a:gd name="connsiteX3" fmla="*/ 0 w 3231832"/>
                <a:gd name="connsiteY3" fmla="*/ 0 h 1611751"/>
              </a:gdLst>
              <a:ahLst/>
              <a:cxnLst>
                <a:cxn ang="0">
                  <a:pos x="connsiteX0" y="connsiteY0"/>
                </a:cxn>
                <a:cxn ang="0">
                  <a:pos x="connsiteX1" y="connsiteY1"/>
                </a:cxn>
                <a:cxn ang="0">
                  <a:pos x="connsiteX2" y="connsiteY2"/>
                </a:cxn>
                <a:cxn ang="0">
                  <a:pos x="connsiteX3" y="connsiteY3"/>
                </a:cxn>
              </a:cxnLst>
              <a:rect l="l" t="t" r="r" b="b"/>
              <a:pathLst>
                <a:path w="3231832" h="1611751">
                  <a:moveTo>
                    <a:pt x="0" y="0"/>
                  </a:moveTo>
                  <a:lnTo>
                    <a:pt x="3231833" y="0"/>
                  </a:lnTo>
                  <a:cubicBezTo>
                    <a:pt x="3231833" y="0"/>
                    <a:pt x="1003618" y="264716"/>
                    <a:pt x="0" y="1520005"/>
                  </a:cubicBezTo>
                  <a:cubicBezTo>
                    <a:pt x="0" y="2065549"/>
                    <a:pt x="0" y="0"/>
                    <a:pt x="0" y="0"/>
                  </a:cubicBezTo>
                  <a:close/>
                </a:path>
              </a:pathLst>
            </a:custGeom>
            <a:gradFill flip="none" rotWithShape="1">
              <a:gsLst>
                <a:gs pos="0">
                  <a:schemeClr val="accent1"/>
                </a:gs>
                <a:gs pos="100000">
                  <a:srgbClr val="0070C0"/>
                </a:gs>
              </a:gsLst>
              <a:path path="circle">
                <a:fillToRect l="100000" t="100000"/>
              </a:path>
              <a:tileRect r="-100000" b="-100000"/>
            </a:gradFill>
            <a:ln w="9525" cap="flat">
              <a:noFill/>
              <a:prstDash val="solid"/>
              <a:miter/>
            </a:ln>
            <a:effectLst>
              <a:outerShdw blurRad="63500" dist="38100" dir="2700000" rotWithShape="0">
                <a:schemeClr val="accent2">
                  <a:lumMod val="50000"/>
                  <a:alpha val="30000"/>
                </a:scheme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grpSp>
      <p:grpSp>
        <p:nvGrpSpPr>
          <p:cNvPr id="51" name="组合 50"/>
          <p:cNvGrpSpPr/>
          <p:nvPr/>
        </p:nvGrpSpPr>
        <p:grpSpPr>
          <a:xfrm>
            <a:off x="3143273" y="1678927"/>
            <a:ext cx="6309654" cy="1015663"/>
            <a:chOff x="2340794" y="2043541"/>
            <a:chExt cx="6309654" cy="1015663"/>
          </a:xfrm>
        </p:grpSpPr>
        <p:grpSp>
          <p:nvGrpSpPr>
            <p:cNvPr id="49" name="组合 48"/>
            <p:cNvGrpSpPr/>
            <p:nvPr/>
          </p:nvGrpSpPr>
          <p:grpSpPr>
            <a:xfrm>
              <a:off x="2340794" y="2130625"/>
              <a:ext cx="2378411" cy="905376"/>
              <a:chOff x="2005297" y="2489048"/>
              <a:chExt cx="2378411" cy="905376"/>
            </a:xfrm>
          </p:grpSpPr>
          <p:sp>
            <p:nvSpPr>
              <p:cNvPr id="38" name="文本框 3"/>
              <p:cNvSpPr txBox="1"/>
              <p:nvPr/>
            </p:nvSpPr>
            <p:spPr>
              <a:xfrm>
                <a:off x="2005297" y="2489048"/>
                <a:ext cx="1811428" cy="90537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kumimoji="1" lang="zh-CN" altLang="en-US" sz="4000" b="1" dirty="0">
                    <a:solidFill>
                      <a:srgbClr val="0070C0"/>
                    </a:solidFill>
                    <a:latin typeface="+mn-ea"/>
                    <a:cs typeface="微软雅黑" panose="020B0503020204020204" pitchFamily="34" charset="-122"/>
                  </a:rPr>
                  <a:t>第三</a:t>
                </a:r>
                <a:endParaRPr kumimoji="1" lang="en-US" altLang="zh-CN" sz="4000" b="1" dirty="0">
                  <a:solidFill>
                    <a:srgbClr val="0070C0"/>
                  </a:solidFill>
                  <a:latin typeface="+mn-ea"/>
                  <a:cs typeface="微软雅黑" panose="020B0503020204020204" pitchFamily="34" charset="-122"/>
                </a:endParaRPr>
              </a:p>
            </p:txBody>
          </p:sp>
          <p:sp>
            <p:nvSpPr>
              <p:cNvPr id="39" name="文本框 3"/>
              <p:cNvSpPr txBox="1"/>
              <p:nvPr/>
            </p:nvSpPr>
            <p:spPr>
              <a:xfrm>
                <a:off x="3078348" y="2489048"/>
                <a:ext cx="1305360" cy="90537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kumimoji="1" lang="zh-CN" altLang="en-US" sz="4000" b="1" dirty="0">
                    <a:solidFill>
                      <a:srgbClr val="0070C0"/>
                    </a:solidFill>
                    <a:latin typeface="+mn-ea"/>
                    <a:cs typeface="微软雅黑" panose="020B0503020204020204" pitchFamily="34" charset="-122"/>
                  </a:rPr>
                  <a:t>部分</a:t>
                </a:r>
                <a:endParaRPr kumimoji="1" lang="en-US" altLang="zh-CN" sz="4000" b="1" dirty="0">
                  <a:solidFill>
                    <a:srgbClr val="0070C0"/>
                  </a:solidFill>
                  <a:latin typeface="+mn-ea"/>
                  <a:cs typeface="微软雅黑" panose="020B0503020204020204" pitchFamily="34" charset="-122"/>
                </a:endParaRPr>
              </a:p>
            </p:txBody>
          </p:sp>
        </p:grpSp>
        <p:sp>
          <p:nvSpPr>
            <p:cNvPr id="50" name="文本框 49"/>
            <p:cNvSpPr txBox="1"/>
            <p:nvPr/>
          </p:nvSpPr>
          <p:spPr>
            <a:xfrm>
              <a:off x="4719206" y="2043541"/>
              <a:ext cx="3931242" cy="1015663"/>
            </a:xfrm>
            <a:prstGeom prst="rect">
              <a:avLst/>
            </a:prstGeom>
            <a:noFill/>
          </p:spPr>
          <p:txBody>
            <a:bodyPr wrap="square" rtlCol="0">
              <a:spAutoFit/>
            </a:bodyPr>
            <a:lstStyle/>
            <a:p>
              <a:r>
                <a:rPr lang="zh-CN" altLang="en-US" sz="6000" b="1" strike="noStrike" noProof="1">
                  <a:latin typeface="微软雅黑" panose="020B0503020204020204" pitchFamily="34" charset="-122"/>
                  <a:ea typeface="微软雅黑" panose="020B0503020204020204" pitchFamily="34" charset="-122"/>
                  <a:cs typeface="+mn-ea"/>
                </a:rPr>
                <a:t>他山之石</a:t>
              </a:r>
              <a:endParaRPr lang="zh-CN" altLang="en-US" sz="6000" b="1" strike="noStrike" noProof="1">
                <a:latin typeface="微软雅黑" panose="020B0503020204020204" pitchFamily="34" charset="-122"/>
                <a:ea typeface="微软雅黑" panose="020B0503020204020204" pitchFamily="34" charset="-122"/>
                <a:cs typeface="+mn-ea"/>
              </a:endParaRPr>
            </a:p>
          </p:txBody>
        </p:sp>
      </p:grpSp>
      <p:cxnSp>
        <p:nvCxnSpPr>
          <p:cNvPr id="53" name="直接连接符 52"/>
          <p:cNvCxnSpPr/>
          <p:nvPr/>
        </p:nvCxnSpPr>
        <p:spPr>
          <a:xfrm>
            <a:off x="1422400" y="2860975"/>
            <a:ext cx="9405257" cy="0"/>
          </a:xfrm>
          <a:prstGeom prst="line">
            <a:avLst/>
          </a:prstGeom>
          <a:ln>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3143275" y="3341148"/>
            <a:ext cx="4968016" cy="817565"/>
            <a:chOff x="3128760" y="3734058"/>
            <a:chExt cx="4968016" cy="817565"/>
          </a:xfrm>
        </p:grpSpPr>
        <p:sp>
          <p:nvSpPr>
            <p:cNvPr id="56" name="平行四边形 55"/>
            <p:cNvSpPr/>
            <p:nvPr/>
          </p:nvSpPr>
          <p:spPr>
            <a:xfrm>
              <a:off x="3128760" y="3838987"/>
              <a:ext cx="4968016" cy="712636"/>
            </a:xfrm>
            <a:prstGeom prst="parallelogram">
              <a:avLst/>
            </a:prstGeom>
            <a:gradFill flip="none" rotWithShape="1">
              <a:gsLst>
                <a:gs pos="0">
                  <a:srgbClr val="0070C0">
                    <a:alpha val="0"/>
                  </a:srgbClr>
                </a:gs>
                <a:gs pos="100000">
                  <a:srgbClr val="0070C0">
                    <a:alpha val="20000"/>
                  </a:srgbClr>
                </a:gs>
              </a:gsLst>
              <a:lin ang="0" scaled="1"/>
              <a:tileRect/>
            </a:gradFill>
            <a:ln>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rgbClr val="0070C0">
                      <a:alpha val="49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2"/>
            <p:cNvSpPr txBox="1"/>
            <p:nvPr/>
          </p:nvSpPr>
          <p:spPr>
            <a:xfrm rot="10800000" flipH="1" flipV="1">
              <a:off x="4034473" y="3734058"/>
              <a:ext cx="3862004" cy="793635"/>
            </a:xfrm>
            <a:prstGeom prst="rect">
              <a:avLst/>
            </a:prstGeom>
            <a:noFill/>
            <a:ln w="9525">
              <a:noFill/>
              <a:miter/>
            </a:ln>
          </p:spPr>
          <p:txBody>
            <a:bodyPr wrap="square" lIns="221255" tIns="110627" rIns="221255" bIns="110627"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457200" lvl="0" indent="-457200">
                <a:lnSpc>
                  <a:spcPct val="150000"/>
                </a:lnSpc>
                <a:buClr>
                  <a:srgbClr val="0070C0"/>
                </a:buClr>
                <a:buFont typeface="Wingdings" panose="05000000000000000000" pitchFamily="2" charset="2"/>
                <a:buChar char="l"/>
              </a:pPr>
              <a:r>
                <a:rPr lang="en-US" altLang="zh-CN" sz="2800" dirty="0">
                  <a:latin typeface="微软雅黑" panose="020B0503020204020204" pitchFamily="34" charset="-122"/>
                  <a:ea typeface="微软雅黑" panose="020B0503020204020204" pitchFamily="34" charset="-122"/>
                  <a:sym typeface="Arial" panose="020B0604020202020204" pitchFamily="34" charset="0"/>
                </a:rPr>
                <a:t>3.1 </a:t>
              </a:r>
              <a:r>
                <a:rPr lang="zh-CN" altLang="en-US" sz="2800" dirty="0">
                  <a:latin typeface="微软雅黑" panose="020B0503020204020204" pitchFamily="34" charset="-122"/>
                  <a:ea typeface="微软雅黑" panose="020B0503020204020204" pitchFamily="34" charset="-122"/>
                  <a:sym typeface="Arial" panose="020B0604020202020204" pitchFamily="34" charset="0"/>
                </a:rPr>
                <a:t>国外案例借鉴</a:t>
              </a:r>
              <a:endParaRPr lang="zh-CN" altLang="en-US" sz="2800"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8" name="组合 57"/>
          <p:cNvGrpSpPr/>
          <p:nvPr/>
        </p:nvGrpSpPr>
        <p:grpSpPr>
          <a:xfrm>
            <a:off x="3143273" y="4628924"/>
            <a:ext cx="4968017" cy="817565"/>
            <a:chOff x="3128759" y="3734058"/>
            <a:chExt cx="4968017" cy="817565"/>
          </a:xfrm>
        </p:grpSpPr>
        <p:sp>
          <p:nvSpPr>
            <p:cNvPr id="59" name="平行四边形 58"/>
            <p:cNvSpPr/>
            <p:nvPr/>
          </p:nvSpPr>
          <p:spPr>
            <a:xfrm>
              <a:off x="3128759" y="3838987"/>
              <a:ext cx="4968017" cy="712636"/>
            </a:xfrm>
            <a:prstGeom prst="parallelogram">
              <a:avLst/>
            </a:prstGeom>
            <a:gradFill flip="none" rotWithShape="1">
              <a:gsLst>
                <a:gs pos="0">
                  <a:srgbClr val="0070C0">
                    <a:alpha val="0"/>
                  </a:srgbClr>
                </a:gs>
                <a:gs pos="100000">
                  <a:srgbClr val="0070C0">
                    <a:alpha val="20000"/>
                  </a:srgbClr>
                </a:gs>
              </a:gsLst>
              <a:lin ang="0" scaled="1"/>
              <a:tileRect/>
            </a:gradFill>
            <a:ln>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rgbClr val="0070C0">
                      <a:alpha val="49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2"/>
            <p:cNvSpPr txBox="1"/>
            <p:nvPr/>
          </p:nvSpPr>
          <p:spPr>
            <a:xfrm rot="10800000" flipH="1" flipV="1">
              <a:off x="4034473" y="3734058"/>
              <a:ext cx="3862005" cy="793635"/>
            </a:xfrm>
            <a:prstGeom prst="rect">
              <a:avLst/>
            </a:prstGeom>
            <a:noFill/>
            <a:ln w="9525">
              <a:noFill/>
              <a:miter/>
            </a:ln>
          </p:spPr>
          <p:txBody>
            <a:bodyPr wrap="square" lIns="221255" tIns="110627" rIns="221255" bIns="110627"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457200" lvl="0" indent="-457200">
                <a:lnSpc>
                  <a:spcPct val="150000"/>
                </a:lnSpc>
                <a:buClr>
                  <a:srgbClr val="0070C0"/>
                </a:buClr>
                <a:buFont typeface="Wingdings" panose="05000000000000000000" pitchFamily="2" charset="2"/>
                <a:buChar char="l"/>
              </a:pPr>
              <a:r>
                <a:rPr lang="en-US" altLang="zh-CN" sz="2800" dirty="0">
                  <a:latin typeface="微软雅黑" panose="020B0503020204020204" pitchFamily="34" charset="-122"/>
                  <a:ea typeface="微软雅黑" panose="020B0503020204020204" pitchFamily="34" charset="-122"/>
                  <a:sym typeface="Arial" panose="020B0604020202020204" pitchFamily="34" charset="0"/>
                </a:rPr>
                <a:t>3.2 </a:t>
              </a:r>
              <a:r>
                <a:rPr lang="zh-CN" altLang="en-US" sz="2800" dirty="0">
                  <a:latin typeface="微软雅黑" panose="020B0503020204020204" pitchFamily="34" charset="-122"/>
                  <a:ea typeface="微软雅黑" panose="020B0503020204020204" pitchFamily="34" charset="-122"/>
                  <a:sym typeface="Arial" panose="020B0604020202020204" pitchFamily="34" charset="0"/>
                </a:rPr>
                <a:t>国内案例借鉴</a:t>
              </a:r>
              <a:endParaRPr lang="zh-CN" altLang="en-US" sz="2800" dirty="0">
                <a:latin typeface="微软雅黑" panose="020B0503020204020204" pitchFamily="34" charset="-122"/>
                <a:ea typeface="微软雅黑" panose="020B0503020204020204" pitchFamily="34" charset="-122"/>
                <a:sym typeface="Arial" panose="020B0604020202020204" pitchFamily="34" charset="0"/>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81084"/>
            <a:ext cx="12006943" cy="568144"/>
            <a:chOff x="0" y="273684"/>
            <a:chExt cx="12006943" cy="568144"/>
          </a:xfrm>
        </p:grpSpPr>
        <p:sp>
          <p:nvSpPr>
            <p:cNvPr id="3" name="文本框 2"/>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3.1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国外城市更新经验总结</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333691"/>
              <a:ext cx="495300" cy="508133"/>
              <a:chOff x="0" y="333691"/>
              <a:chExt cx="495300" cy="508133"/>
            </a:xfrm>
          </p:grpSpPr>
          <p:sp>
            <p:nvSpPr>
              <p:cNvPr id="6" name="矩形 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2" name="组合 21"/>
          <p:cNvGrpSpPr/>
          <p:nvPr/>
        </p:nvGrpSpPr>
        <p:grpSpPr>
          <a:xfrm>
            <a:off x="785358" y="945899"/>
            <a:ext cx="4423230" cy="493956"/>
            <a:chOff x="785358" y="1005891"/>
            <a:chExt cx="4423230" cy="493956"/>
          </a:xfrm>
        </p:grpSpPr>
        <p:sp>
          <p:nvSpPr>
            <p:cNvPr id="15" name="椭圆 14"/>
            <p:cNvSpPr/>
            <p:nvPr/>
          </p:nvSpPr>
          <p:spPr>
            <a:xfrm>
              <a:off x="785358" y="1137464"/>
              <a:ext cx="198520" cy="198520"/>
            </a:xfrm>
            <a:prstGeom prst="ellipse">
              <a:avLst/>
            </a:prstGeom>
            <a:solidFill>
              <a:srgbClr val="0070C0"/>
            </a:solidFill>
            <a:ln w="22225">
              <a:solidFill>
                <a:schemeClr val="bg1"/>
              </a:solidFill>
            </a:ln>
            <a:effectLst>
              <a:outerShdw blurRad="292100" dist="127000" dir="5400000" sx="101000" sy="101000" algn="t" rotWithShape="0">
                <a:srgbClr val="00B0F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圆角 15"/>
            <p:cNvSpPr/>
            <p:nvPr/>
          </p:nvSpPr>
          <p:spPr>
            <a:xfrm rot="16200000" flipH="1">
              <a:off x="2944905" y="-763835"/>
              <a:ext cx="262395" cy="4264970"/>
            </a:xfrm>
            <a:prstGeom prst="roundRect">
              <a:avLst>
                <a:gd name="adj" fmla="val 50000"/>
              </a:avLst>
            </a:prstGeom>
            <a:gradFill flip="none" rotWithShape="0">
              <a:gsLst>
                <a:gs pos="100000">
                  <a:srgbClr val="00B0F0"/>
                </a:gs>
                <a:gs pos="0">
                  <a:srgbClr val="C1EFFF">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文本框 17"/>
            <p:cNvSpPr txBox="1"/>
            <p:nvPr/>
          </p:nvSpPr>
          <p:spPr>
            <a:xfrm>
              <a:off x="1034637" y="1005891"/>
              <a:ext cx="4173951" cy="461665"/>
            </a:xfrm>
            <a:prstGeom prst="rect">
              <a:avLst/>
            </a:prstGeom>
            <a:noFill/>
          </p:spPr>
          <p:txBody>
            <a:bodyPr wrap="square">
              <a:spAutoFit/>
            </a:bodyPr>
            <a:lstStyle/>
            <a:p>
              <a:r>
                <a:rPr lang="zh-CN" altLang="en-US" sz="2400" b="1" dirty="0"/>
                <a:t>国外城市更新经验总结</a:t>
              </a:r>
              <a:r>
                <a:rPr lang="en-US" altLang="zh-CN" sz="2400" b="1" dirty="0"/>
                <a:t>—</a:t>
              </a:r>
              <a:r>
                <a:rPr lang="zh-CN" altLang="en-US" sz="2400" b="1" dirty="0"/>
                <a:t>美国</a:t>
              </a:r>
              <a:endParaRPr lang="zh-CN" altLang="en-US" sz="2400" b="1" dirty="0"/>
            </a:p>
          </p:txBody>
        </p:sp>
      </p:grpSp>
      <p:grpSp>
        <p:nvGrpSpPr>
          <p:cNvPr id="25" name="组合 24"/>
          <p:cNvGrpSpPr/>
          <p:nvPr/>
        </p:nvGrpSpPr>
        <p:grpSpPr>
          <a:xfrm>
            <a:off x="1566823" y="1624282"/>
            <a:ext cx="9418678" cy="520987"/>
            <a:chOff x="1542030" y="1636955"/>
            <a:chExt cx="9418678" cy="520987"/>
          </a:xfrm>
        </p:grpSpPr>
        <p:sp>
          <p:nvSpPr>
            <p:cNvPr id="21" name="矩形: 圆角 20"/>
            <p:cNvSpPr/>
            <p:nvPr/>
          </p:nvSpPr>
          <p:spPr>
            <a:xfrm>
              <a:off x="1587500" y="1636955"/>
              <a:ext cx="9296400" cy="520987"/>
            </a:xfrm>
            <a:prstGeom prst="roundRect">
              <a:avLst>
                <a:gd name="adj" fmla="val 50000"/>
              </a:avLst>
            </a:prstGeom>
            <a:gradFill>
              <a:gsLst>
                <a:gs pos="0">
                  <a:srgbClr val="C1EFFF">
                    <a:alpha val="52000"/>
                  </a:srgbClr>
                </a:gs>
                <a:gs pos="96000">
                  <a:srgbClr val="C1EFFF">
                    <a:alpha val="0"/>
                  </a:srgbClr>
                </a:gs>
              </a:gsLst>
              <a:lin ang="16200000" scaled="1"/>
            </a:gradFill>
            <a:ln w="6350" cap="rnd">
              <a:gradFill flip="none" rotWithShape="1">
                <a:gsLst>
                  <a:gs pos="0">
                    <a:srgbClr val="009AD0"/>
                  </a:gs>
                  <a:gs pos="86000">
                    <a:srgbClr val="009AD0">
                      <a:alpha val="0"/>
                    </a:srgb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p>
          </p:txBody>
        </p:sp>
        <p:sp>
          <p:nvSpPr>
            <p:cNvPr id="24" name="文本框 23"/>
            <p:cNvSpPr txBox="1"/>
            <p:nvPr/>
          </p:nvSpPr>
          <p:spPr>
            <a:xfrm>
              <a:off x="1542030" y="1646680"/>
              <a:ext cx="9418678" cy="430887"/>
            </a:xfrm>
            <a:prstGeom prst="rect">
              <a:avLst/>
            </a:prstGeom>
            <a:noFill/>
          </p:spPr>
          <p:txBody>
            <a:bodyPr wrap="square">
              <a:spAutoFit/>
            </a:bodyPr>
            <a:lstStyle/>
            <a:p>
              <a:pPr algn="ctr"/>
              <a:r>
                <a:rPr lang="zh-CN" altLang="en-US" sz="2200" b="1" dirty="0">
                  <a:solidFill>
                    <a:srgbClr val="0070C0"/>
                  </a:solidFill>
                </a:rPr>
                <a:t>美国：</a:t>
              </a:r>
              <a:r>
                <a:rPr lang="zh-CN" altLang="en-US" sz="2200" dirty="0"/>
                <a:t>从“清除贫民窟”到“社区开发计划”，始终注重法律的指导</a:t>
              </a:r>
              <a:endParaRPr lang="zh-CN" altLang="en-US" sz="2200" dirty="0"/>
            </a:p>
          </p:txBody>
        </p:sp>
      </p:grpSp>
      <p:grpSp>
        <p:nvGrpSpPr>
          <p:cNvPr id="8" name="组合 7"/>
          <p:cNvGrpSpPr/>
          <p:nvPr/>
        </p:nvGrpSpPr>
        <p:grpSpPr>
          <a:xfrm>
            <a:off x="821171" y="2314909"/>
            <a:ext cx="10878644" cy="1876091"/>
            <a:chOff x="935044" y="2533613"/>
            <a:chExt cx="10878644" cy="1876091"/>
          </a:xfrm>
        </p:grpSpPr>
        <p:sp>
          <p:nvSpPr>
            <p:cNvPr id="33" name="矩形 32"/>
            <p:cNvSpPr/>
            <p:nvPr/>
          </p:nvSpPr>
          <p:spPr>
            <a:xfrm>
              <a:off x="935044" y="2533613"/>
              <a:ext cx="10878644" cy="1876091"/>
            </a:xfrm>
            <a:prstGeom prst="rect">
              <a:avLst/>
            </a:prstGeom>
            <a:solidFill>
              <a:schemeClr val="bg1">
                <a:lumMod val="95000"/>
                <a:alpha val="84000"/>
              </a:schemeClr>
            </a:solidFill>
            <a:ln w="952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999225" y="2558125"/>
              <a:ext cx="10724625" cy="1710084"/>
            </a:xfrm>
            <a:prstGeom prst="rect">
              <a:avLst/>
            </a:prstGeom>
            <a:noFill/>
          </p:spPr>
          <p:txBody>
            <a:bodyPr wrap="square">
              <a:spAutoFit/>
            </a:bodyPr>
            <a:lstStyle/>
            <a:p>
              <a:pPr marL="342900" marR="0" lvl="0" indent="-342900" algn="just" defTabSz="914400" rtl="0" eaLnBrk="1" fontAlgn="auto" latinLnBrk="0" hangingPunct="1">
                <a:lnSpc>
                  <a:spcPct val="150000"/>
                </a:lnSpc>
                <a:spcBef>
                  <a:spcPts val="0"/>
                </a:spcBef>
                <a:spcAft>
                  <a:spcPts val="0"/>
                </a:spcAft>
                <a:buClr>
                  <a:srgbClr val="0070C0"/>
                </a:buClr>
                <a:buSzTx/>
                <a:buFont typeface="Arial" panose="020B0604020202020204" pitchFamily="34" charset="0"/>
                <a:buChar char="•"/>
                <a:defRPr/>
              </a:pPr>
              <a:r>
                <a:rPr kumimoji="0" lang="zh-CN" altLang="en-US"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美国</a:t>
              </a:r>
              <a:r>
                <a:rPr kumimoji="0" lang="en-US" altLang="zh-CN"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1974</a:t>
              </a:r>
              <a:r>
                <a:rPr kumimoji="0" lang="zh-CN" altLang="en-US"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年通过了住宅与社区开发计划。在计划执行过程中通过法律将公众参与纳入进来，尽可能满足低收入者的合理要求，注重社区结构与城市历史的保护与提高，完成有史以来最大的城市更新项目。</a:t>
              </a:r>
              <a:endParaRPr kumimoji="0" lang="en-US" altLang="zh-CN"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a:p>
              <a:pPr marL="342900" indent="-342900" algn="just">
                <a:lnSpc>
                  <a:spcPct val="150000"/>
                </a:lnSpc>
                <a:buClr>
                  <a:srgbClr val="0070C0"/>
                </a:buClr>
                <a:buFont typeface="Arial" panose="020B0604020202020204" pitchFamily="34" charset="0"/>
                <a:buChar char="•"/>
                <a:defRPr/>
              </a:pPr>
              <a:r>
                <a:rPr lang="zh-CN" altLang="en-US" dirty="0"/>
                <a:t>纽约时代广场曾经是机动车拥堵的地段，通过改造扩增出一倍的公共空间，改造后的广场在中心区有</a:t>
              </a:r>
              <a:r>
                <a:rPr lang="en-US" altLang="zh-CN" dirty="0"/>
                <a:t>2.5</a:t>
              </a:r>
              <a:r>
                <a:rPr lang="zh-CN" altLang="en-US" dirty="0"/>
                <a:t>英亩的城市步道。每年平均游客达到</a:t>
              </a:r>
              <a:r>
                <a:rPr lang="en-US" altLang="zh-CN" dirty="0"/>
                <a:t>4500</a:t>
              </a:r>
              <a:r>
                <a:rPr lang="zh-CN" altLang="en-US" dirty="0"/>
                <a:t>万，这里是美国纽约到访人数最多的旅游目的地。</a:t>
              </a:r>
              <a:endParaRPr lang="zh-CN" altLang="en-US" dirty="0"/>
            </a:p>
          </p:txBody>
        </p:sp>
      </p:grpSp>
      <p:grpSp>
        <p:nvGrpSpPr>
          <p:cNvPr id="9" name="组合 8"/>
          <p:cNvGrpSpPr/>
          <p:nvPr/>
        </p:nvGrpSpPr>
        <p:grpSpPr>
          <a:xfrm>
            <a:off x="1174750" y="4109499"/>
            <a:ext cx="9842500" cy="2399329"/>
            <a:chOff x="495300" y="3612375"/>
            <a:chExt cx="11201402" cy="2730592"/>
          </a:xfrm>
        </p:grpSpPr>
        <p:pic>
          <p:nvPicPr>
            <p:cNvPr id="19" name="图片 18"/>
            <p:cNvPicPr>
              <a:picLocks noChangeAspect="1"/>
            </p:cNvPicPr>
            <p:nvPr/>
          </p:nvPicPr>
          <p:blipFill rotWithShape="1">
            <a:blip r:embed="rId1"/>
            <a:srcRect l="611" t="5846" b="55973"/>
            <a:stretch>
              <a:fillRect/>
            </a:stretch>
          </p:blipFill>
          <p:spPr>
            <a:xfrm>
              <a:off x="495300" y="3612375"/>
              <a:ext cx="5493954" cy="2730592"/>
            </a:xfrm>
            <a:prstGeom prst="rect">
              <a:avLst/>
            </a:prstGeom>
          </p:spPr>
        </p:pic>
        <p:pic>
          <p:nvPicPr>
            <p:cNvPr id="20" name="图片 19"/>
            <p:cNvPicPr>
              <a:picLocks noChangeAspect="1"/>
            </p:cNvPicPr>
            <p:nvPr/>
          </p:nvPicPr>
          <p:blipFill rotWithShape="1">
            <a:blip r:embed="rId2"/>
            <a:srcRect t="12705" b="12705"/>
            <a:stretch>
              <a:fillRect/>
            </a:stretch>
          </p:blipFill>
          <p:spPr>
            <a:xfrm>
              <a:off x="6202748" y="3612375"/>
              <a:ext cx="5493954" cy="2730592"/>
            </a:xfrm>
            <a:prstGeom prst="rect">
              <a:avLst/>
            </a:prstGeom>
          </p:spPr>
        </p:pic>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81084"/>
            <a:ext cx="12006943" cy="568144"/>
            <a:chOff x="0" y="273684"/>
            <a:chExt cx="12006943" cy="568144"/>
          </a:xfrm>
        </p:grpSpPr>
        <p:sp>
          <p:nvSpPr>
            <p:cNvPr id="3" name="文本框 2"/>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3.1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国外城市更新经验总结</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333691"/>
              <a:ext cx="495300" cy="508133"/>
              <a:chOff x="0" y="333691"/>
              <a:chExt cx="495300" cy="508133"/>
            </a:xfrm>
          </p:grpSpPr>
          <p:sp>
            <p:nvSpPr>
              <p:cNvPr id="6" name="矩形 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 name="组合 7"/>
          <p:cNvGrpSpPr/>
          <p:nvPr/>
        </p:nvGrpSpPr>
        <p:grpSpPr>
          <a:xfrm>
            <a:off x="785358" y="945899"/>
            <a:ext cx="4423230" cy="493956"/>
            <a:chOff x="785358" y="1005891"/>
            <a:chExt cx="4423230" cy="493956"/>
          </a:xfrm>
        </p:grpSpPr>
        <p:sp>
          <p:nvSpPr>
            <p:cNvPr id="9" name="椭圆 8"/>
            <p:cNvSpPr/>
            <p:nvPr/>
          </p:nvSpPr>
          <p:spPr>
            <a:xfrm>
              <a:off x="785358" y="1137464"/>
              <a:ext cx="198520" cy="198520"/>
            </a:xfrm>
            <a:prstGeom prst="ellipse">
              <a:avLst/>
            </a:prstGeom>
            <a:solidFill>
              <a:srgbClr val="0070C0"/>
            </a:solidFill>
            <a:ln w="22225">
              <a:solidFill>
                <a:schemeClr val="bg1"/>
              </a:solidFill>
            </a:ln>
            <a:effectLst>
              <a:outerShdw blurRad="292100" dist="127000" dir="5400000" sx="101000" sy="101000" algn="t" rotWithShape="0">
                <a:srgbClr val="00B0F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rot="16200000" flipH="1">
              <a:off x="2944905" y="-763835"/>
              <a:ext cx="262395" cy="4264970"/>
            </a:xfrm>
            <a:prstGeom prst="roundRect">
              <a:avLst>
                <a:gd name="adj" fmla="val 50000"/>
              </a:avLst>
            </a:prstGeom>
            <a:gradFill flip="none" rotWithShape="0">
              <a:gsLst>
                <a:gs pos="100000">
                  <a:srgbClr val="00B0F0"/>
                </a:gs>
                <a:gs pos="0">
                  <a:srgbClr val="C1EFFF">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文本框 10"/>
            <p:cNvSpPr txBox="1"/>
            <p:nvPr/>
          </p:nvSpPr>
          <p:spPr>
            <a:xfrm>
              <a:off x="1034637" y="1005891"/>
              <a:ext cx="4173951" cy="461665"/>
            </a:xfrm>
            <a:prstGeom prst="rect">
              <a:avLst/>
            </a:prstGeom>
            <a:noFill/>
          </p:spPr>
          <p:txBody>
            <a:bodyPr wrap="square">
              <a:spAutoFit/>
            </a:bodyPr>
            <a:lstStyle/>
            <a:p>
              <a:r>
                <a:rPr lang="zh-CN" altLang="en-US" sz="2400" b="1" dirty="0"/>
                <a:t>国外城市更新经验总结</a:t>
              </a:r>
              <a:r>
                <a:rPr lang="en-US" altLang="zh-CN" sz="2400" b="1" dirty="0"/>
                <a:t>—</a:t>
              </a:r>
              <a:r>
                <a:rPr lang="zh-CN" altLang="en-US" sz="2400" b="1" dirty="0"/>
                <a:t>德国</a:t>
              </a:r>
              <a:endParaRPr lang="zh-CN" altLang="en-US" sz="2400" b="1" dirty="0"/>
            </a:p>
          </p:txBody>
        </p:sp>
      </p:grpSp>
      <p:grpSp>
        <p:nvGrpSpPr>
          <p:cNvPr id="12" name="组合 11"/>
          <p:cNvGrpSpPr/>
          <p:nvPr/>
        </p:nvGrpSpPr>
        <p:grpSpPr>
          <a:xfrm>
            <a:off x="3291686" y="1598088"/>
            <a:ext cx="5608628" cy="633514"/>
            <a:chOff x="3291686" y="1636955"/>
            <a:chExt cx="5608628" cy="633514"/>
          </a:xfrm>
        </p:grpSpPr>
        <p:sp>
          <p:nvSpPr>
            <p:cNvPr id="13" name="矩形: 圆角 12"/>
            <p:cNvSpPr/>
            <p:nvPr/>
          </p:nvSpPr>
          <p:spPr>
            <a:xfrm>
              <a:off x="3291686" y="1636955"/>
              <a:ext cx="5608628" cy="633514"/>
            </a:xfrm>
            <a:prstGeom prst="roundRect">
              <a:avLst>
                <a:gd name="adj" fmla="val 50000"/>
              </a:avLst>
            </a:prstGeom>
            <a:gradFill>
              <a:gsLst>
                <a:gs pos="0">
                  <a:srgbClr val="C1EFFF">
                    <a:alpha val="52000"/>
                  </a:srgbClr>
                </a:gs>
                <a:gs pos="96000">
                  <a:srgbClr val="C1EFFF">
                    <a:alpha val="0"/>
                  </a:srgbClr>
                </a:gs>
              </a:gsLst>
              <a:lin ang="16200000" scaled="1"/>
            </a:gradFill>
            <a:ln w="6350" cap="rnd">
              <a:gradFill flip="none" rotWithShape="1">
                <a:gsLst>
                  <a:gs pos="0">
                    <a:srgbClr val="009AD0"/>
                  </a:gs>
                  <a:gs pos="86000">
                    <a:srgbClr val="009AD0">
                      <a:alpha val="0"/>
                    </a:srgb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400427" y="1722880"/>
              <a:ext cx="5391148" cy="461665"/>
            </a:xfrm>
            <a:prstGeom prst="rect">
              <a:avLst/>
            </a:prstGeom>
            <a:noFill/>
          </p:spPr>
          <p:txBody>
            <a:bodyPr wrap="square">
              <a:spAutoFit/>
            </a:bodyPr>
            <a:lstStyle/>
            <a:p>
              <a:pPr algn="ctr"/>
              <a:r>
                <a:rPr lang="zh-CN" altLang="en-US" sz="2400" b="1" dirty="0">
                  <a:solidFill>
                    <a:srgbClr val="0070C0"/>
                  </a:solidFill>
                </a:rPr>
                <a:t>德国：</a:t>
              </a:r>
              <a:r>
                <a:rPr lang="zh-CN" altLang="en-US" sz="2400" dirty="0"/>
                <a:t>注重多方利益群体共同参与</a:t>
              </a:r>
              <a:endParaRPr lang="zh-CN" altLang="en-US" sz="2400" dirty="0"/>
            </a:p>
          </p:txBody>
        </p:sp>
      </p:grpSp>
      <p:sp>
        <p:nvSpPr>
          <p:cNvPr id="28" name="文本框 27"/>
          <p:cNvSpPr txBox="1"/>
          <p:nvPr/>
        </p:nvSpPr>
        <p:spPr>
          <a:xfrm>
            <a:off x="292677" y="2343692"/>
            <a:ext cx="8607637" cy="461665"/>
          </a:xfrm>
          <a:prstGeom prst="rect">
            <a:avLst/>
          </a:prstGeom>
          <a:noFill/>
        </p:spPr>
        <p:txBody>
          <a:bodyPr wrap="square">
            <a:spAutoFit/>
          </a:bodyPr>
          <a:lstStyle/>
          <a:p>
            <a:pPr marL="342900" indent="-342900">
              <a:buFont typeface="Arial" panose="020B0604020202020204" pitchFamily="34" charset="0"/>
              <a:buChar char="•"/>
            </a:pPr>
            <a:r>
              <a:rPr lang="en-US" altLang="zh-CN" sz="2300" dirty="0"/>
              <a:t>70</a:t>
            </a:r>
            <a:r>
              <a:rPr lang="zh-CN" altLang="en-US" sz="2300" dirty="0"/>
              <a:t>年代以后，从大拆大建转向“谨慎更新”的改造策略。</a:t>
            </a:r>
            <a:endParaRPr lang="zh-CN" altLang="en-US" sz="2300" dirty="0"/>
          </a:p>
        </p:txBody>
      </p:sp>
      <p:grpSp>
        <p:nvGrpSpPr>
          <p:cNvPr id="45" name="组合 44"/>
          <p:cNvGrpSpPr/>
          <p:nvPr/>
        </p:nvGrpSpPr>
        <p:grpSpPr>
          <a:xfrm>
            <a:off x="305865" y="2865343"/>
            <a:ext cx="11580270" cy="3510246"/>
            <a:chOff x="364377" y="2930549"/>
            <a:chExt cx="11580270" cy="3510246"/>
          </a:xfrm>
        </p:grpSpPr>
        <p:grpSp>
          <p:nvGrpSpPr>
            <p:cNvPr id="32" name="组合 31"/>
            <p:cNvGrpSpPr/>
            <p:nvPr/>
          </p:nvGrpSpPr>
          <p:grpSpPr>
            <a:xfrm>
              <a:off x="364377" y="2930549"/>
              <a:ext cx="4123506" cy="3502910"/>
              <a:chOff x="405214" y="3177692"/>
              <a:chExt cx="3895950" cy="3142034"/>
            </a:xfrm>
          </p:grpSpPr>
          <p:pic>
            <p:nvPicPr>
              <p:cNvPr id="17" name="Picture 1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42844" y="3177693"/>
                <a:ext cx="1158320" cy="1512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9"/>
              <p:cNvPicPr>
                <a:picLocks noChangeAspect="1" noChangeArrowheads="1"/>
              </p:cNvPicPr>
              <p:nvPr/>
            </p:nvPicPr>
            <p:blipFill rotWithShape="1">
              <a:blip r:embed="rId2">
                <a:extLst>
                  <a:ext uri="{28A0092B-C50C-407E-A947-70E740481C1C}">
                    <a14:useLocalDpi xmlns:a14="http://schemas.microsoft.com/office/drawing/2010/main" val="0"/>
                  </a:ext>
                </a:extLst>
              </a:blip>
              <a:srcRect t="17062"/>
              <a:stretch>
                <a:fillRect/>
              </a:stretch>
            </p:blipFill>
            <p:spPr bwMode="auto">
              <a:xfrm>
                <a:off x="405214" y="3177692"/>
                <a:ext cx="2642111" cy="1512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2"/>
              <p:cNvPicPr>
                <a:picLocks noChangeAspect="1" noChangeArrowheads="1"/>
              </p:cNvPicPr>
              <p:nvPr/>
            </p:nvPicPr>
            <p:blipFill rotWithShape="1">
              <a:blip r:embed="rId3">
                <a:extLst>
                  <a:ext uri="{28A0092B-C50C-407E-A947-70E740481C1C}">
                    <a14:useLocalDpi xmlns:a14="http://schemas.microsoft.com/office/drawing/2010/main" val="0"/>
                  </a:ext>
                </a:extLst>
              </a:blip>
              <a:srcRect l="97" t="18216" r="-97" b="1419"/>
              <a:stretch>
                <a:fillRect/>
              </a:stretch>
            </p:blipFill>
            <p:spPr bwMode="auto">
              <a:xfrm>
                <a:off x="407783" y="4806757"/>
                <a:ext cx="2639542" cy="1512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11" descr="Dunck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2844" y="4806758"/>
                <a:ext cx="1158320" cy="1512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6" name="组合 35"/>
            <p:cNvGrpSpPr/>
            <p:nvPr/>
          </p:nvGrpSpPr>
          <p:grpSpPr>
            <a:xfrm>
              <a:off x="4956511" y="2930632"/>
              <a:ext cx="4002315" cy="3502744"/>
              <a:chOff x="5533571" y="2969460"/>
              <a:chExt cx="4215763" cy="3502744"/>
            </a:xfrm>
          </p:grpSpPr>
          <p:pic>
            <p:nvPicPr>
              <p:cNvPr id="33" name="Picture 4" descr="Imkirchstr26-Totale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33571" y="2969460"/>
                <a:ext cx="2094247" cy="3502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5" descr="Torstr43-Totale3"/>
              <p:cNvPicPr>
                <a:picLocks noChangeAspect="1" noChangeArrowheads="1"/>
              </p:cNvPicPr>
              <p:nvPr/>
            </p:nvPicPr>
            <p:blipFill rotWithShape="1">
              <a:blip r:embed="rId6">
                <a:extLst>
                  <a:ext uri="{28A0092B-C50C-407E-A947-70E740481C1C}">
                    <a14:useLocalDpi xmlns:a14="http://schemas.microsoft.com/office/drawing/2010/main" val="0"/>
                  </a:ext>
                </a:extLst>
              </a:blip>
              <a:srcRect t="7175"/>
              <a:stretch>
                <a:fillRect/>
              </a:stretch>
            </p:blipFill>
            <p:spPr bwMode="auto">
              <a:xfrm>
                <a:off x="7703341" y="2969460"/>
                <a:ext cx="2045993" cy="1857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9"/>
              <p:cNvPicPr>
                <a:picLocks noChangeAspect="1" noChangeArrowheads="1"/>
              </p:cNvPicPr>
              <p:nvPr/>
            </p:nvPicPr>
            <p:blipFill rotWithShape="1">
              <a:blip r:embed="rId7">
                <a:extLst>
                  <a:ext uri="{28A0092B-C50C-407E-A947-70E740481C1C}">
                    <a14:useLocalDpi xmlns:a14="http://schemas.microsoft.com/office/drawing/2010/main" val="0"/>
                  </a:ext>
                </a:extLst>
              </a:blip>
              <a:srcRect b="11440"/>
              <a:stretch>
                <a:fillRect/>
              </a:stretch>
            </p:blipFill>
            <p:spPr bwMode="auto">
              <a:xfrm>
                <a:off x="7703341" y="4912077"/>
                <a:ext cx="2045993" cy="1560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 name="组合 38"/>
            <p:cNvGrpSpPr/>
            <p:nvPr/>
          </p:nvGrpSpPr>
          <p:grpSpPr>
            <a:xfrm rot="8098134">
              <a:off x="4474522" y="4518152"/>
              <a:ext cx="338794" cy="327706"/>
              <a:chOff x="5330371" y="4216400"/>
              <a:chExt cx="1397848" cy="1352098"/>
            </a:xfrm>
            <a:gradFill flip="none" rotWithShape="1">
              <a:gsLst>
                <a:gs pos="0">
                  <a:srgbClr val="00B0F0">
                    <a:alpha val="0"/>
                  </a:srgbClr>
                </a:gs>
                <a:gs pos="100000">
                  <a:srgbClr val="0070C0"/>
                </a:gs>
              </a:gsLst>
              <a:lin ang="15000000" scaled="0"/>
              <a:tileRect/>
            </a:gradFill>
          </p:grpSpPr>
          <p:sp>
            <p:nvSpPr>
              <p:cNvPr id="37" name="半闭框 36"/>
              <p:cNvSpPr/>
              <p:nvPr/>
            </p:nvSpPr>
            <p:spPr>
              <a:xfrm>
                <a:off x="5330371" y="4216400"/>
                <a:ext cx="994229" cy="994229"/>
              </a:xfrm>
              <a:prstGeom prst="halfFrame">
                <a:avLst>
                  <a:gd name="adj1" fmla="val 22475"/>
                  <a:gd name="adj2" fmla="val 2439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半闭框 37"/>
              <p:cNvSpPr/>
              <p:nvPr/>
            </p:nvSpPr>
            <p:spPr>
              <a:xfrm>
                <a:off x="5733990" y="4574269"/>
                <a:ext cx="994229" cy="994229"/>
              </a:xfrm>
              <a:prstGeom prst="halfFrame">
                <a:avLst>
                  <a:gd name="adj1" fmla="val 22475"/>
                  <a:gd name="adj2" fmla="val 2439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4" name="组合 43"/>
            <p:cNvGrpSpPr/>
            <p:nvPr/>
          </p:nvGrpSpPr>
          <p:grpSpPr>
            <a:xfrm>
              <a:off x="9148216" y="2938054"/>
              <a:ext cx="2796431" cy="3502741"/>
              <a:chOff x="9210512" y="2938054"/>
              <a:chExt cx="2796431" cy="3502741"/>
            </a:xfrm>
          </p:grpSpPr>
          <p:sp>
            <p:nvSpPr>
              <p:cNvPr id="40" name="矩形 39"/>
              <p:cNvSpPr/>
              <p:nvPr/>
            </p:nvSpPr>
            <p:spPr>
              <a:xfrm>
                <a:off x="9210512" y="2938054"/>
                <a:ext cx="2796431" cy="3502741"/>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文本框 42"/>
              <p:cNvSpPr txBox="1"/>
              <p:nvPr/>
            </p:nvSpPr>
            <p:spPr>
              <a:xfrm>
                <a:off x="9312573" y="2988147"/>
                <a:ext cx="2592308" cy="3417795"/>
              </a:xfrm>
              <a:prstGeom prst="rect">
                <a:avLst/>
              </a:prstGeom>
              <a:noFill/>
            </p:spPr>
            <p:txBody>
              <a:bodyPr wrap="square">
                <a:spAutoFit/>
              </a:bodyPr>
              <a:lstStyle/>
              <a:p>
                <a:pPr algn="just">
                  <a:lnSpc>
                    <a:spcPct val="130000"/>
                  </a:lnSpc>
                </a:pPr>
                <a:r>
                  <a:rPr lang="en-US" altLang="zh-CN" sz="2100" dirty="0"/>
                  <a:t>1977</a:t>
                </a:r>
                <a:r>
                  <a:rPr lang="zh-CN" altLang="en-US" sz="2100" dirty="0"/>
                  <a:t>年进一步提出“社会规划”原则，更加明确政府部门、规划师、民间组织参与，还强调城市更新改造应当是在社会力量监督下的“持久性任务”。</a:t>
                </a:r>
                <a:endParaRPr lang="en-US" altLang="zh-CN" sz="2100" dirty="0"/>
              </a:p>
            </p:txBody>
          </p:sp>
        </p:gr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81084"/>
            <a:ext cx="12006943" cy="568144"/>
            <a:chOff x="0" y="273684"/>
            <a:chExt cx="12006943" cy="568144"/>
          </a:xfrm>
        </p:grpSpPr>
        <p:sp>
          <p:nvSpPr>
            <p:cNvPr id="3" name="文本框 2"/>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3.1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国外城市更新经验总结</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333691"/>
              <a:ext cx="495300" cy="508133"/>
              <a:chOff x="0" y="333691"/>
              <a:chExt cx="495300" cy="508133"/>
            </a:xfrm>
          </p:grpSpPr>
          <p:sp>
            <p:nvSpPr>
              <p:cNvPr id="6" name="矩形 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 name="组合 7"/>
          <p:cNvGrpSpPr/>
          <p:nvPr/>
        </p:nvGrpSpPr>
        <p:grpSpPr>
          <a:xfrm>
            <a:off x="785358" y="945899"/>
            <a:ext cx="5028704" cy="493956"/>
            <a:chOff x="785358" y="1005891"/>
            <a:chExt cx="5045001" cy="493956"/>
          </a:xfrm>
        </p:grpSpPr>
        <p:sp>
          <p:nvSpPr>
            <p:cNvPr id="9" name="椭圆 8"/>
            <p:cNvSpPr/>
            <p:nvPr/>
          </p:nvSpPr>
          <p:spPr>
            <a:xfrm>
              <a:off x="785358" y="1137464"/>
              <a:ext cx="198520" cy="198520"/>
            </a:xfrm>
            <a:prstGeom prst="ellipse">
              <a:avLst/>
            </a:prstGeom>
            <a:solidFill>
              <a:srgbClr val="0070C0"/>
            </a:solidFill>
            <a:ln w="22225">
              <a:solidFill>
                <a:schemeClr val="bg1"/>
              </a:solidFill>
            </a:ln>
            <a:effectLst>
              <a:outerShdw blurRad="292100" dist="127000" dir="5400000" sx="101000" sy="101000" algn="t" rotWithShape="0">
                <a:srgbClr val="00B0F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rot="16200000" flipH="1">
              <a:off x="3255790" y="-1074721"/>
              <a:ext cx="262395" cy="4886742"/>
            </a:xfrm>
            <a:prstGeom prst="roundRect">
              <a:avLst>
                <a:gd name="adj" fmla="val 50000"/>
              </a:avLst>
            </a:prstGeom>
            <a:gradFill flip="none" rotWithShape="0">
              <a:gsLst>
                <a:gs pos="100000">
                  <a:srgbClr val="00B0F0"/>
                </a:gs>
                <a:gs pos="0">
                  <a:srgbClr val="C1EFFF">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文本框 10"/>
            <p:cNvSpPr txBox="1"/>
            <p:nvPr/>
          </p:nvSpPr>
          <p:spPr>
            <a:xfrm>
              <a:off x="1034637" y="1005891"/>
              <a:ext cx="4795722" cy="461665"/>
            </a:xfrm>
            <a:prstGeom prst="rect">
              <a:avLst/>
            </a:prstGeom>
            <a:noFill/>
          </p:spPr>
          <p:txBody>
            <a:bodyPr wrap="square">
              <a:spAutoFit/>
            </a:bodyPr>
            <a:lstStyle/>
            <a:p>
              <a:r>
                <a:rPr lang="zh-CN" altLang="en-US" sz="2400" b="1" dirty="0"/>
                <a:t>国外城市更新经验总结</a:t>
              </a:r>
              <a:r>
                <a:rPr lang="en-US" altLang="zh-CN" sz="2400" b="1" dirty="0"/>
                <a:t>—</a:t>
              </a:r>
              <a:r>
                <a:rPr lang="zh-CN" altLang="en-US" sz="2400" b="1" dirty="0"/>
                <a:t>法国巴黎</a:t>
              </a:r>
              <a:endParaRPr lang="zh-CN" altLang="en-US" sz="2400" b="1" dirty="0"/>
            </a:p>
          </p:txBody>
        </p:sp>
      </p:grpSp>
      <p:pic>
        <p:nvPicPr>
          <p:cNvPr id="25" name="Picture 2"/>
          <p:cNvPicPr>
            <a:picLocks noChangeAspect="1"/>
          </p:cNvPicPr>
          <p:nvPr/>
        </p:nvPicPr>
        <p:blipFill>
          <a:blip r:embed="rId1"/>
          <a:stretch>
            <a:fillRect/>
          </a:stretch>
        </p:blipFill>
        <p:spPr>
          <a:xfrm>
            <a:off x="6895896" y="1116643"/>
            <a:ext cx="4939347" cy="3576246"/>
          </a:xfrm>
          <a:prstGeom prst="rect">
            <a:avLst/>
          </a:prstGeom>
          <a:noFill/>
          <a:ln w="9525">
            <a:noFill/>
            <a:miter/>
          </a:ln>
        </p:spPr>
      </p:pic>
      <p:sp>
        <p:nvSpPr>
          <p:cNvPr id="26" name="矩形 25"/>
          <p:cNvSpPr/>
          <p:nvPr/>
        </p:nvSpPr>
        <p:spPr>
          <a:xfrm>
            <a:off x="642257" y="1565982"/>
            <a:ext cx="5838933" cy="4833924"/>
          </a:xfrm>
          <a:prstGeom prst="rect">
            <a:avLst/>
          </a:prstGeom>
          <a:solidFill>
            <a:schemeClr val="bg1">
              <a:lumMod val="95000"/>
              <a:alpha val="84000"/>
            </a:schemeClr>
          </a:solidFill>
          <a:ln w="952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899091" y="1729845"/>
            <a:ext cx="3071436" cy="369332"/>
          </a:xfrm>
          <a:prstGeom prst="rect">
            <a:avLst/>
          </a:prstGeom>
          <a:noFill/>
        </p:spPr>
        <p:txBody>
          <a:bodyPr wrap="square">
            <a:spAutoFit/>
          </a:bodyPr>
          <a:lstStyle/>
          <a:p>
            <a:r>
              <a:rPr lang="zh-CN" altLang="en-US" b="1" dirty="0">
                <a:solidFill>
                  <a:srgbClr val="0070C0"/>
                </a:solidFill>
              </a:rPr>
              <a:t>巴黎东区城市更新规划</a:t>
            </a:r>
            <a:endParaRPr lang="zh-CN" altLang="en-US" b="1" dirty="0">
              <a:solidFill>
                <a:srgbClr val="0070C0"/>
              </a:solidFill>
            </a:endParaRPr>
          </a:p>
        </p:txBody>
      </p:sp>
      <p:sp>
        <p:nvSpPr>
          <p:cNvPr id="30" name="文本框 29"/>
          <p:cNvSpPr txBox="1"/>
          <p:nvPr/>
        </p:nvSpPr>
        <p:spPr>
          <a:xfrm>
            <a:off x="874837" y="2072673"/>
            <a:ext cx="5373772" cy="2127377"/>
          </a:xfrm>
          <a:prstGeom prst="rect">
            <a:avLst/>
          </a:prstGeom>
          <a:noFill/>
        </p:spPr>
        <p:txBody>
          <a:bodyPr wrap="square">
            <a:spAutoFit/>
          </a:bodyPr>
          <a:lstStyle/>
          <a:p>
            <a:pPr indent="539750" algn="just">
              <a:lnSpc>
                <a:spcPct val="140000"/>
              </a:lnSpc>
            </a:pPr>
            <a:r>
              <a:rPr lang="zh-CN" altLang="en-US" sz="1600" dirty="0"/>
              <a:t>巴黎市政府从</a:t>
            </a:r>
            <a:r>
              <a:rPr lang="en-US" altLang="zh-CN" sz="1600" dirty="0"/>
              <a:t>20</a:t>
            </a:r>
            <a:r>
              <a:rPr lang="zh-CN" altLang="en-US" sz="1600" dirty="0"/>
              <a:t>世纪</a:t>
            </a:r>
            <a:r>
              <a:rPr lang="en-US" altLang="zh-CN" sz="1600" dirty="0"/>
              <a:t>70</a:t>
            </a:r>
            <a:r>
              <a:rPr lang="zh-CN" altLang="en-US" sz="1600" dirty="0"/>
              <a:t>年代开始逐步实施巴黎东区发展计划，以改善普通市民的居住质量，其中包括</a:t>
            </a:r>
            <a:r>
              <a:rPr lang="zh-CN" altLang="en-US" sz="1600" dirty="0">
                <a:solidFill>
                  <a:srgbClr val="C00000"/>
                </a:solidFill>
              </a:rPr>
              <a:t>城市公共空间的改善</a:t>
            </a:r>
            <a:r>
              <a:rPr lang="zh-CN" altLang="en-US" sz="1600" dirty="0"/>
              <a:t>、</a:t>
            </a:r>
            <a:r>
              <a:rPr lang="zh-CN" altLang="en-US" sz="1600" dirty="0">
                <a:solidFill>
                  <a:srgbClr val="C00000"/>
                </a:solidFill>
              </a:rPr>
              <a:t>绿化建设</a:t>
            </a:r>
            <a:r>
              <a:rPr lang="zh-CN" altLang="en-US" sz="1600" dirty="0"/>
              <a:t>、</a:t>
            </a:r>
            <a:r>
              <a:rPr lang="zh-CN" altLang="en-US" sz="1600" dirty="0">
                <a:solidFill>
                  <a:srgbClr val="C00000"/>
                </a:solidFill>
              </a:rPr>
              <a:t>住宅改造和开发</a:t>
            </a:r>
            <a:r>
              <a:rPr lang="zh-CN" altLang="en-US" sz="1600" dirty="0"/>
              <a:t>等。在尊重其历史的基础上和谐发展，将其从土地利用规划的居住用地中独立出来，为之制定了特殊的土地利用规划，于</a:t>
            </a:r>
            <a:r>
              <a:rPr lang="en-US" altLang="zh-CN" sz="1600" dirty="0"/>
              <a:t>1998</a:t>
            </a:r>
            <a:r>
              <a:rPr lang="zh-CN" altLang="en-US" sz="1600" dirty="0"/>
              <a:t>年</a:t>
            </a:r>
            <a:r>
              <a:rPr lang="en-US" altLang="zh-CN" sz="1600" dirty="0"/>
              <a:t>6</a:t>
            </a:r>
            <a:r>
              <a:rPr lang="zh-CN" altLang="en-US" sz="1600" dirty="0"/>
              <a:t>月通过评审。</a:t>
            </a:r>
            <a:endParaRPr lang="zh-CN" altLang="en-US" sz="1600" dirty="0"/>
          </a:p>
        </p:txBody>
      </p:sp>
      <p:sp>
        <p:nvSpPr>
          <p:cNvPr id="31" name="文本框 30"/>
          <p:cNvSpPr txBox="1"/>
          <p:nvPr/>
        </p:nvSpPr>
        <p:spPr>
          <a:xfrm>
            <a:off x="899091" y="4478732"/>
            <a:ext cx="2016715" cy="369332"/>
          </a:xfrm>
          <a:prstGeom prst="rect">
            <a:avLst/>
          </a:prstGeom>
          <a:noFill/>
        </p:spPr>
        <p:txBody>
          <a:bodyPr wrap="square">
            <a:spAutoFit/>
          </a:bodyPr>
          <a:lstStyle/>
          <a:p>
            <a:r>
              <a:rPr lang="zh-CN" altLang="en-US" b="1" dirty="0">
                <a:solidFill>
                  <a:srgbClr val="0070C0"/>
                </a:solidFill>
              </a:rPr>
              <a:t>改造之前的情况</a:t>
            </a:r>
            <a:endParaRPr lang="zh-CN" altLang="en-US" b="1" dirty="0">
              <a:solidFill>
                <a:srgbClr val="0070C0"/>
              </a:solidFill>
            </a:endParaRPr>
          </a:p>
        </p:txBody>
      </p:sp>
      <p:grpSp>
        <p:nvGrpSpPr>
          <p:cNvPr id="35" name="组合 34"/>
          <p:cNvGrpSpPr/>
          <p:nvPr/>
        </p:nvGrpSpPr>
        <p:grpSpPr>
          <a:xfrm>
            <a:off x="899092" y="5032556"/>
            <a:ext cx="2124088" cy="425737"/>
            <a:chOff x="809613" y="4994892"/>
            <a:chExt cx="2124088" cy="425737"/>
          </a:xfrm>
        </p:grpSpPr>
        <p:sp>
          <p:nvSpPr>
            <p:cNvPr id="32" name="矩形: 圆角 31"/>
            <p:cNvSpPr/>
            <p:nvPr/>
          </p:nvSpPr>
          <p:spPr>
            <a:xfrm>
              <a:off x="809613" y="4994892"/>
              <a:ext cx="2124088" cy="425737"/>
            </a:xfrm>
            <a:prstGeom prst="roundRect">
              <a:avLst/>
            </a:prstGeom>
            <a:gradFill flip="none" rotWithShape="1">
              <a:gsLst>
                <a:gs pos="100000">
                  <a:srgbClr val="0070C0"/>
                </a:gs>
                <a:gs pos="0">
                  <a:srgbClr val="009AD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929406" y="5023094"/>
              <a:ext cx="1899599" cy="369332"/>
            </a:xfrm>
            <a:prstGeom prst="rect">
              <a:avLst/>
            </a:prstGeom>
            <a:noFill/>
          </p:spPr>
          <p:txBody>
            <a:bodyPr wrap="square">
              <a:spAutoFit/>
            </a:bodyPr>
            <a:lstStyle/>
            <a:p>
              <a:pPr algn="ctr"/>
              <a:r>
                <a:rPr lang="zh-CN" altLang="en-US" dirty="0">
                  <a:solidFill>
                    <a:schemeClr val="bg1"/>
                  </a:solidFill>
                  <a:effectLst>
                    <a:outerShdw blurRad="50800" dist="38100" dir="2700000" algn="tl" rotWithShape="0">
                      <a:srgbClr val="002060">
                        <a:alpha val="40000"/>
                      </a:srgbClr>
                    </a:outerShdw>
                  </a:effectLst>
                </a:rPr>
                <a:t>城市功能的变化</a:t>
              </a:r>
              <a:endParaRPr lang="zh-CN" altLang="en-US" dirty="0">
                <a:solidFill>
                  <a:schemeClr val="bg1"/>
                </a:solidFill>
                <a:effectLst>
                  <a:outerShdw blurRad="50800" dist="38100" dir="2700000" algn="tl" rotWithShape="0">
                    <a:srgbClr val="002060">
                      <a:alpha val="40000"/>
                    </a:srgbClr>
                  </a:outerShdw>
                </a:effectLst>
              </a:endParaRPr>
            </a:p>
          </p:txBody>
        </p:sp>
      </p:grpSp>
      <p:cxnSp>
        <p:nvCxnSpPr>
          <p:cNvPr id="37" name="直接箭头连接符 36"/>
          <p:cNvCxnSpPr/>
          <p:nvPr/>
        </p:nvCxnSpPr>
        <p:spPr>
          <a:xfrm>
            <a:off x="3218625" y="5245424"/>
            <a:ext cx="3053073" cy="0"/>
          </a:xfrm>
          <a:prstGeom prst="straightConnector1">
            <a:avLst/>
          </a:prstGeom>
          <a:ln w="12700">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6895897" y="4832256"/>
            <a:ext cx="4939348" cy="826336"/>
            <a:chOff x="6895897" y="4906619"/>
            <a:chExt cx="4939348" cy="826336"/>
          </a:xfrm>
        </p:grpSpPr>
        <p:sp>
          <p:nvSpPr>
            <p:cNvPr id="38" name="矩形 37"/>
            <p:cNvSpPr/>
            <p:nvPr/>
          </p:nvSpPr>
          <p:spPr>
            <a:xfrm>
              <a:off x="6895897" y="4906619"/>
              <a:ext cx="4939348" cy="826336"/>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7024153" y="4950455"/>
              <a:ext cx="4682836" cy="738664"/>
            </a:xfrm>
            <a:prstGeom prst="rect">
              <a:avLst/>
            </a:prstGeom>
            <a:noFill/>
          </p:spPr>
          <p:txBody>
            <a:bodyPr wrap="square">
              <a:spAutoFit/>
            </a:bodyPr>
            <a:lstStyle/>
            <a:p>
              <a:pPr algn="just"/>
              <a:r>
                <a:rPr lang="zh-CN" altLang="en-US" sz="1400" dirty="0"/>
                <a:t>传统的住宅、商业和手工业逐渐被新的住宅和办公、艺术家的工作室、画廊、建筑师事务所、摄影师事务所、餐厅等其他的城市功能所取代。</a:t>
              </a:r>
              <a:endParaRPr lang="zh-CN" altLang="en-US" sz="1400" dirty="0"/>
            </a:p>
          </p:txBody>
        </p:sp>
      </p:grpSp>
      <p:grpSp>
        <p:nvGrpSpPr>
          <p:cNvPr id="56" name="组合 55"/>
          <p:cNvGrpSpPr/>
          <p:nvPr/>
        </p:nvGrpSpPr>
        <p:grpSpPr>
          <a:xfrm>
            <a:off x="899092" y="5834381"/>
            <a:ext cx="2124088" cy="425737"/>
            <a:chOff x="809613" y="4994892"/>
            <a:chExt cx="2124088" cy="425737"/>
          </a:xfrm>
        </p:grpSpPr>
        <p:sp>
          <p:nvSpPr>
            <p:cNvPr id="57" name="矩形: 圆角 56"/>
            <p:cNvSpPr/>
            <p:nvPr/>
          </p:nvSpPr>
          <p:spPr>
            <a:xfrm>
              <a:off x="809613" y="4994892"/>
              <a:ext cx="2124088" cy="425737"/>
            </a:xfrm>
            <a:prstGeom prst="roundRect">
              <a:avLst/>
            </a:prstGeom>
            <a:gradFill flip="none" rotWithShape="1">
              <a:gsLst>
                <a:gs pos="100000">
                  <a:srgbClr val="0070C0"/>
                </a:gs>
                <a:gs pos="0">
                  <a:srgbClr val="009AD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929406" y="5023094"/>
              <a:ext cx="1899599" cy="369332"/>
            </a:xfrm>
            <a:prstGeom prst="rect">
              <a:avLst/>
            </a:prstGeom>
            <a:noFill/>
          </p:spPr>
          <p:txBody>
            <a:bodyPr wrap="square">
              <a:spAutoFit/>
            </a:bodyPr>
            <a:lstStyle/>
            <a:p>
              <a:pPr algn="ctr"/>
              <a:r>
                <a:rPr lang="zh-CN" altLang="en-US" dirty="0">
                  <a:solidFill>
                    <a:schemeClr val="bg1"/>
                  </a:solidFill>
                  <a:effectLst>
                    <a:outerShdw blurRad="50800" dist="38100" dir="2700000" algn="tl" rotWithShape="0">
                      <a:srgbClr val="002060">
                        <a:alpha val="40000"/>
                      </a:srgbClr>
                    </a:outerShdw>
                  </a:effectLst>
                </a:rPr>
                <a:t>城市功能的变化</a:t>
              </a:r>
              <a:endParaRPr lang="zh-CN" altLang="en-US" dirty="0">
                <a:solidFill>
                  <a:schemeClr val="bg1"/>
                </a:solidFill>
                <a:effectLst>
                  <a:outerShdw blurRad="50800" dist="38100" dir="2700000" algn="tl" rotWithShape="0">
                    <a:srgbClr val="002060">
                      <a:alpha val="40000"/>
                    </a:srgbClr>
                  </a:outerShdw>
                </a:effectLst>
              </a:endParaRPr>
            </a:p>
          </p:txBody>
        </p:sp>
      </p:grpSp>
      <p:cxnSp>
        <p:nvCxnSpPr>
          <p:cNvPr id="59" name="直接箭头连接符 58"/>
          <p:cNvCxnSpPr/>
          <p:nvPr/>
        </p:nvCxnSpPr>
        <p:spPr>
          <a:xfrm>
            <a:off x="3218625" y="6047249"/>
            <a:ext cx="3053073" cy="0"/>
          </a:xfrm>
          <a:prstGeom prst="straightConnector1">
            <a:avLst/>
          </a:prstGeom>
          <a:ln w="12700">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6895897" y="5719855"/>
            <a:ext cx="4939348" cy="654789"/>
            <a:chOff x="6895897" y="4906619"/>
            <a:chExt cx="4939348" cy="654789"/>
          </a:xfrm>
        </p:grpSpPr>
        <p:sp>
          <p:nvSpPr>
            <p:cNvPr id="61" name="矩形 60"/>
            <p:cNvSpPr/>
            <p:nvPr/>
          </p:nvSpPr>
          <p:spPr>
            <a:xfrm>
              <a:off x="6895897" y="4906619"/>
              <a:ext cx="4939348" cy="654789"/>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7024153" y="4972403"/>
              <a:ext cx="4682836" cy="523220"/>
            </a:xfrm>
            <a:prstGeom prst="rect">
              <a:avLst/>
            </a:prstGeom>
            <a:noFill/>
          </p:spPr>
          <p:txBody>
            <a:bodyPr wrap="square">
              <a:spAutoFit/>
            </a:bodyPr>
            <a:lstStyle/>
            <a:p>
              <a:pPr algn="just"/>
              <a:r>
                <a:rPr lang="zh-CN" altLang="en-US" sz="1400" dirty="0"/>
                <a:t>传统活动正面临着逐渐消失的危险，有些新的建设破坏了街区环境，有些对值得保护的老建筑构成威胁。</a:t>
              </a:r>
              <a:endParaRPr lang="zh-CN" altLang="en-US" sz="1400" dirty="0"/>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nvSpPr>
        <p:spPr>
          <a:xfrm flipV="1">
            <a:off x="541684" y="1699821"/>
            <a:ext cx="11105942" cy="1979383"/>
          </a:xfrm>
          <a:prstGeom prst="rect">
            <a:avLst/>
          </a:prstGeom>
          <a:gradFill>
            <a:gsLst>
              <a:gs pos="0">
                <a:srgbClr val="C1EFFF">
                  <a:alpha val="52000"/>
                </a:srgbClr>
              </a:gs>
              <a:gs pos="96000">
                <a:srgbClr val="C1EFFF">
                  <a:alpha val="0"/>
                </a:srgbClr>
              </a:gs>
            </a:gsLst>
            <a:lin ang="16200000" scaled="1"/>
          </a:gradFill>
          <a:ln w="6350" cap="rnd">
            <a:gradFill flip="none" rotWithShape="1">
              <a:gsLst>
                <a:gs pos="0">
                  <a:srgbClr val="009AD0"/>
                </a:gs>
                <a:gs pos="86000">
                  <a:srgbClr val="009AD0">
                    <a:alpha val="0"/>
                  </a:srgb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0" y="181084"/>
            <a:ext cx="12006943" cy="568144"/>
            <a:chOff x="0" y="273684"/>
            <a:chExt cx="12006943" cy="568144"/>
          </a:xfrm>
        </p:grpSpPr>
        <p:sp>
          <p:nvSpPr>
            <p:cNvPr id="3" name="文本框 2"/>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3.2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国内城市更新经验总结</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333691"/>
              <a:ext cx="495300" cy="508133"/>
              <a:chOff x="0" y="333691"/>
              <a:chExt cx="495300" cy="508133"/>
            </a:xfrm>
          </p:grpSpPr>
          <p:sp>
            <p:nvSpPr>
              <p:cNvPr id="6" name="矩形 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 name="组合 16"/>
          <p:cNvGrpSpPr/>
          <p:nvPr/>
        </p:nvGrpSpPr>
        <p:grpSpPr>
          <a:xfrm>
            <a:off x="470249" y="885161"/>
            <a:ext cx="5866737" cy="584777"/>
            <a:chOff x="470249" y="1553026"/>
            <a:chExt cx="5866737" cy="584777"/>
          </a:xfrm>
        </p:grpSpPr>
        <p:sp>
          <p:nvSpPr>
            <p:cNvPr id="10" name="矩形: 圆角 9"/>
            <p:cNvSpPr/>
            <p:nvPr/>
          </p:nvSpPr>
          <p:spPr>
            <a:xfrm rot="16200000" flipH="1">
              <a:off x="3505799" y="-617501"/>
              <a:ext cx="192611" cy="5317997"/>
            </a:xfrm>
            <a:prstGeom prst="roundRect">
              <a:avLst>
                <a:gd name="adj" fmla="val 50000"/>
              </a:avLst>
            </a:prstGeom>
            <a:gradFill flip="none" rotWithShape="0">
              <a:gsLst>
                <a:gs pos="100000">
                  <a:srgbClr val="00B0F0"/>
                </a:gs>
                <a:gs pos="0">
                  <a:srgbClr val="C1EFFF">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文本框 10"/>
            <p:cNvSpPr txBox="1"/>
            <p:nvPr/>
          </p:nvSpPr>
          <p:spPr>
            <a:xfrm>
              <a:off x="1946142" y="1706914"/>
              <a:ext cx="4390844" cy="430887"/>
            </a:xfrm>
            <a:prstGeom prst="rect">
              <a:avLst/>
            </a:prstGeom>
            <a:noFill/>
          </p:spPr>
          <p:txBody>
            <a:bodyPr wrap="square">
              <a:spAutoFit/>
            </a:bodyPr>
            <a:lstStyle/>
            <a:p>
              <a:r>
                <a:rPr lang="en-US" altLang="zh-CN" sz="2200" b="1" dirty="0"/>
                <a:t>——</a:t>
              </a:r>
              <a:r>
                <a:rPr lang="zh-CN" altLang="en-US" sz="2200" b="1" dirty="0"/>
                <a:t>物质、功能、结构的综合更新</a:t>
              </a:r>
              <a:endParaRPr lang="zh-CN" altLang="en-US" sz="2200" b="1" dirty="0"/>
            </a:p>
          </p:txBody>
        </p:sp>
        <p:grpSp>
          <p:nvGrpSpPr>
            <p:cNvPr id="16" name="组合 15"/>
            <p:cNvGrpSpPr/>
            <p:nvPr/>
          </p:nvGrpSpPr>
          <p:grpSpPr>
            <a:xfrm>
              <a:off x="470249" y="1667944"/>
              <a:ext cx="563876" cy="422369"/>
              <a:chOff x="546822" y="1683866"/>
              <a:chExt cx="563876" cy="422369"/>
            </a:xfrm>
          </p:grpSpPr>
          <p:sp>
            <p:nvSpPr>
              <p:cNvPr id="9" name="椭圆 8"/>
              <p:cNvSpPr/>
              <p:nvPr/>
            </p:nvSpPr>
            <p:spPr>
              <a:xfrm>
                <a:off x="618257" y="1683866"/>
                <a:ext cx="421007" cy="422369"/>
              </a:xfrm>
              <a:prstGeom prst="ellipse">
                <a:avLst/>
              </a:prstGeom>
              <a:solidFill>
                <a:srgbClr val="0070C0"/>
              </a:solidFill>
              <a:ln w="22225">
                <a:solidFill>
                  <a:schemeClr val="bg1"/>
                </a:solidFill>
              </a:ln>
              <a:effectLst>
                <a:outerShdw blurRad="292100" dist="127000" dir="5400000" sx="101000" sy="101000" algn="t" rotWithShape="0">
                  <a:srgbClr val="00B0F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文本框 12"/>
              <p:cNvSpPr txBox="1"/>
              <p:nvPr/>
            </p:nvSpPr>
            <p:spPr>
              <a:xfrm>
                <a:off x="546822" y="1710384"/>
                <a:ext cx="563876" cy="369332"/>
              </a:xfrm>
              <a:prstGeom prst="rect">
                <a:avLst/>
              </a:prstGeom>
              <a:noFill/>
            </p:spPr>
            <p:txBody>
              <a:bodyPr wrap="square">
                <a:spAutoFit/>
              </a:bodyPr>
              <a:lstStyle/>
              <a:p>
                <a:pPr algn="ctr"/>
                <a:r>
                  <a:rPr lang="en-US" altLang="zh-CN" dirty="0">
                    <a:solidFill>
                      <a:schemeClr val="bg1"/>
                    </a:solidFill>
                    <a:effectLst>
                      <a:outerShdw blurRad="50800" dist="38100" dir="2700000" algn="tl" rotWithShape="0">
                        <a:srgbClr val="002060">
                          <a:alpha val="40000"/>
                        </a:srgbClr>
                      </a:outerShdw>
                    </a:effectLst>
                  </a:rPr>
                  <a:t>(1)</a:t>
                </a:r>
                <a:endParaRPr lang="zh-CN" altLang="en-US" dirty="0">
                  <a:solidFill>
                    <a:schemeClr val="bg1"/>
                  </a:solidFill>
                  <a:effectLst>
                    <a:outerShdw blurRad="50800" dist="38100" dir="2700000" algn="tl" rotWithShape="0">
                      <a:srgbClr val="002060">
                        <a:alpha val="40000"/>
                      </a:srgbClr>
                    </a:outerShdw>
                  </a:effectLst>
                </a:endParaRPr>
              </a:p>
            </p:txBody>
          </p:sp>
        </p:grpSp>
        <p:sp>
          <p:nvSpPr>
            <p:cNvPr id="14" name="文本框 13"/>
            <p:cNvSpPr txBox="1"/>
            <p:nvPr/>
          </p:nvSpPr>
          <p:spPr>
            <a:xfrm>
              <a:off x="962691" y="1553026"/>
              <a:ext cx="1124696" cy="584775"/>
            </a:xfrm>
            <a:prstGeom prst="rect">
              <a:avLst/>
            </a:prstGeom>
            <a:noFill/>
          </p:spPr>
          <p:txBody>
            <a:bodyPr wrap="square" rtlCol="0">
              <a:spAutoFit/>
            </a:bodyPr>
            <a:lstStyle/>
            <a:p>
              <a:pPr algn="ctr"/>
              <a:r>
                <a:rPr lang="zh-CN" altLang="en-US" sz="3200" b="1" dirty="0">
                  <a:solidFill>
                    <a:srgbClr val="0070C0"/>
                  </a:solidFill>
                  <a:latin typeface="+mn-ea"/>
                </a:rPr>
                <a:t>合肥</a:t>
              </a:r>
              <a:endParaRPr lang="zh-CN" altLang="en-US" sz="3200" b="1" dirty="0">
                <a:solidFill>
                  <a:srgbClr val="0070C0"/>
                </a:solidFill>
                <a:latin typeface="+mn-ea"/>
              </a:endParaRPr>
            </a:p>
          </p:txBody>
        </p:sp>
      </p:grpSp>
      <p:grpSp>
        <p:nvGrpSpPr>
          <p:cNvPr id="27" name="组合 26"/>
          <p:cNvGrpSpPr/>
          <p:nvPr/>
        </p:nvGrpSpPr>
        <p:grpSpPr>
          <a:xfrm>
            <a:off x="544374" y="3250743"/>
            <a:ext cx="11103252" cy="3230620"/>
            <a:chOff x="584200" y="2999776"/>
            <a:chExt cx="11103252" cy="3230620"/>
          </a:xfrm>
        </p:grpSpPr>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t="4737" b="4737"/>
            <a:stretch>
              <a:fillRect/>
            </a:stretch>
          </p:blipFill>
          <p:spPr>
            <a:xfrm>
              <a:off x="6336986" y="2999776"/>
              <a:ext cx="5350466" cy="3230618"/>
            </a:xfrm>
            <a:prstGeom prst="rect">
              <a:avLst/>
            </a:prstGeom>
          </p:spPr>
        </p:pic>
        <p:pic>
          <p:nvPicPr>
            <p:cNvPr id="26" name="图片 25"/>
            <p:cNvPicPr>
              <a:picLocks noChangeAspect="1"/>
            </p:cNvPicPr>
            <p:nvPr/>
          </p:nvPicPr>
          <p:blipFill rotWithShape="1">
            <a:blip r:embed="rId2">
              <a:extLst>
                <a:ext uri="{28A0092B-C50C-407E-A947-70E740481C1C}">
                  <a14:useLocalDpi xmlns:a14="http://schemas.microsoft.com/office/drawing/2010/main" val="0"/>
                </a:ext>
              </a:extLst>
            </a:blip>
            <a:srcRect t="6458" b="6458"/>
            <a:stretch>
              <a:fillRect/>
            </a:stretch>
          </p:blipFill>
          <p:spPr>
            <a:xfrm>
              <a:off x="584200" y="2999778"/>
              <a:ext cx="5350468" cy="3230618"/>
            </a:xfrm>
            <a:prstGeom prst="rect">
              <a:avLst/>
            </a:prstGeom>
          </p:spPr>
        </p:pic>
      </p:grpSp>
      <p:sp>
        <p:nvSpPr>
          <p:cNvPr id="62" name="文本框 61"/>
          <p:cNvSpPr txBox="1"/>
          <p:nvPr/>
        </p:nvSpPr>
        <p:spPr>
          <a:xfrm>
            <a:off x="680417" y="1769525"/>
            <a:ext cx="10831166" cy="1343573"/>
          </a:xfrm>
          <a:prstGeom prst="rect">
            <a:avLst/>
          </a:prstGeom>
          <a:noFill/>
        </p:spPr>
        <p:txBody>
          <a:bodyPr wrap="square">
            <a:spAutoFit/>
          </a:bodyPr>
          <a:lstStyle/>
          <a:p>
            <a:pPr algn="just">
              <a:lnSpc>
                <a:spcPct val="140000"/>
              </a:lnSpc>
            </a:pPr>
            <a:r>
              <a:rPr lang="zh-CN" altLang="en-US" sz="2000" dirty="0">
                <a:cs typeface="+mn-ea"/>
                <a:sym typeface="+mn-lt"/>
              </a:rPr>
              <a:t>提出要为中心城区“正名”，通过</a:t>
            </a:r>
            <a:r>
              <a:rPr lang="zh-CN" altLang="en-US" sz="2000" b="1" dirty="0">
                <a:solidFill>
                  <a:srgbClr val="C00000"/>
                </a:solidFill>
                <a:cs typeface="+mn-ea"/>
                <a:sym typeface="+mn-lt"/>
              </a:rPr>
              <a:t>大力搬迁工业仓库</a:t>
            </a:r>
            <a:r>
              <a:rPr lang="zh-CN" altLang="en-US" sz="2000" dirty="0">
                <a:cs typeface="+mn-ea"/>
                <a:sym typeface="+mn-lt"/>
              </a:rPr>
              <a:t>和</a:t>
            </a:r>
            <a:r>
              <a:rPr lang="zh-CN" altLang="en-US" sz="2000" b="1" dirty="0">
                <a:solidFill>
                  <a:srgbClr val="C00000"/>
                </a:solidFill>
                <a:cs typeface="+mn-ea"/>
                <a:sym typeface="+mn-lt"/>
              </a:rPr>
              <a:t>积极发展第三产业</a:t>
            </a:r>
            <a:r>
              <a:rPr lang="zh-CN" altLang="en-US" sz="2000" dirty="0">
                <a:cs typeface="+mn-ea"/>
                <a:sym typeface="+mn-lt"/>
              </a:rPr>
              <a:t>，全面提高了旧城作为全市中心商务和行政经济中心的职能，恢复了其作为城市“心脏”的作用。在城市更新过程中，通过兴建大量的商业建筑，显著提高了旧城的商业中心地位。</a:t>
            </a:r>
            <a:endParaRPr lang="zh-CN" altLang="en-US" sz="2000" dirty="0">
              <a:cs typeface="+mn-ea"/>
              <a:sym typeface="+mn-lt"/>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81084"/>
            <a:ext cx="12006943" cy="568144"/>
            <a:chOff x="0" y="273684"/>
            <a:chExt cx="12006943" cy="568144"/>
          </a:xfrm>
        </p:grpSpPr>
        <p:sp>
          <p:nvSpPr>
            <p:cNvPr id="3" name="文本框 2"/>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3.2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国内城市更新经验总结</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333691"/>
              <a:ext cx="495300" cy="508133"/>
              <a:chOff x="0" y="333691"/>
              <a:chExt cx="495300" cy="508133"/>
            </a:xfrm>
          </p:grpSpPr>
          <p:sp>
            <p:nvSpPr>
              <p:cNvPr id="6" name="矩形 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 name="组合 7"/>
          <p:cNvGrpSpPr/>
          <p:nvPr/>
        </p:nvGrpSpPr>
        <p:grpSpPr>
          <a:xfrm>
            <a:off x="470249" y="904607"/>
            <a:ext cx="5854354" cy="584775"/>
            <a:chOff x="470249" y="1572472"/>
            <a:chExt cx="5854354" cy="584775"/>
          </a:xfrm>
        </p:grpSpPr>
        <p:sp>
          <p:nvSpPr>
            <p:cNvPr id="9" name="矩形: 圆角 8"/>
            <p:cNvSpPr/>
            <p:nvPr/>
          </p:nvSpPr>
          <p:spPr>
            <a:xfrm rot="16200000" flipH="1">
              <a:off x="3537549" y="-649249"/>
              <a:ext cx="192611" cy="5381497"/>
            </a:xfrm>
            <a:prstGeom prst="roundRect">
              <a:avLst>
                <a:gd name="adj" fmla="val 50000"/>
              </a:avLst>
            </a:prstGeom>
            <a:gradFill flip="none" rotWithShape="0">
              <a:gsLst>
                <a:gs pos="100000">
                  <a:srgbClr val="00B0F0"/>
                </a:gs>
                <a:gs pos="0">
                  <a:srgbClr val="C1EFFF">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文本框 9"/>
            <p:cNvSpPr txBox="1"/>
            <p:nvPr/>
          </p:nvSpPr>
          <p:spPr>
            <a:xfrm>
              <a:off x="1946141" y="1706914"/>
              <a:ext cx="4321309" cy="430887"/>
            </a:xfrm>
            <a:prstGeom prst="rect">
              <a:avLst/>
            </a:prstGeom>
            <a:noFill/>
          </p:spPr>
          <p:txBody>
            <a:bodyPr wrap="square">
              <a:spAutoFit/>
            </a:bodyPr>
            <a:lstStyle/>
            <a:p>
              <a:r>
                <a:rPr lang="en-US" altLang="zh-CN" sz="2200" b="1" dirty="0"/>
                <a:t>——</a:t>
              </a:r>
              <a:r>
                <a:rPr lang="zh-CN" altLang="en-US" sz="2200" b="1" dirty="0"/>
                <a:t>以“疏”为主的古城保护典型</a:t>
              </a:r>
              <a:endParaRPr lang="zh-CN" altLang="en-US" sz="2200" b="1" dirty="0"/>
            </a:p>
          </p:txBody>
        </p:sp>
        <p:grpSp>
          <p:nvGrpSpPr>
            <p:cNvPr id="11" name="组合 10"/>
            <p:cNvGrpSpPr/>
            <p:nvPr/>
          </p:nvGrpSpPr>
          <p:grpSpPr>
            <a:xfrm>
              <a:off x="470249" y="1667944"/>
              <a:ext cx="563876" cy="422369"/>
              <a:chOff x="546822" y="1683866"/>
              <a:chExt cx="563876" cy="422369"/>
            </a:xfrm>
          </p:grpSpPr>
          <p:sp>
            <p:nvSpPr>
              <p:cNvPr id="14" name="椭圆 13"/>
              <p:cNvSpPr/>
              <p:nvPr/>
            </p:nvSpPr>
            <p:spPr>
              <a:xfrm>
                <a:off x="618257" y="1683866"/>
                <a:ext cx="421007" cy="422369"/>
              </a:xfrm>
              <a:prstGeom prst="ellipse">
                <a:avLst/>
              </a:prstGeom>
              <a:solidFill>
                <a:srgbClr val="0070C0"/>
              </a:solidFill>
              <a:ln w="22225">
                <a:solidFill>
                  <a:schemeClr val="bg1"/>
                </a:solidFill>
              </a:ln>
              <a:effectLst>
                <a:outerShdw blurRad="292100" dist="127000" dir="5400000" sx="101000" sy="101000" algn="t" rotWithShape="0">
                  <a:srgbClr val="00B0F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 name="文本框 14"/>
              <p:cNvSpPr txBox="1"/>
              <p:nvPr/>
            </p:nvSpPr>
            <p:spPr>
              <a:xfrm>
                <a:off x="546822" y="1710384"/>
                <a:ext cx="563876" cy="369332"/>
              </a:xfrm>
              <a:prstGeom prst="rect">
                <a:avLst/>
              </a:prstGeom>
              <a:noFill/>
            </p:spPr>
            <p:txBody>
              <a:bodyPr wrap="square">
                <a:spAutoFit/>
              </a:bodyPr>
              <a:lstStyle/>
              <a:p>
                <a:pPr algn="ctr"/>
                <a:r>
                  <a:rPr lang="en-US" altLang="zh-CN" dirty="0">
                    <a:solidFill>
                      <a:schemeClr val="bg1"/>
                    </a:solidFill>
                    <a:effectLst>
                      <a:outerShdw blurRad="50800" dist="38100" dir="2700000" algn="tl" rotWithShape="0">
                        <a:srgbClr val="002060">
                          <a:alpha val="40000"/>
                        </a:srgbClr>
                      </a:outerShdw>
                    </a:effectLst>
                  </a:rPr>
                  <a:t>(2)</a:t>
                </a:r>
                <a:endParaRPr lang="zh-CN" altLang="en-US" dirty="0">
                  <a:solidFill>
                    <a:schemeClr val="bg1"/>
                  </a:solidFill>
                  <a:effectLst>
                    <a:outerShdw blurRad="50800" dist="38100" dir="2700000" algn="tl" rotWithShape="0">
                      <a:srgbClr val="002060">
                        <a:alpha val="40000"/>
                      </a:srgbClr>
                    </a:outerShdw>
                  </a:effectLst>
                </a:endParaRPr>
              </a:p>
            </p:txBody>
          </p:sp>
        </p:grpSp>
        <p:sp>
          <p:nvSpPr>
            <p:cNvPr id="12" name="文本框 11"/>
            <p:cNvSpPr txBox="1"/>
            <p:nvPr/>
          </p:nvSpPr>
          <p:spPr>
            <a:xfrm>
              <a:off x="1008973" y="1572472"/>
              <a:ext cx="1043279" cy="584775"/>
            </a:xfrm>
            <a:prstGeom prst="rect">
              <a:avLst/>
            </a:prstGeom>
            <a:noFill/>
          </p:spPr>
          <p:txBody>
            <a:bodyPr wrap="square" rtlCol="0">
              <a:spAutoFit/>
            </a:bodyPr>
            <a:lstStyle/>
            <a:p>
              <a:pPr algn="ctr"/>
              <a:r>
                <a:rPr lang="zh-CN" altLang="en-US" sz="3200" b="1" dirty="0">
                  <a:solidFill>
                    <a:srgbClr val="0070C0"/>
                  </a:solidFill>
                  <a:latin typeface="+mn-ea"/>
                </a:rPr>
                <a:t>苏州</a:t>
              </a:r>
              <a:endParaRPr lang="zh-CN" altLang="en-US" sz="3200" b="1" dirty="0">
                <a:solidFill>
                  <a:srgbClr val="0070C0"/>
                </a:solidFill>
                <a:latin typeface="+mn-ea"/>
              </a:endParaRPr>
            </a:p>
          </p:txBody>
        </p:sp>
      </p:grpSp>
      <p:pic>
        <p:nvPicPr>
          <p:cNvPr id="17" name="图片 1"/>
          <p:cNvPicPr>
            <a:picLocks noChangeAspect="1" noChangeArrowheads="1"/>
          </p:cNvPicPr>
          <p:nvPr/>
        </p:nvPicPr>
        <p:blipFill>
          <a:blip r:embed="rId1">
            <a:extLst>
              <a:ext uri="{28A0092B-C50C-407E-A947-70E740481C1C}">
                <a14:useLocalDpi xmlns:a14="http://schemas.microsoft.com/office/drawing/2010/main" val="0"/>
              </a:ext>
            </a:extLst>
          </a:blip>
          <a:srcRect l="10895" t="2597" r="21277" b="2783"/>
          <a:stretch>
            <a:fillRect/>
          </a:stretch>
        </p:blipFill>
        <p:spPr bwMode="auto">
          <a:xfrm>
            <a:off x="6517612" y="1039048"/>
            <a:ext cx="5234693" cy="5448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a:xfrm>
            <a:off x="547373" y="4354237"/>
            <a:ext cx="5531392" cy="1774460"/>
          </a:xfrm>
          <a:prstGeom prst="rect">
            <a:avLst/>
          </a:prstGeom>
          <a:noFill/>
        </p:spPr>
        <p:txBody>
          <a:bodyPr wrap="square">
            <a:spAutoFit/>
          </a:bodyPr>
          <a:lstStyle/>
          <a:p>
            <a:pPr algn="just">
              <a:lnSpc>
                <a:spcPct val="140000"/>
              </a:lnSpc>
            </a:pPr>
            <a:r>
              <a:rPr lang="zh-CN" altLang="en-US" sz="2000" dirty="0"/>
              <a:t>苏州采用了</a:t>
            </a:r>
            <a:r>
              <a:rPr lang="zh-CN" altLang="en-US" sz="2000" b="1" dirty="0">
                <a:solidFill>
                  <a:srgbClr val="C00000"/>
                </a:solidFill>
              </a:rPr>
              <a:t>“跳出古城建新城”</a:t>
            </a:r>
            <a:r>
              <a:rPr lang="zh-CN" altLang="en-US" sz="2000" dirty="0"/>
              <a:t>的发展模式</a:t>
            </a:r>
            <a:r>
              <a:rPr lang="en-US" altLang="zh-CN" sz="2000" dirty="0"/>
              <a:t>,</a:t>
            </a:r>
            <a:r>
              <a:rPr lang="zh-CN" altLang="en-US" sz="2000" dirty="0"/>
              <a:t>在古城西侧开辟新区，并将政治、经济中心外迁至新区。之后，又在古城东侧开辟了新加坡工业园区，形成一体两翼的空间结构。</a:t>
            </a:r>
            <a:endParaRPr lang="zh-CN" altLang="en-US" sz="2000" dirty="0"/>
          </a:p>
        </p:txBody>
      </p:sp>
      <p:sp>
        <p:nvSpPr>
          <p:cNvPr id="19" name="矩形: 圆角 18"/>
          <p:cNvSpPr/>
          <p:nvPr/>
        </p:nvSpPr>
        <p:spPr>
          <a:xfrm>
            <a:off x="318770" y="4192086"/>
            <a:ext cx="5988598" cy="2098763"/>
          </a:xfrm>
          <a:prstGeom prst="roundRect">
            <a:avLst>
              <a:gd name="adj" fmla="val 3359"/>
            </a:avLst>
          </a:prstGeom>
          <a:no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21855" y="1781339"/>
            <a:ext cx="5985513" cy="1141675"/>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500284" y="1867003"/>
            <a:ext cx="5628654" cy="912686"/>
          </a:xfrm>
          <a:prstGeom prst="rect">
            <a:avLst/>
          </a:prstGeom>
          <a:noFill/>
        </p:spPr>
        <p:txBody>
          <a:bodyPr wrap="square">
            <a:spAutoFit/>
          </a:bodyPr>
          <a:lstStyle>
            <a:defPPr>
              <a:defRPr lang="zh-CN"/>
            </a:defPPr>
            <a:lvl1pPr algn="just">
              <a:lnSpc>
                <a:spcPct val="150000"/>
              </a:lnSpc>
            </a:lvl1pPr>
          </a:lstStyle>
          <a:p>
            <a:pPr>
              <a:lnSpc>
                <a:spcPct val="140000"/>
              </a:lnSpc>
            </a:pPr>
            <a:r>
              <a:rPr lang="zh-CN" altLang="en-US" sz="2000" dirty="0"/>
              <a:t>苏州是我国著名的江南水乡和园林城市</a:t>
            </a:r>
            <a:r>
              <a:rPr lang="en-US" altLang="zh-CN" sz="2000" dirty="0"/>
              <a:t>,</a:t>
            </a:r>
            <a:r>
              <a:rPr lang="zh-CN" altLang="en-US" sz="2000" dirty="0"/>
              <a:t>是极富特色的国家历史文化名城。</a:t>
            </a:r>
            <a:endParaRPr lang="zh-CN" altLang="en-US" sz="2000" dirty="0"/>
          </a:p>
        </p:txBody>
      </p:sp>
      <p:sp>
        <p:nvSpPr>
          <p:cNvPr id="24" name="文本框 23"/>
          <p:cNvSpPr txBox="1"/>
          <p:nvPr/>
        </p:nvSpPr>
        <p:spPr>
          <a:xfrm>
            <a:off x="495300" y="3008678"/>
            <a:ext cx="4965700" cy="400110"/>
          </a:xfrm>
          <a:prstGeom prst="rect">
            <a:avLst/>
          </a:prstGeom>
          <a:noFill/>
        </p:spPr>
        <p:txBody>
          <a:bodyPr wrap="square">
            <a:spAutoFit/>
          </a:bodyPr>
          <a:lstStyle/>
          <a:p>
            <a:r>
              <a:rPr lang="zh-CN" altLang="en-US" sz="2000" dirty="0"/>
              <a:t>在经济高速发展的压力下</a:t>
            </a:r>
            <a:r>
              <a:rPr lang="en-US" altLang="zh-CN" sz="2000" dirty="0"/>
              <a:t>,</a:t>
            </a:r>
            <a:r>
              <a:rPr lang="zh-CN" altLang="en-US" sz="2000" dirty="0"/>
              <a:t>苏州古城遇到了</a:t>
            </a:r>
            <a:r>
              <a:rPr lang="en-US" altLang="zh-CN" sz="2000" dirty="0"/>
              <a:t>:</a:t>
            </a:r>
            <a:endParaRPr lang="zh-CN" altLang="en-US" sz="2000" dirty="0"/>
          </a:p>
        </p:txBody>
      </p:sp>
      <p:grpSp>
        <p:nvGrpSpPr>
          <p:cNvPr id="25" name="组合 24"/>
          <p:cNvGrpSpPr/>
          <p:nvPr/>
        </p:nvGrpSpPr>
        <p:grpSpPr>
          <a:xfrm>
            <a:off x="495300" y="3536035"/>
            <a:ext cx="1301687" cy="457896"/>
            <a:chOff x="809613" y="4994892"/>
            <a:chExt cx="2124088" cy="425737"/>
          </a:xfrm>
        </p:grpSpPr>
        <p:sp>
          <p:nvSpPr>
            <p:cNvPr id="26" name="矩形: 圆角 25"/>
            <p:cNvSpPr/>
            <p:nvPr/>
          </p:nvSpPr>
          <p:spPr>
            <a:xfrm>
              <a:off x="809613" y="4994892"/>
              <a:ext cx="2124088" cy="425737"/>
            </a:xfrm>
            <a:prstGeom prst="roundRect">
              <a:avLst/>
            </a:prstGeom>
            <a:gradFill flip="none" rotWithShape="1">
              <a:gsLst>
                <a:gs pos="100000">
                  <a:srgbClr val="0070C0"/>
                </a:gs>
                <a:gs pos="0">
                  <a:srgbClr val="009AD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7" name="文本框 26"/>
            <p:cNvSpPr txBox="1"/>
            <p:nvPr/>
          </p:nvSpPr>
          <p:spPr>
            <a:xfrm>
              <a:off x="824710" y="5023094"/>
              <a:ext cx="2108991" cy="369332"/>
            </a:xfrm>
            <a:prstGeom prst="rect">
              <a:avLst/>
            </a:prstGeom>
            <a:noFill/>
          </p:spPr>
          <p:txBody>
            <a:bodyPr wrap="square">
              <a:spAutoFit/>
            </a:bodyPr>
            <a:lstStyle/>
            <a:p>
              <a:pPr algn="ctr"/>
              <a:r>
                <a:rPr lang="zh-CN" altLang="en-US" sz="2000" dirty="0">
                  <a:solidFill>
                    <a:schemeClr val="bg1"/>
                  </a:solidFill>
                  <a:effectLst>
                    <a:outerShdw blurRad="50800" dist="38100" dir="2700000" algn="tl" rotWithShape="0">
                      <a:srgbClr val="002060">
                        <a:alpha val="40000"/>
                      </a:srgbClr>
                    </a:outerShdw>
                  </a:effectLst>
                </a:rPr>
                <a:t>房屋破旧</a:t>
              </a:r>
              <a:endParaRPr lang="zh-CN" altLang="en-US" sz="2000" dirty="0">
                <a:solidFill>
                  <a:schemeClr val="bg1"/>
                </a:solidFill>
                <a:effectLst>
                  <a:outerShdw blurRad="50800" dist="38100" dir="2700000" algn="tl" rotWithShape="0">
                    <a:srgbClr val="002060">
                      <a:alpha val="40000"/>
                    </a:srgbClr>
                  </a:outerShdw>
                </a:effectLst>
              </a:endParaRPr>
            </a:p>
          </p:txBody>
        </p:sp>
      </p:grpSp>
      <p:grpSp>
        <p:nvGrpSpPr>
          <p:cNvPr id="28" name="组合 27"/>
          <p:cNvGrpSpPr/>
          <p:nvPr/>
        </p:nvGrpSpPr>
        <p:grpSpPr>
          <a:xfrm>
            <a:off x="1939283" y="3536035"/>
            <a:ext cx="1301687" cy="457896"/>
            <a:chOff x="809613" y="4994892"/>
            <a:chExt cx="2124088" cy="425737"/>
          </a:xfrm>
        </p:grpSpPr>
        <p:sp>
          <p:nvSpPr>
            <p:cNvPr id="29" name="矩形: 圆角 28"/>
            <p:cNvSpPr/>
            <p:nvPr/>
          </p:nvSpPr>
          <p:spPr>
            <a:xfrm>
              <a:off x="809613" y="4994892"/>
              <a:ext cx="2124088" cy="425737"/>
            </a:xfrm>
            <a:prstGeom prst="roundRect">
              <a:avLst/>
            </a:prstGeom>
            <a:gradFill flip="none" rotWithShape="1">
              <a:gsLst>
                <a:gs pos="100000">
                  <a:srgbClr val="0070C0"/>
                </a:gs>
                <a:gs pos="0">
                  <a:srgbClr val="009AD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0" name="文本框 29"/>
            <p:cNvSpPr txBox="1"/>
            <p:nvPr/>
          </p:nvSpPr>
          <p:spPr>
            <a:xfrm>
              <a:off x="824710" y="5023094"/>
              <a:ext cx="2108991" cy="369332"/>
            </a:xfrm>
            <a:prstGeom prst="rect">
              <a:avLst/>
            </a:prstGeom>
            <a:noFill/>
          </p:spPr>
          <p:txBody>
            <a:bodyPr wrap="square">
              <a:spAutoFit/>
            </a:bodyPr>
            <a:lstStyle/>
            <a:p>
              <a:pPr algn="ctr"/>
              <a:r>
                <a:rPr lang="zh-CN" altLang="en-US" sz="2000" dirty="0">
                  <a:solidFill>
                    <a:schemeClr val="bg1"/>
                  </a:solidFill>
                  <a:effectLst>
                    <a:outerShdw blurRad="50800" dist="38100" dir="2700000" algn="tl" rotWithShape="0">
                      <a:srgbClr val="002060">
                        <a:alpha val="40000"/>
                      </a:srgbClr>
                    </a:outerShdw>
                  </a:effectLst>
                </a:rPr>
                <a:t>交通拥挤</a:t>
              </a:r>
              <a:endParaRPr lang="zh-CN" altLang="en-US" sz="2000" dirty="0">
                <a:solidFill>
                  <a:schemeClr val="bg1"/>
                </a:solidFill>
                <a:effectLst>
                  <a:outerShdw blurRad="50800" dist="38100" dir="2700000" algn="tl" rotWithShape="0">
                    <a:srgbClr val="002060">
                      <a:alpha val="40000"/>
                    </a:srgbClr>
                  </a:outerShdw>
                </a:effectLst>
              </a:endParaRPr>
            </a:p>
          </p:txBody>
        </p:sp>
      </p:grpSp>
      <p:grpSp>
        <p:nvGrpSpPr>
          <p:cNvPr id="31" name="组合 30"/>
          <p:cNvGrpSpPr/>
          <p:nvPr/>
        </p:nvGrpSpPr>
        <p:grpSpPr>
          <a:xfrm>
            <a:off x="3383266" y="3536035"/>
            <a:ext cx="1301687" cy="457896"/>
            <a:chOff x="809613" y="4994892"/>
            <a:chExt cx="2124088" cy="425737"/>
          </a:xfrm>
        </p:grpSpPr>
        <p:sp>
          <p:nvSpPr>
            <p:cNvPr id="32" name="矩形: 圆角 31"/>
            <p:cNvSpPr/>
            <p:nvPr/>
          </p:nvSpPr>
          <p:spPr>
            <a:xfrm>
              <a:off x="809613" y="4994892"/>
              <a:ext cx="2124088" cy="425737"/>
            </a:xfrm>
            <a:prstGeom prst="roundRect">
              <a:avLst/>
            </a:prstGeom>
            <a:gradFill flip="none" rotWithShape="1">
              <a:gsLst>
                <a:gs pos="100000">
                  <a:srgbClr val="0070C0"/>
                </a:gs>
                <a:gs pos="0">
                  <a:srgbClr val="009AD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3" name="文本框 32"/>
            <p:cNvSpPr txBox="1"/>
            <p:nvPr/>
          </p:nvSpPr>
          <p:spPr>
            <a:xfrm>
              <a:off x="824710" y="5023094"/>
              <a:ext cx="2108991" cy="369332"/>
            </a:xfrm>
            <a:prstGeom prst="rect">
              <a:avLst/>
            </a:prstGeom>
            <a:noFill/>
          </p:spPr>
          <p:txBody>
            <a:bodyPr wrap="square">
              <a:spAutoFit/>
            </a:bodyPr>
            <a:lstStyle/>
            <a:p>
              <a:pPr algn="ctr"/>
              <a:r>
                <a:rPr lang="zh-CN" altLang="en-US" sz="2000" dirty="0">
                  <a:solidFill>
                    <a:schemeClr val="bg1"/>
                  </a:solidFill>
                  <a:effectLst>
                    <a:outerShdw blurRad="50800" dist="38100" dir="2700000" algn="tl" rotWithShape="0">
                      <a:srgbClr val="002060">
                        <a:alpha val="40000"/>
                      </a:srgbClr>
                    </a:outerShdw>
                  </a:effectLst>
                </a:rPr>
                <a:t>人口饱和</a:t>
              </a:r>
              <a:endParaRPr lang="zh-CN" altLang="en-US" sz="2000" dirty="0">
                <a:solidFill>
                  <a:schemeClr val="bg1"/>
                </a:solidFill>
                <a:effectLst>
                  <a:outerShdw blurRad="50800" dist="38100" dir="2700000" algn="tl" rotWithShape="0">
                    <a:srgbClr val="002060">
                      <a:alpha val="40000"/>
                    </a:srgbClr>
                  </a:outerShdw>
                </a:effectLst>
              </a:endParaRPr>
            </a:p>
          </p:txBody>
        </p:sp>
      </p:grpSp>
      <p:grpSp>
        <p:nvGrpSpPr>
          <p:cNvPr id="34" name="组合 33"/>
          <p:cNvGrpSpPr/>
          <p:nvPr/>
        </p:nvGrpSpPr>
        <p:grpSpPr>
          <a:xfrm>
            <a:off x="4827250" y="3536035"/>
            <a:ext cx="1301687" cy="457896"/>
            <a:chOff x="809613" y="4994892"/>
            <a:chExt cx="2124088" cy="425737"/>
          </a:xfrm>
        </p:grpSpPr>
        <p:sp>
          <p:nvSpPr>
            <p:cNvPr id="35" name="矩形: 圆角 34"/>
            <p:cNvSpPr/>
            <p:nvPr/>
          </p:nvSpPr>
          <p:spPr>
            <a:xfrm>
              <a:off x="809613" y="4994892"/>
              <a:ext cx="2124088" cy="425737"/>
            </a:xfrm>
            <a:prstGeom prst="roundRect">
              <a:avLst/>
            </a:prstGeom>
            <a:gradFill flip="none" rotWithShape="1">
              <a:gsLst>
                <a:gs pos="100000">
                  <a:srgbClr val="0070C0"/>
                </a:gs>
                <a:gs pos="0">
                  <a:srgbClr val="009AD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6" name="文本框 35"/>
            <p:cNvSpPr txBox="1"/>
            <p:nvPr/>
          </p:nvSpPr>
          <p:spPr>
            <a:xfrm>
              <a:off x="824710" y="5023094"/>
              <a:ext cx="2108991" cy="369332"/>
            </a:xfrm>
            <a:prstGeom prst="rect">
              <a:avLst/>
            </a:prstGeom>
            <a:noFill/>
          </p:spPr>
          <p:txBody>
            <a:bodyPr wrap="square">
              <a:spAutoFit/>
            </a:bodyPr>
            <a:lstStyle/>
            <a:p>
              <a:pPr algn="ctr"/>
              <a:r>
                <a:rPr lang="zh-CN" altLang="en-US" sz="2000" dirty="0">
                  <a:solidFill>
                    <a:schemeClr val="bg1"/>
                  </a:solidFill>
                  <a:effectLst>
                    <a:outerShdw blurRad="50800" dist="38100" dir="2700000" algn="tl" rotWithShape="0">
                      <a:srgbClr val="002060">
                        <a:alpha val="40000"/>
                      </a:srgbClr>
                    </a:outerShdw>
                  </a:effectLst>
                </a:rPr>
                <a:t>水系污染</a:t>
              </a:r>
              <a:endParaRPr lang="zh-CN" altLang="en-US" sz="2000" dirty="0">
                <a:solidFill>
                  <a:schemeClr val="bg1"/>
                </a:solidFill>
                <a:effectLst>
                  <a:outerShdw blurRad="50800" dist="38100" dir="2700000" algn="tl" rotWithShape="0">
                    <a:srgbClr val="002060">
                      <a:alpha val="40000"/>
                    </a:srgbClr>
                  </a:outerShdw>
                </a:effectLst>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81084"/>
            <a:ext cx="12006943" cy="568144"/>
            <a:chOff x="0" y="273684"/>
            <a:chExt cx="12006943" cy="568144"/>
          </a:xfrm>
        </p:grpSpPr>
        <p:sp>
          <p:nvSpPr>
            <p:cNvPr id="5" name="文本框 4"/>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3.2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国内城市更新经验总结</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6" name="直接连接符 5"/>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0" y="333691"/>
              <a:ext cx="495300" cy="508133"/>
              <a:chOff x="0" y="333691"/>
              <a:chExt cx="495300" cy="508133"/>
            </a:xfrm>
          </p:grpSpPr>
          <p:sp>
            <p:nvSpPr>
              <p:cNvPr id="8" name="矩形 7"/>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 name="组合 9"/>
          <p:cNvGrpSpPr/>
          <p:nvPr/>
        </p:nvGrpSpPr>
        <p:grpSpPr>
          <a:xfrm>
            <a:off x="470249" y="904607"/>
            <a:ext cx="8673751" cy="584775"/>
            <a:chOff x="470249" y="1572472"/>
            <a:chExt cx="8673751" cy="584775"/>
          </a:xfrm>
        </p:grpSpPr>
        <p:sp>
          <p:nvSpPr>
            <p:cNvPr id="11" name="矩形: 圆角 10"/>
            <p:cNvSpPr/>
            <p:nvPr/>
          </p:nvSpPr>
          <p:spPr>
            <a:xfrm rot="16200000" flipH="1">
              <a:off x="4947247" y="-2058947"/>
              <a:ext cx="192611" cy="8200894"/>
            </a:xfrm>
            <a:prstGeom prst="roundRect">
              <a:avLst>
                <a:gd name="adj" fmla="val 50000"/>
              </a:avLst>
            </a:prstGeom>
            <a:gradFill flip="none" rotWithShape="0">
              <a:gsLst>
                <a:gs pos="100000">
                  <a:srgbClr val="00B0F0"/>
                </a:gs>
                <a:gs pos="0">
                  <a:srgbClr val="C1EFFF">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文本框 11"/>
            <p:cNvSpPr txBox="1"/>
            <p:nvPr/>
          </p:nvSpPr>
          <p:spPr>
            <a:xfrm>
              <a:off x="4431873" y="1706914"/>
              <a:ext cx="4678118" cy="430887"/>
            </a:xfrm>
            <a:prstGeom prst="rect">
              <a:avLst/>
            </a:prstGeom>
            <a:noFill/>
          </p:spPr>
          <p:txBody>
            <a:bodyPr wrap="square">
              <a:spAutoFit/>
            </a:bodyPr>
            <a:lstStyle/>
            <a:p>
              <a:r>
                <a:rPr lang="en-US" altLang="zh-CN" sz="2200" b="1" dirty="0"/>
                <a:t>——</a:t>
              </a:r>
              <a:r>
                <a:rPr lang="zh-CN" altLang="en-US" sz="2200" b="1" dirty="0"/>
                <a:t>历史文化街区微改造项目的代表</a:t>
              </a:r>
              <a:endParaRPr lang="zh-CN" altLang="en-US" sz="2200" b="1" dirty="0"/>
            </a:p>
          </p:txBody>
        </p:sp>
        <p:grpSp>
          <p:nvGrpSpPr>
            <p:cNvPr id="13" name="组合 12"/>
            <p:cNvGrpSpPr/>
            <p:nvPr/>
          </p:nvGrpSpPr>
          <p:grpSpPr>
            <a:xfrm>
              <a:off x="470249" y="1667944"/>
              <a:ext cx="563876" cy="422369"/>
              <a:chOff x="546822" y="1683866"/>
              <a:chExt cx="563876" cy="422369"/>
            </a:xfrm>
          </p:grpSpPr>
          <p:sp>
            <p:nvSpPr>
              <p:cNvPr id="15" name="椭圆 14"/>
              <p:cNvSpPr/>
              <p:nvPr/>
            </p:nvSpPr>
            <p:spPr>
              <a:xfrm>
                <a:off x="618257" y="1683866"/>
                <a:ext cx="421007" cy="422369"/>
              </a:xfrm>
              <a:prstGeom prst="ellipse">
                <a:avLst/>
              </a:prstGeom>
              <a:solidFill>
                <a:srgbClr val="0070C0"/>
              </a:solidFill>
              <a:ln w="22225">
                <a:solidFill>
                  <a:schemeClr val="bg1"/>
                </a:solidFill>
              </a:ln>
              <a:effectLst>
                <a:outerShdw blurRad="292100" dist="127000" dir="5400000" sx="101000" sy="101000" algn="t" rotWithShape="0">
                  <a:srgbClr val="00B0F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文本框 15"/>
              <p:cNvSpPr txBox="1"/>
              <p:nvPr/>
            </p:nvSpPr>
            <p:spPr>
              <a:xfrm>
                <a:off x="546822" y="1710384"/>
                <a:ext cx="563876" cy="369332"/>
              </a:xfrm>
              <a:prstGeom prst="rect">
                <a:avLst/>
              </a:prstGeom>
              <a:noFill/>
            </p:spPr>
            <p:txBody>
              <a:bodyPr wrap="square">
                <a:spAutoFit/>
              </a:bodyPr>
              <a:lstStyle/>
              <a:p>
                <a:pPr algn="ctr"/>
                <a:r>
                  <a:rPr lang="en-US" altLang="zh-CN" dirty="0">
                    <a:solidFill>
                      <a:schemeClr val="bg1"/>
                    </a:solidFill>
                    <a:effectLst>
                      <a:outerShdw blurRad="50800" dist="38100" dir="2700000" algn="tl" rotWithShape="0">
                        <a:srgbClr val="002060">
                          <a:alpha val="40000"/>
                        </a:srgbClr>
                      </a:outerShdw>
                    </a:effectLst>
                  </a:rPr>
                  <a:t>(3)</a:t>
                </a:r>
                <a:endParaRPr lang="zh-CN" altLang="en-US" dirty="0">
                  <a:solidFill>
                    <a:schemeClr val="bg1"/>
                  </a:solidFill>
                  <a:effectLst>
                    <a:outerShdw blurRad="50800" dist="38100" dir="2700000" algn="tl" rotWithShape="0">
                      <a:srgbClr val="002060">
                        <a:alpha val="40000"/>
                      </a:srgbClr>
                    </a:outerShdw>
                  </a:effectLst>
                </a:endParaRPr>
              </a:p>
            </p:txBody>
          </p:sp>
        </p:grpSp>
        <p:sp>
          <p:nvSpPr>
            <p:cNvPr id="14" name="文本框 13"/>
            <p:cNvSpPr txBox="1"/>
            <p:nvPr/>
          </p:nvSpPr>
          <p:spPr>
            <a:xfrm>
              <a:off x="1008973" y="1572472"/>
              <a:ext cx="3524927" cy="584775"/>
            </a:xfrm>
            <a:prstGeom prst="rect">
              <a:avLst/>
            </a:prstGeom>
            <a:noFill/>
          </p:spPr>
          <p:txBody>
            <a:bodyPr wrap="square" rtlCol="0">
              <a:spAutoFit/>
            </a:bodyPr>
            <a:lstStyle/>
            <a:p>
              <a:pPr algn="ctr"/>
              <a:r>
                <a:rPr lang="zh-CN" altLang="en-US" sz="3200" b="1" dirty="0">
                  <a:solidFill>
                    <a:srgbClr val="0070C0"/>
                  </a:solidFill>
                  <a:latin typeface="+mn-ea"/>
                </a:rPr>
                <a:t>广州荔湾区永庆坊</a:t>
              </a:r>
              <a:endParaRPr lang="zh-CN" altLang="en-US" sz="3200" b="1" dirty="0">
                <a:solidFill>
                  <a:srgbClr val="0070C0"/>
                </a:solidFill>
                <a:latin typeface="+mn-ea"/>
              </a:endParaRPr>
            </a:p>
          </p:txBody>
        </p:sp>
      </p:grpSp>
      <p:pic>
        <p:nvPicPr>
          <p:cNvPr id="21" name="图片 20"/>
          <p:cNvPicPr>
            <a:picLocks noChangeAspect="1"/>
          </p:cNvPicPr>
          <p:nvPr/>
        </p:nvPicPr>
        <p:blipFill rotWithShape="1">
          <a:blip r:embed="rId1"/>
          <a:srcRect l="10448" r="10448"/>
          <a:stretch>
            <a:fillRect/>
          </a:stretch>
        </p:blipFill>
        <p:spPr>
          <a:xfrm>
            <a:off x="495300" y="1842658"/>
            <a:ext cx="5322783" cy="4516730"/>
          </a:xfrm>
          <a:prstGeom prst="rect">
            <a:avLst/>
          </a:prstGeom>
        </p:spPr>
      </p:pic>
      <p:grpSp>
        <p:nvGrpSpPr>
          <p:cNvPr id="30" name="组合 29"/>
          <p:cNvGrpSpPr/>
          <p:nvPr/>
        </p:nvGrpSpPr>
        <p:grpSpPr>
          <a:xfrm>
            <a:off x="6134100" y="1842658"/>
            <a:ext cx="5628655" cy="4516730"/>
            <a:chOff x="6134100" y="1842658"/>
            <a:chExt cx="5628655" cy="4516730"/>
          </a:xfrm>
        </p:grpSpPr>
        <p:sp>
          <p:nvSpPr>
            <p:cNvPr id="22" name="文本框 21"/>
            <p:cNvSpPr txBox="1"/>
            <p:nvPr/>
          </p:nvSpPr>
          <p:spPr>
            <a:xfrm>
              <a:off x="6409561" y="2380839"/>
              <a:ext cx="5081452" cy="1889876"/>
            </a:xfrm>
            <a:prstGeom prst="rect">
              <a:avLst/>
            </a:prstGeom>
            <a:noFill/>
          </p:spPr>
          <p:txBody>
            <a:bodyPr wrap="square">
              <a:spAutoFit/>
            </a:bodyPr>
            <a:lstStyle/>
            <a:p>
              <a:pPr marL="342900" indent="-342900" algn="just">
                <a:lnSpc>
                  <a:spcPct val="150000"/>
                </a:lnSpc>
                <a:buFont typeface="Arial" panose="020B0604020202020204" pitchFamily="34" charset="0"/>
                <a:buChar char="•"/>
              </a:pPr>
              <a:r>
                <a:rPr lang="zh-CN" altLang="en-US" sz="2000" dirty="0"/>
                <a:t>实现</a:t>
              </a:r>
              <a:r>
                <a:rPr lang="zh-CN" altLang="en-US" sz="2000" dirty="0">
                  <a:solidFill>
                    <a:srgbClr val="C00000"/>
                  </a:solidFill>
                </a:rPr>
                <a:t>社区历史文脉延续和环境优化以及产业综合活力的有机提升</a:t>
              </a:r>
              <a:endParaRPr lang="en-US" altLang="zh-CN" sz="2000" dirty="0">
                <a:solidFill>
                  <a:srgbClr val="C00000"/>
                </a:solidFill>
              </a:endParaRPr>
            </a:p>
            <a:p>
              <a:pPr marL="342900" indent="-342900" algn="just">
                <a:lnSpc>
                  <a:spcPct val="150000"/>
                </a:lnSpc>
                <a:buFont typeface="Arial" panose="020B0604020202020204" pitchFamily="34" charset="0"/>
                <a:buChar char="•"/>
              </a:pPr>
              <a:r>
                <a:rPr lang="zh-CN" altLang="en-US" sz="2000" dirty="0"/>
                <a:t>促进</a:t>
              </a:r>
              <a:r>
                <a:rPr lang="zh-CN" altLang="en-US" sz="2000" dirty="0">
                  <a:solidFill>
                    <a:srgbClr val="C00000"/>
                  </a:solidFill>
                </a:rPr>
                <a:t>微改造更新社区居民自治的形成</a:t>
              </a:r>
              <a:endParaRPr lang="en-US" altLang="zh-CN" sz="2000" dirty="0">
                <a:solidFill>
                  <a:srgbClr val="C00000"/>
                </a:solidFill>
              </a:endParaRPr>
            </a:p>
            <a:p>
              <a:pPr marL="342900" indent="-342900" algn="just">
                <a:lnSpc>
                  <a:spcPct val="150000"/>
                </a:lnSpc>
                <a:buFont typeface="Arial" panose="020B0604020202020204" pitchFamily="34" charset="0"/>
                <a:buChar char="•"/>
              </a:pPr>
              <a:r>
                <a:rPr lang="zh-CN" altLang="en-US" sz="2000" dirty="0"/>
                <a:t>营造出</a:t>
              </a:r>
              <a:r>
                <a:rPr lang="zh-CN" altLang="en-US" sz="2000" dirty="0">
                  <a:solidFill>
                    <a:srgbClr val="C00000"/>
                  </a:solidFill>
                </a:rPr>
                <a:t>可持续更新的社区</a:t>
              </a:r>
              <a:endParaRPr lang="zh-CN" altLang="en-US" sz="2000" dirty="0"/>
            </a:p>
          </p:txBody>
        </p:sp>
        <p:sp>
          <p:nvSpPr>
            <p:cNvPr id="23" name="矩形: 圆角 22"/>
            <p:cNvSpPr/>
            <p:nvPr/>
          </p:nvSpPr>
          <p:spPr>
            <a:xfrm>
              <a:off x="6134100" y="1842658"/>
              <a:ext cx="5628654" cy="2560536"/>
            </a:xfrm>
            <a:prstGeom prst="roundRect">
              <a:avLst>
                <a:gd name="adj" fmla="val 3359"/>
              </a:avLst>
            </a:prstGeom>
            <a:no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134101" y="4645036"/>
              <a:ext cx="5628654" cy="1714352"/>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p:cNvSpPr txBox="1"/>
            <p:nvPr/>
          </p:nvSpPr>
          <p:spPr>
            <a:xfrm>
              <a:off x="6409561" y="4788107"/>
              <a:ext cx="5077734" cy="1428211"/>
            </a:xfrm>
            <a:prstGeom prst="rect">
              <a:avLst/>
            </a:prstGeom>
            <a:noFill/>
          </p:spPr>
          <p:txBody>
            <a:bodyPr wrap="square">
              <a:spAutoFit/>
            </a:bodyPr>
            <a:lstStyle>
              <a:defPPr>
                <a:defRPr lang="zh-CN"/>
              </a:defPPr>
              <a:lvl1pPr algn="just">
                <a:lnSpc>
                  <a:spcPct val="150000"/>
                </a:lnSpc>
                <a:defRPr sz="2000"/>
              </a:lvl1pPr>
            </a:lstStyle>
            <a:p>
              <a:r>
                <a:rPr lang="zh-CN" altLang="en-US" dirty="0"/>
                <a:t>这种“微改造”的案例在延续历史文脉、重构产业结构方面具有重要的参考意义，具有较高的可行性。</a:t>
              </a:r>
              <a:endParaRPr lang="zh-CN" altLang="en-US" dirty="0"/>
            </a:p>
          </p:txBody>
        </p:sp>
        <p:sp>
          <p:nvSpPr>
            <p:cNvPr id="29" name="文本框 28"/>
            <p:cNvSpPr txBox="1"/>
            <p:nvPr/>
          </p:nvSpPr>
          <p:spPr>
            <a:xfrm>
              <a:off x="6409561" y="1982866"/>
              <a:ext cx="3940939" cy="400110"/>
            </a:xfrm>
            <a:prstGeom prst="rect">
              <a:avLst/>
            </a:prstGeom>
            <a:noFill/>
          </p:spPr>
          <p:txBody>
            <a:bodyPr wrap="square">
              <a:spAutoFit/>
            </a:bodyPr>
            <a:lstStyle/>
            <a:p>
              <a:r>
                <a:rPr kumimoji="0" lang="zh-CN" altLang="en-US" sz="2000" b="1" i="0" u="none" strike="noStrike" kern="1200" cap="none" spc="0" normalizeH="0" baseline="0" noProof="0" dirty="0">
                  <a:ln>
                    <a:noFill/>
                  </a:ln>
                  <a:solidFill>
                    <a:srgbClr val="000000"/>
                  </a:solidFill>
                  <a:effectLst/>
                  <a:uLnTx/>
                  <a:uFillTx/>
                  <a:latin typeface="Calibri" panose="020F0502020204030204"/>
                  <a:ea typeface="微软雅黑" panose="020B0503020204020204" pitchFamily="34" charset="-122"/>
                  <a:cs typeface="+mn-cs"/>
                </a:rPr>
                <a:t>广州在不改变城市肌理的前提下</a:t>
              </a:r>
              <a:endParaRPr lang="zh-CN" altLang="en-US" b="1" dirty="0">
                <a:solidFill>
                  <a:srgbClr val="000000"/>
                </a:solidFill>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t="15461" b="25784"/>
          <a:stretch>
            <a:fillRect/>
          </a:stretch>
        </p:blipFill>
        <p:spPr bwMode="auto">
          <a:xfrm>
            <a:off x="0" y="3650913"/>
            <a:ext cx="12192000" cy="320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0" y="0"/>
            <a:ext cx="12192000" cy="5384800"/>
          </a:xfrm>
          <a:prstGeom prst="rect">
            <a:avLst/>
          </a:prstGeom>
          <a:gradFill flip="none" rotWithShape="1">
            <a:gsLst>
              <a:gs pos="69000">
                <a:schemeClr val="bg1"/>
              </a:gs>
              <a:gs pos="100000">
                <a:schemeClr val="bg1">
                  <a:alpha val="0"/>
                </a:schemeClr>
              </a:gs>
              <a:gs pos="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0" y="181084"/>
            <a:ext cx="12006943" cy="568144"/>
            <a:chOff x="0" y="273684"/>
            <a:chExt cx="12006943" cy="568144"/>
          </a:xfrm>
        </p:grpSpPr>
        <p:sp>
          <p:nvSpPr>
            <p:cNvPr id="3" name="文本框 2"/>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3.2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国内城市更新经验总结</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333691"/>
              <a:ext cx="495300" cy="508133"/>
              <a:chOff x="0" y="333691"/>
              <a:chExt cx="495300" cy="508133"/>
            </a:xfrm>
          </p:grpSpPr>
          <p:sp>
            <p:nvSpPr>
              <p:cNvPr id="6" name="矩形 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 name="组合 7"/>
          <p:cNvGrpSpPr/>
          <p:nvPr/>
        </p:nvGrpSpPr>
        <p:grpSpPr>
          <a:xfrm>
            <a:off x="470249" y="900606"/>
            <a:ext cx="8622951" cy="584775"/>
            <a:chOff x="470249" y="1568471"/>
            <a:chExt cx="8622951" cy="584775"/>
          </a:xfrm>
        </p:grpSpPr>
        <p:sp>
          <p:nvSpPr>
            <p:cNvPr id="9" name="矩形: 圆角 8"/>
            <p:cNvSpPr/>
            <p:nvPr/>
          </p:nvSpPr>
          <p:spPr>
            <a:xfrm rot="16200000" flipH="1">
              <a:off x="4921847" y="-2033546"/>
              <a:ext cx="192611" cy="8150095"/>
            </a:xfrm>
            <a:prstGeom prst="roundRect">
              <a:avLst>
                <a:gd name="adj" fmla="val 50000"/>
              </a:avLst>
            </a:prstGeom>
            <a:gradFill flip="none" rotWithShape="0">
              <a:gsLst>
                <a:gs pos="100000">
                  <a:srgbClr val="00B0F0"/>
                </a:gs>
                <a:gs pos="0">
                  <a:srgbClr val="C1EFFF">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文本框 9"/>
            <p:cNvSpPr txBox="1"/>
            <p:nvPr/>
          </p:nvSpPr>
          <p:spPr>
            <a:xfrm>
              <a:off x="3548546" y="1694265"/>
              <a:ext cx="5466770" cy="430887"/>
            </a:xfrm>
            <a:prstGeom prst="rect">
              <a:avLst/>
            </a:prstGeom>
            <a:noFill/>
          </p:spPr>
          <p:txBody>
            <a:bodyPr wrap="square">
              <a:spAutoFit/>
            </a:bodyPr>
            <a:lstStyle/>
            <a:p>
              <a:r>
                <a:rPr lang="en-US" altLang="zh-CN" sz="2200" b="1" dirty="0"/>
                <a:t>——</a:t>
              </a:r>
              <a:r>
                <a:rPr lang="zh-CN" altLang="en-US" sz="2200" b="1" dirty="0"/>
                <a:t>成功而富有创意的工业废弃地更新案例</a:t>
              </a:r>
              <a:endParaRPr lang="zh-CN" altLang="en-US" sz="2200" b="1" dirty="0"/>
            </a:p>
          </p:txBody>
        </p:sp>
        <p:grpSp>
          <p:nvGrpSpPr>
            <p:cNvPr id="11" name="组合 10"/>
            <p:cNvGrpSpPr/>
            <p:nvPr/>
          </p:nvGrpSpPr>
          <p:grpSpPr>
            <a:xfrm>
              <a:off x="470249" y="1667944"/>
              <a:ext cx="563876" cy="422369"/>
              <a:chOff x="546822" y="1683866"/>
              <a:chExt cx="563876" cy="422369"/>
            </a:xfrm>
          </p:grpSpPr>
          <p:sp>
            <p:nvSpPr>
              <p:cNvPr id="14" name="椭圆 13"/>
              <p:cNvSpPr/>
              <p:nvPr/>
            </p:nvSpPr>
            <p:spPr>
              <a:xfrm>
                <a:off x="618257" y="1683866"/>
                <a:ext cx="421007" cy="422369"/>
              </a:xfrm>
              <a:prstGeom prst="ellipse">
                <a:avLst/>
              </a:prstGeom>
              <a:solidFill>
                <a:srgbClr val="0070C0"/>
              </a:solidFill>
              <a:ln w="22225">
                <a:solidFill>
                  <a:schemeClr val="bg1"/>
                </a:solidFill>
              </a:ln>
              <a:effectLst>
                <a:outerShdw blurRad="292100" dist="127000" dir="5400000" sx="101000" sy="101000" algn="t" rotWithShape="0">
                  <a:srgbClr val="00B0F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 name="文本框 14"/>
              <p:cNvSpPr txBox="1"/>
              <p:nvPr/>
            </p:nvSpPr>
            <p:spPr>
              <a:xfrm>
                <a:off x="546822" y="1710384"/>
                <a:ext cx="563876" cy="369332"/>
              </a:xfrm>
              <a:prstGeom prst="rect">
                <a:avLst/>
              </a:prstGeom>
              <a:noFill/>
            </p:spPr>
            <p:txBody>
              <a:bodyPr wrap="square">
                <a:spAutoFit/>
              </a:bodyPr>
              <a:lstStyle/>
              <a:p>
                <a:pPr algn="ctr"/>
                <a:r>
                  <a:rPr lang="en-US" altLang="zh-CN" dirty="0">
                    <a:solidFill>
                      <a:schemeClr val="bg1"/>
                    </a:solidFill>
                    <a:effectLst>
                      <a:outerShdw blurRad="50800" dist="38100" dir="2700000" algn="tl" rotWithShape="0">
                        <a:srgbClr val="002060">
                          <a:alpha val="40000"/>
                        </a:srgbClr>
                      </a:outerShdw>
                    </a:effectLst>
                  </a:rPr>
                  <a:t>(4)</a:t>
                </a:r>
                <a:endParaRPr lang="zh-CN" altLang="en-US" dirty="0">
                  <a:solidFill>
                    <a:schemeClr val="bg1"/>
                  </a:solidFill>
                  <a:effectLst>
                    <a:outerShdw blurRad="50800" dist="38100" dir="2700000" algn="tl" rotWithShape="0">
                      <a:srgbClr val="002060">
                        <a:alpha val="40000"/>
                      </a:srgbClr>
                    </a:outerShdw>
                  </a:effectLst>
                </a:endParaRPr>
              </a:p>
            </p:txBody>
          </p:sp>
        </p:grpSp>
        <p:sp>
          <p:nvSpPr>
            <p:cNvPr id="12" name="文本框 11"/>
            <p:cNvSpPr txBox="1"/>
            <p:nvPr/>
          </p:nvSpPr>
          <p:spPr>
            <a:xfrm>
              <a:off x="1034125" y="1568471"/>
              <a:ext cx="2666339" cy="584775"/>
            </a:xfrm>
            <a:prstGeom prst="rect">
              <a:avLst/>
            </a:prstGeom>
            <a:noFill/>
          </p:spPr>
          <p:txBody>
            <a:bodyPr wrap="square" rtlCol="0">
              <a:spAutoFit/>
            </a:bodyPr>
            <a:lstStyle/>
            <a:p>
              <a:pPr algn="ctr"/>
              <a:r>
                <a:rPr lang="zh-CN" altLang="en-US" sz="3200" b="1" dirty="0">
                  <a:solidFill>
                    <a:srgbClr val="0070C0"/>
                  </a:solidFill>
                  <a:latin typeface="+mn-ea"/>
                </a:rPr>
                <a:t>中山歧江公园</a:t>
              </a:r>
              <a:endParaRPr lang="zh-CN" altLang="en-US" sz="3200" b="1" dirty="0">
                <a:solidFill>
                  <a:srgbClr val="0070C0"/>
                </a:solidFill>
                <a:latin typeface="+mn-ea"/>
              </a:endParaRPr>
            </a:p>
          </p:txBody>
        </p:sp>
      </p:grpSp>
      <p:sp>
        <p:nvSpPr>
          <p:cNvPr id="29" name="矩形 28"/>
          <p:cNvSpPr/>
          <p:nvPr/>
        </p:nvSpPr>
        <p:spPr>
          <a:xfrm flipV="1">
            <a:off x="276225" y="1663252"/>
            <a:ext cx="11639550" cy="3014477"/>
          </a:xfrm>
          <a:prstGeom prst="rect">
            <a:avLst/>
          </a:prstGeom>
          <a:gradFill>
            <a:gsLst>
              <a:gs pos="0">
                <a:srgbClr val="C1EFFF">
                  <a:alpha val="52000"/>
                </a:srgbClr>
              </a:gs>
              <a:gs pos="96000">
                <a:srgbClr val="C1EFFF">
                  <a:alpha val="0"/>
                </a:srgbClr>
              </a:gs>
            </a:gsLst>
            <a:lin ang="16200000" scaled="1"/>
          </a:gradFill>
          <a:ln w="6350" cap="rnd">
            <a:gradFill flip="none" rotWithShape="1">
              <a:gsLst>
                <a:gs pos="0">
                  <a:srgbClr val="009AD0"/>
                </a:gs>
                <a:gs pos="86000">
                  <a:srgbClr val="009AD0">
                    <a:alpha val="0"/>
                  </a:srgb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470250" y="1772653"/>
            <a:ext cx="11251502" cy="2125582"/>
          </a:xfrm>
          <a:prstGeom prst="rect">
            <a:avLst/>
          </a:prstGeom>
          <a:noFill/>
        </p:spPr>
        <p:txBody>
          <a:bodyPr wrap="square">
            <a:spAutoFit/>
          </a:bodyPr>
          <a:lstStyle>
            <a:defPPr>
              <a:defRPr lang="zh-CN"/>
            </a:defPPr>
            <a:lvl1pPr algn="just">
              <a:lnSpc>
                <a:spcPct val="140000"/>
              </a:lnSpc>
            </a:lvl1pPr>
          </a:lstStyle>
          <a:p>
            <a:pPr>
              <a:lnSpc>
                <a:spcPct val="150000"/>
              </a:lnSpc>
            </a:pPr>
            <a:r>
              <a:rPr lang="zh-CN" altLang="en-US" dirty="0"/>
              <a:t>旧工业厂房是城市更新的主要对象之一，工业企业搬迁之后腾挪出的厂房如何进行再利用是一个值得关注和思考的问题，而中山市在国内首先做出了突破性的尝试。改革开放后，中山市老城区的功能发生了巨大变化，城市空间结构也因此急需调整</a:t>
            </a:r>
            <a:r>
              <a:rPr lang="en-US" altLang="zh-CN" dirty="0"/>
              <a:t>,</a:t>
            </a:r>
            <a:r>
              <a:rPr lang="zh-CN" altLang="en-US" dirty="0"/>
              <a:t>歧江公园项目应运而生，其目标是在一块废弃的工业厂房上打造一个极富特色的城市公园。歧江公园的建设充分保留了原造船厂的部分遗留设施和设备，如铁轨、吊车等</a:t>
            </a:r>
            <a:r>
              <a:rPr lang="en-US" altLang="zh-CN" dirty="0"/>
              <a:t>,</a:t>
            </a:r>
            <a:r>
              <a:rPr lang="zh-CN" altLang="en-US" dirty="0"/>
              <a:t>并对其进行了适当的修饰性改造，让人们永远记住中山市造船业的辉煌历史。该设计获得</a:t>
            </a:r>
            <a:r>
              <a:rPr lang="zh-CN" altLang="en-US" b="1" dirty="0">
                <a:solidFill>
                  <a:srgbClr val="C00000"/>
                </a:solidFill>
              </a:rPr>
              <a:t>“全美景观设计荣誉大奖”</a:t>
            </a:r>
            <a:r>
              <a:rPr lang="zh-CN" altLang="en-US" dirty="0"/>
              <a:t>。</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910515" y="4209084"/>
            <a:ext cx="6900787" cy="2254656"/>
          </a:xfrm>
          <a:prstGeom prst="rect">
            <a:avLst/>
          </a:prstGeom>
          <a:noFill/>
        </p:spPr>
        <p:txBody>
          <a:bodyPr wrap="square">
            <a:spAutoFit/>
          </a:bodyPr>
          <a:lstStyle>
            <a:defPPr>
              <a:defRPr lang="zh-CN"/>
            </a:defPPr>
            <a:lvl1pPr algn="just">
              <a:lnSpc>
                <a:spcPct val="150000"/>
              </a:lnSpc>
            </a:lvl1pPr>
          </a:lstStyle>
          <a:p>
            <a:pPr>
              <a:lnSpc>
                <a:spcPct val="140000"/>
              </a:lnSpc>
            </a:pPr>
            <a:r>
              <a:rPr lang="zh-CN" altLang="en-US" sz="1700" dirty="0"/>
              <a:t>劲松社区创新投融资机制</a:t>
            </a:r>
            <a:r>
              <a:rPr lang="en-US" altLang="zh-CN" sz="1700" dirty="0"/>
              <a:t>,</a:t>
            </a:r>
            <a:r>
              <a:rPr lang="zh-CN" altLang="en-US" sz="1700" dirty="0"/>
              <a:t>运用市场化方式吸引社会机构参与小区更新和物业管理。同时，将劲松小区作为先行试点由社会机构投入改造</a:t>
            </a:r>
            <a:r>
              <a:rPr lang="en-US" altLang="zh-CN" sz="1700" dirty="0"/>
              <a:t>,</a:t>
            </a:r>
            <a:r>
              <a:rPr lang="zh-CN" altLang="en-US" sz="1700" dirty="0"/>
              <a:t>通过基础物业费、配套商业用房租金收入、停车费用及街道补贴</a:t>
            </a:r>
            <a:r>
              <a:rPr lang="en-US" altLang="zh-CN" sz="1700" dirty="0"/>
              <a:t>(</a:t>
            </a:r>
            <a:r>
              <a:rPr lang="zh-CN" altLang="en-US" sz="1700" dirty="0"/>
              <a:t>主要是垃圾收缴费用</a:t>
            </a:r>
            <a:r>
              <a:rPr lang="en-US" altLang="zh-CN" sz="1700" dirty="0"/>
              <a:t>),</a:t>
            </a:r>
            <a:r>
              <a:rPr lang="zh-CN" altLang="en-US" sz="1700" dirty="0"/>
              <a:t>企业的投资利润达到</a:t>
            </a:r>
            <a:r>
              <a:rPr lang="en-US" altLang="zh-CN" sz="1700" dirty="0"/>
              <a:t>6%—8%,</a:t>
            </a:r>
            <a:r>
              <a:rPr lang="zh-CN" altLang="en-US" sz="1700" dirty="0"/>
              <a:t>使企业在多种渠道中实现一定期限内投资回报的平衡</a:t>
            </a:r>
            <a:r>
              <a:rPr lang="en-US" altLang="zh-CN" sz="1700" dirty="0"/>
              <a:t>,</a:t>
            </a:r>
            <a:r>
              <a:rPr lang="zh-CN" altLang="en-US" sz="1700" dirty="0"/>
              <a:t>形成社会机构对城市老旧社区改造介入的吸引点。</a:t>
            </a:r>
            <a:endParaRPr lang="zh-CN" altLang="en-US" sz="1700" dirty="0"/>
          </a:p>
        </p:txBody>
      </p:sp>
      <p:grpSp>
        <p:nvGrpSpPr>
          <p:cNvPr id="4" name="组合 3"/>
          <p:cNvGrpSpPr/>
          <p:nvPr/>
        </p:nvGrpSpPr>
        <p:grpSpPr>
          <a:xfrm>
            <a:off x="0" y="181084"/>
            <a:ext cx="12006943" cy="568144"/>
            <a:chOff x="0" y="273684"/>
            <a:chExt cx="12006943" cy="568144"/>
          </a:xfrm>
        </p:grpSpPr>
        <p:sp>
          <p:nvSpPr>
            <p:cNvPr id="5" name="文本框 4"/>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3.2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国内城市更新经验总结</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6" name="直接连接符 5"/>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0" y="333691"/>
              <a:ext cx="495300" cy="508133"/>
              <a:chOff x="0" y="333691"/>
              <a:chExt cx="495300" cy="508133"/>
            </a:xfrm>
          </p:grpSpPr>
          <p:sp>
            <p:nvSpPr>
              <p:cNvPr id="8" name="矩形 7"/>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 name="组合 9"/>
          <p:cNvGrpSpPr/>
          <p:nvPr/>
        </p:nvGrpSpPr>
        <p:grpSpPr>
          <a:xfrm>
            <a:off x="470249" y="904607"/>
            <a:ext cx="8038751" cy="584775"/>
            <a:chOff x="470249" y="1572472"/>
            <a:chExt cx="7829433" cy="584775"/>
          </a:xfrm>
        </p:grpSpPr>
        <p:sp>
          <p:nvSpPr>
            <p:cNvPr id="11" name="矩形: 圆角 10"/>
            <p:cNvSpPr/>
            <p:nvPr/>
          </p:nvSpPr>
          <p:spPr>
            <a:xfrm rot="16200000" flipH="1">
              <a:off x="4525088" y="-1636788"/>
              <a:ext cx="192611" cy="7356577"/>
            </a:xfrm>
            <a:prstGeom prst="roundRect">
              <a:avLst>
                <a:gd name="adj" fmla="val 50000"/>
              </a:avLst>
            </a:prstGeom>
            <a:gradFill flip="none" rotWithShape="0">
              <a:gsLst>
                <a:gs pos="100000">
                  <a:srgbClr val="00B0F0"/>
                </a:gs>
                <a:gs pos="0">
                  <a:srgbClr val="C1EFFF">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文本框 11"/>
            <p:cNvSpPr txBox="1"/>
            <p:nvPr/>
          </p:nvSpPr>
          <p:spPr>
            <a:xfrm>
              <a:off x="1946141" y="1706914"/>
              <a:ext cx="6168001" cy="430887"/>
            </a:xfrm>
            <a:prstGeom prst="rect">
              <a:avLst/>
            </a:prstGeom>
            <a:noFill/>
          </p:spPr>
          <p:txBody>
            <a:bodyPr wrap="square">
              <a:spAutoFit/>
            </a:bodyPr>
            <a:lstStyle/>
            <a:p>
              <a:r>
                <a:rPr lang="en-US" altLang="zh-CN" sz="2200" b="1" dirty="0"/>
                <a:t>——</a:t>
              </a:r>
              <a:r>
                <a:rPr lang="zh-CN" altLang="en-US" sz="2200" b="1" dirty="0"/>
                <a:t>探索了城市更新中老旧小区改造的“劲松模式”</a:t>
              </a:r>
              <a:endParaRPr lang="zh-CN" altLang="en-US" sz="2200" b="1" dirty="0"/>
            </a:p>
          </p:txBody>
        </p:sp>
        <p:grpSp>
          <p:nvGrpSpPr>
            <p:cNvPr id="13" name="组合 12"/>
            <p:cNvGrpSpPr/>
            <p:nvPr/>
          </p:nvGrpSpPr>
          <p:grpSpPr>
            <a:xfrm>
              <a:off x="470249" y="1667944"/>
              <a:ext cx="563876" cy="422369"/>
              <a:chOff x="546822" y="1683866"/>
              <a:chExt cx="563876" cy="422369"/>
            </a:xfrm>
          </p:grpSpPr>
          <p:sp>
            <p:nvSpPr>
              <p:cNvPr id="15" name="椭圆 14"/>
              <p:cNvSpPr/>
              <p:nvPr/>
            </p:nvSpPr>
            <p:spPr>
              <a:xfrm>
                <a:off x="618257" y="1683866"/>
                <a:ext cx="421007" cy="422369"/>
              </a:xfrm>
              <a:prstGeom prst="ellipse">
                <a:avLst/>
              </a:prstGeom>
              <a:solidFill>
                <a:srgbClr val="0070C0"/>
              </a:solidFill>
              <a:ln w="22225">
                <a:solidFill>
                  <a:schemeClr val="bg1"/>
                </a:solidFill>
              </a:ln>
              <a:effectLst>
                <a:outerShdw blurRad="292100" dist="127000" dir="5400000" sx="101000" sy="101000" algn="t" rotWithShape="0">
                  <a:srgbClr val="00B0F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文本框 15"/>
              <p:cNvSpPr txBox="1"/>
              <p:nvPr/>
            </p:nvSpPr>
            <p:spPr>
              <a:xfrm>
                <a:off x="546822" y="1710384"/>
                <a:ext cx="563876" cy="369332"/>
              </a:xfrm>
              <a:prstGeom prst="rect">
                <a:avLst/>
              </a:prstGeom>
              <a:noFill/>
            </p:spPr>
            <p:txBody>
              <a:bodyPr wrap="square">
                <a:spAutoFit/>
              </a:bodyPr>
              <a:lstStyle/>
              <a:p>
                <a:pPr algn="ctr"/>
                <a:r>
                  <a:rPr lang="en-US" altLang="zh-CN" dirty="0">
                    <a:solidFill>
                      <a:schemeClr val="bg1"/>
                    </a:solidFill>
                    <a:effectLst>
                      <a:outerShdw blurRad="50800" dist="38100" dir="2700000" algn="tl" rotWithShape="0">
                        <a:srgbClr val="002060">
                          <a:alpha val="40000"/>
                        </a:srgbClr>
                      </a:outerShdw>
                    </a:effectLst>
                  </a:rPr>
                  <a:t>(5)</a:t>
                </a:r>
                <a:endParaRPr lang="zh-CN" altLang="en-US" dirty="0">
                  <a:solidFill>
                    <a:schemeClr val="bg1"/>
                  </a:solidFill>
                  <a:effectLst>
                    <a:outerShdw blurRad="50800" dist="38100" dir="2700000" algn="tl" rotWithShape="0">
                      <a:srgbClr val="002060">
                        <a:alpha val="40000"/>
                      </a:srgbClr>
                    </a:outerShdw>
                  </a:effectLst>
                </a:endParaRPr>
              </a:p>
            </p:txBody>
          </p:sp>
        </p:grpSp>
        <p:sp>
          <p:nvSpPr>
            <p:cNvPr id="14" name="文本框 13"/>
            <p:cNvSpPr txBox="1"/>
            <p:nvPr/>
          </p:nvSpPr>
          <p:spPr>
            <a:xfrm>
              <a:off x="1008973" y="1572472"/>
              <a:ext cx="1043279" cy="584775"/>
            </a:xfrm>
            <a:prstGeom prst="rect">
              <a:avLst/>
            </a:prstGeom>
            <a:noFill/>
          </p:spPr>
          <p:txBody>
            <a:bodyPr wrap="square" rtlCol="0">
              <a:spAutoFit/>
            </a:bodyPr>
            <a:lstStyle/>
            <a:p>
              <a:pPr algn="ctr"/>
              <a:r>
                <a:rPr lang="zh-CN" altLang="en-US" sz="3200" b="1" dirty="0">
                  <a:solidFill>
                    <a:srgbClr val="0070C0"/>
                  </a:solidFill>
                  <a:latin typeface="+mn-ea"/>
                </a:rPr>
                <a:t>北京</a:t>
              </a:r>
              <a:endParaRPr lang="zh-CN" altLang="en-US" sz="3200" b="1" dirty="0">
                <a:solidFill>
                  <a:srgbClr val="0070C0"/>
                </a:solidFill>
                <a:latin typeface="+mn-ea"/>
              </a:endParaRPr>
            </a:p>
          </p:txBody>
        </p:sp>
      </p:grpSp>
      <p:grpSp>
        <p:nvGrpSpPr>
          <p:cNvPr id="25" name="组合 24"/>
          <p:cNvGrpSpPr/>
          <p:nvPr/>
        </p:nvGrpSpPr>
        <p:grpSpPr>
          <a:xfrm>
            <a:off x="446964" y="1740115"/>
            <a:ext cx="4086463" cy="4834844"/>
            <a:chOff x="543594" y="2061852"/>
            <a:chExt cx="5256564" cy="6033465"/>
          </a:xfrm>
        </p:grpSpPr>
        <p:pic>
          <p:nvPicPr>
            <p:cNvPr id="19" name="图片 18"/>
            <p:cNvPicPr>
              <a:picLocks noChangeAspect="1"/>
            </p:cNvPicPr>
            <p:nvPr/>
          </p:nvPicPr>
          <p:blipFill>
            <a:blip r:embed="rId1"/>
            <a:stretch>
              <a:fillRect/>
            </a:stretch>
          </p:blipFill>
          <p:spPr>
            <a:xfrm>
              <a:off x="543594" y="2061852"/>
              <a:ext cx="5256564" cy="2956817"/>
            </a:xfrm>
            <a:prstGeom prst="rect">
              <a:avLst/>
            </a:prstGeom>
          </p:spPr>
        </p:pic>
        <p:pic>
          <p:nvPicPr>
            <p:cNvPr id="22" name="图片 21"/>
            <p:cNvPicPr>
              <a:picLocks noChangeAspect="1"/>
            </p:cNvPicPr>
            <p:nvPr/>
          </p:nvPicPr>
          <p:blipFill rotWithShape="1">
            <a:blip r:embed="rId2"/>
            <a:srcRect t="12428" b="12572"/>
            <a:stretch>
              <a:fillRect/>
            </a:stretch>
          </p:blipFill>
          <p:spPr>
            <a:xfrm>
              <a:off x="543594" y="5138500"/>
              <a:ext cx="5256564" cy="2956817"/>
            </a:xfrm>
            <a:prstGeom prst="rect">
              <a:avLst/>
            </a:prstGeom>
          </p:spPr>
        </p:pic>
      </p:grpSp>
      <p:sp>
        <p:nvSpPr>
          <p:cNvPr id="23" name="矩形 22"/>
          <p:cNvSpPr/>
          <p:nvPr/>
        </p:nvSpPr>
        <p:spPr>
          <a:xfrm>
            <a:off x="4714875" y="1740116"/>
            <a:ext cx="7292068" cy="950621"/>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文本框 23"/>
          <p:cNvSpPr txBox="1"/>
          <p:nvPr/>
        </p:nvSpPr>
        <p:spPr>
          <a:xfrm>
            <a:off x="4910516" y="1756833"/>
            <a:ext cx="6900787" cy="879087"/>
          </a:xfrm>
          <a:prstGeom prst="rect">
            <a:avLst/>
          </a:prstGeom>
          <a:noFill/>
        </p:spPr>
        <p:txBody>
          <a:bodyPr wrap="square">
            <a:spAutoFit/>
          </a:bodyPr>
          <a:lstStyle>
            <a:defPPr>
              <a:defRPr lang="zh-CN"/>
            </a:defPPr>
            <a:lvl1pPr algn="just">
              <a:lnSpc>
                <a:spcPct val="150000"/>
              </a:lnSpc>
              <a:defRPr sz="2000"/>
            </a:lvl1pPr>
          </a:lstStyle>
          <a:p>
            <a:r>
              <a:rPr lang="zh-CN" altLang="en-US" sz="1800" dirty="0"/>
              <a:t>劲松小区始建于</a:t>
            </a:r>
            <a:r>
              <a:rPr lang="en-US" altLang="zh-CN" sz="1800" dirty="0"/>
              <a:t>20</a:t>
            </a:r>
            <a:r>
              <a:rPr lang="zh-CN" altLang="en-US" sz="1800" dirty="0"/>
              <a:t>世纪</a:t>
            </a:r>
            <a:r>
              <a:rPr lang="en-US" altLang="zh-CN" sz="1800" dirty="0"/>
              <a:t>70</a:t>
            </a:r>
            <a:r>
              <a:rPr lang="zh-CN" altLang="en-US" sz="1800" dirty="0"/>
              <a:t>年代末</a:t>
            </a:r>
            <a:r>
              <a:rPr lang="en-US" altLang="zh-CN" sz="1800" dirty="0"/>
              <a:t>,</a:t>
            </a:r>
            <a:r>
              <a:rPr lang="zh-CN" altLang="en-US" sz="1800" dirty="0"/>
              <a:t>楼龄超过</a:t>
            </a:r>
            <a:r>
              <a:rPr lang="en-US" altLang="zh-CN" sz="1800" dirty="0"/>
              <a:t>40</a:t>
            </a:r>
            <a:r>
              <a:rPr lang="zh-CN" altLang="en-US" sz="1800" dirty="0"/>
              <a:t>年，居民</a:t>
            </a:r>
            <a:r>
              <a:rPr lang="en-US" altLang="zh-CN" sz="1800" b="1" dirty="0">
                <a:solidFill>
                  <a:srgbClr val="C00000"/>
                </a:solidFill>
              </a:rPr>
              <a:t>3605</a:t>
            </a:r>
            <a:r>
              <a:rPr lang="zh-CN" altLang="en-US" sz="1800" b="1" dirty="0">
                <a:solidFill>
                  <a:srgbClr val="C00000"/>
                </a:solidFill>
              </a:rPr>
              <a:t>户</a:t>
            </a:r>
            <a:r>
              <a:rPr lang="zh-CN" altLang="en-US" sz="1800" dirty="0"/>
              <a:t>，其中老年人口占比超</a:t>
            </a:r>
            <a:r>
              <a:rPr lang="en-US" altLang="zh-CN" sz="1800" b="1" dirty="0">
                <a:solidFill>
                  <a:srgbClr val="C00000"/>
                </a:solidFill>
              </a:rPr>
              <a:t>36%</a:t>
            </a:r>
            <a:r>
              <a:rPr lang="zh-CN" altLang="en-US" sz="1800" dirty="0"/>
              <a:t>。</a:t>
            </a:r>
            <a:endParaRPr lang="zh-CN" altLang="en-US" sz="1800" dirty="0"/>
          </a:p>
        </p:txBody>
      </p:sp>
      <p:sp>
        <p:nvSpPr>
          <p:cNvPr id="27" name="文本框 26"/>
          <p:cNvSpPr txBox="1"/>
          <p:nvPr/>
        </p:nvSpPr>
        <p:spPr>
          <a:xfrm>
            <a:off x="4910516" y="2792916"/>
            <a:ext cx="967770" cy="369332"/>
          </a:xfrm>
          <a:prstGeom prst="rect">
            <a:avLst/>
          </a:prstGeom>
          <a:noFill/>
        </p:spPr>
        <p:txBody>
          <a:bodyPr wrap="square">
            <a:spAutoFit/>
          </a:bodyPr>
          <a:lstStyle/>
          <a:p>
            <a:r>
              <a:rPr lang="zh-CN" altLang="en-US" b="1" dirty="0">
                <a:solidFill>
                  <a:srgbClr val="0070C0"/>
                </a:solidFill>
              </a:rPr>
              <a:t>改造前</a:t>
            </a:r>
            <a:endParaRPr lang="zh-CN" altLang="en-US" b="1" dirty="0">
              <a:solidFill>
                <a:srgbClr val="0070C0"/>
              </a:solidFill>
            </a:endParaRPr>
          </a:p>
        </p:txBody>
      </p:sp>
      <p:sp>
        <p:nvSpPr>
          <p:cNvPr id="29" name="文本框 28"/>
          <p:cNvSpPr txBox="1"/>
          <p:nvPr/>
        </p:nvSpPr>
        <p:spPr>
          <a:xfrm>
            <a:off x="4910515" y="3124636"/>
            <a:ext cx="6900787" cy="879087"/>
          </a:xfrm>
          <a:prstGeom prst="rect">
            <a:avLst/>
          </a:prstGeom>
          <a:noFill/>
        </p:spPr>
        <p:txBody>
          <a:bodyPr wrap="square">
            <a:spAutoFit/>
          </a:bodyPr>
          <a:lstStyle>
            <a:defPPr>
              <a:defRPr lang="zh-CN"/>
            </a:defPPr>
            <a:lvl1pPr algn="just">
              <a:lnSpc>
                <a:spcPct val="150000"/>
              </a:lnSpc>
            </a:lvl1pPr>
          </a:lstStyle>
          <a:p>
            <a:r>
              <a:rPr lang="zh-CN" altLang="en-US" dirty="0"/>
              <a:t>该小区配套服务项目不全、室外管线老化、停车管理无序、线缆凌乱、养老设施不足，物业管理缺乏。</a:t>
            </a:r>
            <a:endParaRPr lang="zh-CN" altLang="en-US" dirty="0"/>
          </a:p>
        </p:txBody>
      </p:sp>
      <p:sp>
        <p:nvSpPr>
          <p:cNvPr id="30" name="矩形: 圆角 29"/>
          <p:cNvSpPr/>
          <p:nvPr/>
        </p:nvSpPr>
        <p:spPr>
          <a:xfrm>
            <a:off x="4714874" y="4130082"/>
            <a:ext cx="7292067" cy="2444876"/>
          </a:xfrm>
          <a:prstGeom prst="roundRect">
            <a:avLst>
              <a:gd name="adj" fmla="val 3359"/>
            </a:avLst>
          </a:prstGeom>
          <a:no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81084"/>
            <a:ext cx="12006943" cy="568144"/>
            <a:chOff x="0" y="273684"/>
            <a:chExt cx="12006943" cy="568144"/>
          </a:xfrm>
        </p:grpSpPr>
        <p:sp>
          <p:nvSpPr>
            <p:cNvPr id="3" name="文本框 2"/>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1.2 </a:t>
              </a:r>
              <a:r>
                <a:rPr kumimoji="1"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聊城市发展现状问题</a:t>
              </a:r>
              <a:endParaRPr kumimoji="1"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333691"/>
              <a:ext cx="495300" cy="508133"/>
              <a:chOff x="0" y="333691"/>
              <a:chExt cx="495300" cy="508133"/>
            </a:xfrm>
          </p:grpSpPr>
          <p:sp>
            <p:nvSpPr>
              <p:cNvPr id="6" name="矩形 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 name="组合 11"/>
          <p:cNvGrpSpPr/>
          <p:nvPr/>
        </p:nvGrpSpPr>
        <p:grpSpPr>
          <a:xfrm>
            <a:off x="407782" y="2696935"/>
            <a:ext cx="10025811" cy="3626384"/>
            <a:chOff x="407782" y="3118111"/>
            <a:chExt cx="10025811" cy="3165429"/>
          </a:xfrm>
        </p:grpSpPr>
        <p:sp>
          <p:nvSpPr>
            <p:cNvPr id="11" name="矩形 10"/>
            <p:cNvSpPr/>
            <p:nvPr/>
          </p:nvSpPr>
          <p:spPr>
            <a:xfrm>
              <a:off x="407782" y="3118111"/>
              <a:ext cx="10025811" cy="2892262"/>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9"/>
            <p:cNvSpPr txBox="1"/>
            <p:nvPr/>
          </p:nvSpPr>
          <p:spPr>
            <a:xfrm>
              <a:off x="592409" y="3378878"/>
              <a:ext cx="5871028" cy="54273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60045" indent="-360045" algn="l">
                <a:lnSpc>
                  <a:spcPct val="150000"/>
                </a:lnSpc>
                <a:buClr>
                  <a:srgbClr val="0070C0"/>
                </a:buClr>
                <a:buSzPct val="80000"/>
                <a:buFont typeface="Wingdings" panose="05000000000000000000" pitchFamily="2" charset="2"/>
                <a:buChar char="l"/>
              </a:pPr>
              <a:r>
                <a:rPr kumimoji="1" lang="zh-CN" altLang="en-US" sz="2600" dirty="0">
                  <a:latin typeface="微软雅黑" panose="020B0503020204020204" pitchFamily="34" charset="-122"/>
                  <a:ea typeface="微软雅黑" panose="020B0503020204020204" pitchFamily="34" charset="-122"/>
                  <a:cs typeface="微软雅黑" panose="020B0503020204020204" pitchFamily="34" charset="-122"/>
                </a:rPr>
                <a:t>城市缺乏快速路、大循环不畅。</a:t>
              </a:r>
              <a:endParaRPr kumimoji="1" lang="en-US" altLang="zh-CN" sz="26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592409" y="4108529"/>
              <a:ext cx="5871028" cy="217501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60045" indent="-360045" algn="l">
                <a:lnSpc>
                  <a:spcPct val="150000"/>
                </a:lnSpc>
                <a:buClr>
                  <a:srgbClr val="0070C0"/>
                </a:buClr>
                <a:buSzPct val="80000"/>
                <a:buFont typeface="Wingdings" panose="05000000000000000000" pitchFamily="2" charset="2"/>
                <a:buChar char="l"/>
              </a:pPr>
              <a:r>
                <a:rPr kumimoji="1" lang="zh-CN" altLang="en-US" sz="2600" dirty="0">
                  <a:latin typeface="微软雅黑" panose="020B0503020204020204" pitchFamily="34" charset="-122"/>
                  <a:ea typeface="微软雅黑" panose="020B0503020204020204" pitchFamily="34" charset="-122"/>
                  <a:cs typeface="微软雅黑" panose="020B0503020204020204" pitchFamily="34" charset="-122"/>
                </a:rPr>
                <a:t>市城区仍存在断头路，导致微循环不完善。</a:t>
              </a:r>
              <a:endParaRPr kumimoji="1" lang="zh-CN" altLang="en-US" sz="2600" dirty="0">
                <a:latin typeface="微软雅黑" panose="020B0503020204020204" pitchFamily="34" charset="-122"/>
                <a:ea typeface="微软雅黑" panose="020B0503020204020204" pitchFamily="34" charset="-122"/>
                <a:cs typeface="微软雅黑" panose="020B0503020204020204" pitchFamily="34" charset="-122"/>
              </a:endParaRPr>
            </a:p>
            <a:p>
              <a:pPr marL="360045" indent="-360045" algn="l">
                <a:lnSpc>
                  <a:spcPct val="150000"/>
                </a:lnSpc>
                <a:buClr>
                  <a:srgbClr val="0070C0"/>
                </a:buClr>
                <a:buSzPct val="80000"/>
                <a:buFont typeface="Wingdings" panose="05000000000000000000" pitchFamily="2" charset="2"/>
                <a:buChar char="l"/>
              </a:pPr>
              <a:r>
                <a:rPr kumimoji="1" lang="zh-CN" altLang="en-US" sz="2600" dirty="0">
                  <a:latin typeface="微软雅黑" panose="020B0503020204020204" pitchFamily="34" charset="-122"/>
                  <a:ea typeface="微软雅黑" panose="020B0503020204020204" pitchFamily="34" charset="-122"/>
                  <a:cs typeface="微软雅黑" panose="020B0503020204020204" pitchFamily="34" charset="-122"/>
                </a:rPr>
                <a:t>比如湖南路、昌润路等路段，高峰期交通经常堵塞。</a:t>
              </a:r>
              <a:endParaRPr kumimoji="1" lang="zh-CN" altLang="en-US" sz="2600" dirty="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8" name="图片 7"/>
          <p:cNvPicPr>
            <a:picLocks noChangeAspect="1"/>
          </p:cNvPicPr>
          <p:nvPr/>
        </p:nvPicPr>
        <p:blipFill rotWithShape="1">
          <a:blip r:embed="rId1"/>
          <a:srcRect r="12437"/>
          <a:stretch>
            <a:fillRect/>
          </a:stretch>
        </p:blipFill>
        <p:spPr>
          <a:xfrm>
            <a:off x="6792688" y="2696935"/>
            <a:ext cx="4680917" cy="3177157"/>
          </a:xfrm>
          <a:prstGeom prst="roundRect">
            <a:avLst>
              <a:gd name="adj" fmla="val 4138"/>
            </a:avLst>
          </a:prstGeom>
          <a:solidFill>
            <a:srgbClr val="FFFFFF">
              <a:shade val="85000"/>
            </a:srgbClr>
          </a:solidFill>
          <a:ln>
            <a:noFill/>
          </a:ln>
          <a:effectLst>
            <a:outerShdw blurRad="76200" dir="18900000" sy="23000" kx="-1200000" algn="bl" rotWithShape="0">
              <a:prstClr val="black">
                <a:alpha val="20000"/>
              </a:prstClr>
            </a:outerShdw>
          </a:effectLst>
        </p:spPr>
      </p:pic>
      <p:grpSp>
        <p:nvGrpSpPr>
          <p:cNvPr id="26" name="组合 25"/>
          <p:cNvGrpSpPr/>
          <p:nvPr/>
        </p:nvGrpSpPr>
        <p:grpSpPr>
          <a:xfrm>
            <a:off x="2865449" y="1215248"/>
            <a:ext cx="6747548" cy="1015663"/>
            <a:chOff x="2865449" y="1215248"/>
            <a:chExt cx="6747548" cy="1015663"/>
          </a:xfrm>
        </p:grpSpPr>
        <p:grpSp>
          <p:nvGrpSpPr>
            <p:cNvPr id="23" name="组合 22"/>
            <p:cNvGrpSpPr/>
            <p:nvPr/>
          </p:nvGrpSpPr>
          <p:grpSpPr>
            <a:xfrm>
              <a:off x="8334374" y="1379370"/>
              <a:ext cx="1278623" cy="783700"/>
              <a:chOff x="7084346" y="958826"/>
              <a:chExt cx="1278623" cy="783700"/>
            </a:xfrm>
          </p:grpSpPr>
          <p:sp>
            <p:nvSpPr>
              <p:cNvPr id="16" name="平行四边形 15"/>
              <p:cNvSpPr/>
              <p:nvPr/>
            </p:nvSpPr>
            <p:spPr>
              <a:xfrm rot="16200000" flipH="1">
                <a:off x="7634191" y="1013748"/>
                <a:ext cx="783699" cy="673856"/>
              </a:xfrm>
              <a:prstGeom prst="parallelogram">
                <a:avLst/>
              </a:prstGeom>
              <a:gradFill flip="none" rotWithShape="0">
                <a:gsLst>
                  <a:gs pos="100000">
                    <a:srgbClr val="FFE37D">
                      <a:alpha val="86000"/>
                    </a:srgbClr>
                  </a:gs>
                  <a:gs pos="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平行四边形 16"/>
              <p:cNvSpPr/>
              <p:nvPr/>
            </p:nvSpPr>
            <p:spPr>
              <a:xfrm rot="16200000" flipH="1">
                <a:off x="7365916" y="1013748"/>
                <a:ext cx="783699" cy="673856"/>
              </a:xfrm>
              <a:prstGeom prst="parallelogram">
                <a:avLst/>
              </a:prstGeom>
              <a:gradFill flip="none" rotWithShape="0">
                <a:gsLst>
                  <a:gs pos="100000">
                    <a:srgbClr val="FFE37D">
                      <a:alpha val="86000"/>
                    </a:srgbClr>
                  </a:gs>
                  <a:gs pos="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平行四边形 17"/>
              <p:cNvSpPr/>
              <p:nvPr/>
            </p:nvSpPr>
            <p:spPr>
              <a:xfrm rot="16200000" flipH="1">
                <a:off x="7029424" y="1013749"/>
                <a:ext cx="783699" cy="673856"/>
              </a:xfrm>
              <a:prstGeom prst="parallelogram">
                <a:avLst/>
              </a:prstGeom>
              <a:gradFill flip="none" rotWithShape="0">
                <a:gsLst>
                  <a:gs pos="100000">
                    <a:srgbClr val="FFE37D">
                      <a:alpha val="86000"/>
                    </a:srgbClr>
                  </a:gs>
                  <a:gs pos="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24" name="组合 23"/>
            <p:cNvGrpSpPr/>
            <p:nvPr/>
          </p:nvGrpSpPr>
          <p:grpSpPr>
            <a:xfrm>
              <a:off x="2865449" y="1382460"/>
              <a:ext cx="1278624" cy="783701"/>
              <a:chOff x="3829032" y="922358"/>
              <a:chExt cx="1278624" cy="783701"/>
            </a:xfrm>
          </p:grpSpPr>
          <p:sp>
            <p:nvSpPr>
              <p:cNvPr id="19" name="平行四边形 18"/>
              <p:cNvSpPr/>
              <p:nvPr/>
            </p:nvSpPr>
            <p:spPr>
              <a:xfrm rot="5400000">
                <a:off x="3774110" y="977280"/>
                <a:ext cx="783699" cy="673856"/>
              </a:xfrm>
              <a:prstGeom prst="parallelogram">
                <a:avLst/>
              </a:prstGeom>
              <a:gradFill flip="none" rotWithShape="0">
                <a:gsLst>
                  <a:gs pos="0">
                    <a:srgbClr val="FFE37D">
                      <a:alpha val="86000"/>
                    </a:srgbClr>
                  </a:gs>
                  <a:gs pos="10000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平行四边形 19"/>
              <p:cNvSpPr/>
              <p:nvPr/>
            </p:nvSpPr>
            <p:spPr>
              <a:xfrm rot="5400000">
                <a:off x="4042385" y="977280"/>
                <a:ext cx="783699" cy="673856"/>
              </a:xfrm>
              <a:prstGeom prst="parallelogram">
                <a:avLst/>
              </a:prstGeom>
              <a:gradFill flip="none" rotWithShape="0">
                <a:gsLst>
                  <a:gs pos="0">
                    <a:srgbClr val="FFE37D">
                      <a:alpha val="86000"/>
                    </a:srgbClr>
                  </a:gs>
                  <a:gs pos="10000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平行四边形 20"/>
              <p:cNvSpPr/>
              <p:nvPr/>
            </p:nvSpPr>
            <p:spPr>
              <a:xfrm rot="5400000">
                <a:off x="4378878" y="977282"/>
                <a:ext cx="783699" cy="673856"/>
              </a:xfrm>
              <a:prstGeom prst="parallelogram">
                <a:avLst/>
              </a:prstGeom>
              <a:gradFill flip="none" rotWithShape="0">
                <a:gsLst>
                  <a:gs pos="0">
                    <a:srgbClr val="FFE37D">
                      <a:alpha val="86000"/>
                    </a:srgbClr>
                  </a:gs>
                  <a:gs pos="10000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25" name="组合 24"/>
            <p:cNvGrpSpPr/>
            <p:nvPr/>
          </p:nvGrpSpPr>
          <p:grpSpPr>
            <a:xfrm>
              <a:off x="3133724" y="1215248"/>
              <a:ext cx="5805416" cy="1015663"/>
              <a:chOff x="3133724" y="1215248"/>
              <a:chExt cx="5805416" cy="1015663"/>
            </a:xfrm>
          </p:grpSpPr>
          <p:sp>
            <p:nvSpPr>
              <p:cNvPr id="13" name="文本框 5"/>
              <p:cNvSpPr txBox="1"/>
              <p:nvPr/>
            </p:nvSpPr>
            <p:spPr>
              <a:xfrm>
                <a:off x="3133724" y="1215248"/>
                <a:ext cx="3076575" cy="10156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6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kumimoji="1" lang="zh-CN" altLang="en-US" sz="6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困</a:t>
                </a:r>
                <a:r>
                  <a:rPr kumimoji="1" lang="en-US" altLang="zh-CN" sz="6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endParaRPr kumimoji="1" lang="en-US" altLang="zh-CN" sz="6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8"/>
              <p:cNvSpPr txBox="1"/>
              <p:nvPr/>
            </p:nvSpPr>
            <p:spPr>
              <a:xfrm>
                <a:off x="5257799" y="1539098"/>
                <a:ext cx="3681341" cy="58477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zh-CN" altLang="en-US" sz="3200" b="1" dirty="0">
                    <a:latin typeface="微软雅黑" panose="020B0503020204020204" pitchFamily="34" charset="-122"/>
                    <a:ea typeface="微软雅黑" panose="020B0503020204020204" pitchFamily="34" charset="-122"/>
                    <a:cs typeface="微软雅黑" panose="020B0503020204020204" pitchFamily="34" charset="-122"/>
                  </a:rPr>
                  <a:t>之交通：通行不畅</a:t>
                </a:r>
                <a:endParaRPr kumimoji="1" lang="zh-CN" altLang="en-US" sz="3200" b="1"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 y="0"/>
            <a:ext cx="5507173" cy="2275812"/>
            <a:chOff x="-1" y="0"/>
            <a:chExt cx="4306695" cy="2463800"/>
          </a:xfrm>
        </p:grpSpPr>
        <p:sp>
          <p:nvSpPr>
            <p:cNvPr id="41" name="任意多边形: 形状 40"/>
            <p:cNvSpPr/>
            <p:nvPr/>
          </p:nvSpPr>
          <p:spPr>
            <a:xfrm>
              <a:off x="-1" y="0"/>
              <a:ext cx="4306695" cy="2463800"/>
            </a:xfrm>
            <a:custGeom>
              <a:avLst/>
              <a:gdLst>
                <a:gd name="connsiteX0" fmla="*/ 0 w 3231832"/>
                <a:gd name="connsiteY0" fmla="*/ 0 h 1848886"/>
                <a:gd name="connsiteX1" fmla="*/ 3231833 w 3231832"/>
                <a:gd name="connsiteY1" fmla="*/ 0 h 1848886"/>
                <a:gd name="connsiteX2" fmla="*/ 0 w 3231832"/>
                <a:gd name="connsiteY2" fmla="*/ 1765538 h 1848886"/>
                <a:gd name="connsiteX3" fmla="*/ 0 w 3231832"/>
                <a:gd name="connsiteY3" fmla="*/ 0 h 1848886"/>
              </a:gdLst>
              <a:ahLst/>
              <a:cxnLst>
                <a:cxn ang="0">
                  <a:pos x="connsiteX0" y="connsiteY0"/>
                </a:cxn>
                <a:cxn ang="0">
                  <a:pos x="connsiteX1" y="connsiteY1"/>
                </a:cxn>
                <a:cxn ang="0">
                  <a:pos x="connsiteX2" y="connsiteY2"/>
                </a:cxn>
                <a:cxn ang="0">
                  <a:pos x="connsiteX3" y="connsiteY3"/>
                </a:cxn>
              </a:cxnLst>
              <a:rect l="l" t="t" r="r" b="b"/>
              <a:pathLst>
                <a:path w="3231832" h="1848886">
                  <a:moveTo>
                    <a:pt x="0" y="0"/>
                  </a:moveTo>
                  <a:lnTo>
                    <a:pt x="3231833" y="0"/>
                  </a:lnTo>
                  <a:cubicBezTo>
                    <a:pt x="3231833" y="0"/>
                    <a:pt x="1003618" y="510249"/>
                    <a:pt x="0" y="1765538"/>
                  </a:cubicBezTo>
                  <a:cubicBezTo>
                    <a:pt x="0" y="2311083"/>
                    <a:pt x="0" y="0"/>
                    <a:pt x="0" y="0"/>
                  </a:cubicBezTo>
                  <a:close/>
                </a:path>
              </a:pathLst>
            </a:custGeom>
            <a:gradFill>
              <a:gsLst>
                <a:gs pos="0">
                  <a:schemeClr val="accent4">
                    <a:lumMod val="40000"/>
                    <a:lumOff val="60000"/>
                  </a:schemeClr>
                </a:gs>
                <a:gs pos="100000">
                  <a:schemeClr val="accent4"/>
                </a:gs>
              </a:gsLst>
              <a:path path="circle">
                <a:fillToRect l="100000" t="100000"/>
              </a:path>
            </a:gradFill>
            <a:ln w="9525" cap="flat">
              <a:noFill/>
              <a:prstDash val="solid"/>
              <a:miter/>
            </a:ln>
            <a:effectLst>
              <a:outerShdw blurRad="63500" dist="12700" dir="2700000" rotWithShape="0">
                <a:schemeClr val="accent6">
                  <a:lumMod val="75000"/>
                  <a:alpha val="30000"/>
                </a:scheme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endParaRPr>
            </a:p>
          </p:txBody>
        </p:sp>
        <p:sp>
          <p:nvSpPr>
            <p:cNvPr id="42" name="任意多边形: 形状 41"/>
            <p:cNvSpPr/>
            <p:nvPr/>
          </p:nvSpPr>
          <p:spPr>
            <a:xfrm>
              <a:off x="0" y="0"/>
              <a:ext cx="4306694" cy="2147797"/>
            </a:xfrm>
            <a:custGeom>
              <a:avLst/>
              <a:gdLst>
                <a:gd name="connsiteX0" fmla="*/ 0 w 3231832"/>
                <a:gd name="connsiteY0" fmla="*/ 0 h 1611751"/>
                <a:gd name="connsiteX1" fmla="*/ 3231833 w 3231832"/>
                <a:gd name="connsiteY1" fmla="*/ 0 h 1611751"/>
                <a:gd name="connsiteX2" fmla="*/ 0 w 3231832"/>
                <a:gd name="connsiteY2" fmla="*/ 1520005 h 1611751"/>
                <a:gd name="connsiteX3" fmla="*/ 0 w 3231832"/>
                <a:gd name="connsiteY3" fmla="*/ 0 h 1611751"/>
              </a:gdLst>
              <a:ahLst/>
              <a:cxnLst>
                <a:cxn ang="0">
                  <a:pos x="connsiteX0" y="connsiteY0"/>
                </a:cxn>
                <a:cxn ang="0">
                  <a:pos x="connsiteX1" y="connsiteY1"/>
                </a:cxn>
                <a:cxn ang="0">
                  <a:pos x="connsiteX2" y="connsiteY2"/>
                </a:cxn>
                <a:cxn ang="0">
                  <a:pos x="connsiteX3" y="connsiteY3"/>
                </a:cxn>
              </a:cxnLst>
              <a:rect l="l" t="t" r="r" b="b"/>
              <a:pathLst>
                <a:path w="3231832" h="1611751">
                  <a:moveTo>
                    <a:pt x="0" y="0"/>
                  </a:moveTo>
                  <a:lnTo>
                    <a:pt x="3231833" y="0"/>
                  </a:lnTo>
                  <a:cubicBezTo>
                    <a:pt x="3231833" y="0"/>
                    <a:pt x="1003618" y="264716"/>
                    <a:pt x="0" y="1520005"/>
                  </a:cubicBezTo>
                  <a:cubicBezTo>
                    <a:pt x="0" y="2065549"/>
                    <a:pt x="0" y="0"/>
                    <a:pt x="0" y="0"/>
                  </a:cubicBezTo>
                  <a:close/>
                </a:path>
              </a:pathLst>
            </a:custGeom>
            <a:gradFill flip="none" rotWithShape="1">
              <a:gsLst>
                <a:gs pos="0">
                  <a:schemeClr val="accent1"/>
                </a:gs>
                <a:gs pos="100000">
                  <a:srgbClr val="0070C0"/>
                </a:gs>
              </a:gsLst>
              <a:path path="circle">
                <a:fillToRect l="100000" t="100000"/>
              </a:path>
              <a:tileRect r="-100000" b="-100000"/>
            </a:gradFill>
            <a:ln w="9525" cap="flat">
              <a:noFill/>
              <a:prstDash val="solid"/>
              <a:miter/>
            </a:ln>
            <a:effectLst>
              <a:outerShdw blurRad="63500" dist="38100" dir="2700000" rotWithShape="0">
                <a:schemeClr val="accent2">
                  <a:lumMod val="50000"/>
                  <a:alpha val="30000"/>
                </a:scheme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endParaRPr>
            </a:p>
          </p:txBody>
        </p:sp>
      </p:grpSp>
      <p:grpSp>
        <p:nvGrpSpPr>
          <p:cNvPr id="46" name="组合 45"/>
          <p:cNvGrpSpPr/>
          <p:nvPr/>
        </p:nvGrpSpPr>
        <p:grpSpPr>
          <a:xfrm rot="10800000">
            <a:off x="6684827" y="4582187"/>
            <a:ext cx="5507173" cy="2275812"/>
            <a:chOff x="-1" y="0"/>
            <a:chExt cx="4306695" cy="2463800"/>
          </a:xfrm>
        </p:grpSpPr>
        <p:sp>
          <p:nvSpPr>
            <p:cNvPr id="47" name="任意多边形: 形状 46"/>
            <p:cNvSpPr/>
            <p:nvPr/>
          </p:nvSpPr>
          <p:spPr>
            <a:xfrm>
              <a:off x="-1" y="0"/>
              <a:ext cx="4306695" cy="2463800"/>
            </a:xfrm>
            <a:custGeom>
              <a:avLst/>
              <a:gdLst>
                <a:gd name="connsiteX0" fmla="*/ 0 w 3231832"/>
                <a:gd name="connsiteY0" fmla="*/ 0 h 1848886"/>
                <a:gd name="connsiteX1" fmla="*/ 3231833 w 3231832"/>
                <a:gd name="connsiteY1" fmla="*/ 0 h 1848886"/>
                <a:gd name="connsiteX2" fmla="*/ 0 w 3231832"/>
                <a:gd name="connsiteY2" fmla="*/ 1765538 h 1848886"/>
                <a:gd name="connsiteX3" fmla="*/ 0 w 3231832"/>
                <a:gd name="connsiteY3" fmla="*/ 0 h 1848886"/>
              </a:gdLst>
              <a:ahLst/>
              <a:cxnLst>
                <a:cxn ang="0">
                  <a:pos x="connsiteX0" y="connsiteY0"/>
                </a:cxn>
                <a:cxn ang="0">
                  <a:pos x="connsiteX1" y="connsiteY1"/>
                </a:cxn>
                <a:cxn ang="0">
                  <a:pos x="connsiteX2" y="connsiteY2"/>
                </a:cxn>
                <a:cxn ang="0">
                  <a:pos x="connsiteX3" y="connsiteY3"/>
                </a:cxn>
              </a:cxnLst>
              <a:rect l="l" t="t" r="r" b="b"/>
              <a:pathLst>
                <a:path w="3231832" h="1848886">
                  <a:moveTo>
                    <a:pt x="0" y="0"/>
                  </a:moveTo>
                  <a:lnTo>
                    <a:pt x="3231833" y="0"/>
                  </a:lnTo>
                  <a:cubicBezTo>
                    <a:pt x="3231833" y="0"/>
                    <a:pt x="1003618" y="510249"/>
                    <a:pt x="0" y="1765538"/>
                  </a:cubicBezTo>
                  <a:cubicBezTo>
                    <a:pt x="0" y="2311083"/>
                    <a:pt x="0" y="0"/>
                    <a:pt x="0" y="0"/>
                  </a:cubicBezTo>
                  <a:close/>
                </a:path>
              </a:pathLst>
            </a:custGeom>
            <a:gradFill>
              <a:gsLst>
                <a:gs pos="0">
                  <a:schemeClr val="accent4">
                    <a:lumMod val="40000"/>
                    <a:lumOff val="60000"/>
                  </a:schemeClr>
                </a:gs>
                <a:gs pos="100000">
                  <a:schemeClr val="accent4"/>
                </a:gs>
              </a:gsLst>
              <a:path path="circle">
                <a:fillToRect l="100000" t="100000"/>
              </a:path>
            </a:gradFill>
            <a:ln w="9525" cap="flat">
              <a:noFill/>
              <a:prstDash val="solid"/>
              <a:miter/>
            </a:ln>
            <a:effectLst>
              <a:outerShdw blurRad="63500" dist="12700" dir="2700000" rotWithShape="0">
                <a:schemeClr val="accent6">
                  <a:lumMod val="75000"/>
                  <a:alpha val="30000"/>
                </a:scheme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endParaRPr>
            </a:p>
          </p:txBody>
        </p:sp>
        <p:sp>
          <p:nvSpPr>
            <p:cNvPr id="48" name="任意多边形: 形状 47"/>
            <p:cNvSpPr/>
            <p:nvPr/>
          </p:nvSpPr>
          <p:spPr>
            <a:xfrm>
              <a:off x="0" y="0"/>
              <a:ext cx="4306694" cy="2147797"/>
            </a:xfrm>
            <a:custGeom>
              <a:avLst/>
              <a:gdLst>
                <a:gd name="connsiteX0" fmla="*/ 0 w 3231832"/>
                <a:gd name="connsiteY0" fmla="*/ 0 h 1611751"/>
                <a:gd name="connsiteX1" fmla="*/ 3231833 w 3231832"/>
                <a:gd name="connsiteY1" fmla="*/ 0 h 1611751"/>
                <a:gd name="connsiteX2" fmla="*/ 0 w 3231832"/>
                <a:gd name="connsiteY2" fmla="*/ 1520005 h 1611751"/>
                <a:gd name="connsiteX3" fmla="*/ 0 w 3231832"/>
                <a:gd name="connsiteY3" fmla="*/ 0 h 1611751"/>
              </a:gdLst>
              <a:ahLst/>
              <a:cxnLst>
                <a:cxn ang="0">
                  <a:pos x="connsiteX0" y="connsiteY0"/>
                </a:cxn>
                <a:cxn ang="0">
                  <a:pos x="connsiteX1" y="connsiteY1"/>
                </a:cxn>
                <a:cxn ang="0">
                  <a:pos x="connsiteX2" y="connsiteY2"/>
                </a:cxn>
                <a:cxn ang="0">
                  <a:pos x="connsiteX3" y="connsiteY3"/>
                </a:cxn>
              </a:cxnLst>
              <a:rect l="l" t="t" r="r" b="b"/>
              <a:pathLst>
                <a:path w="3231832" h="1611751">
                  <a:moveTo>
                    <a:pt x="0" y="0"/>
                  </a:moveTo>
                  <a:lnTo>
                    <a:pt x="3231833" y="0"/>
                  </a:lnTo>
                  <a:cubicBezTo>
                    <a:pt x="3231833" y="0"/>
                    <a:pt x="1003618" y="264716"/>
                    <a:pt x="0" y="1520005"/>
                  </a:cubicBezTo>
                  <a:cubicBezTo>
                    <a:pt x="0" y="2065549"/>
                    <a:pt x="0" y="0"/>
                    <a:pt x="0" y="0"/>
                  </a:cubicBezTo>
                  <a:close/>
                </a:path>
              </a:pathLst>
            </a:custGeom>
            <a:gradFill flip="none" rotWithShape="1">
              <a:gsLst>
                <a:gs pos="0">
                  <a:schemeClr val="accent1"/>
                </a:gs>
                <a:gs pos="100000">
                  <a:srgbClr val="0070C0"/>
                </a:gs>
              </a:gsLst>
              <a:path path="circle">
                <a:fillToRect l="100000" t="100000"/>
              </a:path>
              <a:tileRect r="-100000" b="-100000"/>
            </a:gradFill>
            <a:ln w="9525" cap="flat">
              <a:noFill/>
              <a:prstDash val="solid"/>
              <a:miter/>
            </a:ln>
            <a:effectLst>
              <a:outerShdw blurRad="63500" dist="38100" dir="2700000" rotWithShape="0">
                <a:schemeClr val="accent2">
                  <a:lumMod val="50000"/>
                  <a:alpha val="30000"/>
                </a:scheme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endParaRPr>
            </a:p>
          </p:txBody>
        </p:sp>
      </p:grpSp>
      <p:grpSp>
        <p:nvGrpSpPr>
          <p:cNvPr id="51" name="组合 50"/>
          <p:cNvGrpSpPr/>
          <p:nvPr/>
        </p:nvGrpSpPr>
        <p:grpSpPr>
          <a:xfrm>
            <a:off x="3143273" y="1098355"/>
            <a:ext cx="6309654" cy="1015663"/>
            <a:chOff x="2340794" y="2043541"/>
            <a:chExt cx="6309654" cy="1015663"/>
          </a:xfrm>
        </p:grpSpPr>
        <p:grpSp>
          <p:nvGrpSpPr>
            <p:cNvPr id="49" name="组合 48"/>
            <p:cNvGrpSpPr/>
            <p:nvPr/>
          </p:nvGrpSpPr>
          <p:grpSpPr>
            <a:xfrm>
              <a:off x="2340794" y="2130625"/>
              <a:ext cx="2378411" cy="905376"/>
              <a:chOff x="2005297" y="2489048"/>
              <a:chExt cx="2378411" cy="905376"/>
            </a:xfrm>
          </p:grpSpPr>
          <p:sp>
            <p:nvSpPr>
              <p:cNvPr id="38" name="文本框 3"/>
              <p:cNvSpPr txBox="1"/>
              <p:nvPr/>
            </p:nvSpPr>
            <p:spPr>
              <a:xfrm>
                <a:off x="2005297" y="2489048"/>
                <a:ext cx="1811428" cy="90537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kumimoji="1" lang="zh-CN" altLang="en-US" sz="4000" b="1" dirty="0">
                    <a:solidFill>
                      <a:srgbClr val="0070C0"/>
                    </a:solidFill>
                    <a:latin typeface="+mn-ea"/>
                    <a:cs typeface="+mn-ea"/>
                  </a:rPr>
                  <a:t>第四</a:t>
                </a:r>
                <a:endParaRPr kumimoji="1" lang="en-US" altLang="zh-CN" sz="4000" b="1" dirty="0">
                  <a:solidFill>
                    <a:srgbClr val="0070C0"/>
                  </a:solidFill>
                  <a:latin typeface="+mn-ea"/>
                  <a:cs typeface="+mn-ea"/>
                </a:endParaRPr>
              </a:p>
            </p:txBody>
          </p:sp>
          <p:sp>
            <p:nvSpPr>
              <p:cNvPr id="39" name="文本框 3"/>
              <p:cNvSpPr txBox="1"/>
              <p:nvPr/>
            </p:nvSpPr>
            <p:spPr>
              <a:xfrm>
                <a:off x="3078348" y="2489048"/>
                <a:ext cx="1305360" cy="90537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kumimoji="1" lang="zh-CN" altLang="en-US" sz="4000" b="1" dirty="0">
                    <a:solidFill>
                      <a:srgbClr val="0070C0"/>
                    </a:solidFill>
                    <a:latin typeface="+mn-ea"/>
                    <a:cs typeface="+mn-ea"/>
                  </a:rPr>
                  <a:t>部分</a:t>
                </a:r>
                <a:endParaRPr kumimoji="1" lang="en-US" altLang="zh-CN" sz="4000" b="1" dirty="0">
                  <a:solidFill>
                    <a:srgbClr val="0070C0"/>
                  </a:solidFill>
                  <a:latin typeface="+mn-ea"/>
                  <a:cs typeface="+mn-ea"/>
                </a:endParaRPr>
              </a:p>
            </p:txBody>
          </p:sp>
        </p:grpSp>
        <p:sp>
          <p:nvSpPr>
            <p:cNvPr id="50" name="文本框 49"/>
            <p:cNvSpPr txBox="1"/>
            <p:nvPr/>
          </p:nvSpPr>
          <p:spPr>
            <a:xfrm>
              <a:off x="4719206" y="2043541"/>
              <a:ext cx="3931242" cy="1015663"/>
            </a:xfrm>
            <a:prstGeom prst="rect">
              <a:avLst/>
            </a:prstGeom>
            <a:noFill/>
          </p:spPr>
          <p:txBody>
            <a:bodyPr wrap="square" rtlCol="0">
              <a:spAutoFit/>
            </a:bodyPr>
            <a:lstStyle/>
            <a:p>
              <a:r>
                <a:rPr lang="zh-CN" altLang="en-US" sz="6000" b="1" strike="noStrike" noProof="1">
                  <a:latin typeface="微软雅黑" panose="020B0503020204020204" pitchFamily="34" charset="-122"/>
                  <a:ea typeface="微软雅黑" panose="020B0503020204020204" pitchFamily="34" charset="-122"/>
                  <a:cs typeface="+mn-ea"/>
                </a:rPr>
                <a:t>聊城之道</a:t>
              </a:r>
              <a:endParaRPr lang="zh-CN" altLang="en-US" sz="6000" b="1" strike="noStrike" noProof="1">
                <a:latin typeface="微软雅黑" panose="020B0503020204020204" pitchFamily="34" charset="-122"/>
                <a:ea typeface="微软雅黑" panose="020B0503020204020204" pitchFamily="34" charset="-122"/>
                <a:cs typeface="+mn-ea"/>
              </a:endParaRPr>
            </a:p>
          </p:txBody>
        </p:sp>
      </p:grpSp>
      <p:cxnSp>
        <p:nvCxnSpPr>
          <p:cNvPr id="53" name="直接连接符 52"/>
          <p:cNvCxnSpPr/>
          <p:nvPr/>
        </p:nvCxnSpPr>
        <p:spPr>
          <a:xfrm>
            <a:off x="1422400" y="2280403"/>
            <a:ext cx="9405257" cy="0"/>
          </a:xfrm>
          <a:prstGeom prst="line">
            <a:avLst/>
          </a:prstGeom>
          <a:ln>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2434270" y="2493552"/>
            <a:ext cx="5969499" cy="817565"/>
            <a:chOff x="3128759" y="3734058"/>
            <a:chExt cx="5969499" cy="817565"/>
          </a:xfrm>
        </p:grpSpPr>
        <p:sp>
          <p:nvSpPr>
            <p:cNvPr id="56" name="平行四边形 55"/>
            <p:cNvSpPr/>
            <p:nvPr/>
          </p:nvSpPr>
          <p:spPr>
            <a:xfrm>
              <a:off x="3128759" y="3838987"/>
              <a:ext cx="5969499" cy="712636"/>
            </a:xfrm>
            <a:prstGeom prst="parallelogram">
              <a:avLst/>
            </a:prstGeom>
            <a:gradFill flip="none" rotWithShape="1">
              <a:gsLst>
                <a:gs pos="0">
                  <a:srgbClr val="0070C0">
                    <a:alpha val="0"/>
                  </a:srgbClr>
                </a:gs>
                <a:gs pos="100000">
                  <a:srgbClr val="0070C0">
                    <a:alpha val="20000"/>
                  </a:srgbClr>
                </a:gs>
              </a:gsLst>
              <a:lin ang="0" scaled="1"/>
              <a:tileRect/>
            </a:gradFill>
            <a:ln>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rgbClr val="0070C0">
                      <a:alpha val="49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2"/>
            <p:cNvSpPr txBox="1"/>
            <p:nvPr/>
          </p:nvSpPr>
          <p:spPr>
            <a:xfrm rot="10800000" flipH="1" flipV="1">
              <a:off x="4034473" y="3734058"/>
              <a:ext cx="4856936" cy="793635"/>
            </a:xfrm>
            <a:prstGeom prst="rect">
              <a:avLst/>
            </a:prstGeom>
            <a:noFill/>
            <a:ln w="9525">
              <a:noFill/>
              <a:miter/>
            </a:ln>
          </p:spPr>
          <p:txBody>
            <a:bodyPr lIns="221255" tIns="110627" rIns="221255" bIns="110627"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457200" lvl="0" indent="-457200">
                <a:lnSpc>
                  <a:spcPct val="150000"/>
                </a:lnSpc>
                <a:buClr>
                  <a:srgbClr val="0070C0"/>
                </a:buClr>
                <a:buFont typeface="Wingdings" panose="05000000000000000000" pitchFamily="2" charset="2"/>
                <a:buChar char="l"/>
              </a:pPr>
              <a:r>
                <a:rPr lang="en-US" altLang="zh-CN" sz="2800" dirty="0">
                  <a:latin typeface="微软雅黑" panose="020B0503020204020204" pitchFamily="34" charset="-122"/>
                  <a:ea typeface="微软雅黑" panose="020B0503020204020204" pitchFamily="34" charset="-122"/>
                  <a:sym typeface="Arial" panose="020B0604020202020204" pitchFamily="34" charset="0"/>
                </a:rPr>
                <a:t>4.1 </a:t>
              </a:r>
              <a:r>
                <a:rPr lang="zh-CN" altLang="en-US" sz="2800" dirty="0">
                  <a:latin typeface="微软雅黑" panose="020B0503020204020204" pitchFamily="34" charset="-122"/>
                  <a:ea typeface="微软雅黑" panose="020B0503020204020204" pitchFamily="34" charset="-122"/>
                  <a:sym typeface="Arial" panose="020B0604020202020204" pitchFamily="34" charset="0"/>
                </a:rPr>
                <a:t>聊城市城市更新简介</a:t>
              </a:r>
              <a:endParaRPr lang="zh-CN" altLang="en-US" sz="2800"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8" name="组合 57"/>
          <p:cNvGrpSpPr/>
          <p:nvPr/>
        </p:nvGrpSpPr>
        <p:grpSpPr>
          <a:xfrm>
            <a:off x="2434270" y="3583133"/>
            <a:ext cx="5969499" cy="817565"/>
            <a:chOff x="3128759" y="3734058"/>
            <a:chExt cx="5969499" cy="817565"/>
          </a:xfrm>
        </p:grpSpPr>
        <p:sp>
          <p:nvSpPr>
            <p:cNvPr id="59" name="平行四边形 58"/>
            <p:cNvSpPr/>
            <p:nvPr/>
          </p:nvSpPr>
          <p:spPr>
            <a:xfrm>
              <a:off x="3128759" y="3838987"/>
              <a:ext cx="5969499" cy="712636"/>
            </a:xfrm>
            <a:prstGeom prst="parallelogram">
              <a:avLst/>
            </a:prstGeom>
            <a:gradFill flip="none" rotWithShape="1">
              <a:gsLst>
                <a:gs pos="0">
                  <a:srgbClr val="0070C0">
                    <a:alpha val="0"/>
                  </a:srgbClr>
                </a:gs>
                <a:gs pos="100000">
                  <a:srgbClr val="0070C0">
                    <a:alpha val="20000"/>
                  </a:srgbClr>
                </a:gs>
              </a:gsLst>
              <a:lin ang="0" scaled="1"/>
              <a:tileRect/>
            </a:gradFill>
            <a:ln>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rgbClr val="0070C0">
                      <a:alpha val="49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2"/>
            <p:cNvSpPr txBox="1"/>
            <p:nvPr/>
          </p:nvSpPr>
          <p:spPr>
            <a:xfrm rot="10800000" flipH="1" flipV="1">
              <a:off x="4034473" y="3734058"/>
              <a:ext cx="4856936" cy="793635"/>
            </a:xfrm>
            <a:prstGeom prst="rect">
              <a:avLst/>
            </a:prstGeom>
            <a:noFill/>
            <a:ln w="9525">
              <a:noFill/>
              <a:miter/>
            </a:ln>
          </p:spPr>
          <p:txBody>
            <a:bodyPr lIns="221255" tIns="110627" rIns="221255" bIns="110627"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457200" lvl="0" indent="-457200">
                <a:lnSpc>
                  <a:spcPct val="150000"/>
                </a:lnSpc>
                <a:buClr>
                  <a:srgbClr val="0070C0"/>
                </a:buClr>
                <a:buFont typeface="Wingdings" panose="05000000000000000000" pitchFamily="2" charset="2"/>
                <a:buChar char="l"/>
              </a:pPr>
              <a:r>
                <a:rPr lang="en-US" altLang="zh-CN" sz="2800" dirty="0">
                  <a:latin typeface="微软雅黑" panose="020B0503020204020204" pitchFamily="34" charset="-122"/>
                  <a:ea typeface="微软雅黑" panose="020B0503020204020204" pitchFamily="34" charset="-122"/>
                  <a:sym typeface="Arial" panose="020B0604020202020204" pitchFamily="34" charset="0"/>
                </a:rPr>
                <a:t>4.2 </a:t>
              </a:r>
              <a:r>
                <a:rPr lang="zh-CN" altLang="en-US" sz="2800" dirty="0">
                  <a:latin typeface="微软雅黑" panose="020B0503020204020204" pitchFamily="34" charset="-122"/>
                  <a:ea typeface="微软雅黑" panose="020B0503020204020204" pitchFamily="34" charset="-122"/>
                  <a:sym typeface="Arial" panose="020B0604020202020204" pitchFamily="34" charset="0"/>
                </a:rPr>
                <a:t>试点片区城市更新</a:t>
              </a:r>
              <a:endParaRPr lang="zh-CN" altLang="en-US" sz="2800"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0" name="组合 19"/>
          <p:cNvGrpSpPr/>
          <p:nvPr/>
        </p:nvGrpSpPr>
        <p:grpSpPr>
          <a:xfrm>
            <a:off x="2434270" y="4672713"/>
            <a:ext cx="5969499" cy="817565"/>
            <a:chOff x="3128759" y="3734058"/>
            <a:chExt cx="5969499" cy="817565"/>
          </a:xfrm>
        </p:grpSpPr>
        <p:sp>
          <p:nvSpPr>
            <p:cNvPr id="21" name="平行四边形 20"/>
            <p:cNvSpPr/>
            <p:nvPr/>
          </p:nvSpPr>
          <p:spPr>
            <a:xfrm>
              <a:off x="3128759" y="3838987"/>
              <a:ext cx="5969499" cy="712636"/>
            </a:xfrm>
            <a:prstGeom prst="parallelogram">
              <a:avLst/>
            </a:prstGeom>
            <a:gradFill flip="none" rotWithShape="1">
              <a:gsLst>
                <a:gs pos="0">
                  <a:srgbClr val="0070C0">
                    <a:alpha val="0"/>
                  </a:srgbClr>
                </a:gs>
                <a:gs pos="100000">
                  <a:srgbClr val="0070C0">
                    <a:alpha val="20000"/>
                  </a:srgbClr>
                </a:gs>
              </a:gsLst>
              <a:lin ang="0" scaled="1"/>
              <a:tileRect/>
            </a:gradFill>
            <a:ln>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rgbClr val="0070C0">
                      <a:alpha val="49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
            <p:cNvSpPr txBox="1"/>
            <p:nvPr/>
          </p:nvSpPr>
          <p:spPr>
            <a:xfrm rot="10800000" flipH="1" flipV="1">
              <a:off x="4034473" y="3734058"/>
              <a:ext cx="4856936" cy="793635"/>
            </a:xfrm>
            <a:prstGeom prst="rect">
              <a:avLst/>
            </a:prstGeom>
            <a:noFill/>
            <a:ln w="9525">
              <a:noFill/>
              <a:miter/>
            </a:ln>
          </p:spPr>
          <p:txBody>
            <a:bodyPr lIns="221255" tIns="110627" rIns="221255" bIns="110627"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457200" lvl="0" indent="-457200">
                <a:lnSpc>
                  <a:spcPct val="150000"/>
                </a:lnSpc>
                <a:buClr>
                  <a:srgbClr val="0070C0"/>
                </a:buClr>
                <a:buFont typeface="Wingdings" panose="05000000000000000000" pitchFamily="2" charset="2"/>
                <a:buChar char="l"/>
              </a:pPr>
              <a:r>
                <a:rPr lang="en-US" altLang="zh-CN" sz="2800" dirty="0">
                  <a:latin typeface="微软雅黑" panose="020B0503020204020204" pitchFamily="34" charset="-122"/>
                  <a:ea typeface="微软雅黑" panose="020B0503020204020204" pitchFamily="34" charset="-122"/>
                  <a:sym typeface="Arial" panose="020B0604020202020204" pitchFamily="34" charset="0"/>
                </a:rPr>
                <a:t>4.3 </a:t>
              </a:r>
              <a:r>
                <a:rPr lang="zh-CN" altLang="en-US" sz="2800" dirty="0">
                  <a:latin typeface="微软雅黑" panose="020B0503020204020204" pitchFamily="34" charset="-122"/>
                  <a:ea typeface="微软雅黑" panose="020B0503020204020204" pitchFamily="34" charset="-122"/>
                  <a:sym typeface="Arial" panose="020B0604020202020204" pitchFamily="34" charset="0"/>
                </a:rPr>
                <a:t>经验总结</a:t>
              </a:r>
              <a:endParaRPr lang="zh-CN" altLang="en-US" sz="2800" dirty="0">
                <a:latin typeface="微软雅黑" panose="020B0503020204020204" pitchFamily="34" charset="-122"/>
                <a:ea typeface="微软雅黑" panose="020B0503020204020204" pitchFamily="34" charset="-122"/>
                <a:sym typeface="Arial" panose="020B0604020202020204" pitchFamily="34" charset="0"/>
              </a:endParaRPr>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图片 116"/>
          <p:cNvPicPr>
            <a:picLocks noChangeAspect="1"/>
          </p:cNvPicPr>
          <p:nvPr/>
        </p:nvPicPr>
        <p:blipFill rotWithShape="1">
          <a:blip r:embed="rId1"/>
          <a:srcRect t="55099"/>
          <a:stretch>
            <a:fillRect/>
          </a:stretch>
        </p:blipFill>
        <p:spPr>
          <a:xfrm>
            <a:off x="495300" y="1069142"/>
            <a:ext cx="1103472" cy="5321522"/>
          </a:xfrm>
          <a:prstGeom prst="rect">
            <a:avLst/>
          </a:prstGeom>
        </p:spPr>
      </p:pic>
      <p:grpSp>
        <p:nvGrpSpPr>
          <p:cNvPr id="2" name="组合 1"/>
          <p:cNvGrpSpPr/>
          <p:nvPr/>
        </p:nvGrpSpPr>
        <p:grpSpPr>
          <a:xfrm>
            <a:off x="0" y="181084"/>
            <a:ext cx="12006943" cy="568144"/>
            <a:chOff x="0" y="273684"/>
            <a:chExt cx="12006943" cy="568144"/>
          </a:xfrm>
        </p:grpSpPr>
        <p:sp>
          <p:nvSpPr>
            <p:cNvPr id="3" name="文本框 2"/>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4.1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聊城市城市更新简介</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333691"/>
              <a:ext cx="495300" cy="508133"/>
              <a:chOff x="0" y="333691"/>
              <a:chExt cx="495300" cy="508133"/>
            </a:xfrm>
          </p:grpSpPr>
          <p:sp>
            <p:nvSpPr>
              <p:cNvPr id="6" name="矩形 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 name="组合 14"/>
          <p:cNvGrpSpPr/>
          <p:nvPr/>
        </p:nvGrpSpPr>
        <p:grpSpPr>
          <a:xfrm>
            <a:off x="904545" y="1141210"/>
            <a:ext cx="1886280" cy="437427"/>
            <a:chOff x="401069" y="2671167"/>
            <a:chExt cx="1886280" cy="437427"/>
          </a:xfrm>
        </p:grpSpPr>
        <p:sp>
          <p:nvSpPr>
            <p:cNvPr id="96" name="ïṥļïdé"/>
            <p:cNvSpPr/>
            <p:nvPr/>
          </p:nvSpPr>
          <p:spPr>
            <a:xfrm>
              <a:off x="401069" y="2795714"/>
              <a:ext cx="228600" cy="228600"/>
            </a:xfrm>
            <a:prstGeom prst="ellipse">
              <a:avLst/>
            </a:prstGeom>
            <a:solidFill>
              <a:srgbClr val="0070C0"/>
            </a:solidFill>
            <a:ln w="381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2200">
                <a:cs typeface="+mn-ea"/>
                <a:sym typeface="+mn-lt"/>
              </a:endParaRPr>
            </a:p>
          </p:txBody>
        </p:sp>
        <p:grpSp>
          <p:nvGrpSpPr>
            <p:cNvPr id="97" name="组合 96"/>
            <p:cNvGrpSpPr/>
            <p:nvPr/>
          </p:nvGrpSpPr>
          <p:grpSpPr>
            <a:xfrm>
              <a:off x="767800" y="2671167"/>
              <a:ext cx="1519549" cy="437427"/>
              <a:chOff x="912943" y="3137125"/>
              <a:chExt cx="1519549" cy="393970"/>
            </a:xfrm>
          </p:grpSpPr>
          <p:sp>
            <p:nvSpPr>
              <p:cNvPr id="98" name="ïşlíḋé"/>
              <p:cNvSpPr/>
              <p:nvPr/>
            </p:nvSpPr>
            <p:spPr>
              <a:xfrm rot="5400000" flipV="1">
                <a:off x="920539" y="3205436"/>
                <a:ext cx="242155" cy="257348"/>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2200">
                  <a:solidFill>
                    <a:schemeClr val="tx1"/>
                  </a:solidFill>
                  <a:cs typeface="+mn-ea"/>
                  <a:sym typeface="+mn-lt"/>
                </a:endParaRPr>
              </a:p>
            </p:txBody>
          </p:sp>
          <p:sp>
            <p:nvSpPr>
              <p:cNvPr id="99" name="iṡḻïḓé"/>
              <p:cNvSpPr/>
              <p:nvPr/>
            </p:nvSpPr>
            <p:spPr>
              <a:xfrm>
                <a:off x="1080566" y="3137125"/>
                <a:ext cx="1351926" cy="393970"/>
              </a:xfrm>
              <a:prstGeom prst="roundRect">
                <a:avLst>
                  <a:gd name="adj" fmla="val 4639"/>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r>
                  <a:rPr kumimoji="1" lang="en-US" altLang="zh-CN" sz="22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2014.11</a:t>
                </a:r>
                <a:endParaRPr kumimoji="1" lang="en-US" altLang="zh-CN" sz="22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grpSp>
      </p:grpSp>
      <p:grpSp>
        <p:nvGrpSpPr>
          <p:cNvPr id="128" name="组合 127"/>
          <p:cNvGrpSpPr/>
          <p:nvPr/>
        </p:nvGrpSpPr>
        <p:grpSpPr>
          <a:xfrm>
            <a:off x="904545" y="3353392"/>
            <a:ext cx="1886280" cy="437427"/>
            <a:chOff x="401069" y="2709267"/>
            <a:chExt cx="1886280" cy="437427"/>
          </a:xfrm>
        </p:grpSpPr>
        <p:sp>
          <p:nvSpPr>
            <p:cNvPr id="129" name="ïṥļïdé"/>
            <p:cNvSpPr/>
            <p:nvPr/>
          </p:nvSpPr>
          <p:spPr>
            <a:xfrm>
              <a:off x="401069" y="2795714"/>
              <a:ext cx="228600" cy="228600"/>
            </a:xfrm>
            <a:prstGeom prst="ellipse">
              <a:avLst/>
            </a:prstGeom>
            <a:solidFill>
              <a:srgbClr val="0070C0"/>
            </a:solidFill>
            <a:ln w="381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2200">
                <a:cs typeface="+mn-ea"/>
                <a:sym typeface="+mn-lt"/>
              </a:endParaRPr>
            </a:p>
          </p:txBody>
        </p:sp>
        <p:grpSp>
          <p:nvGrpSpPr>
            <p:cNvPr id="130" name="组合 129"/>
            <p:cNvGrpSpPr/>
            <p:nvPr/>
          </p:nvGrpSpPr>
          <p:grpSpPr>
            <a:xfrm>
              <a:off x="767800" y="2709267"/>
              <a:ext cx="1519549" cy="437427"/>
              <a:chOff x="912943" y="3171441"/>
              <a:chExt cx="1519549" cy="393970"/>
            </a:xfrm>
          </p:grpSpPr>
          <p:sp>
            <p:nvSpPr>
              <p:cNvPr id="131" name="ïşlíḋé"/>
              <p:cNvSpPr/>
              <p:nvPr/>
            </p:nvSpPr>
            <p:spPr>
              <a:xfrm rot="5400000" flipV="1">
                <a:off x="920539" y="3239752"/>
                <a:ext cx="242155" cy="257348"/>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2200">
                  <a:solidFill>
                    <a:schemeClr val="tx1"/>
                  </a:solidFill>
                  <a:cs typeface="+mn-ea"/>
                  <a:sym typeface="+mn-lt"/>
                </a:endParaRPr>
              </a:p>
            </p:txBody>
          </p:sp>
          <p:sp>
            <p:nvSpPr>
              <p:cNvPr id="132" name="iṡḻïḓé"/>
              <p:cNvSpPr/>
              <p:nvPr/>
            </p:nvSpPr>
            <p:spPr>
              <a:xfrm>
                <a:off x="1080566" y="3171441"/>
                <a:ext cx="1351926" cy="393970"/>
              </a:xfrm>
              <a:prstGeom prst="roundRect">
                <a:avLst>
                  <a:gd name="adj" fmla="val 4639"/>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r>
                  <a:rPr kumimoji="1" lang="en-US" altLang="zh-CN" sz="22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2020.05</a:t>
                </a:r>
                <a:endParaRPr kumimoji="1" lang="en-US" altLang="zh-CN" sz="22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grpSp>
      </p:grpSp>
      <p:grpSp>
        <p:nvGrpSpPr>
          <p:cNvPr id="31" name="组合 30"/>
          <p:cNvGrpSpPr/>
          <p:nvPr/>
        </p:nvGrpSpPr>
        <p:grpSpPr>
          <a:xfrm>
            <a:off x="904545" y="5114457"/>
            <a:ext cx="1886280" cy="437427"/>
            <a:chOff x="401069" y="2709267"/>
            <a:chExt cx="1886280" cy="437427"/>
          </a:xfrm>
        </p:grpSpPr>
        <p:sp>
          <p:nvSpPr>
            <p:cNvPr id="32" name="ïṥļïdé"/>
            <p:cNvSpPr/>
            <p:nvPr/>
          </p:nvSpPr>
          <p:spPr>
            <a:xfrm>
              <a:off x="401069" y="2795714"/>
              <a:ext cx="228600" cy="228600"/>
            </a:xfrm>
            <a:prstGeom prst="ellipse">
              <a:avLst/>
            </a:prstGeom>
            <a:solidFill>
              <a:srgbClr val="0070C0"/>
            </a:solidFill>
            <a:ln w="381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2200">
                <a:cs typeface="+mn-ea"/>
                <a:sym typeface="+mn-lt"/>
              </a:endParaRPr>
            </a:p>
          </p:txBody>
        </p:sp>
        <p:grpSp>
          <p:nvGrpSpPr>
            <p:cNvPr id="33" name="组合 32"/>
            <p:cNvGrpSpPr/>
            <p:nvPr/>
          </p:nvGrpSpPr>
          <p:grpSpPr>
            <a:xfrm>
              <a:off x="767800" y="2709267"/>
              <a:ext cx="1519549" cy="437427"/>
              <a:chOff x="912943" y="3171441"/>
              <a:chExt cx="1519549" cy="393970"/>
            </a:xfrm>
          </p:grpSpPr>
          <p:sp>
            <p:nvSpPr>
              <p:cNvPr id="34" name="ïşlíḋé"/>
              <p:cNvSpPr/>
              <p:nvPr/>
            </p:nvSpPr>
            <p:spPr>
              <a:xfrm rot="5400000" flipV="1">
                <a:off x="920539" y="3239752"/>
                <a:ext cx="242155" cy="257348"/>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2200">
                  <a:solidFill>
                    <a:schemeClr val="tx1"/>
                  </a:solidFill>
                  <a:cs typeface="+mn-ea"/>
                  <a:sym typeface="+mn-lt"/>
                </a:endParaRPr>
              </a:p>
            </p:txBody>
          </p:sp>
          <p:sp>
            <p:nvSpPr>
              <p:cNvPr id="35" name="iṡḻïḓé"/>
              <p:cNvSpPr/>
              <p:nvPr/>
            </p:nvSpPr>
            <p:spPr>
              <a:xfrm>
                <a:off x="1080566" y="3171441"/>
                <a:ext cx="1351926" cy="393970"/>
              </a:xfrm>
              <a:prstGeom prst="roundRect">
                <a:avLst>
                  <a:gd name="adj" fmla="val 4639"/>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r>
                  <a:rPr kumimoji="1" lang="en-US" altLang="zh-CN" sz="22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2020.09</a:t>
                </a:r>
                <a:endParaRPr kumimoji="1" lang="en-US" altLang="zh-CN" sz="22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grpSp>
      </p:grpSp>
      <p:grpSp>
        <p:nvGrpSpPr>
          <p:cNvPr id="9" name="组合 8"/>
          <p:cNvGrpSpPr/>
          <p:nvPr/>
        </p:nvGrpSpPr>
        <p:grpSpPr>
          <a:xfrm>
            <a:off x="2928257" y="1012188"/>
            <a:ext cx="8768443" cy="1578612"/>
            <a:chOff x="2928257" y="1012188"/>
            <a:chExt cx="8768443" cy="1578612"/>
          </a:xfrm>
        </p:grpSpPr>
        <p:sp>
          <p:nvSpPr>
            <p:cNvPr id="39" name="平行四边形 38"/>
            <p:cNvSpPr/>
            <p:nvPr/>
          </p:nvSpPr>
          <p:spPr>
            <a:xfrm>
              <a:off x="2928257" y="1031280"/>
              <a:ext cx="8768443" cy="1559520"/>
            </a:xfrm>
            <a:prstGeom prst="parallelogram">
              <a:avLst>
                <a:gd name="adj" fmla="val 0"/>
              </a:avLst>
            </a:prstGeom>
            <a:gradFill>
              <a:gsLst>
                <a:gs pos="100000">
                  <a:schemeClr val="accent1">
                    <a:lumMod val="75000"/>
                    <a:alpha val="10000"/>
                  </a:schemeClr>
                </a:gs>
                <a:gs pos="0">
                  <a:schemeClr val="accent1">
                    <a:lumMod val="20000"/>
                    <a:lumOff val="80000"/>
                    <a:alpha val="0"/>
                  </a:schemeClr>
                </a:gs>
              </a:gsLst>
              <a:lin ang="0" scaled="0"/>
            </a:gradFill>
            <a:ln>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75000"/>
                      <a:alpha val="4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162300" y="1012188"/>
              <a:ext cx="8305800" cy="1422954"/>
            </a:xfrm>
            <a:prstGeom prst="rect">
              <a:avLst/>
            </a:prstGeom>
            <a:noFill/>
          </p:spPr>
          <p:txBody>
            <a:bodyPr wrap="square" rtlCol="0">
              <a:spAutoFit/>
            </a:bodyPr>
            <a:lstStyle/>
            <a:p>
              <a:pPr>
                <a:lnSpc>
                  <a:spcPct val="150000"/>
                </a:lnSpc>
              </a:pPr>
              <a:r>
                <a:rPr lang="zh-CN" altLang="en-US" sz="2000">
                  <a:latin typeface="微软雅黑" panose="020B0503020204020204" pitchFamily="34" charset="-122"/>
                  <a:ea typeface="微软雅黑" panose="020B0503020204020204" pitchFamily="34" charset="-122"/>
                  <a:sym typeface="微软雅黑" panose="020B0503020204020204" pitchFamily="34" charset="-122"/>
                </a:rPr>
                <a:t>市政府制定</a:t>
              </a:r>
              <a:r>
                <a:rPr lang="en-US" altLang="zh-CN" sz="20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sym typeface="微软雅黑" panose="020B0503020204020204" pitchFamily="34" charset="-122"/>
                </a:rPr>
                <a:t>聊城市</a:t>
              </a:r>
              <a:r>
                <a:rPr lang="en-US" altLang="zh-CN" sz="2000">
                  <a:latin typeface="微软雅黑" panose="020B0503020204020204" pitchFamily="34" charset="-122"/>
                  <a:ea typeface="微软雅黑" panose="020B0503020204020204" pitchFamily="34" charset="-122"/>
                  <a:sym typeface="微软雅黑" panose="020B0503020204020204" pitchFamily="34" charset="-122"/>
                </a:rPr>
                <a:t>2014—2017</a:t>
              </a:r>
              <a:r>
                <a:rPr lang="zh-CN" altLang="en-US" sz="2000">
                  <a:latin typeface="微软雅黑" panose="020B0503020204020204" pitchFamily="34" charset="-122"/>
                  <a:ea typeface="微软雅黑" panose="020B0503020204020204" pitchFamily="34" charset="-122"/>
                  <a:sym typeface="微软雅黑" panose="020B0503020204020204" pitchFamily="34" charset="-122"/>
                </a:rPr>
                <a:t>年棚户区改造规划</a:t>
              </a:r>
              <a:r>
                <a:rPr lang="en-US" altLang="zh-CN" sz="20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sym typeface="微软雅黑" panose="020B0503020204020204" pitchFamily="34" charset="-122"/>
                </a:rPr>
                <a:t>聊城市棚户区改造安置房建设实施方案</a:t>
              </a:r>
              <a:r>
                <a:rPr lang="en-US" altLang="zh-CN" sz="2000">
                  <a:latin typeface="微软雅黑" panose="020B0503020204020204" pitchFamily="34" charset="-122"/>
                  <a:ea typeface="微软雅黑" panose="020B0503020204020204" pitchFamily="34" charset="-122"/>
                  <a:sym typeface="微软雅黑" panose="020B0503020204020204" pitchFamily="34" charset="-122"/>
                </a:rPr>
                <a:t>(2013—2015)》</a:t>
              </a:r>
              <a:r>
                <a:rPr lang="zh-CN" altLang="en-US" sz="2000">
                  <a:latin typeface="微软雅黑" panose="020B0503020204020204" pitchFamily="34" charset="-122"/>
                  <a:ea typeface="微软雅黑" panose="020B0503020204020204" pitchFamily="34" charset="-122"/>
                  <a:sym typeface="微软雅黑" panose="020B0503020204020204" pitchFamily="34" charset="-122"/>
                </a:rPr>
                <a:t>，明确工作目标和实施步骤，对所有保障性安居工程项目统一规划把关，严格审批。</a:t>
              </a:r>
              <a:endParaRPr lang="en-US" altLang="zh-CN" sz="20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2945748" y="2792345"/>
            <a:ext cx="8768443" cy="1559520"/>
            <a:chOff x="2945748" y="2779942"/>
            <a:chExt cx="8768443" cy="1559520"/>
          </a:xfrm>
        </p:grpSpPr>
        <p:sp>
          <p:nvSpPr>
            <p:cNvPr id="40" name="平行四边形 39"/>
            <p:cNvSpPr/>
            <p:nvPr/>
          </p:nvSpPr>
          <p:spPr>
            <a:xfrm>
              <a:off x="2945748" y="2779942"/>
              <a:ext cx="8768443" cy="1559520"/>
            </a:xfrm>
            <a:prstGeom prst="parallelogram">
              <a:avLst>
                <a:gd name="adj" fmla="val 0"/>
              </a:avLst>
            </a:prstGeom>
            <a:gradFill>
              <a:gsLst>
                <a:gs pos="100000">
                  <a:schemeClr val="accent1">
                    <a:lumMod val="75000"/>
                    <a:alpha val="10000"/>
                  </a:schemeClr>
                </a:gs>
                <a:gs pos="0">
                  <a:schemeClr val="accent1">
                    <a:lumMod val="20000"/>
                    <a:lumOff val="80000"/>
                    <a:alpha val="0"/>
                  </a:schemeClr>
                </a:gs>
              </a:gsLst>
              <a:lin ang="0" scaled="0"/>
            </a:gradFill>
            <a:ln>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75000"/>
                      <a:alpha val="4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3162300" y="3048317"/>
              <a:ext cx="8125155" cy="961289"/>
            </a:xfrm>
            <a:prstGeom prst="rect">
              <a:avLst/>
            </a:prstGeom>
            <a:noFill/>
          </p:spPr>
          <p:txBody>
            <a:bodyPr wrap="square" rtlCol="0">
              <a:spAutoFit/>
            </a:bodyPr>
            <a:lstStyle/>
            <a:p>
              <a:pPr>
                <a:lnSpc>
                  <a:spcPct val="150000"/>
                </a:lnSpc>
              </a:pPr>
              <a:r>
                <a:rPr lang="zh-CN" altLang="en-US" sz="2000">
                  <a:latin typeface="微软雅黑" panose="020B0503020204020204" pitchFamily="34" charset="-122"/>
                  <a:ea typeface="微软雅黑" panose="020B0503020204020204" pitchFamily="34" charset="-122"/>
                  <a:sym typeface="微软雅黑" panose="020B0503020204020204" pitchFamily="34" charset="-122"/>
                </a:rPr>
                <a:t>市住建局联合</a:t>
              </a:r>
              <a:r>
                <a:rPr lang="en-US" altLang="zh-CN" sz="2000">
                  <a:latin typeface="微软雅黑" panose="020B0503020204020204" pitchFamily="34" charset="-122"/>
                  <a:ea typeface="微软雅黑" panose="020B0503020204020204" pitchFamily="34" charset="-122"/>
                  <a:sym typeface="微软雅黑" panose="020B0503020204020204" pitchFamily="34" charset="-122"/>
                </a:rPr>
                <a:t>15</a:t>
              </a:r>
              <a:r>
                <a:rPr lang="zh-CN" altLang="en-US" sz="2000">
                  <a:latin typeface="微软雅黑" panose="020B0503020204020204" pitchFamily="34" charset="-122"/>
                  <a:ea typeface="微软雅黑" panose="020B0503020204020204" pitchFamily="34" charset="-122"/>
                  <a:sym typeface="微软雅黑" panose="020B0503020204020204" pitchFamily="34" charset="-122"/>
                </a:rPr>
                <a:t>部门印发</a:t>
              </a:r>
              <a:r>
                <a:rPr lang="en-US" altLang="zh-CN" sz="20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sym typeface="微软雅黑" panose="020B0503020204020204" pitchFamily="34" charset="-122"/>
                </a:rPr>
                <a:t>聊城市城市品质提升三年行动方案（</a:t>
              </a:r>
              <a:r>
                <a:rPr lang="en-US" altLang="zh-CN" sz="2000">
                  <a:latin typeface="微软雅黑" panose="020B0503020204020204" pitchFamily="34" charset="-122"/>
                  <a:ea typeface="微软雅黑" panose="020B0503020204020204" pitchFamily="34" charset="-122"/>
                  <a:sym typeface="微软雅黑" panose="020B0503020204020204" pitchFamily="34" charset="-122"/>
                </a:rPr>
                <a:t>2020-2022</a:t>
              </a:r>
              <a:r>
                <a:rPr lang="zh-CN" altLang="en-US" sz="2000">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20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sym typeface="微软雅黑" panose="020B0503020204020204" pitchFamily="34" charset="-122"/>
                </a:rPr>
                <a:t>，进一步明确了城市品质提升的主要内容和保障措施。</a:t>
              </a:r>
              <a:endParaRPr lang="zh-CN" altLang="en-US" sz="20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6" name="组合 35"/>
          <p:cNvGrpSpPr/>
          <p:nvPr/>
        </p:nvGrpSpPr>
        <p:grpSpPr>
          <a:xfrm>
            <a:off x="2945748" y="4553410"/>
            <a:ext cx="8768443" cy="1559520"/>
            <a:chOff x="2945748" y="2779942"/>
            <a:chExt cx="8768443" cy="1559520"/>
          </a:xfrm>
        </p:grpSpPr>
        <p:sp>
          <p:nvSpPr>
            <p:cNvPr id="42" name="平行四边形 41"/>
            <p:cNvSpPr/>
            <p:nvPr/>
          </p:nvSpPr>
          <p:spPr>
            <a:xfrm>
              <a:off x="2945748" y="2779942"/>
              <a:ext cx="8768443" cy="1559520"/>
            </a:xfrm>
            <a:prstGeom prst="parallelogram">
              <a:avLst>
                <a:gd name="adj" fmla="val 0"/>
              </a:avLst>
            </a:prstGeom>
            <a:gradFill>
              <a:gsLst>
                <a:gs pos="100000">
                  <a:schemeClr val="accent1">
                    <a:lumMod val="75000"/>
                    <a:alpha val="10000"/>
                  </a:schemeClr>
                </a:gs>
                <a:gs pos="0">
                  <a:schemeClr val="accent1">
                    <a:lumMod val="20000"/>
                    <a:lumOff val="80000"/>
                    <a:alpha val="0"/>
                  </a:schemeClr>
                </a:gs>
              </a:gsLst>
              <a:lin ang="0" scaled="0"/>
            </a:gradFill>
            <a:ln>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75000"/>
                      <a:alpha val="4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3162300" y="3048317"/>
              <a:ext cx="8125155" cy="961289"/>
            </a:xfrm>
            <a:prstGeom prst="rect">
              <a:avLst/>
            </a:prstGeom>
            <a:noFill/>
          </p:spPr>
          <p:txBody>
            <a:bodyPr wrap="square" rtlCol="0">
              <a:spAutoFit/>
            </a:bodyPr>
            <a:lstStyle/>
            <a:p>
              <a:pPr>
                <a:lnSpc>
                  <a:spcPct val="150000"/>
                </a:lnSpc>
              </a:pPr>
              <a:r>
                <a:rPr lang="zh-CN" altLang="en-US" sz="2000">
                  <a:latin typeface="微软雅黑" panose="020B0503020204020204" pitchFamily="34" charset="-122"/>
                  <a:ea typeface="微软雅黑" panose="020B0503020204020204" pitchFamily="34" charset="-122"/>
                  <a:sym typeface="微软雅黑" panose="020B0503020204020204" pitchFamily="34" charset="-122"/>
                </a:rPr>
                <a:t>市政府印发</a:t>
              </a:r>
              <a:r>
                <a:rPr lang="en-US" altLang="zh-CN" sz="20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sym typeface="微软雅黑" panose="020B0503020204020204" pitchFamily="34" charset="-122"/>
                </a:rPr>
                <a:t>聊城市老旧小区改造工作实施方案</a:t>
              </a:r>
              <a:r>
                <a:rPr lang="en-US" altLang="zh-CN" sz="20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sym typeface="微软雅黑" panose="020B0503020204020204" pitchFamily="34" charset="-122"/>
                </a:rPr>
                <a:t>，按照改造类型分为基础类改造、完善类改造、提升类改造。</a:t>
              </a:r>
              <a:endParaRPr lang="zh-CN" altLang="en-US" sz="20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图片 116"/>
          <p:cNvPicPr>
            <a:picLocks noChangeAspect="1"/>
          </p:cNvPicPr>
          <p:nvPr/>
        </p:nvPicPr>
        <p:blipFill rotWithShape="1">
          <a:blip r:embed="rId1"/>
          <a:srcRect t="55099"/>
          <a:stretch>
            <a:fillRect/>
          </a:stretch>
        </p:blipFill>
        <p:spPr>
          <a:xfrm>
            <a:off x="495300" y="1069142"/>
            <a:ext cx="1103472" cy="5321522"/>
          </a:xfrm>
          <a:prstGeom prst="rect">
            <a:avLst/>
          </a:prstGeom>
        </p:spPr>
      </p:pic>
      <p:grpSp>
        <p:nvGrpSpPr>
          <p:cNvPr id="2" name="组合 1"/>
          <p:cNvGrpSpPr/>
          <p:nvPr/>
        </p:nvGrpSpPr>
        <p:grpSpPr>
          <a:xfrm>
            <a:off x="0" y="181084"/>
            <a:ext cx="12006943" cy="568144"/>
            <a:chOff x="0" y="273684"/>
            <a:chExt cx="12006943" cy="568144"/>
          </a:xfrm>
        </p:grpSpPr>
        <p:sp>
          <p:nvSpPr>
            <p:cNvPr id="3" name="文本框 2"/>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4.1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聊城市城市更新简介</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333691"/>
              <a:ext cx="495300" cy="508133"/>
              <a:chOff x="0" y="333691"/>
              <a:chExt cx="495300" cy="508133"/>
            </a:xfrm>
          </p:grpSpPr>
          <p:sp>
            <p:nvSpPr>
              <p:cNvPr id="6" name="矩形 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 name="组合 14"/>
          <p:cNvGrpSpPr/>
          <p:nvPr/>
        </p:nvGrpSpPr>
        <p:grpSpPr>
          <a:xfrm>
            <a:off x="904545" y="1204710"/>
            <a:ext cx="1886280" cy="437427"/>
            <a:chOff x="401069" y="2671167"/>
            <a:chExt cx="1886280" cy="437427"/>
          </a:xfrm>
        </p:grpSpPr>
        <p:sp>
          <p:nvSpPr>
            <p:cNvPr id="96" name="ïṥļïdé"/>
            <p:cNvSpPr/>
            <p:nvPr/>
          </p:nvSpPr>
          <p:spPr>
            <a:xfrm>
              <a:off x="401069" y="2795714"/>
              <a:ext cx="228600" cy="228600"/>
            </a:xfrm>
            <a:prstGeom prst="ellipse">
              <a:avLst/>
            </a:prstGeom>
            <a:solidFill>
              <a:srgbClr val="0070C0"/>
            </a:solidFill>
            <a:ln w="381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2200">
                <a:cs typeface="+mn-ea"/>
                <a:sym typeface="+mn-lt"/>
              </a:endParaRPr>
            </a:p>
          </p:txBody>
        </p:sp>
        <p:grpSp>
          <p:nvGrpSpPr>
            <p:cNvPr id="97" name="组合 96"/>
            <p:cNvGrpSpPr/>
            <p:nvPr/>
          </p:nvGrpSpPr>
          <p:grpSpPr>
            <a:xfrm>
              <a:off x="767800" y="2671167"/>
              <a:ext cx="1519549" cy="437427"/>
              <a:chOff x="912943" y="3137125"/>
              <a:chExt cx="1519549" cy="393970"/>
            </a:xfrm>
          </p:grpSpPr>
          <p:sp>
            <p:nvSpPr>
              <p:cNvPr id="98" name="ïşlíḋé"/>
              <p:cNvSpPr/>
              <p:nvPr/>
            </p:nvSpPr>
            <p:spPr>
              <a:xfrm rot="5400000" flipV="1">
                <a:off x="920539" y="3205436"/>
                <a:ext cx="242155" cy="257348"/>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2200">
                  <a:solidFill>
                    <a:schemeClr val="tx1"/>
                  </a:solidFill>
                  <a:cs typeface="+mn-ea"/>
                  <a:sym typeface="+mn-lt"/>
                </a:endParaRPr>
              </a:p>
            </p:txBody>
          </p:sp>
          <p:sp>
            <p:nvSpPr>
              <p:cNvPr id="99" name="iṡḻïḓé"/>
              <p:cNvSpPr/>
              <p:nvPr/>
            </p:nvSpPr>
            <p:spPr>
              <a:xfrm>
                <a:off x="1080566" y="3137125"/>
                <a:ext cx="1351926" cy="393970"/>
              </a:xfrm>
              <a:prstGeom prst="roundRect">
                <a:avLst>
                  <a:gd name="adj" fmla="val 4639"/>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r>
                  <a:rPr kumimoji="1" lang="en-US" altLang="zh-CN" sz="2200" b="1">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2021</a:t>
                </a:r>
                <a:r>
                  <a:rPr kumimoji="1" lang="zh-CN" altLang="en-US" sz="2200" b="1">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年</a:t>
                </a:r>
                <a:endParaRPr kumimoji="1" lang="en-US" altLang="zh-CN" sz="22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grpSp>
      </p:grpSp>
      <p:grpSp>
        <p:nvGrpSpPr>
          <p:cNvPr id="128" name="组合 127"/>
          <p:cNvGrpSpPr/>
          <p:nvPr/>
        </p:nvGrpSpPr>
        <p:grpSpPr>
          <a:xfrm>
            <a:off x="904545" y="3229041"/>
            <a:ext cx="1886280" cy="437427"/>
            <a:chOff x="401069" y="2709267"/>
            <a:chExt cx="1886280" cy="437427"/>
          </a:xfrm>
        </p:grpSpPr>
        <p:sp>
          <p:nvSpPr>
            <p:cNvPr id="129" name="ïṥļïdé"/>
            <p:cNvSpPr/>
            <p:nvPr/>
          </p:nvSpPr>
          <p:spPr>
            <a:xfrm>
              <a:off x="401069" y="2795714"/>
              <a:ext cx="228600" cy="228600"/>
            </a:xfrm>
            <a:prstGeom prst="ellipse">
              <a:avLst/>
            </a:prstGeom>
            <a:solidFill>
              <a:srgbClr val="0070C0"/>
            </a:solidFill>
            <a:ln w="381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2200">
                <a:cs typeface="+mn-ea"/>
                <a:sym typeface="+mn-lt"/>
              </a:endParaRPr>
            </a:p>
          </p:txBody>
        </p:sp>
        <p:grpSp>
          <p:nvGrpSpPr>
            <p:cNvPr id="130" name="组合 129"/>
            <p:cNvGrpSpPr/>
            <p:nvPr/>
          </p:nvGrpSpPr>
          <p:grpSpPr>
            <a:xfrm>
              <a:off x="767800" y="2709267"/>
              <a:ext cx="1519549" cy="437427"/>
              <a:chOff x="912943" y="3171441"/>
              <a:chExt cx="1519549" cy="393970"/>
            </a:xfrm>
          </p:grpSpPr>
          <p:sp>
            <p:nvSpPr>
              <p:cNvPr id="131" name="ïşlíḋé"/>
              <p:cNvSpPr/>
              <p:nvPr/>
            </p:nvSpPr>
            <p:spPr>
              <a:xfrm rot="5400000" flipV="1">
                <a:off x="920539" y="3239752"/>
                <a:ext cx="242155" cy="257348"/>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2200">
                  <a:solidFill>
                    <a:schemeClr val="tx1"/>
                  </a:solidFill>
                  <a:cs typeface="+mn-ea"/>
                  <a:sym typeface="+mn-lt"/>
                </a:endParaRPr>
              </a:p>
            </p:txBody>
          </p:sp>
          <p:sp>
            <p:nvSpPr>
              <p:cNvPr id="132" name="iṡḻïḓé"/>
              <p:cNvSpPr/>
              <p:nvPr/>
            </p:nvSpPr>
            <p:spPr>
              <a:xfrm>
                <a:off x="1080566" y="3171441"/>
                <a:ext cx="1351926" cy="393970"/>
              </a:xfrm>
              <a:prstGeom prst="roundRect">
                <a:avLst>
                  <a:gd name="adj" fmla="val 4639"/>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r>
                  <a:rPr kumimoji="1" lang="en-US" altLang="zh-CN" sz="2200" b="1">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2022.02</a:t>
                </a:r>
                <a:endParaRPr kumimoji="1" lang="en-US" altLang="zh-CN" sz="22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grpSp>
      </p:grpSp>
      <p:grpSp>
        <p:nvGrpSpPr>
          <p:cNvPr id="31" name="组合 30"/>
          <p:cNvGrpSpPr/>
          <p:nvPr/>
        </p:nvGrpSpPr>
        <p:grpSpPr>
          <a:xfrm>
            <a:off x="904545" y="5085843"/>
            <a:ext cx="1886280" cy="437427"/>
            <a:chOff x="401069" y="2709267"/>
            <a:chExt cx="1886280" cy="437427"/>
          </a:xfrm>
        </p:grpSpPr>
        <p:sp>
          <p:nvSpPr>
            <p:cNvPr id="32" name="ïṥļïdé"/>
            <p:cNvSpPr/>
            <p:nvPr/>
          </p:nvSpPr>
          <p:spPr>
            <a:xfrm>
              <a:off x="401069" y="2795714"/>
              <a:ext cx="228600" cy="228600"/>
            </a:xfrm>
            <a:prstGeom prst="ellipse">
              <a:avLst/>
            </a:prstGeom>
            <a:solidFill>
              <a:srgbClr val="0070C0"/>
            </a:solidFill>
            <a:ln w="381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2200">
                <a:cs typeface="+mn-ea"/>
                <a:sym typeface="+mn-lt"/>
              </a:endParaRPr>
            </a:p>
          </p:txBody>
        </p:sp>
        <p:grpSp>
          <p:nvGrpSpPr>
            <p:cNvPr id="33" name="组合 32"/>
            <p:cNvGrpSpPr/>
            <p:nvPr/>
          </p:nvGrpSpPr>
          <p:grpSpPr>
            <a:xfrm>
              <a:off x="767800" y="2709267"/>
              <a:ext cx="1519549" cy="437427"/>
              <a:chOff x="912943" y="3171441"/>
              <a:chExt cx="1519549" cy="393970"/>
            </a:xfrm>
          </p:grpSpPr>
          <p:sp>
            <p:nvSpPr>
              <p:cNvPr id="34" name="ïşlíḋé"/>
              <p:cNvSpPr/>
              <p:nvPr/>
            </p:nvSpPr>
            <p:spPr>
              <a:xfrm rot="5400000" flipV="1">
                <a:off x="920539" y="3239752"/>
                <a:ext cx="242155" cy="257348"/>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2200">
                  <a:solidFill>
                    <a:schemeClr val="tx1"/>
                  </a:solidFill>
                  <a:cs typeface="+mn-ea"/>
                  <a:sym typeface="+mn-lt"/>
                </a:endParaRPr>
              </a:p>
            </p:txBody>
          </p:sp>
          <p:sp>
            <p:nvSpPr>
              <p:cNvPr id="35" name="iṡḻïḓé"/>
              <p:cNvSpPr/>
              <p:nvPr/>
            </p:nvSpPr>
            <p:spPr>
              <a:xfrm>
                <a:off x="1080566" y="3171441"/>
                <a:ext cx="1351926" cy="393970"/>
              </a:xfrm>
              <a:prstGeom prst="roundRect">
                <a:avLst>
                  <a:gd name="adj" fmla="val 4639"/>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r>
                  <a:rPr kumimoji="1" lang="en-US" altLang="zh-CN" sz="2200" b="1">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2022</a:t>
                </a:r>
                <a:r>
                  <a:rPr kumimoji="1" lang="zh-CN" altLang="en-US" sz="2200" b="1">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年</a:t>
                </a:r>
                <a:endParaRPr kumimoji="1" lang="en-US" altLang="zh-CN" sz="22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grpSp>
      </p:grpSp>
      <p:grpSp>
        <p:nvGrpSpPr>
          <p:cNvPr id="9" name="组合 8"/>
          <p:cNvGrpSpPr/>
          <p:nvPr/>
        </p:nvGrpSpPr>
        <p:grpSpPr>
          <a:xfrm>
            <a:off x="2928257" y="1031280"/>
            <a:ext cx="8768443" cy="1270063"/>
            <a:chOff x="2928257" y="1031280"/>
            <a:chExt cx="8768443" cy="1270063"/>
          </a:xfrm>
        </p:grpSpPr>
        <p:sp>
          <p:nvSpPr>
            <p:cNvPr id="39" name="平行四边形 38"/>
            <p:cNvSpPr/>
            <p:nvPr/>
          </p:nvSpPr>
          <p:spPr>
            <a:xfrm>
              <a:off x="2928257" y="1031280"/>
              <a:ext cx="8768443" cy="1270063"/>
            </a:xfrm>
            <a:prstGeom prst="parallelogram">
              <a:avLst>
                <a:gd name="adj" fmla="val 0"/>
              </a:avLst>
            </a:prstGeom>
            <a:gradFill>
              <a:gsLst>
                <a:gs pos="100000">
                  <a:schemeClr val="accent1">
                    <a:lumMod val="75000"/>
                    <a:alpha val="10000"/>
                  </a:schemeClr>
                </a:gs>
                <a:gs pos="0">
                  <a:schemeClr val="accent1">
                    <a:lumMod val="20000"/>
                    <a:lumOff val="80000"/>
                    <a:alpha val="0"/>
                  </a:schemeClr>
                </a:gs>
              </a:gsLst>
              <a:lin ang="0" scaled="0"/>
            </a:gradFill>
            <a:ln>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75000"/>
                      <a:alpha val="4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162300" y="1069142"/>
              <a:ext cx="8305800" cy="961289"/>
            </a:xfrm>
            <a:prstGeom prst="rect">
              <a:avLst/>
            </a:prstGeom>
            <a:noFill/>
          </p:spPr>
          <p:txBody>
            <a:bodyPr wrap="square" rtlCol="0">
              <a:spAutoFit/>
            </a:bodyPr>
            <a:lstStyle/>
            <a:p>
              <a:pPr>
                <a:lnSpc>
                  <a:spcPct val="150000"/>
                </a:lnSpc>
              </a:pPr>
              <a:r>
                <a:rPr lang="zh-CN" altLang="en-US" sz="2000">
                  <a:latin typeface="微软雅黑" panose="020B0503020204020204" pitchFamily="34" charset="-122"/>
                  <a:ea typeface="微软雅黑" panose="020B0503020204020204" pitchFamily="34" charset="-122"/>
                  <a:sym typeface="微软雅黑" panose="020B0503020204020204" pitchFamily="34" charset="-122"/>
                </a:rPr>
                <a:t>市政府工作报告明确提出，深入推进新型城镇化，实施城市更新行动，注重内涵发展，加快建设有高度、有厚度、有温度的江北水城</a:t>
              </a:r>
              <a:r>
                <a:rPr lang="en-US" altLang="zh-CN" sz="20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sym typeface="微软雅黑" panose="020B0503020204020204" pitchFamily="34" charset="-122"/>
                </a:rPr>
                <a:t>运河古都。</a:t>
              </a:r>
              <a:endParaRPr lang="zh-CN" altLang="en-US" sz="20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2945748" y="2468994"/>
            <a:ext cx="8768443" cy="1957521"/>
            <a:chOff x="2945748" y="2779941"/>
            <a:chExt cx="8768443" cy="1957521"/>
          </a:xfrm>
        </p:grpSpPr>
        <p:sp>
          <p:nvSpPr>
            <p:cNvPr id="40" name="平行四边形 39"/>
            <p:cNvSpPr/>
            <p:nvPr/>
          </p:nvSpPr>
          <p:spPr>
            <a:xfrm>
              <a:off x="2945748" y="2779941"/>
              <a:ext cx="8768443" cy="1957521"/>
            </a:xfrm>
            <a:prstGeom prst="parallelogram">
              <a:avLst>
                <a:gd name="adj" fmla="val 0"/>
              </a:avLst>
            </a:prstGeom>
            <a:gradFill>
              <a:gsLst>
                <a:gs pos="100000">
                  <a:schemeClr val="accent1">
                    <a:lumMod val="75000"/>
                    <a:alpha val="10000"/>
                  </a:schemeClr>
                </a:gs>
                <a:gs pos="0">
                  <a:schemeClr val="accent1">
                    <a:lumMod val="20000"/>
                    <a:lumOff val="80000"/>
                    <a:alpha val="0"/>
                  </a:schemeClr>
                </a:gs>
              </a:gsLst>
              <a:lin ang="0" scaled="0"/>
            </a:gradFill>
            <a:ln>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75000"/>
                      <a:alpha val="4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3162300" y="2793524"/>
              <a:ext cx="8125155" cy="1895519"/>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聊城市第十四次党代会提出，高品位推进城市更新。加强城市风貌设计，打造一批艺术性、功能性俱佳的城市地标。实施市城区主干道绿色低碳改造提升，打造多元融合的水城特色轴线。打通“断头路”、拓宽“卡脖子”路桥，建设一批公共停车位、过街天桥、地下通道。统筹推进地下综合管廊建设，全面完成雨污分流工程，实现“小雨不积水、大雨不内涝”。抓好棚户区、老旧小区改造工作。</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1" name="组合 10"/>
          <p:cNvGrpSpPr/>
          <p:nvPr/>
        </p:nvGrpSpPr>
        <p:grpSpPr>
          <a:xfrm>
            <a:off x="2928256" y="4556656"/>
            <a:ext cx="8768443" cy="1495801"/>
            <a:chOff x="2928256" y="4556656"/>
            <a:chExt cx="8768443" cy="1495801"/>
          </a:xfrm>
        </p:grpSpPr>
        <p:sp>
          <p:nvSpPr>
            <p:cNvPr id="41" name="平行四边形 40"/>
            <p:cNvSpPr/>
            <p:nvPr/>
          </p:nvSpPr>
          <p:spPr>
            <a:xfrm>
              <a:off x="2928256" y="4556656"/>
              <a:ext cx="8768443" cy="1495801"/>
            </a:xfrm>
            <a:prstGeom prst="parallelogram">
              <a:avLst>
                <a:gd name="adj" fmla="val 0"/>
              </a:avLst>
            </a:prstGeom>
            <a:gradFill>
              <a:gsLst>
                <a:gs pos="100000">
                  <a:schemeClr val="accent1">
                    <a:lumMod val="75000"/>
                    <a:alpha val="10000"/>
                  </a:schemeClr>
                </a:gs>
                <a:gs pos="0">
                  <a:schemeClr val="accent1">
                    <a:lumMod val="20000"/>
                    <a:lumOff val="80000"/>
                    <a:alpha val="0"/>
                  </a:schemeClr>
                </a:gs>
              </a:gsLst>
              <a:lin ang="0" scaled="0"/>
            </a:gradFill>
            <a:ln>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75000"/>
                      <a:alpha val="4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162300" y="4573267"/>
              <a:ext cx="8305800" cy="1422954"/>
            </a:xfrm>
            <a:prstGeom prst="rect">
              <a:avLst/>
            </a:prstGeom>
            <a:noFill/>
          </p:spPr>
          <p:txBody>
            <a:bodyPr wrap="square" rtlCol="0">
              <a:spAutoFit/>
            </a:bodyPr>
            <a:lstStyle/>
            <a:p>
              <a:pPr>
                <a:lnSpc>
                  <a:spcPct val="150000"/>
                </a:lnSpc>
              </a:pPr>
              <a:r>
                <a:rPr lang="zh-CN" altLang="en-US" sz="2000">
                  <a:latin typeface="微软雅黑" panose="020B0503020204020204" pitchFamily="34" charset="-122"/>
                  <a:ea typeface="微软雅黑" panose="020B0503020204020204" pitchFamily="34" charset="-122"/>
                  <a:sym typeface="微软雅黑" panose="020B0503020204020204" pitchFamily="34" charset="-122"/>
                </a:rPr>
                <a:t>市政府工作报告提出，要提升城市功能品质。开展城市风貌设计，突出城市美学，彰显城市气质。系统推进城市更新，加快实施东昌路绿色低碳改造升级，打造多元融合的水城特色轴线。</a:t>
              </a:r>
              <a:endParaRPr lang="zh-CN" altLang="en-US" sz="20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81084"/>
            <a:ext cx="12006943" cy="568144"/>
            <a:chOff x="0" y="273684"/>
            <a:chExt cx="12006943" cy="568144"/>
          </a:xfrm>
        </p:grpSpPr>
        <p:sp>
          <p:nvSpPr>
            <p:cNvPr id="3" name="文本框 2"/>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4.1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聊城市城市更新简介</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333691"/>
              <a:ext cx="495300" cy="508133"/>
              <a:chOff x="0" y="333691"/>
              <a:chExt cx="495300" cy="508133"/>
            </a:xfrm>
          </p:grpSpPr>
          <p:sp>
            <p:nvSpPr>
              <p:cNvPr id="6" name="矩形 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 name="文本框 1"/>
          <p:cNvSpPr>
            <a:spLocks noChangeArrowheads="1"/>
          </p:cNvSpPr>
          <p:nvPr/>
        </p:nvSpPr>
        <p:spPr bwMode="auto">
          <a:xfrm>
            <a:off x="2825137" y="1231290"/>
            <a:ext cx="6783388"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4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近年来我市选取了以下片区作为城市更新的试点</a:t>
            </a:r>
            <a:endParaRPr lang="zh-CN" altLang="en-US" sz="24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6" name="组合 135"/>
          <p:cNvGrpSpPr/>
          <p:nvPr/>
        </p:nvGrpSpPr>
        <p:grpSpPr>
          <a:xfrm>
            <a:off x="1254034" y="-856343"/>
            <a:ext cx="9925596" cy="9925589"/>
            <a:chOff x="325120" y="-2341876"/>
            <a:chExt cx="11541760" cy="11541752"/>
          </a:xfrm>
        </p:grpSpPr>
        <p:sp>
          <p:nvSpPr>
            <p:cNvPr id="9" name="椭圆 8"/>
            <p:cNvSpPr/>
            <p:nvPr/>
          </p:nvSpPr>
          <p:spPr>
            <a:xfrm>
              <a:off x="4695112" y="2038542"/>
              <a:ext cx="2751780" cy="2751780"/>
            </a:xfrm>
            <a:prstGeom prst="ellipse">
              <a:avLst/>
            </a:prstGeom>
            <a:solidFill>
              <a:schemeClr val="accent1">
                <a:alpha val="15000"/>
              </a:schemeClr>
            </a:solidFill>
            <a:ln w="6350" cmpd="sng">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Segoe UI" panose="020B0502040204020203"/>
                  <a:ea typeface="微软雅黑 Light" panose="020B0502040204020203" charset="-122"/>
                </a:rPr>
                <a:t>90</a:t>
              </a:r>
              <a:endParaRPr kumimoji="0" lang="zh-CN" altLang="en-US" sz="1800" b="0" i="0" u="none" strike="noStrike" kern="1200" cap="none" spc="0" normalizeH="0" baseline="0" noProof="0" dirty="0">
                <a:ln>
                  <a:noFill/>
                </a:ln>
                <a:solidFill>
                  <a:prstClr val="white"/>
                </a:solidFill>
                <a:effectLst/>
                <a:uLnTx/>
                <a:uFillTx/>
                <a:latin typeface="Segoe UI" panose="020B0502040204020203"/>
                <a:ea typeface="微软雅黑 Light" panose="020B0502040204020203" charset="-122"/>
              </a:endParaRPr>
            </a:p>
          </p:txBody>
        </p:sp>
        <p:sp>
          <p:nvSpPr>
            <p:cNvPr id="10" name="椭圆 9"/>
            <p:cNvSpPr/>
            <p:nvPr/>
          </p:nvSpPr>
          <p:spPr>
            <a:xfrm>
              <a:off x="3733428" y="1066429"/>
              <a:ext cx="4725144" cy="4725142"/>
            </a:xfrm>
            <a:prstGeom prst="ellipse">
              <a:avLst/>
            </a:prstGeom>
            <a:noFill/>
            <a:ln w="9525">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Segoe UI" panose="020B0502040204020203"/>
                <a:ea typeface="微软雅黑 Light" panose="020B0502040204020203" charset="-122"/>
              </a:endParaRPr>
            </a:p>
          </p:txBody>
        </p:sp>
        <p:sp>
          <p:nvSpPr>
            <p:cNvPr id="11" name="椭圆 10"/>
            <p:cNvSpPr/>
            <p:nvPr/>
          </p:nvSpPr>
          <p:spPr>
            <a:xfrm>
              <a:off x="3007453" y="340454"/>
              <a:ext cx="6177096" cy="6177094"/>
            </a:xfrm>
            <a:prstGeom prst="ellipse">
              <a:avLst/>
            </a:prstGeom>
            <a:noFill/>
            <a:ln w="9525">
              <a:solidFill>
                <a:schemeClr val="accent1">
                  <a:alpha val="2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Segoe UI" panose="020B0502040204020203"/>
                <a:ea typeface="微软雅黑 Light" panose="020B0502040204020203" charset="-122"/>
              </a:endParaRPr>
            </a:p>
          </p:txBody>
        </p:sp>
        <p:sp>
          <p:nvSpPr>
            <p:cNvPr id="12" name="椭圆 11"/>
            <p:cNvSpPr/>
            <p:nvPr/>
          </p:nvSpPr>
          <p:spPr>
            <a:xfrm>
              <a:off x="1838391" y="-828607"/>
              <a:ext cx="8515218" cy="8515214"/>
            </a:xfrm>
            <a:prstGeom prst="ellipse">
              <a:avLst/>
            </a:prstGeom>
            <a:noFill/>
            <a:ln w="9525">
              <a:gradFill>
                <a:gsLst>
                  <a:gs pos="0">
                    <a:schemeClr val="accent1">
                      <a:alpha val="40000"/>
                    </a:schemeClr>
                  </a:gs>
                  <a:gs pos="100000">
                    <a:schemeClr val="bg1"/>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Segoe UI" panose="020B0502040204020203"/>
                <a:ea typeface="微软雅黑 Light" panose="020B0502040204020203" charset="-122"/>
              </a:endParaRPr>
            </a:p>
          </p:txBody>
        </p:sp>
        <p:sp>
          <p:nvSpPr>
            <p:cNvPr id="13" name="弧形 12"/>
            <p:cNvSpPr>
              <a:spLocks noChangeAspect="1"/>
            </p:cNvSpPr>
            <p:nvPr/>
          </p:nvSpPr>
          <p:spPr>
            <a:xfrm>
              <a:off x="325120" y="-2341876"/>
              <a:ext cx="11541760" cy="11541752"/>
            </a:xfrm>
            <a:prstGeom prst="arc">
              <a:avLst>
                <a:gd name="adj1" fmla="val 495446"/>
                <a:gd name="adj2" fmla="val 11440497"/>
              </a:avLst>
            </a:prstGeom>
            <a:ln w="9525">
              <a:gradFill>
                <a:gsLst>
                  <a:gs pos="0">
                    <a:schemeClr val="accent1">
                      <a:alpha val="60000"/>
                    </a:schemeClr>
                  </a:gs>
                  <a:gs pos="84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panose="020B0502040204020203"/>
                <a:ea typeface="微软雅黑 Light" panose="020B0502040204020203" charset="-122"/>
              </a:endParaRPr>
            </a:p>
          </p:txBody>
        </p:sp>
        <p:sp>
          <p:nvSpPr>
            <p:cNvPr id="14" name="椭圆 13"/>
            <p:cNvSpPr/>
            <p:nvPr/>
          </p:nvSpPr>
          <p:spPr>
            <a:xfrm>
              <a:off x="4902703" y="2246132"/>
              <a:ext cx="2336598" cy="2336598"/>
            </a:xfrm>
            <a:prstGeom prst="ellipse">
              <a:avLst/>
            </a:prstGeom>
            <a:solidFill>
              <a:schemeClr val="accent1">
                <a:alpha val="15000"/>
              </a:schemeClr>
            </a:solidFill>
            <a:ln w="6350" cmpd="sng">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Segoe UI" panose="020B0502040204020203"/>
                <a:ea typeface="微软雅黑 Light" panose="020B0502040204020203" charset="-122"/>
              </a:endParaRPr>
            </a:p>
          </p:txBody>
        </p:sp>
        <p:sp>
          <p:nvSpPr>
            <p:cNvPr id="15" name="椭圆 14"/>
            <p:cNvSpPr/>
            <p:nvPr/>
          </p:nvSpPr>
          <p:spPr>
            <a:xfrm>
              <a:off x="5023009" y="2366439"/>
              <a:ext cx="2095986" cy="2095986"/>
            </a:xfrm>
            <a:prstGeom prst="ellipse">
              <a:avLst/>
            </a:prstGeom>
            <a:gradFill>
              <a:gsLst>
                <a:gs pos="0">
                  <a:schemeClr val="accent1">
                    <a:lumMod val="67000"/>
                    <a:lumOff val="33000"/>
                  </a:schemeClr>
                </a:gs>
                <a:gs pos="98000">
                  <a:schemeClr val="accent1">
                    <a:lumMod val="63000"/>
                  </a:schemeClr>
                </a:gs>
              </a:gsLst>
              <a:lin ang="5400000" scaled="1"/>
            </a:gradFill>
            <a:ln>
              <a:noFill/>
            </a:ln>
            <a:effectLst>
              <a:innerShdw blurRad="355600">
                <a:schemeClr val="accent1">
                  <a:lumMod val="7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Segoe UI" panose="020B0502040204020203"/>
                <a:ea typeface="微软雅黑 Light" panose="020B0502040204020203" charset="-122"/>
              </a:endParaRPr>
            </a:p>
          </p:txBody>
        </p:sp>
        <p:sp>
          <p:nvSpPr>
            <p:cNvPr id="28" name="椭圆 27"/>
            <p:cNvSpPr/>
            <p:nvPr/>
          </p:nvSpPr>
          <p:spPr>
            <a:xfrm>
              <a:off x="3546670" y="3242318"/>
              <a:ext cx="407571" cy="407570"/>
            </a:xfrm>
            <a:prstGeom prst="ellipse">
              <a:avLst/>
            </a:prstGeom>
            <a:gradFill>
              <a:gsLst>
                <a:gs pos="0">
                  <a:schemeClr val="accent1">
                    <a:lumMod val="72000"/>
                    <a:lumOff val="28000"/>
                  </a:schemeClr>
                </a:gs>
                <a:gs pos="98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endParaRPr>
            </a:p>
          </p:txBody>
        </p:sp>
        <p:sp>
          <p:nvSpPr>
            <p:cNvPr id="29" name="椭圆 28"/>
            <p:cNvSpPr/>
            <p:nvPr/>
          </p:nvSpPr>
          <p:spPr>
            <a:xfrm>
              <a:off x="8275362" y="3242318"/>
              <a:ext cx="407571" cy="407570"/>
            </a:xfrm>
            <a:prstGeom prst="ellipse">
              <a:avLst/>
            </a:prstGeom>
            <a:gradFill>
              <a:gsLst>
                <a:gs pos="0">
                  <a:schemeClr val="accent1">
                    <a:lumMod val="72000"/>
                    <a:lumOff val="28000"/>
                  </a:schemeClr>
                </a:gs>
                <a:gs pos="98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endParaRPr>
            </a:p>
          </p:txBody>
        </p:sp>
        <p:sp>
          <p:nvSpPr>
            <p:cNvPr id="30" name="椭圆 29"/>
            <p:cNvSpPr/>
            <p:nvPr/>
          </p:nvSpPr>
          <p:spPr>
            <a:xfrm>
              <a:off x="4053815" y="1629126"/>
              <a:ext cx="407571" cy="407570"/>
            </a:xfrm>
            <a:prstGeom prst="ellipse">
              <a:avLst/>
            </a:prstGeom>
            <a:gradFill>
              <a:gsLst>
                <a:gs pos="0">
                  <a:schemeClr val="accent1">
                    <a:lumMod val="72000"/>
                    <a:lumOff val="28000"/>
                  </a:schemeClr>
                </a:gs>
                <a:gs pos="98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endParaRPr>
            </a:p>
          </p:txBody>
        </p:sp>
        <p:sp>
          <p:nvSpPr>
            <p:cNvPr id="54" name="椭圆 53"/>
            <p:cNvSpPr/>
            <p:nvPr/>
          </p:nvSpPr>
          <p:spPr>
            <a:xfrm>
              <a:off x="4053815" y="4766318"/>
              <a:ext cx="407571" cy="407570"/>
            </a:xfrm>
            <a:prstGeom prst="ellipse">
              <a:avLst/>
            </a:prstGeom>
            <a:gradFill>
              <a:gsLst>
                <a:gs pos="0">
                  <a:schemeClr val="accent1">
                    <a:lumMod val="72000"/>
                    <a:lumOff val="28000"/>
                  </a:schemeClr>
                </a:gs>
                <a:gs pos="98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endParaRPr>
            </a:p>
          </p:txBody>
        </p:sp>
        <p:sp>
          <p:nvSpPr>
            <p:cNvPr id="63" name="椭圆 62"/>
            <p:cNvSpPr/>
            <p:nvPr/>
          </p:nvSpPr>
          <p:spPr>
            <a:xfrm>
              <a:off x="7768217" y="4766318"/>
              <a:ext cx="407571" cy="407570"/>
            </a:xfrm>
            <a:prstGeom prst="ellipse">
              <a:avLst/>
            </a:prstGeom>
            <a:gradFill>
              <a:gsLst>
                <a:gs pos="0">
                  <a:schemeClr val="accent1">
                    <a:lumMod val="72000"/>
                    <a:lumOff val="28000"/>
                  </a:schemeClr>
                </a:gs>
                <a:gs pos="98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gradFill>
                  <a:gsLst>
                    <a:gs pos="0">
                      <a:srgbClr val="FFA300"/>
                    </a:gs>
                    <a:gs pos="100000">
                      <a:srgbClr val="7BD3FF"/>
                    </a:gs>
                  </a:gsLst>
                  <a:lin ang="16200000" scaled="1"/>
                </a:gradFill>
                <a:effectLst/>
                <a:uLnTx/>
                <a:uFillTx/>
                <a:latin typeface="Roboto"/>
                <a:ea typeface="思源黑体 CN Regular"/>
              </a:endParaRPr>
            </a:p>
          </p:txBody>
        </p:sp>
        <p:sp>
          <p:nvSpPr>
            <p:cNvPr id="64" name="椭圆 63"/>
            <p:cNvSpPr/>
            <p:nvPr/>
          </p:nvSpPr>
          <p:spPr>
            <a:xfrm>
              <a:off x="7768217" y="1629126"/>
              <a:ext cx="407571" cy="407570"/>
            </a:xfrm>
            <a:prstGeom prst="ellipse">
              <a:avLst/>
            </a:prstGeom>
            <a:gradFill>
              <a:gsLst>
                <a:gs pos="0">
                  <a:schemeClr val="accent1">
                    <a:lumMod val="72000"/>
                    <a:lumOff val="28000"/>
                  </a:schemeClr>
                </a:gs>
                <a:gs pos="98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gradFill>
                  <a:gsLst>
                    <a:gs pos="0">
                      <a:srgbClr val="FFA300"/>
                    </a:gs>
                    <a:gs pos="100000">
                      <a:srgbClr val="7BD3FF"/>
                    </a:gs>
                  </a:gsLst>
                  <a:lin ang="16200000" scaled="1"/>
                </a:gradFill>
                <a:effectLst/>
                <a:uLnTx/>
                <a:uFillTx/>
                <a:latin typeface="Roboto"/>
                <a:ea typeface="思源黑体 CN Regular"/>
              </a:endParaRPr>
            </a:p>
          </p:txBody>
        </p:sp>
      </p:grpSp>
      <p:pic>
        <p:nvPicPr>
          <p:cNvPr id="140" name="图片 13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61009" y="2838862"/>
            <a:ext cx="2750698" cy="2259766"/>
          </a:xfrm>
          <a:prstGeom prst="rect">
            <a:avLst/>
          </a:prstGeom>
        </p:spPr>
      </p:pic>
      <p:sp>
        <p:nvSpPr>
          <p:cNvPr id="141" name="文本框 140"/>
          <p:cNvSpPr txBox="1"/>
          <p:nvPr/>
        </p:nvSpPr>
        <p:spPr>
          <a:xfrm>
            <a:off x="2873062" y="2503025"/>
            <a:ext cx="1834319"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运河片区</a:t>
            </a:r>
            <a:endParaRPr lang="zh-CN" altLang="en-US" sz="2400" b="1" dirty="0">
              <a:latin typeface="微软雅黑" panose="020B0503020204020204" pitchFamily="34" charset="-122"/>
              <a:ea typeface="微软雅黑" panose="020B0503020204020204" pitchFamily="34" charset="-122"/>
            </a:endParaRPr>
          </a:p>
        </p:txBody>
      </p:sp>
      <p:sp>
        <p:nvSpPr>
          <p:cNvPr id="142" name="文本框 141"/>
          <p:cNvSpPr txBox="1"/>
          <p:nvPr/>
        </p:nvSpPr>
        <p:spPr>
          <a:xfrm>
            <a:off x="1007801" y="3893311"/>
            <a:ext cx="3109283" cy="460375"/>
          </a:xfrm>
          <a:prstGeom prst="rect">
            <a:avLst/>
          </a:prstGeom>
          <a:noFill/>
        </p:spPr>
        <p:txBody>
          <a:bodyPr wrap="square" rtlCol="0">
            <a:spAutoFit/>
          </a:bodyPr>
          <a:lstStyle/>
          <a:p>
            <a:r>
              <a:rPr lang="zh-CN" altLang="en-US" sz="2400" b="1">
                <a:latin typeface="微软雅黑" panose="020B0503020204020204" pitchFamily="34" charset="-122"/>
                <a:ea typeface="微软雅黑" panose="020B0503020204020204" pitchFamily="34" charset="-122"/>
              </a:rPr>
              <a:t>九州洼片区</a:t>
            </a:r>
            <a:endParaRPr lang="zh-CN" altLang="en-US" sz="2400" b="1" dirty="0">
              <a:latin typeface="微软雅黑" panose="020B0503020204020204" pitchFamily="34" charset="-122"/>
              <a:ea typeface="微软雅黑" panose="020B0503020204020204" pitchFamily="34" charset="-122"/>
            </a:endParaRPr>
          </a:p>
        </p:txBody>
      </p:sp>
      <p:sp>
        <p:nvSpPr>
          <p:cNvPr id="143" name="文本框 142"/>
          <p:cNvSpPr txBox="1"/>
          <p:nvPr/>
        </p:nvSpPr>
        <p:spPr>
          <a:xfrm>
            <a:off x="2655472" y="5200924"/>
            <a:ext cx="1887243"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北关街片区</a:t>
            </a:r>
            <a:endParaRPr lang="zh-CN" altLang="en-US" sz="2400" b="1" dirty="0">
              <a:latin typeface="微软雅黑" panose="020B0503020204020204" pitchFamily="34" charset="-122"/>
              <a:ea typeface="微软雅黑" panose="020B0503020204020204" pitchFamily="34" charset="-122"/>
            </a:endParaRPr>
          </a:p>
        </p:txBody>
      </p:sp>
      <p:sp>
        <p:nvSpPr>
          <p:cNvPr id="144" name="文本框 143"/>
          <p:cNvSpPr txBox="1"/>
          <p:nvPr/>
        </p:nvSpPr>
        <p:spPr>
          <a:xfrm>
            <a:off x="8091023" y="2511548"/>
            <a:ext cx="1834319" cy="461665"/>
          </a:xfrm>
          <a:prstGeom prst="rect">
            <a:avLst/>
          </a:prstGeom>
          <a:noFill/>
        </p:spPr>
        <p:txBody>
          <a:bodyPr wrap="square" rtlCol="0">
            <a:spAutoFit/>
          </a:bodyPr>
          <a:lstStyle/>
          <a:p>
            <a:r>
              <a:rPr lang="zh-CN" altLang="en-US" sz="2400" b="1">
                <a:latin typeface="微软雅黑" panose="020B0503020204020204" pitchFamily="34" charset="-122"/>
                <a:ea typeface="微软雅黑" panose="020B0503020204020204" pitchFamily="34" charset="-122"/>
              </a:rPr>
              <a:t>状元街</a:t>
            </a:r>
            <a:endParaRPr lang="zh-CN" altLang="en-US" sz="2400" b="1" dirty="0">
              <a:latin typeface="微软雅黑" panose="020B0503020204020204" pitchFamily="34" charset="-122"/>
              <a:ea typeface="微软雅黑" panose="020B0503020204020204" pitchFamily="34" charset="-122"/>
            </a:endParaRPr>
          </a:p>
        </p:txBody>
      </p:sp>
      <p:sp>
        <p:nvSpPr>
          <p:cNvPr id="145" name="文本框 144"/>
          <p:cNvSpPr txBox="1"/>
          <p:nvPr/>
        </p:nvSpPr>
        <p:spPr>
          <a:xfrm>
            <a:off x="8580058" y="3900042"/>
            <a:ext cx="1834319"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东关街片区</a:t>
            </a:r>
            <a:endParaRPr lang="zh-CN" altLang="en-US" sz="2400" b="1" dirty="0">
              <a:latin typeface="微软雅黑" panose="020B0503020204020204" pitchFamily="34" charset="-122"/>
              <a:ea typeface="微软雅黑" panose="020B0503020204020204" pitchFamily="34" charset="-122"/>
            </a:endParaRPr>
          </a:p>
        </p:txBody>
      </p:sp>
      <p:sp>
        <p:nvSpPr>
          <p:cNvPr id="146" name="文本框 145"/>
          <p:cNvSpPr txBox="1"/>
          <p:nvPr/>
        </p:nvSpPr>
        <p:spPr>
          <a:xfrm>
            <a:off x="8227207" y="5200923"/>
            <a:ext cx="3020424"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东昌路城市更新改造</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830035" y="1689100"/>
            <a:ext cx="10815866" cy="1270000"/>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0" y="181084"/>
            <a:ext cx="12006943" cy="568144"/>
            <a:chOff x="0" y="273684"/>
            <a:chExt cx="12006943" cy="568144"/>
          </a:xfrm>
        </p:grpSpPr>
        <p:sp>
          <p:nvSpPr>
            <p:cNvPr id="3" name="文本框 2"/>
            <p:cNvSpPr txBox="1"/>
            <p:nvPr/>
          </p:nvSpPr>
          <p:spPr>
            <a:xfrm>
              <a:off x="588781" y="273684"/>
              <a:ext cx="67989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4.2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试点片区城市更新</a:t>
              </a:r>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运河片区 </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333691"/>
              <a:ext cx="495300" cy="508133"/>
              <a:chOff x="0" y="333691"/>
              <a:chExt cx="495300" cy="508133"/>
            </a:xfrm>
          </p:grpSpPr>
          <p:sp>
            <p:nvSpPr>
              <p:cNvPr id="6" name="矩形 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8" name="图片 7"/>
          <p:cNvPicPr>
            <a:picLocks noChangeAspect="1" noChangeArrowheads="1"/>
          </p:cNvPicPr>
          <p:nvPr/>
        </p:nvPicPr>
        <p:blipFill rotWithShape="1">
          <a:blip r:embed="rId1">
            <a:extLst>
              <a:ext uri="{28A0092B-C50C-407E-A947-70E740481C1C}">
                <a14:useLocalDpi xmlns:a14="http://schemas.microsoft.com/office/drawing/2010/main" val="0"/>
              </a:ext>
            </a:extLst>
          </a:blip>
          <a:srcRect t="19851"/>
          <a:stretch>
            <a:fillRect/>
          </a:stretch>
        </p:blipFill>
        <p:spPr bwMode="auto">
          <a:xfrm>
            <a:off x="2400526" y="2997354"/>
            <a:ext cx="7390947" cy="356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p:cNvGrpSpPr/>
          <p:nvPr/>
        </p:nvGrpSpPr>
        <p:grpSpPr>
          <a:xfrm>
            <a:off x="642257" y="1050473"/>
            <a:ext cx="2685143" cy="511627"/>
            <a:chOff x="1915886" y="1088573"/>
            <a:chExt cx="2685143" cy="511627"/>
          </a:xfrm>
        </p:grpSpPr>
        <p:sp>
          <p:nvSpPr>
            <p:cNvPr id="10" name="矩形: 圆角 9"/>
            <p:cNvSpPr/>
            <p:nvPr/>
          </p:nvSpPr>
          <p:spPr>
            <a:xfrm>
              <a:off x="1915886" y="1088573"/>
              <a:ext cx="2685143" cy="511627"/>
            </a:xfrm>
            <a:prstGeom prst="roundRect">
              <a:avLst>
                <a:gd name="adj" fmla="val 50000"/>
              </a:avLst>
            </a:prstGeom>
            <a:gradFill>
              <a:gsLst>
                <a:gs pos="0">
                  <a:schemeClr val="accent1">
                    <a:lumMod val="60000"/>
                    <a:lumOff val="40000"/>
                  </a:schemeClr>
                </a:gs>
                <a:gs pos="64000">
                  <a:srgbClr val="0070C0"/>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5D88A8">
                    <a:lumMod val="20000"/>
                    <a:lumOff val="80000"/>
                  </a:srgbClr>
                </a:solidFill>
                <a:latin typeface="思源宋体 CN Heavy"/>
                <a:ea typeface="思源宋体 CN Heavy"/>
              </a:endParaRPr>
            </a:p>
          </p:txBody>
        </p:sp>
        <p:sp>
          <p:nvSpPr>
            <p:cNvPr id="11" name="文本框 10"/>
            <p:cNvSpPr txBox="1"/>
            <p:nvPr/>
          </p:nvSpPr>
          <p:spPr>
            <a:xfrm>
              <a:off x="2243365" y="1118507"/>
              <a:ext cx="2176235"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公共空间改造</a:t>
              </a:r>
              <a:endParaRPr lang="zh-CN" altLang="en-US" sz="2400" b="1" dirty="0">
                <a:solidFill>
                  <a:schemeClr val="bg1"/>
                </a:solidFill>
              </a:endParaRPr>
            </a:p>
          </p:txBody>
        </p:sp>
      </p:grpSp>
      <p:sp>
        <p:nvSpPr>
          <p:cNvPr id="14" name="文本框 13"/>
          <p:cNvSpPr txBox="1"/>
          <p:nvPr/>
        </p:nvSpPr>
        <p:spPr>
          <a:xfrm>
            <a:off x="931635" y="1979394"/>
            <a:ext cx="10726964" cy="384721"/>
          </a:xfrm>
          <a:prstGeom prst="rect">
            <a:avLst/>
          </a:prstGeom>
          <a:noFill/>
        </p:spPr>
        <p:txBody>
          <a:bodyPr wrap="square" rtlCol="0">
            <a:spAutoFit/>
          </a:bodyPr>
          <a:lstStyle/>
          <a:p>
            <a:pPr marL="285750" indent="-285750">
              <a:buClr>
                <a:srgbClr val="0070C0"/>
              </a:buClr>
              <a:buFont typeface="Arial" panose="020B0604020202020204" pitchFamily="34" charset="0"/>
              <a:buChar char="•"/>
            </a:pPr>
            <a:r>
              <a:rPr lang="zh-CN" altLang="en-US" sz="1900" dirty="0"/>
              <a:t>沿运河构建主要开放空间节点、次要开放空间节点，形成滨河开放空间体系，放大滨水空间价值。</a:t>
            </a:r>
            <a:endParaRPr lang="zh-CN" altLang="en-US" sz="1900" dirty="0"/>
          </a:p>
        </p:txBody>
      </p:sp>
      <p:sp>
        <p:nvSpPr>
          <p:cNvPr id="15" name="文本框 14"/>
          <p:cNvSpPr txBox="1"/>
          <p:nvPr/>
        </p:nvSpPr>
        <p:spPr>
          <a:xfrm>
            <a:off x="931635" y="2474239"/>
            <a:ext cx="9866993" cy="384721"/>
          </a:xfrm>
          <a:prstGeom prst="rect">
            <a:avLst/>
          </a:prstGeom>
          <a:noFill/>
        </p:spPr>
        <p:txBody>
          <a:bodyPr wrap="square" rtlCol="0">
            <a:spAutoFit/>
          </a:bodyPr>
          <a:lstStyle/>
          <a:p>
            <a:pPr marL="285750" indent="-285750">
              <a:buClr>
                <a:srgbClr val="0070C0"/>
              </a:buClr>
              <a:buFont typeface="Arial" panose="020B0604020202020204" pitchFamily="34" charset="0"/>
              <a:buChar char="•"/>
            </a:pPr>
            <a:r>
              <a:rPr lang="zh-CN" altLang="en-US" sz="1900" dirty="0"/>
              <a:t>打造街道公共空间，提供休闲活动场所。识别可改造街角空间，建设口袋公园。</a:t>
            </a:r>
            <a:endParaRPr lang="zh-CN" altLang="en-US" sz="1900" dirty="0"/>
          </a:p>
        </p:txBody>
      </p:sp>
      <p:grpSp>
        <p:nvGrpSpPr>
          <p:cNvPr id="18" name="组合 17"/>
          <p:cNvGrpSpPr/>
          <p:nvPr/>
        </p:nvGrpSpPr>
        <p:grpSpPr>
          <a:xfrm>
            <a:off x="4531744" y="1470134"/>
            <a:ext cx="3339533" cy="430887"/>
            <a:chOff x="4531744" y="1470134"/>
            <a:chExt cx="3339533" cy="430887"/>
          </a:xfrm>
        </p:grpSpPr>
        <p:sp>
          <p:nvSpPr>
            <p:cNvPr id="17" name="矩形 16"/>
            <p:cNvSpPr/>
            <p:nvPr/>
          </p:nvSpPr>
          <p:spPr>
            <a:xfrm>
              <a:off x="4571375" y="1724025"/>
              <a:ext cx="3197850" cy="127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531744" y="1470134"/>
              <a:ext cx="3339533" cy="430887"/>
            </a:xfrm>
            <a:prstGeom prst="rect">
              <a:avLst/>
            </a:prstGeom>
            <a:noFill/>
          </p:spPr>
          <p:txBody>
            <a:bodyPr wrap="square" rtlCol="0">
              <a:spAutoFit/>
            </a:bodyPr>
            <a:lstStyle/>
            <a:p>
              <a:r>
                <a:rPr lang="zh-CN" altLang="en-US" sz="2200" b="1" dirty="0">
                  <a:solidFill>
                    <a:srgbClr val="0070C0"/>
                  </a:solidFill>
                </a:rPr>
                <a:t>创建多种形态的公共空间</a:t>
              </a:r>
              <a:endParaRPr lang="zh-CN" altLang="en-US" sz="2200" b="1" dirty="0">
                <a:solidFill>
                  <a:srgbClr val="0070C0"/>
                </a:solidFill>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45"/>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t="11054" b="11054"/>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组合 10"/>
          <p:cNvGrpSpPr/>
          <p:nvPr/>
        </p:nvGrpSpPr>
        <p:grpSpPr>
          <a:xfrm>
            <a:off x="0" y="5061131"/>
            <a:ext cx="12192000" cy="774700"/>
            <a:chOff x="0" y="5165635"/>
            <a:chExt cx="12192000" cy="774700"/>
          </a:xfrm>
        </p:grpSpPr>
        <p:sp>
          <p:nvSpPr>
            <p:cNvPr id="10" name="矩形 9"/>
            <p:cNvSpPr/>
            <p:nvPr/>
          </p:nvSpPr>
          <p:spPr>
            <a:xfrm>
              <a:off x="0" y="5165635"/>
              <a:ext cx="12192000" cy="774700"/>
            </a:xfrm>
            <a:prstGeom prst="rect">
              <a:avLst/>
            </a:prstGeom>
            <a:gradFill flip="none" rotWithShape="1">
              <a:gsLst>
                <a:gs pos="0">
                  <a:schemeClr val="bg1">
                    <a:alpha val="0"/>
                  </a:schemeClr>
                </a:gs>
                <a:gs pos="36000">
                  <a:schemeClr val="bg1">
                    <a:alpha val="60000"/>
                  </a:schemeClr>
                </a:gs>
                <a:gs pos="70000">
                  <a:schemeClr val="bg1">
                    <a:alpha val="61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2"/>
            <p:cNvSpPr>
              <a:spLocks noChangeArrowheads="1"/>
            </p:cNvSpPr>
            <p:nvPr/>
          </p:nvSpPr>
          <p:spPr bwMode="auto">
            <a:xfrm>
              <a:off x="2053868" y="5215535"/>
              <a:ext cx="8084264" cy="605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30000"/>
                </a:lnSpc>
              </a:pPr>
              <a:r>
                <a:rPr lang="zh-CN" altLang="en-US" sz="2800" b="1" dirty="0">
                  <a:effectLst>
                    <a:glow rad="76200">
                      <a:schemeClr val="bg1"/>
                    </a:glow>
                  </a:effectLst>
                  <a:latin typeface="微软雅黑" panose="020B0503020204020204" pitchFamily="34" charset="-122"/>
                  <a:ea typeface="微软雅黑" panose="020B0503020204020204" pitchFamily="34" charset="-122"/>
                  <a:sym typeface="微软雅黑" panose="020B0503020204020204" pitchFamily="34" charset="-122"/>
                </a:rPr>
                <a:t>融合运河文化、蓝绿空间的高品质城市生活片区。</a:t>
              </a:r>
              <a:endParaRPr lang="en-US" altLang="zh-CN" sz="2800" b="1" dirty="0">
                <a:effectLst>
                  <a:glow rad="76200">
                    <a:schemeClr val="bg1"/>
                  </a:glow>
                </a:effectLst>
              </a:endParaRPr>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81084"/>
            <a:ext cx="12006943" cy="568144"/>
            <a:chOff x="0" y="273684"/>
            <a:chExt cx="12006943" cy="568144"/>
          </a:xfrm>
        </p:grpSpPr>
        <p:sp>
          <p:nvSpPr>
            <p:cNvPr id="9" name="文本框 8"/>
            <p:cNvSpPr txBox="1"/>
            <p:nvPr/>
          </p:nvSpPr>
          <p:spPr>
            <a:xfrm>
              <a:off x="588781" y="273684"/>
              <a:ext cx="6088283"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4.2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试点片区城市更新</a:t>
              </a:r>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九州洼片区 </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10" name="直接连接符 9"/>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 name="组合 1"/>
          <p:cNvGrpSpPr/>
          <p:nvPr/>
        </p:nvGrpSpPr>
        <p:grpSpPr>
          <a:xfrm>
            <a:off x="1798638" y="4658953"/>
            <a:ext cx="8594725" cy="1662113"/>
            <a:chOff x="1724303" y="4737331"/>
            <a:chExt cx="8594725" cy="1662113"/>
          </a:xfrm>
        </p:grpSpPr>
        <p:sp>
          <p:nvSpPr>
            <p:cNvPr id="28" name="圆角矩形 3"/>
            <p:cNvSpPr>
              <a:spLocks noChangeArrowheads="1"/>
            </p:cNvSpPr>
            <p:nvPr/>
          </p:nvSpPr>
          <p:spPr bwMode="auto">
            <a:xfrm>
              <a:off x="1724303" y="4737331"/>
              <a:ext cx="2659063" cy="1662112"/>
            </a:xfrm>
            <a:prstGeom prst="roundRect">
              <a:avLst>
                <a:gd name="adj" fmla="val 16667"/>
              </a:avLst>
            </a:prstGeom>
            <a:blipFill dpi="0" rotWithShape="1">
              <a:blip r:embed="rId1"/>
              <a:srcRect/>
              <a:stretch>
                <a:fillRect/>
              </a:stretch>
            </a:blipFill>
            <a:ln>
              <a:noFill/>
            </a:ln>
            <a:effectLst/>
            <a:extLst>
              <a:ext uri="{91240B29-F687-4F45-9708-019B960494DF}">
                <a14:hiddenLine xmlns:a14="http://schemas.microsoft.com/office/drawing/2010/main" w="12700">
                  <a:solidFill>
                    <a:srgbClr val="537756"/>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b="0">
                <a:solidFill>
                  <a:srgbClr val="FFFFFF"/>
                </a:solidFill>
                <a:latin typeface="宋体" panose="02010600030101010101" pitchFamily="2" charset="-122"/>
                <a:sym typeface="宋体" panose="02010600030101010101" pitchFamily="2" charset="-122"/>
              </a:endParaRPr>
            </a:p>
          </p:txBody>
        </p:sp>
        <p:sp>
          <p:nvSpPr>
            <p:cNvPr id="29" name="圆角矩形 4"/>
            <p:cNvSpPr>
              <a:spLocks noChangeArrowheads="1"/>
            </p:cNvSpPr>
            <p:nvPr/>
          </p:nvSpPr>
          <p:spPr bwMode="auto">
            <a:xfrm>
              <a:off x="4692929" y="4737331"/>
              <a:ext cx="2657475" cy="1662113"/>
            </a:xfrm>
            <a:prstGeom prst="roundRect">
              <a:avLst>
                <a:gd name="adj" fmla="val 16667"/>
              </a:avLst>
            </a:prstGeom>
            <a:blipFill dpi="0" rotWithShape="1">
              <a:blip r:embed="rId2"/>
              <a:srcRect/>
              <a:stretch>
                <a:fillRect/>
              </a:stretch>
            </a:blipFill>
            <a:ln>
              <a:noFill/>
            </a:ln>
            <a:effectLst/>
            <a:extLst>
              <a:ext uri="{91240B29-F687-4F45-9708-019B960494DF}">
                <a14:hiddenLine xmlns:a14="http://schemas.microsoft.com/office/drawing/2010/main" w="12700">
                  <a:solidFill>
                    <a:srgbClr val="537756"/>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b="0">
                <a:solidFill>
                  <a:srgbClr val="FFFFFF"/>
                </a:solidFill>
                <a:latin typeface="宋体" panose="02010600030101010101" pitchFamily="2" charset="-122"/>
                <a:sym typeface="宋体" panose="02010600030101010101" pitchFamily="2" charset="-122"/>
              </a:endParaRPr>
            </a:p>
          </p:txBody>
        </p:sp>
        <p:sp>
          <p:nvSpPr>
            <p:cNvPr id="30" name="圆角矩形 6"/>
            <p:cNvSpPr>
              <a:spLocks noChangeArrowheads="1"/>
            </p:cNvSpPr>
            <p:nvPr/>
          </p:nvSpPr>
          <p:spPr bwMode="auto">
            <a:xfrm>
              <a:off x="7659966" y="4737331"/>
              <a:ext cx="2659062" cy="1662113"/>
            </a:xfrm>
            <a:prstGeom prst="roundRect">
              <a:avLst>
                <a:gd name="adj" fmla="val 16667"/>
              </a:avLst>
            </a:prstGeom>
            <a:blipFill dpi="0" rotWithShape="1">
              <a:blip r:embed="rId3"/>
              <a:srcRect/>
              <a:stretch>
                <a:fillRect/>
              </a:stretch>
            </a:blipFill>
            <a:ln>
              <a:noFill/>
            </a:ln>
            <a:effectLst/>
            <a:extLst>
              <a:ext uri="{91240B29-F687-4F45-9708-019B960494DF}">
                <a14:hiddenLine xmlns:a14="http://schemas.microsoft.com/office/drawing/2010/main" w="12700">
                  <a:solidFill>
                    <a:srgbClr val="537756"/>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b="0">
                <a:solidFill>
                  <a:srgbClr val="FFFFFF"/>
                </a:solidFill>
                <a:latin typeface="宋体" panose="02010600030101010101" pitchFamily="2" charset="-122"/>
                <a:sym typeface="宋体" panose="02010600030101010101" pitchFamily="2" charset="-122"/>
              </a:endParaRPr>
            </a:p>
          </p:txBody>
        </p:sp>
      </p:grpSp>
      <p:sp>
        <p:nvSpPr>
          <p:cNvPr id="31" name="Fill shape"/>
          <p:cNvSpPr/>
          <p:nvPr/>
        </p:nvSpPr>
        <p:spPr>
          <a:xfrm>
            <a:off x="5164183" y="1105636"/>
            <a:ext cx="1863634" cy="649034"/>
          </a:xfrm>
          <a:prstGeom prst="roundRect">
            <a:avLst>
              <a:gd name="adj" fmla="val 50000"/>
            </a:avLst>
          </a:prstGeom>
          <a:gradFill flip="none" rotWithShape="1">
            <a:gsLst>
              <a:gs pos="0">
                <a:srgbClr val="0070C0"/>
              </a:gs>
              <a:gs pos="100000">
                <a:schemeClr val="accent1">
                  <a:lumMod val="50000"/>
                </a:schemeClr>
              </a:gs>
            </a:gsLst>
            <a:lin ang="2700000" scaled="1"/>
            <a:tileRect/>
          </a:gradFill>
          <a:ln>
            <a:noFill/>
          </a:ln>
          <a:effectLst>
            <a:outerShdw blurRad="381000" dist="1270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spcBef>
                <a:spcPts val="0"/>
              </a:spcBef>
              <a:spcAft>
                <a:spcPts val="0"/>
              </a:spcAft>
              <a:buClrTx/>
              <a:buSzTx/>
              <a:buFontTx/>
              <a:buNone/>
              <a:defRPr/>
            </a:pPr>
            <a:r>
              <a:rPr kumimoji="0" lang="en-US" sz="1100" b="0" i="0" u="none" strike="noStrike" kern="1200" cap="none" spc="0" normalizeH="0" baseline="0" noProof="0" dirty="0">
                <a:ln>
                  <a:noFill/>
                </a:ln>
                <a:solidFill>
                  <a:schemeClr val="bg1"/>
                </a:solidFill>
                <a:effectLst/>
                <a:uLnTx/>
                <a:uFillTx/>
                <a:latin typeface="思源宋体 CN Heavy"/>
                <a:ea typeface="思源宋体 CN Heavy"/>
              </a:rPr>
              <a:t> </a:t>
            </a:r>
            <a:r>
              <a:rPr lang="zh-CN" altLang="en-US" sz="3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高新区</a:t>
            </a:r>
            <a:endParaRPr lang="en-US" sz="3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9" name="组合 38"/>
          <p:cNvGrpSpPr/>
          <p:nvPr/>
        </p:nvGrpSpPr>
        <p:grpSpPr>
          <a:xfrm>
            <a:off x="1299029" y="1946573"/>
            <a:ext cx="2529568" cy="679865"/>
            <a:chOff x="918793" y="2342735"/>
            <a:chExt cx="1900607" cy="731838"/>
          </a:xfrm>
        </p:grpSpPr>
        <p:sp>
          <p:nvSpPr>
            <p:cNvPr id="34" name="矩形: 圆角 33"/>
            <p:cNvSpPr/>
            <p:nvPr/>
          </p:nvSpPr>
          <p:spPr>
            <a:xfrm>
              <a:off x="918793" y="2342735"/>
              <a:ext cx="1900607" cy="731838"/>
            </a:xfrm>
            <a:prstGeom prst="roundRect">
              <a:avLst>
                <a:gd name="adj" fmla="val 50000"/>
              </a:avLst>
            </a:prstGeom>
            <a:solidFill>
              <a:schemeClr val="accent1">
                <a:lumMod val="20000"/>
                <a:lumOff val="80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zh-CN" altLang="en-US" sz="1200">
                <a:solidFill>
                  <a:prstClr val="black"/>
                </a:solidFill>
                <a:latin typeface="Roboto Bold"/>
                <a:ea typeface="思源黑体 CN Regular"/>
              </a:endParaRPr>
            </a:p>
          </p:txBody>
        </p:sp>
        <p:sp>
          <p:nvSpPr>
            <p:cNvPr id="38" name="文本框 37"/>
            <p:cNvSpPr txBox="1"/>
            <p:nvPr/>
          </p:nvSpPr>
          <p:spPr>
            <a:xfrm>
              <a:off x="1379072" y="2447044"/>
              <a:ext cx="980047" cy="563218"/>
            </a:xfrm>
            <a:prstGeom prst="rect">
              <a:avLst/>
            </a:prstGeom>
            <a:noFill/>
          </p:spPr>
          <p:txBody>
            <a:bodyPr wrap="square" rtlCol="0">
              <a:spAutoFit/>
            </a:bodyPr>
            <a:lstStyle/>
            <a:p>
              <a:pPr algn="ctr"/>
              <a:r>
                <a:rPr lang="zh-CN" altLang="en-US" sz="2800" dirty="0"/>
                <a:t>智 慧</a:t>
              </a:r>
              <a:endParaRPr lang="zh-CN" altLang="en-US" sz="2800" dirty="0"/>
            </a:p>
          </p:txBody>
        </p:sp>
      </p:grpSp>
      <p:grpSp>
        <p:nvGrpSpPr>
          <p:cNvPr id="40" name="组合 39"/>
          <p:cNvGrpSpPr/>
          <p:nvPr/>
        </p:nvGrpSpPr>
        <p:grpSpPr>
          <a:xfrm>
            <a:off x="4805816" y="1946573"/>
            <a:ext cx="2529568" cy="679865"/>
            <a:chOff x="918793" y="2342735"/>
            <a:chExt cx="1900607" cy="731838"/>
          </a:xfrm>
        </p:grpSpPr>
        <p:sp>
          <p:nvSpPr>
            <p:cNvPr id="41" name="矩形: 圆角 40"/>
            <p:cNvSpPr/>
            <p:nvPr/>
          </p:nvSpPr>
          <p:spPr>
            <a:xfrm>
              <a:off x="918793" y="2342735"/>
              <a:ext cx="1900607" cy="731838"/>
            </a:xfrm>
            <a:prstGeom prst="roundRect">
              <a:avLst>
                <a:gd name="adj" fmla="val 50000"/>
              </a:avLst>
            </a:prstGeom>
            <a:solidFill>
              <a:schemeClr val="accent1">
                <a:lumMod val="20000"/>
                <a:lumOff val="80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zh-CN" altLang="en-US" sz="1200">
                <a:solidFill>
                  <a:prstClr val="black"/>
                </a:solidFill>
                <a:latin typeface="Roboto Bold"/>
                <a:ea typeface="思源黑体 CN Regular"/>
              </a:endParaRPr>
            </a:p>
          </p:txBody>
        </p:sp>
        <p:sp>
          <p:nvSpPr>
            <p:cNvPr id="42" name="文本框 41"/>
            <p:cNvSpPr txBox="1"/>
            <p:nvPr/>
          </p:nvSpPr>
          <p:spPr>
            <a:xfrm>
              <a:off x="1379072" y="2447044"/>
              <a:ext cx="980047" cy="563218"/>
            </a:xfrm>
            <a:prstGeom prst="rect">
              <a:avLst/>
            </a:prstGeom>
            <a:noFill/>
          </p:spPr>
          <p:txBody>
            <a:bodyPr wrap="square" rtlCol="0">
              <a:spAutoFit/>
            </a:bodyPr>
            <a:lstStyle/>
            <a:p>
              <a:pPr algn="ctr"/>
              <a:r>
                <a:rPr lang="zh-CN" altLang="en-US" sz="2800" dirty="0"/>
                <a:t>健 康</a:t>
              </a:r>
              <a:endParaRPr lang="zh-CN" altLang="en-US" sz="2800" dirty="0"/>
            </a:p>
          </p:txBody>
        </p:sp>
      </p:grpSp>
      <p:grpSp>
        <p:nvGrpSpPr>
          <p:cNvPr id="46" name="组合 45"/>
          <p:cNvGrpSpPr/>
          <p:nvPr/>
        </p:nvGrpSpPr>
        <p:grpSpPr>
          <a:xfrm>
            <a:off x="8312604" y="1946573"/>
            <a:ext cx="2529568" cy="679865"/>
            <a:chOff x="918793" y="2342735"/>
            <a:chExt cx="1900607" cy="731838"/>
          </a:xfrm>
        </p:grpSpPr>
        <p:sp>
          <p:nvSpPr>
            <p:cNvPr id="47" name="矩形: 圆角 46"/>
            <p:cNvSpPr/>
            <p:nvPr/>
          </p:nvSpPr>
          <p:spPr>
            <a:xfrm>
              <a:off x="918793" y="2342735"/>
              <a:ext cx="1900607" cy="731838"/>
            </a:xfrm>
            <a:prstGeom prst="roundRect">
              <a:avLst>
                <a:gd name="adj" fmla="val 50000"/>
              </a:avLst>
            </a:prstGeom>
            <a:solidFill>
              <a:schemeClr val="accent1">
                <a:lumMod val="20000"/>
                <a:lumOff val="80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zh-CN" altLang="en-US" sz="1200">
                <a:solidFill>
                  <a:prstClr val="black"/>
                </a:solidFill>
                <a:latin typeface="Roboto Bold"/>
                <a:ea typeface="思源黑体 CN Regular"/>
              </a:endParaRPr>
            </a:p>
          </p:txBody>
        </p:sp>
        <p:sp>
          <p:nvSpPr>
            <p:cNvPr id="48" name="文本框 47"/>
            <p:cNvSpPr txBox="1"/>
            <p:nvPr/>
          </p:nvSpPr>
          <p:spPr>
            <a:xfrm>
              <a:off x="1379072" y="2447044"/>
              <a:ext cx="980047" cy="563218"/>
            </a:xfrm>
            <a:prstGeom prst="rect">
              <a:avLst/>
            </a:prstGeom>
            <a:noFill/>
          </p:spPr>
          <p:txBody>
            <a:bodyPr wrap="square" rtlCol="0">
              <a:spAutoFit/>
            </a:bodyPr>
            <a:lstStyle/>
            <a:p>
              <a:pPr algn="ctr"/>
              <a:r>
                <a:rPr lang="zh-CN" altLang="en-US" sz="2800" dirty="0"/>
                <a:t>活 力</a:t>
              </a:r>
              <a:endParaRPr lang="zh-CN" altLang="en-US" sz="2800" dirty="0"/>
            </a:p>
          </p:txBody>
        </p:sp>
      </p:grpSp>
      <p:sp>
        <p:nvSpPr>
          <p:cNvPr id="49" name="左大括号 48"/>
          <p:cNvSpPr/>
          <p:nvPr/>
        </p:nvSpPr>
        <p:spPr>
          <a:xfrm rot="16200000">
            <a:off x="5851057" y="-717940"/>
            <a:ext cx="422798" cy="7247989"/>
          </a:xfrm>
          <a:prstGeom prst="leftBrace">
            <a:avLst>
              <a:gd name="adj1" fmla="val 59398"/>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58" name="组合 57"/>
          <p:cNvGrpSpPr/>
          <p:nvPr/>
        </p:nvGrpSpPr>
        <p:grpSpPr>
          <a:xfrm>
            <a:off x="1613509" y="3227880"/>
            <a:ext cx="8914182" cy="1270000"/>
            <a:chOff x="1613509" y="3367580"/>
            <a:chExt cx="8914182" cy="1270000"/>
          </a:xfrm>
        </p:grpSpPr>
        <p:sp>
          <p:nvSpPr>
            <p:cNvPr id="57" name="矩形 56"/>
            <p:cNvSpPr/>
            <p:nvPr/>
          </p:nvSpPr>
          <p:spPr>
            <a:xfrm>
              <a:off x="1613509" y="3367580"/>
              <a:ext cx="8914182" cy="1270000"/>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
            <p:cNvSpPr>
              <a:spLocks noChangeArrowheads="1"/>
            </p:cNvSpPr>
            <p:nvPr/>
          </p:nvSpPr>
          <p:spPr bwMode="auto">
            <a:xfrm>
              <a:off x="4731814" y="3525605"/>
              <a:ext cx="2700385"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571500" indent="-5715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marL="0" indent="0"/>
              <a:r>
                <a:rPr lang="zh-CN" altLang="en-US" sz="2400" b="0" dirty="0">
                  <a:latin typeface="微软雅黑" panose="020B0503020204020204" pitchFamily="34" charset="-122"/>
                  <a:ea typeface="微软雅黑" panose="020B0503020204020204" pitchFamily="34" charset="-122"/>
                  <a:sym typeface="微软雅黑" panose="020B0503020204020204" pitchFamily="34" charset="-122"/>
                </a:rPr>
                <a:t>将试点片区创建为</a:t>
              </a:r>
              <a:endParaRPr lang="zh-CN" altLang="en-US" sz="2400" b="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矩形 1"/>
            <p:cNvSpPr>
              <a:spLocks noChangeArrowheads="1"/>
            </p:cNvSpPr>
            <p:nvPr/>
          </p:nvSpPr>
          <p:spPr bwMode="auto">
            <a:xfrm>
              <a:off x="1991312" y="4048386"/>
              <a:ext cx="8181388"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571500" indent="-5715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algn="ctr"/>
              <a:r>
                <a:rPr lang="zh-CN" altLang="en-US" sz="24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以智慧、健康、活力为特色，和谐宜居的城市示范片区</a:t>
              </a:r>
              <a:endParaRPr lang="zh-CN" altLang="en-US" sz="24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81084"/>
            <a:ext cx="12006943" cy="568144"/>
            <a:chOff x="0" y="273684"/>
            <a:chExt cx="12006943" cy="568144"/>
          </a:xfrm>
        </p:grpSpPr>
        <p:sp>
          <p:nvSpPr>
            <p:cNvPr id="9" name="文本框 8"/>
            <p:cNvSpPr txBox="1"/>
            <p:nvPr/>
          </p:nvSpPr>
          <p:spPr>
            <a:xfrm>
              <a:off x="588781" y="273684"/>
              <a:ext cx="67989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4.2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试点片区城市更新</a:t>
              </a:r>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九州洼片区 </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10" name="直接连接符 9"/>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4" name="组合 13"/>
          <p:cNvGrpSpPr/>
          <p:nvPr/>
        </p:nvGrpSpPr>
        <p:grpSpPr>
          <a:xfrm>
            <a:off x="2667166" y="1034337"/>
            <a:ext cx="6857667" cy="511627"/>
            <a:chOff x="1915887" y="1088573"/>
            <a:chExt cx="6857667" cy="511627"/>
          </a:xfrm>
        </p:grpSpPr>
        <p:sp>
          <p:nvSpPr>
            <p:cNvPr id="15" name="矩形: 圆角 14"/>
            <p:cNvSpPr/>
            <p:nvPr/>
          </p:nvSpPr>
          <p:spPr>
            <a:xfrm>
              <a:off x="1915887" y="1088573"/>
              <a:ext cx="6819568" cy="511627"/>
            </a:xfrm>
            <a:prstGeom prst="roundRect">
              <a:avLst>
                <a:gd name="adj" fmla="val 50000"/>
              </a:avLst>
            </a:prstGeom>
            <a:gradFill>
              <a:gsLst>
                <a:gs pos="0">
                  <a:schemeClr val="accent1">
                    <a:lumMod val="60000"/>
                    <a:lumOff val="40000"/>
                  </a:schemeClr>
                </a:gs>
                <a:gs pos="64000">
                  <a:srgbClr val="0070C0"/>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5D88A8">
                    <a:lumMod val="20000"/>
                    <a:lumOff val="80000"/>
                  </a:srgbClr>
                </a:solidFill>
                <a:latin typeface="思源宋体 CN Heavy"/>
                <a:ea typeface="思源宋体 CN Heavy"/>
              </a:endParaRPr>
            </a:p>
          </p:txBody>
        </p:sp>
        <p:sp>
          <p:nvSpPr>
            <p:cNvPr id="16" name="文本框 15"/>
            <p:cNvSpPr txBox="1"/>
            <p:nvPr/>
          </p:nvSpPr>
          <p:spPr>
            <a:xfrm>
              <a:off x="2332265" y="1143907"/>
              <a:ext cx="6441289"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空间策略</a:t>
              </a:r>
              <a:r>
                <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创建点、线、面多种形态组合的公共空间</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17" name="Picture 3"/>
          <p:cNvPicPr>
            <a:picLocks noChangeAspect="1" noChangeArrowheads="1"/>
          </p:cNvPicPr>
          <p:nvPr/>
        </p:nvPicPr>
        <p:blipFill rotWithShape="1">
          <a:blip r:embed="rId1">
            <a:extLst>
              <a:ext uri="{28A0092B-C50C-407E-A947-70E740481C1C}">
                <a14:useLocalDpi xmlns:a14="http://schemas.microsoft.com/office/drawing/2010/main" val="0"/>
              </a:ext>
            </a:extLst>
          </a:blip>
          <a:srcRect l="43856"/>
          <a:stretch>
            <a:fillRect/>
          </a:stretch>
        </p:blipFill>
        <p:spPr bwMode="auto">
          <a:xfrm>
            <a:off x="7272672" y="1710388"/>
            <a:ext cx="4282801" cy="44336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2" name="组合 1"/>
          <p:cNvGrpSpPr/>
          <p:nvPr/>
        </p:nvGrpSpPr>
        <p:grpSpPr>
          <a:xfrm>
            <a:off x="588781" y="2145556"/>
            <a:ext cx="6530014" cy="3963216"/>
            <a:chOff x="1009574" y="2370909"/>
            <a:chExt cx="6530014" cy="3963216"/>
          </a:xfrm>
        </p:grpSpPr>
        <p:sp>
          <p:nvSpPr>
            <p:cNvPr id="19" name="矩形 1"/>
            <p:cNvSpPr>
              <a:spLocks noChangeArrowheads="1"/>
            </p:cNvSpPr>
            <p:nvPr/>
          </p:nvSpPr>
          <p:spPr bwMode="auto">
            <a:xfrm>
              <a:off x="1009574" y="2370909"/>
              <a:ext cx="472954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571500" indent="-5715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marL="342900" indent="-342900">
                <a:buFont typeface="Wingdings" panose="05000000000000000000" pitchFamily="2" charset="2"/>
                <a:buChar char="n"/>
              </a:pPr>
              <a:r>
                <a:rPr lang="zh-CN" altLang="en-US"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点空间：小区内部绿地</a:t>
              </a:r>
              <a:endParaRPr lang="zh-CN" altLang="en-US"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2" name="组合 31"/>
            <p:cNvGrpSpPr/>
            <p:nvPr/>
          </p:nvGrpSpPr>
          <p:grpSpPr>
            <a:xfrm>
              <a:off x="1101044" y="2781829"/>
              <a:ext cx="5936490" cy="454911"/>
              <a:chOff x="1233567" y="2596824"/>
              <a:chExt cx="5936490" cy="454911"/>
            </a:xfrm>
          </p:grpSpPr>
          <p:sp>
            <p:nvSpPr>
              <p:cNvPr id="29" name="矩形 28"/>
              <p:cNvSpPr/>
              <p:nvPr/>
            </p:nvSpPr>
            <p:spPr>
              <a:xfrm>
                <a:off x="1233567" y="2596824"/>
                <a:ext cx="5936490" cy="454911"/>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
              <p:cNvSpPr>
                <a:spLocks noChangeArrowheads="1"/>
              </p:cNvSpPr>
              <p:nvPr/>
            </p:nvSpPr>
            <p:spPr bwMode="auto">
              <a:xfrm>
                <a:off x="1332611" y="2636868"/>
                <a:ext cx="472954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571500" indent="-5715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marL="0" indent="0"/>
                <a:r>
                  <a:rPr lang="zh-CN" altLang="en-US" b="0" dirty="0">
                    <a:latin typeface="微软雅黑" panose="020B0503020204020204" pitchFamily="34" charset="-122"/>
                    <a:ea typeface="微软雅黑" panose="020B0503020204020204" pitchFamily="34" charset="-122"/>
                    <a:sym typeface="微软雅黑" panose="020B0503020204020204" pitchFamily="34" charset="-122"/>
                  </a:rPr>
                  <a:t>对小区内部住宅旁绿地进行整治改造。</a:t>
                </a:r>
                <a:endParaRPr lang="zh-CN" altLang="en-US" b="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1" name="组合 30"/>
            <p:cNvGrpSpPr/>
            <p:nvPr/>
          </p:nvGrpSpPr>
          <p:grpSpPr>
            <a:xfrm>
              <a:off x="1115816" y="3656977"/>
              <a:ext cx="5936490" cy="489400"/>
              <a:chOff x="1233567" y="4566527"/>
              <a:chExt cx="5936490" cy="489400"/>
            </a:xfrm>
          </p:grpSpPr>
          <p:sp>
            <p:nvSpPr>
              <p:cNvPr id="30" name="矩形 29"/>
              <p:cNvSpPr/>
              <p:nvPr/>
            </p:nvSpPr>
            <p:spPr>
              <a:xfrm>
                <a:off x="1233567" y="4648976"/>
                <a:ext cx="5936490" cy="406951"/>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1"/>
              <p:cNvSpPr>
                <a:spLocks noChangeArrowheads="1"/>
              </p:cNvSpPr>
              <p:nvPr/>
            </p:nvSpPr>
            <p:spPr bwMode="auto">
              <a:xfrm>
                <a:off x="1267460" y="4566527"/>
                <a:ext cx="5889625" cy="4589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571500" indent="-5715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marL="0" indent="0">
                  <a:lnSpc>
                    <a:spcPct val="150000"/>
                  </a:lnSpc>
                </a:pPr>
                <a:r>
                  <a:rPr lang="zh-CN" altLang="en-US" b="0" dirty="0">
                    <a:latin typeface="微软雅黑" panose="020B0503020204020204" pitchFamily="34" charset="-122"/>
                    <a:ea typeface="微软雅黑" panose="020B0503020204020204" pitchFamily="34" charset="-122"/>
                    <a:sym typeface="微软雅黑" panose="020B0503020204020204" pitchFamily="34" charset="-122"/>
                  </a:rPr>
                  <a:t>依托长江路、光岳路、中华路绿化带形成带状休闲空间。</a:t>
                </a:r>
                <a:endParaRPr lang="zh-CN" altLang="en-US" b="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8" name="组合 27"/>
            <p:cNvGrpSpPr/>
            <p:nvPr/>
          </p:nvGrpSpPr>
          <p:grpSpPr>
            <a:xfrm>
              <a:off x="1009574" y="3215999"/>
              <a:ext cx="6146341" cy="464600"/>
              <a:chOff x="931031" y="3407421"/>
              <a:chExt cx="6146341" cy="464600"/>
            </a:xfrm>
          </p:grpSpPr>
          <p:sp>
            <p:nvSpPr>
              <p:cNvPr id="21" name="矩形 1"/>
              <p:cNvSpPr>
                <a:spLocks noChangeArrowheads="1"/>
              </p:cNvSpPr>
              <p:nvPr/>
            </p:nvSpPr>
            <p:spPr bwMode="auto">
              <a:xfrm>
                <a:off x="931031" y="3413113"/>
                <a:ext cx="1725084" cy="4589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571500" indent="-5715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marL="342900" indent="-342900">
                  <a:lnSpc>
                    <a:spcPct val="150000"/>
                  </a:lnSpc>
                  <a:buFont typeface="Wingdings" panose="05000000000000000000" pitchFamily="2" charset="2"/>
                  <a:buChar char="n"/>
                </a:pPr>
                <a:r>
                  <a:rPr lang="zh-CN" altLang="en-US"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线空间：</a:t>
                </a:r>
                <a:endParaRPr lang="zh-CN" altLang="en-US"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矩形 1"/>
              <p:cNvSpPr>
                <a:spLocks noChangeArrowheads="1"/>
              </p:cNvSpPr>
              <p:nvPr/>
            </p:nvSpPr>
            <p:spPr bwMode="auto">
              <a:xfrm>
                <a:off x="2172451" y="3407421"/>
                <a:ext cx="4904921" cy="4589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571500" indent="-5715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marL="0" indent="0">
                  <a:lnSpc>
                    <a:spcPct val="150000"/>
                  </a:lnSpc>
                </a:pPr>
                <a:r>
                  <a:rPr lang="zh-CN" altLang="en-US"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依托主要道路及绿化带形成良好的街道空间</a:t>
                </a:r>
                <a:endParaRPr lang="zh-CN" altLang="en-US"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4" name="组合 23"/>
            <p:cNvGrpSpPr/>
            <p:nvPr/>
          </p:nvGrpSpPr>
          <p:grpSpPr>
            <a:xfrm>
              <a:off x="1009574" y="4177068"/>
              <a:ext cx="6530014" cy="2157057"/>
              <a:chOff x="781502" y="2205664"/>
              <a:chExt cx="6530014" cy="2157057"/>
            </a:xfrm>
          </p:grpSpPr>
          <p:grpSp>
            <p:nvGrpSpPr>
              <p:cNvPr id="36" name="组合 35"/>
              <p:cNvGrpSpPr/>
              <p:nvPr/>
            </p:nvGrpSpPr>
            <p:grpSpPr>
              <a:xfrm>
                <a:off x="872973" y="2576803"/>
                <a:ext cx="6438543" cy="1785918"/>
                <a:chOff x="872973" y="2576803"/>
                <a:chExt cx="6438543" cy="1785918"/>
              </a:xfrm>
            </p:grpSpPr>
            <p:sp>
              <p:nvSpPr>
                <p:cNvPr id="38" name="矩形 37"/>
                <p:cNvSpPr/>
                <p:nvPr/>
              </p:nvSpPr>
              <p:spPr>
                <a:xfrm>
                  <a:off x="872973" y="2623101"/>
                  <a:ext cx="6438543" cy="1739620"/>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1"/>
                <p:cNvSpPr>
                  <a:spLocks noChangeArrowheads="1"/>
                </p:cNvSpPr>
                <p:nvPr/>
              </p:nvSpPr>
              <p:spPr bwMode="auto">
                <a:xfrm>
                  <a:off x="935379" y="2576803"/>
                  <a:ext cx="6282869" cy="17054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571500" indent="-5715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marL="0" indent="0" algn="just">
                    <a:lnSpc>
                      <a:spcPct val="150000"/>
                    </a:lnSpc>
                  </a:pPr>
                  <a:r>
                    <a:rPr lang="zh-CN" altLang="en-US" b="0" dirty="0">
                      <a:latin typeface="微软雅黑" panose="020B0503020204020204" pitchFamily="34" charset="-122"/>
                      <a:ea typeface="微软雅黑" panose="020B0503020204020204" pitchFamily="34" charset="-122"/>
                      <a:sym typeface="微软雅黑" panose="020B0503020204020204" pitchFamily="34" charset="-122"/>
                    </a:rPr>
                    <a:t>现状有凤凰广场、春蕾公园</a:t>
                  </a:r>
                  <a:r>
                    <a:rPr lang="en-US" altLang="zh-CN" b="0" dirty="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b="0" dirty="0">
                      <a:latin typeface="微软雅黑" panose="020B0503020204020204" pitchFamily="34" charset="-122"/>
                      <a:ea typeface="微软雅黑" panose="020B0503020204020204" pitchFamily="34" charset="-122"/>
                      <a:sym typeface="微软雅黑" panose="020B0503020204020204" pitchFamily="34" charset="-122"/>
                    </a:rPr>
                    <a:t>处公园绿地。综合分析现状公园绿地及居住用地的布局情况，为了满足</a:t>
                  </a:r>
                  <a:r>
                    <a:rPr lang="en-US" altLang="zh-CN" b="0" dirty="0">
                      <a:latin typeface="微软雅黑" panose="020B0503020204020204" pitchFamily="34" charset="-122"/>
                      <a:ea typeface="微软雅黑" panose="020B0503020204020204" pitchFamily="34" charset="-122"/>
                      <a:sym typeface="微软雅黑" panose="020B0503020204020204" pitchFamily="34" charset="-122"/>
                    </a:rPr>
                    <a:t>500</a:t>
                  </a:r>
                  <a:r>
                    <a:rPr lang="zh-CN" altLang="en-US" b="0" dirty="0">
                      <a:latin typeface="微软雅黑" panose="020B0503020204020204" pitchFamily="34" charset="-122"/>
                      <a:ea typeface="微软雅黑" panose="020B0503020204020204" pitchFamily="34" charset="-122"/>
                      <a:sym typeface="微软雅黑" panose="020B0503020204020204" pitchFamily="34" charset="-122"/>
                    </a:rPr>
                    <a:t>米服务半径覆盖率要求，规划在片区东北角地块新建</a:t>
                  </a:r>
                  <a:r>
                    <a:rPr lang="en-US" altLang="zh-CN" b="0" dirty="0">
                      <a:latin typeface="微软雅黑" panose="020B0503020204020204" pitchFamily="34" charset="-122"/>
                      <a:ea typeface="微软雅黑" panose="020B0503020204020204" pitchFamily="34" charset="-122"/>
                      <a:sym typeface="微软雅黑" panose="020B0503020204020204" pitchFamily="34" charset="-122"/>
                    </a:rPr>
                    <a:t>1</a:t>
                  </a:r>
                  <a:r>
                    <a:rPr lang="zh-CN" altLang="en-US" b="0" dirty="0">
                      <a:latin typeface="微软雅黑" panose="020B0503020204020204" pitchFamily="34" charset="-122"/>
                      <a:ea typeface="微软雅黑" panose="020B0503020204020204" pitchFamily="34" charset="-122"/>
                      <a:sym typeface="微软雅黑" panose="020B0503020204020204" pitchFamily="34" charset="-122"/>
                    </a:rPr>
                    <a:t>处公园，作为社区公园，服务周边居住小区及人群。</a:t>
                  </a:r>
                  <a:endParaRPr lang="zh-CN" altLang="en-US" b="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7" name="矩形 1"/>
              <p:cNvSpPr>
                <a:spLocks noChangeArrowheads="1"/>
              </p:cNvSpPr>
              <p:nvPr/>
            </p:nvSpPr>
            <p:spPr bwMode="auto">
              <a:xfrm>
                <a:off x="781502" y="2205664"/>
                <a:ext cx="6282869"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571500" indent="-5715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marL="342900" indent="-342900">
                  <a:buFont typeface="Wingdings" panose="05000000000000000000" pitchFamily="2" charset="2"/>
                  <a:buChar char="n"/>
                </a:pPr>
                <a:r>
                  <a:rPr lang="zh-CN" altLang="en-US"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面空间：依托成规模公共绿地形成良好的绿地空间</a:t>
                </a:r>
                <a:endParaRPr lang="zh-CN" altLang="en-US"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81084"/>
            <a:ext cx="12006943" cy="568144"/>
            <a:chOff x="0" y="273684"/>
            <a:chExt cx="12006943" cy="568144"/>
          </a:xfrm>
        </p:grpSpPr>
        <p:sp>
          <p:nvSpPr>
            <p:cNvPr id="9" name="文本框 8"/>
            <p:cNvSpPr txBox="1"/>
            <p:nvPr/>
          </p:nvSpPr>
          <p:spPr>
            <a:xfrm>
              <a:off x="588781" y="273684"/>
              <a:ext cx="67989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4.2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试点片区城市更新</a:t>
              </a:r>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九州洼片区 </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10" name="直接连接符 9"/>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4" name="图片 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078379" y="983184"/>
            <a:ext cx="7667505" cy="54115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17" name="组合 16"/>
          <p:cNvGrpSpPr/>
          <p:nvPr/>
        </p:nvGrpSpPr>
        <p:grpSpPr>
          <a:xfrm>
            <a:off x="2078378" y="1134320"/>
            <a:ext cx="2507830" cy="549556"/>
            <a:chOff x="1823735" y="1145895"/>
            <a:chExt cx="2507830" cy="549556"/>
          </a:xfrm>
        </p:grpSpPr>
        <p:sp>
          <p:nvSpPr>
            <p:cNvPr id="15" name="箭头: 五边形 14"/>
            <p:cNvSpPr/>
            <p:nvPr/>
          </p:nvSpPr>
          <p:spPr>
            <a:xfrm>
              <a:off x="1823735" y="1145895"/>
              <a:ext cx="2507829" cy="549556"/>
            </a:xfrm>
            <a:prstGeom prst="homePlate">
              <a:avLst/>
            </a:prstGeom>
            <a:solidFill>
              <a:srgbClr val="00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 Box 12"/>
            <p:cNvSpPr>
              <a:spLocks noChangeArrowheads="1"/>
            </p:cNvSpPr>
            <p:nvPr/>
          </p:nvSpPr>
          <p:spPr bwMode="auto">
            <a:xfrm>
              <a:off x="2196759" y="1220618"/>
              <a:ext cx="2134806"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spAutoFit/>
            </a:bodyPr>
            <a:lstStyle/>
            <a:p>
              <a:r>
                <a:rPr lang="zh-CN" altLang="en-US" sz="2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改造效果图</a:t>
              </a:r>
              <a:endParaRPr lang="zh-CN" altLang="en-US" sz="2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81084"/>
            <a:ext cx="12006943" cy="568144"/>
            <a:chOff x="0" y="273684"/>
            <a:chExt cx="12006943" cy="568144"/>
          </a:xfrm>
        </p:grpSpPr>
        <p:sp>
          <p:nvSpPr>
            <p:cNvPr id="9" name="文本框 8"/>
            <p:cNvSpPr txBox="1"/>
            <p:nvPr/>
          </p:nvSpPr>
          <p:spPr>
            <a:xfrm>
              <a:off x="588781" y="273684"/>
              <a:ext cx="67989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4.2 </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试点片区城市更新</a:t>
              </a:r>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a:t>
              </a:r>
              <a:r>
                <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北关街片区</a:t>
              </a:r>
              <a:endParaRPr kumimoji="1" lang="zh-CN" altLang="en-US"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10" name="直接连接符 9"/>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772372" y="3077030"/>
            <a:ext cx="3273961" cy="3481685"/>
          </a:xfrm>
          <a:prstGeom prst="rect">
            <a:avLst/>
          </a:prstGeom>
          <a:gradFill flip="none" rotWithShape="1">
            <a:gsLst>
              <a:gs pos="60000">
                <a:schemeClr val="accent1">
                  <a:alpha val="32000"/>
                  <a:lumMod val="19000"/>
                  <a:lumOff val="81000"/>
                </a:schemeClr>
              </a:gs>
              <a:gs pos="0">
                <a:schemeClr val="accent1">
                  <a:lumMod val="20000"/>
                  <a:lumOff val="80000"/>
                  <a:alpha val="0"/>
                </a:schemeClr>
              </a:gs>
              <a:gs pos="100000">
                <a:schemeClr val="accent1">
                  <a:lumMod val="20000"/>
                  <a:lumOff val="80000"/>
                  <a:alpha val="15000"/>
                </a:schemeClr>
              </a:gs>
            </a:gsLst>
            <a:lin ang="5400000" scaled="1"/>
            <a:tileRect/>
          </a:gradFill>
          <a:ln w="9525">
            <a:gradFill>
              <a:gsLst>
                <a:gs pos="16000">
                  <a:schemeClr val="accent1">
                    <a:alpha val="0"/>
                  </a:schemeClr>
                </a:gs>
                <a:gs pos="50000">
                  <a:schemeClr val="accent1">
                    <a:alpha val="40000"/>
                  </a:schemeClr>
                </a:gs>
                <a:gs pos="85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a:ea typeface="思源黑体 CN Regular"/>
            </a:endParaRPr>
          </a:p>
        </p:txBody>
      </p:sp>
      <p:sp>
        <p:nvSpPr>
          <p:cNvPr id="20" name="矩形 19"/>
          <p:cNvSpPr/>
          <p:nvPr/>
        </p:nvSpPr>
        <p:spPr>
          <a:xfrm>
            <a:off x="4431518" y="3077030"/>
            <a:ext cx="3273961" cy="3481685"/>
          </a:xfrm>
          <a:prstGeom prst="rect">
            <a:avLst/>
          </a:prstGeom>
          <a:gradFill flip="none" rotWithShape="1">
            <a:gsLst>
              <a:gs pos="60000">
                <a:schemeClr val="accent1">
                  <a:alpha val="32000"/>
                  <a:lumMod val="19000"/>
                  <a:lumOff val="81000"/>
                </a:schemeClr>
              </a:gs>
              <a:gs pos="0">
                <a:schemeClr val="accent1">
                  <a:lumMod val="20000"/>
                  <a:lumOff val="80000"/>
                  <a:alpha val="0"/>
                </a:schemeClr>
              </a:gs>
              <a:gs pos="100000">
                <a:schemeClr val="accent1">
                  <a:lumMod val="20000"/>
                  <a:lumOff val="80000"/>
                  <a:alpha val="15000"/>
                </a:schemeClr>
              </a:gs>
            </a:gsLst>
            <a:lin ang="5400000" scaled="1"/>
            <a:tileRect/>
          </a:gradFill>
          <a:ln w="9525">
            <a:gradFill>
              <a:gsLst>
                <a:gs pos="16000">
                  <a:schemeClr val="accent1">
                    <a:alpha val="0"/>
                  </a:schemeClr>
                </a:gs>
                <a:gs pos="50000">
                  <a:schemeClr val="accent1">
                    <a:alpha val="40000"/>
                  </a:schemeClr>
                </a:gs>
                <a:gs pos="85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a:ea typeface="思源黑体 CN Regular"/>
            </a:endParaRPr>
          </a:p>
        </p:txBody>
      </p:sp>
      <p:sp>
        <p:nvSpPr>
          <p:cNvPr id="21" name="矩形 20"/>
          <p:cNvSpPr/>
          <p:nvPr/>
        </p:nvSpPr>
        <p:spPr>
          <a:xfrm>
            <a:off x="8090664" y="3077030"/>
            <a:ext cx="3273961" cy="3481685"/>
          </a:xfrm>
          <a:prstGeom prst="rect">
            <a:avLst/>
          </a:prstGeom>
          <a:gradFill flip="none" rotWithShape="1">
            <a:gsLst>
              <a:gs pos="60000">
                <a:schemeClr val="accent1">
                  <a:alpha val="32000"/>
                  <a:lumMod val="19000"/>
                  <a:lumOff val="81000"/>
                </a:schemeClr>
              </a:gs>
              <a:gs pos="0">
                <a:schemeClr val="accent1">
                  <a:lumMod val="20000"/>
                  <a:lumOff val="80000"/>
                  <a:alpha val="0"/>
                </a:schemeClr>
              </a:gs>
              <a:gs pos="100000">
                <a:schemeClr val="accent1">
                  <a:lumMod val="20000"/>
                  <a:lumOff val="80000"/>
                  <a:alpha val="15000"/>
                </a:schemeClr>
              </a:gs>
            </a:gsLst>
            <a:lin ang="5400000" scaled="1"/>
            <a:tileRect/>
          </a:gradFill>
          <a:ln w="9525">
            <a:gradFill>
              <a:gsLst>
                <a:gs pos="16000">
                  <a:schemeClr val="accent1">
                    <a:alpha val="0"/>
                  </a:schemeClr>
                </a:gs>
                <a:gs pos="50000">
                  <a:schemeClr val="accent1">
                    <a:alpha val="40000"/>
                  </a:schemeClr>
                </a:gs>
                <a:gs pos="85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a:ea typeface="思源黑体 CN Regular"/>
            </a:endParaRPr>
          </a:p>
        </p:txBody>
      </p:sp>
      <p:grpSp>
        <p:nvGrpSpPr>
          <p:cNvPr id="30" name="组合 29"/>
          <p:cNvGrpSpPr/>
          <p:nvPr/>
        </p:nvGrpSpPr>
        <p:grpSpPr>
          <a:xfrm>
            <a:off x="1097844" y="1080521"/>
            <a:ext cx="9996312" cy="1749767"/>
            <a:chOff x="1097844" y="976015"/>
            <a:chExt cx="9996312" cy="1749767"/>
          </a:xfrm>
        </p:grpSpPr>
        <p:sp>
          <p:nvSpPr>
            <p:cNvPr id="22" name="文本框 7"/>
            <p:cNvSpPr>
              <a:spLocks noChangeArrowheads="1"/>
            </p:cNvSpPr>
            <p:nvPr/>
          </p:nvSpPr>
          <p:spPr bwMode="auto">
            <a:xfrm>
              <a:off x="1446974" y="976015"/>
              <a:ext cx="9243048"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2200" b="1" dirty="0">
                  <a:ea typeface="微软雅黑" panose="020B0503020204020204" pitchFamily="34" charset="-122"/>
                  <a:sym typeface="Arial" panose="020B0604020202020204" pitchFamily="34" charset="0"/>
                </a:rPr>
                <a:t>传承文化脉络、加强商业运营指引，通过</a:t>
              </a:r>
              <a:r>
                <a:rPr lang="en-US" altLang="zh-CN" sz="2200" b="1" dirty="0">
                  <a:ea typeface="微软雅黑" panose="020B0503020204020204" pitchFamily="34" charset="-122"/>
                  <a:sym typeface="Arial" panose="020B0604020202020204" pitchFamily="34" charset="0"/>
                </a:rPr>
                <a:t>3-5</a:t>
              </a:r>
              <a:r>
                <a:rPr lang="zh-CN" altLang="en-US" sz="2200" b="1" dirty="0">
                  <a:ea typeface="微软雅黑" panose="020B0503020204020204" pitchFamily="34" charset="-122"/>
                  <a:sym typeface="Arial" panose="020B0604020202020204" pitchFamily="34" charset="0"/>
                </a:rPr>
                <a:t>年的时间，将北关街打造成为</a:t>
              </a:r>
              <a:endParaRPr lang="zh-CN" altLang="en-US" sz="2200" b="1" dirty="0">
                <a:ea typeface="微软雅黑" panose="020B0503020204020204" pitchFamily="34" charset="-122"/>
                <a:sym typeface="Arial" panose="020B0604020202020204" pitchFamily="34" charset="0"/>
              </a:endParaRPr>
            </a:p>
          </p:txBody>
        </p:sp>
        <p:grpSp>
          <p:nvGrpSpPr>
            <p:cNvPr id="29" name="组合 28"/>
            <p:cNvGrpSpPr/>
            <p:nvPr/>
          </p:nvGrpSpPr>
          <p:grpSpPr>
            <a:xfrm>
              <a:off x="1097844" y="1524934"/>
              <a:ext cx="9996312" cy="1200848"/>
              <a:chOff x="1097844" y="1524934"/>
              <a:chExt cx="9996312" cy="1200848"/>
            </a:xfrm>
          </p:grpSpPr>
          <p:sp>
            <p:nvSpPr>
              <p:cNvPr id="28" name="矩形 27"/>
              <p:cNvSpPr/>
              <p:nvPr/>
            </p:nvSpPr>
            <p:spPr>
              <a:xfrm>
                <a:off x="1097844" y="1524934"/>
                <a:ext cx="9996312" cy="1200848"/>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文本框 7"/>
              <p:cNvSpPr>
                <a:spLocks noChangeArrowheads="1"/>
              </p:cNvSpPr>
              <p:nvPr/>
            </p:nvSpPr>
            <p:spPr bwMode="auto">
              <a:xfrm>
                <a:off x="1696244" y="1542352"/>
                <a:ext cx="8799512" cy="10539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50000"/>
                  </a:lnSpc>
                </a:pPr>
                <a:r>
                  <a:rPr lang="zh-CN" altLang="en-US" sz="2200" b="1" dirty="0">
                    <a:solidFill>
                      <a:srgbClr val="C00000"/>
                    </a:solidFill>
                    <a:ea typeface="微软雅黑" panose="020B0503020204020204" pitchFamily="34" charset="-122"/>
                    <a:sym typeface="Arial" panose="020B0604020202020204" pitchFamily="34" charset="0"/>
                  </a:rPr>
                  <a:t>聊城“老字号”店铺为核心，多元复合的餐饮零售新街区</a:t>
                </a:r>
                <a:endParaRPr lang="zh-CN" altLang="en-US" sz="2200" b="1" dirty="0">
                  <a:solidFill>
                    <a:srgbClr val="C00000"/>
                  </a:solidFill>
                  <a:ea typeface="微软雅黑" panose="020B0503020204020204" pitchFamily="34" charset="-122"/>
                  <a:sym typeface="Arial" panose="020B0604020202020204" pitchFamily="34" charset="0"/>
                </a:endParaRPr>
              </a:p>
              <a:p>
                <a:pPr algn="ctr">
                  <a:lnSpc>
                    <a:spcPct val="150000"/>
                  </a:lnSpc>
                </a:pPr>
                <a:r>
                  <a:rPr lang="zh-CN" altLang="en-US" sz="2200" b="1" dirty="0">
                    <a:solidFill>
                      <a:srgbClr val="C00000"/>
                    </a:solidFill>
                    <a:ea typeface="微软雅黑" panose="020B0503020204020204" pitchFamily="34" charset="-122"/>
                    <a:sym typeface="Arial" panose="020B0604020202020204" pitchFamily="34" charset="0"/>
                  </a:rPr>
                  <a:t>百年北关的核心引领和文化记忆承载地</a:t>
                </a:r>
                <a:endParaRPr lang="zh-CN" altLang="en-US" sz="2200" b="1" dirty="0">
                  <a:solidFill>
                    <a:srgbClr val="C00000"/>
                  </a:solidFill>
                  <a:ea typeface="微软雅黑" panose="020B0503020204020204" pitchFamily="34" charset="-122"/>
                  <a:sym typeface="Arial" panose="020B0604020202020204" pitchFamily="34" charset="0"/>
                </a:endParaRPr>
              </a:p>
            </p:txBody>
          </p:sp>
        </p:grpSp>
      </p:grpSp>
      <p:grpSp>
        <p:nvGrpSpPr>
          <p:cNvPr id="46" name="组合 45"/>
          <p:cNvGrpSpPr/>
          <p:nvPr/>
        </p:nvGrpSpPr>
        <p:grpSpPr>
          <a:xfrm>
            <a:off x="1621199" y="3090180"/>
            <a:ext cx="1576306" cy="492443"/>
            <a:chOff x="1621199" y="3090180"/>
            <a:chExt cx="1576306" cy="492443"/>
          </a:xfrm>
        </p:grpSpPr>
        <p:sp>
          <p:nvSpPr>
            <p:cNvPr id="41" name="矩形 40"/>
            <p:cNvSpPr/>
            <p:nvPr/>
          </p:nvSpPr>
          <p:spPr>
            <a:xfrm>
              <a:off x="1621199" y="3429000"/>
              <a:ext cx="1527295" cy="107323"/>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18"/>
            <p:cNvSpPr>
              <a:spLocks noChangeArrowheads="1"/>
            </p:cNvSpPr>
            <p:nvPr/>
          </p:nvSpPr>
          <p:spPr bwMode="auto">
            <a:xfrm>
              <a:off x="1621199" y="3090180"/>
              <a:ext cx="1576306"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kumimoji="1" lang="zh-CN" altLang="en-US" sz="26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立面改造</a:t>
              </a:r>
              <a:endParaRPr kumimoji="1" lang="zh-CN" altLang="en-US" sz="26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endParaRPr>
            </a:p>
          </p:txBody>
        </p:sp>
      </p:grpSp>
      <p:grpSp>
        <p:nvGrpSpPr>
          <p:cNvPr id="45" name="组合 44"/>
          <p:cNvGrpSpPr/>
          <p:nvPr/>
        </p:nvGrpSpPr>
        <p:grpSpPr>
          <a:xfrm>
            <a:off x="4895160" y="3090180"/>
            <a:ext cx="2297665" cy="492443"/>
            <a:chOff x="4895160" y="3090180"/>
            <a:chExt cx="2297665" cy="492443"/>
          </a:xfrm>
        </p:grpSpPr>
        <p:sp>
          <p:nvSpPr>
            <p:cNvPr id="42" name="矩形 41"/>
            <p:cNvSpPr/>
            <p:nvPr/>
          </p:nvSpPr>
          <p:spPr>
            <a:xfrm>
              <a:off x="4895160" y="3429000"/>
              <a:ext cx="2209217" cy="107323"/>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18"/>
            <p:cNvSpPr>
              <a:spLocks noChangeArrowheads="1"/>
            </p:cNvSpPr>
            <p:nvPr/>
          </p:nvSpPr>
          <p:spPr bwMode="auto">
            <a:xfrm>
              <a:off x="4944172" y="3090180"/>
              <a:ext cx="2248653"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kumimoji="1" lang="zh-CN" altLang="en-US" sz="26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更新材料选用</a:t>
              </a:r>
              <a:endParaRPr kumimoji="1" lang="zh-CN" altLang="en-US" sz="26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endParaRPr>
            </a:p>
          </p:txBody>
        </p:sp>
      </p:grpSp>
      <p:grpSp>
        <p:nvGrpSpPr>
          <p:cNvPr id="44" name="组合 43"/>
          <p:cNvGrpSpPr/>
          <p:nvPr/>
        </p:nvGrpSpPr>
        <p:grpSpPr>
          <a:xfrm>
            <a:off x="8939491" y="3090180"/>
            <a:ext cx="1576306" cy="492443"/>
            <a:chOff x="8939491" y="3090180"/>
            <a:chExt cx="1576306" cy="492443"/>
          </a:xfrm>
        </p:grpSpPr>
        <p:sp>
          <p:nvSpPr>
            <p:cNvPr id="43" name="矩形 42"/>
            <p:cNvSpPr/>
            <p:nvPr/>
          </p:nvSpPr>
          <p:spPr>
            <a:xfrm>
              <a:off x="8997949" y="3429000"/>
              <a:ext cx="1428751" cy="107323"/>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18"/>
            <p:cNvSpPr>
              <a:spLocks noChangeArrowheads="1"/>
            </p:cNvSpPr>
            <p:nvPr/>
          </p:nvSpPr>
          <p:spPr bwMode="auto">
            <a:xfrm>
              <a:off x="8939491" y="3090180"/>
              <a:ext cx="1576306"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kumimoji="1" lang="zh-CN" altLang="en-US" sz="26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细节处理</a:t>
              </a:r>
              <a:endParaRPr kumimoji="1" lang="zh-CN" altLang="en-US" sz="26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endParaRPr>
            </a:p>
          </p:txBody>
        </p:sp>
      </p:grpSp>
      <p:sp>
        <p:nvSpPr>
          <p:cNvPr id="47" name="文本框 15"/>
          <p:cNvSpPr>
            <a:spLocks noChangeArrowheads="1"/>
          </p:cNvSpPr>
          <p:nvPr/>
        </p:nvSpPr>
        <p:spPr bwMode="auto">
          <a:xfrm>
            <a:off x="994935" y="3748270"/>
            <a:ext cx="2923523" cy="23457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marL="215900" indent="-215900">
              <a:lnSpc>
                <a:spcPct val="150000"/>
              </a:lnSpc>
              <a:buClr>
                <a:srgbClr val="0070C0"/>
              </a:buClr>
              <a:buSzPct val="80000"/>
              <a:buFont typeface="Arial" panose="020B0604020202020204" pitchFamily="34" charset="0"/>
              <a:buChar char="•"/>
            </a:pPr>
            <a:r>
              <a:rPr lang="zh-CN" altLang="en-US" sz="2000" dirty="0">
                <a:ea typeface="微软雅黑" panose="020B0503020204020204" pitchFamily="34" charset="-122"/>
                <a:sym typeface="Arial" panose="020B0604020202020204" pitchFamily="34" charset="0"/>
              </a:rPr>
              <a:t>新增立面造型的原则为增加建筑体量感以和色彩丰富感，提高现状街道的品质感和趣味性。</a:t>
            </a:r>
            <a:endParaRPr lang="zh-CN" altLang="en-US" sz="2000" dirty="0">
              <a:ea typeface="微软雅黑" panose="020B0503020204020204" pitchFamily="34" charset="-122"/>
              <a:sym typeface="Arial" panose="020B0604020202020204" pitchFamily="34" charset="0"/>
            </a:endParaRPr>
          </a:p>
        </p:txBody>
      </p:sp>
      <p:sp>
        <p:nvSpPr>
          <p:cNvPr id="48" name="文本框 15"/>
          <p:cNvSpPr>
            <a:spLocks noChangeArrowheads="1"/>
          </p:cNvSpPr>
          <p:nvPr/>
        </p:nvSpPr>
        <p:spPr bwMode="auto">
          <a:xfrm>
            <a:off x="4431518" y="3748270"/>
            <a:ext cx="3391216" cy="19380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marL="252095" indent="-252095">
              <a:lnSpc>
                <a:spcPct val="150000"/>
              </a:lnSpc>
              <a:buClr>
                <a:srgbClr val="0070C0"/>
              </a:buClr>
              <a:buFont typeface="Arial" panose="020B0604020202020204" pitchFamily="34" charset="0"/>
              <a:buChar char="•"/>
            </a:pPr>
            <a:r>
              <a:rPr lang="zh-CN" altLang="en-US" sz="2000" dirty="0">
                <a:ea typeface="微软雅黑" panose="020B0503020204020204" pitchFamily="34" charset="-122"/>
                <a:sym typeface="Arial" panose="020B0604020202020204" pitchFamily="34" charset="0"/>
              </a:rPr>
              <a:t>立面改造，建筑本身主要以材料更新为主。</a:t>
            </a:r>
            <a:endParaRPr lang="zh-CN" altLang="en-US" sz="2000" dirty="0">
              <a:ea typeface="微软雅黑" panose="020B0503020204020204" pitchFamily="34" charset="-122"/>
              <a:sym typeface="Arial" panose="020B0604020202020204" pitchFamily="34" charset="0"/>
            </a:endParaRPr>
          </a:p>
          <a:p>
            <a:pPr marL="252095" indent="-252095">
              <a:lnSpc>
                <a:spcPct val="150000"/>
              </a:lnSpc>
              <a:buClr>
                <a:srgbClr val="0070C0"/>
              </a:buClr>
              <a:buFont typeface="Arial" panose="020B0604020202020204" pitchFamily="34" charset="0"/>
              <a:buChar char="•"/>
            </a:pPr>
            <a:r>
              <a:rPr lang="zh-CN" altLang="en-US" sz="2000" dirty="0">
                <a:ea typeface="微软雅黑" panose="020B0503020204020204" pitchFamily="34" charset="-122"/>
                <a:sym typeface="Arial" panose="020B0604020202020204" pitchFamily="34" charset="0"/>
              </a:rPr>
              <a:t>材料主要选用白色真石漆和部分有色真石漆。</a:t>
            </a:r>
            <a:endParaRPr lang="zh-CN" altLang="en-US" sz="2000" dirty="0">
              <a:ea typeface="微软雅黑" panose="020B0503020204020204" pitchFamily="34" charset="-122"/>
              <a:sym typeface="Arial" panose="020B0604020202020204" pitchFamily="34" charset="0"/>
            </a:endParaRPr>
          </a:p>
        </p:txBody>
      </p:sp>
      <p:sp>
        <p:nvSpPr>
          <p:cNvPr id="49" name="文本框 15"/>
          <p:cNvSpPr>
            <a:spLocks noChangeArrowheads="1"/>
          </p:cNvSpPr>
          <p:nvPr/>
        </p:nvSpPr>
        <p:spPr bwMode="auto">
          <a:xfrm>
            <a:off x="8242902" y="3748270"/>
            <a:ext cx="2938843" cy="2399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marL="215900" indent="-215900">
              <a:lnSpc>
                <a:spcPct val="150000"/>
              </a:lnSpc>
              <a:buClr>
                <a:srgbClr val="0070C0"/>
              </a:buClr>
              <a:buSzPct val="80000"/>
              <a:buFont typeface="Arial" panose="020B0604020202020204" pitchFamily="34" charset="0"/>
              <a:buChar char="•"/>
            </a:pPr>
            <a:r>
              <a:rPr lang="zh-CN" altLang="en-US" sz="2000" dirty="0">
                <a:ea typeface="微软雅黑" panose="020B0503020204020204" pitchFamily="34" charset="-122"/>
                <a:sym typeface="Arial" panose="020B0604020202020204" pitchFamily="34" charset="0"/>
              </a:rPr>
              <a:t>在功能上兼顾解决烟道、空调外机、燃气管道等管线外露以及门窗风格杂乱、不统一、破损等问题。</a:t>
            </a:r>
            <a:endParaRPr lang="zh-CN" altLang="en-US" sz="2000" dirty="0">
              <a:ea typeface="微软雅黑" panose="020B0503020204020204" pitchFamily="34" charset="-122"/>
              <a:sym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81084"/>
            <a:ext cx="12006943" cy="568144"/>
            <a:chOff x="0" y="273684"/>
            <a:chExt cx="12006943" cy="568144"/>
          </a:xfrm>
        </p:grpSpPr>
        <p:sp>
          <p:nvSpPr>
            <p:cNvPr id="3" name="文本框 2"/>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1.2 </a:t>
              </a:r>
              <a:r>
                <a:rPr kumimoji="1"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聊城市发展现状问题</a:t>
              </a:r>
              <a:endParaRPr kumimoji="1"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333691"/>
              <a:ext cx="495300" cy="508133"/>
              <a:chOff x="0" y="333691"/>
              <a:chExt cx="495300" cy="508133"/>
            </a:xfrm>
          </p:grpSpPr>
          <p:sp>
            <p:nvSpPr>
              <p:cNvPr id="6" name="矩形 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 name="组合 11"/>
          <p:cNvGrpSpPr/>
          <p:nvPr/>
        </p:nvGrpSpPr>
        <p:grpSpPr>
          <a:xfrm>
            <a:off x="785123" y="2470972"/>
            <a:ext cx="5382983" cy="3702868"/>
            <a:chOff x="407779" y="2983896"/>
            <a:chExt cx="13809797" cy="3232192"/>
          </a:xfrm>
        </p:grpSpPr>
        <p:sp>
          <p:nvSpPr>
            <p:cNvPr id="11" name="矩形 10"/>
            <p:cNvSpPr/>
            <p:nvPr/>
          </p:nvSpPr>
          <p:spPr>
            <a:xfrm>
              <a:off x="407779" y="2983896"/>
              <a:ext cx="13809797" cy="3232192"/>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079638" y="3028790"/>
              <a:ext cx="12756504" cy="99077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42900" indent="-342900" algn="l">
                <a:lnSpc>
                  <a:spcPct val="150000"/>
                </a:lnSpc>
                <a:buClr>
                  <a:srgbClr val="0070C0"/>
                </a:buClr>
                <a:buSzPct val="80000"/>
                <a:buFont typeface="Wingdings" panose="05000000000000000000" pitchFamily="2" charset="2"/>
                <a:buChar char="l"/>
              </a:pP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短板突出，制约了人居环境质量的提高。</a:t>
              </a:r>
              <a:endPar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6" name="组合 25"/>
          <p:cNvGrpSpPr/>
          <p:nvPr/>
        </p:nvGrpSpPr>
        <p:grpSpPr>
          <a:xfrm>
            <a:off x="2417425" y="1170325"/>
            <a:ext cx="7433349" cy="1015663"/>
            <a:chOff x="2865449" y="1215248"/>
            <a:chExt cx="7433349" cy="1015663"/>
          </a:xfrm>
        </p:grpSpPr>
        <p:grpSp>
          <p:nvGrpSpPr>
            <p:cNvPr id="23" name="组合 22"/>
            <p:cNvGrpSpPr/>
            <p:nvPr/>
          </p:nvGrpSpPr>
          <p:grpSpPr>
            <a:xfrm>
              <a:off x="9020175" y="1382461"/>
              <a:ext cx="1278623" cy="783700"/>
              <a:chOff x="7770147" y="961917"/>
              <a:chExt cx="1278623" cy="783700"/>
            </a:xfrm>
          </p:grpSpPr>
          <p:sp>
            <p:nvSpPr>
              <p:cNvPr id="16" name="平行四边形 15"/>
              <p:cNvSpPr/>
              <p:nvPr/>
            </p:nvSpPr>
            <p:spPr>
              <a:xfrm rot="16200000" flipH="1">
                <a:off x="8319992" y="1016839"/>
                <a:ext cx="783699" cy="673856"/>
              </a:xfrm>
              <a:prstGeom prst="parallelogram">
                <a:avLst/>
              </a:prstGeom>
              <a:gradFill flip="none" rotWithShape="0">
                <a:gsLst>
                  <a:gs pos="100000">
                    <a:srgbClr val="FFE37D">
                      <a:alpha val="86000"/>
                    </a:srgbClr>
                  </a:gs>
                  <a:gs pos="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平行四边形 16"/>
              <p:cNvSpPr/>
              <p:nvPr/>
            </p:nvSpPr>
            <p:spPr>
              <a:xfrm rot="16200000" flipH="1">
                <a:off x="8051717" y="1016839"/>
                <a:ext cx="783699" cy="673856"/>
              </a:xfrm>
              <a:prstGeom prst="parallelogram">
                <a:avLst/>
              </a:prstGeom>
              <a:gradFill flip="none" rotWithShape="0">
                <a:gsLst>
                  <a:gs pos="100000">
                    <a:srgbClr val="FFE37D">
                      <a:alpha val="86000"/>
                    </a:srgbClr>
                  </a:gs>
                  <a:gs pos="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平行四边形 17"/>
              <p:cNvSpPr/>
              <p:nvPr/>
            </p:nvSpPr>
            <p:spPr>
              <a:xfrm rot="16200000" flipH="1">
                <a:off x="7715225" y="1016840"/>
                <a:ext cx="783699" cy="673856"/>
              </a:xfrm>
              <a:prstGeom prst="parallelogram">
                <a:avLst/>
              </a:prstGeom>
              <a:gradFill flip="none" rotWithShape="0">
                <a:gsLst>
                  <a:gs pos="100000">
                    <a:srgbClr val="FFE37D">
                      <a:alpha val="86000"/>
                    </a:srgbClr>
                  </a:gs>
                  <a:gs pos="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24" name="组合 23"/>
            <p:cNvGrpSpPr/>
            <p:nvPr/>
          </p:nvGrpSpPr>
          <p:grpSpPr>
            <a:xfrm>
              <a:off x="2865449" y="1382460"/>
              <a:ext cx="1278624" cy="783701"/>
              <a:chOff x="3829032" y="922358"/>
              <a:chExt cx="1278624" cy="783701"/>
            </a:xfrm>
          </p:grpSpPr>
          <p:sp>
            <p:nvSpPr>
              <p:cNvPr id="19" name="平行四边形 18"/>
              <p:cNvSpPr/>
              <p:nvPr/>
            </p:nvSpPr>
            <p:spPr>
              <a:xfrm rot="5400000">
                <a:off x="3774110" y="977280"/>
                <a:ext cx="783699" cy="673856"/>
              </a:xfrm>
              <a:prstGeom prst="parallelogram">
                <a:avLst/>
              </a:prstGeom>
              <a:gradFill flip="none" rotWithShape="0">
                <a:gsLst>
                  <a:gs pos="0">
                    <a:srgbClr val="FFE37D">
                      <a:alpha val="86000"/>
                    </a:srgbClr>
                  </a:gs>
                  <a:gs pos="10000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平行四边形 19"/>
              <p:cNvSpPr/>
              <p:nvPr/>
            </p:nvSpPr>
            <p:spPr>
              <a:xfrm rot="5400000">
                <a:off x="4042385" y="977280"/>
                <a:ext cx="783699" cy="673856"/>
              </a:xfrm>
              <a:prstGeom prst="parallelogram">
                <a:avLst/>
              </a:prstGeom>
              <a:gradFill flip="none" rotWithShape="0">
                <a:gsLst>
                  <a:gs pos="0">
                    <a:srgbClr val="FFE37D">
                      <a:alpha val="86000"/>
                    </a:srgbClr>
                  </a:gs>
                  <a:gs pos="10000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平行四边形 20"/>
              <p:cNvSpPr/>
              <p:nvPr/>
            </p:nvSpPr>
            <p:spPr>
              <a:xfrm rot="5400000">
                <a:off x="4378878" y="977282"/>
                <a:ext cx="783699" cy="673856"/>
              </a:xfrm>
              <a:prstGeom prst="parallelogram">
                <a:avLst/>
              </a:prstGeom>
              <a:gradFill flip="none" rotWithShape="0">
                <a:gsLst>
                  <a:gs pos="0">
                    <a:srgbClr val="FFE37D">
                      <a:alpha val="86000"/>
                    </a:srgbClr>
                  </a:gs>
                  <a:gs pos="10000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25" name="组合 24"/>
            <p:cNvGrpSpPr/>
            <p:nvPr/>
          </p:nvGrpSpPr>
          <p:grpSpPr>
            <a:xfrm>
              <a:off x="3133724" y="1215248"/>
              <a:ext cx="6604967" cy="1015663"/>
              <a:chOff x="3133724" y="1215248"/>
              <a:chExt cx="6604967" cy="1015663"/>
            </a:xfrm>
          </p:grpSpPr>
          <p:sp>
            <p:nvSpPr>
              <p:cNvPr id="13" name="文本框 5"/>
              <p:cNvSpPr txBox="1"/>
              <p:nvPr/>
            </p:nvSpPr>
            <p:spPr>
              <a:xfrm>
                <a:off x="3133724" y="1215248"/>
                <a:ext cx="3076575" cy="10156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6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kumimoji="1" lang="zh-CN" altLang="en-US" sz="6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困</a:t>
                </a:r>
                <a:r>
                  <a:rPr kumimoji="1" lang="en-US" altLang="zh-CN" sz="6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endParaRPr kumimoji="1" lang="en-US" altLang="zh-CN" sz="6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8"/>
              <p:cNvSpPr txBox="1"/>
              <p:nvPr/>
            </p:nvSpPr>
            <p:spPr>
              <a:xfrm>
                <a:off x="5057774" y="1548623"/>
                <a:ext cx="4680917" cy="58477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zh-CN" altLang="en-US" sz="3200" b="1" dirty="0">
                    <a:latin typeface="微软雅黑" panose="020B0503020204020204" pitchFamily="34" charset="-122"/>
                    <a:ea typeface="微软雅黑" panose="020B0503020204020204" pitchFamily="34" charset="-122"/>
                    <a:cs typeface="微软雅黑" panose="020B0503020204020204" pitchFamily="34" charset="-122"/>
                  </a:rPr>
                  <a:t>之基础设施：建设不完善</a:t>
                </a:r>
                <a:endParaRPr kumimoji="1" lang="zh-CN" altLang="en-US" sz="3200" b="1"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grpSp>
        <p:nvGrpSpPr>
          <p:cNvPr id="27" name="组合 26"/>
          <p:cNvGrpSpPr/>
          <p:nvPr/>
        </p:nvGrpSpPr>
        <p:grpSpPr>
          <a:xfrm>
            <a:off x="6772962" y="2402703"/>
            <a:ext cx="4813414" cy="3758478"/>
            <a:chOff x="1193835" y="3279640"/>
            <a:chExt cx="6867815" cy="5362625"/>
          </a:xfrm>
        </p:grpSpPr>
        <p:pic>
          <p:nvPicPr>
            <p:cNvPr id="9" name="图片 8"/>
            <p:cNvPicPr>
              <a:picLocks noChangeAspect="1"/>
            </p:cNvPicPr>
            <p:nvPr/>
          </p:nvPicPr>
          <p:blipFill>
            <a:blip r:embed="rId1"/>
            <a:stretch>
              <a:fillRect/>
            </a:stretch>
          </p:blipFill>
          <p:spPr>
            <a:xfrm>
              <a:off x="3108909" y="5069934"/>
              <a:ext cx="4952741" cy="3572331"/>
            </a:xfrm>
            <a:prstGeom prst="roundRect">
              <a:avLst>
                <a:gd name="adj" fmla="val 1727"/>
              </a:avLst>
            </a:prstGeom>
            <a:solidFill>
              <a:srgbClr val="FFFFFF">
                <a:shade val="85000"/>
              </a:srgbClr>
            </a:solidFill>
            <a:ln>
              <a:noFill/>
            </a:ln>
            <a:effectLst>
              <a:outerShdw blurRad="76200" dir="18900000" sy="23000" kx="-1200000" algn="bl" rotWithShape="0">
                <a:prstClr val="black">
                  <a:alpha val="20000"/>
                </a:prstClr>
              </a:outerShdw>
            </a:effectLst>
          </p:spPr>
        </p:pic>
        <p:pic>
          <p:nvPicPr>
            <p:cNvPr id="35" name="图片 34"/>
            <p:cNvPicPr>
              <a:picLocks noChangeAspect="1"/>
            </p:cNvPicPr>
            <p:nvPr/>
          </p:nvPicPr>
          <p:blipFill rotWithShape="1">
            <a:blip r:embed="rId2"/>
            <a:srcRect l="1479" t="6836" r="1667" b="12263"/>
            <a:stretch>
              <a:fillRect/>
            </a:stretch>
          </p:blipFill>
          <p:spPr>
            <a:xfrm>
              <a:off x="1193835" y="3279640"/>
              <a:ext cx="4405544" cy="3555760"/>
            </a:xfrm>
            <a:prstGeom prst="roundRect">
              <a:avLst>
                <a:gd name="adj" fmla="val 1727"/>
              </a:avLst>
            </a:prstGeom>
            <a:solidFill>
              <a:srgbClr val="FFFFFF">
                <a:shade val="85000"/>
              </a:srgbClr>
            </a:solidFill>
            <a:ln>
              <a:noFill/>
            </a:ln>
            <a:effectLst>
              <a:outerShdw blurRad="76200" dir="18900000" sy="23000" kx="-1200000" algn="bl" rotWithShape="0">
                <a:prstClr val="black">
                  <a:alpha val="20000"/>
                </a:prstClr>
              </a:outerShdw>
            </a:effectLst>
          </p:spPr>
        </p:pic>
      </p:grpSp>
      <p:sp>
        <p:nvSpPr>
          <p:cNvPr id="32" name="文本框 31"/>
          <p:cNvSpPr txBox="1"/>
          <p:nvPr/>
        </p:nvSpPr>
        <p:spPr>
          <a:xfrm>
            <a:off x="4299274" y="4418629"/>
            <a:ext cx="1687145" cy="1141338"/>
          </a:xfrm>
          <a:prstGeom prst="rect">
            <a:avLst/>
          </a:prstGeom>
          <a:noFill/>
        </p:spPr>
        <p:txBody>
          <a:bodyPr wrap="square" rtlCol="0">
            <a:spAutoFit/>
          </a:bodyPr>
          <a:lstStyle/>
          <a:p>
            <a:pPr algn="ctr">
              <a:lnSpc>
                <a:spcPct val="150000"/>
              </a:lnSpc>
            </a:pPr>
            <a:r>
              <a:rPr lang="zh-CN" altLang="en-US" sz="2400" b="1" kern="100" dirty="0">
                <a:solidFill>
                  <a:srgbClr val="0070C0"/>
                </a:solidFill>
                <a:effectLst>
                  <a:reflection blurRad="6350" stA="55000" endA="300" endPos="45500" dir="5400000" sy="-100000" algn="bl" rotWithShape="0"/>
                </a:effectLst>
                <a:latin typeface="仿宋_GB2312" panose="02010609030101010101" charset="-122"/>
              </a:rPr>
              <a:t>汛期</a:t>
            </a:r>
            <a:endParaRPr lang="en-US" altLang="zh-CN" sz="2400" b="1" kern="100" dirty="0">
              <a:solidFill>
                <a:srgbClr val="0070C0"/>
              </a:solidFill>
              <a:effectLst>
                <a:reflection blurRad="6350" stA="55000" endA="300" endPos="45500" dir="5400000" sy="-100000" algn="bl" rotWithShape="0"/>
              </a:effectLst>
              <a:latin typeface="仿宋_GB2312" panose="02010609030101010101" charset="-122"/>
            </a:endParaRPr>
          </a:p>
          <a:p>
            <a:pPr algn="ctr">
              <a:lnSpc>
                <a:spcPct val="150000"/>
              </a:lnSpc>
            </a:pPr>
            <a:r>
              <a:rPr lang="zh-CN" altLang="en-US" sz="2400" b="1" kern="100" dirty="0">
                <a:solidFill>
                  <a:srgbClr val="0070C0"/>
                </a:solidFill>
                <a:effectLst>
                  <a:reflection blurRad="6350" stA="55000" endA="300" endPos="45500" dir="5400000" sy="-100000" algn="bl" rotWithShape="0"/>
                </a:effectLst>
                <a:latin typeface="仿宋_GB2312" panose="02010609030101010101" charset="-122"/>
              </a:rPr>
              <a:t>积水严重</a:t>
            </a:r>
            <a:endParaRPr lang="zh-CN" altLang="en-US" sz="2400" b="1" kern="100" dirty="0">
              <a:solidFill>
                <a:srgbClr val="0070C0"/>
              </a:solidFill>
              <a:effectLst>
                <a:reflection blurRad="6350" stA="55000" endA="300" endPos="45500" dir="5400000" sy="-100000" algn="bl" rotWithShape="0"/>
              </a:effectLst>
              <a:latin typeface="Calibri" panose="020F0502020204030204" pitchFamily="34" charset="0"/>
            </a:endParaRPr>
          </a:p>
        </p:txBody>
      </p:sp>
      <p:grpSp>
        <p:nvGrpSpPr>
          <p:cNvPr id="36" name="组合 35"/>
          <p:cNvGrpSpPr/>
          <p:nvPr/>
        </p:nvGrpSpPr>
        <p:grpSpPr>
          <a:xfrm>
            <a:off x="1047010" y="3782315"/>
            <a:ext cx="2440500" cy="461665"/>
            <a:chOff x="1278801" y="3970815"/>
            <a:chExt cx="2440500" cy="461665"/>
          </a:xfrm>
        </p:grpSpPr>
        <p:sp>
          <p:nvSpPr>
            <p:cNvPr id="30" name="矩形 29"/>
            <p:cNvSpPr/>
            <p:nvPr/>
          </p:nvSpPr>
          <p:spPr>
            <a:xfrm>
              <a:off x="1319004" y="4257675"/>
              <a:ext cx="2262396" cy="136705"/>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278801" y="3970815"/>
              <a:ext cx="2440500" cy="461665"/>
            </a:xfrm>
            <a:prstGeom prst="rect">
              <a:avLst/>
            </a:prstGeom>
            <a:noFill/>
          </p:spPr>
          <p:txBody>
            <a:bodyPr wrap="square" rtlCol="0">
              <a:spAutoFit/>
            </a:bodyPr>
            <a:lstStyle/>
            <a:p>
              <a:r>
                <a:rPr lang="zh-CN" altLang="en-US" sz="2400" b="1" kern="100" dirty="0">
                  <a:solidFill>
                    <a:srgbClr val="000000"/>
                  </a:solidFill>
                  <a:effectLst/>
                  <a:latin typeface="仿宋_GB2312" panose="02010609030101010101" charset="-122"/>
                </a:rPr>
                <a:t>部分路口、小区</a:t>
              </a:r>
              <a:endParaRPr lang="en-US" altLang="zh-CN" sz="2400" b="1" kern="100" dirty="0">
                <a:solidFill>
                  <a:srgbClr val="000000"/>
                </a:solidFill>
                <a:effectLst/>
                <a:latin typeface="仿宋_GB2312" panose="02010609030101010101" charset="-122"/>
              </a:endParaRPr>
            </a:p>
          </p:txBody>
        </p:sp>
      </p:grpSp>
      <p:sp>
        <p:nvSpPr>
          <p:cNvPr id="38" name="îṧlïdé"/>
          <p:cNvSpPr/>
          <p:nvPr/>
        </p:nvSpPr>
        <p:spPr bwMode="auto">
          <a:xfrm flipV="1">
            <a:off x="3628575" y="4496399"/>
            <a:ext cx="829492" cy="1134314"/>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5058" h="3779520">
                <a:moveTo>
                  <a:pt x="0" y="3779520"/>
                </a:moveTo>
                <a:cubicBezTo>
                  <a:pt x="495300" y="2994660"/>
                  <a:pt x="929640" y="2369820"/>
                  <a:pt x="1851658" y="2293620"/>
                </a:cubicBezTo>
                <a:lnTo>
                  <a:pt x="1851658" y="2560320"/>
                </a:lnTo>
                <a:lnTo>
                  <a:pt x="2385058" y="1889760"/>
                </a:lnTo>
                <a:lnTo>
                  <a:pt x="1851658" y="1219200"/>
                </a:lnTo>
                <a:lnTo>
                  <a:pt x="1851658" y="1485900"/>
                </a:lnTo>
                <a:cubicBezTo>
                  <a:pt x="929640" y="1409700"/>
                  <a:pt x="495300" y="784860"/>
                  <a:pt x="0" y="0"/>
                </a:cubicBezTo>
                <a:lnTo>
                  <a:pt x="0" y="1889760"/>
                </a:lnTo>
                <a:close/>
              </a:path>
            </a:pathLst>
          </a:custGeom>
          <a:gradFill>
            <a:gsLst>
              <a:gs pos="100000">
                <a:srgbClr val="FDA749">
                  <a:alpha val="48000"/>
                </a:srgbClr>
              </a:gs>
              <a:gs pos="0">
                <a:srgbClr val="FDA749">
                  <a:alpha val="0"/>
                </a:srgbClr>
              </a:gs>
              <a:gs pos="40000">
                <a:srgbClr val="FDA749">
                  <a:alpha val="10000"/>
                </a:srgbClr>
              </a:gs>
            </a:gsLst>
            <a:lin ang="0" scaled="0"/>
          </a:gradFill>
          <a:ln>
            <a:gradFill>
              <a:gsLst>
                <a:gs pos="4000">
                  <a:srgbClr val="F17F03">
                    <a:alpha val="0"/>
                  </a:srgbClr>
                </a:gs>
                <a:gs pos="28000">
                  <a:srgbClr val="F17F03">
                    <a:alpha val="60000"/>
                  </a:srgbClr>
                </a:gs>
                <a:gs pos="63000">
                  <a:srgbClr val="F17F03">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1" name="组合 40"/>
          <p:cNvGrpSpPr/>
          <p:nvPr/>
        </p:nvGrpSpPr>
        <p:grpSpPr>
          <a:xfrm>
            <a:off x="954564" y="4243980"/>
            <a:ext cx="3252264" cy="1464503"/>
            <a:chOff x="1138872" y="4394380"/>
            <a:chExt cx="3252264" cy="1464503"/>
          </a:xfrm>
        </p:grpSpPr>
        <p:sp>
          <p:nvSpPr>
            <p:cNvPr id="34" name="文本框 33"/>
            <p:cNvSpPr txBox="1"/>
            <p:nvPr/>
          </p:nvSpPr>
          <p:spPr>
            <a:xfrm>
              <a:off x="1231318" y="4394380"/>
              <a:ext cx="3159818" cy="1464503"/>
            </a:xfrm>
            <a:prstGeom prst="rect">
              <a:avLst/>
            </a:prstGeom>
            <a:noFill/>
          </p:spPr>
          <p:txBody>
            <a:bodyPr wrap="square" rtlCol="0">
              <a:spAutoFit/>
            </a:bodyPr>
            <a:lstStyle/>
            <a:p>
              <a:pPr marL="342900" indent="-342900">
                <a:lnSpc>
                  <a:spcPct val="200000"/>
                </a:lnSpc>
                <a:buClr>
                  <a:srgbClr val="0070C0"/>
                </a:buClr>
                <a:buFont typeface="Arial" panose="020B0604020202020204" pitchFamily="34" charset="0"/>
                <a:buChar char="•"/>
              </a:pPr>
              <a:r>
                <a:rPr lang="zh-CN" altLang="en-US" sz="2400" kern="100" dirty="0">
                  <a:solidFill>
                    <a:srgbClr val="000000"/>
                  </a:solidFill>
                  <a:effectLst/>
                  <a:latin typeface="仿宋_GB2312" panose="02010609030101010101" charset="-122"/>
                </a:rPr>
                <a:t>地势低洼</a:t>
              </a:r>
              <a:endParaRPr lang="en-US" altLang="zh-CN" sz="2400" kern="100" dirty="0">
                <a:solidFill>
                  <a:srgbClr val="000000"/>
                </a:solidFill>
                <a:effectLst/>
                <a:latin typeface="仿宋_GB2312" panose="02010609030101010101" charset="-122"/>
              </a:endParaRPr>
            </a:p>
            <a:p>
              <a:pPr marL="342900" indent="-342900">
                <a:lnSpc>
                  <a:spcPct val="200000"/>
                </a:lnSpc>
                <a:buClr>
                  <a:srgbClr val="0070C0"/>
                </a:buClr>
                <a:buFont typeface="Arial" panose="020B0604020202020204" pitchFamily="34" charset="0"/>
                <a:buChar char="•"/>
              </a:pPr>
              <a:r>
                <a:rPr lang="zh-CN" altLang="en-US" sz="2400" kern="100" dirty="0">
                  <a:solidFill>
                    <a:srgbClr val="000000"/>
                  </a:solidFill>
                  <a:effectLst/>
                  <a:latin typeface="仿宋_GB2312" panose="02010609030101010101" charset="-122"/>
                </a:rPr>
                <a:t>排水设施不完善</a:t>
              </a:r>
              <a:endParaRPr lang="en-US" altLang="zh-CN" sz="2400" kern="100" dirty="0">
                <a:solidFill>
                  <a:srgbClr val="000000"/>
                </a:solidFill>
                <a:effectLst/>
                <a:latin typeface="仿宋_GB2312" panose="02010609030101010101" charset="-122"/>
              </a:endParaRPr>
            </a:p>
          </p:txBody>
        </p:sp>
        <p:sp>
          <p:nvSpPr>
            <p:cNvPr id="39" name="矩形: 圆角 38"/>
            <p:cNvSpPr/>
            <p:nvPr/>
          </p:nvSpPr>
          <p:spPr>
            <a:xfrm>
              <a:off x="1138872" y="4643140"/>
              <a:ext cx="2804478" cy="464344"/>
            </a:xfrm>
            <a:prstGeom prst="roundRect">
              <a:avLst>
                <a:gd name="adj" fmla="val 50000"/>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p>
          </p:txBody>
        </p:sp>
        <p:sp>
          <p:nvSpPr>
            <p:cNvPr id="40" name="矩形: 圆角 39"/>
            <p:cNvSpPr/>
            <p:nvPr/>
          </p:nvSpPr>
          <p:spPr>
            <a:xfrm>
              <a:off x="1138872" y="5368253"/>
              <a:ext cx="2804478" cy="464344"/>
            </a:xfrm>
            <a:prstGeom prst="roundRect">
              <a:avLst>
                <a:gd name="adj" fmla="val 50000"/>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p>
          </p:txBody>
        </p: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181084"/>
            <a:ext cx="12006943" cy="568144"/>
            <a:chOff x="0" y="273684"/>
            <a:chExt cx="12006943" cy="568144"/>
          </a:xfrm>
        </p:grpSpPr>
        <p:sp>
          <p:nvSpPr>
            <p:cNvPr id="2" name="文本框 1"/>
            <p:cNvSpPr txBox="1"/>
            <p:nvPr/>
          </p:nvSpPr>
          <p:spPr>
            <a:xfrm>
              <a:off x="588780" y="273684"/>
              <a:ext cx="86695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4.2</a:t>
              </a:r>
              <a:r>
                <a:rPr kumimoji="1" lang="en-US" altLang="zh-CN" sz="2800" b="1" dirty="0">
                  <a:solidFill>
                    <a:srgbClr val="0070C0"/>
                  </a:solidFill>
                  <a:cs typeface="+mn-ea"/>
                  <a:sym typeface="+mn-lt"/>
                </a:rPr>
                <a:t> </a:t>
              </a:r>
              <a:r>
                <a:rPr kumimoji="1" lang="zh-CN" altLang="en-US" sz="2800" b="1" dirty="0">
                  <a:solidFill>
                    <a:srgbClr val="0070C0"/>
                  </a:solidFill>
                  <a:cs typeface="+mn-ea"/>
                  <a:sym typeface="+mn-lt"/>
                </a:rPr>
                <a:t>试点片区城市更新</a:t>
              </a:r>
              <a:r>
                <a:rPr kumimoji="1" lang="en-US" altLang="zh-CN" sz="2800" b="1" dirty="0">
                  <a:solidFill>
                    <a:srgbClr val="0070C0"/>
                  </a:solidFill>
                  <a:cs typeface="+mn-ea"/>
                  <a:sym typeface="+mn-lt"/>
                </a:rPr>
                <a:t>—</a:t>
              </a:r>
              <a:r>
                <a:rPr kumimoji="1" lang="zh-CN" altLang="en-US" sz="2800" b="1" dirty="0">
                  <a:solidFill>
                    <a:srgbClr val="0070C0"/>
                  </a:solidFill>
                  <a:cs typeface="+mn-ea"/>
                  <a:sym typeface="+mn-lt"/>
                </a:rPr>
                <a:t>北关街片区 </a:t>
              </a:r>
              <a:endParaRPr kumimoji="1" lang="zh-CN" altLang="en-US" sz="2800" b="1" dirty="0">
                <a:solidFill>
                  <a:srgbClr val="0070C0"/>
                </a:solidFill>
                <a:cs typeface="+mn-ea"/>
                <a:sym typeface="+mn-lt"/>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53" name="组合 52"/>
          <p:cNvGrpSpPr/>
          <p:nvPr/>
        </p:nvGrpSpPr>
        <p:grpSpPr>
          <a:xfrm>
            <a:off x="1085851" y="4171155"/>
            <a:ext cx="10020300" cy="2313012"/>
            <a:chOff x="1542244" y="4447704"/>
            <a:chExt cx="9399999" cy="2169827"/>
          </a:xfrm>
        </p:grpSpPr>
        <p:pic>
          <p:nvPicPr>
            <p:cNvPr id="71" name="图片 120"/>
            <p:cNvPicPr>
              <a:picLocks noChangeAspect="1" noChangeArrowheads="1"/>
            </p:cNvPicPr>
            <p:nvPr/>
          </p:nvPicPr>
          <p:blipFill>
            <a:blip r:embed="rId1" cstate="print">
              <a:grayscl/>
              <a:lum bright="18000" contrast="12000"/>
              <a:extLst>
                <a:ext uri="{28A0092B-C50C-407E-A947-70E740481C1C}">
                  <a14:useLocalDpi xmlns:a14="http://schemas.microsoft.com/office/drawing/2010/main" val="0"/>
                </a:ext>
              </a:extLst>
            </a:blip>
            <a:srcRect/>
            <a:stretch>
              <a:fillRect/>
            </a:stretch>
          </p:blipFill>
          <p:spPr bwMode="auto">
            <a:xfrm rot="16200000">
              <a:off x="5041116" y="987334"/>
              <a:ext cx="2135187" cy="91252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0" name="矩形 199"/>
            <p:cNvSpPr>
              <a:spLocks noChangeArrowheads="1"/>
            </p:cNvSpPr>
            <p:nvPr/>
          </p:nvSpPr>
          <p:spPr bwMode="auto">
            <a:xfrm>
              <a:off x="10140133" y="4485139"/>
              <a:ext cx="533731" cy="1020181"/>
            </a:xfrm>
            <a:prstGeom prst="rect">
              <a:avLst/>
            </a:prstGeom>
            <a:solidFill>
              <a:srgbClr val="FFFFFF">
                <a:alpha val="81000"/>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51" name="矩形 200"/>
            <p:cNvSpPr>
              <a:spLocks noChangeArrowheads="1"/>
            </p:cNvSpPr>
            <p:nvPr/>
          </p:nvSpPr>
          <p:spPr bwMode="auto">
            <a:xfrm>
              <a:off x="10163302" y="4512283"/>
              <a:ext cx="213402" cy="70452"/>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52" name="文本框 201"/>
            <p:cNvSpPr>
              <a:spLocks noChangeArrowheads="1"/>
            </p:cNvSpPr>
            <p:nvPr/>
          </p:nvSpPr>
          <p:spPr bwMode="auto">
            <a:xfrm>
              <a:off x="10326788" y="4447704"/>
              <a:ext cx="615455" cy="1876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700" b="0">
                  <a:solidFill>
                    <a:schemeClr val="tx1">
                      <a:lumMod val="95000"/>
                      <a:lumOff val="5000"/>
                    </a:schemeClr>
                  </a:solidFill>
                  <a:latin typeface="+mn-lt"/>
                  <a:ea typeface="+mn-ea"/>
                  <a:cs typeface="+mn-ea"/>
                  <a:sym typeface="+mn-lt"/>
                </a:rPr>
                <a:t>购物</a:t>
              </a:r>
              <a:endParaRPr lang="zh-CN" altLang="en-US" b="0">
                <a:solidFill>
                  <a:schemeClr val="tx1">
                    <a:lumMod val="95000"/>
                    <a:lumOff val="5000"/>
                  </a:schemeClr>
                </a:solidFill>
                <a:latin typeface="+mn-lt"/>
                <a:ea typeface="+mn-ea"/>
                <a:cs typeface="+mn-ea"/>
                <a:sym typeface="+mn-lt"/>
              </a:endParaRPr>
            </a:p>
          </p:txBody>
        </p:sp>
        <p:sp>
          <p:nvSpPr>
            <p:cNvPr id="153" name="矩形 202"/>
            <p:cNvSpPr>
              <a:spLocks noChangeArrowheads="1"/>
            </p:cNvSpPr>
            <p:nvPr/>
          </p:nvSpPr>
          <p:spPr bwMode="auto">
            <a:xfrm>
              <a:off x="10163302" y="4622078"/>
              <a:ext cx="213402" cy="70452"/>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54" name="文本框 203"/>
            <p:cNvSpPr>
              <a:spLocks noChangeArrowheads="1"/>
            </p:cNvSpPr>
            <p:nvPr/>
          </p:nvSpPr>
          <p:spPr bwMode="auto">
            <a:xfrm>
              <a:off x="10326788" y="4557499"/>
              <a:ext cx="615455" cy="1876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700" b="0">
                  <a:solidFill>
                    <a:schemeClr val="tx1">
                      <a:lumMod val="95000"/>
                      <a:lumOff val="5000"/>
                    </a:schemeClr>
                  </a:solidFill>
                  <a:latin typeface="+mn-lt"/>
                  <a:ea typeface="+mn-ea"/>
                  <a:cs typeface="+mn-ea"/>
                  <a:sym typeface="+mn-lt"/>
                </a:rPr>
                <a:t>餐饮</a:t>
              </a:r>
              <a:endParaRPr lang="zh-CN" altLang="en-US" b="0">
                <a:solidFill>
                  <a:schemeClr val="tx1">
                    <a:lumMod val="95000"/>
                    <a:lumOff val="5000"/>
                  </a:schemeClr>
                </a:solidFill>
                <a:latin typeface="+mn-lt"/>
                <a:ea typeface="+mn-ea"/>
                <a:cs typeface="+mn-ea"/>
                <a:sym typeface="+mn-lt"/>
              </a:endParaRPr>
            </a:p>
          </p:txBody>
        </p:sp>
        <p:sp>
          <p:nvSpPr>
            <p:cNvPr id="155" name="矩形 204"/>
            <p:cNvSpPr>
              <a:spLocks noChangeArrowheads="1"/>
            </p:cNvSpPr>
            <p:nvPr/>
          </p:nvSpPr>
          <p:spPr bwMode="auto">
            <a:xfrm>
              <a:off x="10163302" y="4734923"/>
              <a:ext cx="213402" cy="70452"/>
            </a:xfrm>
            <a:prstGeom prst="rect">
              <a:avLst/>
            </a:prstGeom>
            <a:solidFill>
              <a:srgbClr val="F7EB7B">
                <a:alpha val="78000"/>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56" name="文本框 205"/>
            <p:cNvSpPr>
              <a:spLocks noChangeArrowheads="1"/>
            </p:cNvSpPr>
            <p:nvPr/>
          </p:nvSpPr>
          <p:spPr bwMode="auto">
            <a:xfrm>
              <a:off x="10326788" y="4676209"/>
              <a:ext cx="615455" cy="1876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700" b="0">
                  <a:solidFill>
                    <a:schemeClr val="tx1">
                      <a:lumMod val="95000"/>
                      <a:lumOff val="5000"/>
                    </a:schemeClr>
                  </a:solidFill>
                  <a:latin typeface="+mn-lt"/>
                  <a:ea typeface="+mn-ea"/>
                  <a:cs typeface="+mn-ea"/>
                  <a:sym typeface="+mn-lt"/>
                </a:rPr>
                <a:t>金融</a:t>
              </a:r>
              <a:endParaRPr lang="zh-CN" altLang="en-US" b="0">
                <a:solidFill>
                  <a:schemeClr val="tx1">
                    <a:lumMod val="95000"/>
                    <a:lumOff val="5000"/>
                  </a:schemeClr>
                </a:solidFill>
                <a:latin typeface="+mn-lt"/>
                <a:ea typeface="+mn-ea"/>
                <a:cs typeface="+mn-ea"/>
                <a:sym typeface="+mn-lt"/>
              </a:endParaRPr>
            </a:p>
          </p:txBody>
        </p:sp>
        <p:sp>
          <p:nvSpPr>
            <p:cNvPr id="157" name="矩形 206"/>
            <p:cNvSpPr>
              <a:spLocks noChangeArrowheads="1"/>
            </p:cNvSpPr>
            <p:nvPr/>
          </p:nvSpPr>
          <p:spPr bwMode="auto">
            <a:xfrm>
              <a:off x="10163302" y="4863018"/>
              <a:ext cx="213402" cy="70452"/>
            </a:xfrm>
            <a:prstGeom prst="rect">
              <a:avLst/>
            </a:prstGeom>
            <a:solidFill>
              <a:srgbClr val="A3CF44">
                <a:alpha val="78000"/>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58" name="文本框 207"/>
            <p:cNvSpPr>
              <a:spLocks noChangeArrowheads="1"/>
            </p:cNvSpPr>
            <p:nvPr/>
          </p:nvSpPr>
          <p:spPr bwMode="auto">
            <a:xfrm>
              <a:off x="10326788" y="4801129"/>
              <a:ext cx="615455" cy="1876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700" b="0">
                  <a:solidFill>
                    <a:schemeClr val="tx1">
                      <a:lumMod val="95000"/>
                      <a:lumOff val="5000"/>
                    </a:schemeClr>
                  </a:solidFill>
                  <a:latin typeface="+mn-lt"/>
                  <a:ea typeface="+mn-ea"/>
                  <a:cs typeface="+mn-ea"/>
                  <a:sym typeface="+mn-lt"/>
                </a:rPr>
                <a:t>生活服务</a:t>
              </a:r>
              <a:endParaRPr lang="zh-CN" altLang="en-US" b="0">
                <a:solidFill>
                  <a:schemeClr val="tx1">
                    <a:lumMod val="95000"/>
                    <a:lumOff val="5000"/>
                  </a:schemeClr>
                </a:solidFill>
                <a:latin typeface="+mn-lt"/>
                <a:ea typeface="+mn-ea"/>
                <a:cs typeface="+mn-ea"/>
                <a:sym typeface="+mn-lt"/>
              </a:endParaRPr>
            </a:p>
          </p:txBody>
        </p:sp>
        <p:sp>
          <p:nvSpPr>
            <p:cNvPr id="159" name="矩形 208"/>
            <p:cNvSpPr>
              <a:spLocks noChangeArrowheads="1"/>
            </p:cNvSpPr>
            <p:nvPr/>
          </p:nvSpPr>
          <p:spPr bwMode="auto">
            <a:xfrm>
              <a:off x="10163302" y="4988062"/>
              <a:ext cx="213402" cy="70452"/>
            </a:xfrm>
            <a:prstGeom prst="rect">
              <a:avLst/>
            </a:prstGeom>
            <a:solidFill>
              <a:srgbClr val="2D72AD">
                <a:alpha val="81000"/>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60" name="文本框 209"/>
            <p:cNvSpPr>
              <a:spLocks noChangeArrowheads="1"/>
            </p:cNvSpPr>
            <p:nvPr/>
          </p:nvSpPr>
          <p:spPr bwMode="auto">
            <a:xfrm>
              <a:off x="10326788" y="4922998"/>
              <a:ext cx="615455" cy="1876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700" b="0">
                  <a:solidFill>
                    <a:schemeClr val="tx1">
                      <a:lumMod val="95000"/>
                      <a:lumOff val="5000"/>
                    </a:schemeClr>
                  </a:solidFill>
                  <a:latin typeface="+mn-lt"/>
                  <a:ea typeface="+mn-ea"/>
                  <a:cs typeface="+mn-ea"/>
                  <a:sym typeface="+mn-lt"/>
                </a:rPr>
                <a:t>公司企业</a:t>
              </a:r>
              <a:endParaRPr lang="zh-CN" altLang="en-US" b="0">
                <a:solidFill>
                  <a:schemeClr val="tx1">
                    <a:lumMod val="95000"/>
                    <a:lumOff val="5000"/>
                  </a:schemeClr>
                </a:solidFill>
                <a:latin typeface="+mn-lt"/>
                <a:ea typeface="+mn-ea"/>
                <a:cs typeface="+mn-ea"/>
                <a:sym typeface="+mn-lt"/>
              </a:endParaRPr>
            </a:p>
          </p:txBody>
        </p:sp>
        <p:sp>
          <p:nvSpPr>
            <p:cNvPr id="161" name="矩形 210"/>
            <p:cNvSpPr>
              <a:spLocks noChangeArrowheads="1"/>
            </p:cNvSpPr>
            <p:nvPr/>
          </p:nvSpPr>
          <p:spPr bwMode="auto">
            <a:xfrm>
              <a:off x="10163302" y="5120732"/>
              <a:ext cx="213402" cy="70452"/>
            </a:xfrm>
            <a:prstGeom prst="rect">
              <a:avLst/>
            </a:prstGeom>
            <a:solidFill>
              <a:srgbClr val="9B7FB3">
                <a:alpha val="81000"/>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62" name="文本框 211"/>
            <p:cNvSpPr>
              <a:spLocks noChangeArrowheads="1"/>
            </p:cNvSpPr>
            <p:nvPr/>
          </p:nvSpPr>
          <p:spPr bwMode="auto">
            <a:xfrm>
              <a:off x="10326788" y="5055667"/>
              <a:ext cx="615455" cy="1876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700" b="0">
                  <a:solidFill>
                    <a:schemeClr val="tx1">
                      <a:lumMod val="95000"/>
                      <a:lumOff val="5000"/>
                    </a:schemeClr>
                  </a:solidFill>
                  <a:latin typeface="+mn-lt"/>
                  <a:ea typeface="+mn-ea"/>
                  <a:cs typeface="+mn-ea"/>
                  <a:sym typeface="+mn-lt"/>
                </a:rPr>
                <a:t>科教</a:t>
              </a:r>
              <a:endParaRPr lang="zh-CN" altLang="en-US" b="0">
                <a:solidFill>
                  <a:schemeClr val="tx1">
                    <a:lumMod val="95000"/>
                    <a:lumOff val="5000"/>
                  </a:schemeClr>
                </a:solidFill>
                <a:latin typeface="+mn-lt"/>
                <a:ea typeface="+mn-ea"/>
                <a:cs typeface="+mn-ea"/>
                <a:sym typeface="+mn-lt"/>
              </a:endParaRPr>
            </a:p>
          </p:txBody>
        </p:sp>
        <p:sp>
          <p:nvSpPr>
            <p:cNvPr id="163" name="矩形 212"/>
            <p:cNvSpPr>
              <a:spLocks noChangeArrowheads="1"/>
            </p:cNvSpPr>
            <p:nvPr/>
          </p:nvSpPr>
          <p:spPr bwMode="auto">
            <a:xfrm>
              <a:off x="10163302" y="5261026"/>
              <a:ext cx="213402" cy="70452"/>
            </a:xfrm>
            <a:prstGeom prst="rect">
              <a:avLst/>
            </a:prstGeom>
            <a:solidFill>
              <a:srgbClr val="248979">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64" name="文本框 213"/>
            <p:cNvSpPr>
              <a:spLocks noChangeArrowheads="1"/>
            </p:cNvSpPr>
            <p:nvPr/>
          </p:nvSpPr>
          <p:spPr bwMode="auto">
            <a:xfrm>
              <a:off x="10326788" y="5195961"/>
              <a:ext cx="615455" cy="1876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700" b="0">
                  <a:solidFill>
                    <a:schemeClr val="tx1">
                      <a:lumMod val="95000"/>
                      <a:lumOff val="5000"/>
                    </a:schemeClr>
                  </a:solidFill>
                  <a:latin typeface="+mn-lt"/>
                  <a:ea typeface="+mn-ea"/>
                  <a:cs typeface="+mn-ea"/>
                  <a:sym typeface="+mn-lt"/>
                </a:rPr>
                <a:t>住宿服务</a:t>
              </a:r>
              <a:endParaRPr lang="zh-CN" altLang="en-US" b="0">
                <a:solidFill>
                  <a:schemeClr val="tx1">
                    <a:lumMod val="95000"/>
                    <a:lumOff val="5000"/>
                  </a:schemeClr>
                </a:solidFill>
                <a:latin typeface="+mn-lt"/>
                <a:ea typeface="+mn-ea"/>
                <a:cs typeface="+mn-ea"/>
                <a:sym typeface="+mn-lt"/>
              </a:endParaRPr>
            </a:p>
          </p:txBody>
        </p:sp>
        <p:sp>
          <p:nvSpPr>
            <p:cNvPr id="165" name="矩形 214"/>
            <p:cNvSpPr>
              <a:spLocks noChangeArrowheads="1"/>
            </p:cNvSpPr>
            <p:nvPr/>
          </p:nvSpPr>
          <p:spPr bwMode="auto">
            <a:xfrm>
              <a:off x="10163302" y="5389120"/>
              <a:ext cx="213402" cy="70452"/>
            </a:xfrm>
            <a:prstGeom prst="rect">
              <a:avLst/>
            </a:prstGeom>
            <a:solidFill>
              <a:srgbClr val="B64C25">
                <a:alpha val="78000"/>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66" name="文本框 215"/>
            <p:cNvSpPr>
              <a:spLocks noChangeArrowheads="1"/>
            </p:cNvSpPr>
            <p:nvPr/>
          </p:nvSpPr>
          <p:spPr bwMode="auto">
            <a:xfrm>
              <a:off x="10326788" y="5324056"/>
              <a:ext cx="615455" cy="1876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700" b="0">
                  <a:solidFill>
                    <a:schemeClr val="tx1">
                      <a:lumMod val="95000"/>
                      <a:lumOff val="5000"/>
                    </a:schemeClr>
                  </a:solidFill>
                  <a:latin typeface="+mn-lt"/>
                  <a:ea typeface="+mn-ea"/>
                  <a:cs typeface="+mn-ea"/>
                  <a:sym typeface="+mn-lt"/>
                </a:rPr>
                <a:t>医疗卫生</a:t>
              </a:r>
              <a:endParaRPr lang="zh-CN" altLang="en-US" b="0">
                <a:solidFill>
                  <a:schemeClr val="tx1">
                    <a:lumMod val="95000"/>
                    <a:lumOff val="5000"/>
                  </a:schemeClr>
                </a:solidFill>
                <a:latin typeface="+mn-lt"/>
                <a:ea typeface="+mn-ea"/>
                <a:cs typeface="+mn-ea"/>
                <a:sym typeface="+mn-lt"/>
              </a:endParaRPr>
            </a:p>
          </p:txBody>
        </p:sp>
        <p:sp>
          <p:nvSpPr>
            <p:cNvPr id="74" name="文本框 123"/>
            <p:cNvSpPr>
              <a:spLocks noChangeArrowheads="1"/>
            </p:cNvSpPr>
            <p:nvPr/>
          </p:nvSpPr>
          <p:spPr bwMode="auto">
            <a:xfrm>
              <a:off x="4792977" y="5509001"/>
              <a:ext cx="3940339" cy="2887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a:r>
                <a:rPr lang="zh-CN" altLang="en-US" sz="1400" b="1">
                  <a:solidFill>
                    <a:schemeClr val="tx1">
                      <a:lumMod val="95000"/>
                      <a:lumOff val="5000"/>
                    </a:schemeClr>
                  </a:solidFill>
                  <a:latin typeface="+mn-lt"/>
                  <a:ea typeface="+mn-ea"/>
                  <a:cs typeface="+mn-ea"/>
                  <a:sym typeface="+mn-lt"/>
                </a:rPr>
                <a:t>北关街</a:t>
              </a:r>
              <a:endParaRPr lang="zh-CN" altLang="en-US" b="1">
                <a:solidFill>
                  <a:schemeClr val="tx1">
                    <a:lumMod val="95000"/>
                    <a:lumOff val="5000"/>
                  </a:schemeClr>
                </a:solidFill>
                <a:latin typeface="+mn-lt"/>
                <a:ea typeface="+mn-ea"/>
                <a:cs typeface="+mn-ea"/>
                <a:sym typeface="+mn-lt"/>
              </a:endParaRPr>
            </a:p>
          </p:txBody>
        </p:sp>
        <p:sp>
          <p:nvSpPr>
            <p:cNvPr id="75" name="文本框 124"/>
            <p:cNvSpPr>
              <a:spLocks noChangeArrowheads="1"/>
            </p:cNvSpPr>
            <p:nvPr/>
          </p:nvSpPr>
          <p:spPr bwMode="auto">
            <a:xfrm>
              <a:off x="1542244" y="4751159"/>
              <a:ext cx="257291" cy="1501364"/>
            </a:xfrm>
            <a:prstGeom prst="rect">
              <a:avLst/>
            </a:prstGeom>
            <a:solidFill>
              <a:srgbClr val="FFFFFF">
                <a:alpha val="50196"/>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1400" b="0">
                  <a:solidFill>
                    <a:schemeClr val="tx1">
                      <a:lumMod val="95000"/>
                      <a:lumOff val="5000"/>
                    </a:schemeClr>
                  </a:solidFill>
                  <a:latin typeface="+mn-lt"/>
                  <a:ea typeface="+mn-ea"/>
                  <a:cs typeface="+mn-ea"/>
                  <a:sym typeface="+mn-lt"/>
                </a:rPr>
                <a:t>东</a:t>
              </a:r>
              <a:endParaRPr lang="zh-CN" altLang="en-US" sz="1400" b="0">
                <a:solidFill>
                  <a:schemeClr val="tx1">
                    <a:lumMod val="95000"/>
                    <a:lumOff val="5000"/>
                  </a:schemeClr>
                </a:solidFill>
                <a:latin typeface="+mn-lt"/>
                <a:ea typeface="+mn-ea"/>
                <a:cs typeface="+mn-ea"/>
                <a:sym typeface="+mn-lt"/>
              </a:endParaRPr>
            </a:p>
            <a:p>
              <a:pPr algn="ctr"/>
              <a:endParaRPr lang="zh-CN" altLang="en-US" sz="1400" b="0">
                <a:solidFill>
                  <a:schemeClr val="tx1">
                    <a:lumMod val="95000"/>
                    <a:lumOff val="5000"/>
                  </a:schemeClr>
                </a:solidFill>
                <a:latin typeface="+mn-lt"/>
                <a:ea typeface="+mn-ea"/>
                <a:cs typeface="+mn-ea"/>
                <a:sym typeface="+mn-lt"/>
              </a:endParaRPr>
            </a:p>
            <a:p>
              <a:pPr algn="ctr"/>
              <a:r>
                <a:rPr lang="zh-CN" altLang="en-US" sz="1400" b="0">
                  <a:solidFill>
                    <a:schemeClr val="tx1">
                      <a:lumMod val="95000"/>
                      <a:lumOff val="5000"/>
                    </a:schemeClr>
                  </a:solidFill>
                  <a:latin typeface="+mn-lt"/>
                  <a:ea typeface="+mn-ea"/>
                  <a:cs typeface="+mn-ea"/>
                  <a:sym typeface="+mn-lt"/>
                </a:rPr>
                <a:t>昌</a:t>
              </a:r>
              <a:endParaRPr lang="zh-CN" altLang="en-US" sz="1400" b="0">
                <a:solidFill>
                  <a:schemeClr val="tx1">
                    <a:lumMod val="95000"/>
                    <a:lumOff val="5000"/>
                  </a:schemeClr>
                </a:solidFill>
                <a:latin typeface="+mn-lt"/>
                <a:ea typeface="+mn-ea"/>
                <a:cs typeface="+mn-ea"/>
                <a:sym typeface="+mn-lt"/>
              </a:endParaRPr>
            </a:p>
            <a:p>
              <a:pPr algn="ctr"/>
              <a:endParaRPr lang="zh-CN" altLang="en-US" sz="1400" b="0">
                <a:solidFill>
                  <a:schemeClr val="tx1">
                    <a:lumMod val="95000"/>
                    <a:lumOff val="5000"/>
                  </a:schemeClr>
                </a:solidFill>
                <a:latin typeface="+mn-lt"/>
                <a:ea typeface="+mn-ea"/>
                <a:cs typeface="+mn-ea"/>
                <a:sym typeface="+mn-lt"/>
              </a:endParaRPr>
            </a:p>
            <a:p>
              <a:pPr algn="ctr"/>
              <a:r>
                <a:rPr lang="zh-CN" altLang="en-US" sz="1400" b="0">
                  <a:solidFill>
                    <a:schemeClr val="tx1">
                      <a:lumMod val="95000"/>
                      <a:lumOff val="5000"/>
                    </a:schemeClr>
                  </a:solidFill>
                  <a:latin typeface="+mn-lt"/>
                  <a:ea typeface="+mn-ea"/>
                  <a:cs typeface="+mn-ea"/>
                  <a:sym typeface="+mn-lt"/>
                </a:rPr>
                <a:t>西</a:t>
              </a:r>
              <a:endParaRPr lang="zh-CN" altLang="en-US" sz="1400" b="0">
                <a:solidFill>
                  <a:schemeClr val="tx1">
                    <a:lumMod val="95000"/>
                    <a:lumOff val="5000"/>
                  </a:schemeClr>
                </a:solidFill>
                <a:latin typeface="+mn-lt"/>
                <a:ea typeface="+mn-ea"/>
                <a:cs typeface="+mn-ea"/>
                <a:sym typeface="+mn-lt"/>
              </a:endParaRPr>
            </a:p>
            <a:p>
              <a:pPr algn="ctr"/>
              <a:endParaRPr lang="zh-CN" altLang="en-US" sz="1400" b="0">
                <a:solidFill>
                  <a:schemeClr val="tx1">
                    <a:lumMod val="95000"/>
                    <a:lumOff val="5000"/>
                  </a:schemeClr>
                </a:solidFill>
                <a:latin typeface="+mn-lt"/>
                <a:ea typeface="+mn-ea"/>
                <a:cs typeface="+mn-ea"/>
                <a:sym typeface="+mn-lt"/>
              </a:endParaRPr>
            </a:p>
            <a:p>
              <a:pPr algn="ctr"/>
              <a:r>
                <a:rPr lang="zh-CN" altLang="en-US" sz="1400" b="0">
                  <a:solidFill>
                    <a:schemeClr val="tx1">
                      <a:lumMod val="95000"/>
                      <a:lumOff val="5000"/>
                    </a:schemeClr>
                  </a:solidFill>
                  <a:latin typeface="+mn-lt"/>
                  <a:ea typeface="+mn-ea"/>
                  <a:cs typeface="+mn-ea"/>
                  <a:sym typeface="+mn-lt"/>
                </a:rPr>
                <a:t>路</a:t>
              </a:r>
              <a:endParaRPr lang="zh-CN" altLang="en-US" b="0">
                <a:solidFill>
                  <a:schemeClr val="tx1">
                    <a:lumMod val="95000"/>
                    <a:lumOff val="5000"/>
                  </a:schemeClr>
                </a:solidFill>
                <a:latin typeface="+mn-lt"/>
                <a:ea typeface="+mn-ea"/>
                <a:cs typeface="+mn-ea"/>
                <a:sym typeface="+mn-lt"/>
              </a:endParaRPr>
            </a:p>
          </p:txBody>
        </p:sp>
        <p:sp>
          <p:nvSpPr>
            <p:cNvPr id="76" name="文本框 125"/>
            <p:cNvSpPr>
              <a:spLocks noChangeArrowheads="1"/>
            </p:cNvSpPr>
            <p:nvPr/>
          </p:nvSpPr>
          <p:spPr bwMode="auto">
            <a:xfrm rot="19220817">
              <a:off x="9763049" y="4538971"/>
              <a:ext cx="257291" cy="692938"/>
            </a:xfrm>
            <a:prstGeom prst="rect">
              <a:avLst/>
            </a:prstGeom>
            <a:solidFill>
              <a:srgbClr val="FFFFFF">
                <a:alpha val="50196"/>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1400" b="0">
                  <a:solidFill>
                    <a:schemeClr val="tx1">
                      <a:lumMod val="95000"/>
                      <a:lumOff val="5000"/>
                    </a:schemeClr>
                  </a:solidFill>
                  <a:latin typeface="+mn-lt"/>
                  <a:ea typeface="+mn-ea"/>
                  <a:cs typeface="+mn-ea"/>
                  <a:sym typeface="+mn-lt"/>
                </a:rPr>
                <a:t>镜明路</a:t>
              </a:r>
              <a:endParaRPr lang="zh-CN" altLang="en-US" b="0">
                <a:solidFill>
                  <a:schemeClr val="tx1">
                    <a:lumMod val="95000"/>
                    <a:lumOff val="5000"/>
                  </a:schemeClr>
                </a:solidFill>
                <a:latin typeface="+mn-lt"/>
                <a:ea typeface="+mn-ea"/>
                <a:cs typeface="+mn-ea"/>
                <a:sym typeface="+mn-lt"/>
              </a:endParaRPr>
            </a:p>
          </p:txBody>
        </p:sp>
        <p:sp>
          <p:nvSpPr>
            <p:cNvPr id="77" name="文本框 126"/>
            <p:cNvSpPr>
              <a:spLocks noChangeArrowheads="1"/>
            </p:cNvSpPr>
            <p:nvPr/>
          </p:nvSpPr>
          <p:spPr bwMode="auto">
            <a:xfrm>
              <a:off x="10352620" y="5763529"/>
              <a:ext cx="257291" cy="692938"/>
            </a:xfrm>
            <a:prstGeom prst="rect">
              <a:avLst/>
            </a:prstGeom>
            <a:solidFill>
              <a:srgbClr val="FFFFFF">
                <a:alpha val="50196"/>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1400" b="0">
                  <a:solidFill>
                    <a:schemeClr val="tx1">
                      <a:lumMod val="95000"/>
                      <a:lumOff val="5000"/>
                    </a:schemeClr>
                  </a:solidFill>
                  <a:latin typeface="+mn-lt"/>
                  <a:ea typeface="+mn-ea"/>
                  <a:cs typeface="+mn-ea"/>
                  <a:sym typeface="+mn-lt"/>
                </a:rPr>
                <a:t>聊堂路</a:t>
              </a:r>
              <a:endParaRPr lang="zh-CN" altLang="en-US" b="0">
                <a:solidFill>
                  <a:schemeClr val="tx1">
                    <a:lumMod val="95000"/>
                    <a:lumOff val="5000"/>
                  </a:schemeClr>
                </a:solidFill>
                <a:latin typeface="+mn-lt"/>
                <a:ea typeface="+mn-ea"/>
                <a:cs typeface="+mn-ea"/>
                <a:sym typeface="+mn-lt"/>
              </a:endParaRPr>
            </a:p>
          </p:txBody>
        </p:sp>
        <p:sp>
          <p:nvSpPr>
            <p:cNvPr id="108" name="矩形 157"/>
            <p:cNvSpPr>
              <a:spLocks noChangeArrowheads="1"/>
            </p:cNvSpPr>
            <p:nvPr/>
          </p:nvSpPr>
          <p:spPr bwMode="auto">
            <a:xfrm>
              <a:off x="9738566" y="4955930"/>
              <a:ext cx="125616" cy="397420"/>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09" name="矩形 158"/>
            <p:cNvSpPr>
              <a:spLocks noChangeArrowheads="1"/>
            </p:cNvSpPr>
            <p:nvPr/>
          </p:nvSpPr>
          <p:spPr bwMode="auto">
            <a:xfrm>
              <a:off x="9553648" y="4955930"/>
              <a:ext cx="184599" cy="397420"/>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10" name="矩形 159"/>
            <p:cNvSpPr>
              <a:spLocks noChangeArrowheads="1"/>
            </p:cNvSpPr>
            <p:nvPr/>
          </p:nvSpPr>
          <p:spPr bwMode="auto">
            <a:xfrm>
              <a:off x="8625553" y="5022911"/>
              <a:ext cx="263029" cy="244959"/>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11" name="矩形 160"/>
            <p:cNvSpPr>
              <a:spLocks noChangeArrowheads="1"/>
            </p:cNvSpPr>
            <p:nvPr/>
          </p:nvSpPr>
          <p:spPr bwMode="auto">
            <a:xfrm>
              <a:off x="8888582" y="5022911"/>
              <a:ext cx="115733" cy="244959"/>
            </a:xfrm>
            <a:prstGeom prst="rect">
              <a:avLst/>
            </a:prstGeom>
            <a:solidFill>
              <a:srgbClr val="A3CF44">
                <a:alpha val="78000"/>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12" name="矩形 161"/>
            <p:cNvSpPr>
              <a:spLocks noChangeArrowheads="1"/>
            </p:cNvSpPr>
            <p:nvPr/>
          </p:nvSpPr>
          <p:spPr bwMode="auto">
            <a:xfrm>
              <a:off x="9476811" y="5022911"/>
              <a:ext cx="72692" cy="244959"/>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13" name="矩形 162"/>
            <p:cNvSpPr>
              <a:spLocks noChangeArrowheads="1"/>
            </p:cNvSpPr>
            <p:nvPr/>
          </p:nvSpPr>
          <p:spPr bwMode="auto">
            <a:xfrm>
              <a:off x="9414641" y="5022911"/>
              <a:ext cx="72692" cy="244959"/>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14" name="矩形 163"/>
            <p:cNvSpPr>
              <a:spLocks noChangeArrowheads="1"/>
            </p:cNvSpPr>
            <p:nvPr/>
          </p:nvSpPr>
          <p:spPr bwMode="auto">
            <a:xfrm>
              <a:off x="9270214" y="5022911"/>
              <a:ext cx="140601" cy="244959"/>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15" name="矩形 164"/>
            <p:cNvSpPr>
              <a:spLocks noChangeArrowheads="1"/>
            </p:cNvSpPr>
            <p:nvPr/>
          </p:nvSpPr>
          <p:spPr bwMode="auto">
            <a:xfrm>
              <a:off x="9197522" y="5022911"/>
              <a:ext cx="72692" cy="244959"/>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16" name="矩形 165"/>
            <p:cNvSpPr>
              <a:spLocks noChangeArrowheads="1"/>
            </p:cNvSpPr>
            <p:nvPr/>
          </p:nvSpPr>
          <p:spPr bwMode="auto">
            <a:xfrm>
              <a:off x="9004634" y="5022911"/>
              <a:ext cx="192251" cy="244959"/>
            </a:xfrm>
            <a:prstGeom prst="rect">
              <a:avLst/>
            </a:prstGeom>
            <a:solidFill>
              <a:srgbClr val="2D72AD">
                <a:alpha val="81000"/>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17" name="矩形 166"/>
            <p:cNvSpPr>
              <a:spLocks noChangeArrowheads="1"/>
            </p:cNvSpPr>
            <p:nvPr/>
          </p:nvSpPr>
          <p:spPr bwMode="auto">
            <a:xfrm>
              <a:off x="7393300" y="4885440"/>
              <a:ext cx="221901" cy="467910"/>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18" name="矩形 167"/>
            <p:cNvSpPr>
              <a:spLocks noChangeArrowheads="1"/>
            </p:cNvSpPr>
            <p:nvPr/>
          </p:nvSpPr>
          <p:spPr bwMode="auto">
            <a:xfrm>
              <a:off x="8259862" y="5089254"/>
              <a:ext cx="83213" cy="264096"/>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19" name="矩形 168"/>
            <p:cNvSpPr>
              <a:spLocks noChangeArrowheads="1"/>
            </p:cNvSpPr>
            <p:nvPr/>
          </p:nvSpPr>
          <p:spPr bwMode="auto">
            <a:xfrm>
              <a:off x="8147636" y="5089254"/>
              <a:ext cx="112226" cy="264096"/>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20" name="矩形 169"/>
            <p:cNvSpPr>
              <a:spLocks noChangeArrowheads="1"/>
            </p:cNvSpPr>
            <p:nvPr/>
          </p:nvSpPr>
          <p:spPr bwMode="auto">
            <a:xfrm>
              <a:off x="7915533" y="5089254"/>
              <a:ext cx="226683" cy="264096"/>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21" name="矩形 170"/>
            <p:cNvSpPr>
              <a:spLocks noChangeArrowheads="1"/>
            </p:cNvSpPr>
            <p:nvPr/>
          </p:nvSpPr>
          <p:spPr bwMode="auto">
            <a:xfrm>
              <a:off x="7616795" y="5089254"/>
              <a:ext cx="112226" cy="264096"/>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22" name="矩形 171"/>
            <p:cNvSpPr>
              <a:spLocks noChangeArrowheads="1"/>
            </p:cNvSpPr>
            <p:nvPr/>
          </p:nvSpPr>
          <p:spPr bwMode="auto">
            <a:xfrm>
              <a:off x="7812872" y="5089254"/>
              <a:ext cx="112226" cy="264096"/>
            </a:xfrm>
            <a:prstGeom prst="rect">
              <a:avLst/>
            </a:prstGeom>
            <a:solidFill>
              <a:srgbClr val="F7EB7B">
                <a:alpha val="78000"/>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23" name="矩形 172"/>
            <p:cNvSpPr>
              <a:spLocks noChangeArrowheads="1"/>
            </p:cNvSpPr>
            <p:nvPr/>
          </p:nvSpPr>
          <p:spPr bwMode="auto">
            <a:xfrm>
              <a:off x="7731572" y="5089254"/>
              <a:ext cx="80981" cy="264096"/>
            </a:xfrm>
            <a:prstGeom prst="rect">
              <a:avLst/>
            </a:prstGeom>
            <a:solidFill>
              <a:srgbClr val="9B7FB3">
                <a:alpha val="81000"/>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24" name="矩形 173"/>
            <p:cNvSpPr>
              <a:spLocks noChangeArrowheads="1"/>
            </p:cNvSpPr>
            <p:nvPr/>
          </p:nvSpPr>
          <p:spPr bwMode="auto">
            <a:xfrm>
              <a:off x="6836316" y="4885440"/>
              <a:ext cx="396298" cy="467910"/>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25" name="矩形 174"/>
            <p:cNvSpPr>
              <a:spLocks noChangeArrowheads="1"/>
            </p:cNvSpPr>
            <p:nvPr/>
          </p:nvSpPr>
          <p:spPr bwMode="auto">
            <a:xfrm>
              <a:off x="4580640" y="4983360"/>
              <a:ext cx="272594" cy="318638"/>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26" name="矩形 175"/>
            <p:cNvSpPr>
              <a:spLocks noChangeArrowheads="1"/>
            </p:cNvSpPr>
            <p:nvPr/>
          </p:nvSpPr>
          <p:spPr bwMode="auto">
            <a:xfrm>
              <a:off x="5657625" y="4958481"/>
              <a:ext cx="212018" cy="343198"/>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27" name="矩形 176"/>
            <p:cNvSpPr>
              <a:spLocks noChangeArrowheads="1"/>
            </p:cNvSpPr>
            <p:nvPr/>
          </p:nvSpPr>
          <p:spPr bwMode="auto">
            <a:xfrm>
              <a:off x="5487373" y="5089254"/>
              <a:ext cx="175672" cy="212425"/>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28" name="矩形 177"/>
            <p:cNvSpPr>
              <a:spLocks noChangeArrowheads="1"/>
            </p:cNvSpPr>
            <p:nvPr/>
          </p:nvSpPr>
          <p:spPr bwMode="auto">
            <a:xfrm>
              <a:off x="5362714" y="5089254"/>
              <a:ext cx="134544" cy="212425"/>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29" name="矩形 178"/>
            <p:cNvSpPr>
              <a:spLocks noChangeArrowheads="1"/>
            </p:cNvSpPr>
            <p:nvPr/>
          </p:nvSpPr>
          <p:spPr bwMode="auto">
            <a:xfrm>
              <a:off x="6701772" y="5089254"/>
              <a:ext cx="134544" cy="231244"/>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30" name="矩形 179"/>
            <p:cNvSpPr>
              <a:spLocks noChangeArrowheads="1"/>
            </p:cNvSpPr>
            <p:nvPr/>
          </p:nvSpPr>
          <p:spPr bwMode="auto">
            <a:xfrm>
              <a:off x="6581257" y="5089573"/>
              <a:ext cx="120834" cy="230606"/>
            </a:xfrm>
            <a:prstGeom prst="rect">
              <a:avLst/>
            </a:prstGeom>
            <a:solidFill>
              <a:srgbClr val="A3CF44">
                <a:alpha val="78000"/>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31" name="矩形 180"/>
            <p:cNvSpPr>
              <a:spLocks noChangeArrowheads="1"/>
            </p:cNvSpPr>
            <p:nvPr/>
          </p:nvSpPr>
          <p:spPr bwMode="auto">
            <a:xfrm>
              <a:off x="6019171" y="5089254"/>
              <a:ext cx="219351" cy="231244"/>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32" name="矩形 181"/>
            <p:cNvSpPr>
              <a:spLocks noChangeArrowheads="1"/>
            </p:cNvSpPr>
            <p:nvPr/>
          </p:nvSpPr>
          <p:spPr bwMode="auto">
            <a:xfrm>
              <a:off x="6371152" y="5089254"/>
              <a:ext cx="73011" cy="231244"/>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33" name="矩形 182"/>
            <p:cNvSpPr>
              <a:spLocks noChangeArrowheads="1"/>
            </p:cNvSpPr>
            <p:nvPr/>
          </p:nvSpPr>
          <p:spPr bwMode="auto">
            <a:xfrm>
              <a:off x="6246492" y="5089573"/>
              <a:ext cx="120834" cy="230606"/>
            </a:xfrm>
            <a:prstGeom prst="rect">
              <a:avLst/>
            </a:prstGeom>
            <a:solidFill>
              <a:srgbClr val="A3CF44">
                <a:alpha val="78000"/>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34" name="矩形 183"/>
            <p:cNvSpPr>
              <a:spLocks noChangeArrowheads="1"/>
            </p:cNvSpPr>
            <p:nvPr/>
          </p:nvSpPr>
          <p:spPr bwMode="auto">
            <a:xfrm>
              <a:off x="5931176" y="5089254"/>
              <a:ext cx="87995" cy="231244"/>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35" name="矩形 184"/>
            <p:cNvSpPr>
              <a:spLocks noChangeArrowheads="1"/>
            </p:cNvSpPr>
            <p:nvPr/>
          </p:nvSpPr>
          <p:spPr bwMode="auto">
            <a:xfrm>
              <a:off x="6444163" y="5089254"/>
              <a:ext cx="138688" cy="231244"/>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36" name="矩形 185"/>
            <p:cNvSpPr>
              <a:spLocks noChangeArrowheads="1"/>
            </p:cNvSpPr>
            <p:nvPr/>
          </p:nvSpPr>
          <p:spPr bwMode="auto">
            <a:xfrm>
              <a:off x="4852915" y="5089254"/>
              <a:ext cx="518407" cy="212425"/>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37" name="任意多边形 100"/>
            <p:cNvSpPr>
              <a:spLocks noChangeArrowheads="1"/>
            </p:cNvSpPr>
            <p:nvPr/>
          </p:nvSpPr>
          <p:spPr bwMode="auto">
            <a:xfrm>
              <a:off x="3027969" y="4487063"/>
              <a:ext cx="535623" cy="301414"/>
            </a:xfrm>
            <a:custGeom>
              <a:avLst/>
              <a:gdLst>
                <a:gd name="T0" fmla="*/ 47625 w 1066800"/>
                <a:gd name="T1" fmla="*/ 9525 h 600075"/>
                <a:gd name="T2" fmla="*/ 47625 w 1066800"/>
                <a:gd name="T3" fmla="*/ 342900 h 600075"/>
                <a:gd name="T4" fmla="*/ 304800 w 1066800"/>
                <a:gd name="T5" fmla="*/ 600075 h 600075"/>
                <a:gd name="T6" fmla="*/ 1066800 w 1066800"/>
                <a:gd name="T7" fmla="*/ 0 h 600075"/>
                <a:gd name="T8" fmla="*/ 0 w 1066800"/>
                <a:gd name="T9" fmla="*/ 0 h 600075"/>
                <a:gd name="T10" fmla="*/ 47625 w 1066800"/>
                <a:gd name="T11" fmla="*/ 9525 h 600075"/>
                <a:gd name="T12" fmla="*/ 0 60000 65536"/>
                <a:gd name="T13" fmla="*/ 0 60000 65536"/>
                <a:gd name="T14" fmla="*/ 0 60000 65536"/>
                <a:gd name="T15" fmla="*/ 0 60000 65536"/>
                <a:gd name="T16" fmla="*/ 0 60000 65536"/>
                <a:gd name="T17" fmla="*/ 0 60000 65536"/>
                <a:gd name="T18" fmla="*/ 0 w 1066800"/>
                <a:gd name="T19" fmla="*/ 0 h 600075"/>
                <a:gd name="T20" fmla="*/ 1066800 w 1066800"/>
                <a:gd name="T21" fmla="*/ 600075 h 600075"/>
              </a:gdLst>
              <a:ahLst/>
              <a:cxnLst>
                <a:cxn ang="T12">
                  <a:pos x="T0" y="T1"/>
                </a:cxn>
                <a:cxn ang="T13">
                  <a:pos x="T2" y="T3"/>
                </a:cxn>
                <a:cxn ang="T14">
                  <a:pos x="T4" y="T5"/>
                </a:cxn>
                <a:cxn ang="T15">
                  <a:pos x="T6" y="T7"/>
                </a:cxn>
                <a:cxn ang="T16">
                  <a:pos x="T8" y="T9"/>
                </a:cxn>
                <a:cxn ang="T17">
                  <a:pos x="T10" y="T11"/>
                </a:cxn>
              </a:cxnLst>
              <a:rect l="T18" t="T19" r="T20" b="T21"/>
              <a:pathLst/>
            </a:custGeom>
            <a:solidFill>
              <a:srgbClr val="248979">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38" name="矩形 187"/>
            <p:cNvSpPr>
              <a:spLocks noChangeArrowheads="1"/>
            </p:cNvSpPr>
            <p:nvPr/>
          </p:nvSpPr>
          <p:spPr bwMode="auto">
            <a:xfrm>
              <a:off x="2960060" y="4673015"/>
              <a:ext cx="105212" cy="115781"/>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39" name="矩形 188"/>
            <p:cNvSpPr>
              <a:spLocks noChangeArrowheads="1"/>
            </p:cNvSpPr>
            <p:nvPr/>
          </p:nvSpPr>
          <p:spPr bwMode="auto">
            <a:xfrm>
              <a:off x="2735608" y="4673015"/>
              <a:ext cx="224452" cy="115781"/>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40" name="矩形 189"/>
            <p:cNvSpPr>
              <a:spLocks noChangeArrowheads="1"/>
            </p:cNvSpPr>
            <p:nvPr/>
          </p:nvSpPr>
          <p:spPr bwMode="auto">
            <a:xfrm>
              <a:off x="2735608" y="4489615"/>
              <a:ext cx="139964" cy="184357"/>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41" name="矩形 190"/>
            <p:cNvSpPr>
              <a:spLocks noChangeArrowheads="1"/>
            </p:cNvSpPr>
            <p:nvPr/>
          </p:nvSpPr>
          <p:spPr bwMode="auto">
            <a:xfrm>
              <a:off x="2630078" y="4489615"/>
              <a:ext cx="105212" cy="299182"/>
            </a:xfrm>
            <a:prstGeom prst="rect">
              <a:avLst/>
            </a:prstGeom>
            <a:solidFill>
              <a:srgbClr val="A3CF44">
                <a:alpha val="78000"/>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42" name="矩形 191"/>
            <p:cNvSpPr>
              <a:spLocks noChangeArrowheads="1"/>
            </p:cNvSpPr>
            <p:nvPr/>
          </p:nvSpPr>
          <p:spPr bwMode="auto">
            <a:xfrm>
              <a:off x="2429856" y="4489615"/>
              <a:ext cx="195439" cy="299182"/>
            </a:xfrm>
            <a:prstGeom prst="rect">
              <a:avLst/>
            </a:prstGeom>
            <a:solidFill>
              <a:srgbClr val="9B7FB3">
                <a:alpha val="81000"/>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43" name="矩形 192"/>
            <p:cNvSpPr>
              <a:spLocks noChangeArrowheads="1"/>
            </p:cNvSpPr>
            <p:nvPr/>
          </p:nvSpPr>
          <p:spPr bwMode="auto">
            <a:xfrm>
              <a:off x="2214013" y="4489615"/>
              <a:ext cx="105212" cy="299182"/>
            </a:xfrm>
            <a:prstGeom prst="rect">
              <a:avLst/>
            </a:prstGeom>
            <a:solidFill>
              <a:srgbClr val="A3CF44">
                <a:alpha val="78000"/>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44" name="矩形 193"/>
            <p:cNvSpPr>
              <a:spLocks noChangeArrowheads="1"/>
            </p:cNvSpPr>
            <p:nvPr/>
          </p:nvSpPr>
          <p:spPr bwMode="auto">
            <a:xfrm>
              <a:off x="2314442" y="4489615"/>
              <a:ext cx="105212" cy="299182"/>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45" name="矩形 194"/>
            <p:cNvSpPr>
              <a:spLocks noChangeArrowheads="1"/>
            </p:cNvSpPr>
            <p:nvPr/>
          </p:nvSpPr>
          <p:spPr bwMode="auto">
            <a:xfrm>
              <a:off x="1874466" y="4489615"/>
              <a:ext cx="185874" cy="299182"/>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46" name="矩形 195"/>
            <p:cNvSpPr>
              <a:spLocks noChangeArrowheads="1"/>
            </p:cNvSpPr>
            <p:nvPr/>
          </p:nvSpPr>
          <p:spPr bwMode="auto">
            <a:xfrm>
              <a:off x="2060021" y="4620068"/>
              <a:ext cx="148572" cy="168728"/>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47" name="文本框 196"/>
            <p:cNvSpPr>
              <a:spLocks noChangeArrowheads="1"/>
            </p:cNvSpPr>
            <p:nvPr/>
          </p:nvSpPr>
          <p:spPr bwMode="auto">
            <a:xfrm>
              <a:off x="9564807" y="4938387"/>
              <a:ext cx="184280" cy="5918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700" b="0">
                  <a:solidFill>
                    <a:schemeClr val="tx1">
                      <a:lumMod val="95000"/>
                      <a:lumOff val="5000"/>
                    </a:schemeClr>
                  </a:solidFill>
                  <a:latin typeface="+mn-lt"/>
                  <a:ea typeface="+mn-ea"/>
                  <a:cs typeface="+mn-ea"/>
                  <a:sym typeface="+mn-lt"/>
                </a:rPr>
                <a:t>小螺号海鲜</a:t>
              </a:r>
              <a:endParaRPr lang="zh-CN" altLang="en-US" b="0">
                <a:solidFill>
                  <a:schemeClr val="tx1">
                    <a:lumMod val="95000"/>
                    <a:lumOff val="5000"/>
                  </a:schemeClr>
                </a:solidFill>
                <a:latin typeface="+mn-lt"/>
                <a:ea typeface="+mn-ea"/>
                <a:cs typeface="+mn-ea"/>
                <a:sym typeface="+mn-lt"/>
              </a:endParaRPr>
            </a:p>
          </p:txBody>
        </p:sp>
        <p:sp>
          <p:nvSpPr>
            <p:cNvPr id="148" name="文本框 197"/>
            <p:cNvSpPr>
              <a:spLocks noChangeArrowheads="1"/>
            </p:cNvSpPr>
            <p:nvPr/>
          </p:nvSpPr>
          <p:spPr bwMode="auto">
            <a:xfrm>
              <a:off x="7399517" y="4911646"/>
              <a:ext cx="209467" cy="389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700" b="0">
                  <a:solidFill>
                    <a:schemeClr val="tx1">
                      <a:lumMod val="95000"/>
                      <a:lumOff val="5000"/>
                    </a:schemeClr>
                  </a:solidFill>
                  <a:latin typeface="+mn-lt"/>
                  <a:ea typeface="+mn-ea"/>
                  <a:cs typeface="+mn-ea"/>
                  <a:sym typeface="+mn-lt"/>
                </a:rPr>
                <a:t>京膳坊</a:t>
              </a:r>
              <a:endParaRPr lang="zh-CN" altLang="en-US" b="0">
                <a:solidFill>
                  <a:schemeClr val="tx1">
                    <a:lumMod val="95000"/>
                    <a:lumOff val="5000"/>
                  </a:schemeClr>
                </a:solidFill>
                <a:latin typeface="+mn-lt"/>
                <a:ea typeface="+mn-ea"/>
                <a:cs typeface="+mn-ea"/>
                <a:sym typeface="+mn-lt"/>
              </a:endParaRPr>
            </a:p>
          </p:txBody>
        </p:sp>
        <p:sp>
          <p:nvSpPr>
            <p:cNvPr id="149" name="文本框 198"/>
            <p:cNvSpPr>
              <a:spLocks noChangeArrowheads="1"/>
            </p:cNvSpPr>
            <p:nvPr/>
          </p:nvSpPr>
          <p:spPr bwMode="auto">
            <a:xfrm>
              <a:off x="4583907" y="4946206"/>
              <a:ext cx="246769" cy="490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700" b="0">
                  <a:solidFill>
                    <a:schemeClr val="tx1">
                      <a:lumMod val="95000"/>
                      <a:lumOff val="5000"/>
                    </a:schemeClr>
                  </a:solidFill>
                  <a:latin typeface="+mn-lt"/>
                  <a:ea typeface="+mn-ea"/>
                  <a:cs typeface="+mn-ea"/>
                  <a:sym typeface="+mn-lt"/>
                </a:rPr>
                <a:t>重庆火锅</a:t>
              </a:r>
              <a:endParaRPr lang="zh-CN" altLang="en-US" b="0">
                <a:solidFill>
                  <a:schemeClr val="tx1">
                    <a:lumMod val="95000"/>
                    <a:lumOff val="5000"/>
                  </a:schemeClr>
                </a:solidFill>
                <a:latin typeface="+mn-lt"/>
                <a:ea typeface="+mn-ea"/>
                <a:cs typeface="+mn-ea"/>
                <a:sym typeface="+mn-lt"/>
              </a:endParaRPr>
            </a:p>
          </p:txBody>
        </p:sp>
        <p:sp>
          <p:nvSpPr>
            <p:cNvPr id="80" name="任意多边形 117"/>
            <p:cNvSpPr>
              <a:spLocks noChangeArrowheads="1"/>
            </p:cNvSpPr>
            <p:nvPr/>
          </p:nvSpPr>
          <p:spPr bwMode="auto">
            <a:xfrm>
              <a:off x="1870641" y="6217405"/>
              <a:ext cx="530841" cy="234433"/>
            </a:xfrm>
            <a:custGeom>
              <a:avLst/>
              <a:gdLst>
                <a:gd name="T0" fmla="*/ 0 w 1057275"/>
                <a:gd name="T1" fmla="*/ 457200 h 466725"/>
                <a:gd name="T2" fmla="*/ 0 w 1057275"/>
                <a:gd name="T3" fmla="*/ 219075 h 466725"/>
                <a:gd name="T4" fmla="*/ 238125 w 1057275"/>
                <a:gd name="T5" fmla="*/ 0 h 466725"/>
                <a:gd name="T6" fmla="*/ 1057275 w 1057275"/>
                <a:gd name="T7" fmla="*/ 0 h 466725"/>
                <a:gd name="T8" fmla="*/ 1057275 w 1057275"/>
                <a:gd name="T9" fmla="*/ 466725 h 466725"/>
                <a:gd name="T10" fmla="*/ 0 w 1057275"/>
                <a:gd name="T11" fmla="*/ 457200 h 466725"/>
                <a:gd name="T12" fmla="*/ 0 60000 65536"/>
                <a:gd name="T13" fmla="*/ 0 60000 65536"/>
                <a:gd name="T14" fmla="*/ 0 60000 65536"/>
                <a:gd name="T15" fmla="*/ 0 60000 65536"/>
                <a:gd name="T16" fmla="*/ 0 60000 65536"/>
                <a:gd name="T17" fmla="*/ 0 60000 65536"/>
                <a:gd name="T18" fmla="*/ 0 w 1057275"/>
                <a:gd name="T19" fmla="*/ 0 h 466725"/>
                <a:gd name="T20" fmla="*/ 1057275 w 1057275"/>
                <a:gd name="T21" fmla="*/ 466725 h 466725"/>
              </a:gdLst>
              <a:ahLst/>
              <a:cxnLst>
                <a:cxn ang="T12">
                  <a:pos x="T0" y="T1"/>
                </a:cxn>
                <a:cxn ang="T13">
                  <a:pos x="T2" y="T3"/>
                </a:cxn>
                <a:cxn ang="T14">
                  <a:pos x="T4" y="T5"/>
                </a:cxn>
                <a:cxn ang="T15">
                  <a:pos x="T6" y="T7"/>
                </a:cxn>
                <a:cxn ang="T16">
                  <a:pos x="T8" y="T9"/>
                </a:cxn>
                <a:cxn ang="T17">
                  <a:pos x="T10" y="T11"/>
                </a:cxn>
              </a:cxnLst>
              <a:rect l="T18" t="T19" r="T20" b="T21"/>
              <a:pathLst/>
            </a:custGeom>
            <a:solidFill>
              <a:srgbClr val="F7EB7B">
                <a:alpha val="78000"/>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81" name="任意多边形 120"/>
            <p:cNvSpPr>
              <a:spLocks noChangeArrowheads="1"/>
            </p:cNvSpPr>
            <p:nvPr/>
          </p:nvSpPr>
          <p:spPr bwMode="auto">
            <a:xfrm>
              <a:off x="2511476" y="6054737"/>
              <a:ext cx="822565" cy="387533"/>
            </a:xfrm>
            <a:custGeom>
              <a:avLst/>
              <a:gdLst>
                <a:gd name="T0" fmla="*/ 1152525 w 1638300"/>
                <a:gd name="T1" fmla="*/ 0 h 771525"/>
                <a:gd name="T2" fmla="*/ 1638300 w 1638300"/>
                <a:gd name="T3" fmla="*/ 0 h 771525"/>
                <a:gd name="T4" fmla="*/ 1638300 w 1638300"/>
                <a:gd name="T5" fmla="*/ 771525 h 771525"/>
                <a:gd name="T6" fmla="*/ 0 w 1638300"/>
                <a:gd name="T7" fmla="*/ 771525 h 771525"/>
                <a:gd name="T8" fmla="*/ 0 w 1638300"/>
                <a:gd name="T9" fmla="*/ 438150 h 771525"/>
                <a:gd name="T10" fmla="*/ 142875 w 1638300"/>
                <a:gd name="T11" fmla="*/ 295275 h 771525"/>
                <a:gd name="T12" fmla="*/ 723900 w 1638300"/>
                <a:gd name="T13" fmla="*/ 295275 h 771525"/>
                <a:gd name="T14" fmla="*/ 1152525 w 1638300"/>
                <a:gd name="T15" fmla="*/ 0 h 771525"/>
                <a:gd name="T16" fmla="*/ 0 60000 65536"/>
                <a:gd name="T17" fmla="*/ 0 60000 65536"/>
                <a:gd name="T18" fmla="*/ 0 60000 65536"/>
                <a:gd name="T19" fmla="*/ 0 60000 65536"/>
                <a:gd name="T20" fmla="*/ 0 60000 65536"/>
                <a:gd name="T21" fmla="*/ 0 60000 65536"/>
                <a:gd name="T22" fmla="*/ 0 60000 65536"/>
                <a:gd name="T23" fmla="*/ 0 60000 65536"/>
                <a:gd name="T24" fmla="*/ 0 w 1638300"/>
                <a:gd name="T25" fmla="*/ 0 h 771525"/>
                <a:gd name="T26" fmla="*/ 1638300 w 1638300"/>
                <a:gd name="T27" fmla="*/ 771525 h 7715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custGeom>
            <a:solidFill>
              <a:srgbClr val="F7EB7B">
                <a:alpha val="78000"/>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82" name="矩形 131"/>
            <p:cNvSpPr>
              <a:spLocks noChangeArrowheads="1"/>
            </p:cNvSpPr>
            <p:nvPr/>
          </p:nvSpPr>
          <p:spPr bwMode="auto">
            <a:xfrm>
              <a:off x="3501104" y="5836889"/>
              <a:ext cx="176628" cy="178297"/>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83" name="矩形 132"/>
            <p:cNvSpPr>
              <a:spLocks noChangeArrowheads="1"/>
            </p:cNvSpPr>
            <p:nvPr/>
          </p:nvSpPr>
          <p:spPr bwMode="auto">
            <a:xfrm>
              <a:off x="3673269" y="5836889"/>
              <a:ext cx="128486" cy="178297"/>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84" name="矩形 133"/>
            <p:cNvSpPr>
              <a:spLocks noChangeArrowheads="1"/>
            </p:cNvSpPr>
            <p:nvPr/>
          </p:nvSpPr>
          <p:spPr bwMode="auto">
            <a:xfrm>
              <a:off x="3801755" y="5836889"/>
              <a:ext cx="242625" cy="178297"/>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85" name="矩形 134"/>
            <p:cNvSpPr>
              <a:spLocks noChangeArrowheads="1"/>
            </p:cNvSpPr>
            <p:nvPr/>
          </p:nvSpPr>
          <p:spPr bwMode="auto">
            <a:xfrm>
              <a:off x="4045655" y="5836889"/>
              <a:ext cx="128486" cy="178297"/>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86" name="矩形 135"/>
            <p:cNvSpPr>
              <a:spLocks noChangeArrowheads="1"/>
            </p:cNvSpPr>
            <p:nvPr/>
          </p:nvSpPr>
          <p:spPr bwMode="auto">
            <a:xfrm>
              <a:off x="4676607" y="5836889"/>
              <a:ext cx="431049" cy="217848"/>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87" name="矩形 136"/>
            <p:cNvSpPr>
              <a:spLocks noChangeArrowheads="1"/>
            </p:cNvSpPr>
            <p:nvPr/>
          </p:nvSpPr>
          <p:spPr bwMode="auto">
            <a:xfrm>
              <a:off x="5102555" y="5882819"/>
              <a:ext cx="674312" cy="171918"/>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88" name="矩形 137"/>
            <p:cNvSpPr>
              <a:spLocks noChangeArrowheads="1"/>
            </p:cNvSpPr>
            <p:nvPr/>
          </p:nvSpPr>
          <p:spPr bwMode="auto">
            <a:xfrm>
              <a:off x="5776548" y="5882819"/>
              <a:ext cx="421485" cy="171918"/>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89" name="矩形 138"/>
            <p:cNvSpPr>
              <a:spLocks noChangeArrowheads="1"/>
            </p:cNvSpPr>
            <p:nvPr/>
          </p:nvSpPr>
          <p:spPr bwMode="auto">
            <a:xfrm>
              <a:off x="6198032" y="5878672"/>
              <a:ext cx="69822" cy="176064"/>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90" name="矩形 139"/>
            <p:cNvSpPr>
              <a:spLocks noChangeArrowheads="1"/>
            </p:cNvSpPr>
            <p:nvPr/>
          </p:nvSpPr>
          <p:spPr bwMode="auto">
            <a:xfrm>
              <a:off x="6419933" y="5878672"/>
              <a:ext cx="69822" cy="176064"/>
            </a:xfrm>
            <a:prstGeom prst="rect">
              <a:avLst/>
            </a:prstGeom>
            <a:solidFill>
              <a:srgbClr val="B64C25">
                <a:alpha val="78000"/>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91" name="矩形 140"/>
            <p:cNvSpPr>
              <a:spLocks noChangeArrowheads="1"/>
            </p:cNvSpPr>
            <p:nvPr/>
          </p:nvSpPr>
          <p:spPr bwMode="auto">
            <a:xfrm>
              <a:off x="6835998" y="5913439"/>
              <a:ext cx="299056" cy="179573"/>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92" name="矩形 141"/>
            <p:cNvSpPr>
              <a:spLocks noChangeArrowheads="1"/>
            </p:cNvSpPr>
            <p:nvPr/>
          </p:nvSpPr>
          <p:spPr bwMode="auto">
            <a:xfrm>
              <a:off x="6738438" y="5913439"/>
              <a:ext cx="93415" cy="179573"/>
            </a:xfrm>
            <a:prstGeom prst="rect">
              <a:avLst/>
            </a:prstGeom>
            <a:solidFill>
              <a:srgbClr val="A3CF44">
                <a:alpha val="78000"/>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93" name="矩形 142"/>
            <p:cNvSpPr>
              <a:spLocks noChangeArrowheads="1"/>
            </p:cNvSpPr>
            <p:nvPr/>
          </p:nvSpPr>
          <p:spPr bwMode="auto">
            <a:xfrm>
              <a:off x="6580939" y="5913439"/>
              <a:ext cx="63446" cy="179573"/>
            </a:xfrm>
            <a:prstGeom prst="rect">
              <a:avLst/>
            </a:prstGeom>
            <a:solidFill>
              <a:srgbClr val="A3CF44">
                <a:alpha val="78000"/>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94" name="矩形 143"/>
            <p:cNvSpPr>
              <a:spLocks noChangeArrowheads="1"/>
            </p:cNvSpPr>
            <p:nvPr/>
          </p:nvSpPr>
          <p:spPr bwMode="auto">
            <a:xfrm>
              <a:off x="6646617" y="5913439"/>
              <a:ext cx="93415" cy="179573"/>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95" name="矩形 144"/>
            <p:cNvSpPr>
              <a:spLocks noChangeArrowheads="1"/>
            </p:cNvSpPr>
            <p:nvPr/>
          </p:nvSpPr>
          <p:spPr bwMode="auto">
            <a:xfrm>
              <a:off x="6489756" y="5913439"/>
              <a:ext cx="93415" cy="179573"/>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96" name="矩形 145"/>
            <p:cNvSpPr>
              <a:spLocks noChangeArrowheads="1"/>
            </p:cNvSpPr>
            <p:nvPr/>
          </p:nvSpPr>
          <p:spPr bwMode="auto">
            <a:xfrm>
              <a:off x="6259246" y="5878672"/>
              <a:ext cx="108081" cy="176064"/>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97" name="矩形 146"/>
            <p:cNvSpPr>
              <a:spLocks noChangeArrowheads="1"/>
            </p:cNvSpPr>
            <p:nvPr/>
          </p:nvSpPr>
          <p:spPr bwMode="auto">
            <a:xfrm>
              <a:off x="6362545" y="5878672"/>
              <a:ext cx="69822" cy="176064"/>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98" name="矩形 147"/>
            <p:cNvSpPr>
              <a:spLocks noChangeArrowheads="1"/>
            </p:cNvSpPr>
            <p:nvPr/>
          </p:nvSpPr>
          <p:spPr bwMode="auto">
            <a:xfrm>
              <a:off x="7374491" y="5883138"/>
              <a:ext cx="329345" cy="132048"/>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99" name="矩形 148"/>
            <p:cNvSpPr>
              <a:spLocks noChangeArrowheads="1"/>
            </p:cNvSpPr>
            <p:nvPr/>
          </p:nvSpPr>
          <p:spPr bwMode="auto">
            <a:xfrm>
              <a:off x="7801077" y="5883138"/>
              <a:ext cx="199902" cy="132048"/>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00" name="矩形 149"/>
            <p:cNvSpPr>
              <a:spLocks noChangeArrowheads="1"/>
            </p:cNvSpPr>
            <p:nvPr/>
          </p:nvSpPr>
          <p:spPr bwMode="auto">
            <a:xfrm>
              <a:off x="7697778" y="5883138"/>
              <a:ext cx="115095" cy="132048"/>
            </a:xfrm>
            <a:prstGeom prst="rect">
              <a:avLst/>
            </a:pr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01" name="矩形 150"/>
            <p:cNvSpPr>
              <a:spLocks noChangeArrowheads="1"/>
            </p:cNvSpPr>
            <p:nvPr/>
          </p:nvSpPr>
          <p:spPr bwMode="auto">
            <a:xfrm>
              <a:off x="8076540" y="5883138"/>
              <a:ext cx="175672" cy="132048"/>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02" name="矩形 151"/>
            <p:cNvSpPr>
              <a:spLocks noChangeArrowheads="1"/>
            </p:cNvSpPr>
            <p:nvPr/>
          </p:nvSpPr>
          <p:spPr bwMode="auto">
            <a:xfrm>
              <a:off x="8252212" y="5883138"/>
              <a:ext cx="70779" cy="132048"/>
            </a:xfrm>
            <a:prstGeom prst="rect">
              <a:avLst/>
            </a:prstGeom>
            <a:solidFill>
              <a:srgbClr val="A3CF44">
                <a:alpha val="78000"/>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03" name="矩形 152"/>
            <p:cNvSpPr>
              <a:spLocks noChangeArrowheads="1"/>
            </p:cNvSpPr>
            <p:nvPr/>
          </p:nvSpPr>
          <p:spPr bwMode="auto">
            <a:xfrm>
              <a:off x="8325223" y="5883138"/>
              <a:ext cx="408413" cy="132048"/>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04" name="矩形 153"/>
            <p:cNvSpPr>
              <a:spLocks noChangeArrowheads="1"/>
            </p:cNvSpPr>
            <p:nvPr/>
          </p:nvSpPr>
          <p:spPr bwMode="auto">
            <a:xfrm>
              <a:off x="8929712" y="5883138"/>
              <a:ext cx="619474" cy="89946"/>
            </a:xfrm>
            <a:prstGeom prst="rect">
              <a:avLst/>
            </a:prstGeom>
            <a:solidFill>
              <a:srgbClr val="F89C77">
                <a:alpha val="79999"/>
              </a:srgbClr>
            </a:solidFill>
            <a:ln>
              <a:noFill/>
            </a:ln>
            <a:effectLst/>
            <a:extLst>
              <a:ext uri="{91240B29-F687-4F45-9708-019B960494DF}">
                <a14:hiddenLine xmlns:a14="http://schemas.microsoft.com/office/drawing/2010/main" w="28575">
                  <a:solidFill>
                    <a:srgbClr val="8A2836"/>
                  </a:solidFill>
                  <a:prstDash val="dash"/>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05" name="任意多边形 282"/>
            <p:cNvSpPr>
              <a:spLocks noChangeArrowheads="1"/>
            </p:cNvSpPr>
            <p:nvPr/>
          </p:nvSpPr>
          <p:spPr bwMode="auto">
            <a:xfrm>
              <a:off x="9512521" y="5949481"/>
              <a:ext cx="459106" cy="489918"/>
            </a:xfrm>
            <a:custGeom>
              <a:avLst/>
              <a:gdLst>
                <a:gd name="T0" fmla="*/ 0 w 1440"/>
                <a:gd name="T1" fmla="*/ 1512 h 1536"/>
                <a:gd name="T2" fmla="*/ 144 w 1440"/>
                <a:gd name="T3" fmla="*/ 0 h 1536"/>
                <a:gd name="T4" fmla="*/ 1440 w 1440"/>
                <a:gd name="T5" fmla="*/ 72 h 1536"/>
                <a:gd name="T6" fmla="*/ 1296 w 1440"/>
                <a:gd name="T7" fmla="*/ 1536 h 1536"/>
                <a:gd name="T8" fmla="*/ 36 w 1440"/>
                <a:gd name="T9" fmla="*/ 1524 h 1536"/>
                <a:gd name="T10" fmla="*/ 0 w 1440"/>
                <a:gd name="T11" fmla="*/ 1512 h 1536"/>
                <a:gd name="T12" fmla="*/ 0 60000 65536"/>
                <a:gd name="T13" fmla="*/ 0 60000 65536"/>
                <a:gd name="T14" fmla="*/ 0 60000 65536"/>
                <a:gd name="T15" fmla="*/ 0 60000 65536"/>
                <a:gd name="T16" fmla="*/ 0 60000 65536"/>
                <a:gd name="T17" fmla="*/ 0 60000 65536"/>
                <a:gd name="T18" fmla="*/ 0 w 1440"/>
                <a:gd name="T19" fmla="*/ 0 h 1536"/>
                <a:gd name="T20" fmla="*/ 1440 w 1440"/>
                <a:gd name="T21" fmla="*/ 1536 h 1536"/>
              </a:gdLst>
              <a:ahLst/>
              <a:cxnLst>
                <a:cxn ang="T12">
                  <a:pos x="T0" y="T1"/>
                </a:cxn>
                <a:cxn ang="T13">
                  <a:pos x="T2" y="T3"/>
                </a:cxn>
                <a:cxn ang="T14">
                  <a:pos x="T4" y="T5"/>
                </a:cxn>
                <a:cxn ang="T15">
                  <a:pos x="T6" y="T7"/>
                </a:cxn>
                <a:cxn ang="T16">
                  <a:pos x="T8" y="T9"/>
                </a:cxn>
                <a:cxn ang="T17">
                  <a:pos x="T10" y="T11"/>
                </a:cxn>
              </a:cxnLst>
              <a:rect l="T18" t="T19" r="T20" b="T21"/>
              <a:pathLst/>
            </a:custGeom>
            <a:solidFill>
              <a:srgbClr val="BD374A">
                <a:alpha val="75999"/>
              </a:srgbClr>
            </a:solidFill>
            <a:ln>
              <a:noFill/>
            </a:ln>
            <a:effectLst/>
            <a:extLst>
              <a:ext uri="{91240B29-F687-4F45-9708-019B960494DF}">
                <a14:hiddenLine xmlns:a14="http://schemas.microsoft.com/office/drawing/2010/main" w="12700">
                  <a:solidFill>
                    <a:srgbClr val="8A283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900" b="0">
                <a:solidFill>
                  <a:schemeClr val="tx1">
                    <a:lumMod val="95000"/>
                    <a:lumOff val="5000"/>
                  </a:schemeClr>
                </a:solidFill>
                <a:latin typeface="+mn-lt"/>
                <a:ea typeface="+mn-ea"/>
                <a:cs typeface="+mn-ea"/>
                <a:sym typeface="+mn-lt"/>
              </a:endParaRPr>
            </a:p>
          </p:txBody>
        </p:sp>
        <p:sp>
          <p:nvSpPr>
            <p:cNvPr id="106" name="文本框 155"/>
            <p:cNvSpPr>
              <a:spLocks noChangeArrowheads="1"/>
            </p:cNvSpPr>
            <p:nvPr/>
          </p:nvSpPr>
          <p:spPr bwMode="auto">
            <a:xfrm>
              <a:off x="9568634" y="6087170"/>
              <a:ext cx="346880" cy="2887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700" b="0">
                  <a:solidFill>
                    <a:schemeClr val="tx1">
                      <a:lumMod val="95000"/>
                      <a:lumOff val="5000"/>
                    </a:schemeClr>
                  </a:solidFill>
                  <a:latin typeface="+mn-lt"/>
                  <a:ea typeface="+mn-ea"/>
                  <a:cs typeface="+mn-ea"/>
                  <a:sym typeface="+mn-lt"/>
                </a:rPr>
                <a:t>运河会馆</a:t>
              </a:r>
              <a:endParaRPr lang="zh-CN" altLang="en-US" b="0">
                <a:solidFill>
                  <a:schemeClr val="tx1">
                    <a:lumMod val="95000"/>
                    <a:lumOff val="5000"/>
                  </a:schemeClr>
                </a:solidFill>
                <a:latin typeface="+mn-lt"/>
                <a:ea typeface="+mn-ea"/>
                <a:cs typeface="+mn-ea"/>
                <a:sym typeface="+mn-lt"/>
              </a:endParaRPr>
            </a:p>
          </p:txBody>
        </p:sp>
        <p:sp>
          <p:nvSpPr>
            <p:cNvPr id="107" name="文本框 156"/>
            <p:cNvSpPr>
              <a:spLocks noChangeArrowheads="1"/>
            </p:cNvSpPr>
            <p:nvPr/>
          </p:nvSpPr>
          <p:spPr bwMode="auto">
            <a:xfrm>
              <a:off x="2839227" y="6103105"/>
              <a:ext cx="346880" cy="2887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700" b="0">
                  <a:solidFill>
                    <a:schemeClr val="tx1">
                      <a:lumMod val="95000"/>
                      <a:lumOff val="5000"/>
                    </a:schemeClr>
                  </a:solidFill>
                  <a:latin typeface="+mn-lt"/>
                  <a:ea typeface="+mn-ea"/>
                  <a:cs typeface="+mn-ea"/>
                  <a:sym typeface="+mn-lt"/>
                </a:rPr>
                <a:t>中国人寿</a:t>
              </a:r>
              <a:endParaRPr lang="zh-CN" altLang="en-US" b="0">
                <a:solidFill>
                  <a:schemeClr val="tx1">
                    <a:lumMod val="95000"/>
                    <a:lumOff val="5000"/>
                  </a:schemeClr>
                </a:solidFill>
                <a:latin typeface="+mn-lt"/>
                <a:ea typeface="+mn-ea"/>
                <a:cs typeface="+mn-ea"/>
                <a:sym typeface="+mn-lt"/>
              </a:endParaRPr>
            </a:p>
          </p:txBody>
        </p:sp>
      </p:grpSp>
      <p:grpSp>
        <p:nvGrpSpPr>
          <p:cNvPr id="178" name="组合 177"/>
          <p:cNvGrpSpPr/>
          <p:nvPr/>
        </p:nvGrpSpPr>
        <p:grpSpPr>
          <a:xfrm>
            <a:off x="654902" y="1400310"/>
            <a:ext cx="6640984" cy="2262407"/>
            <a:chOff x="623379" y="1294280"/>
            <a:chExt cx="6640984" cy="2262407"/>
          </a:xfrm>
        </p:grpSpPr>
        <p:sp>
          <p:nvSpPr>
            <p:cNvPr id="172" name="椭圆 171"/>
            <p:cNvSpPr/>
            <p:nvPr/>
          </p:nvSpPr>
          <p:spPr>
            <a:xfrm>
              <a:off x="623379" y="1431222"/>
              <a:ext cx="1988522" cy="198852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167" name="文本框 166"/>
            <p:cNvSpPr txBox="1"/>
            <p:nvPr/>
          </p:nvSpPr>
          <p:spPr>
            <a:xfrm>
              <a:off x="1015775" y="1625745"/>
              <a:ext cx="1203730" cy="1599477"/>
            </a:xfrm>
            <a:prstGeom prst="rect">
              <a:avLst/>
            </a:prstGeom>
            <a:noFill/>
          </p:spPr>
          <p:txBody>
            <a:bodyPr wrap="square">
              <a:spAutoFit/>
            </a:bodyPr>
            <a:lstStyle/>
            <a:p>
              <a:pPr algn="ctr">
                <a:lnSpc>
                  <a:spcPct val="120000"/>
                </a:lnSpc>
              </a:pPr>
              <a:r>
                <a:rPr lang="zh-CN" altLang="en-US" sz="2800" b="1">
                  <a:solidFill>
                    <a:schemeClr val="bg1"/>
                  </a:solidFill>
                  <a:cs typeface="+mn-ea"/>
                  <a:sym typeface="+mn-lt"/>
                </a:rPr>
                <a:t>政府产业导向</a:t>
              </a:r>
              <a:endParaRPr lang="zh-CN" altLang="en-US" sz="2800" b="1">
                <a:solidFill>
                  <a:schemeClr val="bg1"/>
                </a:solidFill>
                <a:cs typeface="+mn-ea"/>
                <a:sym typeface="+mn-lt"/>
              </a:endParaRPr>
            </a:p>
          </p:txBody>
        </p:sp>
        <p:grpSp>
          <p:nvGrpSpPr>
            <p:cNvPr id="173" name="组合 172"/>
            <p:cNvGrpSpPr/>
            <p:nvPr/>
          </p:nvGrpSpPr>
          <p:grpSpPr>
            <a:xfrm>
              <a:off x="3073383" y="1294280"/>
              <a:ext cx="4190980" cy="712636"/>
              <a:chOff x="3286125" y="1294280"/>
              <a:chExt cx="4190980" cy="712636"/>
            </a:xfrm>
          </p:grpSpPr>
          <p:sp>
            <p:nvSpPr>
              <p:cNvPr id="170" name="平行四边形 169"/>
              <p:cNvSpPr/>
              <p:nvPr/>
            </p:nvSpPr>
            <p:spPr>
              <a:xfrm>
                <a:off x="3286125" y="1294280"/>
                <a:ext cx="4190980" cy="712636"/>
              </a:xfrm>
              <a:prstGeom prst="parallelogram">
                <a:avLst/>
              </a:prstGeom>
              <a:gradFill flip="none" rotWithShape="1">
                <a:gsLst>
                  <a:gs pos="0">
                    <a:srgbClr val="0070C0">
                      <a:alpha val="0"/>
                    </a:srgbClr>
                  </a:gs>
                  <a:gs pos="100000">
                    <a:srgbClr val="0070C0">
                      <a:alpha val="20000"/>
                    </a:srgbClr>
                  </a:gs>
                </a:gsLst>
                <a:lin ang="0" scaled="1"/>
                <a:tileRect/>
              </a:gradFill>
              <a:ln>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rgbClr val="0070C0">
                        <a:alpha val="49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文本框 10"/>
              <p:cNvSpPr>
                <a:spLocks noChangeArrowheads="1"/>
              </p:cNvSpPr>
              <p:nvPr/>
            </p:nvSpPr>
            <p:spPr bwMode="auto">
              <a:xfrm>
                <a:off x="3596081" y="1339349"/>
                <a:ext cx="3552970" cy="5653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nSpc>
                    <a:spcPct val="120000"/>
                  </a:lnSpc>
                </a:pPr>
                <a:r>
                  <a:rPr lang="zh-CN" altLang="en-US" sz="2000">
                    <a:solidFill>
                      <a:srgbClr val="262626"/>
                    </a:solidFill>
                    <a:latin typeface="+mn-lt"/>
                    <a:ea typeface="+mn-ea"/>
                    <a:cs typeface="+mn-ea"/>
                    <a:sym typeface="+mn-lt"/>
                  </a:rPr>
                  <a:t>针对特定产业的</a:t>
                </a:r>
                <a:r>
                  <a:rPr lang="zh-CN" altLang="en-US" sz="2800" b="1">
                    <a:solidFill>
                      <a:srgbClr val="C00000"/>
                    </a:solidFill>
                    <a:latin typeface="+mn-lt"/>
                    <a:ea typeface="+mn-ea"/>
                    <a:cs typeface="+mn-ea"/>
                    <a:sym typeface="+mn-lt"/>
                  </a:rPr>
                  <a:t>税收减免</a:t>
                </a:r>
                <a:endParaRPr lang="zh-CN" altLang="en-US" sz="2800" b="1">
                  <a:solidFill>
                    <a:srgbClr val="C00000"/>
                  </a:solidFill>
                  <a:latin typeface="+mn-lt"/>
                  <a:ea typeface="+mn-ea"/>
                  <a:cs typeface="+mn-ea"/>
                  <a:sym typeface="+mn-lt"/>
                </a:endParaRPr>
              </a:p>
            </p:txBody>
          </p:sp>
        </p:grpSp>
        <p:grpSp>
          <p:nvGrpSpPr>
            <p:cNvPr id="174" name="组合 173"/>
            <p:cNvGrpSpPr/>
            <p:nvPr/>
          </p:nvGrpSpPr>
          <p:grpSpPr>
            <a:xfrm>
              <a:off x="3073383" y="2844051"/>
              <a:ext cx="4190980" cy="712636"/>
              <a:chOff x="3286125" y="2844051"/>
              <a:chExt cx="4190980" cy="712636"/>
            </a:xfrm>
          </p:grpSpPr>
          <p:sp>
            <p:nvSpPr>
              <p:cNvPr id="171" name="平行四边形 170"/>
              <p:cNvSpPr/>
              <p:nvPr/>
            </p:nvSpPr>
            <p:spPr>
              <a:xfrm>
                <a:off x="3286125" y="2844051"/>
                <a:ext cx="4190980" cy="712636"/>
              </a:xfrm>
              <a:prstGeom prst="parallelogram">
                <a:avLst/>
              </a:prstGeom>
              <a:gradFill flip="none" rotWithShape="1">
                <a:gsLst>
                  <a:gs pos="0">
                    <a:srgbClr val="0070C0">
                      <a:alpha val="0"/>
                    </a:srgbClr>
                  </a:gs>
                  <a:gs pos="100000">
                    <a:srgbClr val="0070C0">
                      <a:alpha val="20000"/>
                    </a:srgbClr>
                  </a:gs>
                </a:gsLst>
                <a:lin ang="0" scaled="1"/>
                <a:tileRect/>
              </a:gradFill>
              <a:ln>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rgbClr val="0070C0">
                        <a:alpha val="49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文本框 10"/>
              <p:cNvSpPr>
                <a:spLocks noChangeArrowheads="1"/>
              </p:cNvSpPr>
              <p:nvPr/>
            </p:nvSpPr>
            <p:spPr bwMode="auto">
              <a:xfrm>
                <a:off x="3596081" y="2892336"/>
                <a:ext cx="3552970" cy="5653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nSpc>
                    <a:spcPct val="120000"/>
                  </a:lnSpc>
                </a:pPr>
                <a:r>
                  <a:rPr lang="zh-CN" altLang="en-US" sz="2000">
                    <a:solidFill>
                      <a:srgbClr val="262626"/>
                    </a:solidFill>
                    <a:cs typeface="+mn-ea"/>
                    <a:sym typeface="+mn-lt"/>
                  </a:rPr>
                  <a:t>入驻商家的</a:t>
                </a:r>
                <a:r>
                  <a:rPr lang="zh-CN" altLang="en-US" sz="2800" b="1">
                    <a:solidFill>
                      <a:srgbClr val="C00000"/>
                    </a:solidFill>
                    <a:cs typeface="+mn-ea"/>
                    <a:sym typeface="+mn-lt"/>
                  </a:rPr>
                  <a:t>门槛控制</a:t>
                </a:r>
                <a:endParaRPr lang="zh-CN" altLang="en-US" sz="2800" b="1">
                  <a:solidFill>
                    <a:srgbClr val="C00000"/>
                  </a:solidFill>
                  <a:cs typeface="+mn-ea"/>
                  <a:sym typeface="+mn-lt"/>
                </a:endParaRPr>
              </a:p>
            </p:txBody>
          </p:sp>
        </p:grpSp>
        <p:sp>
          <p:nvSpPr>
            <p:cNvPr id="177" name="左大括号 176"/>
            <p:cNvSpPr/>
            <p:nvPr/>
          </p:nvSpPr>
          <p:spPr>
            <a:xfrm>
              <a:off x="2645420" y="1625745"/>
              <a:ext cx="394444" cy="1607548"/>
            </a:xfrm>
            <a:prstGeom prst="leftBrace">
              <a:avLst>
                <a:gd name="adj1" fmla="val 0"/>
                <a:gd name="adj2" fmla="val 50000"/>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83" name="组合 182"/>
          <p:cNvGrpSpPr/>
          <p:nvPr/>
        </p:nvGrpSpPr>
        <p:grpSpPr>
          <a:xfrm>
            <a:off x="7507632" y="965177"/>
            <a:ext cx="4029467" cy="3132671"/>
            <a:chOff x="7552934" y="1050902"/>
            <a:chExt cx="4029467" cy="3132671"/>
          </a:xfrm>
        </p:grpSpPr>
        <p:sp>
          <p:nvSpPr>
            <p:cNvPr id="182" name="矩形 181"/>
            <p:cNvSpPr/>
            <p:nvPr/>
          </p:nvSpPr>
          <p:spPr>
            <a:xfrm rot="16200000">
              <a:off x="8001332" y="602504"/>
              <a:ext cx="3132671" cy="4029467"/>
            </a:xfrm>
            <a:prstGeom prst="rect">
              <a:avLst/>
            </a:prstGeom>
            <a:gradFill>
              <a:gsLst>
                <a:gs pos="0">
                  <a:srgbClr val="C1EFFF">
                    <a:alpha val="52000"/>
                  </a:srgbClr>
                </a:gs>
                <a:gs pos="96000">
                  <a:srgbClr val="C1EFFF">
                    <a:alpha val="0"/>
                  </a:srgbClr>
                </a:gs>
              </a:gsLst>
              <a:lin ang="16200000" scaled="1"/>
            </a:gradFill>
            <a:ln w="6350" cap="rnd">
              <a:gradFill flip="none" rotWithShape="1">
                <a:gsLst>
                  <a:gs pos="0">
                    <a:srgbClr val="009AD0"/>
                  </a:gs>
                  <a:gs pos="86000">
                    <a:srgbClr val="009AD0">
                      <a:alpha val="0"/>
                    </a:srgb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文本框 12"/>
            <p:cNvSpPr>
              <a:spLocks noChangeArrowheads="1"/>
            </p:cNvSpPr>
            <p:nvPr/>
          </p:nvSpPr>
          <p:spPr bwMode="auto">
            <a:xfrm>
              <a:off x="7711990" y="1149561"/>
              <a:ext cx="3779808" cy="29353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r">
                <a:lnSpc>
                  <a:spcPct val="150000"/>
                </a:lnSpc>
              </a:pPr>
              <a:r>
                <a:rPr lang="zh-CN" altLang="en-US" sz="1600" b="0">
                  <a:latin typeface="+mn-lt"/>
                  <a:ea typeface="+mn-ea"/>
                  <a:cs typeface="+mn-ea"/>
                  <a:sym typeface="+mn-lt"/>
                </a:rPr>
                <a:t>北关街作为</a:t>
              </a:r>
              <a:r>
                <a:rPr lang="zh-CN" altLang="en-US" b="1">
                  <a:solidFill>
                    <a:srgbClr val="0070C0"/>
                  </a:solidFill>
                  <a:latin typeface="+mn-lt"/>
                  <a:ea typeface="+mn-ea"/>
                  <a:cs typeface="+mn-ea"/>
                  <a:sym typeface="+mn-lt"/>
                </a:rPr>
                <a:t>古城的北门户</a:t>
              </a:r>
              <a:endParaRPr lang="zh-CN" altLang="en-US" sz="1400" b="1">
                <a:solidFill>
                  <a:srgbClr val="0070C0"/>
                </a:solidFill>
                <a:latin typeface="+mn-lt"/>
                <a:ea typeface="+mn-ea"/>
                <a:cs typeface="+mn-ea"/>
                <a:sym typeface="+mn-lt"/>
              </a:endParaRPr>
            </a:p>
            <a:p>
              <a:pPr algn="r">
                <a:lnSpc>
                  <a:spcPct val="150000"/>
                </a:lnSpc>
              </a:pPr>
              <a:r>
                <a:rPr lang="zh-CN" altLang="en-US" sz="1600" b="0">
                  <a:latin typeface="+mn-lt"/>
                  <a:ea typeface="+mn-ea"/>
                  <a:cs typeface="+mn-ea"/>
                  <a:sym typeface="+mn-lt"/>
                </a:rPr>
                <a:t>是古城区域重要的</a:t>
              </a:r>
              <a:r>
                <a:rPr lang="zh-CN" altLang="en-US" b="1">
                  <a:solidFill>
                    <a:srgbClr val="0070C0"/>
                  </a:solidFill>
                  <a:latin typeface="+mn-lt"/>
                  <a:ea typeface="+mn-ea"/>
                  <a:cs typeface="+mn-ea"/>
                  <a:sym typeface="+mn-lt"/>
                </a:rPr>
                <a:t>对外交通出入口</a:t>
              </a:r>
              <a:endParaRPr lang="zh-CN" altLang="en-US" sz="1400" b="1">
                <a:solidFill>
                  <a:srgbClr val="0070C0"/>
                </a:solidFill>
                <a:latin typeface="+mn-lt"/>
                <a:ea typeface="+mn-ea"/>
                <a:cs typeface="+mn-ea"/>
                <a:sym typeface="+mn-lt"/>
              </a:endParaRPr>
            </a:p>
            <a:p>
              <a:pPr algn="r">
                <a:lnSpc>
                  <a:spcPct val="150000"/>
                </a:lnSpc>
              </a:pPr>
              <a:r>
                <a:rPr lang="zh-CN" altLang="en-US" sz="1600" b="0">
                  <a:latin typeface="+mn-lt"/>
                  <a:ea typeface="+mn-ea"/>
                  <a:cs typeface="+mn-ea"/>
                  <a:sym typeface="+mn-lt"/>
                </a:rPr>
                <a:t>我们首先考虑的是</a:t>
              </a:r>
              <a:r>
                <a:rPr lang="zh-CN" altLang="en-US" b="1">
                  <a:solidFill>
                    <a:srgbClr val="0070C0"/>
                  </a:solidFill>
                  <a:latin typeface="+mn-lt"/>
                  <a:ea typeface="+mn-ea"/>
                  <a:cs typeface="+mn-ea"/>
                  <a:sym typeface="+mn-lt"/>
                </a:rPr>
                <a:t>街道安全与舒适</a:t>
              </a:r>
              <a:endParaRPr lang="zh-CN" altLang="en-US" sz="1400" b="1">
                <a:solidFill>
                  <a:srgbClr val="0070C0"/>
                </a:solidFill>
                <a:latin typeface="+mn-lt"/>
                <a:ea typeface="+mn-ea"/>
                <a:cs typeface="+mn-ea"/>
                <a:sym typeface="+mn-lt"/>
              </a:endParaRPr>
            </a:p>
            <a:p>
              <a:pPr algn="r">
                <a:lnSpc>
                  <a:spcPct val="150000"/>
                </a:lnSpc>
              </a:pPr>
              <a:r>
                <a:rPr lang="zh-CN" altLang="en-US" sz="1600" b="0">
                  <a:latin typeface="+mn-lt"/>
                  <a:ea typeface="+mn-ea"/>
                  <a:cs typeface="+mn-ea"/>
                  <a:sym typeface="+mn-lt"/>
                </a:rPr>
                <a:t>将人与人的距离营造的更近一些</a:t>
              </a:r>
              <a:endParaRPr lang="zh-CN" altLang="en-US" sz="1200" b="0">
                <a:latin typeface="+mn-lt"/>
                <a:ea typeface="+mn-ea"/>
                <a:cs typeface="+mn-ea"/>
                <a:sym typeface="+mn-lt"/>
              </a:endParaRPr>
            </a:p>
            <a:p>
              <a:pPr algn="r">
                <a:lnSpc>
                  <a:spcPct val="150000"/>
                </a:lnSpc>
              </a:pPr>
              <a:r>
                <a:rPr lang="zh-CN" altLang="en-US" sz="1600" b="0">
                  <a:latin typeface="+mn-lt"/>
                  <a:ea typeface="+mn-ea"/>
                  <a:cs typeface="+mn-ea"/>
                  <a:sym typeface="+mn-lt"/>
                </a:rPr>
                <a:t>将商业经营与景观设计有机结合</a:t>
              </a:r>
              <a:endParaRPr lang="zh-CN" altLang="en-US" sz="1200" b="0">
                <a:latin typeface="+mn-lt"/>
                <a:ea typeface="+mn-ea"/>
                <a:cs typeface="+mn-ea"/>
                <a:sym typeface="+mn-lt"/>
              </a:endParaRPr>
            </a:p>
            <a:p>
              <a:pPr algn="r">
                <a:lnSpc>
                  <a:spcPct val="150000"/>
                </a:lnSpc>
              </a:pPr>
              <a:r>
                <a:rPr lang="zh-CN" altLang="en-US" sz="1600" b="0">
                  <a:latin typeface="+mn-lt"/>
                  <a:ea typeface="+mn-ea"/>
                  <a:cs typeface="+mn-ea"/>
                  <a:sym typeface="+mn-lt"/>
                </a:rPr>
                <a:t>让建筑有记忆、景观有特色</a:t>
              </a:r>
              <a:endParaRPr lang="zh-CN" altLang="en-US" sz="1200">
                <a:latin typeface="+mn-lt"/>
                <a:ea typeface="+mn-ea"/>
                <a:cs typeface="+mn-ea"/>
                <a:sym typeface="+mn-lt"/>
              </a:endParaRPr>
            </a:p>
            <a:p>
              <a:pPr algn="r">
                <a:lnSpc>
                  <a:spcPct val="150000"/>
                </a:lnSpc>
              </a:pPr>
              <a:r>
                <a:rPr lang="zh-CN" altLang="en-US" sz="2400" b="1">
                  <a:solidFill>
                    <a:srgbClr val="0070C0"/>
                  </a:solidFill>
                  <a:latin typeface="+mn-lt"/>
                  <a:ea typeface="+mn-ea"/>
                  <a:cs typeface="+mn-ea"/>
                  <a:sym typeface="+mn-lt"/>
                </a:rPr>
                <a:t>街道有传承</a:t>
              </a:r>
              <a:endParaRPr lang="zh-CN" altLang="en-US" sz="2000" b="1">
                <a:solidFill>
                  <a:srgbClr val="0070C0"/>
                </a:solidFill>
                <a:latin typeface="+mn-lt"/>
                <a:ea typeface="+mn-ea"/>
                <a:cs typeface="+mn-ea"/>
                <a:sym typeface="+mn-lt"/>
              </a:endParaRP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181084"/>
            <a:ext cx="12006943" cy="568144"/>
            <a:chOff x="0" y="273684"/>
            <a:chExt cx="12006943" cy="568144"/>
          </a:xfrm>
        </p:grpSpPr>
        <p:sp>
          <p:nvSpPr>
            <p:cNvPr id="2" name="文本框 1"/>
            <p:cNvSpPr txBox="1"/>
            <p:nvPr/>
          </p:nvSpPr>
          <p:spPr>
            <a:xfrm>
              <a:off x="588780" y="273684"/>
              <a:ext cx="86695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4.2</a:t>
              </a:r>
              <a:r>
                <a:rPr kumimoji="1" lang="en-US" altLang="zh-CN" sz="2800" b="1" dirty="0">
                  <a:solidFill>
                    <a:srgbClr val="0070C0"/>
                  </a:solidFill>
                  <a:cs typeface="+mn-ea"/>
                  <a:sym typeface="+mn-lt"/>
                </a:rPr>
                <a:t> </a:t>
              </a:r>
              <a:r>
                <a:rPr kumimoji="1" lang="zh-CN" altLang="en-US" sz="2800" b="1" dirty="0">
                  <a:solidFill>
                    <a:srgbClr val="0070C0"/>
                  </a:solidFill>
                  <a:cs typeface="+mn-ea"/>
                  <a:sym typeface="+mn-lt"/>
                </a:rPr>
                <a:t>试点片区城市更新</a:t>
              </a:r>
              <a:r>
                <a:rPr kumimoji="1" lang="en-US" altLang="zh-CN" sz="2800" b="1" dirty="0">
                  <a:solidFill>
                    <a:srgbClr val="0070C0"/>
                  </a:solidFill>
                  <a:cs typeface="+mn-ea"/>
                  <a:sym typeface="+mn-lt"/>
                </a:rPr>
                <a:t>—</a:t>
              </a:r>
              <a:r>
                <a:rPr kumimoji="1" lang="zh-CN" altLang="en-US" sz="2800" b="1" dirty="0">
                  <a:solidFill>
                    <a:srgbClr val="0070C0"/>
                  </a:solidFill>
                  <a:cs typeface="+mn-ea"/>
                  <a:sym typeface="+mn-lt"/>
                </a:rPr>
                <a:t>北关街片区 </a:t>
              </a:r>
              <a:endParaRPr kumimoji="1" lang="zh-CN" altLang="en-US" sz="2800" b="1" dirty="0">
                <a:solidFill>
                  <a:srgbClr val="0070C0"/>
                </a:solidFill>
                <a:cs typeface="+mn-ea"/>
                <a:sym typeface="+mn-lt"/>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51" name="组合 50"/>
          <p:cNvGrpSpPr/>
          <p:nvPr/>
        </p:nvGrpSpPr>
        <p:grpSpPr>
          <a:xfrm>
            <a:off x="2047876" y="852221"/>
            <a:ext cx="8096250" cy="5762364"/>
            <a:chOff x="723900" y="1202531"/>
            <a:chExt cx="7861301" cy="5595144"/>
          </a:xfrm>
        </p:grpSpPr>
        <p:pic>
          <p:nvPicPr>
            <p:cNvPr id="62" name="图片 3"/>
            <p:cNvPicPr>
              <a:picLocks noChangeAspect="1" noChangeArrowheads="1"/>
            </p:cNvPicPr>
            <p:nvPr/>
          </p:nvPicPr>
          <p:blipFill>
            <a:blip r:embed="rId1" cstate="print">
              <a:extLst>
                <a:ext uri="{28A0092B-C50C-407E-A947-70E740481C1C}">
                  <a14:useLocalDpi xmlns:a14="http://schemas.microsoft.com/office/drawing/2010/main" val="0"/>
                </a:ext>
              </a:extLst>
            </a:blip>
            <a:srcRect t="26892" b="5438"/>
            <a:stretch>
              <a:fillRect/>
            </a:stretch>
          </p:blipFill>
          <p:spPr bwMode="auto">
            <a:xfrm>
              <a:off x="723900" y="1202531"/>
              <a:ext cx="7861300" cy="2992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3" name="图片 25"/>
            <p:cNvPicPr>
              <a:picLocks noChangeAspect="1" noChangeArrowheads="1"/>
            </p:cNvPicPr>
            <p:nvPr/>
          </p:nvPicPr>
          <p:blipFill>
            <a:blip r:embed="rId2" cstate="print">
              <a:extLst>
                <a:ext uri="{28A0092B-C50C-407E-A947-70E740481C1C}">
                  <a14:useLocalDpi xmlns:a14="http://schemas.microsoft.com/office/drawing/2010/main" val="0"/>
                </a:ext>
              </a:extLst>
            </a:blip>
            <a:srcRect t="38118" b="2672"/>
            <a:stretch>
              <a:fillRect/>
            </a:stretch>
          </p:blipFill>
          <p:spPr bwMode="auto">
            <a:xfrm>
              <a:off x="723901" y="4178300"/>
              <a:ext cx="7861300" cy="2619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nvGrpSpPr>
          <p:cNvPr id="65" name="组合 64"/>
          <p:cNvGrpSpPr/>
          <p:nvPr/>
        </p:nvGrpSpPr>
        <p:grpSpPr>
          <a:xfrm>
            <a:off x="2047875" y="852221"/>
            <a:ext cx="3552825" cy="603713"/>
            <a:chOff x="0" y="400051"/>
            <a:chExt cx="3552825" cy="603713"/>
          </a:xfrm>
        </p:grpSpPr>
        <p:sp>
          <p:nvSpPr>
            <p:cNvPr id="67" name="箭头: 五边形 66"/>
            <p:cNvSpPr/>
            <p:nvPr/>
          </p:nvSpPr>
          <p:spPr>
            <a:xfrm>
              <a:off x="0" y="400051"/>
              <a:ext cx="3448050" cy="603713"/>
            </a:xfrm>
            <a:prstGeom prst="homePlate">
              <a:avLst/>
            </a:prstGeom>
            <a:solidFill>
              <a:srgbClr val="0D0D0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69" name="文本框 68"/>
            <p:cNvSpPr txBox="1"/>
            <p:nvPr/>
          </p:nvSpPr>
          <p:spPr>
            <a:xfrm>
              <a:off x="203698" y="471075"/>
              <a:ext cx="3349127" cy="461665"/>
            </a:xfrm>
            <a:prstGeom prst="rect">
              <a:avLst/>
            </a:prstGeom>
            <a:noFill/>
          </p:spPr>
          <p:txBody>
            <a:bodyPr wrap="square">
              <a:spAutoFit/>
            </a:bodyPr>
            <a:lstStyle/>
            <a:p>
              <a:r>
                <a:rPr lang="zh-CN" altLang="en-US" sz="2400" b="1">
                  <a:solidFill>
                    <a:schemeClr val="bg1"/>
                  </a:solidFill>
                  <a:cs typeface="+mn-ea"/>
                  <a:sym typeface="+mn-lt"/>
                </a:rPr>
                <a:t>改造后部分效果展示</a:t>
              </a:r>
              <a:endParaRPr lang="zh-CN" altLang="en-US" sz="2400" b="1">
                <a:solidFill>
                  <a:schemeClr val="bg1"/>
                </a:solidFill>
                <a:cs typeface="+mn-ea"/>
                <a:sym typeface="+mn-lt"/>
              </a:endParaRPr>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181084"/>
            <a:ext cx="12006943" cy="568144"/>
            <a:chOff x="0" y="273684"/>
            <a:chExt cx="12006943" cy="568144"/>
          </a:xfrm>
        </p:grpSpPr>
        <p:sp>
          <p:nvSpPr>
            <p:cNvPr id="2" name="文本框 1"/>
            <p:cNvSpPr txBox="1"/>
            <p:nvPr/>
          </p:nvSpPr>
          <p:spPr>
            <a:xfrm>
              <a:off x="588780" y="273684"/>
              <a:ext cx="86695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4.2</a:t>
              </a:r>
              <a:r>
                <a:rPr kumimoji="1" lang="en-US" altLang="zh-CN" sz="2800" b="1" dirty="0">
                  <a:solidFill>
                    <a:srgbClr val="0070C0"/>
                  </a:solidFill>
                  <a:cs typeface="+mn-ea"/>
                  <a:sym typeface="+mn-lt"/>
                </a:rPr>
                <a:t> </a:t>
              </a:r>
              <a:r>
                <a:rPr kumimoji="1" lang="zh-CN" altLang="en-US" sz="2800" b="1" dirty="0">
                  <a:solidFill>
                    <a:srgbClr val="0070C0"/>
                  </a:solidFill>
                  <a:cs typeface="+mn-ea"/>
                  <a:sym typeface="+mn-lt"/>
                </a:rPr>
                <a:t>试点片区城市更新</a:t>
              </a:r>
              <a:r>
                <a:rPr kumimoji="1" lang="en-US" altLang="zh-CN" sz="2800" b="1" dirty="0">
                  <a:solidFill>
                    <a:srgbClr val="0070C0"/>
                  </a:solidFill>
                  <a:cs typeface="+mn-ea"/>
                  <a:sym typeface="+mn-lt"/>
                </a:rPr>
                <a:t>—</a:t>
              </a:r>
              <a:r>
                <a:rPr kumimoji="1" lang="zh-CN" altLang="en-US" sz="2800" b="1" dirty="0">
                  <a:solidFill>
                    <a:srgbClr val="0070C0"/>
                  </a:solidFill>
                  <a:cs typeface="+mn-ea"/>
                  <a:sym typeface="+mn-lt"/>
                </a:rPr>
                <a:t>状元街历史文化街区</a:t>
              </a:r>
              <a:endParaRPr kumimoji="1" lang="zh-CN" altLang="en-US" sz="2800" b="1" dirty="0">
                <a:solidFill>
                  <a:srgbClr val="0070C0"/>
                </a:solidFill>
                <a:cs typeface="+mn-ea"/>
                <a:sym typeface="+mn-lt"/>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7" name="组合 6"/>
          <p:cNvGrpSpPr/>
          <p:nvPr/>
        </p:nvGrpSpPr>
        <p:grpSpPr>
          <a:xfrm>
            <a:off x="874965" y="2403507"/>
            <a:ext cx="10381037" cy="3427948"/>
            <a:chOff x="240011" y="2458866"/>
            <a:chExt cx="11765523" cy="3885123"/>
          </a:xfrm>
        </p:grpSpPr>
        <p:grpSp>
          <p:nvGrpSpPr>
            <p:cNvPr id="21" name="组合 20"/>
            <p:cNvGrpSpPr/>
            <p:nvPr/>
          </p:nvGrpSpPr>
          <p:grpSpPr>
            <a:xfrm>
              <a:off x="240011" y="2458866"/>
              <a:ext cx="3741763" cy="3882157"/>
              <a:chOff x="276342" y="1798466"/>
              <a:chExt cx="3741763" cy="3882157"/>
            </a:xfrm>
          </p:grpSpPr>
          <p:grpSp>
            <p:nvGrpSpPr>
              <p:cNvPr id="18" name="组合 17"/>
              <p:cNvGrpSpPr/>
              <p:nvPr/>
            </p:nvGrpSpPr>
            <p:grpSpPr>
              <a:xfrm>
                <a:off x="276342" y="1798466"/>
                <a:ext cx="3544937" cy="3882157"/>
                <a:chOff x="642257" y="1598890"/>
                <a:chExt cx="3426555" cy="3752514"/>
              </a:xfrm>
            </p:grpSpPr>
            <p:pic>
              <p:nvPicPr>
                <p:cNvPr id="30" name="图片 29"/>
                <p:cNvPicPr>
                  <a:picLocks noChangeAspect="1"/>
                </p:cNvPicPr>
                <p:nvPr/>
              </p:nvPicPr>
              <p:blipFill>
                <a:blip r:embed="rId1" cstate="print">
                  <a:extLst>
                    <a:ext uri="{BEBA8EAE-BF5A-486C-A8C5-ECC9F3942E4B}">
                      <a14:imgProps xmlns:a14="http://schemas.microsoft.com/office/drawing/2010/main">
                        <a14:imgLayer r:embed="rId2">
                          <a14:imgEffect>
                            <a14:brightnessContrast bright="10000"/>
                          </a14:imgEffect>
                        </a14:imgLayer>
                      </a14:imgProps>
                    </a:ext>
                    <a:ext uri="{28A0092B-C50C-407E-A947-70E740481C1C}">
                      <a14:useLocalDpi xmlns:a14="http://schemas.microsoft.com/office/drawing/2010/main" val="0"/>
                    </a:ext>
                  </a:extLst>
                </a:blip>
                <a:stretch>
                  <a:fillRect/>
                </a:stretch>
              </p:blipFill>
              <p:spPr>
                <a:xfrm>
                  <a:off x="660479" y="3434217"/>
                  <a:ext cx="3408333" cy="1917187"/>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2257" y="1598890"/>
                  <a:ext cx="3426555" cy="1893257"/>
                </a:xfrm>
                <a:prstGeom prst="rect">
                  <a:avLst/>
                </a:prstGeom>
              </p:spPr>
            </p:pic>
          </p:grpSp>
          <p:sp>
            <p:nvSpPr>
              <p:cNvPr id="20" name="文本框 19"/>
              <p:cNvSpPr txBox="1"/>
              <p:nvPr/>
            </p:nvSpPr>
            <p:spPr>
              <a:xfrm>
                <a:off x="2845274" y="1882365"/>
                <a:ext cx="1172831" cy="418589"/>
              </a:xfrm>
              <a:prstGeom prst="rect">
                <a:avLst/>
              </a:prstGeom>
              <a:noFill/>
            </p:spPr>
            <p:txBody>
              <a:bodyPr wrap="square" rtlCol="0">
                <a:spAutoFit/>
              </a:bodyPr>
              <a:lstStyle/>
              <a:p>
                <a:r>
                  <a:rPr lang="zh-CN" altLang="en-US" dirty="0"/>
                  <a:t>改造前</a:t>
                </a:r>
                <a:endParaRPr lang="zh-CN" altLang="en-US" dirty="0"/>
              </a:p>
            </p:txBody>
          </p:sp>
          <p:sp>
            <p:nvSpPr>
              <p:cNvPr id="27" name="文本框 26"/>
              <p:cNvSpPr txBox="1"/>
              <p:nvPr/>
            </p:nvSpPr>
            <p:spPr>
              <a:xfrm>
                <a:off x="2831293" y="3925885"/>
                <a:ext cx="1056054" cy="418589"/>
              </a:xfrm>
              <a:prstGeom prst="rect">
                <a:avLst/>
              </a:prstGeom>
              <a:noFill/>
            </p:spPr>
            <p:txBody>
              <a:bodyPr wrap="square" rtlCol="0">
                <a:spAutoFit/>
              </a:bodyPr>
              <a:lstStyle/>
              <a:p>
                <a:r>
                  <a:rPr lang="zh-CN" altLang="en-US" dirty="0"/>
                  <a:t>改造后</a:t>
                </a:r>
                <a:endParaRPr lang="zh-CN" altLang="en-US" dirty="0"/>
              </a:p>
            </p:txBody>
          </p:sp>
        </p:grpSp>
        <p:grpSp>
          <p:nvGrpSpPr>
            <p:cNvPr id="22" name="组合 21"/>
            <p:cNvGrpSpPr/>
            <p:nvPr/>
          </p:nvGrpSpPr>
          <p:grpSpPr>
            <a:xfrm>
              <a:off x="3851018" y="2458866"/>
              <a:ext cx="4151525" cy="3872886"/>
              <a:chOff x="3887349" y="1798466"/>
              <a:chExt cx="4151525" cy="3872886"/>
            </a:xfrm>
          </p:grpSpPr>
          <p:grpSp>
            <p:nvGrpSpPr>
              <p:cNvPr id="17" name="组合 16"/>
              <p:cNvGrpSpPr/>
              <p:nvPr/>
            </p:nvGrpSpPr>
            <p:grpSpPr>
              <a:xfrm>
                <a:off x="3887349" y="1798466"/>
                <a:ext cx="3982312" cy="3872886"/>
                <a:chOff x="4422937" y="1478518"/>
                <a:chExt cx="3982312" cy="3872886"/>
              </a:xfrm>
            </p:grpSpPr>
            <p:pic>
              <p:nvPicPr>
                <p:cNvPr id="31" name="图片 30"/>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val="0"/>
                    </a:ext>
                  </a:extLst>
                </a:blip>
                <a:srcRect l="2586" t="2586" r="2586" b="15968"/>
                <a:stretch>
                  <a:fillRect/>
                </a:stretch>
              </p:blipFill>
              <p:spPr>
                <a:xfrm>
                  <a:off x="4422937" y="3434217"/>
                  <a:ext cx="3968332" cy="1917187"/>
                </a:xfrm>
                <a:prstGeom prst="rect">
                  <a:avLst/>
                </a:prstGeom>
              </p:spPr>
            </p:pic>
            <p:pic>
              <p:nvPicPr>
                <p:cNvPr id="8" name="图片 7"/>
                <p:cNvPicPr>
                  <a:picLocks noChangeAspect="1"/>
                </p:cNvPicPr>
                <p:nvPr/>
              </p:nvPicPr>
              <p:blipFill rotWithShape="1">
                <a:blip r:embed="rId6" cstate="print">
                  <a:extLst>
                    <a:ext uri="{28A0092B-C50C-407E-A947-70E740481C1C}">
                      <a14:useLocalDpi xmlns:a14="http://schemas.microsoft.com/office/drawing/2010/main" val="0"/>
                    </a:ext>
                  </a:extLst>
                </a:blip>
                <a:srcRect t="17049"/>
                <a:stretch>
                  <a:fillRect/>
                </a:stretch>
              </p:blipFill>
              <p:spPr>
                <a:xfrm>
                  <a:off x="4422937" y="1478518"/>
                  <a:ext cx="3982312" cy="1917187"/>
                </a:xfrm>
                <a:prstGeom prst="rect">
                  <a:avLst/>
                </a:prstGeom>
              </p:spPr>
            </p:pic>
          </p:grpSp>
          <p:sp>
            <p:nvSpPr>
              <p:cNvPr id="28" name="文本框 27"/>
              <p:cNvSpPr txBox="1"/>
              <p:nvPr/>
            </p:nvSpPr>
            <p:spPr>
              <a:xfrm>
                <a:off x="6907636" y="1920572"/>
                <a:ext cx="1131238" cy="418589"/>
              </a:xfrm>
              <a:prstGeom prst="rect">
                <a:avLst/>
              </a:prstGeom>
              <a:noFill/>
            </p:spPr>
            <p:txBody>
              <a:bodyPr wrap="square" rtlCol="0">
                <a:spAutoFit/>
              </a:bodyPr>
              <a:lstStyle/>
              <a:p>
                <a:r>
                  <a:rPr lang="zh-CN" altLang="en-US" dirty="0"/>
                  <a:t>改造前</a:t>
                </a:r>
                <a:endParaRPr lang="zh-CN" altLang="en-US" dirty="0"/>
              </a:p>
            </p:txBody>
          </p:sp>
          <p:sp>
            <p:nvSpPr>
              <p:cNvPr id="29" name="文本框 28"/>
              <p:cNvSpPr txBox="1"/>
              <p:nvPr/>
            </p:nvSpPr>
            <p:spPr>
              <a:xfrm>
                <a:off x="6907634" y="3964091"/>
                <a:ext cx="1014115" cy="418589"/>
              </a:xfrm>
              <a:prstGeom prst="rect">
                <a:avLst/>
              </a:prstGeom>
              <a:noFill/>
            </p:spPr>
            <p:txBody>
              <a:bodyPr wrap="square" rtlCol="0">
                <a:spAutoFit/>
              </a:bodyPr>
              <a:lstStyle/>
              <a:p>
                <a:r>
                  <a:rPr lang="zh-CN" altLang="en-US" dirty="0"/>
                  <a:t>改造后</a:t>
                </a:r>
                <a:endParaRPr lang="zh-CN" altLang="en-US" dirty="0"/>
              </a:p>
            </p:txBody>
          </p:sp>
        </p:grpSp>
        <p:grpSp>
          <p:nvGrpSpPr>
            <p:cNvPr id="23" name="组合 22"/>
            <p:cNvGrpSpPr/>
            <p:nvPr/>
          </p:nvGrpSpPr>
          <p:grpSpPr>
            <a:xfrm>
              <a:off x="7899400" y="2458866"/>
              <a:ext cx="4106134" cy="3885123"/>
              <a:chOff x="7935731" y="1798466"/>
              <a:chExt cx="4106134" cy="3885123"/>
            </a:xfrm>
          </p:grpSpPr>
          <p:grpSp>
            <p:nvGrpSpPr>
              <p:cNvPr id="19" name="组合 18"/>
              <p:cNvGrpSpPr/>
              <p:nvPr/>
            </p:nvGrpSpPr>
            <p:grpSpPr>
              <a:xfrm>
                <a:off x="7935731" y="1798466"/>
                <a:ext cx="3982312" cy="3885123"/>
                <a:chOff x="8480195" y="1897780"/>
                <a:chExt cx="3982312" cy="3885123"/>
              </a:xfrm>
            </p:grpSpPr>
            <p:pic>
              <p:nvPicPr>
                <p:cNvPr id="32" name="图片 31"/>
                <p:cNvPicPr>
                  <a:picLocks noChangeAspect="1"/>
                </p:cNvPicPr>
                <p:nvPr/>
              </p:nvPicPr>
              <p:blipFill rotWithShape="1">
                <a:blip r:embed="rId7" cstate="print">
                  <a:extLst>
                    <a:ext uri="{BEBA8EAE-BF5A-486C-A8C5-ECC9F3942E4B}">
                      <a14:imgProps xmlns:a14="http://schemas.microsoft.com/office/drawing/2010/main">
                        <a14:imgLayer r:embed="rId8">
                          <a14:imgEffect>
                            <a14:brightnessContrast bright="10000"/>
                          </a14:imgEffect>
                        </a14:imgLayer>
                      </a14:imgProps>
                    </a:ext>
                    <a:ext uri="{28A0092B-C50C-407E-A947-70E740481C1C}">
                      <a14:useLocalDpi xmlns:a14="http://schemas.microsoft.com/office/drawing/2010/main" val="0"/>
                    </a:ext>
                  </a:extLst>
                </a:blip>
                <a:srcRect t="18213" b="8889"/>
                <a:stretch>
                  <a:fillRect/>
                </a:stretch>
              </p:blipFill>
              <p:spPr>
                <a:xfrm>
                  <a:off x="8480195" y="3856446"/>
                  <a:ext cx="3968332" cy="1926457"/>
                </a:xfrm>
                <a:prstGeom prst="rect">
                  <a:avLst/>
                </a:prstGeom>
              </p:spPr>
            </p:pic>
            <p:pic>
              <p:nvPicPr>
                <p:cNvPr id="16" name="图片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494175" y="1897780"/>
                  <a:ext cx="3968332" cy="1958666"/>
                </a:xfrm>
                <a:prstGeom prst="rect">
                  <a:avLst/>
                </a:prstGeom>
              </p:spPr>
            </p:pic>
          </p:grpSp>
          <p:sp>
            <p:nvSpPr>
              <p:cNvPr id="33" name="文本框 32"/>
              <p:cNvSpPr txBox="1"/>
              <p:nvPr/>
            </p:nvSpPr>
            <p:spPr>
              <a:xfrm>
                <a:off x="10955808" y="1904849"/>
                <a:ext cx="1086057" cy="418589"/>
              </a:xfrm>
              <a:prstGeom prst="rect">
                <a:avLst/>
              </a:prstGeom>
              <a:noFill/>
            </p:spPr>
            <p:txBody>
              <a:bodyPr wrap="square" rtlCol="0">
                <a:spAutoFit/>
              </a:bodyPr>
              <a:lstStyle/>
              <a:p>
                <a:r>
                  <a:rPr lang="zh-CN" altLang="en-US" dirty="0"/>
                  <a:t>改造前</a:t>
                </a:r>
                <a:endParaRPr lang="zh-CN" altLang="en-US" dirty="0"/>
              </a:p>
            </p:txBody>
          </p:sp>
          <p:sp>
            <p:nvSpPr>
              <p:cNvPr id="34" name="文本框 33"/>
              <p:cNvSpPr txBox="1"/>
              <p:nvPr/>
            </p:nvSpPr>
            <p:spPr>
              <a:xfrm>
                <a:off x="10939798" y="3964091"/>
                <a:ext cx="1086056" cy="418589"/>
              </a:xfrm>
              <a:prstGeom prst="rect">
                <a:avLst/>
              </a:prstGeom>
              <a:noFill/>
            </p:spPr>
            <p:txBody>
              <a:bodyPr wrap="square" rtlCol="0">
                <a:spAutoFit/>
              </a:bodyPr>
              <a:lstStyle/>
              <a:p>
                <a:r>
                  <a:rPr lang="zh-CN" altLang="en-US" dirty="0"/>
                  <a:t>改造后</a:t>
                </a:r>
                <a:endParaRPr lang="zh-CN" altLang="en-US" dirty="0"/>
              </a:p>
            </p:txBody>
          </p:sp>
        </p:grpSp>
      </p:grpSp>
      <p:grpSp>
        <p:nvGrpSpPr>
          <p:cNvPr id="35" name="组合 34"/>
          <p:cNvGrpSpPr/>
          <p:nvPr/>
        </p:nvGrpSpPr>
        <p:grpSpPr>
          <a:xfrm>
            <a:off x="2900175" y="914230"/>
            <a:ext cx="5659625" cy="658905"/>
            <a:chOff x="6246489" y="2296349"/>
            <a:chExt cx="5956660" cy="693486"/>
          </a:xfrm>
        </p:grpSpPr>
        <p:sp>
          <p:nvSpPr>
            <p:cNvPr id="36" name="矩形: 圆角 35"/>
            <p:cNvSpPr/>
            <p:nvPr/>
          </p:nvSpPr>
          <p:spPr>
            <a:xfrm>
              <a:off x="6246489" y="2296349"/>
              <a:ext cx="5956660" cy="693486"/>
            </a:xfrm>
            <a:prstGeom prst="roundRect">
              <a:avLst>
                <a:gd name="adj" fmla="val 50000"/>
              </a:avLst>
            </a:prstGeom>
            <a:gradFill>
              <a:gsLst>
                <a:gs pos="0">
                  <a:schemeClr val="accent1">
                    <a:lumMod val="60000"/>
                    <a:lumOff val="40000"/>
                  </a:schemeClr>
                </a:gs>
                <a:gs pos="64000">
                  <a:srgbClr val="0070C0"/>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bg1"/>
                </a:solidFill>
                <a:latin typeface="思源宋体 CN Heavy"/>
                <a:ea typeface="思源宋体 CN Heavy"/>
              </a:endParaRPr>
            </a:p>
          </p:txBody>
        </p:sp>
        <p:sp>
          <p:nvSpPr>
            <p:cNvPr id="37" name="文本框 36"/>
            <p:cNvSpPr txBox="1"/>
            <p:nvPr/>
          </p:nvSpPr>
          <p:spPr>
            <a:xfrm>
              <a:off x="6430380" y="2385527"/>
              <a:ext cx="5625737" cy="485894"/>
            </a:xfrm>
            <a:prstGeom prst="rect">
              <a:avLst/>
            </a:prstGeom>
            <a:noFill/>
          </p:spPr>
          <p:txBody>
            <a:bodyPr wrap="square">
              <a:spAutoFit/>
            </a:bodyPr>
            <a:lstStyle/>
            <a:p>
              <a:pPr marL="0" marR="0" algn="ctr">
                <a:spcBef>
                  <a:spcPts val="0"/>
                </a:spcBef>
                <a:spcAft>
                  <a:spcPts val="0"/>
                </a:spcAft>
              </a:pPr>
              <a:r>
                <a:rPr lang="zh-CN" altLang="en-US" sz="2400" b="1" dirty="0">
                  <a:solidFill>
                    <a:schemeClr val="bg1"/>
                  </a:solidFill>
                </a:rPr>
                <a:t>对历史建筑和文保单位进行维护修缮</a:t>
              </a:r>
              <a:endParaRPr lang="zh-CN" altLang="en-US" sz="2400" b="1" dirty="0">
                <a:solidFill>
                  <a:schemeClr val="bg1"/>
                </a:solidFill>
              </a:endParaRPr>
            </a:p>
          </p:txBody>
        </p:sp>
      </p:grpSp>
      <p:grpSp>
        <p:nvGrpSpPr>
          <p:cNvPr id="38" name="组合 37"/>
          <p:cNvGrpSpPr/>
          <p:nvPr/>
        </p:nvGrpSpPr>
        <p:grpSpPr>
          <a:xfrm>
            <a:off x="874965" y="1695240"/>
            <a:ext cx="3260160" cy="552660"/>
            <a:chOff x="1704905" y="1371810"/>
            <a:chExt cx="4308158" cy="558566"/>
          </a:xfrm>
        </p:grpSpPr>
        <p:sp>
          <p:nvSpPr>
            <p:cNvPr id="39" name="矩形: 圆角 38"/>
            <p:cNvSpPr/>
            <p:nvPr/>
          </p:nvSpPr>
          <p:spPr>
            <a:xfrm>
              <a:off x="1704905" y="1371810"/>
              <a:ext cx="4308158" cy="558566"/>
            </a:xfrm>
            <a:prstGeom prst="roundRect">
              <a:avLst>
                <a:gd name="adj" fmla="val 50000"/>
              </a:avLst>
            </a:prstGeom>
            <a:solidFill>
              <a:schemeClr val="accent1">
                <a:lumMod val="20000"/>
                <a:lumOff val="80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zh-CN" altLang="en-US" sz="2000">
                <a:solidFill>
                  <a:prstClr val="black"/>
                </a:solidFill>
                <a:latin typeface="Roboto Bold"/>
                <a:ea typeface="思源黑体 CN Regular"/>
              </a:endParaRPr>
            </a:p>
          </p:txBody>
        </p:sp>
        <p:sp>
          <p:nvSpPr>
            <p:cNvPr id="40" name="文本框 39"/>
            <p:cNvSpPr txBox="1"/>
            <p:nvPr/>
          </p:nvSpPr>
          <p:spPr>
            <a:xfrm>
              <a:off x="2050615" y="1471061"/>
              <a:ext cx="3738842" cy="400110"/>
            </a:xfrm>
            <a:prstGeom prst="rect">
              <a:avLst/>
            </a:prstGeom>
            <a:noFill/>
          </p:spPr>
          <p:txBody>
            <a:bodyPr wrap="square" rtlCol="0">
              <a:spAutoFit/>
            </a:bodyPr>
            <a:lstStyle/>
            <a:p>
              <a:pPr algn="ctr"/>
              <a:r>
                <a:rPr lang="zh-CN" altLang="en-US" sz="2000" dirty="0"/>
                <a:t>原聊城锻压机械厂</a:t>
              </a:r>
              <a:endParaRPr lang="zh-CN" altLang="en-US" sz="2000" dirty="0"/>
            </a:p>
          </p:txBody>
        </p:sp>
      </p:grpSp>
      <p:grpSp>
        <p:nvGrpSpPr>
          <p:cNvPr id="41" name="组合 40"/>
          <p:cNvGrpSpPr/>
          <p:nvPr/>
        </p:nvGrpSpPr>
        <p:grpSpPr>
          <a:xfrm>
            <a:off x="4351105" y="1695240"/>
            <a:ext cx="3260162" cy="552660"/>
            <a:chOff x="1704907" y="2623655"/>
            <a:chExt cx="4308160" cy="558566"/>
          </a:xfrm>
        </p:grpSpPr>
        <p:sp>
          <p:nvSpPr>
            <p:cNvPr id="42" name="矩形: 圆角 41"/>
            <p:cNvSpPr/>
            <p:nvPr/>
          </p:nvSpPr>
          <p:spPr>
            <a:xfrm>
              <a:off x="1704907" y="2623655"/>
              <a:ext cx="4308160" cy="558566"/>
            </a:xfrm>
            <a:prstGeom prst="roundRect">
              <a:avLst>
                <a:gd name="adj" fmla="val 50000"/>
              </a:avLst>
            </a:prstGeom>
            <a:solidFill>
              <a:schemeClr val="accent1">
                <a:lumMod val="20000"/>
                <a:lumOff val="80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zh-CN" altLang="en-US" sz="2000">
                <a:solidFill>
                  <a:prstClr val="black"/>
                </a:solidFill>
                <a:latin typeface="Roboto Bold"/>
                <a:ea typeface="思源黑体 CN Regular"/>
              </a:endParaRPr>
            </a:p>
          </p:txBody>
        </p:sp>
        <p:sp>
          <p:nvSpPr>
            <p:cNvPr id="43" name="文本框 42"/>
            <p:cNvSpPr txBox="1"/>
            <p:nvPr/>
          </p:nvSpPr>
          <p:spPr>
            <a:xfrm>
              <a:off x="2138375" y="2710206"/>
              <a:ext cx="3664016" cy="400110"/>
            </a:xfrm>
            <a:prstGeom prst="rect">
              <a:avLst/>
            </a:prstGeom>
            <a:noFill/>
          </p:spPr>
          <p:txBody>
            <a:bodyPr wrap="square" rtlCol="0">
              <a:spAutoFit/>
            </a:bodyPr>
            <a:lstStyle/>
            <a:p>
              <a:pPr algn="ctr"/>
              <a:r>
                <a:rPr lang="zh-CN" altLang="en-US" sz="2000" dirty="0"/>
                <a:t>原聊城市实验小学</a:t>
              </a:r>
              <a:endParaRPr lang="zh-CN" altLang="en-US" sz="2000" dirty="0"/>
            </a:p>
          </p:txBody>
        </p:sp>
      </p:grpSp>
      <p:grpSp>
        <p:nvGrpSpPr>
          <p:cNvPr id="44" name="组合 43"/>
          <p:cNvGrpSpPr/>
          <p:nvPr/>
        </p:nvGrpSpPr>
        <p:grpSpPr>
          <a:xfrm>
            <a:off x="8003170" y="1695240"/>
            <a:ext cx="3508780" cy="552660"/>
            <a:chOff x="1663341" y="3875499"/>
            <a:chExt cx="4345574" cy="558566"/>
          </a:xfrm>
        </p:grpSpPr>
        <p:sp>
          <p:nvSpPr>
            <p:cNvPr id="45" name="矩形: 圆角 44"/>
            <p:cNvSpPr/>
            <p:nvPr/>
          </p:nvSpPr>
          <p:spPr>
            <a:xfrm>
              <a:off x="1663341" y="3875499"/>
              <a:ext cx="4345574" cy="558566"/>
            </a:xfrm>
            <a:prstGeom prst="roundRect">
              <a:avLst>
                <a:gd name="adj" fmla="val 50000"/>
              </a:avLst>
            </a:prstGeom>
            <a:solidFill>
              <a:schemeClr val="accent1">
                <a:lumMod val="20000"/>
                <a:lumOff val="80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zh-CN" altLang="en-US" sz="2000">
                <a:solidFill>
                  <a:prstClr val="black"/>
                </a:solidFill>
                <a:latin typeface="Roboto Bold"/>
                <a:ea typeface="思源黑体 CN Regular"/>
              </a:endParaRPr>
            </a:p>
          </p:txBody>
        </p:sp>
        <p:sp>
          <p:nvSpPr>
            <p:cNvPr id="46" name="文本框 45"/>
            <p:cNvSpPr txBox="1"/>
            <p:nvPr/>
          </p:nvSpPr>
          <p:spPr>
            <a:xfrm>
              <a:off x="1872604" y="3949350"/>
              <a:ext cx="4084327" cy="400110"/>
            </a:xfrm>
            <a:prstGeom prst="rect">
              <a:avLst/>
            </a:prstGeom>
            <a:noFill/>
          </p:spPr>
          <p:txBody>
            <a:bodyPr wrap="square" rtlCol="0">
              <a:spAutoFit/>
            </a:bodyPr>
            <a:lstStyle/>
            <a:p>
              <a:pPr algn="ctr"/>
              <a:r>
                <a:rPr lang="zh-CN" altLang="en-US" sz="2000" dirty="0"/>
                <a:t>省立第三师范附属小学礼堂</a:t>
              </a:r>
              <a:endParaRPr lang="zh-CN" altLang="en-US" sz="2000" dirty="0"/>
            </a:p>
          </p:txBody>
        </p:sp>
      </p:grpSp>
      <p:grpSp>
        <p:nvGrpSpPr>
          <p:cNvPr id="47" name="组合 46"/>
          <p:cNvGrpSpPr/>
          <p:nvPr/>
        </p:nvGrpSpPr>
        <p:grpSpPr>
          <a:xfrm>
            <a:off x="686375" y="6003264"/>
            <a:ext cx="10589622" cy="564188"/>
            <a:chOff x="1333784" y="5390606"/>
            <a:chExt cx="9524432" cy="564188"/>
          </a:xfrm>
        </p:grpSpPr>
        <p:sp>
          <p:nvSpPr>
            <p:cNvPr id="48" name="矩形 47"/>
            <p:cNvSpPr/>
            <p:nvPr/>
          </p:nvSpPr>
          <p:spPr>
            <a:xfrm>
              <a:off x="1333784" y="5390606"/>
              <a:ext cx="9524432" cy="564188"/>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文本框 48"/>
            <p:cNvSpPr txBox="1"/>
            <p:nvPr/>
          </p:nvSpPr>
          <p:spPr>
            <a:xfrm>
              <a:off x="1349829" y="5441868"/>
              <a:ext cx="9492342" cy="461665"/>
            </a:xfrm>
            <a:prstGeom prst="rect">
              <a:avLst/>
            </a:prstGeom>
            <a:noFill/>
          </p:spPr>
          <p:txBody>
            <a:bodyPr wrap="square">
              <a:spAutoFit/>
            </a:bodyPr>
            <a:lstStyle/>
            <a:p>
              <a:pPr marL="0" marR="0" algn="ctr">
                <a:spcBef>
                  <a:spcPts val="0"/>
                </a:spcBef>
                <a:spcAft>
                  <a:spcPts val="0"/>
                </a:spcAft>
              </a:pPr>
              <a:r>
                <a:rPr lang="zh-CN" altLang="en-US" sz="2400" dirty="0"/>
                <a:t>    在此基础上进一步策划推进活化利用，实现</a:t>
              </a:r>
              <a:r>
                <a:rPr lang="zh-CN" altLang="en-US" sz="2400" b="1" dirty="0">
                  <a:solidFill>
                    <a:srgbClr val="C00000"/>
                  </a:solidFill>
                </a:rPr>
                <a:t>“以用促保”</a:t>
              </a:r>
              <a:r>
                <a:rPr lang="zh-CN" altLang="en-US" sz="2400" dirty="0"/>
                <a:t>。</a:t>
              </a:r>
              <a:endParaRPr lang="zh-CN" altLang="en-US" sz="2400" dirty="0"/>
            </a:p>
          </p:txBody>
        </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181084"/>
            <a:ext cx="12006943" cy="568144"/>
            <a:chOff x="0" y="273684"/>
            <a:chExt cx="12006943" cy="568144"/>
          </a:xfrm>
        </p:grpSpPr>
        <p:sp>
          <p:nvSpPr>
            <p:cNvPr id="2" name="文本框 1"/>
            <p:cNvSpPr txBox="1"/>
            <p:nvPr/>
          </p:nvSpPr>
          <p:spPr>
            <a:xfrm>
              <a:off x="588780" y="273684"/>
              <a:ext cx="86695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4.2</a:t>
              </a:r>
              <a:r>
                <a:rPr kumimoji="1" lang="en-US" altLang="zh-CN" sz="2800" b="1" dirty="0">
                  <a:solidFill>
                    <a:srgbClr val="0070C0"/>
                  </a:solidFill>
                  <a:cs typeface="+mn-ea"/>
                  <a:sym typeface="+mn-lt"/>
                </a:rPr>
                <a:t> </a:t>
              </a:r>
              <a:r>
                <a:rPr kumimoji="1" lang="zh-CN" altLang="en-US" sz="2800" b="1" dirty="0">
                  <a:solidFill>
                    <a:srgbClr val="0070C0"/>
                  </a:solidFill>
                  <a:cs typeface="+mn-ea"/>
                  <a:sym typeface="+mn-lt"/>
                </a:rPr>
                <a:t>试点片区城市更新</a:t>
              </a:r>
              <a:r>
                <a:rPr kumimoji="1" lang="en-US" altLang="zh-CN" sz="2800" b="1" dirty="0">
                  <a:solidFill>
                    <a:srgbClr val="0070C0"/>
                  </a:solidFill>
                  <a:cs typeface="+mn-ea"/>
                  <a:sym typeface="+mn-lt"/>
                </a:rPr>
                <a:t>—</a:t>
              </a:r>
              <a:r>
                <a:rPr kumimoji="1" lang="zh-CN" altLang="en-US" sz="2800" b="1" dirty="0">
                  <a:solidFill>
                    <a:srgbClr val="0070C0"/>
                  </a:solidFill>
                  <a:cs typeface="+mn-ea"/>
                  <a:sym typeface="+mn-lt"/>
                </a:rPr>
                <a:t>东关街片区 </a:t>
              </a:r>
              <a:endParaRPr kumimoji="1" lang="zh-CN" altLang="en-US" sz="2800" b="1" dirty="0">
                <a:solidFill>
                  <a:srgbClr val="0070C0"/>
                </a:solidFill>
                <a:cs typeface="+mn-ea"/>
                <a:sym typeface="+mn-lt"/>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6" name="组合 5"/>
          <p:cNvGrpSpPr/>
          <p:nvPr/>
        </p:nvGrpSpPr>
        <p:grpSpPr>
          <a:xfrm>
            <a:off x="666750" y="1174853"/>
            <a:ext cx="10858500" cy="5029170"/>
            <a:chOff x="666750" y="1079603"/>
            <a:chExt cx="10858500" cy="5029170"/>
          </a:xfrm>
        </p:grpSpPr>
        <p:sp>
          <p:nvSpPr>
            <p:cNvPr id="5" name="矩形 4"/>
            <p:cNvSpPr/>
            <p:nvPr/>
          </p:nvSpPr>
          <p:spPr>
            <a:xfrm>
              <a:off x="666750" y="4762501"/>
              <a:ext cx="10858500" cy="13462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p:cNvSpPr txBox="1"/>
            <p:nvPr/>
          </p:nvSpPr>
          <p:spPr>
            <a:xfrm>
              <a:off x="866775" y="1084213"/>
              <a:ext cx="10458450" cy="3138170"/>
            </a:xfrm>
            <a:prstGeom prst="rect">
              <a:avLst/>
            </a:prstGeom>
            <a:noFill/>
          </p:spPr>
          <p:txBody>
            <a:bodyPr wrap="square">
              <a:spAutoFit/>
            </a:bodyPr>
            <a:lstStyle/>
            <a:p>
              <a:pPr marL="342900" indent="-342900" algn="just">
                <a:lnSpc>
                  <a:spcPct val="150000"/>
                </a:lnSpc>
                <a:buClr>
                  <a:srgbClr val="0070C0"/>
                </a:buClr>
                <a:buFont typeface="Wingdings" panose="05000000000000000000" pitchFamily="2" charset="2"/>
                <a:buChar char="Ø"/>
              </a:pPr>
              <a:r>
                <a:rPr lang="zh-CN" altLang="en-US" sz="2200"/>
                <a:t>东关街是聊城运河文化重要的载体，以东关街为中心形成南北两个历史街区，历史遗存、文化脉络在米市街与大小礼拜寺街区共存，</a:t>
              </a:r>
              <a:r>
                <a:rPr lang="zh-CN" altLang="en-US" sz="2200" b="1">
                  <a:solidFill>
                    <a:srgbClr val="C00000"/>
                  </a:solidFill>
                </a:rPr>
                <a:t>东关街</a:t>
              </a:r>
              <a:r>
                <a:rPr lang="zh-CN" altLang="en-US" sz="2200"/>
                <a:t>正是这两个历史街区的</a:t>
              </a:r>
              <a:r>
                <a:rPr lang="zh-CN" altLang="en-US" sz="2200" b="1">
                  <a:solidFill>
                    <a:srgbClr val="C00000"/>
                  </a:solidFill>
                </a:rPr>
                <a:t>核心配套区</a:t>
              </a:r>
              <a:r>
                <a:rPr lang="zh-CN" altLang="en-US" sz="2200"/>
                <a:t>和</a:t>
              </a:r>
              <a:r>
                <a:rPr lang="zh-CN" altLang="en-US" sz="2200" b="1">
                  <a:solidFill>
                    <a:srgbClr val="C00000"/>
                  </a:solidFill>
                </a:rPr>
                <a:t>公共中心</a:t>
              </a:r>
              <a:r>
                <a:rPr lang="zh-CN" altLang="en-US" sz="2200"/>
                <a:t>。</a:t>
              </a:r>
              <a:endParaRPr lang="en-US" altLang="zh-CN" sz="2200"/>
            </a:p>
            <a:p>
              <a:pPr marL="342900" indent="-342900" algn="just">
                <a:lnSpc>
                  <a:spcPct val="150000"/>
                </a:lnSpc>
                <a:buClr>
                  <a:srgbClr val="0070C0"/>
                </a:buClr>
                <a:buFont typeface="Wingdings" panose="05000000000000000000" pitchFamily="2" charset="2"/>
                <a:buChar char="Ø"/>
              </a:pPr>
              <a:r>
                <a:rPr lang="zh-CN" altLang="en-US" sz="2200"/>
                <a:t>东关街的整体提升是一个系统性的保护更新项目，以东关街保护更新项目为切入点，对米市街、大小礼拜寺街区的整体保护方案进行探索研究，对重点更新区域研究修缮与整治工程，对历史街区的居民提出城市更新社区营造路径。</a:t>
              </a:r>
              <a:endParaRPr lang="zh-CN" altLang="en-US" sz="2200"/>
            </a:p>
          </p:txBody>
        </p:sp>
        <p:sp>
          <p:nvSpPr>
            <p:cNvPr id="17" name="矩形 16"/>
            <p:cNvSpPr/>
            <p:nvPr/>
          </p:nvSpPr>
          <p:spPr>
            <a:xfrm>
              <a:off x="666750" y="1079603"/>
              <a:ext cx="10858500" cy="3682897"/>
            </a:xfrm>
            <a:prstGeom prst="rect">
              <a:avLst/>
            </a:prstGeom>
            <a:no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文本框 17"/>
            <p:cNvSpPr txBox="1"/>
            <p:nvPr/>
          </p:nvSpPr>
          <p:spPr>
            <a:xfrm>
              <a:off x="866775" y="4841718"/>
              <a:ext cx="10458450" cy="598805"/>
            </a:xfrm>
            <a:prstGeom prst="rect">
              <a:avLst/>
            </a:prstGeom>
            <a:noFill/>
          </p:spPr>
          <p:txBody>
            <a:bodyPr wrap="square">
              <a:spAutoFit/>
            </a:bodyPr>
            <a:lstStyle/>
            <a:p>
              <a:pPr algn="just">
                <a:lnSpc>
                  <a:spcPct val="150000"/>
                </a:lnSpc>
              </a:pPr>
              <a:r>
                <a:rPr lang="zh-CN" altLang="en-US" sz="2200" b="1">
                  <a:solidFill>
                    <a:schemeClr val="bg1"/>
                  </a:solidFill>
                </a:rPr>
                <a:t>以</a:t>
              </a:r>
              <a:r>
                <a:rPr lang="zh-CN" altLang="en-US" sz="2200" b="1">
                  <a:solidFill>
                    <a:srgbClr val="FFFF00"/>
                  </a:solidFill>
                </a:rPr>
                <a:t>保护</a:t>
              </a:r>
              <a:r>
                <a:rPr lang="zh-CN" altLang="en-US" sz="2200" b="1">
                  <a:solidFill>
                    <a:schemeClr val="bg1"/>
                  </a:solidFill>
                </a:rPr>
                <a:t>为核心、以</a:t>
              </a:r>
              <a:r>
                <a:rPr lang="zh-CN" altLang="en-US" sz="2200" b="1">
                  <a:solidFill>
                    <a:srgbClr val="FFFF00"/>
                  </a:solidFill>
                </a:rPr>
                <a:t>建筑风貌</a:t>
              </a:r>
              <a:r>
                <a:rPr lang="zh-CN" altLang="en-US" sz="2200" b="1">
                  <a:solidFill>
                    <a:schemeClr val="bg1"/>
                  </a:solidFill>
                </a:rPr>
                <a:t>、</a:t>
              </a:r>
              <a:r>
                <a:rPr lang="zh-CN" altLang="en-US" sz="2200" b="1">
                  <a:solidFill>
                    <a:srgbClr val="FFFF00"/>
                  </a:solidFill>
                </a:rPr>
                <a:t>景观提升</a:t>
              </a:r>
              <a:r>
                <a:rPr lang="zh-CN" altLang="en-US" sz="2200" b="1">
                  <a:solidFill>
                    <a:schemeClr val="bg1"/>
                  </a:solidFill>
                </a:rPr>
                <a:t>、</a:t>
              </a:r>
              <a:r>
                <a:rPr lang="zh-CN" altLang="en-US" sz="2200" b="1">
                  <a:solidFill>
                    <a:srgbClr val="FFFF00"/>
                  </a:solidFill>
                </a:rPr>
                <a:t>基础设施</a:t>
              </a:r>
              <a:r>
                <a:rPr lang="zh-CN" altLang="en-US" sz="2200" b="1">
                  <a:solidFill>
                    <a:schemeClr val="bg1"/>
                  </a:solidFill>
                </a:rPr>
                <a:t>、</a:t>
              </a:r>
              <a:r>
                <a:rPr lang="zh-CN" altLang="en-US" sz="2200" b="1">
                  <a:solidFill>
                    <a:srgbClr val="FFFF00"/>
                  </a:solidFill>
                </a:rPr>
                <a:t>社区营造</a:t>
              </a:r>
              <a:r>
                <a:rPr lang="zh-CN" altLang="en-US" sz="2200" b="1">
                  <a:solidFill>
                    <a:schemeClr val="bg1"/>
                  </a:solidFill>
                </a:rPr>
                <a:t>、</a:t>
              </a:r>
              <a:r>
                <a:rPr lang="zh-CN" altLang="en-US" sz="2200" b="1">
                  <a:solidFill>
                    <a:srgbClr val="FFFF00"/>
                  </a:solidFill>
                </a:rPr>
                <a:t>业态提升</a:t>
              </a:r>
              <a:r>
                <a:rPr lang="zh-CN" altLang="en-US" sz="2200" b="1">
                  <a:solidFill>
                    <a:schemeClr val="bg1"/>
                  </a:solidFill>
                </a:rPr>
                <a:t>等为支撑。</a:t>
              </a:r>
              <a:endParaRPr lang="zh-CN" altLang="en-US" sz="2200" b="1">
                <a:solidFill>
                  <a:schemeClr val="bg1"/>
                </a:solidFill>
              </a:endParaRP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181084"/>
            <a:ext cx="12006943" cy="568144"/>
            <a:chOff x="0" y="273684"/>
            <a:chExt cx="12006943" cy="568144"/>
          </a:xfrm>
        </p:grpSpPr>
        <p:sp>
          <p:nvSpPr>
            <p:cNvPr id="2" name="文本框 1"/>
            <p:cNvSpPr txBox="1"/>
            <p:nvPr/>
          </p:nvSpPr>
          <p:spPr>
            <a:xfrm>
              <a:off x="588780" y="273684"/>
              <a:ext cx="86695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4.2</a:t>
              </a:r>
              <a:r>
                <a:rPr kumimoji="1" lang="en-US" altLang="zh-CN" sz="2800" b="1" dirty="0">
                  <a:solidFill>
                    <a:srgbClr val="0070C0"/>
                  </a:solidFill>
                  <a:cs typeface="+mn-ea"/>
                  <a:sym typeface="+mn-lt"/>
                </a:rPr>
                <a:t> </a:t>
              </a:r>
              <a:r>
                <a:rPr kumimoji="1" lang="zh-CN" altLang="en-US" sz="2800" b="1" dirty="0">
                  <a:solidFill>
                    <a:srgbClr val="0070C0"/>
                  </a:solidFill>
                  <a:cs typeface="+mn-ea"/>
                  <a:sym typeface="+mn-lt"/>
                </a:rPr>
                <a:t>试点片区城市更新</a:t>
              </a:r>
              <a:r>
                <a:rPr kumimoji="1" lang="en-US" altLang="zh-CN" sz="2800" b="1" dirty="0">
                  <a:solidFill>
                    <a:srgbClr val="0070C0"/>
                  </a:solidFill>
                  <a:cs typeface="+mn-ea"/>
                  <a:sym typeface="+mn-lt"/>
                </a:rPr>
                <a:t>—</a:t>
              </a:r>
              <a:r>
                <a:rPr kumimoji="1" lang="zh-CN" altLang="en-US" sz="2800" b="1" dirty="0">
                  <a:solidFill>
                    <a:srgbClr val="0070C0"/>
                  </a:solidFill>
                  <a:cs typeface="+mn-ea"/>
                  <a:sym typeface="+mn-lt"/>
                </a:rPr>
                <a:t>东关街片区 </a:t>
              </a:r>
              <a:endParaRPr kumimoji="1" lang="zh-CN" altLang="en-US" sz="2800" b="1" dirty="0">
                <a:solidFill>
                  <a:srgbClr val="0070C0"/>
                </a:solidFill>
                <a:cs typeface="+mn-ea"/>
                <a:sym typeface="+mn-lt"/>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pic>
        <p:nvPicPr>
          <p:cNvPr id="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12995" y="850900"/>
            <a:ext cx="8566010" cy="568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181084"/>
            <a:ext cx="12006943" cy="568144"/>
            <a:chOff x="0" y="273684"/>
            <a:chExt cx="12006943" cy="568144"/>
          </a:xfrm>
        </p:grpSpPr>
        <p:sp>
          <p:nvSpPr>
            <p:cNvPr id="2" name="文本框 1"/>
            <p:cNvSpPr txBox="1"/>
            <p:nvPr/>
          </p:nvSpPr>
          <p:spPr>
            <a:xfrm>
              <a:off x="588780" y="273684"/>
              <a:ext cx="86695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4.2</a:t>
              </a:r>
              <a:r>
                <a:rPr kumimoji="1" lang="en-US" altLang="zh-CN" sz="2800" b="1" dirty="0">
                  <a:solidFill>
                    <a:srgbClr val="0070C0"/>
                  </a:solidFill>
                  <a:cs typeface="+mn-ea"/>
                  <a:sym typeface="+mn-lt"/>
                </a:rPr>
                <a:t> </a:t>
              </a:r>
              <a:r>
                <a:rPr kumimoji="1" lang="zh-CN" altLang="en-US" sz="2800" b="1" dirty="0">
                  <a:solidFill>
                    <a:srgbClr val="0070C0"/>
                  </a:solidFill>
                  <a:cs typeface="+mn-ea"/>
                  <a:sym typeface="+mn-lt"/>
                </a:rPr>
                <a:t>试点片区城市更新</a:t>
              </a:r>
              <a:r>
                <a:rPr kumimoji="1" lang="en-US" altLang="zh-CN" sz="2800" b="1" dirty="0">
                  <a:solidFill>
                    <a:srgbClr val="0070C0"/>
                  </a:solidFill>
                  <a:cs typeface="+mn-ea"/>
                  <a:sym typeface="+mn-lt"/>
                </a:rPr>
                <a:t>—</a:t>
              </a:r>
              <a:r>
                <a:rPr kumimoji="1" lang="zh-CN" altLang="en-US" sz="2800" b="1" dirty="0">
                  <a:solidFill>
                    <a:srgbClr val="0070C0"/>
                  </a:solidFill>
                  <a:cs typeface="+mn-ea"/>
                  <a:sym typeface="+mn-lt"/>
                </a:rPr>
                <a:t>东关街片区 </a:t>
              </a:r>
              <a:endParaRPr kumimoji="1" lang="zh-CN" altLang="en-US" sz="2800" b="1" dirty="0">
                <a:solidFill>
                  <a:srgbClr val="0070C0"/>
                </a:solidFill>
                <a:cs typeface="+mn-ea"/>
                <a:sym typeface="+mn-lt"/>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pic>
        <p:nvPicPr>
          <p:cNvPr id="9"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b="3972"/>
          <a:stretch>
            <a:fillRect/>
          </a:stretch>
        </p:blipFill>
        <p:spPr bwMode="auto">
          <a:xfrm>
            <a:off x="1143000" y="951057"/>
            <a:ext cx="9906000" cy="55721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17" name="组合 16"/>
          <p:cNvGrpSpPr/>
          <p:nvPr/>
        </p:nvGrpSpPr>
        <p:grpSpPr>
          <a:xfrm>
            <a:off x="1143000" y="951057"/>
            <a:ext cx="2358663" cy="603713"/>
            <a:chOff x="0" y="400051"/>
            <a:chExt cx="2358663" cy="603713"/>
          </a:xfrm>
        </p:grpSpPr>
        <p:sp>
          <p:nvSpPr>
            <p:cNvPr id="18" name="箭头: 五边形 17"/>
            <p:cNvSpPr/>
            <p:nvPr/>
          </p:nvSpPr>
          <p:spPr>
            <a:xfrm>
              <a:off x="0" y="400051"/>
              <a:ext cx="2271576" cy="603713"/>
            </a:xfrm>
            <a:prstGeom prst="homePlate">
              <a:avLst/>
            </a:prstGeom>
            <a:solidFill>
              <a:srgbClr val="0D0D0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19" name="文本框 18"/>
            <p:cNvSpPr txBox="1"/>
            <p:nvPr/>
          </p:nvSpPr>
          <p:spPr>
            <a:xfrm>
              <a:off x="203699" y="471075"/>
              <a:ext cx="2154964" cy="461665"/>
            </a:xfrm>
            <a:prstGeom prst="rect">
              <a:avLst/>
            </a:prstGeom>
            <a:noFill/>
          </p:spPr>
          <p:txBody>
            <a:bodyPr wrap="square">
              <a:spAutoFit/>
            </a:bodyPr>
            <a:lstStyle/>
            <a:p>
              <a:r>
                <a:rPr lang="zh-CN" altLang="en-US" sz="2400" b="1">
                  <a:solidFill>
                    <a:schemeClr val="bg1"/>
                  </a:solidFill>
                  <a:cs typeface="+mn-ea"/>
                  <a:sym typeface="+mn-lt"/>
                </a:rPr>
                <a:t>改造效果图</a:t>
              </a:r>
              <a:endParaRPr lang="zh-CN" altLang="en-US" sz="2400" b="1">
                <a:solidFill>
                  <a:schemeClr val="bg1"/>
                </a:solidFill>
                <a:cs typeface="+mn-ea"/>
                <a:sym typeface="+mn-lt"/>
              </a:endParaRPr>
            </a:p>
          </p:txBody>
        </p:sp>
      </p:gr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flipV="1">
            <a:off x="685800" y="933636"/>
            <a:ext cx="10820400" cy="1568709"/>
          </a:xfrm>
          <a:prstGeom prst="rect">
            <a:avLst/>
          </a:prstGeom>
          <a:gradFill>
            <a:gsLst>
              <a:gs pos="0">
                <a:srgbClr val="C1EFFF">
                  <a:alpha val="52000"/>
                </a:srgbClr>
              </a:gs>
              <a:gs pos="96000">
                <a:srgbClr val="C1EFFF">
                  <a:alpha val="0"/>
                </a:srgbClr>
              </a:gs>
            </a:gsLst>
            <a:lin ang="16200000" scaled="1"/>
          </a:gradFill>
          <a:ln w="6350" cap="rnd">
            <a:gradFill flip="none" rotWithShape="1">
              <a:gsLst>
                <a:gs pos="0">
                  <a:srgbClr val="009AD0"/>
                </a:gs>
                <a:gs pos="86000">
                  <a:srgbClr val="009AD0">
                    <a:alpha val="0"/>
                  </a:srgb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0" y="181084"/>
            <a:ext cx="12006943" cy="568144"/>
            <a:chOff x="0" y="273684"/>
            <a:chExt cx="12006943" cy="568144"/>
          </a:xfrm>
        </p:grpSpPr>
        <p:sp>
          <p:nvSpPr>
            <p:cNvPr id="2" name="文本框 1"/>
            <p:cNvSpPr txBox="1"/>
            <p:nvPr/>
          </p:nvSpPr>
          <p:spPr>
            <a:xfrm>
              <a:off x="588780" y="273684"/>
              <a:ext cx="86695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4.2</a:t>
              </a:r>
              <a:r>
                <a:rPr kumimoji="1" lang="en-US" altLang="zh-CN" sz="2800" b="1" dirty="0">
                  <a:solidFill>
                    <a:srgbClr val="0070C0"/>
                  </a:solidFill>
                  <a:cs typeface="+mn-ea"/>
                  <a:sym typeface="+mn-lt"/>
                </a:rPr>
                <a:t> </a:t>
              </a:r>
              <a:r>
                <a:rPr kumimoji="1" lang="zh-CN" altLang="en-US" sz="2800" b="1" dirty="0">
                  <a:solidFill>
                    <a:srgbClr val="0070C0"/>
                  </a:solidFill>
                  <a:cs typeface="+mn-ea"/>
                  <a:sym typeface="+mn-lt"/>
                </a:rPr>
                <a:t>试点片区城市更新</a:t>
              </a:r>
              <a:r>
                <a:rPr kumimoji="1" lang="en-US" altLang="zh-CN" sz="2800" b="1" dirty="0">
                  <a:solidFill>
                    <a:srgbClr val="0070C0"/>
                  </a:solidFill>
                  <a:cs typeface="+mn-ea"/>
                  <a:sym typeface="+mn-lt"/>
                </a:rPr>
                <a:t>—</a:t>
              </a:r>
              <a:r>
                <a:rPr kumimoji="1" lang="zh-CN" altLang="en-US" sz="2800" b="1" dirty="0">
                  <a:solidFill>
                    <a:srgbClr val="0070C0"/>
                  </a:solidFill>
                  <a:cs typeface="+mn-ea"/>
                  <a:sym typeface="+mn-lt"/>
                </a:rPr>
                <a:t>东昌路城市更新改造 </a:t>
              </a:r>
              <a:endParaRPr kumimoji="1" lang="zh-CN" altLang="en-US" sz="2800" b="1" dirty="0">
                <a:solidFill>
                  <a:srgbClr val="0070C0"/>
                </a:solidFill>
                <a:cs typeface="+mn-ea"/>
                <a:sym typeface="+mn-lt"/>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64" name="文本框 63"/>
          <p:cNvSpPr txBox="1"/>
          <p:nvPr/>
        </p:nvSpPr>
        <p:spPr>
          <a:xfrm>
            <a:off x="781050" y="1003338"/>
            <a:ext cx="10629900" cy="1291590"/>
          </a:xfrm>
          <a:prstGeom prst="rect">
            <a:avLst/>
          </a:prstGeom>
          <a:noFill/>
        </p:spPr>
        <p:txBody>
          <a:bodyPr wrap="square">
            <a:spAutoFit/>
          </a:bodyPr>
          <a:lstStyle/>
          <a:p>
            <a:pPr algn="just">
              <a:lnSpc>
                <a:spcPct val="130000"/>
              </a:lnSpc>
            </a:pPr>
            <a:r>
              <a:rPr lang="zh-CN" altLang="en-US" sz="2000">
                <a:cs typeface="+mn-ea"/>
                <a:sym typeface="+mn-lt"/>
              </a:rPr>
              <a:t>一条东昌路，半部发展史。东昌路见证了聊城市的发展变迁，已成为集政治、经济、文化、商业等功能于一体的城市主轴，是展现我市城市形象的重要窗口。实施东昌路城市更新改造是推动城市高质量发展，不断提升城市人居环境、人民生活质量和城市竞争力的必然要求。</a:t>
            </a:r>
            <a:endParaRPr lang="zh-CN" altLang="en-US" sz="2000">
              <a:cs typeface="+mn-ea"/>
              <a:sym typeface="+mn-lt"/>
            </a:endParaRPr>
          </a:p>
        </p:txBody>
      </p:sp>
      <p:pic>
        <p:nvPicPr>
          <p:cNvPr id="68" name="图片 2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55788" y="2371731"/>
            <a:ext cx="8480425" cy="41930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flipV="1">
            <a:off x="685800" y="933636"/>
            <a:ext cx="10820400" cy="1568709"/>
          </a:xfrm>
          <a:prstGeom prst="rect">
            <a:avLst/>
          </a:prstGeom>
          <a:gradFill>
            <a:gsLst>
              <a:gs pos="0">
                <a:srgbClr val="C1EFFF">
                  <a:alpha val="52000"/>
                </a:srgbClr>
              </a:gs>
              <a:gs pos="96000">
                <a:srgbClr val="C1EFFF">
                  <a:alpha val="0"/>
                </a:srgbClr>
              </a:gs>
            </a:gsLst>
            <a:lin ang="16200000" scaled="1"/>
          </a:gradFill>
          <a:ln w="6350" cap="rnd">
            <a:gradFill flip="none" rotWithShape="1">
              <a:gsLst>
                <a:gs pos="0">
                  <a:srgbClr val="009AD0"/>
                </a:gs>
                <a:gs pos="86000">
                  <a:srgbClr val="009AD0">
                    <a:alpha val="0"/>
                  </a:srgb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0" y="181084"/>
            <a:ext cx="12006943" cy="568144"/>
            <a:chOff x="0" y="273684"/>
            <a:chExt cx="12006943" cy="568144"/>
          </a:xfrm>
        </p:grpSpPr>
        <p:sp>
          <p:nvSpPr>
            <p:cNvPr id="2" name="文本框 1"/>
            <p:cNvSpPr txBox="1"/>
            <p:nvPr/>
          </p:nvSpPr>
          <p:spPr>
            <a:xfrm>
              <a:off x="588780" y="273684"/>
              <a:ext cx="86695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4.2</a:t>
              </a:r>
              <a:r>
                <a:rPr kumimoji="1" lang="en-US" altLang="zh-CN" sz="2800" b="1" dirty="0">
                  <a:solidFill>
                    <a:srgbClr val="0070C0"/>
                  </a:solidFill>
                  <a:cs typeface="+mn-ea"/>
                  <a:sym typeface="+mn-lt"/>
                </a:rPr>
                <a:t> </a:t>
              </a:r>
              <a:r>
                <a:rPr kumimoji="1" lang="zh-CN" altLang="en-US" sz="2800" b="1" dirty="0">
                  <a:solidFill>
                    <a:srgbClr val="0070C0"/>
                  </a:solidFill>
                  <a:cs typeface="+mn-ea"/>
                  <a:sym typeface="+mn-lt"/>
                </a:rPr>
                <a:t>试点片区城市更新</a:t>
              </a:r>
              <a:r>
                <a:rPr kumimoji="1" lang="en-US" altLang="zh-CN" sz="2800" b="1" dirty="0">
                  <a:solidFill>
                    <a:srgbClr val="0070C0"/>
                  </a:solidFill>
                  <a:cs typeface="+mn-ea"/>
                  <a:sym typeface="+mn-lt"/>
                </a:rPr>
                <a:t>—</a:t>
              </a:r>
              <a:r>
                <a:rPr kumimoji="1" lang="zh-CN" altLang="en-US" sz="2800" b="1" dirty="0">
                  <a:solidFill>
                    <a:srgbClr val="0070C0"/>
                  </a:solidFill>
                  <a:cs typeface="+mn-ea"/>
                  <a:sym typeface="+mn-lt"/>
                </a:rPr>
                <a:t>东昌路城市更新改造 </a:t>
              </a:r>
              <a:endParaRPr kumimoji="1" lang="zh-CN" altLang="en-US" sz="2800" b="1" dirty="0">
                <a:solidFill>
                  <a:srgbClr val="0070C0"/>
                </a:solidFill>
                <a:cs typeface="+mn-ea"/>
                <a:sym typeface="+mn-lt"/>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64" name="文本框 63"/>
          <p:cNvSpPr txBox="1"/>
          <p:nvPr/>
        </p:nvSpPr>
        <p:spPr>
          <a:xfrm>
            <a:off x="1009650" y="1070013"/>
            <a:ext cx="10172700" cy="1005596"/>
          </a:xfrm>
          <a:prstGeom prst="rect">
            <a:avLst/>
          </a:prstGeom>
          <a:noFill/>
        </p:spPr>
        <p:txBody>
          <a:bodyPr wrap="square">
            <a:spAutoFit/>
          </a:bodyPr>
          <a:lstStyle/>
          <a:p>
            <a:pPr algn="just">
              <a:lnSpc>
                <a:spcPct val="130000"/>
              </a:lnSpc>
            </a:pPr>
            <a:r>
              <a:rPr lang="en-US" altLang="zh-CN" sz="2400">
                <a:cs typeface="+mn-ea"/>
                <a:sym typeface="+mn-lt"/>
              </a:rPr>
              <a:t>东昌路东起东外环，西至站前街，全长11.6公里，更新改造计划从</a:t>
            </a:r>
            <a:r>
              <a:rPr lang="en-US" altLang="zh-CN" sz="2400" b="1">
                <a:solidFill>
                  <a:srgbClr val="0070C0"/>
                </a:solidFill>
                <a:cs typeface="+mn-ea"/>
                <a:sym typeface="+mn-lt"/>
              </a:rPr>
              <a:t>地块更新</a:t>
            </a:r>
            <a:r>
              <a:rPr lang="en-US" altLang="zh-CN" sz="2400">
                <a:cs typeface="+mn-ea"/>
                <a:sym typeface="+mn-lt"/>
              </a:rPr>
              <a:t>、</a:t>
            </a:r>
            <a:r>
              <a:rPr lang="en-US" altLang="zh-CN" sz="2400" b="1">
                <a:solidFill>
                  <a:srgbClr val="0070C0"/>
                </a:solidFill>
                <a:cs typeface="+mn-ea"/>
                <a:sym typeface="+mn-lt"/>
              </a:rPr>
              <a:t>建筑绿色低碳改造</a:t>
            </a:r>
            <a:r>
              <a:rPr lang="en-US" altLang="zh-CN" sz="2400">
                <a:cs typeface="+mn-ea"/>
                <a:sym typeface="+mn-lt"/>
              </a:rPr>
              <a:t>、</a:t>
            </a:r>
            <a:r>
              <a:rPr lang="en-US" altLang="zh-CN" sz="2400" b="1">
                <a:solidFill>
                  <a:srgbClr val="0070C0"/>
                </a:solidFill>
                <a:cs typeface="+mn-ea"/>
                <a:sym typeface="+mn-lt"/>
              </a:rPr>
              <a:t>街道环境整治</a:t>
            </a:r>
            <a:r>
              <a:rPr lang="en-US" altLang="zh-CN" sz="2400">
                <a:cs typeface="+mn-ea"/>
                <a:sym typeface="+mn-lt"/>
              </a:rPr>
              <a:t>三个方面统筹考虑。</a:t>
            </a:r>
            <a:endParaRPr lang="en-US" altLang="zh-CN" sz="2400">
              <a:cs typeface="+mn-ea"/>
              <a:sym typeface="+mn-lt"/>
            </a:endParaRPr>
          </a:p>
        </p:txBody>
      </p:sp>
      <p:pic>
        <p:nvPicPr>
          <p:cNvPr id="65" name="图片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t="2220" b="2927"/>
          <a:stretch>
            <a:fillRect/>
          </a:stretch>
        </p:blipFill>
        <p:spPr bwMode="auto">
          <a:xfrm>
            <a:off x="1995488" y="2211985"/>
            <a:ext cx="8201025" cy="4197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638174" y="4448175"/>
            <a:ext cx="10915652" cy="1568709"/>
          </a:xfrm>
          <a:prstGeom prst="rect">
            <a:avLst/>
          </a:prstGeom>
          <a:gradFill>
            <a:gsLst>
              <a:gs pos="0">
                <a:srgbClr val="C1EFFF">
                  <a:alpha val="52000"/>
                </a:srgbClr>
              </a:gs>
              <a:gs pos="96000">
                <a:srgbClr val="C1EFFF">
                  <a:alpha val="0"/>
                </a:srgbClr>
              </a:gs>
            </a:gsLst>
            <a:lin ang="16200000" scaled="1"/>
          </a:gradFill>
          <a:ln w="6350" cap="rnd">
            <a:gradFill flip="none" rotWithShape="1">
              <a:gsLst>
                <a:gs pos="0">
                  <a:srgbClr val="009AD0"/>
                </a:gs>
                <a:gs pos="86000">
                  <a:srgbClr val="009AD0">
                    <a:alpha val="0"/>
                  </a:srgb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638176" y="1209586"/>
            <a:ext cx="10915650" cy="3051089"/>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箭头: 下 57"/>
          <p:cNvSpPr/>
          <p:nvPr/>
        </p:nvSpPr>
        <p:spPr>
          <a:xfrm>
            <a:off x="799214" y="1136391"/>
            <a:ext cx="400935" cy="3095713"/>
          </a:xfrm>
          <a:prstGeom prst="downArrow">
            <a:avLst/>
          </a:prstGeom>
          <a:gradFill flip="none" rotWithShape="1">
            <a:gsLst>
              <a:gs pos="0">
                <a:schemeClr val="accent1">
                  <a:lumMod val="60000"/>
                  <a:lumOff val="40000"/>
                </a:schemeClr>
              </a:gs>
              <a:gs pos="50000">
                <a:schemeClr val="accent1">
                  <a:tint val="44500"/>
                  <a:satMod val="160000"/>
                </a:schemeClr>
              </a:gs>
              <a:gs pos="100000">
                <a:schemeClr val="accent1">
                  <a:tint val="23500"/>
                  <a:satMod val="160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0" y="181084"/>
            <a:ext cx="12006943" cy="568144"/>
            <a:chOff x="0" y="273684"/>
            <a:chExt cx="12006943" cy="568144"/>
          </a:xfrm>
        </p:grpSpPr>
        <p:sp>
          <p:nvSpPr>
            <p:cNvPr id="2" name="文本框 1"/>
            <p:cNvSpPr txBox="1"/>
            <p:nvPr/>
          </p:nvSpPr>
          <p:spPr>
            <a:xfrm>
              <a:off x="588780" y="273684"/>
              <a:ext cx="8669519"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4.2</a:t>
              </a:r>
              <a:r>
                <a:rPr kumimoji="1" lang="en-US" altLang="zh-CN" sz="2800" b="1" dirty="0">
                  <a:solidFill>
                    <a:srgbClr val="0070C0"/>
                  </a:solidFill>
                  <a:cs typeface="+mn-ea"/>
                  <a:sym typeface="+mn-lt"/>
                </a:rPr>
                <a:t> </a:t>
              </a:r>
              <a:r>
                <a:rPr kumimoji="1" lang="zh-CN" altLang="en-US" sz="2800" b="1" dirty="0">
                  <a:solidFill>
                    <a:srgbClr val="0070C0"/>
                  </a:solidFill>
                  <a:cs typeface="+mn-ea"/>
                  <a:sym typeface="+mn-lt"/>
                </a:rPr>
                <a:t>试点片区城市更新</a:t>
              </a:r>
              <a:r>
                <a:rPr kumimoji="1" lang="en-US" altLang="zh-CN" sz="2800" b="1" dirty="0">
                  <a:solidFill>
                    <a:srgbClr val="0070C0"/>
                  </a:solidFill>
                  <a:cs typeface="+mn-ea"/>
                  <a:sym typeface="+mn-lt"/>
                </a:rPr>
                <a:t>—</a:t>
              </a:r>
              <a:r>
                <a:rPr kumimoji="1" lang="zh-CN" altLang="en-US" sz="2800" b="1" dirty="0">
                  <a:solidFill>
                    <a:srgbClr val="0070C0"/>
                  </a:solidFill>
                  <a:cs typeface="+mn-ea"/>
                  <a:sym typeface="+mn-lt"/>
                </a:rPr>
                <a:t>东昌路城市更新改造 </a:t>
              </a:r>
              <a:endParaRPr kumimoji="1" lang="zh-CN" altLang="en-US" sz="2800" b="1" dirty="0">
                <a:solidFill>
                  <a:srgbClr val="0070C0"/>
                </a:solidFill>
                <a:cs typeface="+mn-ea"/>
                <a:sym typeface="+mn-lt"/>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57" name="文本框 56"/>
          <p:cNvSpPr txBox="1"/>
          <p:nvPr/>
        </p:nvSpPr>
        <p:spPr>
          <a:xfrm>
            <a:off x="789690" y="1285786"/>
            <a:ext cx="10612620" cy="2755819"/>
          </a:xfrm>
          <a:prstGeom prst="rect">
            <a:avLst/>
          </a:prstGeom>
          <a:noFill/>
        </p:spPr>
        <p:txBody>
          <a:bodyPr wrap="square">
            <a:spAutoFit/>
          </a:bodyPr>
          <a:lstStyle/>
          <a:p>
            <a:pPr marL="342900" indent="-342900" algn="just">
              <a:lnSpc>
                <a:spcPct val="150000"/>
              </a:lnSpc>
              <a:spcAft>
                <a:spcPts val="2000"/>
              </a:spcAft>
              <a:buClr>
                <a:srgbClr val="0070C0"/>
              </a:buClr>
              <a:buFont typeface="Wingdings" panose="05000000000000000000" pitchFamily="2" charset="2"/>
              <a:buChar char="l"/>
            </a:pPr>
            <a:r>
              <a:rPr lang="en-US" altLang="zh-CN" sz="2400">
                <a:cs typeface="+mn-ea"/>
                <a:sym typeface="+mn-lt"/>
              </a:rPr>
              <a:t>以</a:t>
            </a:r>
            <a:r>
              <a:rPr lang="en-US" altLang="zh-CN" sz="2400" b="1">
                <a:solidFill>
                  <a:srgbClr val="0070C0"/>
                </a:solidFill>
                <a:cs typeface="+mn-ea"/>
                <a:sym typeface="+mn-lt"/>
              </a:rPr>
              <a:t>问题</a:t>
            </a:r>
            <a:r>
              <a:rPr lang="en-US" altLang="zh-CN" sz="2400">
                <a:cs typeface="+mn-ea"/>
                <a:sym typeface="+mn-lt"/>
              </a:rPr>
              <a:t>为导向，针对现状点线面存在的问题，提出解决方案，实现提升宜居环境品质的目标；</a:t>
            </a:r>
            <a:endParaRPr lang="en-US" altLang="zh-CN" sz="2400">
              <a:cs typeface="+mn-ea"/>
              <a:sym typeface="+mn-lt"/>
            </a:endParaRPr>
          </a:p>
          <a:p>
            <a:pPr marL="342900" indent="-342900" algn="just">
              <a:lnSpc>
                <a:spcPct val="150000"/>
              </a:lnSpc>
              <a:spcAft>
                <a:spcPts val="2000"/>
              </a:spcAft>
              <a:buClr>
                <a:srgbClr val="0070C0"/>
              </a:buClr>
              <a:buFont typeface="Wingdings" panose="05000000000000000000" pitchFamily="2" charset="2"/>
              <a:buChar char="l"/>
            </a:pPr>
            <a:r>
              <a:rPr lang="en-US" altLang="zh-CN" sz="2400">
                <a:cs typeface="+mn-ea"/>
                <a:sym typeface="+mn-lt"/>
              </a:rPr>
              <a:t>远期基于城市定位，以</a:t>
            </a:r>
            <a:r>
              <a:rPr lang="en-US" altLang="zh-CN" sz="2400" b="1">
                <a:solidFill>
                  <a:srgbClr val="0070C0"/>
                </a:solidFill>
                <a:cs typeface="+mn-ea"/>
                <a:sym typeface="+mn-lt"/>
              </a:rPr>
              <a:t>目标</a:t>
            </a:r>
            <a:r>
              <a:rPr lang="en-US" altLang="zh-CN" sz="2400">
                <a:cs typeface="+mn-ea"/>
                <a:sym typeface="+mn-lt"/>
              </a:rPr>
              <a:t>为导向，实现塑造特色城市风貌的目标；</a:t>
            </a:r>
            <a:endParaRPr lang="en-US" altLang="zh-CN" sz="2400">
              <a:cs typeface="+mn-ea"/>
              <a:sym typeface="+mn-lt"/>
            </a:endParaRPr>
          </a:p>
          <a:p>
            <a:pPr marL="342900" indent="-342900" algn="just">
              <a:lnSpc>
                <a:spcPct val="150000"/>
              </a:lnSpc>
              <a:spcAft>
                <a:spcPts val="2000"/>
              </a:spcAft>
              <a:buClr>
                <a:srgbClr val="0070C0"/>
              </a:buClr>
              <a:buFont typeface="Wingdings" panose="05000000000000000000" pitchFamily="2" charset="2"/>
              <a:buChar char="l"/>
            </a:pPr>
            <a:r>
              <a:rPr lang="en-US" altLang="zh-CN" sz="2400">
                <a:cs typeface="+mn-ea"/>
                <a:sym typeface="+mn-lt"/>
              </a:rPr>
              <a:t>以</a:t>
            </a:r>
            <a:r>
              <a:rPr lang="en-US" altLang="zh-CN" sz="2400" b="1">
                <a:solidFill>
                  <a:srgbClr val="0070C0"/>
                </a:solidFill>
                <a:cs typeface="+mn-ea"/>
                <a:sym typeface="+mn-lt"/>
              </a:rPr>
              <a:t>结果</a:t>
            </a:r>
            <a:r>
              <a:rPr lang="en-US" altLang="zh-CN" sz="2400">
                <a:cs typeface="+mn-ea"/>
                <a:sym typeface="+mn-lt"/>
              </a:rPr>
              <a:t>为导向实现工作的实效性。</a:t>
            </a:r>
            <a:endParaRPr lang="zh-CN" altLang="en-US" sz="2400"/>
          </a:p>
        </p:txBody>
      </p:sp>
      <p:sp>
        <p:nvSpPr>
          <p:cNvPr id="60" name="文本框 59"/>
          <p:cNvSpPr txBox="1"/>
          <p:nvPr/>
        </p:nvSpPr>
        <p:spPr>
          <a:xfrm>
            <a:off x="794453" y="4591734"/>
            <a:ext cx="10603095" cy="1134862"/>
          </a:xfrm>
          <a:prstGeom prst="rect">
            <a:avLst/>
          </a:prstGeom>
          <a:noFill/>
        </p:spPr>
        <p:txBody>
          <a:bodyPr wrap="square">
            <a:spAutoFit/>
          </a:bodyPr>
          <a:lstStyle/>
          <a:p>
            <a:pPr>
              <a:lnSpc>
                <a:spcPct val="150000"/>
              </a:lnSpc>
            </a:pPr>
            <a:r>
              <a:rPr lang="en-US" altLang="zh-CN" sz="2400" b="1">
                <a:cs typeface="+mn-ea"/>
                <a:sym typeface="+mn-lt"/>
              </a:rPr>
              <a:t>通过问题、目标和结果三导向，实现片区的渐进式更新。采用</a:t>
            </a:r>
            <a:r>
              <a:rPr lang="en-US" altLang="zh-CN" sz="2400" b="1">
                <a:solidFill>
                  <a:srgbClr val="C00000"/>
                </a:solidFill>
                <a:cs typeface="+mn-ea"/>
                <a:sym typeface="+mn-lt"/>
              </a:rPr>
              <a:t>全民</a:t>
            </a:r>
            <a:r>
              <a:rPr lang="en-US" altLang="zh-CN" sz="2400" b="1">
                <a:cs typeface="+mn-ea"/>
                <a:sym typeface="+mn-lt"/>
              </a:rPr>
              <a:t>、</a:t>
            </a:r>
            <a:r>
              <a:rPr lang="en-US" altLang="zh-CN" sz="2400" b="1">
                <a:solidFill>
                  <a:srgbClr val="C00000"/>
                </a:solidFill>
                <a:cs typeface="+mn-ea"/>
                <a:sym typeface="+mn-lt"/>
              </a:rPr>
              <a:t>全过程公众参与</a:t>
            </a:r>
            <a:r>
              <a:rPr lang="en-US" altLang="zh-CN" sz="2400" b="1">
                <a:cs typeface="+mn-ea"/>
                <a:sym typeface="+mn-lt"/>
              </a:rPr>
              <a:t>的形式，积极推动东昌路改造提升，打造多元融合的城市发展主轴。</a:t>
            </a:r>
            <a:endParaRPr lang="zh-CN" altLang="en-US" sz="2400" b="1">
              <a:cs typeface="+mn-ea"/>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181084"/>
            <a:ext cx="12006943" cy="568144"/>
            <a:chOff x="0" y="273684"/>
            <a:chExt cx="12006943" cy="568144"/>
          </a:xfrm>
        </p:grpSpPr>
        <p:sp>
          <p:nvSpPr>
            <p:cNvPr id="2" name="文本框 1"/>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4.3</a:t>
              </a:r>
              <a:r>
                <a:rPr kumimoji="1" lang="en-US" altLang="zh-CN" sz="2800" b="1" dirty="0">
                  <a:solidFill>
                    <a:srgbClr val="0070C0"/>
                  </a:solidFill>
                  <a:cs typeface="+mn-ea"/>
                  <a:sym typeface="+mn-lt"/>
                </a:rPr>
                <a:t> </a:t>
              </a:r>
              <a:r>
                <a:rPr kumimoji="1" lang="zh-CN" altLang="en-US" sz="2800" b="1" dirty="0">
                  <a:solidFill>
                    <a:srgbClr val="0070C0"/>
                  </a:solidFill>
                  <a:cs typeface="+mn-ea"/>
                  <a:sym typeface="+mn-lt"/>
                </a:rPr>
                <a:t>经验总结 </a:t>
              </a:r>
              <a:endParaRPr kumimoji="1" lang="zh-CN" altLang="en-US" sz="2800" b="1" dirty="0">
                <a:solidFill>
                  <a:srgbClr val="0070C0"/>
                </a:solidFill>
                <a:cs typeface="+mn-ea"/>
                <a:sym typeface="+mn-lt"/>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51" name="组合 50"/>
          <p:cNvGrpSpPr/>
          <p:nvPr/>
        </p:nvGrpSpPr>
        <p:grpSpPr>
          <a:xfrm>
            <a:off x="7551259" y="1312570"/>
            <a:ext cx="4166555" cy="4864901"/>
            <a:chOff x="7659685" y="1406245"/>
            <a:chExt cx="4027489" cy="4702527"/>
          </a:xfrm>
        </p:grpSpPr>
        <p:pic>
          <p:nvPicPr>
            <p:cNvPr id="47"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59685" y="1406245"/>
              <a:ext cx="4027488" cy="2535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59686" y="4006771"/>
              <a:ext cx="4027488" cy="21020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50" name="矩形 49"/>
          <p:cNvSpPr/>
          <p:nvPr/>
        </p:nvSpPr>
        <p:spPr>
          <a:xfrm>
            <a:off x="474187" y="1317728"/>
            <a:ext cx="6991348" cy="4854264"/>
          </a:xfrm>
          <a:prstGeom prst="rect">
            <a:avLst/>
          </a:prstGeom>
          <a:no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p:cNvSpPr txBox="1"/>
          <p:nvPr/>
        </p:nvSpPr>
        <p:spPr>
          <a:xfrm>
            <a:off x="583122" y="2026904"/>
            <a:ext cx="6882413" cy="1053943"/>
          </a:xfrm>
          <a:prstGeom prst="rect">
            <a:avLst/>
          </a:prstGeom>
          <a:noFill/>
        </p:spPr>
        <p:txBody>
          <a:bodyPr wrap="square">
            <a:spAutoFit/>
          </a:bodyPr>
          <a:lstStyle/>
          <a:p>
            <a:pPr algn="just">
              <a:lnSpc>
                <a:spcPct val="150000"/>
              </a:lnSpc>
            </a:pPr>
            <a:r>
              <a:rPr lang="zh-CN" altLang="en-US" sz="2200" dirty="0">
                <a:cs typeface="+mn-ea"/>
                <a:sym typeface="+mn-lt"/>
              </a:rPr>
              <a:t>将有序推进我市城市更新，建设多元融合的水城特色轴线，打造</a:t>
            </a:r>
            <a:r>
              <a:rPr lang="zh-CN" altLang="en-US" sz="2200" b="1" dirty="0">
                <a:solidFill>
                  <a:srgbClr val="C00000"/>
                </a:solidFill>
                <a:cs typeface="+mn-ea"/>
                <a:sym typeface="+mn-lt"/>
              </a:rPr>
              <a:t>有高度</a:t>
            </a:r>
            <a:r>
              <a:rPr lang="zh-CN" altLang="en-US" sz="2200" dirty="0">
                <a:cs typeface="+mn-ea"/>
                <a:sym typeface="+mn-lt"/>
              </a:rPr>
              <a:t>、</a:t>
            </a:r>
            <a:r>
              <a:rPr lang="zh-CN" altLang="en-US" sz="2200" b="1" dirty="0">
                <a:solidFill>
                  <a:srgbClr val="C00000"/>
                </a:solidFill>
                <a:cs typeface="+mn-ea"/>
                <a:sym typeface="+mn-lt"/>
              </a:rPr>
              <a:t>有厚度</a:t>
            </a:r>
            <a:r>
              <a:rPr lang="zh-CN" altLang="en-US" sz="2200" dirty="0">
                <a:cs typeface="+mn-ea"/>
                <a:sym typeface="+mn-lt"/>
              </a:rPr>
              <a:t>、</a:t>
            </a:r>
            <a:r>
              <a:rPr lang="zh-CN" altLang="en-US" sz="2200" b="1" dirty="0">
                <a:solidFill>
                  <a:srgbClr val="C00000"/>
                </a:solidFill>
                <a:cs typeface="+mn-ea"/>
                <a:sym typeface="+mn-lt"/>
              </a:rPr>
              <a:t>有温度的城市</a:t>
            </a:r>
            <a:r>
              <a:rPr lang="zh-CN" altLang="en-US" sz="2200" dirty="0">
                <a:cs typeface="+mn-ea"/>
                <a:sym typeface="+mn-lt"/>
              </a:rPr>
              <a:t>。</a:t>
            </a:r>
            <a:endParaRPr lang="en-US" altLang="zh-CN" sz="2200" dirty="0">
              <a:cs typeface="+mn-ea"/>
              <a:sym typeface="+mn-lt"/>
            </a:endParaRPr>
          </a:p>
        </p:txBody>
      </p:sp>
      <p:grpSp>
        <p:nvGrpSpPr>
          <p:cNvPr id="5" name="组合 4"/>
          <p:cNvGrpSpPr/>
          <p:nvPr/>
        </p:nvGrpSpPr>
        <p:grpSpPr>
          <a:xfrm>
            <a:off x="495300" y="1521378"/>
            <a:ext cx="1283302" cy="504882"/>
            <a:chOff x="1206738" y="3762683"/>
            <a:chExt cx="1283302" cy="504882"/>
          </a:xfrm>
        </p:grpSpPr>
        <p:sp>
          <p:nvSpPr>
            <p:cNvPr id="3" name="矩形 2"/>
            <p:cNvSpPr/>
            <p:nvPr/>
          </p:nvSpPr>
          <p:spPr>
            <a:xfrm>
              <a:off x="1206738" y="4069080"/>
              <a:ext cx="1013460" cy="103038"/>
            </a:xfrm>
            <a:prstGeom prst="rect">
              <a:avLst/>
            </a:prstGeom>
            <a:gradFill flip="none" rotWithShape="1">
              <a:gsLst>
                <a:gs pos="0">
                  <a:schemeClr val="accent1">
                    <a:lumMod val="5000"/>
                    <a:lumOff val="95000"/>
                  </a:schemeClr>
                </a:gs>
                <a:gs pos="100000">
                  <a:schemeClr val="accent4">
                    <a:lumMod val="40000"/>
                    <a:lumOff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6" name="文本框 15"/>
            <p:cNvSpPr txBox="1"/>
            <p:nvPr/>
          </p:nvSpPr>
          <p:spPr>
            <a:xfrm>
              <a:off x="1389017" y="3762683"/>
              <a:ext cx="1101023" cy="504882"/>
            </a:xfrm>
            <a:prstGeom prst="rect">
              <a:avLst/>
            </a:prstGeom>
            <a:noFill/>
          </p:spPr>
          <p:txBody>
            <a:bodyPr wrap="square">
              <a:spAutoFit/>
            </a:bodyPr>
            <a:lstStyle/>
            <a:p>
              <a:pPr algn="just">
                <a:lnSpc>
                  <a:spcPct val="150000"/>
                </a:lnSpc>
              </a:pPr>
              <a:r>
                <a:rPr lang="zh-CN" altLang="en-US" sz="2000" b="1" i="1" dirty="0">
                  <a:solidFill>
                    <a:srgbClr val="0070C0"/>
                  </a:solidFill>
                  <a:cs typeface="+mn-ea"/>
                  <a:sym typeface="+mn-lt"/>
                </a:rPr>
                <a:t>下一步</a:t>
              </a:r>
              <a:endParaRPr lang="en-US" altLang="zh-CN" sz="2000" b="1" i="1" dirty="0">
                <a:solidFill>
                  <a:srgbClr val="0070C0"/>
                </a:solidFill>
                <a:cs typeface="+mn-ea"/>
                <a:sym typeface="+mn-lt"/>
              </a:endParaRPr>
            </a:p>
          </p:txBody>
        </p:sp>
      </p:grpSp>
      <p:sp>
        <p:nvSpPr>
          <p:cNvPr id="18" name="文本框 17"/>
          <p:cNvSpPr txBox="1"/>
          <p:nvPr/>
        </p:nvSpPr>
        <p:spPr>
          <a:xfrm>
            <a:off x="585162" y="3669053"/>
            <a:ext cx="6951719" cy="1053943"/>
          </a:xfrm>
          <a:prstGeom prst="rect">
            <a:avLst/>
          </a:prstGeom>
          <a:noFill/>
        </p:spPr>
        <p:txBody>
          <a:bodyPr wrap="square">
            <a:spAutoFit/>
          </a:bodyPr>
          <a:lstStyle/>
          <a:p>
            <a:pPr algn="just">
              <a:lnSpc>
                <a:spcPct val="150000"/>
              </a:lnSpc>
            </a:pPr>
            <a:r>
              <a:rPr lang="en-US" altLang="zh-CN" sz="2200" dirty="0" err="1">
                <a:cs typeface="+mn-ea"/>
                <a:sym typeface="+mn-lt"/>
              </a:rPr>
              <a:t>除聊城市城区选取了几个城市更新片区，各县区也进行了积极探索</a:t>
            </a:r>
            <a:r>
              <a:rPr lang="zh-CN" altLang="en-US" sz="2200" dirty="0">
                <a:cs typeface="+mn-ea"/>
                <a:sym typeface="+mn-lt"/>
              </a:rPr>
              <a:t>。</a:t>
            </a:r>
            <a:endParaRPr lang="en-US" altLang="zh-CN" sz="2200" dirty="0">
              <a:cs typeface="+mn-ea"/>
              <a:sym typeface="+mn-lt"/>
            </a:endParaRPr>
          </a:p>
        </p:txBody>
      </p:sp>
      <p:grpSp>
        <p:nvGrpSpPr>
          <p:cNvPr id="19" name="组合 18"/>
          <p:cNvGrpSpPr/>
          <p:nvPr/>
        </p:nvGrpSpPr>
        <p:grpSpPr>
          <a:xfrm>
            <a:off x="515857" y="3201922"/>
            <a:ext cx="1342824" cy="504882"/>
            <a:chOff x="1292462" y="3759495"/>
            <a:chExt cx="1342824" cy="504882"/>
          </a:xfrm>
        </p:grpSpPr>
        <p:sp>
          <p:nvSpPr>
            <p:cNvPr id="20" name="矩形 19"/>
            <p:cNvSpPr/>
            <p:nvPr/>
          </p:nvSpPr>
          <p:spPr>
            <a:xfrm>
              <a:off x="1292462" y="4069080"/>
              <a:ext cx="927735" cy="102931"/>
            </a:xfrm>
            <a:prstGeom prst="rect">
              <a:avLst/>
            </a:prstGeom>
            <a:gradFill flip="none" rotWithShape="1">
              <a:gsLst>
                <a:gs pos="0">
                  <a:schemeClr val="accent1">
                    <a:lumMod val="5000"/>
                    <a:lumOff val="95000"/>
                  </a:schemeClr>
                </a:gs>
                <a:gs pos="100000">
                  <a:schemeClr val="accent4">
                    <a:lumMod val="40000"/>
                    <a:lumOff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1" name="文本框 20"/>
            <p:cNvSpPr txBox="1"/>
            <p:nvPr/>
          </p:nvSpPr>
          <p:spPr>
            <a:xfrm>
              <a:off x="1534263" y="3759495"/>
              <a:ext cx="1101023" cy="504882"/>
            </a:xfrm>
            <a:prstGeom prst="rect">
              <a:avLst/>
            </a:prstGeom>
            <a:noFill/>
          </p:spPr>
          <p:txBody>
            <a:bodyPr wrap="square">
              <a:spAutoFit/>
            </a:bodyPr>
            <a:lstStyle/>
            <a:p>
              <a:pPr algn="just">
                <a:lnSpc>
                  <a:spcPct val="150000"/>
                </a:lnSpc>
              </a:pPr>
              <a:r>
                <a:rPr lang="zh-CN" altLang="en-US" sz="2000" b="1" i="1" dirty="0">
                  <a:solidFill>
                    <a:srgbClr val="0070C0"/>
                  </a:solidFill>
                  <a:cs typeface="+mn-ea"/>
                  <a:sym typeface="+mn-lt"/>
                </a:rPr>
                <a:t>目 前</a:t>
              </a:r>
              <a:endParaRPr lang="en-US" altLang="zh-CN" sz="2000" b="1" i="1" dirty="0">
                <a:solidFill>
                  <a:srgbClr val="0070C0"/>
                </a:solidFill>
                <a:cs typeface="+mn-ea"/>
                <a:sym typeface="+mn-lt"/>
              </a:endParaRPr>
            </a:p>
          </p:txBody>
        </p:sp>
      </p:grpSp>
      <p:grpSp>
        <p:nvGrpSpPr>
          <p:cNvPr id="22" name="组合 21"/>
          <p:cNvGrpSpPr/>
          <p:nvPr/>
        </p:nvGrpSpPr>
        <p:grpSpPr>
          <a:xfrm>
            <a:off x="992063" y="5056344"/>
            <a:ext cx="5867400" cy="559915"/>
            <a:chOff x="990600" y="3279868"/>
            <a:chExt cx="5867400" cy="559915"/>
          </a:xfrm>
        </p:grpSpPr>
        <p:sp>
          <p:nvSpPr>
            <p:cNvPr id="23" name="矩形: 圆角 22"/>
            <p:cNvSpPr/>
            <p:nvPr/>
          </p:nvSpPr>
          <p:spPr>
            <a:xfrm>
              <a:off x="990600" y="3375900"/>
              <a:ext cx="5867400" cy="463883"/>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4" name="文本框 23"/>
            <p:cNvSpPr txBox="1"/>
            <p:nvPr/>
          </p:nvSpPr>
          <p:spPr>
            <a:xfrm>
              <a:off x="1330911" y="3279868"/>
              <a:ext cx="5325191" cy="546112"/>
            </a:xfrm>
            <a:prstGeom prst="rect">
              <a:avLst/>
            </a:prstGeom>
            <a:noFill/>
          </p:spPr>
          <p:txBody>
            <a:bodyPr wrap="square">
              <a:spAutoFit/>
            </a:bodyPr>
            <a:lstStyle/>
            <a:p>
              <a:pPr algn="just">
                <a:lnSpc>
                  <a:spcPct val="150000"/>
                </a:lnSpc>
              </a:pPr>
              <a:r>
                <a:rPr lang="en-US" altLang="zh-CN" sz="2200" b="1" dirty="0" err="1">
                  <a:solidFill>
                    <a:srgbClr val="C00000"/>
                  </a:solidFill>
                  <a:cs typeface="+mn-ea"/>
                  <a:sym typeface="+mn-lt"/>
                </a:rPr>
                <a:t>临清</a:t>
              </a:r>
              <a:r>
                <a:rPr lang="en-US" altLang="zh-CN" sz="2200" b="1" dirty="0" err="1">
                  <a:cs typeface="+mn-ea"/>
                  <a:sym typeface="+mn-lt"/>
                </a:rPr>
                <a:t>、</a:t>
              </a:r>
              <a:r>
                <a:rPr lang="en-US" altLang="zh-CN" sz="2200" b="1" dirty="0" err="1">
                  <a:solidFill>
                    <a:srgbClr val="C00000"/>
                  </a:solidFill>
                  <a:cs typeface="+mn-ea"/>
                  <a:sym typeface="+mn-lt"/>
                </a:rPr>
                <a:t>高唐</a:t>
              </a:r>
              <a:r>
                <a:rPr lang="en-US" altLang="zh-CN" sz="2200" b="1" dirty="0" err="1">
                  <a:cs typeface="+mn-ea"/>
                  <a:sym typeface="+mn-lt"/>
                </a:rPr>
                <a:t>积极申报了省级城市更新试点</a:t>
              </a:r>
              <a:endParaRPr lang="en-US" altLang="zh-CN" sz="2200" b="1" dirty="0">
                <a:cs typeface="+mn-ea"/>
                <a:sym typeface="+mn-lt"/>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81084"/>
            <a:ext cx="12006943" cy="568144"/>
            <a:chOff x="0" y="273684"/>
            <a:chExt cx="12006943" cy="568144"/>
          </a:xfrm>
        </p:grpSpPr>
        <p:sp>
          <p:nvSpPr>
            <p:cNvPr id="3" name="文本框 2"/>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1.2 </a:t>
              </a:r>
              <a:r>
                <a:rPr kumimoji="1"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聊城市发展现状问题</a:t>
              </a:r>
              <a:endParaRPr kumimoji="1"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333691"/>
              <a:ext cx="495300" cy="508133"/>
              <a:chOff x="0" y="333691"/>
              <a:chExt cx="495300" cy="508133"/>
            </a:xfrm>
          </p:grpSpPr>
          <p:sp>
            <p:nvSpPr>
              <p:cNvPr id="6" name="矩形 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 name="组合 11"/>
          <p:cNvGrpSpPr/>
          <p:nvPr/>
        </p:nvGrpSpPr>
        <p:grpSpPr>
          <a:xfrm>
            <a:off x="801482" y="2710383"/>
            <a:ext cx="10025811" cy="3009248"/>
            <a:chOff x="407782" y="3129853"/>
            <a:chExt cx="10025811" cy="2626738"/>
          </a:xfrm>
        </p:grpSpPr>
        <p:sp>
          <p:nvSpPr>
            <p:cNvPr id="11" name="矩形 10"/>
            <p:cNvSpPr/>
            <p:nvPr/>
          </p:nvSpPr>
          <p:spPr>
            <a:xfrm>
              <a:off x="407782" y="3129853"/>
              <a:ext cx="10025811" cy="2626738"/>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95588" y="3325523"/>
              <a:ext cx="3925612" cy="50719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60045" indent="-360045" algn="l">
                <a:lnSpc>
                  <a:spcPct val="150000"/>
                </a:lnSpc>
                <a:buClr>
                  <a:srgbClr val="0070C0"/>
                </a:buClr>
                <a:buSzPct val="80000"/>
                <a:buFont typeface="Wingdings" panose="05000000000000000000" pitchFamily="2" charset="2"/>
                <a:buChar char="l"/>
              </a:pP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rPr>
                <a:t>15</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分钟生活圈不完善</a:t>
              </a:r>
              <a:endPar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6" name="组合 25"/>
          <p:cNvGrpSpPr/>
          <p:nvPr/>
        </p:nvGrpSpPr>
        <p:grpSpPr>
          <a:xfrm>
            <a:off x="2367965" y="1136106"/>
            <a:ext cx="7242849" cy="1015663"/>
            <a:chOff x="2865449" y="1215248"/>
            <a:chExt cx="7242849" cy="1015663"/>
          </a:xfrm>
        </p:grpSpPr>
        <p:grpSp>
          <p:nvGrpSpPr>
            <p:cNvPr id="23" name="组合 22"/>
            <p:cNvGrpSpPr/>
            <p:nvPr/>
          </p:nvGrpSpPr>
          <p:grpSpPr>
            <a:xfrm>
              <a:off x="8829675" y="1382461"/>
              <a:ext cx="1278623" cy="783700"/>
              <a:chOff x="7579647" y="961917"/>
              <a:chExt cx="1278623" cy="783700"/>
            </a:xfrm>
          </p:grpSpPr>
          <p:sp>
            <p:nvSpPr>
              <p:cNvPr id="16" name="平行四边形 15"/>
              <p:cNvSpPr/>
              <p:nvPr/>
            </p:nvSpPr>
            <p:spPr>
              <a:xfrm rot="16200000" flipH="1">
                <a:off x="8129492" y="1016839"/>
                <a:ext cx="783699" cy="673856"/>
              </a:xfrm>
              <a:prstGeom prst="parallelogram">
                <a:avLst/>
              </a:prstGeom>
              <a:gradFill flip="none" rotWithShape="0">
                <a:gsLst>
                  <a:gs pos="100000">
                    <a:srgbClr val="FFE37D">
                      <a:alpha val="86000"/>
                    </a:srgbClr>
                  </a:gs>
                  <a:gs pos="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平行四边形 16"/>
              <p:cNvSpPr/>
              <p:nvPr/>
            </p:nvSpPr>
            <p:spPr>
              <a:xfrm rot="16200000" flipH="1">
                <a:off x="7861217" y="1016839"/>
                <a:ext cx="783699" cy="673856"/>
              </a:xfrm>
              <a:prstGeom prst="parallelogram">
                <a:avLst/>
              </a:prstGeom>
              <a:gradFill flip="none" rotWithShape="0">
                <a:gsLst>
                  <a:gs pos="100000">
                    <a:srgbClr val="FFE37D">
                      <a:alpha val="86000"/>
                    </a:srgbClr>
                  </a:gs>
                  <a:gs pos="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平行四边形 17"/>
              <p:cNvSpPr/>
              <p:nvPr/>
            </p:nvSpPr>
            <p:spPr>
              <a:xfrm rot="16200000" flipH="1">
                <a:off x="7524725" y="1016840"/>
                <a:ext cx="783699" cy="673856"/>
              </a:xfrm>
              <a:prstGeom prst="parallelogram">
                <a:avLst/>
              </a:prstGeom>
              <a:gradFill flip="none" rotWithShape="0">
                <a:gsLst>
                  <a:gs pos="100000">
                    <a:srgbClr val="FFE37D">
                      <a:alpha val="86000"/>
                    </a:srgbClr>
                  </a:gs>
                  <a:gs pos="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24" name="组合 23"/>
            <p:cNvGrpSpPr/>
            <p:nvPr/>
          </p:nvGrpSpPr>
          <p:grpSpPr>
            <a:xfrm>
              <a:off x="2865449" y="1382460"/>
              <a:ext cx="1278624" cy="783701"/>
              <a:chOff x="3829032" y="922358"/>
              <a:chExt cx="1278624" cy="783701"/>
            </a:xfrm>
          </p:grpSpPr>
          <p:sp>
            <p:nvSpPr>
              <p:cNvPr id="19" name="平行四边形 18"/>
              <p:cNvSpPr/>
              <p:nvPr/>
            </p:nvSpPr>
            <p:spPr>
              <a:xfrm rot="5400000">
                <a:off x="3774110" y="977280"/>
                <a:ext cx="783699" cy="673856"/>
              </a:xfrm>
              <a:prstGeom prst="parallelogram">
                <a:avLst/>
              </a:prstGeom>
              <a:gradFill flip="none" rotWithShape="0">
                <a:gsLst>
                  <a:gs pos="0">
                    <a:srgbClr val="FFE37D">
                      <a:alpha val="86000"/>
                    </a:srgbClr>
                  </a:gs>
                  <a:gs pos="10000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平行四边形 19"/>
              <p:cNvSpPr/>
              <p:nvPr/>
            </p:nvSpPr>
            <p:spPr>
              <a:xfrm rot="5400000">
                <a:off x="4042385" y="977280"/>
                <a:ext cx="783699" cy="673856"/>
              </a:xfrm>
              <a:prstGeom prst="parallelogram">
                <a:avLst/>
              </a:prstGeom>
              <a:gradFill flip="none" rotWithShape="0">
                <a:gsLst>
                  <a:gs pos="0">
                    <a:srgbClr val="FFE37D">
                      <a:alpha val="86000"/>
                    </a:srgbClr>
                  </a:gs>
                  <a:gs pos="10000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平行四边形 20"/>
              <p:cNvSpPr/>
              <p:nvPr/>
            </p:nvSpPr>
            <p:spPr>
              <a:xfrm rot="5400000">
                <a:off x="4378878" y="977282"/>
                <a:ext cx="783699" cy="673856"/>
              </a:xfrm>
              <a:prstGeom prst="parallelogram">
                <a:avLst/>
              </a:prstGeom>
              <a:gradFill flip="none" rotWithShape="0">
                <a:gsLst>
                  <a:gs pos="0">
                    <a:srgbClr val="FFE37D">
                      <a:alpha val="86000"/>
                    </a:srgbClr>
                  </a:gs>
                  <a:gs pos="10000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25" name="组合 24"/>
            <p:cNvGrpSpPr/>
            <p:nvPr/>
          </p:nvGrpSpPr>
          <p:grpSpPr>
            <a:xfrm>
              <a:off x="3000374" y="1215248"/>
              <a:ext cx="6604967" cy="1015663"/>
              <a:chOff x="3000374" y="1215248"/>
              <a:chExt cx="6604967" cy="1015663"/>
            </a:xfrm>
          </p:grpSpPr>
          <p:sp>
            <p:nvSpPr>
              <p:cNvPr id="13" name="文本框 5"/>
              <p:cNvSpPr txBox="1"/>
              <p:nvPr/>
            </p:nvSpPr>
            <p:spPr>
              <a:xfrm>
                <a:off x="3000374" y="1215248"/>
                <a:ext cx="3076575" cy="10156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6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kumimoji="1" lang="zh-CN" altLang="en-US" sz="6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困</a:t>
                </a:r>
                <a:r>
                  <a:rPr kumimoji="1" lang="en-US" altLang="zh-CN" sz="6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endParaRPr kumimoji="1" lang="en-US" altLang="zh-CN" sz="6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8"/>
              <p:cNvSpPr txBox="1"/>
              <p:nvPr/>
            </p:nvSpPr>
            <p:spPr>
              <a:xfrm>
                <a:off x="4924424" y="1548623"/>
                <a:ext cx="4680917" cy="58477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zh-CN" altLang="en-US" sz="3200" b="1" dirty="0">
                    <a:latin typeface="微软雅黑" panose="020B0503020204020204" pitchFamily="34" charset="-122"/>
                    <a:ea typeface="微软雅黑" panose="020B0503020204020204" pitchFamily="34" charset="-122"/>
                    <a:cs typeface="微软雅黑" panose="020B0503020204020204" pitchFamily="34" charset="-122"/>
                  </a:rPr>
                  <a:t>之公共服务：覆盖面不足</a:t>
                </a:r>
                <a:endParaRPr kumimoji="1" lang="zh-CN" altLang="en-US" sz="3200" b="1"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pic>
        <p:nvPicPr>
          <p:cNvPr id="36" name="图片 35"/>
          <p:cNvPicPr>
            <a:picLocks noChangeAspect="1"/>
          </p:cNvPicPr>
          <p:nvPr/>
        </p:nvPicPr>
        <p:blipFill>
          <a:blip r:embed="rId1"/>
          <a:stretch>
            <a:fillRect/>
          </a:stretch>
        </p:blipFill>
        <p:spPr>
          <a:xfrm>
            <a:off x="8630832" y="2779034"/>
            <a:ext cx="2786870" cy="2786870"/>
          </a:xfrm>
          <a:prstGeom prst="roundRect">
            <a:avLst>
              <a:gd name="adj" fmla="val 5797"/>
            </a:avLst>
          </a:prstGeom>
          <a:solidFill>
            <a:srgbClr val="FFFFFF">
              <a:shade val="85000"/>
            </a:srgbClr>
          </a:solidFill>
          <a:ln>
            <a:noFill/>
          </a:ln>
          <a:effectLst>
            <a:outerShdw blurRad="76200" dir="18900000" sy="23000" kx="-1200000" algn="bl" rotWithShape="0">
              <a:prstClr val="black">
                <a:alpha val="20000"/>
              </a:prstClr>
            </a:outerShdw>
          </a:effectLst>
        </p:spPr>
      </p:pic>
      <p:sp>
        <p:nvSpPr>
          <p:cNvPr id="54" name="îṧlïdé"/>
          <p:cNvSpPr/>
          <p:nvPr/>
        </p:nvSpPr>
        <p:spPr bwMode="auto">
          <a:xfrm flipV="1">
            <a:off x="5251971" y="3418538"/>
            <a:ext cx="1474838" cy="2016812"/>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5058" h="3779520">
                <a:moveTo>
                  <a:pt x="0" y="3779520"/>
                </a:moveTo>
                <a:cubicBezTo>
                  <a:pt x="495300" y="2994660"/>
                  <a:pt x="929640" y="2369820"/>
                  <a:pt x="1851658" y="2293620"/>
                </a:cubicBezTo>
                <a:lnTo>
                  <a:pt x="1851658" y="2560320"/>
                </a:lnTo>
                <a:lnTo>
                  <a:pt x="2385058" y="1889760"/>
                </a:lnTo>
                <a:lnTo>
                  <a:pt x="1851658" y="1219200"/>
                </a:lnTo>
                <a:lnTo>
                  <a:pt x="1851658" y="1485900"/>
                </a:lnTo>
                <a:cubicBezTo>
                  <a:pt x="929640" y="1409700"/>
                  <a:pt x="495300" y="784860"/>
                  <a:pt x="0" y="0"/>
                </a:cubicBezTo>
                <a:lnTo>
                  <a:pt x="0" y="1889760"/>
                </a:lnTo>
                <a:close/>
              </a:path>
            </a:pathLst>
          </a:custGeom>
          <a:gradFill>
            <a:gsLst>
              <a:gs pos="100000">
                <a:srgbClr val="FDA749">
                  <a:alpha val="48000"/>
                </a:srgbClr>
              </a:gs>
              <a:gs pos="0">
                <a:srgbClr val="FDA749">
                  <a:alpha val="0"/>
                </a:srgbClr>
              </a:gs>
              <a:gs pos="40000">
                <a:srgbClr val="FDA749">
                  <a:alpha val="10000"/>
                </a:srgbClr>
              </a:gs>
            </a:gsLst>
            <a:lin ang="0" scaled="0"/>
          </a:gradFill>
          <a:ln>
            <a:gradFill>
              <a:gsLst>
                <a:gs pos="4000">
                  <a:srgbClr val="F17F03">
                    <a:alpha val="0"/>
                  </a:srgbClr>
                </a:gs>
                <a:gs pos="28000">
                  <a:srgbClr val="F17F03">
                    <a:alpha val="60000"/>
                  </a:srgbClr>
                </a:gs>
                <a:gs pos="63000">
                  <a:srgbClr val="F17F03">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7" name="组合 36"/>
          <p:cNvGrpSpPr/>
          <p:nvPr/>
        </p:nvGrpSpPr>
        <p:grpSpPr>
          <a:xfrm>
            <a:off x="1284137" y="3841508"/>
            <a:ext cx="1428750" cy="464344"/>
            <a:chOff x="971550" y="3943350"/>
            <a:chExt cx="1524000" cy="495300"/>
          </a:xfrm>
        </p:grpSpPr>
        <p:sp>
          <p:nvSpPr>
            <p:cNvPr id="9" name="矩形: 圆角 8"/>
            <p:cNvSpPr/>
            <p:nvPr/>
          </p:nvSpPr>
          <p:spPr>
            <a:xfrm>
              <a:off x="971550" y="3943350"/>
              <a:ext cx="1524000" cy="495300"/>
            </a:xfrm>
            <a:prstGeom prst="roundRect">
              <a:avLst>
                <a:gd name="adj" fmla="val 50000"/>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p>
          </p:txBody>
        </p:sp>
        <p:sp>
          <p:nvSpPr>
            <p:cNvPr id="27" name="文本框 26"/>
            <p:cNvSpPr txBox="1"/>
            <p:nvPr/>
          </p:nvSpPr>
          <p:spPr>
            <a:xfrm>
              <a:off x="1363766" y="3958709"/>
              <a:ext cx="990600" cy="430887"/>
            </a:xfrm>
            <a:prstGeom prst="rect">
              <a:avLst/>
            </a:prstGeom>
            <a:noFill/>
          </p:spPr>
          <p:txBody>
            <a:bodyPr wrap="square" rtlCol="0">
              <a:spAutoFit/>
            </a:bodyPr>
            <a:lstStyle/>
            <a:p>
              <a:r>
                <a:rPr kumimoji="1" lang="zh-CN" altLang="en-US" sz="2200" dirty="0">
                  <a:latin typeface="微软雅黑" panose="020B0503020204020204" pitchFamily="34" charset="-122"/>
                  <a:ea typeface="微软雅黑" panose="020B0503020204020204" pitchFamily="34" charset="-122"/>
                </a:rPr>
                <a:t>教育</a:t>
              </a:r>
              <a:endParaRPr kumimoji="1" lang="zh-CN" altLang="en-US" sz="2200" dirty="0">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2802429" y="3841508"/>
            <a:ext cx="1428750" cy="464344"/>
            <a:chOff x="971550" y="3943350"/>
            <a:chExt cx="1524000" cy="495300"/>
          </a:xfrm>
        </p:grpSpPr>
        <p:sp>
          <p:nvSpPr>
            <p:cNvPr id="39" name="矩形: 圆角 38"/>
            <p:cNvSpPr/>
            <p:nvPr/>
          </p:nvSpPr>
          <p:spPr>
            <a:xfrm>
              <a:off x="971550" y="3943350"/>
              <a:ext cx="1524000" cy="495300"/>
            </a:xfrm>
            <a:prstGeom prst="roundRect">
              <a:avLst>
                <a:gd name="adj" fmla="val 50000"/>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p>
          </p:txBody>
        </p:sp>
        <p:sp>
          <p:nvSpPr>
            <p:cNvPr id="40" name="文本框 39"/>
            <p:cNvSpPr txBox="1"/>
            <p:nvPr/>
          </p:nvSpPr>
          <p:spPr>
            <a:xfrm>
              <a:off x="1363766" y="3958709"/>
              <a:ext cx="990600" cy="430887"/>
            </a:xfrm>
            <a:prstGeom prst="rect">
              <a:avLst/>
            </a:prstGeom>
            <a:noFill/>
          </p:spPr>
          <p:txBody>
            <a:bodyPr wrap="square" rtlCol="0">
              <a:spAutoFit/>
            </a:bodyPr>
            <a:lstStyle/>
            <a:p>
              <a:r>
                <a:rPr kumimoji="1" lang="zh-CN" altLang="en-US" sz="2200" dirty="0">
                  <a:latin typeface="微软雅黑" panose="020B0503020204020204" pitchFamily="34" charset="-122"/>
                  <a:ea typeface="微软雅黑" panose="020B0503020204020204" pitchFamily="34" charset="-122"/>
                </a:rPr>
                <a:t>养老</a:t>
              </a:r>
              <a:endParaRPr kumimoji="1" lang="zh-CN" altLang="en-US" sz="2200" dirty="0">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4320721" y="3841508"/>
            <a:ext cx="1428750" cy="464344"/>
            <a:chOff x="971550" y="3943350"/>
            <a:chExt cx="1524000" cy="495300"/>
          </a:xfrm>
        </p:grpSpPr>
        <p:sp>
          <p:nvSpPr>
            <p:cNvPr id="42" name="矩形: 圆角 41"/>
            <p:cNvSpPr/>
            <p:nvPr/>
          </p:nvSpPr>
          <p:spPr>
            <a:xfrm>
              <a:off x="971550" y="3943350"/>
              <a:ext cx="1524000" cy="495300"/>
            </a:xfrm>
            <a:prstGeom prst="roundRect">
              <a:avLst>
                <a:gd name="adj" fmla="val 50000"/>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p>
          </p:txBody>
        </p:sp>
        <p:sp>
          <p:nvSpPr>
            <p:cNvPr id="43" name="文本框 42"/>
            <p:cNvSpPr txBox="1"/>
            <p:nvPr/>
          </p:nvSpPr>
          <p:spPr>
            <a:xfrm>
              <a:off x="1043082" y="3960167"/>
              <a:ext cx="1420349" cy="430887"/>
            </a:xfrm>
            <a:prstGeom prst="rect">
              <a:avLst/>
            </a:prstGeom>
            <a:noFill/>
          </p:spPr>
          <p:txBody>
            <a:bodyPr wrap="square" rtlCol="0">
              <a:spAutoFit/>
            </a:bodyPr>
            <a:lstStyle/>
            <a:p>
              <a:r>
                <a:rPr kumimoji="1" lang="zh-CN" altLang="en-US" sz="2200" dirty="0">
                  <a:latin typeface="微软雅黑" panose="020B0503020204020204" pitchFamily="34" charset="-122"/>
                  <a:ea typeface="微软雅黑" panose="020B0503020204020204" pitchFamily="34" charset="-122"/>
                </a:rPr>
                <a:t>医疗卫生</a:t>
              </a:r>
              <a:endParaRPr kumimoji="1" lang="zh-CN" altLang="en-US" sz="2200" dirty="0">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1284137" y="4483522"/>
            <a:ext cx="1428750" cy="464344"/>
            <a:chOff x="971550" y="3943350"/>
            <a:chExt cx="1524000" cy="495300"/>
          </a:xfrm>
        </p:grpSpPr>
        <p:sp>
          <p:nvSpPr>
            <p:cNvPr id="45" name="矩形: 圆角 44"/>
            <p:cNvSpPr/>
            <p:nvPr/>
          </p:nvSpPr>
          <p:spPr>
            <a:xfrm>
              <a:off x="971550" y="3943350"/>
              <a:ext cx="1524000" cy="495300"/>
            </a:xfrm>
            <a:prstGeom prst="roundRect">
              <a:avLst>
                <a:gd name="adj" fmla="val 50000"/>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p>
          </p:txBody>
        </p:sp>
        <p:sp>
          <p:nvSpPr>
            <p:cNvPr id="46" name="文本框 45"/>
            <p:cNvSpPr txBox="1"/>
            <p:nvPr/>
          </p:nvSpPr>
          <p:spPr>
            <a:xfrm>
              <a:off x="1043082" y="3960167"/>
              <a:ext cx="1420349" cy="430887"/>
            </a:xfrm>
            <a:prstGeom prst="rect">
              <a:avLst/>
            </a:prstGeom>
            <a:noFill/>
          </p:spPr>
          <p:txBody>
            <a:bodyPr wrap="square" rtlCol="0">
              <a:spAutoFit/>
            </a:bodyPr>
            <a:lstStyle/>
            <a:p>
              <a:r>
                <a:rPr kumimoji="1" lang="zh-CN" altLang="en-US" sz="2200" dirty="0">
                  <a:latin typeface="微软雅黑" panose="020B0503020204020204" pitchFamily="34" charset="-122"/>
                  <a:ea typeface="微软雅黑" panose="020B0503020204020204" pitchFamily="34" charset="-122"/>
                </a:rPr>
                <a:t>文化体育</a:t>
              </a:r>
              <a:endParaRPr kumimoji="1" lang="zh-CN" altLang="en-US" sz="2200" dirty="0">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802429" y="4483522"/>
            <a:ext cx="1428750" cy="464344"/>
            <a:chOff x="971550" y="3943350"/>
            <a:chExt cx="1524000" cy="495300"/>
          </a:xfrm>
        </p:grpSpPr>
        <p:sp>
          <p:nvSpPr>
            <p:cNvPr id="48" name="矩形: 圆角 47"/>
            <p:cNvSpPr/>
            <p:nvPr/>
          </p:nvSpPr>
          <p:spPr>
            <a:xfrm>
              <a:off x="971550" y="3943350"/>
              <a:ext cx="1524000" cy="495300"/>
            </a:xfrm>
            <a:prstGeom prst="roundRect">
              <a:avLst>
                <a:gd name="adj" fmla="val 50000"/>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p>
          </p:txBody>
        </p:sp>
        <p:sp>
          <p:nvSpPr>
            <p:cNvPr id="49" name="文本框 48"/>
            <p:cNvSpPr txBox="1"/>
            <p:nvPr/>
          </p:nvSpPr>
          <p:spPr>
            <a:xfrm>
              <a:off x="1043082" y="3960167"/>
              <a:ext cx="1420349" cy="459613"/>
            </a:xfrm>
            <a:prstGeom prst="rect">
              <a:avLst/>
            </a:prstGeom>
            <a:noFill/>
          </p:spPr>
          <p:txBody>
            <a:bodyPr wrap="square" rtlCol="0">
              <a:spAutoFit/>
            </a:bodyPr>
            <a:lstStyle/>
            <a:p>
              <a:r>
                <a:rPr kumimoji="1" lang="zh-CN" altLang="en-US" sz="2200" dirty="0">
                  <a:latin typeface="微软雅黑" panose="020B0503020204020204" pitchFamily="34" charset="-122"/>
                  <a:ea typeface="微软雅黑" panose="020B0503020204020204" pitchFamily="34" charset="-122"/>
                </a:rPr>
                <a:t>社区服务</a:t>
              </a:r>
              <a:endParaRPr kumimoji="1" lang="zh-CN" altLang="en-US" sz="2200" dirty="0">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4320721" y="4483522"/>
            <a:ext cx="1428750" cy="464344"/>
            <a:chOff x="971550" y="3943350"/>
            <a:chExt cx="1524000" cy="495300"/>
          </a:xfrm>
        </p:grpSpPr>
        <p:sp>
          <p:nvSpPr>
            <p:cNvPr id="51" name="矩形: 圆角 50"/>
            <p:cNvSpPr/>
            <p:nvPr/>
          </p:nvSpPr>
          <p:spPr>
            <a:xfrm>
              <a:off x="971550" y="3943350"/>
              <a:ext cx="1524000" cy="495300"/>
            </a:xfrm>
            <a:prstGeom prst="roundRect">
              <a:avLst>
                <a:gd name="adj" fmla="val 50000"/>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p>
          </p:txBody>
        </p:sp>
        <p:sp>
          <p:nvSpPr>
            <p:cNvPr id="52" name="文本框 51"/>
            <p:cNvSpPr txBox="1"/>
            <p:nvPr/>
          </p:nvSpPr>
          <p:spPr>
            <a:xfrm>
              <a:off x="1043082" y="3960167"/>
              <a:ext cx="1420349" cy="459613"/>
            </a:xfrm>
            <a:prstGeom prst="rect">
              <a:avLst/>
            </a:prstGeom>
            <a:noFill/>
          </p:spPr>
          <p:txBody>
            <a:bodyPr wrap="square" rtlCol="0">
              <a:spAutoFit/>
            </a:bodyPr>
            <a:lstStyle/>
            <a:p>
              <a:r>
                <a:rPr kumimoji="1" lang="zh-CN" altLang="en-US" sz="2200" dirty="0">
                  <a:latin typeface="微软雅黑" panose="020B0503020204020204" pitchFamily="34" charset="-122"/>
                  <a:ea typeface="微软雅黑" panose="020B0503020204020204" pitchFamily="34" charset="-122"/>
                </a:rPr>
                <a:t>休闲娱乐</a:t>
              </a:r>
              <a:endParaRPr kumimoji="1" lang="zh-CN" altLang="en-US" sz="2200" dirty="0">
                <a:latin typeface="微软雅黑" panose="020B0503020204020204" pitchFamily="34" charset="-122"/>
                <a:ea typeface="微软雅黑" panose="020B0503020204020204" pitchFamily="34" charset="-122"/>
              </a:endParaRPr>
            </a:p>
          </p:txBody>
        </p:sp>
      </p:grpSp>
      <p:sp>
        <p:nvSpPr>
          <p:cNvPr id="53" name="文本框 52"/>
          <p:cNvSpPr txBox="1"/>
          <p:nvPr/>
        </p:nvSpPr>
        <p:spPr>
          <a:xfrm>
            <a:off x="3261708" y="4913232"/>
            <a:ext cx="1112732" cy="553998"/>
          </a:xfrm>
          <a:prstGeom prst="rect">
            <a:avLst/>
          </a:prstGeom>
          <a:noFill/>
        </p:spPr>
        <p:txBody>
          <a:bodyPr wrap="square" rtlCol="0">
            <a:spAutoFit/>
          </a:bodyPr>
          <a:lstStyle/>
          <a:p>
            <a:r>
              <a:rPr lang="en-US" altLang="zh-CN" sz="3000" dirty="0"/>
              <a:t>……</a:t>
            </a:r>
            <a:endParaRPr lang="zh-CN" altLang="en-US" sz="3000" dirty="0"/>
          </a:p>
        </p:txBody>
      </p:sp>
      <p:sp>
        <p:nvSpPr>
          <p:cNvPr id="8" name="文本框 7"/>
          <p:cNvSpPr txBox="1"/>
          <p:nvPr/>
        </p:nvSpPr>
        <p:spPr>
          <a:xfrm>
            <a:off x="6667991" y="3841508"/>
            <a:ext cx="1583871" cy="1053943"/>
          </a:xfrm>
          <a:prstGeom prst="rect">
            <a:avLst/>
          </a:prstGeom>
          <a:noFill/>
        </p:spPr>
        <p:txBody>
          <a:bodyPr wrap="square" rtlCol="0">
            <a:spAutoFit/>
          </a:bodyPr>
          <a:lstStyle/>
          <a:p>
            <a:pPr algn="ctr">
              <a:lnSpc>
                <a:spcPct val="150000"/>
              </a:lnSpc>
            </a:pPr>
            <a:r>
              <a:rPr kumimoji="1" lang="zh-CN" altLang="en-US" sz="22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覆盖面不够</a:t>
            </a:r>
            <a:endParaRPr kumimoji="1" lang="en-US" altLang="zh-CN" sz="22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50000"/>
              </a:lnSpc>
            </a:pPr>
            <a:r>
              <a:rPr kumimoji="1" lang="zh-CN" altLang="en-US" sz="22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布局不优</a:t>
            </a:r>
            <a:endParaRPr lang="zh-CN" altLang="en-US" sz="2200" b="1" dirty="0">
              <a:solidFill>
                <a:srgbClr val="0070C0"/>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181084"/>
            <a:ext cx="12006943" cy="568144"/>
            <a:chOff x="0" y="273684"/>
            <a:chExt cx="12006943" cy="568144"/>
          </a:xfrm>
        </p:grpSpPr>
        <p:sp>
          <p:nvSpPr>
            <p:cNvPr id="2" name="文本框 1"/>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4.3</a:t>
              </a:r>
              <a:r>
                <a:rPr kumimoji="1" lang="en-US" altLang="zh-CN" sz="2800" b="1" dirty="0">
                  <a:solidFill>
                    <a:srgbClr val="0070C0"/>
                  </a:solidFill>
                  <a:cs typeface="+mn-ea"/>
                  <a:sym typeface="+mn-lt"/>
                </a:rPr>
                <a:t> </a:t>
              </a:r>
              <a:r>
                <a:rPr kumimoji="1" lang="zh-CN" altLang="en-US" sz="2800" b="1" dirty="0">
                  <a:solidFill>
                    <a:srgbClr val="0070C0"/>
                  </a:solidFill>
                  <a:cs typeface="+mn-ea"/>
                  <a:sym typeface="+mn-lt"/>
                </a:rPr>
                <a:t>经验总结 </a:t>
              </a:r>
              <a:endParaRPr kumimoji="1" lang="zh-CN" altLang="en-US" sz="2800" b="1" dirty="0">
                <a:solidFill>
                  <a:srgbClr val="0070C0"/>
                </a:solidFill>
                <a:cs typeface="+mn-ea"/>
                <a:sym typeface="+mn-lt"/>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6" name="文本框 15"/>
          <p:cNvSpPr txBox="1"/>
          <p:nvPr/>
        </p:nvSpPr>
        <p:spPr>
          <a:xfrm>
            <a:off x="1073968" y="1044135"/>
            <a:ext cx="6096000" cy="461665"/>
          </a:xfrm>
          <a:prstGeom prst="rect">
            <a:avLst/>
          </a:prstGeom>
          <a:noFill/>
        </p:spPr>
        <p:txBody>
          <a:bodyPr wrap="square">
            <a:spAutoFit/>
          </a:bodyPr>
          <a:lstStyle/>
          <a:p>
            <a:r>
              <a:rPr lang="zh-CN" altLang="en-US" sz="2400" b="1">
                <a:cs typeface="+mn-ea"/>
                <a:sym typeface="+mn-lt"/>
              </a:rPr>
              <a:t>关于做好我市城市更新工作的几点思考</a:t>
            </a:r>
            <a:r>
              <a:rPr lang="en-US" altLang="zh-CN" sz="2400" b="1">
                <a:cs typeface="+mn-ea"/>
                <a:sym typeface="+mn-lt"/>
              </a:rPr>
              <a:t>:</a:t>
            </a:r>
            <a:endParaRPr lang="en-US" altLang="zh-CN" sz="2400" b="1">
              <a:cs typeface="+mn-ea"/>
              <a:sym typeface="+mn-lt"/>
            </a:endParaRPr>
          </a:p>
        </p:txBody>
      </p:sp>
      <p:grpSp>
        <p:nvGrpSpPr>
          <p:cNvPr id="41" name="组合 40"/>
          <p:cNvGrpSpPr/>
          <p:nvPr/>
        </p:nvGrpSpPr>
        <p:grpSpPr>
          <a:xfrm>
            <a:off x="1936659" y="1711291"/>
            <a:ext cx="2169069" cy="491254"/>
            <a:chOff x="2889427" y="1022895"/>
            <a:chExt cx="5729162" cy="552325"/>
          </a:xfrm>
        </p:grpSpPr>
        <p:sp>
          <p:nvSpPr>
            <p:cNvPr id="45" name="矩形: 圆角 44"/>
            <p:cNvSpPr/>
            <p:nvPr/>
          </p:nvSpPr>
          <p:spPr>
            <a:xfrm>
              <a:off x="2889427" y="1022895"/>
              <a:ext cx="5729162" cy="552325"/>
            </a:xfrm>
            <a:prstGeom prst="roundRect">
              <a:avLst>
                <a:gd name="adj" fmla="val 50000"/>
              </a:avLst>
            </a:prstGeom>
            <a:gradFill>
              <a:gsLst>
                <a:gs pos="0">
                  <a:schemeClr val="accent1">
                    <a:lumMod val="60000"/>
                    <a:lumOff val="40000"/>
                  </a:schemeClr>
                </a:gs>
                <a:gs pos="64000">
                  <a:srgbClr val="0070C0"/>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5D88A8">
                    <a:lumMod val="20000"/>
                    <a:lumOff val="80000"/>
                  </a:srgbClr>
                </a:solidFill>
                <a:latin typeface="思源宋体 CN Heavy"/>
                <a:ea typeface="思源宋体 CN Heavy"/>
              </a:endParaRPr>
            </a:p>
          </p:txBody>
        </p:sp>
        <p:sp>
          <p:nvSpPr>
            <p:cNvPr id="46" name="文本框 45"/>
            <p:cNvSpPr txBox="1"/>
            <p:nvPr/>
          </p:nvSpPr>
          <p:spPr>
            <a:xfrm>
              <a:off x="3260182" y="1052836"/>
              <a:ext cx="4987652"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“一核驱动”</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 name="组合 4"/>
          <p:cNvGrpSpPr/>
          <p:nvPr/>
        </p:nvGrpSpPr>
        <p:grpSpPr>
          <a:xfrm>
            <a:off x="4246096" y="1706054"/>
            <a:ext cx="5262947" cy="483221"/>
            <a:chOff x="4097111" y="1976847"/>
            <a:chExt cx="6327049" cy="552327"/>
          </a:xfrm>
        </p:grpSpPr>
        <p:sp>
          <p:nvSpPr>
            <p:cNvPr id="48" name="矩形: 圆角 47"/>
            <p:cNvSpPr/>
            <p:nvPr/>
          </p:nvSpPr>
          <p:spPr>
            <a:xfrm rot="5400000">
              <a:off x="6984472" y="-910514"/>
              <a:ext cx="552327" cy="6327049"/>
            </a:xfrm>
            <a:prstGeom prst="roundRect">
              <a:avLst>
                <a:gd name="adj" fmla="val 50000"/>
              </a:avLst>
            </a:prstGeom>
            <a:gradFill>
              <a:gsLst>
                <a:gs pos="0">
                  <a:srgbClr val="C1EFFF">
                    <a:alpha val="52000"/>
                  </a:srgbClr>
                </a:gs>
                <a:gs pos="96000">
                  <a:srgbClr val="C1EFFF">
                    <a:alpha val="0"/>
                  </a:srgbClr>
                </a:gs>
              </a:gsLst>
              <a:lin ang="16200000" scaled="1"/>
            </a:gradFill>
            <a:ln w="6350" cap="rnd">
              <a:gradFill flip="none" rotWithShape="1">
                <a:gsLst>
                  <a:gs pos="0">
                    <a:srgbClr val="009AD0"/>
                  </a:gs>
                  <a:gs pos="86000">
                    <a:srgbClr val="009AD0">
                      <a:alpha val="0"/>
                    </a:srgb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文本框 46"/>
            <p:cNvSpPr txBox="1"/>
            <p:nvPr/>
          </p:nvSpPr>
          <p:spPr>
            <a:xfrm>
              <a:off x="4328159" y="2014481"/>
              <a:ext cx="6096001" cy="505115"/>
            </a:xfrm>
            <a:prstGeom prst="rect">
              <a:avLst/>
            </a:prstGeom>
            <a:noFill/>
          </p:spPr>
          <p:txBody>
            <a:bodyPr wrap="square">
              <a:spAutoFit/>
            </a:bodyPr>
            <a:lstStyle/>
            <a:p>
              <a:pPr marL="0" marR="0">
                <a:lnSpc>
                  <a:spcPts val="3000"/>
                </a:lnSpc>
                <a:spcBef>
                  <a:spcPts val="0"/>
                </a:spcBef>
                <a:spcAft>
                  <a:spcPts val="0"/>
                </a:spcAft>
              </a:pPr>
              <a:r>
                <a:rPr lang="zh-CN" altLang="en-US" kern="100" dirty="0">
                  <a:effectLst/>
                  <a:latin typeface="仿宋_GB2312" panose="02010609030101010101" charset="-122"/>
                </a:rPr>
                <a:t>以中心城区为核心</a:t>
              </a:r>
              <a:endParaRPr lang="en-US" altLang="zh-CN" kern="100" dirty="0">
                <a:effectLst/>
                <a:latin typeface="仿宋_GB2312" panose="02010609030101010101" charset="-122"/>
              </a:endParaRPr>
            </a:p>
          </p:txBody>
        </p:sp>
      </p:grpSp>
      <p:grpSp>
        <p:nvGrpSpPr>
          <p:cNvPr id="56" name="组合 55"/>
          <p:cNvGrpSpPr/>
          <p:nvPr/>
        </p:nvGrpSpPr>
        <p:grpSpPr>
          <a:xfrm>
            <a:off x="1936659" y="2394067"/>
            <a:ext cx="2169069" cy="491254"/>
            <a:chOff x="2889427" y="1022895"/>
            <a:chExt cx="5729162" cy="552325"/>
          </a:xfrm>
        </p:grpSpPr>
        <p:sp>
          <p:nvSpPr>
            <p:cNvPr id="60" name="矩形: 圆角 59"/>
            <p:cNvSpPr/>
            <p:nvPr/>
          </p:nvSpPr>
          <p:spPr>
            <a:xfrm>
              <a:off x="2889427" y="1022895"/>
              <a:ext cx="5729162" cy="552325"/>
            </a:xfrm>
            <a:prstGeom prst="roundRect">
              <a:avLst>
                <a:gd name="adj" fmla="val 50000"/>
              </a:avLst>
            </a:prstGeom>
            <a:gradFill>
              <a:gsLst>
                <a:gs pos="0">
                  <a:schemeClr val="accent1">
                    <a:lumMod val="60000"/>
                    <a:lumOff val="40000"/>
                  </a:schemeClr>
                </a:gs>
                <a:gs pos="64000">
                  <a:srgbClr val="0070C0"/>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5D88A8">
                    <a:lumMod val="20000"/>
                    <a:lumOff val="80000"/>
                  </a:srgbClr>
                </a:solidFill>
                <a:latin typeface="思源宋体 CN Heavy"/>
                <a:ea typeface="思源宋体 CN Heavy"/>
              </a:endParaRPr>
            </a:p>
          </p:txBody>
        </p:sp>
        <p:sp>
          <p:nvSpPr>
            <p:cNvPr id="61" name="文本框 60"/>
            <p:cNvSpPr txBox="1"/>
            <p:nvPr/>
          </p:nvSpPr>
          <p:spPr>
            <a:xfrm>
              <a:off x="3260182" y="1052836"/>
              <a:ext cx="4987652"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“两点先行”</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7" name="组合 56"/>
          <p:cNvGrpSpPr/>
          <p:nvPr/>
        </p:nvGrpSpPr>
        <p:grpSpPr>
          <a:xfrm>
            <a:off x="4246096" y="2383991"/>
            <a:ext cx="5262947" cy="483221"/>
            <a:chOff x="4097111" y="1976847"/>
            <a:chExt cx="6327049" cy="552327"/>
          </a:xfrm>
        </p:grpSpPr>
        <p:sp>
          <p:nvSpPr>
            <p:cNvPr id="58" name="矩形: 圆角 57"/>
            <p:cNvSpPr/>
            <p:nvPr/>
          </p:nvSpPr>
          <p:spPr>
            <a:xfrm rot="5400000">
              <a:off x="6984472" y="-910514"/>
              <a:ext cx="552327" cy="6327049"/>
            </a:xfrm>
            <a:prstGeom prst="roundRect">
              <a:avLst>
                <a:gd name="adj" fmla="val 50000"/>
              </a:avLst>
            </a:prstGeom>
            <a:gradFill>
              <a:gsLst>
                <a:gs pos="0">
                  <a:srgbClr val="C1EFFF">
                    <a:alpha val="52000"/>
                  </a:srgbClr>
                </a:gs>
                <a:gs pos="96000">
                  <a:srgbClr val="C1EFFF">
                    <a:alpha val="0"/>
                  </a:srgbClr>
                </a:gs>
              </a:gsLst>
              <a:lin ang="16200000" scaled="1"/>
            </a:gradFill>
            <a:ln w="6350" cap="rnd">
              <a:gradFill flip="none" rotWithShape="1">
                <a:gsLst>
                  <a:gs pos="0">
                    <a:srgbClr val="009AD0"/>
                  </a:gs>
                  <a:gs pos="86000">
                    <a:srgbClr val="009AD0">
                      <a:alpha val="0"/>
                    </a:srgb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文本框 58"/>
            <p:cNvSpPr txBox="1"/>
            <p:nvPr/>
          </p:nvSpPr>
          <p:spPr>
            <a:xfrm>
              <a:off x="4328159" y="2014481"/>
              <a:ext cx="6096001" cy="505115"/>
            </a:xfrm>
            <a:prstGeom prst="rect">
              <a:avLst/>
            </a:prstGeom>
            <a:noFill/>
          </p:spPr>
          <p:txBody>
            <a:bodyPr wrap="square">
              <a:spAutoFit/>
            </a:bodyPr>
            <a:lstStyle/>
            <a:p>
              <a:pPr marL="0" marR="0">
                <a:lnSpc>
                  <a:spcPts val="3000"/>
                </a:lnSpc>
                <a:spcBef>
                  <a:spcPts val="0"/>
                </a:spcBef>
                <a:spcAft>
                  <a:spcPts val="0"/>
                </a:spcAft>
              </a:pPr>
              <a:r>
                <a:rPr lang="zh-CN" altLang="en-US" kern="100" dirty="0">
                  <a:effectLst/>
                  <a:latin typeface="仿宋_GB2312" panose="02010609030101010101" charset="-122"/>
                </a:rPr>
                <a:t>推动临清和高唐两个省级试点先行</a:t>
              </a:r>
              <a:endParaRPr lang="en-US" altLang="zh-CN" kern="100" dirty="0">
                <a:effectLst/>
                <a:latin typeface="仿宋_GB2312" panose="02010609030101010101" charset="-122"/>
              </a:endParaRPr>
            </a:p>
          </p:txBody>
        </p:sp>
      </p:grpSp>
      <p:grpSp>
        <p:nvGrpSpPr>
          <p:cNvPr id="63" name="组合 62"/>
          <p:cNvGrpSpPr/>
          <p:nvPr/>
        </p:nvGrpSpPr>
        <p:grpSpPr>
          <a:xfrm>
            <a:off x="1936659" y="3076843"/>
            <a:ext cx="2169069" cy="491254"/>
            <a:chOff x="2889427" y="1022895"/>
            <a:chExt cx="5729162" cy="552325"/>
          </a:xfrm>
        </p:grpSpPr>
        <p:sp>
          <p:nvSpPr>
            <p:cNvPr id="67" name="矩形: 圆角 66"/>
            <p:cNvSpPr/>
            <p:nvPr/>
          </p:nvSpPr>
          <p:spPr>
            <a:xfrm>
              <a:off x="2889427" y="1022895"/>
              <a:ext cx="5729162" cy="552325"/>
            </a:xfrm>
            <a:prstGeom prst="roundRect">
              <a:avLst>
                <a:gd name="adj" fmla="val 50000"/>
              </a:avLst>
            </a:prstGeom>
            <a:gradFill>
              <a:gsLst>
                <a:gs pos="0">
                  <a:schemeClr val="accent1">
                    <a:lumMod val="60000"/>
                    <a:lumOff val="40000"/>
                  </a:schemeClr>
                </a:gs>
                <a:gs pos="64000">
                  <a:srgbClr val="0070C0"/>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5D88A8">
                    <a:lumMod val="20000"/>
                    <a:lumOff val="80000"/>
                  </a:srgbClr>
                </a:solidFill>
                <a:latin typeface="思源宋体 CN Heavy"/>
                <a:ea typeface="思源宋体 CN Heavy"/>
              </a:endParaRPr>
            </a:p>
          </p:txBody>
        </p:sp>
        <p:sp>
          <p:nvSpPr>
            <p:cNvPr id="68" name="文本框 67"/>
            <p:cNvSpPr txBox="1"/>
            <p:nvPr/>
          </p:nvSpPr>
          <p:spPr>
            <a:xfrm>
              <a:off x="3260182" y="1052836"/>
              <a:ext cx="4987652" cy="400110"/>
            </a:xfrm>
            <a:prstGeom prst="rect">
              <a:avLst/>
            </a:prstGeom>
            <a:noFill/>
          </p:spPr>
          <p:txBody>
            <a:bodyPr wrap="square" rtlCol="0">
              <a:spAutoFit/>
            </a:bodyPr>
            <a:lstStyle/>
            <a:p>
              <a:pPr algn="ctr"/>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“三大理念”</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4" name="组合 63"/>
          <p:cNvGrpSpPr/>
          <p:nvPr/>
        </p:nvGrpSpPr>
        <p:grpSpPr>
          <a:xfrm>
            <a:off x="4246096" y="3061928"/>
            <a:ext cx="5262947" cy="483221"/>
            <a:chOff x="4097111" y="1976847"/>
            <a:chExt cx="6327049" cy="552327"/>
          </a:xfrm>
        </p:grpSpPr>
        <p:sp>
          <p:nvSpPr>
            <p:cNvPr id="65" name="矩形: 圆角 64"/>
            <p:cNvSpPr/>
            <p:nvPr/>
          </p:nvSpPr>
          <p:spPr>
            <a:xfrm rot="5400000">
              <a:off x="6984472" y="-910514"/>
              <a:ext cx="552327" cy="6327049"/>
            </a:xfrm>
            <a:prstGeom prst="roundRect">
              <a:avLst>
                <a:gd name="adj" fmla="val 50000"/>
              </a:avLst>
            </a:prstGeom>
            <a:gradFill>
              <a:gsLst>
                <a:gs pos="0">
                  <a:srgbClr val="C1EFFF">
                    <a:alpha val="52000"/>
                  </a:srgbClr>
                </a:gs>
                <a:gs pos="96000">
                  <a:srgbClr val="C1EFFF">
                    <a:alpha val="0"/>
                  </a:srgbClr>
                </a:gs>
              </a:gsLst>
              <a:lin ang="16200000" scaled="1"/>
            </a:gradFill>
            <a:ln w="6350" cap="rnd">
              <a:gradFill flip="none" rotWithShape="1">
                <a:gsLst>
                  <a:gs pos="0">
                    <a:srgbClr val="009AD0"/>
                  </a:gs>
                  <a:gs pos="86000">
                    <a:srgbClr val="009AD0">
                      <a:alpha val="0"/>
                    </a:srgb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文本框 65"/>
            <p:cNvSpPr txBox="1"/>
            <p:nvPr/>
          </p:nvSpPr>
          <p:spPr>
            <a:xfrm>
              <a:off x="4328159" y="2014481"/>
              <a:ext cx="6096001" cy="505115"/>
            </a:xfrm>
            <a:prstGeom prst="rect">
              <a:avLst/>
            </a:prstGeom>
            <a:noFill/>
          </p:spPr>
          <p:txBody>
            <a:bodyPr wrap="square">
              <a:spAutoFit/>
            </a:bodyPr>
            <a:lstStyle/>
            <a:p>
              <a:pPr marL="0" marR="0">
                <a:lnSpc>
                  <a:spcPts val="3000"/>
                </a:lnSpc>
                <a:spcBef>
                  <a:spcPts val="0"/>
                </a:spcBef>
                <a:spcAft>
                  <a:spcPts val="0"/>
                </a:spcAft>
              </a:pPr>
              <a:r>
                <a:rPr lang="zh-CN" altLang="en-US" kern="100">
                  <a:effectLst/>
                  <a:latin typeface="仿宋_GB2312" panose="02010609030101010101" charset="-122"/>
                </a:rPr>
                <a:t>倡导绿色、低碳、科技三大发展理念；</a:t>
              </a:r>
              <a:endParaRPr lang="en-US" altLang="zh-CN" kern="100">
                <a:effectLst/>
                <a:latin typeface="仿宋_GB2312" panose="02010609030101010101" charset="-122"/>
              </a:endParaRPr>
            </a:p>
          </p:txBody>
        </p:sp>
      </p:grpSp>
      <p:grpSp>
        <p:nvGrpSpPr>
          <p:cNvPr id="70" name="组合 69"/>
          <p:cNvGrpSpPr/>
          <p:nvPr/>
        </p:nvGrpSpPr>
        <p:grpSpPr>
          <a:xfrm>
            <a:off x="1936659" y="3759620"/>
            <a:ext cx="2169069" cy="491254"/>
            <a:chOff x="2889427" y="1022895"/>
            <a:chExt cx="5729162" cy="552325"/>
          </a:xfrm>
        </p:grpSpPr>
        <p:sp>
          <p:nvSpPr>
            <p:cNvPr id="74" name="矩形: 圆角 73"/>
            <p:cNvSpPr/>
            <p:nvPr/>
          </p:nvSpPr>
          <p:spPr>
            <a:xfrm>
              <a:off x="2889427" y="1022895"/>
              <a:ext cx="5729162" cy="552325"/>
            </a:xfrm>
            <a:prstGeom prst="roundRect">
              <a:avLst>
                <a:gd name="adj" fmla="val 50000"/>
              </a:avLst>
            </a:prstGeom>
            <a:gradFill>
              <a:gsLst>
                <a:gs pos="0">
                  <a:schemeClr val="accent1">
                    <a:lumMod val="60000"/>
                    <a:lumOff val="40000"/>
                  </a:schemeClr>
                </a:gs>
                <a:gs pos="64000">
                  <a:srgbClr val="0070C0"/>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5D88A8">
                    <a:lumMod val="20000"/>
                    <a:lumOff val="80000"/>
                  </a:srgbClr>
                </a:solidFill>
                <a:latin typeface="思源宋体 CN Heavy"/>
                <a:ea typeface="思源宋体 CN Heavy"/>
              </a:endParaRPr>
            </a:p>
          </p:txBody>
        </p:sp>
        <p:sp>
          <p:nvSpPr>
            <p:cNvPr id="75" name="文本框 74"/>
            <p:cNvSpPr txBox="1"/>
            <p:nvPr/>
          </p:nvSpPr>
          <p:spPr>
            <a:xfrm>
              <a:off x="3260182" y="1052836"/>
              <a:ext cx="4987652" cy="400110"/>
            </a:xfrm>
            <a:prstGeom prst="rect">
              <a:avLst/>
            </a:prstGeom>
            <a:noFill/>
          </p:spPr>
          <p:txBody>
            <a:bodyPr wrap="square" rtlCol="0">
              <a:spAutoFit/>
            </a:bodyPr>
            <a:lstStyle/>
            <a:p>
              <a:pPr algn="ctr"/>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“四个方位”</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1" name="组合 70"/>
          <p:cNvGrpSpPr/>
          <p:nvPr/>
        </p:nvGrpSpPr>
        <p:grpSpPr>
          <a:xfrm>
            <a:off x="4246096" y="3739864"/>
            <a:ext cx="6096000" cy="483221"/>
            <a:chOff x="4097111" y="1976847"/>
            <a:chExt cx="7328535" cy="552327"/>
          </a:xfrm>
        </p:grpSpPr>
        <p:sp>
          <p:nvSpPr>
            <p:cNvPr id="72" name="矩形: 圆角 71"/>
            <p:cNvSpPr/>
            <p:nvPr/>
          </p:nvSpPr>
          <p:spPr>
            <a:xfrm rot="5400000">
              <a:off x="6984472" y="-910514"/>
              <a:ext cx="552327" cy="6327049"/>
            </a:xfrm>
            <a:prstGeom prst="roundRect">
              <a:avLst>
                <a:gd name="adj" fmla="val 50000"/>
              </a:avLst>
            </a:prstGeom>
            <a:gradFill>
              <a:gsLst>
                <a:gs pos="0">
                  <a:srgbClr val="C1EFFF">
                    <a:alpha val="52000"/>
                  </a:srgbClr>
                </a:gs>
                <a:gs pos="96000">
                  <a:srgbClr val="C1EFFF">
                    <a:alpha val="0"/>
                  </a:srgbClr>
                </a:gs>
              </a:gsLst>
              <a:lin ang="16200000" scaled="1"/>
            </a:gradFill>
            <a:ln w="6350" cap="rnd">
              <a:gradFill flip="none" rotWithShape="1">
                <a:gsLst>
                  <a:gs pos="0">
                    <a:srgbClr val="009AD0"/>
                  </a:gs>
                  <a:gs pos="86000">
                    <a:srgbClr val="009AD0">
                      <a:alpha val="0"/>
                    </a:srgb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文本框 72"/>
            <p:cNvSpPr txBox="1"/>
            <p:nvPr/>
          </p:nvSpPr>
          <p:spPr>
            <a:xfrm>
              <a:off x="4328159" y="2014481"/>
              <a:ext cx="7097487" cy="505115"/>
            </a:xfrm>
            <a:prstGeom prst="rect">
              <a:avLst/>
            </a:prstGeom>
            <a:noFill/>
          </p:spPr>
          <p:txBody>
            <a:bodyPr wrap="square">
              <a:spAutoFit/>
            </a:bodyPr>
            <a:lstStyle/>
            <a:p>
              <a:pPr marL="0" marR="0">
                <a:lnSpc>
                  <a:spcPts val="3000"/>
                </a:lnSpc>
                <a:spcBef>
                  <a:spcPts val="0"/>
                </a:spcBef>
                <a:spcAft>
                  <a:spcPts val="0"/>
                </a:spcAft>
              </a:pPr>
              <a:r>
                <a:rPr lang="zh-CN" altLang="en-US" kern="100" dirty="0">
                  <a:effectLst/>
                  <a:latin typeface="仿宋_GB2312" panose="02010609030101010101" charset="-122"/>
                </a:rPr>
                <a:t>从功能、生态、文化、产业四个方位入手</a:t>
              </a:r>
              <a:endParaRPr lang="en-US" altLang="zh-CN" kern="100" dirty="0">
                <a:effectLst/>
                <a:latin typeface="仿宋_GB2312" panose="02010609030101010101" charset="-122"/>
              </a:endParaRPr>
            </a:p>
          </p:txBody>
        </p:sp>
      </p:grpSp>
      <p:grpSp>
        <p:nvGrpSpPr>
          <p:cNvPr id="8" name="组合 7"/>
          <p:cNvGrpSpPr/>
          <p:nvPr/>
        </p:nvGrpSpPr>
        <p:grpSpPr>
          <a:xfrm>
            <a:off x="1936656" y="4621006"/>
            <a:ext cx="2169069" cy="491254"/>
            <a:chOff x="1147718" y="4946468"/>
            <a:chExt cx="3023688" cy="552325"/>
          </a:xfrm>
        </p:grpSpPr>
        <p:sp>
          <p:nvSpPr>
            <p:cNvPr id="81" name="矩形: 圆角 80"/>
            <p:cNvSpPr/>
            <p:nvPr/>
          </p:nvSpPr>
          <p:spPr>
            <a:xfrm>
              <a:off x="1147718" y="4946468"/>
              <a:ext cx="3023688" cy="552325"/>
            </a:xfrm>
            <a:prstGeom prst="roundRect">
              <a:avLst>
                <a:gd name="adj" fmla="val 50000"/>
              </a:avLst>
            </a:prstGeom>
            <a:gradFill>
              <a:gsLst>
                <a:gs pos="0">
                  <a:schemeClr val="accent1">
                    <a:lumMod val="60000"/>
                    <a:lumOff val="40000"/>
                  </a:schemeClr>
                </a:gs>
                <a:gs pos="64000">
                  <a:srgbClr val="0070C0"/>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5D88A8">
                    <a:lumMod val="20000"/>
                    <a:lumOff val="80000"/>
                  </a:srgbClr>
                </a:solidFill>
                <a:latin typeface="思源宋体 CN Heavy"/>
                <a:ea typeface="思源宋体 CN Heavy"/>
              </a:endParaRPr>
            </a:p>
          </p:txBody>
        </p:sp>
        <p:sp>
          <p:nvSpPr>
            <p:cNvPr id="82" name="文本框 81"/>
            <p:cNvSpPr txBox="1"/>
            <p:nvPr/>
          </p:nvSpPr>
          <p:spPr>
            <a:xfrm>
              <a:off x="1343391" y="4990687"/>
              <a:ext cx="2632340" cy="400111"/>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“五条原则”</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 name="组合 2"/>
          <p:cNvGrpSpPr/>
          <p:nvPr/>
        </p:nvGrpSpPr>
        <p:grpSpPr>
          <a:xfrm>
            <a:off x="1936657" y="5668129"/>
            <a:ext cx="2169071" cy="491254"/>
            <a:chOff x="1147717" y="5752010"/>
            <a:chExt cx="3023689" cy="552325"/>
          </a:xfrm>
        </p:grpSpPr>
        <p:sp>
          <p:nvSpPr>
            <p:cNvPr id="84" name="矩形: 圆角 83"/>
            <p:cNvSpPr/>
            <p:nvPr/>
          </p:nvSpPr>
          <p:spPr>
            <a:xfrm>
              <a:off x="1147718" y="5752010"/>
              <a:ext cx="3023688" cy="552325"/>
            </a:xfrm>
            <a:prstGeom prst="roundRect">
              <a:avLst>
                <a:gd name="adj" fmla="val 50000"/>
              </a:avLst>
            </a:prstGeom>
            <a:gradFill>
              <a:gsLst>
                <a:gs pos="0">
                  <a:schemeClr val="accent1">
                    <a:lumMod val="60000"/>
                    <a:lumOff val="40000"/>
                  </a:schemeClr>
                </a:gs>
                <a:gs pos="64000">
                  <a:srgbClr val="0070C0"/>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5D88A8">
                    <a:lumMod val="20000"/>
                    <a:lumOff val="80000"/>
                  </a:srgbClr>
                </a:solidFill>
                <a:latin typeface="思源宋体 CN Heavy"/>
                <a:ea typeface="思源宋体 CN Heavy"/>
              </a:endParaRPr>
            </a:p>
          </p:txBody>
        </p:sp>
        <p:sp>
          <p:nvSpPr>
            <p:cNvPr id="85" name="文本框 84"/>
            <p:cNvSpPr txBox="1"/>
            <p:nvPr/>
          </p:nvSpPr>
          <p:spPr>
            <a:xfrm>
              <a:off x="1147717" y="5813865"/>
              <a:ext cx="3023686"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“六项重点任务”</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9" name="组合 48"/>
          <p:cNvGrpSpPr/>
          <p:nvPr/>
        </p:nvGrpSpPr>
        <p:grpSpPr>
          <a:xfrm>
            <a:off x="4246094" y="4375702"/>
            <a:ext cx="8099303" cy="880677"/>
            <a:chOff x="4097109" y="1948122"/>
            <a:chExt cx="9736881" cy="1006625"/>
          </a:xfrm>
        </p:grpSpPr>
        <p:sp>
          <p:nvSpPr>
            <p:cNvPr id="50" name="矩形: 圆角 49"/>
            <p:cNvSpPr/>
            <p:nvPr/>
          </p:nvSpPr>
          <p:spPr>
            <a:xfrm rot="5400000">
              <a:off x="8476601" y="-2402643"/>
              <a:ext cx="977898" cy="9736881"/>
            </a:xfrm>
            <a:prstGeom prst="roundRect">
              <a:avLst>
                <a:gd name="adj" fmla="val 50000"/>
              </a:avLst>
            </a:prstGeom>
            <a:gradFill>
              <a:gsLst>
                <a:gs pos="0">
                  <a:srgbClr val="C1EFFF">
                    <a:alpha val="52000"/>
                  </a:srgbClr>
                </a:gs>
                <a:gs pos="96000">
                  <a:srgbClr val="C1EFFF">
                    <a:alpha val="0"/>
                  </a:srgbClr>
                </a:gs>
              </a:gsLst>
              <a:lin ang="16200000" scaled="1"/>
            </a:gradFill>
            <a:ln w="6350" cap="rnd">
              <a:gradFill flip="none" rotWithShape="1">
                <a:gsLst>
                  <a:gs pos="0">
                    <a:srgbClr val="009AD0"/>
                  </a:gs>
                  <a:gs pos="86000">
                    <a:srgbClr val="009AD0">
                      <a:alpha val="0"/>
                    </a:srgb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文本框 50"/>
            <p:cNvSpPr txBox="1"/>
            <p:nvPr/>
          </p:nvSpPr>
          <p:spPr>
            <a:xfrm>
              <a:off x="4328159" y="1948122"/>
              <a:ext cx="8937544" cy="944855"/>
            </a:xfrm>
            <a:prstGeom prst="rect">
              <a:avLst/>
            </a:prstGeom>
            <a:noFill/>
          </p:spPr>
          <p:txBody>
            <a:bodyPr wrap="square">
              <a:spAutoFit/>
            </a:bodyPr>
            <a:lstStyle/>
            <a:p>
              <a:pPr>
                <a:lnSpc>
                  <a:spcPts val="3000"/>
                </a:lnSpc>
              </a:pPr>
              <a:r>
                <a:rPr lang="zh-CN" altLang="en-US" kern="100" dirty="0">
                  <a:effectLst/>
                  <a:latin typeface="仿宋_GB2312" panose="02010609030101010101" charset="-122"/>
                </a:rPr>
                <a:t>一体化统筹推进原则、</a:t>
              </a:r>
              <a:r>
                <a:rPr lang="zh-CN" altLang="en-US" kern="100" dirty="0"/>
                <a:t>立体化有序实施原则、整体化分类推进原则</a:t>
              </a:r>
              <a:endParaRPr lang="en-US" altLang="zh-CN" kern="100" dirty="0"/>
            </a:p>
            <a:p>
              <a:pPr>
                <a:lnSpc>
                  <a:spcPts val="3000"/>
                </a:lnSpc>
              </a:pPr>
              <a:r>
                <a:rPr lang="zh-CN" altLang="en-US" kern="100" dirty="0"/>
                <a:t>人性化全民参与原则、多元化有机更新原则</a:t>
              </a:r>
              <a:endParaRPr lang="zh-CN" altLang="en-US" kern="100" dirty="0"/>
            </a:p>
          </p:txBody>
        </p:sp>
      </p:grpSp>
      <p:grpSp>
        <p:nvGrpSpPr>
          <p:cNvPr id="52" name="组合 51"/>
          <p:cNvGrpSpPr/>
          <p:nvPr/>
        </p:nvGrpSpPr>
        <p:grpSpPr>
          <a:xfrm>
            <a:off x="4246094" y="5466308"/>
            <a:ext cx="8099303" cy="875221"/>
            <a:chOff x="4097109" y="1954358"/>
            <a:chExt cx="9736881" cy="1000389"/>
          </a:xfrm>
        </p:grpSpPr>
        <p:sp>
          <p:nvSpPr>
            <p:cNvPr id="53" name="矩形: 圆角 52"/>
            <p:cNvSpPr/>
            <p:nvPr/>
          </p:nvSpPr>
          <p:spPr>
            <a:xfrm rot="5400000">
              <a:off x="8476601" y="-2402643"/>
              <a:ext cx="977898" cy="9736881"/>
            </a:xfrm>
            <a:prstGeom prst="roundRect">
              <a:avLst>
                <a:gd name="adj" fmla="val 50000"/>
              </a:avLst>
            </a:prstGeom>
            <a:gradFill>
              <a:gsLst>
                <a:gs pos="0">
                  <a:srgbClr val="C1EFFF">
                    <a:alpha val="52000"/>
                  </a:srgbClr>
                </a:gs>
                <a:gs pos="96000">
                  <a:srgbClr val="C1EFFF">
                    <a:alpha val="0"/>
                  </a:srgbClr>
                </a:gs>
              </a:gsLst>
              <a:lin ang="16200000" scaled="1"/>
            </a:gradFill>
            <a:ln w="6350" cap="rnd">
              <a:gradFill flip="none" rotWithShape="1">
                <a:gsLst>
                  <a:gs pos="0">
                    <a:srgbClr val="009AD0"/>
                  </a:gs>
                  <a:gs pos="86000">
                    <a:srgbClr val="009AD0">
                      <a:alpha val="0"/>
                    </a:srgb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文本框 53"/>
            <p:cNvSpPr txBox="1"/>
            <p:nvPr/>
          </p:nvSpPr>
          <p:spPr>
            <a:xfrm>
              <a:off x="4328160" y="1954358"/>
              <a:ext cx="8780503" cy="943244"/>
            </a:xfrm>
            <a:prstGeom prst="rect">
              <a:avLst/>
            </a:prstGeom>
            <a:noFill/>
          </p:spPr>
          <p:txBody>
            <a:bodyPr wrap="square">
              <a:spAutoFit/>
            </a:bodyPr>
            <a:lstStyle/>
            <a:p>
              <a:pPr>
                <a:lnSpc>
                  <a:spcPts val="3000"/>
                </a:lnSpc>
              </a:pPr>
              <a:r>
                <a:rPr lang="en-US" altLang="zh-CN" kern="100" dirty="0">
                  <a:effectLst/>
                  <a:latin typeface="仿宋_GB2312" panose="02010609030101010101" charset="-122"/>
                </a:rPr>
                <a:t>1.</a:t>
              </a:r>
              <a:r>
                <a:rPr lang="zh-CN" altLang="en-US" kern="100" dirty="0">
                  <a:effectLst/>
                  <a:latin typeface="仿宋_GB2312" panose="02010609030101010101" charset="-122"/>
                </a:rPr>
                <a:t>推进老旧小区改造  </a:t>
              </a:r>
              <a:r>
                <a:rPr lang="en-US" altLang="zh-CN" kern="100" dirty="0">
                  <a:effectLst/>
                  <a:latin typeface="仿宋_GB2312" panose="02010609030101010101" charset="-122"/>
                </a:rPr>
                <a:t>2.</a:t>
              </a:r>
              <a:r>
                <a:rPr lang="zh-CN" altLang="en-US" kern="100" dirty="0"/>
                <a:t>老旧厂区、老旧楼宇改造  </a:t>
              </a:r>
              <a:r>
                <a:rPr lang="en-US" altLang="zh-CN" kern="100" dirty="0"/>
                <a:t>3.</a:t>
              </a:r>
              <a:r>
                <a:rPr lang="zh-CN" altLang="en-US" sz="1800" kern="100" dirty="0">
                  <a:solidFill>
                    <a:srgbClr val="000000"/>
                  </a:solidFill>
                  <a:effectLst/>
                  <a:latin typeface="仿宋_GB2312" panose="02010609030101010101" charset="-122"/>
                </a:rPr>
                <a:t>老旧街区改造</a:t>
              </a:r>
              <a:endParaRPr lang="en-US" altLang="zh-CN" sz="1800" kern="100" dirty="0">
                <a:solidFill>
                  <a:srgbClr val="000000"/>
                </a:solidFill>
                <a:effectLst/>
                <a:latin typeface="仿宋_GB2312" panose="02010609030101010101" charset="-122"/>
              </a:endParaRPr>
            </a:p>
            <a:p>
              <a:pPr>
                <a:lnSpc>
                  <a:spcPts val="3000"/>
                </a:lnSpc>
              </a:pPr>
              <a:r>
                <a:rPr lang="en-US" altLang="zh-CN" kern="100" dirty="0">
                  <a:solidFill>
                    <a:srgbClr val="000000"/>
                  </a:solidFill>
                  <a:latin typeface="Calibri" panose="020F0502020204030204" pitchFamily="34" charset="0"/>
                </a:rPr>
                <a:t>4.</a:t>
              </a:r>
              <a:r>
                <a:rPr lang="zh-CN" altLang="en-US" sz="1800" kern="100" dirty="0">
                  <a:solidFill>
                    <a:srgbClr val="000000"/>
                  </a:solidFill>
                  <a:effectLst/>
                  <a:latin typeface="仿宋_GB2312" panose="02010609030101010101" charset="-122"/>
                </a:rPr>
                <a:t>提升城市风貌</a:t>
              </a:r>
              <a:r>
                <a:rPr lang="zh-CN" altLang="en-US" kern="100" dirty="0">
                  <a:solidFill>
                    <a:srgbClr val="000000"/>
                  </a:solidFill>
                  <a:latin typeface="Calibri" panose="020F0502020204030204" pitchFamily="34" charset="0"/>
                </a:rPr>
                <a:t>  </a:t>
              </a:r>
              <a:r>
                <a:rPr lang="en-US" altLang="zh-CN" kern="100" dirty="0">
                  <a:solidFill>
                    <a:srgbClr val="000000"/>
                  </a:solidFill>
                  <a:latin typeface="Calibri" panose="020F0502020204030204" pitchFamily="34" charset="0"/>
                </a:rPr>
                <a:t>5.</a:t>
              </a:r>
              <a:r>
                <a:rPr lang="zh-CN" altLang="en-US" sz="1800" kern="100" dirty="0">
                  <a:solidFill>
                    <a:srgbClr val="000000"/>
                  </a:solidFill>
                  <a:effectLst/>
                  <a:latin typeface="仿宋_GB2312" panose="02010609030101010101" charset="-122"/>
                </a:rPr>
                <a:t>加强历史文化保护</a:t>
              </a:r>
              <a:r>
                <a:rPr lang="zh-CN" altLang="en-US" kern="100" dirty="0">
                  <a:solidFill>
                    <a:srgbClr val="000000"/>
                  </a:solidFill>
                  <a:latin typeface="Calibri" panose="020F0502020204030204" pitchFamily="34" charset="0"/>
                </a:rPr>
                <a:t>  </a:t>
              </a:r>
              <a:r>
                <a:rPr lang="en-US" altLang="zh-CN" kern="100" dirty="0">
                  <a:solidFill>
                    <a:srgbClr val="000000"/>
                  </a:solidFill>
                  <a:latin typeface="Calibri" panose="020F0502020204030204" pitchFamily="34" charset="0"/>
                </a:rPr>
                <a:t>6.</a:t>
              </a:r>
              <a:r>
                <a:rPr lang="zh-CN" altLang="en-US" sz="1800" kern="100" dirty="0">
                  <a:solidFill>
                    <a:srgbClr val="000000"/>
                  </a:solidFill>
                  <a:effectLst/>
                  <a:latin typeface="仿宋_GB2312" panose="02010609030101010101" charset="-122"/>
                </a:rPr>
                <a:t>完善基础设施建设</a:t>
              </a:r>
              <a:endParaRPr lang="zh-CN" altLang="en-US" sz="1800" kern="100" dirty="0">
                <a:effectLst/>
                <a:latin typeface="Calibri" panose="020F0502020204030204" pitchFamily="34" charset="0"/>
              </a:endParaRPr>
            </a:p>
          </p:txBody>
        </p:sp>
      </p:gr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31520" y="1436807"/>
            <a:ext cx="4598851" cy="4470209"/>
          </a:xfrm>
          <a:prstGeom prst="rect">
            <a:avLst/>
          </a:prstGeom>
          <a:no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箭头: 五边形 7"/>
          <p:cNvSpPr/>
          <p:nvPr/>
        </p:nvSpPr>
        <p:spPr>
          <a:xfrm>
            <a:off x="731519" y="1197864"/>
            <a:ext cx="3466012" cy="477888"/>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5" name="组合 14"/>
          <p:cNvGrpSpPr/>
          <p:nvPr/>
        </p:nvGrpSpPr>
        <p:grpSpPr>
          <a:xfrm>
            <a:off x="0" y="181084"/>
            <a:ext cx="12006943" cy="568144"/>
            <a:chOff x="0" y="273684"/>
            <a:chExt cx="12006943" cy="568144"/>
          </a:xfrm>
        </p:grpSpPr>
        <p:sp>
          <p:nvSpPr>
            <p:cNvPr id="2" name="文本框 1"/>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4.3</a:t>
              </a:r>
              <a:r>
                <a:rPr kumimoji="1" lang="en-US" altLang="zh-CN" sz="2800" b="1" dirty="0">
                  <a:solidFill>
                    <a:srgbClr val="0070C0"/>
                  </a:solidFill>
                  <a:cs typeface="+mn-ea"/>
                  <a:sym typeface="+mn-lt"/>
                </a:rPr>
                <a:t> </a:t>
              </a:r>
              <a:r>
                <a:rPr kumimoji="1" lang="zh-CN" altLang="en-US" sz="2800" b="1" dirty="0">
                  <a:solidFill>
                    <a:srgbClr val="0070C0"/>
                  </a:solidFill>
                  <a:cs typeface="+mn-ea"/>
                  <a:sym typeface="+mn-lt"/>
                </a:rPr>
                <a:t>经验总结</a:t>
              </a:r>
              <a:r>
                <a:rPr kumimoji="1" lang="en-US" altLang="zh-CN" sz="2800" b="1" dirty="0">
                  <a:solidFill>
                    <a:srgbClr val="0070C0"/>
                  </a:solidFill>
                  <a:cs typeface="+mn-ea"/>
                  <a:sym typeface="+mn-lt"/>
                </a:rPr>
                <a:t>——</a:t>
              </a:r>
              <a:r>
                <a:rPr kumimoji="1" lang="zh-CN" altLang="en-US" sz="2800" b="1" dirty="0">
                  <a:solidFill>
                    <a:srgbClr val="0070C0"/>
                  </a:solidFill>
                  <a:cs typeface="+mn-ea"/>
                  <a:sym typeface="+mn-lt"/>
                </a:rPr>
                <a:t>“五条原则” </a:t>
              </a:r>
              <a:endParaRPr kumimoji="1" lang="zh-CN" altLang="en-US" sz="2800" b="1" dirty="0">
                <a:solidFill>
                  <a:srgbClr val="0070C0"/>
                </a:solidFill>
                <a:cs typeface="+mn-ea"/>
                <a:sym typeface="+mn-lt"/>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9" name="文本框 18"/>
          <p:cNvSpPr txBox="1"/>
          <p:nvPr/>
        </p:nvSpPr>
        <p:spPr>
          <a:xfrm>
            <a:off x="816863" y="1205975"/>
            <a:ext cx="3276165" cy="461665"/>
          </a:xfrm>
          <a:prstGeom prst="rect">
            <a:avLst/>
          </a:prstGeom>
          <a:noFill/>
        </p:spPr>
        <p:txBody>
          <a:bodyPr wrap="square">
            <a:spAutoFit/>
          </a:bodyPr>
          <a:lstStyle/>
          <a:p>
            <a:r>
              <a:rPr lang="en-US" altLang="zh-CN" sz="2400" b="1" kern="0">
                <a:solidFill>
                  <a:schemeClr val="bg1"/>
                </a:solidFill>
                <a:cs typeface="+mn-ea"/>
                <a:sym typeface="+mn-lt"/>
              </a:rPr>
              <a:t>1.</a:t>
            </a:r>
            <a:r>
              <a:rPr lang="zh-CN" altLang="en-US" sz="2400" b="1" kern="0">
                <a:solidFill>
                  <a:schemeClr val="bg1"/>
                </a:solidFill>
                <a:cs typeface="+mn-ea"/>
                <a:sym typeface="+mn-lt"/>
              </a:rPr>
              <a:t>一体化统筹推进原则</a:t>
            </a:r>
            <a:endParaRPr lang="en-US" altLang="zh-CN" sz="2400" b="1" kern="0">
              <a:solidFill>
                <a:schemeClr val="bg1"/>
              </a:solidFill>
              <a:cs typeface="+mn-ea"/>
              <a:sym typeface="+mn-lt"/>
            </a:endParaRPr>
          </a:p>
        </p:txBody>
      </p:sp>
      <p:sp>
        <p:nvSpPr>
          <p:cNvPr id="25" name="文本框 24"/>
          <p:cNvSpPr txBox="1"/>
          <p:nvPr/>
        </p:nvSpPr>
        <p:spPr>
          <a:xfrm>
            <a:off x="883629" y="1765806"/>
            <a:ext cx="4294632" cy="3904852"/>
          </a:xfrm>
          <a:prstGeom prst="rect">
            <a:avLst/>
          </a:prstGeom>
          <a:noFill/>
        </p:spPr>
        <p:txBody>
          <a:bodyPr wrap="square">
            <a:spAutoFit/>
          </a:bodyPr>
          <a:lstStyle/>
          <a:p>
            <a:pPr algn="just">
              <a:lnSpc>
                <a:spcPct val="150000"/>
              </a:lnSpc>
            </a:pPr>
            <a:r>
              <a:rPr lang="zh-CN" altLang="en-US" sz="2400" kern="0">
                <a:solidFill>
                  <a:prstClr val="black"/>
                </a:solidFill>
                <a:cs typeface="+mn-ea"/>
                <a:sym typeface="+mn-lt"/>
              </a:rPr>
              <a:t>统筹推进城市更新规划体系的构建，对</a:t>
            </a:r>
            <a:r>
              <a:rPr lang="zh-CN" altLang="en-US" sz="2400" b="1" kern="0">
                <a:solidFill>
                  <a:srgbClr val="0070C0"/>
                </a:solidFill>
                <a:cs typeface="+mn-ea"/>
                <a:sym typeface="+mn-lt"/>
              </a:rPr>
              <a:t>城市建筑高度</a:t>
            </a:r>
            <a:r>
              <a:rPr lang="zh-CN" altLang="en-US" sz="2400" kern="0">
                <a:solidFill>
                  <a:prstClr val="black"/>
                </a:solidFill>
                <a:cs typeface="+mn-ea"/>
                <a:sym typeface="+mn-lt"/>
              </a:rPr>
              <a:t>、</a:t>
            </a:r>
            <a:r>
              <a:rPr lang="zh-CN" altLang="en-US" sz="2400" b="1" kern="0">
                <a:solidFill>
                  <a:srgbClr val="0070C0"/>
                </a:solidFill>
                <a:cs typeface="+mn-ea"/>
                <a:sym typeface="+mn-lt"/>
              </a:rPr>
              <a:t>开发强度</a:t>
            </a:r>
            <a:r>
              <a:rPr lang="zh-CN" altLang="en-US" sz="2400" kern="0">
                <a:solidFill>
                  <a:prstClr val="black"/>
                </a:solidFill>
                <a:cs typeface="+mn-ea"/>
                <a:sym typeface="+mn-lt"/>
              </a:rPr>
              <a:t>、</a:t>
            </a:r>
            <a:r>
              <a:rPr lang="zh-CN" altLang="en-US" sz="2400" b="1" kern="0">
                <a:solidFill>
                  <a:srgbClr val="0070C0"/>
                </a:solidFill>
                <a:cs typeface="+mn-ea"/>
                <a:sym typeface="+mn-lt"/>
              </a:rPr>
              <a:t>天际线控制</a:t>
            </a:r>
            <a:r>
              <a:rPr lang="zh-CN" altLang="en-US" sz="2400" kern="0">
                <a:solidFill>
                  <a:prstClr val="black"/>
                </a:solidFill>
                <a:cs typeface="+mn-ea"/>
                <a:sym typeface="+mn-lt"/>
              </a:rPr>
              <a:t>、</a:t>
            </a:r>
            <a:r>
              <a:rPr lang="zh-CN" altLang="en-US" sz="2400" b="1" kern="0">
                <a:solidFill>
                  <a:srgbClr val="0070C0"/>
                </a:solidFill>
                <a:cs typeface="+mn-ea"/>
                <a:sym typeface="+mn-lt"/>
              </a:rPr>
              <a:t>开敞空间系统</a:t>
            </a:r>
            <a:r>
              <a:rPr lang="zh-CN" altLang="en-US" sz="2400" kern="0">
                <a:solidFill>
                  <a:prstClr val="black"/>
                </a:solidFill>
                <a:cs typeface="+mn-ea"/>
                <a:sym typeface="+mn-lt"/>
              </a:rPr>
              <a:t>、</a:t>
            </a:r>
            <a:r>
              <a:rPr lang="zh-CN" altLang="en-US" sz="2400" b="1" kern="0">
                <a:solidFill>
                  <a:srgbClr val="0070C0"/>
                </a:solidFill>
                <a:cs typeface="+mn-ea"/>
                <a:sym typeface="+mn-lt"/>
              </a:rPr>
              <a:t>建筑色彩</a:t>
            </a:r>
            <a:r>
              <a:rPr lang="zh-CN" altLang="en-US" sz="2400" kern="0">
                <a:solidFill>
                  <a:prstClr val="black"/>
                </a:solidFill>
                <a:cs typeface="+mn-ea"/>
                <a:sym typeface="+mn-lt"/>
              </a:rPr>
              <a:t>、</a:t>
            </a:r>
            <a:r>
              <a:rPr lang="zh-CN" altLang="en-US" sz="2400" b="1" kern="0">
                <a:solidFill>
                  <a:srgbClr val="0070C0"/>
                </a:solidFill>
                <a:cs typeface="+mn-ea"/>
                <a:sym typeface="+mn-lt"/>
              </a:rPr>
              <a:t>城市交通</a:t>
            </a:r>
            <a:r>
              <a:rPr lang="zh-CN" altLang="en-US" sz="2400" kern="0">
                <a:solidFill>
                  <a:prstClr val="black"/>
                </a:solidFill>
                <a:cs typeface="+mn-ea"/>
                <a:sym typeface="+mn-lt"/>
              </a:rPr>
              <a:t>、</a:t>
            </a:r>
            <a:r>
              <a:rPr lang="zh-CN" altLang="en-US" sz="2400" b="1" kern="0">
                <a:solidFill>
                  <a:srgbClr val="0070C0"/>
                </a:solidFill>
                <a:cs typeface="+mn-ea"/>
                <a:sym typeface="+mn-lt"/>
              </a:rPr>
              <a:t>地下空间</a:t>
            </a:r>
            <a:r>
              <a:rPr lang="zh-CN" altLang="en-US" sz="2400" kern="0">
                <a:solidFill>
                  <a:prstClr val="black"/>
                </a:solidFill>
                <a:cs typeface="+mn-ea"/>
                <a:sym typeface="+mn-lt"/>
              </a:rPr>
              <a:t>、</a:t>
            </a:r>
            <a:r>
              <a:rPr lang="zh-CN" altLang="en-US" sz="2400" b="1" kern="0">
                <a:solidFill>
                  <a:srgbClr val="0070C0"/>
                </a:solidFill>
                <a:cs typeface="+mn-ea"/>
                <a:sym typeface="+mn-lt"/>
              </a:rPr>
              <a:t>重要节点</a:t>
            </a:r>
            <a:r>
              <a:rPr lang="zh-CN" altLang="en-US" sz="2400" kern="0">
                <a:solidFill>
                  <a:prstClr val="black"/>
                </a:solidFill>
                <a:cs typeface="+mn-ea"/>
                <a:sym typeface="+mn-lt"/>
              </a:rPr>
              <a:t>等方面进行全方位指引，为城市更新工作的实施提供保障。</a:t>
            </a:r>
            <a:endParaRPr lang="en-US" altLang="zh-CN" sz="2400" kern="0">
              <a:solidFill>
                <a:prstClr val="black"/>
              </a:solidFill>
              <a:cs typeface="+mn-ea"/>
              <a:sym typeface="+mn-lt"/>
            </a:endParaRPr>
          </a:p>
        </p:txBody>
      </p:sp>
      <p:pic>
        <p:nvPicPr>
          <p:cNvPr id="5" name="图片 4"/>
          <p:cNvPicPr>
            <a:picLocks noChangeAspect="1"/>
          </p:cNvPicPr>
          <p:nvPr/>
        </p:nvPicPr>
        <p:blipFill rotWithShape="1">
          <a:blip r:embed="rId1">
            <a:extLst>
              <a:ext uri="{BEBA8EAE-BF5A-486C-A8C5-ECC9F3942E4B}">
                <a14:imgProps xmlns:a14="http://schemas.microsoft.com/office/drawing/2010/main">
                  <a14:imgLayer r:embed="rId2">
                    <a14:imgEffect>
                      <a14:brightnessContrast bright="6000" contrast="8000"/>
                    </a14:imgEffect>
                  </a14:imgLayer>
                </a14:imgProps>
              </a:ext>
              <a:ext uri="{28A0092B-C50C-407E-A947-70E740481C1C}">
                <a14:useLocalDpi xmlns:a14="http://schemas.microsoft.com/office/drawing/2010/main" val="0"/>
              </a:ext>
            </a:extLst>
          </a:blip>
          <a:srcRect l="10180" r="12812" b="6679"/>
          <a:stretch>
            <a:fillRect/>
          </a:stretch>
        </p:blipFill>
        <p:spPr>
          <a:xfrm>
            <a:off x="5482480" y="1436807"/>
            <a:ext cx="5978000" cy="4470206"/>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181084"/>
            <a:ext cx="12006943" cy="568144"/>
            <a:chOff x="0" y="273684"/>
            <a:chExt cx="12006943" cy="568144"/>
          </a:xfrm>
        </p:grpSpPr>
        <p:sp>
          <p:nvSpPr>
            <p:cNvPr id="2" name="文本框 1"/>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4.3</a:t>
              </a:r>
              <a:r>
                <a:rPr kumimoji="1" lang="en-US" altLang="zh-CN" sz="2800" b="1" dirty="0">
                  <a:solidFill>
                    <a:srgbClr val="0070C0"/>
                  </a:solidFill>
                  <a:cs typeface="+mn-ea"/>
                  <a:sym typeface="+mn-lt"/>
                </a:rPr>
                <a:t> </a:t>
              </a:r>
              <a:r>
                <a:rPr kumimoji="1" lang="zh-CN" altLang="en-US" sz="2800" b="1" dirty="0">
                  <a:solidFill>
                    <a:srgbClr val="0070C0"/>
                  </a:solidFill>
                  <a:cs typeface="+mn-ea"/>
                  <a:sym typeface="+mn-lt"/>
                </a:rPr>
                <a:t>经验总结</a:t>
              </a:r>
              <a:r>
                <a:rPr kumimoji="1" lang="en-US" altLang="zh-CN" sz="2800" b="1" dirty="0">
                  <a:solidFill>
                    <a:srgbClr val="0070C0"/>
                  </a:solidFill>
                  <a:cs typeface="+mn-ea"/>
                  <a:sym typeface="+mn-lt"/>
                </a:rPr>
                <a:t>——</a:t>
              </a:r>
              <a:r>
                <a:rPr kumimoji="1" lang="zh-CN" altLang="en-US" sz="2800" b="1" dirty="0">
                  <a:solidFill>
                    <a:srgbClr val="0070C0"/>
                  </a:solidFill>
                  <a:cs typeface="+mn-ea"/>
                  <a:sym typeface="+mn-lt"/>
                </a:rPr>
                <a:t>“五条原则” </a:t>
              </a:r>
              <a:endParaRPr kumimoji="1" lang="zh-CN" altLang="en-US" sz="2800" b="1" dirty="0">
                <a:solidFill>
                  <a:srgbClr val="0070C0"/>
                </a:solidFill>
                <a:cs typeface="+mn-ea"/>
                <a:sym typeface="+mn-lt"/>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64" name="组合 63"/>
          <p:cNvGrpSpPr/>
          <p:nvPr/>
        </p:nvGrpSpPr>
        <p:grpSpPr>
          <a:xfrm>
            <a:off x="670561" y="1780526"/>
            <a:ext cx="10850880" cy="4496067"/>
            <a:chOff x="670561" y="1685276"/>
            <a:chExt cx="10850880" cy="4496067"/>
          </a:xfrm>
        </p:grpSpPr>
        <p:grpSp>
          <p:nvGrpSpPr>
            <p:cNvPr id="51" name="组合 50"/>
            <p:cNvGrpSpPr/>
            <p:nvPr/>
          </p:nvGrpSpPr>
          <p:grpSpPr>
            <a:xfrm>
              <a:off x="670561" y="1685276"/>
              <a:ext cx="10850880" cy="1368819"/>
              <a:chOff x="670561" y="1685276"/>
              <a:chExt cx="10850880" cy="1368819"/>
            </a:xfrm>
          </p:grpSpPr>
          <p:sp>
            <p:nvSpPr>
              <p:cNvPr id="50" name="矩形 49"/>
              <p:cNvSpPr/>
              <p:nvPr/>
            </p:nvSpPr>
            <p:spPr>
              <a:xfrm>
                <a:off x="670561" y="1685276"/>
                <a:ext cx="10850880" cy="1368819"/>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880872" y="1975821"/>
                <a:ext cx="748923" cy="769441"/>
              </a:xfrm>
              <a:prstGeom prst="rect">
                <a:avLst/>
              </a:prstGeom>
              <a:noFill/>
            </p:spPr>
            <p:txBody>
              <a:bodyPr wrap="none" rtlCol="0">
                <a:spAutoFit/>
              </a:bodyPr>
              <a:lstStyle/>
              <a:p>
                <a:r>
                  <a:rPr lang="en-US" altLang="zh-CN" sz="4400" b="1" i="1">
                    <a:solidFill>
                      <a:srgbClr val="0070C0"/>
                    </a:solidFill>
                  </a:rPr>
                  <a:t>01</a:t>
                </a:r>
                <a:endParaRPr lang="zh-CN" altLang="en-US" sz="4400" b="1" i="1">
                  <a:solidFill>
                    <a:srgbClr val="0070C0"/>
                  </a:solidFill>
                </a:endParaRPr>
              </a:p>
            </p:txBody>
          </p:sp>
          <p:sp>
            <p:nvSpPr>
              <p:cNvPr id="49" name="文本框 48"/>
              <p:cNvSpPr txBox="1"/>
              <p:nvPr/>
            </p:nvSpPr>
            <p:spPr>
              <a:xfrm>
                <a:off x="1792224" y="1738246"/>
                <a:ext cx="9491472" cy="1134862"/>
              </a:xfrm>
              <a:prstGeom prst="rect">
                <a:avLst/>
              </a:prstGeom>
              <a:noFill/>
            </p:spPr>
            <p:txBody>
              <a:bodyPr wrap="square">
                <a:spAutoFit/>
              </a:bodyPr>
              <a:lstStyle/>
              <a:p>
                <a:pPr algn="just">
                  <a:lnSpc>
                    <a:spcPct val="150000"/>
                  </a:lnSpc>
                </a:pPr>
                <a:r>
                  <a:rPr lang="en-US" altLang="zh-CN" sz="2400" b="0">
                    <a:solidFill>
                      <a:schemeClr val="tx1">
                        <a:lumMod val="85000"/>
                        <a:lumOff val="15000"/>
                      </a:schemeClr>
                    </a:solidFill>
                    <a:cs typeface="+mn-ea"/>
                    <a:sym typeface="+mn-lt"/>
                  </a:rPr>
                  <a:t>集约发展地下空间，主要包括地下交通、地下人防工程（战时城市），地下排水设施及管线设施、综合管廊建设等。</a:t>
                </a:r>
                <a:endParaRPr lang="en-US" altLang="zh-CN" sz="2400" b="0">
                  <a:solidFill>
                    <a:schemeClr val="tx1">
                      <a:lumMod val="85000"/>
                      <a:lumOff val="15000"/>
                    </a:schemeClr>
                  </a:solidFill>
                  <a:cs typeface="+mn-ea"/>
                  <a:sym typeface="+mn-lt"/>
                </a:endParaRPr>
              </a:p>
            </p:txBody>
          </p:sp>
        </p:grpSp>
        <p:grpSp>
          <p:nvGrpSpPr>
            <p:cNvPr id="52" name="组合 51"/>
            <p:cNvGrpSpPr/>
            <p:nvPr/>
          </p:nvGrpSpPr>
          <p:grpSpPr>
            <a:xfrm>
              <a:off x="670561" y="3248900"/>
              <a:ext cx="10850880" cy="1368819"/>
              <a:chOff x="670561" y="1685276"/>
              <a:chExt cx="10850880" cy="1368819"/>
            </a:xfrm>
          </p:grpSpPr>
          <p:sp>
            <p:nvSpPr>
              <p:cNvPr id="53" name="矩形 52"/>
              <p:cNvSpPr/>
              <p:nvPr/>
            </p:nvSpPr>
            <p:spPr>
              <a:xfrm>
                <a:off x="670561" y="1685276"/>
                <a:ext cx="10850880" cy="1368819"/>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880872" y="1975821"/>
                <a:ext cx="748923" cy="769441"/>
              </a:xfrm>
              <a:prstGeom prst="rect">
                <a:avLst/>
              </a:prstGeom>
              <a:noFill/>
            </p:spPr>
            <p:txBody>
              <a:bodyPr wrap="none" rtlCol="0">
                <a:spAutoFit/>
              </a:bodyPr>
              <a:lstStyle/>
              <a:p>
                <a:r>
                  <a:rPr lang="en-US" altLang="zh-CN" sz="4400" b="1" i="1">
                    <a:solidFill>
                      <a:srgbClr val="0070C0"/>
                    </a:solidFill>
                  </a:rPr>
                  <a:t>02</a:t>
                </a:r>
                <a:endParaRPr lang="zh-CN" altLang="en-US" sz="4400" b="1" i="1">
                  <a:solidFill>
                    <a:srgbClr val="0070C0"/>
                  </a:solidFill>
                </a:endParaRPr>
              </a:p>
            </p:txBody>
          </p:sp>
          <p:sp>
            <p:nvSpPr>
              <p:cNvPr id="55" name="文本框 54"/>
              <p:cNvSpPr txBox="1"/>
              <p:nvPr/>
            </p:nvSpPr>
            <p:spPr>
              <a:xfrm>
                <a:off x="1792224" y="1738246"/>
                <a:ext cx="9491472" cy="1134862"/>
              </a:xfrm>
              <a:prstGeom prst="rect">
                <a:avLst/>
              </a:prstGeom>
              <a:noFill/>
            </p:spPr>
            <p:txBody>
              <a:bodyPr wrap="square">
                <a:spAutoFit/>
              </a:bodyPr>
              <a:lstStyle/>
              <a:p>
                <a:pPr algn="just">
                  <a:lnSpc>
                    <a:spcPct val="150000"/>
                  </a:lnSpc>
                </a:pPr>
                <a:r>
                  <a:rPr lang="zh-CN" altLang="en-US" sz="2400" b="0">
                    <a:solidFill>
                      <a:schemeClr val="tx1">
                        <a:lumMod val="85000"/>
                        <a:lumOff val="15000"/>
                      </a:schemeClr>
                    </a:solidFill>
                    <a:cs typeface="+mn-ea"/>
                    <a:sym typeface="+mn-lt"/>
                  </a:rPr>
                  <a:t>优化布局地面资源，主要包括立体交通、海绵城市、口袋公园、社区功能服务设施。</a:t>
                </a:r>
                <a:endParaRPr lang="zh-CN" altLang="en-US" sz="2400" b="0">
                  <a:solidFill>
                    <a:schemeClr val="tx1">
                      <a:lumMod val="85000"/>
                      <a:lumOff val="15000"/>
                    </a:schemeClr>
                  </a:solidFill>
                  <a:cs typeface="+mn-ea"/>
                  <a:sym typeface="+mn-lt"/>
                </a:endParaRPr>
              </a:p>
            </p:txBody>
          </p:sp>
        </p:grpSp>
        <p:grpSp>
          <p:nvGrpSpPr>
            <p:cNvPr id="56" name="组合 55"/>
            <p:cNvGrpSpPr/>
            <p:nvPr/>
          </p:nvGrpSpPr>
          <p:grpSpPr>
            <a:xfrm>
              <a:off x="670561" y="4812524"/>
              <a:ext cx="10850880" cy="1368819"/>
              <a:chOff x="670561" y="1685276"/>
              <a:chExt cx="10850880" cy="1368819"/>
            </a:xfrm>
          </p:grpSpPr>
          <p:sp>
            <p:nvSpPr>
              <p:cNvPr id="57" name="矩形 56"/>
              <p:cNvSpPr/>
              <p:nvPr/>
            </p:nvSpPr>
            <p:spPr>
              <a:xfrm>
                <a:off x="670561" y="1685276"/>
                <a:ext cx="10850880" cy="1368819"/>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880872" y="1975821"/>
                <a:ext cx="748923" cy="769441"/>
              </a:xfrm>
              <a:prstGeom prst="rect">
                <a:avLst/>
              </a:prstGeom>
              <a:noFill/>
            </p:spPr>
            <p:txBody>
              <a:bodyPr wrap="none" rtlCol="0">
                <a:spAutoFit/>
              </a:bodyPr>
              <a:lstStyle/>
              <a:p>
                <a:r>
                  <a:rPr lang="en-US" altLang="zh-CN" sz="4400" b="1" i="1">
                    <a:solidFill>
                      <a:srgbClr val="0070C0"/>
                    </a:solidFill>
                  </a:rPr>
                  <a:t>03</a:t>
                </a:r>
                <a:endParaRPr lang="zh-CN" altLang="en-US" sz="4400" b="1" i="1">
                  <a:solidFill>
                    <a:srgbClr val="0070C0"/>
                  </a:solidFill>
                </a:endParaRPr>
              </a:p>
            </p:txBody>
          </p:sp>
          <p:sp>
            <p:nvSpPr>
              <p:cNvPr id="59" name="文本框 58"/>
              <p:cNvSpPr txBox="1"/>
              <p:nvPr/>
            </p:nvSpPr>
            <p:spPr>
              <a:xfrm>
                <a:off x="1792224" y="1738246"/>
                <a:ext cx="9491472" cy="1134862"/>
              </a:xfrm>
              <a:prstGeom prst="rect">
                <a:avLst/>
              </a:prstGeom>
              <a:noFill/>
            </p:spPr>
            <p:txBody>
              <a:bodyPr wrap="square">
                <a:spAutoFit/>
              </a:bodyPr>
              <a:lstStyle/>
              <a:p>
                <a:pPr algn="just">
                  <a:lnSpc>
                    <a:spcPct val="150000"/>
                  </a:lnSpc>
                </a:pPr>
                <a:r>
                  <a:rPr lang="zh-CN" altLang="en-US" sz="2400" b="0">
                    <a:solidFill>
                      <a:schemeClr val="tx1">
                        <a:lumMod val="85000"/>
                        <a:lumOff val="15000"/>
                      </a:schemeClr>
                    </a:solidFill>
                    <a:cs typeface="+mn-ea"/>
                    <a:sym typeface="+mn-lt"/>
                  </a:rPr>
                  <a:t>精心打造地上设施，主要包括建筑物的色彩、天际线，城市元素和特色风貌等。</a:t>
                </a:r>
                <a:endParaRPr lang="zh-CN" altLang="en-US" sz="2400" b="0">
                  <a:solidFill>
                    <a:schemeClr val="tx1">
                      <a:lumMod val="85000"/>
                      <a:lumOff val="15000"/>
                    </a:schemeClr>
                  </a:solidFill>
                  <a:cs typeface="+mn-ea"/>
                  <a:sym typeface="+mn-lt"/>
                </a:endParaRPr>
              </a:p>
            </p:txBody>
          </p:sp>
        </p:grpSp>
      </p:grpSp>
      <p:sp>
        <p:nvSpPr>
          <p:cNvPr id="60" name="矩形 59"/>
          <p:cNvSpPr/>
          <p:nvPr/>
        </p:nvSpPr>
        <p:spPr>
          <a:xfrm>
            <a:off x="731519" y="1084631"/>
            <a:ext cx="10789919" cy="480766"/>
          </a:xfrm>
          <a:prstGeom prst="rect">
            <a:avLst/>
          </a:prstGeom>
          <a:no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箭头: 五边形 60"/>
          <p:cNvSpPr/>
          <p:nvPr/>
        </p:nvSpPr>
        <p:spPr>
          <a:xfrm>
            <a:off x="670560" y="1066800"/>
            <a:ext cx="3526971" cy="516428"/>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文本框 61"/>
          <p:cNvSpPr txBox="1"/>
          <p:nvPr/>
        </p:nvSpPr>
        <p:spPr>
          <a:xfrm>
            <a:off x="816864" y="1094182"/>
            <a:ext cx="3998976" cy="461665"/>
          </a:xfrm>
          <a:prstGeom prst="rect">
            <a:avLst/>
          </a:prstGeom>
          <a:noFill/>
        </p:spPr>
        <p:txBody>
          <a:bodyPr wrap="square">
            <a:spAutoFit/>
          </a:bodyPr>
          <a:lstStyle/>
          <a:p>
            <a:pPr algn="just"/>
            <a:r>
              <a:rPr lang="en-US" altLang="zh-CN" sz="2400" b="1" kern="0">
                <a:solidFill>
                  <a:schemeClr val="bg1"/>
                </a:solidFill>
                <a:cs typeface="+mn-ea"/>
                <a:sym typeface="+mn-lt"/>
              </a:rPr>
              <a:t>2.</a:t>
            </a:r>
            <a:r>
              <a:rPr lang="zh-CN" altLang="en-US" sz="2400" b="1" kern="0">
                <a:solidFill>
                  <a:schemeClr val="bg1"/>
                </a:solidFill>
                <a:cs typeface="+mn-ea"/>
                <a:sym typeface="+mn-lt"/>
              </a:rPr>
              <a:t>立体化有序实施原则</a:t>
            </a:r>
            <a:endParaRPr lang="en-US" altLang="zh-CN" sz="2400" b="1" kern="0">
              <a:solidFill>
                <a:schemeClr val="bg1"/>
              </a:solidFill>
              <a:cs typeface="+mn-ea"/>
              <a:sym typeface="+mn-lt"/>
            </a:endParaRPr>
          </a:p>
        </p:txBody>
      </p:sp>
      <p:sp>
        <p:nvSpPr>
          <p:cNvPr id="63" name="文本框 62"/>
          <p:cNvSpPr txBox="1"/>
          <p:nvPr/>
        </p:nvSpPr>
        <p:spPr>
          <a:xfrm>
            <a:off x="4343836" y="1094182"/>
            <a:ext cx="5219224" cy="461665"/>
          </a:xfrm>
          <a:prstGeom prst="rect">
            <a:avLst/>
          </a:prstGeom>
          <a:noFill/>
        </p:spPr>
        <p:txBody>
          <a:bodyPr wrap="square">
            <a:spAutoFit/>
          </a:bodyPr>
          <a:lstStyle/>
          <a:p>
            <a:pPr algn="just"/>
            <a:r>
              <a:rPr lang="en-US" altLang="zh-CN" sz="2400" b="1">
                <a:cs typeface="+mn-ea"/>
                <a:sym typeface="+mn-lt"/>
              </a:rPr>
              <a:t>坚持地下、地面、地上综合更新：</a:t>
            </a:r>
            <a:endParaRPr lang="en-US" altLang="zh-CN" sz="2400" b="1" kern="0">
              <a:solidFill>
                <a:prstClr val="black"/>
              </a:solidFill>
              <a:cs typeface="+mn-ea"/>
              <a:sym typeface="+mn-lt"/>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181084"/>
            <a:ext cx="12006943" cy="568144"/>
            <a:chOff x="0" y="273684"/>
            <a:chExt cx="12006943" cy="568144"/>
          </a:xfrm>
        </p:grpSpPr>
        <p:sp>
          <p:nvSpPr>
            <p:cNvPr id="2" name="文本框 1"/>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4.3</a:t>
              </a:r>
              <a:r>
                <a:rPr kumimoji="1" lang="en-US" altLang="zh-CN" sz="2800" b="1" dirty="0">
                  <a:solidFill>
                    <a:srgbClr val="0070C0"/>
                  </a:solidFill>
                  <a:cs typeface="+mn-ea"/>
                  <a:sym typeface="+mn-lt"/>
                </a:rPr>
                <a:t> </a:t>
              </a:r>
              <a:r>
                <a:rPr kumimoji="1" lang="zh-CN" altLang="en-US" sz="2800" b="1" dirty="0">
                  <a:solidFill>
                    <a:srgbClr val="0070C0"/>
                  </a:solidFill>
                  <a:cs typeface="+mn-ea"/>
                  <a:sym typeface="+mn-lt"/>
                </a:rPr>
                <a:t>经验总结</a:t>
              </a:r>
              <a:r>
                <a:rPr kumimoji="1" lang="en-US" altLang="zh-CN" sz="2800" b="1" dirty="0">
                  <a:solidFill>
                    <a:srgbClr val="0070C0"/>
                  </a:solidFill>
                  <a:cs typeface="+mn-ea"/>
                  <a:sym typeface="+mn-lt"/>
                </a:rPr>
                <a:t>——</a:t>
              </a:r>
              <a:r>
                <a:rPr kumimoji="1" lang="zh-CN" altLang="en-US" sz="2800" b="1" dirty="0">
                  <a:solidFill>
                    <a:srgbClr val="0070C0"/>
                  </a:solidFill>
                  <a:cs typeface="+mn-ea"/>
                  <a:sym typeface="+mn-lt"/>
                </a:rPr>
                <a:t>“五条原则” </a:t>
              </a:r>
              <a:endParaRPr kumimoji="1" lang="zh-CN" altLang="en-US" sz="2800" b="1" dirty="0">
                <a:solidFill>
                  <a:srgbClr val="0070C0"/>
                </a:solidFill>
                <a:cs typeface="+mn-ea"/>
                <a:sym typeface="+mn-lt"/>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27" name="组合 26"/>
          <p:cNvGrpSpPr/>
          <p:nvPr/>
        </p:nvGrpSpPr>
        <p:grpSpPr>
          <a:xfrm>
            <a:off x="945282" y="1131730"/>
            <a:ext cx="4342819" cy="5093208"/>
            <a:chOff x="731519" y="1005840"/>
            <a:chExt cx="4342819" cy="5093208"/>
          </a:xfrm>
        </p:grpSpPr>
        <p:sp>
          <p:nvSpPr>
            <p:cNvPr id="10" name="矩形 9"/>
            <p:cNvSpPr/>
            <p:nvPr/>
          </p:nvSpPr>
          <p:spPr>
            <a:xfrm>
              <a:off x="731519" y="1244784"/>
              <a:ext cx="4342819" cy="4854264"/>
            </a:xfrm>
            <a:prstGeom prst="rect">
              <a:avLst/>
            </a:prstGeom>
            <a:no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箭头: 五边形 7"/>
            <p:cNvSpPr/>
            <p:nvPr/>
          </p:nvSpPr>
          <p:spPr>
            <a:xfrm>
              <a:off x="731519" y="1005840"/>
              <a:ext cx="3443837" cy="477888"/>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p:cNvSpPr txBox="1"/>
            <p:nvPr/>
          </p:nvSpPr>
          <p:spPr>
            <a:xfrm>
              <a:off x="816864" y="1013951"/>
              <a:ext cx="3611042" cy="461665"/>
            </a:xfrm>
            <a:prstGeom prst="rect">
              <a:avLst/>
            </a:prstGeom>
            <a:noFill/>
          </p:spPr>
          <p:txBody>
            <a:bodyPr wrap="square">
              <a:spAutoFit/>
            </a:bodyPr>
            <a:lstStyle/>
            <a:p>
              <a:pPr algn="just"/>
              <a:r>
                <a:rPr lang="en-US" altLang="zh-CN" sz="2400" b="1" kern="0">
                  <a:solidFill>
                    <a:schemeClr val="bg1"/>
                  </a:solidFill>
                  <a:cs typeface="+mn-ea"/>
                  <a:sym typeface="+mn-lt"/>
                </a:rPr>
                <a:t>3.</a:t>
              </a:r>
              <a:r>
                <a:rPr lang="zh-CN" altLang="en-US" sz="2400" b="1" kern="0">
                  <a:solidFill>
                    <a:schemeClr val="bg1"/>
                  </a:solidFill>
                  <a:cs typeface="+mn-ea"/>
                  <a:sym typeface="+mn-lt"/>
                </a:rPr>
                <a:t>整体化分类推进原则</a:t>
              </a:r>
              <a:endParaRPr lang="en-US" altLang="zh-CN" sz="2400" b="1" kern="0">
                <a:solidFill>
                  <a:schemeClr val="bg1"/>
                </a:solidFill>
                <a:cs typeface="+mn-ea"/>
                <a:sym typeface="+mn-lt"/>
              </a:endParaRPr>
            </a:p>
          </p:txBody>
        </p:sp>
        <p:sp>
          <p:nvSpPr>
            <p:cNvPr id="25" name="文本框 24"/>
            <p:cNvSpPr txBox="1"/>
            <p:nvPr/>
          </p:nvSpPr>
          <p:spPr>
            <a:xfrm>
              <a:off x="866864" y="1485280"/>
              <a:ext cx="4072128" cy="4459041"/>
            </a:xfrm>
            <a:prstGeom prst="rect">
              <a:avLst/>
            </a:prstGeom>
            <a:noFill/>
          </p:spPr>
          <p:txBody>
            <a:bodyPr wrap="square">
              <a:spAutoFit/>
            </a:bodyPr>
            <a:lstStyle/>
            <a:p>
              <a:pPr algn="just">
                <a:lnSpc>
                  <a:spcPct val="150000"/>
                </a:lnSpc>
              </a:pPr>
              <a:r>
                <a:rPr lang="zh-CN" altLang="en-US" sz="2400" kern="0">
                  <a:solidFill>
                    <a:prstClr val="black"/>
                  </a:solidFill>
                  <a:cs typeface="+mn-ea"/>
                  <a:sym typeface="+mn-lt"/>
                </a:rPr>
                <a:t>从</a:t>
              </a:r>
              <a:r>
                <a:rPr lang="zh-CN" altLang="en-US" sz="2400" b="1" kern="0">
                  <a:solidFill>
                    <a:srgbClr val="0070C0"/>
                  </a:solidFill>
                  <a:cs typeface="+mn-ea"/>
                  <a:sym typeface="+mn-lt"/>
                </a:rPr>
                <a:t>城市尺度</a:t>
              </a:r>
              <a:r>
                <a:rPr lang="zh-CN" altLang="en-US" sz="2400" kern="0">
                  <a:solidFill>
                    <a:prstClr val="black"/>
                  </a:solidFill>
                  <a:cs typeface="+mn-ea"/>
                  <a:sym typeface="+mn-lt"/>
                </a:rPr>
                <a:t>而言，补足城市基础设施短板，完善和提升城市功能；保护具有历史文化价值的街区，塑造城市特色风貌。从</a:t>
              </a:r>
              <a:r>
                <a:rPr lang="zh-CN" altLang="en-US" sz="2400" b="1" kern="0">
                  <a:solidFill>
                    <a:srgbClr val="0070C0"/>
                  </a:solidFill>
                  <a:cs typeface="+mn-ea"/>
                  <a:sym typeface="+mn-lt"/>
                </a:rPr>
                <a:t>街道和社区层面</a:t>
              </a:r>
              <a:r>
                <a:rPr lang="zh-CN" altLang="en-US" sz="2400" kern="0">
                  <a:solidFill>
                    <a:prstClr val="black"/>
                  </a:solidFill>
                  <a:cs typeface="+mn-ea"/>
                  <a:sym typeface="+mn-lt"/>
                </a:rPr>
                <a:t>而言，完善社区生活圈建设，加大老旧小区改造，改善周边环境。</a:t>
              </a:r>
              <a:endParaRPr lang="en-US" altLang="zh-CN" sz="2400" kern="0">
                <a:solidFill>
                  <a:prstClr val="black"/>
                </a:solidFill>
                <a:cs typeface="+mn-ea"/>
                <a:sym typeface="+mn-lt"/>
              </a:endParaRPr>
            </a:p>
          </p:txBody>
        </p:sp>
      </p:grpSp>
      <p:pic>
        <p:nvPicPr>
          <p:cNvPr id="34" name="Picture 2"/>
          <p:cNvPicPr>
            <a:picLocks noChangeAspect="1" noChangeArrowheads="1"/>
          </p:cNvPicPr>
          <p:nvPr/>
        </p:nvPicPr>
        <p:blipFill>
          <a:blip r:embed="rId1">
            <a:extLst>
              <a:ext uri="{BEBA8EAE-BF5A-486C-A8C5-ECC9F3942E4B}">
                <a14:imgProps xmlns:a14="http://schemas.microsoft.com/office/drawing/2010/main">
                  <a14:imgLayer r:embed="rId2">
                    <a14:imgEffect>
                      <a14:brightnessContrast bright="10000"/>
                    </a14:imgEffect>
                  </a14:imgLayer>
                </a14:imgProps>
              </a:ext>
              <a:ext uri="{28A0092B-C50C-407E-A947-70E740481C1C}">
                <a14:useLocalDpi xmlns:a14="http://schemas.microsoft.com/office/drawing/2010/main" val="0"/>
              </a:ext>
            </a:extLst>
          </a:blip>
          <a:srcRect t="11032" r="340" b="35403"/>
          <a:stretch>
            <a:fillRect/>
          </a:stretch>
        </p:blipFill>
        <p:spPr bwMode="auto">
          <a:xfrm>
            <a:off x="5684372" y="2840249"/>
            <a:ext cx="5558613" cy="16761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5" name="图片 3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5684372" y="4535084"/>
            <a:ext cx="5562346" cy="18833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7" name="文本框 32"/>
          <p:cNvSpPr>
            <a:spLocks noChangeArrowheads="1"/>
          </p:cNvSpPr>
          <p:nvPr/>
        </p:nvSpPr>
        <p:spPr bwMode="auto">
          <a:xfrm>
            <a:off x="8067591" y="2457754"/>
            <a:ext cx="2201862"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600">
                <a:solidFill>
                  <a:srgbClr val="FDE11C"/>
                </a:solidFill>
                <a:cs typeface="+mn-ea"/>
                <a:sym typeface="+mn-lt"/>
              </a:rPr>
              <a:t>补足基础设施短板</a:t>
            </a:r>
            <a:endParaRPr lang="zh-CN" altLang="en-US" b="0">
              <a:cs typeface="+mn-ea"/>
              <a:sym typeface="+mn-lt"/>
            </a:endParaRPr>
          </a:p>
        </p:txBody>
      </p:sp>
      <p:pic>
        <p:nvPicPr>
          <p:cNvPr id="33" name="图片 29"/>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5684372" y="1117414"/>
            <a:ext cx="5560479" cy="17041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 name="文本框 40"/>
          <p:cNvSpPr txBox="1"/>
          <p:nvPr/>
        </p:nvSpPr>
        <p:spPr>
          <a:xfrm>
            <a:off x="8860133" y="2421473"/>
            <a:ext cx="2382851" cy="400110"/>
          </a:xfrm>
          <a:prstGeom prst="rect">
            <a:avLst/>
          </a:prstGeom>
          <a:solidFill>
            <a:srgbClr val="0D0D0D">
              <a:alpha val="50196"/>
            </a:srgbClr>
          </a:solidFill>
        </p:spPr>
        <p:txBody>
          <a:bodyPr wrap="square">
            <a:spAutoFit/>
          </a:bodyPr>
          <a:lstStyle/>
          <a:p>
            <a:pPr algn="ctr"/>
            <a:r>
              <a:rPr lang="zh-CN" altLang="en-US" sz="2000">
                <a:solidFill>
                  <a:srgbClr val="FFFF00"/>
                </a:solidFill>
                <a:cs typeface="+mn-ea"/>
                <a:sym typeface="+mn-lt"/>
              </a:rPr>
              <a:t>补足基础设施短板</a:t>
            </a:r>
            <a:endParaRPr lang="zh-CN" altLang="en-US" sz="2000" b="0">
              <a:solidFill>
                <a:srgbClr val="FFFF00"/>
              </a:solidFill>
              <a:cs typeface="+mn-ea"/>
              <a:sym typeface="+mn-lt"/>
            </a:endParaRPr>
          </a:p>
        </p:txBody>
      </p:sp>
      <p:sp>
        <p:nvSpPr>
          <p:cNvPr id="42" name="文本框 41"/>
          <p:cNvSpPr txBox="1"/>
          <p:nvPr/>
        </p:nvSpPr>
        <p:spPr>
          <a:xfrm>
            <a:off x="8860133" y="4116309"/>
            <a:ext cx="2382851" cy="400110"/>
          </a:xfrm>
          <a:prstGeom prst="rect">
            <a:avLst/>
          </a:prstGeom>
          <a:solidFill>
            <a:srgbClr val="0D0D0D">
              <a:alpha val="50196"/>
            </a:srgbClr>
          </a:solidFill>
        </p:spPr>
        <p:txBody>
          <a:bodyPr wrap="square">
            <a:spAutoFit/>
          </a:bodyPr>
          <a:lstStyle/>
          <a:p>
            <a:pPr algn="ctr"/>
            <a:r>
              <a:rPr lang="zh-CN" altLang="en-US" sz="2000">
                <a:solidFill>
                  <a:srgbClr val="FFFF00"/>
                </a:solidFill>
                <a:cs typeface="+mn-ea"/>
                <a:sym typeface="+mn-lt"/>
              </a:rPr>
              <a:t>保护历史文化街区</a:t>
            </a:r>
            <a:endParaRPr lang="zh-CN" altLang="en-US" sz="2000">
              <a:solidFill>
                <a:srgbClr val="FFFF00"/>
              </a:solidFill>
              <a:cs typeface="+mn-ea"/>
              <a:sym typeface="+mn-lt"/>
            </a:endParaRPr>
          </a:p>
        </p:txBody>
      </p:sp>
      <p:sp>
        <p:nvSpPr>
          <p:cNvPr id="43" name="文本框 42"/>
          <p:cNvSpPr txBox="1"/>
          <p:nvPr/>
        </p:nvSpPr>
        <p:spPr>
          <a:xfrm>
            <a:off x="8860133" y="6018332"/>
            <a:ext cx="2382851" cy="400110"/>
          </a:xfrm>
          <a:prstGeom prst="rect">
            <a:avLst/>
          </a:prstGeom>
          <a:solidFill>
            <a:srgbClr val="0D0D0D">
              <a:alpha val="50196"/>
            </a:srgbClr>
          </a:solidFill>
        </p:spPr>
        <p:txBody>
          <a:bodyPr wrap="square">
            <a:spAutoFit/>
          </a:bodyPr>
          <a:lstStyle/>
          <a:p>
            <a:pPr algn="ctr"/>
            <a:r>
              <a:rPr lang="zh-CN" altLang="en-US" sz="2000">
                <a:solidFill>
                  <a:srgbClr val="FFFF00"/>
                </a:solidFill>
                <a:cs typeface="+mn-ea"/>
                <a:sym typeface="+mn-lt"/>
              </a:rPr>
              <a:t>塑造城市特色风貌</a:t>
            </a:r>
            <a:endParaRPr lang="zh-CN" altLang="en-US" sz="2000">
              <a:solidFill>
                <a:srgbClr val="FFFF00"/>
              </a:solidFill>
              <a:cs typeface="+mn-ea"/>
              <a:sym typeface="+mn-lt"/>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31520" y="1244784"/>
            <a:ext cx="10643616" cy="1363226"/>
          </a:xfrm>
          <a:prstGeom prst="rect">
            <a:avLst/>
          </a:prstGeom>
          <a:no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箭头: 五边形 7"/>
          <p:cNvSpPr/>
          <p:nvPr/>
        </p:nvSpPr>
        <p:spPr>
          <a:xfrm>
            <a:off x="731519" y="1005840"/>
            <a:ext cx="3474721" cy="477888"/>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5" name="组合 14"/>
          <p:cNvGrpSpPr/>
          <p:nvPr/>
        </p:nvGrpSpPr>
        <p:grpSpPr>
          <a:xfrm>
            <a:off x="0" y="181084"/>
            <a:ext cx="12006943" cy="568144"/>
            <a:chOff x="0" y="273684"/>
            <a:chExt cx="12006943" cy="568144"/>
          </a:xfrm>
        </p:grpSpPr>
        <p:sp>
          <p:nvSpPr>
            <p:cNvPr id="2" name="文本框 1"/>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4.3</a:t>
              </a:r>
              <a:r>
                <a:rPr kumimoji="1" lang="en-US" altLang="zh-CN" sz="2800" b="1" dirty="0">
                  <a:solidFill>
                    <a:srgbClr val="0070C0"/>
                  </a:solidFill>
                  <a:cs typeface="+mn-ea"/>
                  <a:sym typeface="+mn-lt"/>
                </a:rPr>
                <a:t> </a:t>
              </a:r>
              <a:r>
                <a:rPr kumimoji="1" lang="zh-CN" altLang="en-US" sz="2800" b="1" dirty="0">
                  <a:solidFill>
                    <a:srgbClr val="0070C0"/>
                  </a:solidFill>
                  <a:cs typeface="+mn-ea"/>
                  <a:sym typeface="+mn-lt"/>
                </a:rPr>
                <a:t>经验总结</a:t>
              </a:r>
              <a:r>
                <a:rPr kumimoji="1" lang="en-US" altLang="zh-CN" sz="2800" b="1" dirty="0">
                  <a:solidFill>
                    <a:srgbClr val="0070C0"/>
                  </a:solidFill>
                  <a:cs typeface="+mn-ea"/>
                  <a:sym typeface="+mn-lt"/>
                </a:rPr>
                <a:t>——</a:t>
              </a:r>
              <a:r>
                <a:rPr kumimoji="1" lang="zh-CN" altLang="en-US" sz="2800" b="1" dirty="0">
                  <a:solidFill>
                    <a:srgbClr val="0070C0"/>
                  </a:solidFill>
                  <a:cs typeface="+mn-ea"/>
                  <a:sym typeface="+mn-lt"/>
                </a:rPr>
                <a:t>“五条原则” </a:t>
              </a:r>
              <a:endParaRPr kumimoji="1" lang="zh-CN" altLang="en-US" sz="2800" b="1" dirty="0">
                <a:solidFill>
                  <a:srgbClr val="0070C0"/>
                </a:solidFill>
                <a:cs typeface="+mn-ea"/>
                <a:sym typeface="+mn-lt"/>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9" name="文本框 18"/>
          <p:cNvSpPr txBox="1"/>
          <p:nvPr/>
        </p:nvSpPr>
        <p:spPr>
          <a:xfrm>
            <a:off x="816864" y="1013951"/>
            <a:ext cx="3424210" cy="461665"/>
          </a:xfrm>
          <a:prstGeom prst="rect">
            <a:avLst/>
          </a:prstGeom>
          <a:noFill/>
        </p:spPr>
        <p:txBody>
          <a:bodyPr wrap="square">
            <a:spAutoFit/>
          </a:bodyPr>
          <a:lstStyle/>
          <a:p>
            <a:pPr algn="just"/>
            <a:r>
              <a:rPr lang="en-US" altLang="zh-CN" sz="2400" b="1" kern="0">
                <a:solidFill>
                  <a:schemeClr val="bg1"/>
                </a:solidFill>
                <a:cs typeface="+mn-ea"/>
                <a:sym typeface="+mn-lt"/>
              </a:rPr>
              <a:t>4.</a:t>
            </a:r>
            <a:r>
              <a:rPr lang="zh-CN" altLang="en-US" sz="2400" b="1" kern="0">
                <a:solidFill>
                  <a:schemeClr val="bg1"/>
                </a:solidFill>
                <a:cs typeface="+mn-ea"/>
                <a:sym typeface="+mn-lt"/>
              </a:rPr>
              <a:t>人性化全民参与原则</a:t>
            </a:r>
            <a:endParaRPr lang="en-US" altLang="zh-CN" sz="2400" b="1" kern="0">
              <a:solidFill>
                <a:schemeClr val="bg1"/>
              </a:solidFill>
              <a:cs typeface="+mn-ea"/>
              <a:sym typeface="+mn-lt"/>
            </a:endParaRPr>
          </a:p>
        </p:txBody>
      </p:sp>
      <p:sp>
        <p:nvSpPr>
          <p:cNvPr id="25" name="文本框 24"/>
          <p:cNvSpPr txBox="1"/>
          <p:nvPr/>
        </p:nvSpPr>
        <p:spPr>
          <a:xfrm>
            <a:off x="816864" y="1476136"/>
            <a:ext cx="10475976" cy="1004699"/>
          </a:xfrm>
          <a:prstGeom prst="rect">
            <a:avLst/>
          </a:prstGeom>
          <a:noFill/>
        </p:spPr>
        <p:txBody>
          <a:bodyPr wrap="square">
            <a:spAutoFit/>
          </a:bodyPr>
          <a:lstStyle/>
          <a:p>
            <a:pPr algn="just">
              <a:lnSpc>
                <a:spcPct val="150000"/>
              </a:lnSpc>
            </a:pPr>
            <a:r>
              <a:rPr lang="zh-CN" altLang="en-US" sz="2100" kern="0">
                <a:solidFill>
                  <a:prstClr val="black"/>
                </a:solidFill>
                <a:cs typeface="+mn-ea"/>
                <a:sym typeface="+mn-lt"/>
              </a:rPr>
              <a:t>探索全民参与的工作机制，坚持从问题入手，以解决问题为目的，针对不同群体的需求，动员社会主体广泛参与，打好</a:t>
            </a:r>
            <a:r>
              <a:rPr lang="zh-CN" altLang="en-US" sz="2100" b="1" kern="0">
                <a:solidFill>
                  <a:srgbClr val="0070C0"/>
                </a:solidFill>
                <a:cs typeface="+mn-ea"/>
                <a:sym typeface="+mn-lt"/>
              </a:rPr>
              <a:t>“民生牌”</a:t>
            </a:r>
            <a:r>
              <a:rPr lang="zh-CN" altLang="en-US" sz="2100" kern="0">
                <a:solidFill>
                  <a:prstClr val="black"/>
                </a:solidFill>
                <a:cs typeface="+mn-ea"/>
                <a:sym typeface="+mn-lt"/>
              </a:rPr>
              <a:t>和</a:t>
            </a:r>
            <a:r>
              <a:rPr lang="zh-CN" altLang="en-US" sz="2100" b="1" kern="0">
                <a:solidFill>
                  <a:srgbClr val="0070C0"/>
                </a:solidFill>
                <a:cs typeface="+mn-ea"/>
                <a:sym typeface="+mn-lt"/>
              </a:rPr>
              <a:t>“民心牌”</a:t>
            </a:r>
            <a:r>
              <a:rPr lang="zh-CN" altLang="en-US" sz="2100" kern="0">
                <a:solidFill>
                  <a:prstClr val="black"/>
                </a:solidFill>
                <a:cs typeface="+mn-ea"/>
                <a:sym typeface="+mn-lt"/>
              </a:rPr>
              <a:t>。</a:t>
            </a:r>
            <a:endParaRPr lang="en-US" altLang="zh-CN" sz="2100" kern="0">
              <a:solidFill>
                <a:prstClr val="black"/>
              </a:solidFill>
              <a:cs typeface="+mn-ea"/>
              <a:sym typeface="+mn-lt"/>
            </a:endParaRPr>
          </a:p>
        </p:txBody>
      </p:sp>
      <p:pic>
        <p:nvPicPr>
          <p:cNvPr id="26"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87139" y="2712187"/>
            <a:ext cx="7017723" cy="3925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31520" y="1244784"/>
            <a:ext cx="10643616" cy="1363226"/>
          </a:xfrm>
          <a:prstGeom prst="rect">
            <a:avLst/>
          </a:prstGeom>
          <a:no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箭头: 五边形 7"/>
          <p:cNvSpPr/>
          <p:nvPr/>
        </p:nvSpPr>
        <p:spPr>
          <a:xfrm>
            <a:off x="731519" y="1005840"/>
            <a:ext cx="3466012" cy="477888"/>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5" name="组合 14"/>
          <p:cNvGrpSpPr/>
          <p:nvPr/>
        </p:nvGrpSpPr>
        <p:grpSpPr>
          <a:xfrm>
            <a:off x="0" y="181084"/>
            <a:ext cx="12006943" cy="568144"/>
            <a:chOff x="0" y="273684"/>
            <a:chExt cx="12006943" cy="568144"/>
          </a:xfrm>
        </p:grpSpPr>
        <p:sp>
          <p:nvSpPr>
            <p:cNvPr id="2" name="文本框 1"/>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4.3</a:t>
              </a:r>
              <a:r>
                <a:rPr kumimoji="1" lang="en-US" altLang="zh-CN" sz="2800" b="1" dirty="0">
                  <a:solidFill>
                    <a:srgbClr val="0070C0"/>
                  </a:solidFill>
                  <a:cs typeface="+mn-ea"/>
                  <a:sym typeface="+mn-lt"/>
                </a:rPr>
                <a:t> </a:t>
              </a:r>
              <a:r>
                <a:rPr kumimoji="1" lang="zh-CN" altLang="en-US" sz="2800" b="1" dirty="0">
                  <a:solidFill>
                    <a:srgbClr val="0070C0"/>
                  </a:solidFill>
                  <a:cs typeface="+mn-ea"/>
                  <a:sym typeface="+mn-lt"/>
                </a:rPr>
                <a:t>经验总结</a:t>
              </a:r>
              <a:r>
                <a:rPr kumimoji="1" lang="en-US" altLang="zh-CN" sz="2800" b="1" dirty="0">
                  <a:solidFill>
                    <a:srgbClr val="0070C0"/>
                  </a:solidFill>
                  <a:cs typeface="+mn-ea"/>
                  <a:sym typeface="+mn-lt"/>
                </a:rPr>
                <a:t>——</a:t>
              </a:r>
              <a:r>
                <a:rPr kumimoji="1" lang="zh-CN" altLang="en-US" sz="2800" b="1" dirty="0">
                  <a:solidFill>
                    <a:srgbClr val="0070C0"/>
                  </a:solidFill>
                  <a:cs typeface="+mn-ea"/>
                  <a:sym typeface="+mn-lt"/>
                </a:rPr>
                <a:t>“五条原则” </a:t>
              </a:r>
              <a:endParaRPr kumimoji="1" lang="zh-CN" altLang="en-US" sz="2800" b="1" dirty="0">
                <a:solidFill>
                  <a:srgbClr val="0070C0"/>
                </a:solidFill>
                <a:cs typeface="+mn-ea"/>
                <a:sym typeface="+mn-lt"/>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3" name="组合 2"/>
          <p:cNvGrpSpPr/>
          <p:nvPr/>
        </p:nvGrpSpPr>
        <p:grpSpPr>
          <a:xfrm>
            <a:off x="1608571" y="2779776"/>
            <a:ext cx="8974858" cy="3790422"/>
            <a:chOff x="1100328" y="2016486"/>
            <a:chExt cx="9991344" cy="4219722"/>
          </a:xfrm>
        </p:grpSpPr>
        <p:pic>
          <p:nvPicPr>
            <p:cNvPr id="17" name="Picture 4"/>
            <p:cNvPicPr>
              <a:picLocks noChangeAspect="1" noChangeArrowheads="1"/>
            </p:cNvPicPr>
            <p:nvPr/>
          </p:nvPicPr>
          <p:blipFill rotWithShape="1">
            <a:blip r:embed="rId1">
              <a:extLst>
                <a:ext uri="{28A0092B-C50C-407E-A947-70E740481C1C}">
                  <a14:useLocalDpi xmlns:a14="http://schemas.microsoft.com/office/drawing/2010/main" val="0"/>
                </a:ext>
              </a:extLst>
            </a:blip>
            <a:srcRect b="41343"/>
            <a:stretch>
              <a:fillRect/>
            </a:stretch>
          </p:blipFill>
          <p:spPr bwMode="auto">
            <a:xfrm>
              <a:off x="1100328" y="2016486"/>
              <a:ext cx="9991344" cy="26835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 name="Picture 4"/>
            <p:cNvPicPr>
              <a:picLocks noChangeAspect="1" noChangeArrowheads="1"/>
            </p:cNvPicPr>
            <p:nvPr/>
          </p:nvPicPr>
          <p:blipFill rotWithShape="1">
            <a:blip r:embed="rId1">
              <a:extLst>
                <a:ext uri="{28A0092B-C50C-407E-A947-70E740481C1C}">
                  <a14:useLocalDpi xmlns:a14="http://schemas.microsoft.com/office/drawing/2010/main" val="0"/>
                </a:ext>
              </a:extLst>
            </a:blip>
            <a:srcRect t="61855" b="4167"/>
            <a:stretch>
              <a:fillRect/>
            </a:stretch>
          </p:blipFill>
          <p:spPr bwMode="auto">
            <a:xfrm>
              <a:off x="1100328" y="4681728"/>
              <a:ext cx="9991344" cy="15544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9" name="文本框 18"/>
          <p:cNvSpPr txBox="1"/>
          <p:nvPr/>
        </p:nvSpPr>
        <p:spPr>
          <a:xfrm>
            <a:off x="816864" y="1013951"/>
            <a:ext cx="3476462" cy="461665"/>
          </a:xfrm>
          <a:prstGeom prst="rect">
            <a:avLst/>
          </a:prstGeom>
          <a:noFill/>
        </p:spPr>
        <p:txBody>
          <a:bodyPr wrap="square">
            <a:spAutoFit/>
          </a:bodyPr>
          <a:lstStyle/>
          <a:p>
            <a:pPr algn="just"/>
            <a:r>
              <a:rPr lang="en-US" altLang="zh-CN" sz="2400" b="1" kern="0">
                <a:solidFill>
                  <a:schemeClr val="bg1"/>
                </a:solidFill>
                <a:cs typeface="+mn-ea"/>
                <a:sym typeface="+mn-lt"/>
              </a:rPr>
              <a:t>5.</a:t>
            </a:r>
            <a:r>
              <a:rPr lang="zh-CN" altLang="en-US" sz="2400" b="1" kern="0">
                <a:solidFill>
                  <a:schemeClr val="bg1"/>
                </a:solidFill>
                <a:cs typeface="+mn-ea"/>
                <a:sym typeface="+mn-lt"/>
              </a:rPr>
              <a:t>多元化有机更新原则</a:t>
            </a:r>
            <a:endParaRPr lang="en-US" altLang="zh-CN" sz="2400" b="1" kern="0">
              <a:solidFill>
                <a:schemeClr val="bg1"/>
              </a:solidFill>
              <a:cs typeface="+mn-ea"/>
              <a:sym typeface="+mn-lt"/>
            </a:endParaRPr>
          </a:p>
        </p:txBody>
      </p:sp>
      <p:sp>
        <p:nvSpPr>
          <p:cNvPr id="25" name="文本框 24"/>
          <p:cNvSpPr txBox="1"/>
          <p:nvPr/>
        </p:nvSpPr>
        <p:spPr>
          <a:xfrm>
            <a:off x="816864" y="1476136"/>
            <a:ext cx="10475976" cy="1048172"/>
          </a:xfrm>
          <a:prstGeom prst="rect">
            <a:avLst/>
          </a:prstGeom>
          <a:noFill/>
        </p:spPr>
        <p:txBody>
          <a:bodyPr wrap="square">
            <a:spAutoFit/>
          </a:bodyPr>
          <a:lstStyle/>
          <a:p>
            <a:pPr algn="just">
              <a:lnSpc>
                <a:spcPct val="150000"/>
              </a:lnSpc>
            </a:pPr>
            <a:r>
              <a:rPr lang="zh-CN" altLang="en-US" sz="2200" kern="0">
                <a:solidFill>
                  <a:prstClr val="black"/>
                </a:solidFill>
                <a:cs typeface="+mn-ea"/>
                <a:sym typeface="+mn-lt"/>
              </a:rPr>
              <a:t>因地制宜，因势利导，运用整治、改善、修补、修复、保存、保护以及再生等多种方式进行综合性的更新改造，实现</a:t>
            </a:r>
            <a:r>
              <a:rPr lang="zh-CN" altLang="en-US" sz="2200" b="1" kern="0">
                <a:solidFill>
                  <a:srgbClr val="0070C0"/>
                </a:solidFill>
                <a:cs typeface="+mn-ea"/>
                <a:sym typeface="+mn-lt"/>
              </a:rPr>
              <a:t>社会</a:t>
            </a:r>
            <a:r>
              <a:rPr lang="zh-CN" altLang="en-US" sz="2200" kern="0">
                <a:solidFill>
                  <a:prstClr val="black"/>
                </a:solidFill>
                <a:cs typeface="+mn-ea"/>
                <a:sym typeface="+mn-lt"/>
              </a:rPr>
              <a:t>、</a:t>
            </a:r>
            <a:r>
              <a:rPr lang="zh-CN" altLang="en-US" sz="2200" b="1" kern="0">
                <a:solidFill>
                  <a:srgbClr val="0070C0"/>
                </a:solidFill>
                <a:cs typeface="+mn-ea"/>
                <a:sym typeface="+mn-lt"/>
              </a:rPr>
              <a:t>经济</a:t>
            </a:r>
            <a:r>
              <a:rPr lang="zh-CN" altLang="en-US" sz="2200" kern="0">
                <a:solidFill>
                  <a:prstClr val="black"/>
                </a:solidFill>
                <a:cs typeface="+mn-ea"/>
                <a:sym typeface="+mn-lt"/>
              </a:rPr>
              <a:t>、</a:t>
            </a:r>
            <a:r>
              <a:rPr lang="zh-CN" altLang="en-US" sz="2200" b="1" kern="0">
                <a:solidFill>
                  <a:srgbClr val="0070C0"/>
                </a:solidFill>
                <a:cs typeface="+mn-ea"/>
                <a:sym typeface="+mn-lt"/>
              </a:rPr>
              <a:t>生态</a:t>
            </a:r>
            <a:r>
              <a:rPr lang="zh-CN" altLang="en-US" sz="2200" kern="0">
                <a:solidFill>
                  <a:prstClr val="black"/>
                </a:solidFill>
                <a:cs typeface="+mn-ea"/>
                <a:sym typeface="+mn-lt"/>
              </a:rPr>
              <a:t>、</a:t>
            </a:r>
            <a:r>
              <a:rPr lang="zh-CN" altLang="en-US" sz="2200" b="1" kern="0">
                <a:solidFill>
                  <a:srgbClr val="0070C0"/>
                </a:solidFill>
                <a:cs typeface="+mn-ea"/>
                <a:sym typeface="+mn-lt"/>
              </a:rPr>
              <a:t>文化多维价值</a:t>
            </a:r>
            <a:r>
              <a:rPr lang="zh-CN" altLang="en-US" sz="2200" kern="0">
                <a:solidFill>
                  <a:prstClr val="black"/>
                </a:solidFill>
                <a:cs typeface="+mn-ea"/>
                <a:sym typeface="+mn-lt"/>
              </a:rPr>
              <a:t>的</a:t>
            </a:r>
            <a:r>
              <a:rPr lang="zh-CN" altLang="en-US" sz="2200" b="1" kern="0">
                <a:solidFill>
                  <a:srgbClr val="0070C0"/>
                </a:solidFill>
                <a:cs typeface="+mn-ea"/>
                <a:sym typeface="+mn-lt"/>
              </a:rPr>
              <a:t>协调统一</a:t>
            </a:r>
            <a:r>
              <a:rPr lang="zh-CN" altLang="en-US" sz="2200" kern="0">
                <a:solidFill>
                  <a:prstClr val="black"/>
                </a:solidFill>
                <a:cs typeface="+mn-ea"/>
                <a:sym typeface="+mn-lt"/>
              </a:rPr>
              <a:t>。</a:t>
            </a:r>
            <a:endParaRPr lang="en-US" altLang="zh-CN" sz="2200" kern="0">
              <a:solidFill>
                <a:prstClr val="black"/>
              </a:solidFill>
              <a:cs typeface="+mn-ea"/>
              <a:sym typeface="+mn-lt"/>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407783" y="1817997"/>
            <a:ext cx="11244946" cy="4074875"/>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nvGrpSpPr>
          <p:cNvPr id="15" name="组合 14"/>
          <p:cNvGrpSpPr/>
          <p:nvPr/>
        </p:nvGrpSpPr>
        <p:grpSpPr>
          <a:xfrm>
            <a:off x="0" y="181084"/>
            <a:ext cx="12006943" cy="568144"/>
            <a:chOff x="0" y="273684"/>
            <a:chExt cx="12006943" cy="568144"/>
          </a:xfrm>
        </p:grpSpPr>
        <p:sp>
          <p:nvSpPr>
            <p:cNvPr id="2" name="文本框 1"/>
            <p:cNvSpPr txBox="1"/>
            <p:nvPr/>
          </p:nvSpPr>
          <p:spPr>
            <a:xfrm>
              <a:off x="588780" y="273684"/>
              <a:ext cx="6151653"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4.3</a:t>
              </a:r>
              <a:r>
                <a:rPr kumimoji="1" lang="en-US" altLang="zh-CN" sz="2800" b="1" dirty="0">
                  <a:solidFill>
                    <a:srgbClr val="0070C0"/>
                  </a:solidFill>
                  <a:cs typeface="+mn-ea"/>
                  <a:sym typeface="+mn-lt"/>
                </a:rPr>
                <a:t> </a:t>
              </a:r>
              <a:r>
                <a:rPr kumimoji="1" lang="zh-CN" altLang="en-US" sz="2800" b="1" dirty="0">
                  <a:solidFill>
                    <a:srgbClr val="0070C0"/>
                  </a:solidFill>
                  <a:cs typeface="+mn-ea"/>
                  <a:sym typeface="+mn-lt"/>
                </a:rPr>
                <a:t>经验总结</a:t>
              </a:r>
              <a:r>
                <a:rPr kumimoji="1" lang="en-US" altLang="zh-CN" sz="2800" b="1" dirty="0">
                  <a:solidFill>
                    <a:srgbClr val="0070C0"/>
                  </a:solidFill>
                  <a:cs typeface="+mn-ea"/>
                  <a:sym typeface="+mn-lt"/>
                </a:rPr>
                <a:t>——</a:t>
              </a:r>
              <a:r>
                <a:rPr kumimoji="1" lang="zh-CN" altLang="en-US" sz="2800" b="1" dirty="0">
                  <a:solidFill>
                    <a:srgbClr val="0070C0"/>
                  </a:solidFill>
                  <a:cs typeface="+mn-ea"/>
                  <a:sym typeface="+mn-lt"/>
                </a:rPr>
                <a:t>“六项具体任务” </a:t>
              </a:r>
              <a:endParaRPr kumimoji="1" lang="zh-CN" altLang="en-US" sz="2800" b="1" dirty="0">
                <a:solidFill>
                  <a:srgbClr val="0070C0"/>
                </a:solidFill>
                <a:cs typeface="+mn-ea"/>
                <a:sym typeface="+mn-lt"/>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17" name="组合 16"/>
          <p:cNvGrpSpPr/>
          <p:nvPr/>
        </p:nvGrpSpPr>
        <p:grpSpPr>
          <a:xfrm>
            <a:off x="642257" y="1075869"/>
            <a:ext cx="3206931" cy="511627"/>
            <a:chOff x="1915887" y="1088569"/>
            <a:chExt cx="3206931" cy="511627"/>
          </a:xfrm>
        </p:grpSpPr>
        <p:sp>
          <p:nvSpPr>
            <p:cNvPr id="18" name="矩形: 圆角 17"/>
            <p:cNvSpPr/>
            <p:nvPr/>
          </p:nvSpPr>
          <p:spPr>
            <a:xfrm flipV="1">
              <a:off x="1915887" y="1088569"/>
              <a:ext cx="3206931" cy="511627"/>
            </a:xfrm>
            <a:prstGeom prst="roundRect">
              <a:avLst>
                <a:gd name="adj" fmla="val 50000"/>
              </a:avLst>
            </a:prstGeom>
            <a:gradFill>
              <a:gsLst>
                <a:gs pos="85000">
                  <a:srgbClr val="009AD0"/>
                </a:gs>
                <a:gs pos="0">
                  <a:srgbClr val="0070C0"/>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000"/>
                </a:lnSpc>
              </a:pPr>
              <a:endParaRPr lang="zh-CN" altLang="en-US" sz="3600">
                <a:solidFill>
                  <a:srgbClr val="5D88A8">
                    <a:lumMod val="20000"/>
                    <a:lumOff val="80000"/>
                  </a:srgbClr>
                </a:solidFill>
                <a:latin typeface="思源宋体 CN Heavy"/>
                <a:ea typeface="思源宋体 CN Heavy"/>
              </a:endParaRPr>
            </a:p>
          </p:txBody>
        </p:sp>
        <p:sp>
          <p:nvSpPr>
            <p:cNvPr id="19" name="文本框 18"/>
            <p:cNvSpPr txBox="1"/>
            <p:nvPr/>
          </p:nvSpPr>
          <p:spPr>
            <a:xfrm>
              <a:off x="2030549" y="1117335"/>
              <a:ext cx="2996476" cy="454099"/>
            </a:xfrm>
            <a:prstGeom prst="rect">
              <a:avLst/>
            </a:prstGeom>
            <a:noFill/>
          </p:spPr>
          <p:txBody>
            <a:bodyPr wrap="square" rtlCol="0">
              <a:spAutoFit/>
            </a:bodyPr>
            <a:lstStyle/>
            <a:p>
              <a:pPr>
                <a:lnSpc>
                  <a:spcPts val="3000"/>
                </a:lnSpc>
              </a:pP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推进老旧小区改造</a:t>
              </a:r>
              <a:endPar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1" name="文本框 20"/>
          <p:cNvSpPr txBox="1"/>
          <p:nvPr/>
        </p:nvSpPr>
        <p:spPr>
          <a:xfrm>
            <a:off x="522448" y="1958526"/>
            <a:ext cx="10977881" cy="1561774"/>
          </a:xfrm>
          <a:prstGeom prst="rect">
            <a:avLst/>
          </a:prstGeom>
          <a:noFill/>
        </p:spPr>
        <p:txBody>
          <a:bodyPr wrap="square">
            <a:spAutoFit/>
          </a:bodyPr>
          <a:lstStyle/>
          <a:p>
            <a:pPr marL="0" marR="0" algn="just">
              <a:lnSpc>
                <a:spcPct val="150000"/>
              </a:lnSpc>
              <a:spcBef>
                <a:spcPts val="0"/>
              </a:spcBef>
              <a:spcAft>
                <a:spcPts val="0"/>
              </a:spcAft>
            </a:pPr>
            <a:r>
              <a:rPr lang="zh-CN" altLang="en-US" sz="2200" kern="100" dirty="0">
                <a:solidFill>
                  <a:srgbClr val="000000"/>
                </a:solidFill>
                <a:effectLst/>
                <a:latin typeface="仿宋_GB2312" panose="02010609030101010101" charset="-122"/>
              </a:rPr>
              <a:t>    “十四五”期间</a:t>
            </a:r>
            <a:r>
              <a:rPr lang="zh-CN" altLang="en-US" sz="2200" kern="100" dirty="0">
                <a:solidFill>
                  <a:srgbClr val="000000"/>
                </a:solidFill>
                <a:latin typeface="仿宋_GB2312" panose="02010609030101010101" charset="-122"/>
              </a:rPr>
              <a:t>，</a:t>
            </a:r>
            <a:r>
              <a:rPr lang="zh-CN" altLang="en-US" sz="2200" kern="100" dirty="0">
                <a:solidFill>
                  <a:srgbClr val="000000"/>
                </a:solidFill>
                <a:effectLst/>
                <a:latin typeface="仿宋_GB2312" panose="02010609030101010101" charset="-122"/>
              </a:rPr>
              <a:t>在确保完成</a:t>
            </a:r>
            <a:r>
              <a:rPr lang="en-US" altLang="zh-CN" sz="2200" kern="100" dirty="0">
                <a:solidFill>
                  <a:srgbClr val="000000"/>
                </a:solidFill>
                <a:latin typeface="Arial" panose="020B0604020202020204" pitchFamily="34" charset="0"/>
                <a:cs typeface="Arial" panose="020B0604020202020204" pitchFamily="34" charset="0"/>
              </a:rPr>
              <a:t>2000</a:t>
            </a:r>
            <a:r>
              <a:rPr lang="zh-CN" altLang="en-US" sz="2200" kern="100" dirty="0">
                <a:solidFill>
                  <a:srgbClr val="000000"/>
                </a:solidFill>
                <a:effectLst/>
                <a:latin typeface="仿宋_GB2312" panose="02010609030101010101" charset="-122"/>
              </a:rPr>
              <a:t>年前建成的老旧小区改造基础上，力争完成</a:t>
            </a:r>
            <a:r>
              <a:rPr lang="en-US" altLang="zh-CN" sz="2200" kern="100" dirty="0">
                <a:solidFill>
                  <a:srgbClr val="000000"/>
                </a:solidFill>
                <a:latin typeface="Arial" panose="020B0604020202020204" pitchFamily="34" charset="0"/>
                <a:cs typeface="Arial" panose="020B0604020202020204" pitchFamily="34" charset="0"/>
              </a:rPr>
              <a:t>2005</a:t>
            </a:r>
            <a:r>
              <a:rPr lang="zh-CN" altLang="en-US" sz="2200" kern="100" dirty="0">
                <a:solidFill>
                  <a:srgbClr val="000000"/>
                </a:solidFill>
                <a:effectLst/>
                <a:latin typeface="仿宋_GB2312" panose="02010609030101010101" charset="-122"/>
              </a:rPr>
              <a:t>年前建成老旧小区改造任务，大约涉及</a:t>
            </a:r>
            <a:r>
              <a:rPr lang="en-US" altLang="zh-CN" sz="2200" b="1" kern="100" dirty="0">
                <a:solidFill>
                  <a:srgbClr val="FF0000"/>
                </a:solidFill>
                <a:effectLst/>
                <a:latin typeface="Arial" panose="020B0604020202020204" pitchFamily="34" charset="0"/>
                <a:cs typeface="Arial" panose="020B0604020202020204" pitchFamily="34" charset="0"/>
              </a:rPr>
              <a:t>2437</a:t>
            </a:r>
            <a:r>
              <a:rPr lang="zh-CN" altLang="en-US" sz="2200" kern="100" dirty="0">
                <a:solidFill>
                  <a:srgbClr val="000000"/>
                </a:solidFill>
                <a:effectLst/>
                <a:latin typeface="仿宋_GB2312" panose="02010609030101010101" charset="-122"/>
              </a:rPr>
              <a:t>栋楼、</a:t>
            </a:r>
            <a:r>
              <a:rPr lang="en-US" altLang="zh-CN" sz="2200" b="1" kern="100" dirty="0">
                <a:solidFill>
                  <a:srgbClr val="FF0000"/>
                </a:solidFill>
                <a:effectLst/>
                <a:latin typeface="Arial" panose="020B0604020202020204" pitchFamily="34" charset="0"/>
                <a:cs typeface="Arial" panose="020B0604020202020204" pitchFamily="34" charset="0"/>
              </a:rPr>
              <a:t>8.4</a:t>
            </a:r>
            <a:r>
              <a:rPr lang="zh-CN" altLang="en-US" sz="2200" kern="100" dirty="0">
                <a:solidFill>
                  <a:srgbClr val="000000"/>
                </a:solidFill>
                <a:effectLst/>
                <a:latin typeface="仿宋_GB2312" panose="02010609030101010101" charset="-122"/>
              </a:rPr>
              <a:t>万户居民。老旧小区改造按照“一小区一方案”的原则，给予群众更多自主选择权，努力寻求各方满意的相对最优方案。</a:t>
            </a:r>
            <a:endParaRPr lang="zh-CN" altLang="en-US" sz="2200" kern="100" dirty="0">
              <a:effectLst/>
              <a:latin typeface="Calibri" panose="020F0502020204030204" pitchFamily="34" charset="0"/>
            </a:endParaRPr>
          </a:p>
        </p:txBody>
      </p:sp>
      <p:sp>
        <p:nvSpPr>
          <p:cNvPr id="25" name="文本框 24"/>
          <p:cNvSpPr txBox="1"/>
          <p:nvPr/>
        </p:nvSpPr>
        <p:spPr>
          <a:xfrm>
            <a:off x="522448" y="3597150"/>
            <a:ext cx="10977881" cy="2122805"/>
          </a:xfrm>
          <a:prstGeom prst="rect">
            <a:avLst/>
          </a:prstGeom>
          <a:noFill/>
        </p:spPr>
        <p:txBody>
          <a:bodyPr wrap="square">
            <a:spAutoFit/>
          </a:bodyPr>
          <a:lstStyle/>
          <a:p>
            <a:pPr marL="0" marR="0" algn="just">
              <a:lnSpc>
                <a:spcPct val="150000"/>
              </a:lnSpc>
              <a:spcBef>
                <a:spcPts val="0"/>
              </a:spcBef>
              <a:spcAft>
                <a:spcPts val="0"/>
              </a:spcAft>
            </a:pPr>
            <a:r>
              <a:rPr lang="zh-CN" altLang="en-US" sz="2200" kern="100" dirty="0">
                <a:solidFill>
                  <a:srgbClr val="000000"/>
                </a:solidFill>
                <a:effectLst/>
                <a:latin typeface="仿宋_GB2312" panose="02010609030101010101" charset="-122"/>
              </a:rPr>
              <a:t>   </a:t>
            </a:r>
            <a:r>
              <a:rPr lang="en-US" altLang="zh-CN" sz="2200" kern="100" dirty="0">
                <a:solidFill>
                  <a:srgbClr val="000000"/>
                </a:solidFill>
                <a:effectLst/>
                <a:latin typeface="仿宋_GB2312" panose="02010609030101010101" charset="-122"/>
              </a:rPr>
              <a:t> </a:t>
            </a:r>
            <a:r>
              <a:rPr lang="zh-CN" altLang="en-US" sz="2200" kern="100" dirty="0">
                <a:solidFill>
                  <a:srgbClr val="000000"/>
                </a:solidFill>
                <a:effectLst/>
                <a:latin typeface="仿宋_GB2312" panose="02010609030101010101" charset="-122"/>
              </a:rPr>
              <a:t>积极推进</a:t>
            </a:r>
            <a:r>
              <a:rPr lang="en-US" altLang="zh-CN" sz="2200" kern="100" dirty="0">
                <a:solidFill>
                  <a:srgbClr val="FF0000"/>
                </a:solidFill>
                <a:effectLst/>
                <a:latin typeface="仿宋_GB2312" panose="02010609030101010101" charset="-122"/>
              </a:rPr>
              <a:t>“</a:t>
            </a:r>
            <a:r>
              <a:rPr lang="zh-CN" altLang="en-US" sz="2200" b="1" kern="100" dirty="0">
                <a:solidFill>
                  <a:srgbClr val="FF0000"/>
                </a:solidFill>
                <a:effectLst/>
                <a:latin typeface="仿宋_GB2312" panose="02010609030101010101" charset="-122"/>
              </a:rPr>
              <a:t>红色物业</a:t>
            </a:r>
            <a:r>
              <a:rPr lang="en-US" altLang="zh-CN" sz="2200" b="1" kern="100" dirty="0">
                <a:solidFill>
                  <a:srgbClr val="FF0000"/>
                </a:solidFill>
                <a:effectLst/>
                <a:latin typeface="仿宋_GB2312" panose="02010609030101010101" charset="-122"/>
              </a:rPr>
              <a:t>”</a:t>
            </a:r>
            <a:r>
              <a:rPr lang="zh-CN" altLang="en-US" sz="2200" kern="100" dirty="0">
                <a:solidFill>
                  <a:srgbClr val="000000"/>
                </a:solidFill>
                <a:effectLst/>
                <a:latin typeface="仿宋_GB2312" panose="02010609030101010101" charset="-122"/>
              </a:rPr>
              <a:t>建设</a:t>
            </a:r>
            <a:r>
              <a:rPr lang="zh-CN" altLang="en-US" sz="2200" kern="100" dirty="0">
                <a:solidFill>
                  <a:srgbClr val="000000"/>
                </a:solidFill>
                <a:latin typeface="仿宋_GB2312" panose="02010609030101010101" charset="-122"/>
              </a:rPr>
              <a:t>，</a:t>
            </a:r>
            <a:r>
              <a:rPr lang="zh-CN" altLang="en-US" sz="2200" kern="100" dirty="0">
                <a:solidFill>
                  <a:srgbClr val="000000"/>
                </a:solidFill>
                <a:effectLst/>
                <a:latin typeface="仿宋_GB2312" panose="02010609030101010101" charset="-122"/>
              </a:rPr>
              <a:t>对于老旧小区实行物业管理全覆盖，打通服务群众</a:t>
            </a:r>
            <a:r>
              <a:rPr lang="en-US" altLang="zh-CN" sz="2200" kern="100" dirty="0">
                <a:solidFill>
                  <a:srgbClr val="000000"/>
                </a:solidFill>
                <a:effectLst/>
                <a:latin typeface="仿宋_GB2312" panose="02010609030101010101" charset="-122"/>
              </a:rPr>
              <a:t>“</a:t>
            </a:r>
            <a:r>
              <a:rPr lang="zh-CN" altLang="en-US" sz="2200" kern="100" dirty="0">
                <a:solidFill>
                  <a:srgbClr val="000000"/>
                </a:solidFill>
                <a:effectLst/>
                <a:latin typeface="仿宋_GB2312" panose="02010609030101010101" charset="-122"/>
              </a:rPr>
              <a:t>最后一公里</a:t>
            </a:r>
            <a:r>
              <a:rPr lang="en-US" altLang="zh-CN" sz="2200" kern="100" dirty="0">
                <a:solidFill>
                  <a:srgbClr val="000000"/>
                </a:solidFill>
                <a:effectLst/>
                <a:latin typeface="仿宋_GB2312" panose="02010609030101010101" charset="-122"/>
              </a:rPr>
              <a:t>”</a:t>
            </a:r>
            <a:r>
              <a:rPr lang="zh-CN" altLang="en-US" sz="2200" kern="100" dirty="0">
                <a:solidFill>
                  <a:srgbClr val="000000"/>
                </a:solidFill>
                <a:effectLst/>
                <a:latin typeface="仿宋_GB2312" panose="02010609030101010101" charset="-122"/>
              </a:rPr>
              <a:t>，努力实现</a:t>
            </a:r>
            <a:r>
              <a:rPr lang="en-US" altLang="zh-CN" sz="2200" kern="100" dirty="0">
                <a:solidFill>
                  <a:srgbClr val="FF0000"/>
                </a:solidFill>
                <a:effectLst/>
                <a:latin typeface="仿宋_GB2312" panose="02010609030101010101" charset="-122"/>
              </a:rPr>
              <a:t>“</a:t>
            </a:r>
            <a:r>
              <a:rPr lang="zh-CN" altLang="en-US" sz="2200" b="1" kern="100" dirty="0">
                <a:solidFill>
                  <a:srgbClr val="FF0000"/>
                </a:solidFill>
                <a:effectLst/>
                <a:latin typeface="仿宋_GB2312" panose="02010609030101010101" charset="-122"/>
              </a:rPr>
              <a:t>缴费积极</a:t>
            </a:r>
            <a:r>
              <a:rPr lang="en-US" altLang="zh-CN" sz="2200" b="1" kern="100" dirty="0">
                <a:solidFill>
                  <a:srgbClr val="FF0000"/>
                </a:solidFill>
                <a:effectLst/>
                <a:latin typeface="仿宋_GB2312" panose="02010609030101010101" charset="-122"/>
              </a:rPr>
              <a:t>-</a:t>
            </a:r>
            <a:r>
              <a:rPr lang="zh-CN" altLang="en-US" sz="2200" b="1" kern="100" dirty="0">
                <a:solidFill>
                  <a:srgbClr val="FF0000"/>
                </a:solidFill>
                <a:effectLst/>
                <a:latin typeface="仿宋_GB2312" panose="02010609030101010101" charset="-122"/>
              </a:rPr>
              <a:t>服务优良</a:t>
            </a:r>
            <a:r>
              <a:rPr lang="en-US" altLang="zh-CN" sz="2200" b="1" kern="100" dirty="0">
                <a:solidFill>
                  <a:srgbClr val="FF0000"/>
                </a:solidFill>
                <a:effectLst/>
                <a:latin typeface="仿宋_GB2312" panose="02010609030101010101" charset="-122"/>
              </a:rPr>
              <a:t>”</a:t>
            </a:r>
            <a:r>
              <a:rPr lang="zh-CN" altLang="en-US" sz="2200" kern="100" dirty="0">
                <a:solidFill>
                  <a:srgbClr val="000000"/>
                </a:solidFill>
                <a:effectLst/>
                <a:latin typeface="仿宋_GB2312" panose="02010609030101010101" charset="-122"/>
              </a:rPr>
              <a:t>的良性循环。针对目前老龄化问题，结合老旧小区改造工作，</a:t>
            </a:r>
            <a:r>
              <a:rPr lang="zh-CN" altLang="en-US" sz="2200" b="1" kern="100" dirty="0">
                <a:solidFill>
                  <a:srgbClr val="0070C0"/>
                </a:solidFill>
                <a:effectLst/>
                <a:latin typeface="仿宋_GB2312" panose="02010609030101010101" charset="-122"/>
              </a:rPr>
              <a:t>改造和建设小区及周边适老设施</a:t>
            </a:r>
            <a:r>
              <a:rPr lang="zh-CN" altLang="en-US" sz="2200" kern="100" dirty="0">
                <a:solidFill>
                  <a:srgbClr val="000000"/>
                </a:solidFill>
                <a:effectLst/>
                <a:latin typeface="仿宋_GB2312" panose="02010609030101010101" charset="-122"/>
              </a:rPr>
              <a:t>、</a:t>
            </a:r>
            <a:r>
              <a:rPr lang="zh-CN" altLang="en-US" sz="2200" b="1" kern="100" dirty="0">
                <a:solidFill>
                  <a:srgbClr val="0070C0"/>
                </a:solidFill>
                <a:effectLst/>
                <a:latin typeface="仿宋_GB2312" panose="02010609030101010101" charset="-122"/>
              </a:rPr>
              <a:t>无障碍设施</a:t>
            </a:r>
            <a:r>
              <a:rPr lang="zh-CN" altLang="en-US" sz="2200" kern="100" dirty="0">
                <a:solidFill>
                  <a:srgbClr val="000000"/>
                </a:solidFill>
                <a:effectLst/>
                <a:latin typeface="仿宋_GB2312" panose="02010609030101010101" charset="-122"/>
              </a:rPr>
              <a:t>、</a:t>
            </a:r>
            <a:r>
              <a:rPr lang="zh-CN" altLang="en-US" sz="2200" b="1" kern="100" dirty="0">
                <a:solidFill>
                  <a:srgbClr val="0070C0"/>
                </a:solidFill>
                <a:effectLst/>
                <a:latin typeface="仿宋_GB2312" panose="02010609030101010101" charset="-122"/>
              </a:rPr>
              <a:t>文化休闲设施</a:t>
            </a:r>
            <a:r>
              <a:rPr lang="zh-CN" altLang="en-US" sz="2200" kern="100" dirty="0">
                <a:solidFill>
                  <a:srgbClr val="000000"/>
                </a:solidFill>
                <a:effectLst/>
                <a:latin typeface="仿宋_GB2312" panose="02010609030101010101" charset="-122"/>
              </a:rPr>
              <a:t>、体育健身设施，</a:t>
            </a:r>
            <a:r>
              <a:rPr lang="zh-CN" altLang="en-US" sz="2200" b="1" kern="100" dirty="0">
                <a:solidFill>
                  <a:srgbClr val="0070C0"/>
                </a:solidFill>
                <a:effectLst/>
                <a:latin typeface="仿宋_GB2312" panose="02010609030101010101" charset="-122"/>
              </a:rPr>
              <a:t>推动加装电梯</a:t>
            </a:r>
            <a:r>
              <a:rPr lang="zh-CN" altLang="en-US" sz="2200" kern="100" dirty="0">
                <a:solidFill>
                  <a:srgbClr val="000000"/>
                </a:solidFill>
                <a:effectLst/>
                <a:latin typeface="仿宋_GB2312" panose="02010609030101010101" charset="-122"/>
              </a:rPr>
              <a:t>、</a:t>
            </a:r>
            <a:r>
              <a:rPr lang="zh-CN" altLang="en-US" sz="2200" b="1" kern="100" dirty="0">
                <a:solidFill>
                  <a:srgbClr val="0070C0"/>
                </a:solidFill>
                <a:effectLst/>
                <a:latin typeface="仿宋_GB2312" panose="02010609030101010101" charset="-122"/>
              </a:rPr>
              <a:t>无障碍环境建设</a:t>
            </a:r>
            <a:r>
              <a:rPr lang="zh-CN" altLang="en-US" sz="2200" kern="100" dirty="0">
                <a:solidFill>
                  <a:srgbClr val="000000"/>
                </a:solidFill>
                <a:effectLst/>
                <a:latin typeface="仿宋_GB2312" panose="02010609030101010101" charset="-122"/>
              </a:rPr>
              <a:t>，方便老年人出行、参与社会活动。</a:t>
            </a:r>
            <a:endParaRPr lang="zh-CN" altLang="en-US" sz="2200" kern="100" dirty="0">
              <a:effectLst/>
              <a:latin typeface="Calibri" panose="020F0502020204030204" pitchFamily="34"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42257" y="1075866"/>
            <a:ext cx="4095206" cy="511627"/>
            <a:chOff x="1915887" y="1088566"/>
            <a:chExt cx="4095206" cy="511627"/>
          </a:xfrm>
        </p:grpSpPr>
        <p:sp>
          <p:nvSpPr>
            <p:cNvPr id="18" name="矩形: 圆角 17"/>
            <p:cNvSpPr/>
            <p:nvPr/>
          </p:nvSpPr>
          <p:spPr>
            <a:xfrm flipV="1">
              <a:off x="1915887" y="1088566"/>
              <a:ext cx="4095206" cy="511627"/>
            </a:xfrm>
            <a:prstGeom prst="roundRect">
              <a:avLst>
                <a:gd name="adj" fmla="val 50000"/>
              </a:avLst>
            </a:prstGeom>
            <a:gradFill>
              <a:gsLst>
                <a:gs pos="85000">
                  <a:srgbClr val="009AD0"/>
                </a:gs>
                <a:gs pos="0">
                  <a:srgbClr val="0070C0"/>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000"/>
                </a:lnSpc>
              </a:pPr>
              <a:endParaRPr lang="zh-CN" altLang="en-US" sz="3600">
                <a:solidFill>
                  <a:srgbClr val="5D88A8">
                    <a:lumMod val="20000"/>
                    <a:lumOff val="80000"/>
                  </a:srgbClr>
                </a:solidFill>
                <a:latin typeface="思源宋体 CN Heavy"/>
                <a:ea typeface="思源宋体 CN Heavy"/>
              </a:endParaRPr>
            </a:p>
          </p:txBody>
        </p:sp>
        <p:sp>
          <p:nvSpPr>
            <p:cNvPr id="19" name="文本框 18"/>
            <p:cNvSpPr txBox="1"/>
            <p:nvPr/>
          </p:nvSpPr>
          <p:spPr>
            <a:xfrm>
              <a:off x="2030548" y="1117335"/>
              <a:ext cx="3902167" cy="454099"/>
            </a:xfrm>
            <a:prstGeom prst="rect">
              <a:avLst/>
            </a:prstGeom>
            <a:noFill/>
          </p:spPr>
          <p:txBody>
            <a:bodyPr wrap="square" rtlCol="0">
              <a:spAutoFit/>
            </a:bodyPr>
            <a:lstStyle/>
            <a:p>
              <a:pPr>
                <a:lnSpc>
                  <a:spcPts val="3000"/>
                </a:lnSpc>
              </a:pP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老旧厂区、老旧楼宇改造</a:t>
              </a:r>
              <a:endPar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4" name="矩形 33"/>
          <p:cNvSpPr/>
          <p:nvPr/>
        </p:nvSpPr>
        <p:spPr>
          <a:xfrm>
            <a:off x="4462044" y="1888003"/>
            <a:ext cx="7238361" cy="4441879"/>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21" name="文本框 20"/>
          <p:cNvSpPr txBox="1"/>
          <p:nvPr/>
        </p:nvSpPr>
        <p:spPr>
          <a:xfrm>
            <a:off x="4706653" y="1915915"/>
            <a:ext cx="6749142" cy="4354195"/>
          </a:xfrm>
          <a:prstGeom prst="rect">
            <a:avLst/>
          </a:prstGeom>
          <a:noFill/>
        </p:spPr>
        <p:txBody>
          <a:bodyPr wrap="square">
            <a:spAutoFit/>
          </a:bodyPr>
          <a:lstStyle/>
          <a:p>
            <a:pPr marL="342900" marR="0" indent="-342900" algn="just">
              <a:lnSpc>
                <a:spcPct val="150000"/>
              </a:lnSpc>
              <a:spcBef>
                <a:spcPts val="0"/>
              </a:spcBef>
              <a:spcAft>
                <a:spcPts val="1500"/>
              </a:spcAft>
              <a:buClr>
                <a:srgbClr val="0070C0"/>
              </a:buClr>
              <a:buFont typeface="Wingdings" panose="05000000000000000000" pitchFamily="2" charset="2"/>
              <a:buChar char="l"/>
            </a:pPr>
            <a:r>
              <a:rPr lang="zh-CN" altLang="en-US" sz="2400" kern="100">
                <a:solidFill>
                  <a:srgbClr val="000000"/>
                </a:solidFill>
                <a:effectLst/>
                <a:latin typeface="仿宋_GB2312" panose="02010609030101010101" charset="-122"/>
              </a:rPr>
              <a:t>利用老旧厂房、老旧楼宇发展新型基础设施、现代服务业等国家、省市支持的产业业态</a:t>
            </a:r>
            <a:r>
              <a:rPr lang="zh-CN" altLang="en-US" sz="2400" kern="100">
                <a:solidFill>
                  <a:srgbClr val="000000"/>
                </a:solidFill>
                <a:latin typeface="仿宋_GB2312" panose="02010609030101010101" charset="-122"/>
              </a:rPr>
              <a:t>；</a:t>
            </a:r>
            <a:endParaRPr lang="en-US" altLang="zh-CN" sz="2400" kern="100">
              <a:solidFill>
                <a:srgbClr val="000000"/>
              </a:solidFill>
              <a:latin typeface="仿宋_GB2312" panose="02010609030101010101" charset="-122"/>
            </a:endParaRPr>
          </a:p>
          <a:p>
            <a:pPr marL="342900" marR="0" indent="-342900" algn="just">
              <a:lnSpc>
                <a:spcPct val="150000"/>
              </a:lnSpc>
              <a:spcBef>
                <a:spcPts val="0"/>
              </a:spcBef>
              <a:spcAft>
                <a:spcPts val="1500"/>
              </a:spcAft>
              <a:buClr>
                <a:srgbClr val="0070C0"/>
              </a:buClr>
              <a:buFont typeface="Wingdings" panose="05000000000000000000" pitchFamily="2" charset="2"/>
              <a:buChar char="l"/>
            </a:pPr>
            <a:r>
              <a:rPr lang="zh-CN" altLang="en-US" sz="2400" kern="100">
                <a:solidFill>
                  <a:srgbClr val="000000"/>
                </a:solidFill>
                <a:effectLst/>
                <a:latin typeface="仿宋_GB2312" panose="02010609030101010101" charset="-122"/>
              </a:rPr>
              <a:t>鼓励利用老旧厂房、老旧楼宇等补充公共服务设施；</a:t>
            </a:r>
            <a:endParaRPr lang="en-US" altLang="zh-CN" sz="2400" kern="100">
              <a:solidFill>
                <a:srgbClr val="000000"/>
              </a:solidFill>
              <a:effectLst/>
              <a:latin typeface="仿宋_GB2312" panose="02010609030101010101" charset="-122"/>
            </a:endParaRPr>
          </a:p>
          <a:p>
            <a:pPr marL="342900" marR="0" indent="-342900" algn="just">
              <a:lnSpc>
                <a:spcPct val="150000"/>
              </a:lnSpc>
              <a:spcBef>
                <a:spcPts val="0"/>
              </a:spcBef>
              <a:spcAft>
                <a:spcPts val="1500"/>
              </a:spcAft>
              <a:buClr>
                <a:srgbClr val="0070C0"/>
              </a:buClr>
              <a:buFont typeface="Wingdings" panose="05000000000000000000" pitchFamily="2" charset="2"/>
              <a:buChar char="l"/>
            </a:pPr>
            <a:r>
              <a:rPr lang="zh-CN" altLang="en-US" sz="2400" kern="100">
                <a:solidFill>
                  <a:srgbClr val="000000"/>
                </a:solidFill>
                <a:effectLst/>
                <a:latin typeface="仿宋_GB2312" panose="02010609030101010101" charset="-122"/>
              </a:rPr>
              <a:t>鼓励老工业厂区通过更新改造或用地置换的方式实施规划，增加道路、绿地、广场、应急避难场所等设施。</a:t>
            </a:r>
            <a:endParaRPr lang="zh-CN" altLang="en-US" sz="2400" kern="100">
              <a:effectLst/>
              <a:latin typeface="Calibri" panose="020F0502020204030204" pitchFamily="34" charset="0"/>
            </a:endParaRPr>
          </a:p>
        </p:txBody>
      </p:sp>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2181" r="55201"/>
          <a:stretch>
            <a:fillRect/>
          </a:stretch>
        </p:blipFill>
        <p:spPr>
          <a:xfrm>
            <a:off x="491596" y="1888003"/>
            <a:ext cx="3848143" cy="4441879"/>
          </a:xfrm>
          <a:prstGeom prst="rect">
            <a:avLst/>
          </a:prstGeom>
        </p:spPr>
      </p:pic>
      <p:grpSp>
        <p:nvGrpSpPr>
          <p:cNvPr id="35" name="组合 34"/>
          <p:cNvGrpSpPr/>
          <p:nvPr/>
        </p:nvGrpSpPr>
        <p:grpSpPr>
          <a:xfrm>
            <a:off x="0" y="181084"/>
            <a:ext cx="12006943" cy="568144"/>
            <a:chOff x="0" y="273684"/>
            <a:chExt cx="12006943" cy="568144"/>
          </a:xfrm>
        </p:grpSpPr>
        <p:sp>
          <p:nvSpPr>
            <p:cNvPr id="36" name="文本框 35"/>
            <p:cNvSpPr txBox="1"/>
            <p:nvPr/>
          </p:nvSpPr>
          <p:spPr>
            <a:xfrm>
              <a:off x="588780" y="273684"/>
              <a:ext cx="6151653"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4.3</a:t>
              </a:r>
              <a:r>
                <a:rPr kumimoji="1" lang="en-US" altLang="zh-CN" sz="2800" b="1" dirty="0">
                  <a:solidFill>
                    <a:srgbClr val="0070C0"/>
                  </a:solidFill>
                  <a:cs typeface="+mn-ea"/>
                  <a:sym typeface="+mn-lt"/>
                </a:rPr>
                <a:t> </a:t>
              </a:r>
              <a:r>
                <a:rPr kumimoji="1" lang="zh-CN" altLang="en-US" sz="2800" b="1" dirty="0">
                  <a:solidFill>
                    <a:srgbClr val="0070C0"/>
                  </a:solidFill>
                  <a:cs typeface="+mn-ea"/>
                  <a:sym typeface="+mn-lt"/>
                </a:rPr>
                <a:t>经验总结</a:t>
              </a:r>
              <a:r>
                <a:rPr kumimoji="1" lang="en-US" altLang="zh-CN" sz="2800" b="1" dirty="0">
                  <a:solidFill>
                    <a:srgbClr val="0070C0"/>
                  </a:solidFill>
                  <a:cs typeface="+mn-ea"/>
                  <a:sym typeface="+mn-lt"/>
                </a:rPr>
                <a:t>——</a:t>
              </a:r>
              <a:r>
                <a:rPr kumimoji="1" lang="zh-CN" altLang="en-US" sz="2800" b="1" dirty="0">
                  <a:solidFill>
                    <a:srgbClr val="0070C0"/>
                  </a:solidFill>
                  <a:cs typeface="+mn-ea"/>
                  <a:sym typeface="+mn-lt"/>
                </a:rPr>
                <a:t>“六项具体任务” </a:t>
              </a:r>
              <a:endParaRPr kumimoji="1" lang="zh-CN" altLang="en-US" sz="2800" b="1" dirty="0">
                <a:solidFill>
                  <a:srgbClr val="0070C0"/>
                </a:solidFill>
                <a:cs typeface="+mn-ea"/>
                <a:sym typeface="+mn-lt"/>
              </a:endParaRPr>
            </a:p>
          </p:txBody>
        </p:sp>
        <p:cxnSp>
          <p:nvCxnSpPr>
            <p:cNvPr id="37" name="直接连接符 36"/>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0" y="333691"/>
              <a:ext cx="495300" cy="508133"/>
              <a:chOff x="0" y="333691"/>
              <a:chExt cx="495300" cy="508133"/>
            </a:xfrm>
          </p:grpSpPr>
          <p:sp>
            <p:nvSpPr>
              <p:cNvPr id="39" name="矩形 38"/>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矩形 39"/>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42257" y="1075864"/>
            <a:ext cx="2948668" cy="511627"/>
            <a:chOff x="1915887" y="1088564"/>
            <a:chExt cx="2948668" cy="511627"/>
          </a:xfrm>
        </p:grpSpPr>
        <p:sp>
          <p:nvSpPr>
            <p:cNvPr id="18" name="矩形: 圆角 17"/>
            <p:cNvSpPr/>
            <p:nvPr/>
          </p:nvSpPr>
          <p:spPr>
            <a:xfrm flipV="1">
              <a:off x="1915887" y="1088564"/>
              <a:ext cx="2567668" cy="511627"/>
            </a:xfrm>
            <a:prstGeom prst="roundRect">
              <a:avLst>
                <a:gd name="adj" fmla="val 50000"/>
              </a:avLst>
            </a:prstGeom>
            <a:gradFill>
              <a:gsLst>
                <a:gs pos="85000">
                  <a:srgbClr val="009AD0"/>
                </a:gs>
                <a:gs pos="0">
                  <a:srgbClr val="0070C0"/>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000"/>
                </a:lnSpc>
              </a:pPr>
              <a:endParaRPr lang="zh-CN" altLang="en-US" sz="3600">
                <a:solidFill>
                  <a:srgbClr val="5D88A8">
                    <a:lumMod val="20000"/>
                    <a:lumOff val="80000"/>
                  </a:srgbClr>
                </a:solidFill>
                <a:latin typeface="思源宋体 CN Heavy"/>
                <a:ea typeface="思源宋体 CN Heavy"/>
              </a:endParaRPr>
            </a:p>
          </p:txBody>
        </p:sp>
        <p:sp>
          <p:nvSpPr>
            <p:cNvPr id="19" name="文本框 18"/>
            <p:cNvSpPr txBox="1"/>
            <p:nvPr/>
          </p:nvSpPr>
          <p:spPr>
            <a:xfrm>
              <a:off x="2030548" y="1117335"/>
              <a:ext cx="2834007" cy="454099"/>
            </a:xfrm>
            <a:prstGeom prst="rect">
              <a:avLst/>
            </a:prstGeom>
            <a:noFill/>
          </p:spPr>
          <p:txBody>
            <a:bodyPr wrap="square" rtlCol="0">
              <a:spAutoFit/>
            </a:bodyPr>
            <a:lstStyle/>
            <a:p>
              <a:pPr>
                <a:lnSpc>
                  <a:spcPts val="3000"/>
                </a:lnSpc>
              </a:pP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老旧街区改造</a:t>
              </a:r>
              <a:endPar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 name="组合 3"/>
          <p:cNvGrpSpPr/>
          <p:nvPr/>
        </p:nvGrpSpPr>
        <p:grpSpPr>
          <a:xfrm>
            <a:off x="495300" y="1796542"/>
            <a:ext cx="10874898" cy="1278036"/>
            <a:chOff x="407783" y="1885371"/>
            <a:chExt cx="10874898" cy="1278036"/>
          </a:xfrm>
        </p:grpSpPr>
        <p:sp>
          <p:nvSpPr>
            <p:cNvPr id="20" name="矩形 19"/>
            <p:cNvSpPr/>
            <p:nvPr/>
          </p:nvSpPr>
          <p:spPr>
            <a:xfrm>
              <a:off x="407783" y="1885371"/>
              <a:ext cx="10874898" cy="1278036"/>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sym typeface="+mn-lt"/>
              </a:endParaRPr>
            </a:p>
          </p:txBody>
        </p:sp>
        <p:sp>
          <p:nvSpPr>
            <p:cNvPr id="16" name="文本框 15"/>
            <p:cNvSpPr txBox="1"/>
            <p:nvPr/>
          </p:nvSpPr>
          <p:spPr>
            <a:xfrm>
              <a:off x="532279" y="1985073"/>
              <a:ext cx="10625906" cy="1048172"/>
            </a:xfrm>
            <a:prstGeom prst="rect">
              <a:avLst/>
            </a:prstGeom>
            <a:noFill/>
          </p:spPr>
          <p:txBody>
            <a:bodyPr wrap="square">
              <a:spAutoFit/>
            </a:bodyPr>
            <a:lstStyle/>
            <a:p>
              <a:pPr marL="0" marR="0" algn="just">
                <a:lnSpc>
                  <a:spcPct val="150000"/>
                </a:lnSpc>
                <a:spcBef>
                  <a:spcPts val="0"/>
                </a:spcBef>
                <a:spcAft>
                  <a:spcPts val="1500"/>
                </a:spcAft>
              </a:pPr>
              <a:r>
                <a:rPr lang="zh-CN" altLang="en-US" sz="2200" kern="100" dirty="0">
                  <a:solidFill>
                    <a:srgbClr val="000000"/>
                  </a:solidFill>
                  <a:effectLst/>
                  <a:latin typeface="微软雅黑" panose="020B0503020204020204" pitchFamily="34" charset="-122"/>
                  <a:ea typeface="微软雅黑" panose="020B0503020204020204" pitchFamily="34" charset="-122"/>
                </a:rPr>
                <a:t>坚持以改善群众住房条件为出发点和落脚点，严格界定棚户区改造范围，优先改造集中成片、住房条件困难、安全隐患严重、群众要求迫切的项目。</a:t>
              </a:r>
              <a:endParaRPr lang="en-US" altLang="zh-CN" sz="2200" kern="100" dirty="0">
                <a:solidFill>
                  <a:srgbClr val="000000"/>
                </a:solidFill>
                <a:effectLst/>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0" y="181084"/>
            <a:ext cx="12006943" cy="568144"/>
            <a:chOff x="0" y="273684"/>
            <a:chExt cx="12006943" cy="568144"/>
          </a:xfrm>
        </p:grpSpPr>
        <p:sp>
          <p:nvSpPr>
            <p:cNvPr id="31" name="文本框 30"/>
            <p:cNvSpPr txBox="1"/>
            <p:nvPr/>
          </p:nvSpPr>
          <p:spPr>
            <a:xfrm>
              <a:off x="588780" y="273684"/>
              <a:ext cx="6151653"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4.3</a:t>
              </a:r>
              <a:r>
                <a:rPr kumimoji="1" lang="en-US" altLang="zh-CN" sz="2800" b="1" dirty="0">
                  <a:solidFill>
                    <a:srgbClr val="0070C0"/>
                  </a:solidFill>
                  <a:cs typeface="+mn-ea"/>
                  <a:sym typeface="+mn-lt"/>
                </a:rPr>
                <a:t> </a:t>
              </a:r>
              <a:r>
                <a:rPr kumimoji="1" lang="zh-CN" altLang="en-US" sz="2800" b="1" dirty="0">
                  <a:solidFill>
                    <a:srgbClr val="0070C0"/>
                  </a:solidFill>
                  <a:cs typeface="+mn-ea"/>
                  <a:sym typeface="+mn-lt"/>
                </a:rPr>
                <a:t>经验总结</a:t>
              </a:r>
              <a:r>
                <a:rPr kumimoji="1" lang="en-US" altLang="zh-CN" sz="2800" b="1" dirty="0">
                  <a:solidFill>
                    <a:srgbClr val="0070C0"/>
                  </a:solidFill>
                  <a:cs typeface="+mn-ea"/>
                  <a:sym typeface="+mn-lt"/>
                </a:rPr>
                <a:t>——</a:t>
              </a:r>
              <a:r>
                <a:rPr kumimoji="1" lang="zh-CN" altLang="en-US" sz="2800" b="1" dirty="0">
                  <a:solidFill>
                    <a:srgbClr val="0070C0"/>
                  </a:solidFill>
                  <a:cs typeface="+mn-ea"/>
                  <a:sym typeface="+mn-lt"/>
                </a:rPr>
                <a:t>“六项具体任务” </a:t>
              </a:r>
              <a:endParaRPr kumimoji="1" lang="zh-CN" altLang="en-US" sz="2800" b="1" dirty="0">
                <a:solidFill>
                  <a:srgbClr val="0070C0"/>
                </a:solidFill>
                <a:cs typeface="+mn-ea"/>
                <a:sym typeface="+mn-lt"/>
              </a:endParaRPr>
            </a:p>
          </p:txBody>
        </p:sp>
        <p:cxnSp>
          <p:nvCxnSpPr>
            <p:cNvPr id="32" name="直接连接符 31"/>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0" y="333691"/>
              <a:ext cx="495300" cy="508133"/>
              <a:chOff x="0" y="333691"/>
              <a:chExt cx="495300" cy="508133"/>
            </a:xfrm>
          </p:grpSpPr>
          <p:sp>
            <p:nvSpPr>
              <p:cNvPr id="35" name="矩形 34"/>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矩形 35"/>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2" name="组合 1"/>
          <p:cNvGrpSpPr/>
          <p:nvPr/>
        </p:nvGrpSpPr>
        <p:grpSpPr>
          <a:xfrm>
            <a:off x="495300" y="4695324"/>
            <a:ext cx="10874898" cy="1413448"/>
            <a:chOff x="407783" y="4784153"/>
            <a:chExt cx="10874898" cy="1413448"/>
          </a:xfrm>
        </p:grpSpPr>
        <p:sp>
          <p:nvSpPr>
            <p:cNvPr id="23" name="矩形 22"/>
            <p:cNvSpPr/>
            <p:nvPr/>
          </p:nvSpPr>
          <p:spPr>
            <a:xfrm>
              <a:off x="407783" y="4784153"/>
              <a:ext cx="10874898" cy="1413448"/>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sym typeface="+mn-lt"/>
              </a:endParaRPr>
            </a:p>
          </p:txBody>
        </p:sp>
        <p:sp>
          <p:nvSpPr>
            <p:cNvPr id="26" name="文本框 25"/>
            <p:cNvSpPr txBox="1"/>
            <p:nvPr/>
          </p:nvSpPr>
          <p:spPr>
            <a:xfrm>
              <a:off x="503704" y="4920851"/>
              <a:ext cx="10625906" cy="1047979"/>
            </a:xfrm>
            <a:prstGeom prst="rect">
              <a:avLst/>
            </a:prstGeom>
            <a:noFill/>
          </p:spPr>
          <p:txBody>
            <a:bodyPr wrap="square">
              <a:spAutoFit/>
            </a:bodyPr>
            <a:lstStyle/>
            <a:p>
              <a:pPr marL="0" marR="0" algn="just">
                <a:lnSpc>
                  <a:spcPct val="150000"/>
                </a:lnSpc>
                <a:spcBef>
                  <a:spcPts val="0"/>
                </a:spcBef>
                <a:spcAft>
                  <a:spcPts val="1500"/>
                </a:spcAft>
              </a:pPr>
              <a:r>
                <a:rPr lang="zh-CN" altLang="en-US" sz="2200" kern="100" dirty="0">
                  <a:solidFill>
                    <a:srgbClr val="000000"/>
                  </a:solidFill>
                  <a:effectLst/>
                  <a:latin typeface="微软雅黑" panose="020B0503020204020204" pitchFamily="34" charset="-122"/>
                  <a:ea typeface="微软雅黑" panose="020B0503020204020204" pitchFamily="34" charset="-122"/>
                </a:rPr>
                <a:t>在实施城市更新和棚户区改造过程中，保护好历史文化街区和历史建筑，加强公共服务设施和街区民居的保护修缮，留住城市记忆，重塑城市活力。</a:t>
              </a:r>
              <a:endParaRPr lang="zh-CN" altLang="en-US" sz="2200" kern="100" dirty="0">
                <a:effectLst/>
                <a:latin typeface="Times New Roman" panose="02020603050405020304" pitchFamily="18" charset="0"/>
                <a:ea typeface="楷体_GB2312" panose="02010609030101010101" charset="-122"/>
              </a:endParaRPr>
            </a:p>
          </p:txBody>
        </p:sp>
      </p:grpSp>
      <p:grpSp>
        <p:nvGrpSpPr>
          <p:cNvPr id="3" name="组合 2"/>
          <p:cNvGrpSpPr/>
          <p:nvPr/>
        </p:nvGrpSpPr>
        <p:grpSpPr>
          <a:xfrm>
            <a:off x="495300" y="3270606"/>
            <a:ext cx="10874898" cy="1228690"/>
            <a:chOff x="407783" y="3467101"/>
            <a:chExt cx="10874898" cy="1228690"/>
          </a:xfrm>
        </p:grpSpPr>
        <p:sp>
          <p:nvSpPr>
            <p:cNvPr id="22" name="矩形 21"/>
            <p:cNvSpPr/>
            <p:nvPr/>
          </p:nvSpPr>
          <p:spPr>
            <a:xfrm>
              <a:off x="407783" y="3467101"/>
              <a:ext cx="10874898" cy="1228690"/>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sym typeface="+mn-lt"/>
              </a:endParaRPr>
            </a:p>
          </p:txBody>
        </p:sp>
        <p:sp>
          <p:nvSpPr>
            <p:cNvPr id="34" name="文本框 33"/>
            <p:cNvSpPr txBox="1"/>
            <p:nvPr/>
          </p:nvSpPr>
          <p:spPr>
            <a:xfrm>
              <a:off x="532279" y="3571984"/>
              <a:ext cx="10625906" cy="1048172"/>
            </a:xfrm>
            <a:prstGeom prst="rect">
              <a:avLst/>
            </a:prstGeom>
            <a:noFill/>
          </p:spPr>
          <p:txBody>
            <a:bodyPr wrap="square">
              <a:spAutoFit/>
            </a:bodyPr>
            <a:lstStyle/>
            <a:p>
              <a:pPr marL="0" marR="0" algn="just">
                <a:lnSpc>
                  <a:spcPct val="150000"/>
                </a:lnSpc>
                <a:spcBef>
                  <a:spcPts val="0"/>
                </a:spcBef>
                <a:spcAft>
                  <a:spcPts val="1500"/>
                </a:spcAft>
              </a:pPr>
              <a:r>
                <a:rPr lang="zh-CN" altLang="en-US" sz="2200" kern="100" dirty="0">
                  <a:solidFill>
                    <a:srgbClr val="000000"/>
                  </a:solidFill>
                  <a:effectLst/>
                  <a:latin typeface="微软雅黑" panose="020B0503020204020204" pitchFamily="34" charset="-122"/>
                  <a:ea typeface="微软雅黑" panose="020B0503020204020204" pitchFamily="34" charset="-122"/>
                </a:rPr>
                <a:t>全面落实工程质量责任制，加强工程质量安全管理，提升棚改安置工程品质，主动接受社会和群众监督。</a:t>
              </a:r>
              <a:endParaRPr lang="en-US" altLang="zh-CN" sz="2200" kern="100" dirty="0">
                <a:solidFill>
                  <a:srgbClr val="000000"/>
                </a:solidFill>
                <a:effectLst/>
                <a:latin typeface="微软雅黑" panose="020B0503020204020204" pitchFamily="34" charset="-122"/>
                <a:ea typeface="微软雅黑" panose="020B0503020204020204" pitchFamily="34" charset="-122"/>
              </a:endParaRPr>
            </a:p>
          </p:txBody>
        </p:sp>
      </p:gr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42257" y="1075864"/>
            <a:ext cx="2948668" cy="511627"/>
            <a:chOff x="1915887" y="1088564"/>
            <a:chExt cx="2948668" cy="511627"/>
          </a:xfrm>
        </p:grpSpPr>
        <p:sp>
          <p:nvSpPr>
            <p:cNvPr id="18" name="矩形: 圆角 17"/>
            <p:cNvSpPr/>
            <p:nvPr/>
          </p:nvSpPr>
          <p:spPr>
            <a:xfrm flipV="1">
              <a:off x="1915887" y="1088564"/>
              <a:ext cx="2567668" cy="511627"/>
            </a:xfrm>
            <a:prstGeom prst="roundRect">
              <a:avLst>
                <a:gd name="adj" fmla="val 50000"/>
              </a:avLst>
            </a:prstGeom>
            <a:gradFill>
              <a:gsLst>
                <a:gs pos="85000">
                  <a:srgbClr val="009AD0"/>
                </a:gs>
                <a:gs pos="0">
                  <a:srgbClr val="0070C0"/>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000"/>
                </a:lnSpc>
              </a:pPr>
              <a:endParaRPr lang="zh-CN" altLang="en-US" sz="3600">
                <a:solidFill>
                  <a:srgbClr val="5D88A8">
                    <a:lumMod val="20000"/>
                    <a:lumOff val="80000"/>
                  </a:srgbClr>
                </a:solidFill>
                <a:latin typeface="思源宋体 CN Heavy"/>
                <a:ea typeface="思源宋体 CN Heavy"/>
              </a:endParaRPr>
            </a:p>
          </p:txBody>
        </p:sp>
        <p:sp>
          <p:nvSpPr>
            <p:cNvPr id="19" name="文本框 18"/>
            <p:cNvSpPr txBox="1"/>
            <p:nvPr/>
          </p:nvSpPr>
          <p:spPr>
            <a:xfrm>
              <a:off x="2030548" y="1117335"/>
              <a:ext cx="2834007" cy="454099"/>
            </a:xfrm>
            <a:prstGeom prst="rect">
              <a:avLst/>
            </a:prstGeom>
            <a:noFill/>
          </p:spPr>
          <p:txBody>
            <a:bodyPr wrap="square" rtlCol="0">
              <a:spAutoFit/>
            </a:bodyPr>
            <a:lstStyle/>
            <a:p>
              <a:pPr>
                <a:lnSpc>
                  <a:spcPts val="3000"/>
                </a:lnSpc>
              </a:pP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提升城市风貌</a:t>
              </a:r>
              <a:endPar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6" name="组合 25"/>
          <p:cNvGrpSpPr/>
          <p:nvPr/>
        </p:nvGrpSpPr>
        <p:grpSpPr>
          <a:xfrm>
            <a:off x="0" y="181084"/>
            <a:ext cx="12006943" cy="568144"/>
            <a:chOff x="0" y="273684"/>
            <a:chExt cx="12006943" cy="568144"/>
          </a:xfrm>
        </p:grpSpPr>
        <p:sp>
          <p:nvSpPr>
            <p:cNvPr id="30" name="文本框 29"/>
            <p:cNvSpPr txBox="1"/>
            <p:nvPr/>
          </p:nvSpPr>
          <p:spPr>
            <a:xfrm>
              <a:off x="588780" y="273684"/>
              <a:ext cx="6151653"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4.3</a:t>
              </a:r>
              <a:r>
                <a:rPr kumimoji="1" lang="en-US" altLang="zh-CN" sz="2800" b="1" dirty="0">
                  <a:solidFill>
                    <a:srgbClr val="0070C0"/>
                  </a:solidFill>
                  <a:cs typeface="+mn-ea"/>
                  <a:sym typeface="+mn-lt"/>
                </a:rPr>
                <a:t> </a:t>
              </a:r>
              <a:r>
                <a:rPr kumimoji="1" lang="zh-CN" altLang="en-US" sz="2800" b="1" dirty="0">
                  <a:solidFill>
                    <a:srgbClr val="0070C0"/>
                  </a:solidFill>
                  <a:cs typeface="+mn-ea"/>
                  <a:sym typeface="+mn-lt"/>
                </a:rPr>
                <a:t>经验总结</a:t>
              </a:r>
              <a:r>
                <a:rPr kumimoji="1" lang="en-US" altLang="zh-CN" sz="2800" b="1" dirty="0">
                  <a:solidFill>
                    <a:srgbClr val="0070C0"/>
                  </a:solidFill>
                  <a:cs typeface="+mn-ea"/>
                  <a:sym typeface="+mn-lt"/>
                </a:rPr>
                <a:t>——</a:t>
              </a:r>
              <a:r>
                <a:rPr kumimoji="1" lang="zh-CN" altLang="en-US" sz="2800" b="1" dirty="0">
                  <a:solidFill>
                    <a:srgbClr val="0070C0"/>
                  </a:solidFill>
                  <a:cs typeface="+mn-ea"/>
                  <a:sym typeface="+mn-lt"/>
                </a:rPr>
                <a:t>“六项具体任务” </a:t>
              </a:r>
              <a:endParaRPr kumimoji="1" lang="zh-CN" altLang="en-US" sz="2800" b="1" dirty="0">
                <a:solidFill>
                  <a:srgbClr val="0070C0"/>
                </a:solidFill>
                <a:cs typeface="+mn-ea"/>
                <a:sym typeface="+mn-lt"/>
              </a:endParaRPr>
            </a:p>
          </p:txBody>
        </p:sp>
        <p:cxnSp>
          <p:nvCxnSpPr>
            <p:cNvPr id="31" name="直接连接符 30"/>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0" y="333691"/>
              <a:ext cx="495300" cy="508133"/>
              <a:chOff x="0" y="333691"/>
              <a:chExt cx="495300" cy="508133"/>
            </a:xfrm>
          </p:grpSpPr>
          <p:sp>
            <p:nvSpPr>
              <p:cNvPr id="33" name="矩形 32"/>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40" name="组合 39"/>
          <p:cNvGrpSpPr/>
          <p:nvPr/>
        </p:nvGrpSpPr>
        <p:grpSpPr>
          <a:xfrm>
            <a:off x="547880" y="1804567"/>
            <a:ext cx="11165148" cy="2038847"/>
            <a:chOff x="547880" y="1792924"/>
            <a:chExt cx="11096240" cy="2038847"/>
          </a:xfrm>
        </p:grpSpPr>
        <p:sp>
          <p:nvSpPr>
            <p:cNvPr id="36" name="矩形 35"/>
            <p:cNvSpPr/>
            <p:nvPr/>
          </p:nvSpPr>
          <p:spPr>
            <a:xfrm>
              <a:off x="547880" y="1792924"/>
              <a:ext cx="11096240" cy="2038847"/>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sym typeface="+mn-lt"/>
              </a:endParaRPr>
            </a:p>
          </p:txBody>
        </p:sp>
        <p:sp>
          <p:nvSpPr>
            <p:cNvPr id="35" name="文本框 34"/>
            <p:cNvSpPr txBox="1"/>
            <p:nvPr/>
          </p:nvSpPr>
          <p:spPr>
            <a:xfrm>
              <a:off x="687977" y="1823440"/>
              <a:ext cx="10816046" cy="1884427"/>
            </a:xfrm>
            <a:prstGeom prst="rect">
              <a:avLst/>
            </a:prstGeom>
            <a:noFill/>
          </p:spPr>
          <p:txBody>
            <a:bodyPr wrap="square">
              <a:spAutoFit/>
            </a:bodyPr>
            <a:lstStyle/>
            <a:p>
              <a:pPr marL="0" marR="0" algn="just">
                <a:lnSpc>
                  <a:spcPct val="150000"/>
                </a:lnSpc>
                <a:spcBef>
                  <a:spcPts val="0"/>
                </a:spcBef>
                <a:spcAft>
                  <a:spcPts val="0"/>
                </a:spcAft>
              </a:pPr>
              <a:r>
                <a:rPr lang="zh-CN" altLang="en-US" sz="2000" kern="100">
                  <a:solidFill>
                    <a:srgbClr val="000000"/>
                  </a:solidFill>
                  <a:effectLst/>
                  <a:latin typeface="微软雅黑" panose="020B0503020204020204" pitchFamily="34" charset="-122"/>
                  <a:ea typeface="微软雅黑" panose="020B0503020204020204" pitchFamily="34" charset="-122"/>
                </a:rPr>
                <a:t>依托我市江北水城特色，做好</a:t>
              </a:r>
              <a:r>
                <a:rPr lang="zh-CN" altLang="en-US" sz="2000" b="1" kern="100">
                  <a:solidFill>
                    <a:srgbClr val="0070C0"/>
                  </a:solidFill>
                  <a:effectLst/>
                  <a:latin typeface="微软雅黑" panose="020B0503020204020204" pitchFamily="34" charset="-122"/>
                  <a:ea typeface="微软雅黑" panose="020B0503020204020204" pitchFamily="34" charset="-122"/>
                </a:rPr>
                <a:t>城</a:t>
              </a:r>
              <a:r>
                <a:rPr lang="zh-CN" altLang="en-US" sz="2000" kern="100">
                  <a:solidFill>
                    <a:srgbClr val="000000"/>
                  </a:solidFill>
                  <a:effectLst/>
                  <a:latin typeface="微软雅黑" panose="020B0503020204020204" pitchFamily="34" charset="-122"/>
                  <a:ea typeface="微软雅黑" panose="020B0503020204020204" pitchFamily="34" charset="-122"/>
                </a:rPr>
                <a:t>、</a:t>
              </a:r>
              <a:r>
                <a:rPr lang="zh-CN" altLang="en-US" sz="2000" b="1" kern="100">
                  <a:solidFill>
                    <a:srgbClr val="0070C0"/>
                  </a:solidFill>
                  <a:effectLst/>
                  <a:latin typeface="微软雅黑" panose="020B0503020204020204" pitchFamily="34" charset="-122"/>
                  <a:ea typeface="微软雅黑" panose="020B0503020204020204" pitchFamily="34" charset="-122"/>
                </a:rPr>
                <a:t>湖</a:t>
              </a:r>
              <a:r>
                <a:rPr lang="zh-CN" altLang="en-US" sz="2000" kern="100">
                  <a:solidFill>
                    <a:srgbClr val="000000"/>
                  </a:solidFill>
                  <a:effectLst/>
                  <a:latin typeface="微软雅黑" panose="020B0503020204020204" pitchFamily="34" charset="-122"/>
                  <a:ea typeface="微软雅黑" panose="020B0503020204020204" pitchFamily="34" charset="-122"/>
                </a:rPr>
                <a:t>、</a:t>
              </a:r>
              <a:r>
                <a:rPr lang="zh-CN" altLang="en-US" sz="2000" b="1" kern="100">
                  <a:solidFill>
                    <a:srgbClr val="0070C0"/>
                  </a:solidFill>
                  <a:effectLst/>
                  <a:latin typeface="微软雅黑" panose="020B0503020204020204" pitchFamily="34" charset="-122"/>
                  <a:ea typeface="微软雅黑" panose="020B0503020204020204" pitchFamily="34" charset="-122"/>
                </a:rPr>
                <a:t>河</a:t>
              </a:r>
              <a:r>
                <a:rPr lang="zh-CN" altLang="en-US" sz="2000" kern="100">
                  <a:solidFill>
                    <a:srgbClr val="000000"/>
                  </a:solidFill>
                  <a:effectLst/>
                  <a:latin typeface="微软雅黑" panose="020B0503020204020204" pitchFamily="34" charset="-122"/>
                  <a:ea typeface="微软雅黑" panose="020B0503020204020204" pitchFamily="34" charset="-122"/>
                </a:rPr>
                <a:t>等不同的城市形象设计</a:t>
              </a:r>
              <a:r>
                <a:rPr lang="zh-CN" altLang="en-US" sz="2000" kern="100">
                  <a:solidFill>
                    <a:srgbClr val="000000"/>
                  </a:solidFill>
                  <a:latin typeface="微软雅黑" panose="020B0503020204020204" pitchFamily="34" charset="-122"/>
                  <a:ea typeface="微软雅黑" panose="020B0503020204020204" pitchFamily="34" charset="-122"/>
                </a:rPr>
                <a:t>，</a:t>
              </a:r>
              <a:r>
                <a:rPr lang="zh-CN" altLang="en-US" sz="2000" kern="100">
                  <a:solidFill>
                    <a:srgbClr val="000000"/>
                  </a:solidFill>
                  <a:effectLst/>
                  <a:latin typeface="微软雅黑" panose="020B0503020204020204" pitchFamily="34" charset="-122"/>
                  <a:ea typeface="微软雅黑" panose="020B0503020204020204" pitchFamily="34" charset="-122"/>
                </a:rPr>
                <a:t>统筹协调城市形态格局、建筑风貌、街道立面、天际线、楼际线及色彩。</a:t>
              </a:r>
              <a:endParaRPr lang="en-US" altLang="zh-CN" sz="2000" kern="100">
                <a:solidFill>
                  <a:srgbClr val="000000"/>
                </a:solidFill>
                <a:effectLst/>
                <a:latin typeface="微软雅黑" panose="020B0503020204020204" pitchFamily="34" charset="-122"/>
                <a:ea typeface="微软雅黑" panose="020B0503020204020204" pitchFamily="34" charset="-122"/>
              </a:endParaRPr>
            </a:p>
            <a:p>
              <a:pPr marL="0" marR="0" algn="just">
                <a:lnSpc>
                  <a:spcPct val="150000"/>
                </a:lnSpc>
                <a:spcBef>
                  <a:spcPts val="0"/>
                </a:spcBef>
                <a:spcAft>
                  <a:spcPts val="0"/>
                </a:spcAft>
              </a:pPr>
              <a:r>
                <a:rPr lang="zh-CN" altLang="en-US" sz="2000" kern="100">
                  <a:solidFill>
                    <a:srgbClr val="000000"/>
                  </a:solidFill>
                  <a:effectLst/>
                  <a:latin typeface="微软雅黑" panose="020B0503020204020204" pitchFamily="34" charset="-122"/>
                  <a:ea typeface="微软雅黑" panose="020B0503020204020204" pitchFamily="34" charset="-122"/>
                </a:rPr>
                <a:t>确定城市色彩，合理确定建筑外立面色彩之间的比例关系。通过加强公共空间界面管控，塑造</a:t>
              </a:r>
              <a:r>
                <a:rPr lang="zh-CN" altLang="en-US" sz="2000" b="1" kern="100">
                  <a:solidFill>
                    <a:srgbClr val="0070C0"/>
                  </a:solidFill>
                  <a:effectLst/>
                  <a:latin typeface="微软雅黑" panose="020B0503020204020204" pitchFamily="34" charset="-122"/>
                  <a:ea typeface="微软雅黑" panose="020B0503020204020204" pitchFamily="34" charset="-122"/>
                </a:rPr>
                <a:t>各具特色</a:t>
              </a:r>
              <a:r>
                <a:rPr lang="zh-CN" altLang="en-US" sz="2000" kern="100">
                  <a:solidFill>
                    <a:srgbClr val="000000"/>
                  </a:solidFill>
                  <a:effectLst/>
                  <a:latin typeface="微软雅黑" panose="020B0503020204020204" pitchFamily="34" charset="-122"/>
                  <a:ea typeface="微软雅黑" panose="020B0503020204020204" pitchFamily="34" charset="-122"/>
                </a:rPr>
                <a:t>和</a:t>
              </a:r>
              <a:r>
                <a:rPr lang="zh-CN" altLang="en-US" sz="2000" b="1" kern="100">
                  <a:solidFill>
                    <a:srgbClr val="0070C0"/>
                  </a:solidFill>
                  <a:effectLst/>
                  <a:latin typeface="微软雅黑" panose="020B0503020204020204" pitchFamily="34" charset="-122"/>
                  <a:ea typeface="微软雅黑" panose="020B0503020204020204" pitchFamily="34" charset="-122"/>
                </a:rPr>
                <a:t>层次丰富</a:t>
              </a:r>
              <a:r>
                <a:rPr lang="zh-CN" altLang="en-US" sz="2000" kern="100">
                  <a:solidFill>
                    <a:srgbClr val="000000"/>
                  </a:solidFill>
                  <a:effectLst/>
                  <a:latin typeface="微软雅黑" panose="020B0503020204020204" pitchFamily="34" charset="-122"/>
                  <a:ea typeface="微软雅黑" panose="020B0503020204020204" pitchFamily="34" charset="-122"/>
                </a:rPr>
                <a:t>、</a:t>
              </a:r>
              <a:r>
                <a:rPr lang="zh-CN" altLang="en-US" sz="2000" b="1" kern="100">
                  <a:solidFill>
                    <a:srgbClr val="0070C0"/>
                  </a:solidFill>
                  <a:effectLst/>
                  <a:latin typeface="微软雅黑" panose="020B0503020204020204" pitchFamily="34" charset="-122"/>
                  <a:ea typeface="微软雅黑" panose="020B0503020204020204" pitchFamily="34" charset="-122"/>
                </a:rPr>
                <a:t>疏密有致</a:t>
              </a:r>
              <a:r>
                <a:rPr lang="zh-CN" altLang="en-US" sz="2000" kern="100">
                  <a:solidFill>
                    <a:srgbClr val="000000"/>
                  </a:solidFill>
                  <a:effectLst/>
                  <a:latin typeface="微软雅黑" panose="020B0503020204020204" pitchFamily="34" charset="-122"/>
                  <a:ea typeface="微软雅黑" panose="020B0503020204020204" pitchFamily="34" charset="-122"/>
                </a:rPr>
                <a:t>、</a:t>
              </a:r>
              <a:r>
                <a:rPr lang="zh-CN" altLang="en-US" sz="2000" b="1" kern="100">
                  <a:solidFill>
                    <a:srgbClr val="0070C0"/>
                  </a:solidFill>
                  <a:effectLst/>
                  <a:latin typeface="微软雅黑" panose="020B0503020204020204" pitchFamily="34" charset="-122"/>
                  <a:ea typeface="微软雅黑" panose="020B0503020204020204" pitchFamily="34" charset="-122"/>
                </a:rPr>
                <a:t>高低错落</a:t>
              </a:r>
              <a:r>
                <a:rPr lang="zh-CN" altLang="en-US" sz="2000" kern="100">
                  <a:solidFill>
                    <a:srgbClr val="000000"/>
                  </a:solidFill>
                  <a:effectLst/>
                  <a:latin typeface="微软雅黑" panose="020B0503020204020204" pitchFamily="34" charset="-122"/>
                  <a:ea typeface="微软雅黑" panose="020B0503020204020204" pitchFamily="34" charset="-122"/>
                </a:rPr>
                <a:t>、</a:t>
              </a:r>
              <a:r>
                <a:rPr lang="zh-CN" altLang="en-US" sz="2000" b="1" kern="100">
                  <a:solidFill>
                    <a:srgbClr val="0070C0"/>
                  </a:solidFill>
                  <a:effectLst/>
                  <a:latin typeface="微软雅黑" panose="020B0503020204020204" pitchFamily="34" charset="-122"/>
                  <a:ea typeface="微软雅黑" panose="020B0503020204020204" pitchFamily="34" charset="-122"/>
                </a:rPr>
                <a:t>整洁干净</a:t>
              </a:r>
              <a:r>
                <a:rPr lang="zh-CN" altLang="en-US" sz="2000" kern="100">
                  <a:solidFill>
                    <a:srgbClr val="000000"/>
                  </a:solidFill>
                  <a:effectLst/>
                  <a:latin typeface="微软雅黑" panose="020B0503020204020204" pitchFamily="34" charset="-122"/>
                  <a:ea typeface="微软雅黑" panose="020B0503020204020204" pitchFamily="34" charset="-122"/>
                </a:rPr>
                <a:t>的城市空间形态。</a:t>
              </a:r>
              <a:endParaRPr lang="zh-CN" altLang="en-US" sz="2400" kern="100">
                <a:effectLst/>
                <a:latin typeface="Times New Roman" panose="02020603050405020304" pitchFamily="18" charset="0"/>
                <a:ea typeface="楷体_GB2312" panose="02010609030101010101" charset="-122"/>
              </a:endParaRPr>
            </a:p>
          </p:txBody>
        </p:sp>
      </p:grpSp>
      <p:grpSp>
        <p:nvGrpSpPr>
          <p:cNvPr id="39" name="组合 38"/>
          <p:cNvGrpSpPr/>
          <p:nvPr/>
        </p:nvGrpSpPr>
        <p:grpSpPr>
          <a:xfrm>
            <a:off x="547881" y="3981754"/>
            <a:ext cx="11165150" cy="1774255"/>
            <a:chOff x="547880" y="4133352"/>
            <a:chExt cx="10599091" cy="1684303"/>
          </a:xfrm>
          <a:effectLst>
            <a:reflection blurRad="6350" stA="52000" endA="300" endPos="35000" dist="25400" dir="5400000" sy="-100000" algn="bl" rotWithShape="0"/>
          </a:effectLst>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l="3365" t="26695" r="3365" b="6298"/>
            <a:stretch>
              <a:fillRect/>
            </a:stretch>
          </p:blipFill>
          <p:spPr>
            <a:xfrm>
              <a:off x="547880" y="4133352"/>
              <a:ext cx="3621132" cy="1680756"/>
            </a:xfrm>
            <a:prstGeom prst="rect">
              <a:avLst/>
            </a:prstGeom>
          </p:spPr>
        </p:pic>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2653" y="4133352"/>
              <a:ext cx="2994318" cy="1684303"/>
            </a:xfrm>
            <a:prstGeom prst="rect">
              <a:avLst/>
            </a:prstGeom>
          </p:spPr>
        </p:pic>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93326" y="4133353"/>
              <a:ext cx="3735013" cy="1680756"/>
            </a:xfrm>
            <a:prstGeom prst="rect">
              <a:avLst/>
            </a:prstGeom>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81084"/>
            <a:ext cx="12006943" cy="568144"/>
            <a:chOff x="0" y="273684"/>
            <a:chExt cx="12006943" cy="568144"/>
          </a:xfrm>
        </p:grpSpPr>
        <p:sp>
          <p:nvSpPr>
            <p:cNvPr id="3" name="文本框 2"/>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1.2 </a:t>
              </a:r>
              <a:r>
                <a:rPr kumimoji="1"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聊城市发展现状问题</a:t>
              </a:r>
              <a:endParaRPr kumimoji="1"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333691"/>
              <a:ext cx="495300" cy="508133"/>
              <a:chOff x="0" y="333691"/>
              <a:chExt cx="495300" cy="508133"/>
            </a:xfrm>
          </p:grpSpPr>
          <p:sp>
            <p:nvSpPr>
              <p:cNvPr id="6" name="矩形 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6" name="组合 25"/>
          <p:cNvGrpSpPr/>
          <p:nvPr/>
        </p:nvGrpSpPr>
        <p:grpSpPr>
          <a:xfrm>
            <a:off x="2265987" y="1151507"/>
            <a:ext cx="7660025" cy="1015663"/>
            <a:chOff x="2865449" y="1215248"/>
            <a:chExt cx="7660025" cy="1015663"/>
          </a:xfrm>
        </p:grpSpPr>
        <p:grpSp>
          <p:nvGrpSpPr>
            <p:cNvPr id="23" name="组合 22"/>
            <p:cNvGrpSpPr/>
            <p:nvPr/>
          </p:nvGrpSpPr>
          <p:grpSpPr>
            <a:xfrm>
              <a:off x="9223375" y="1382461"/>
              <a:ext cx="1278623" cy="783700"/>
              <a:chOff x="7973347" y="961917"/>
              <a:chExt cx="1278623" cy="783700"/>
            </a:xfrm>
          </p:grpSpPr>
          <p:sp>
            <p:nvSpPr>
              <p:cNvPr id="16" name="平行四边形 15"/>
              <p:cNvSpPr/>
              <p:nvPr/>
            </p:nvSpPr>
            <p:spPr>
              <a:xfrm rot="16200000" flipH="1">
                <a:off x="8523192" y="1016839"/>
                <a:ext cx="783699" cy="673856"/>
              </a:xfrm>
              <a:prstGeom prst="parallelogram">
                <a:avLst/>
              </a:prstGeom>
              <a:gradFill flip="none" rotWithShape="0">
                <a:gsLst>
                  <a:gs pos="100000">
                    <a:srgbClr val="FFE37D">
                      <a:alpha val="86000"/>
                    </a:srgbClr>
                  </a:gs>
                  <a:gs pos="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平行四边形 16"/>
              <p:cNvSpPr/>
              <p:nvPr/>
            </p:nvSpPr>
            <p:spPr>
              <a:xfrm rot="16200000" flipH="1">
                <a:off x="8254917" y="1016839"/>
                <a:ext cx="783699" cy="673856"/>
              </a:xfrm>
              <a:prstGeom prst="parallelogram">
                <a:avLst/>
              </a:prstGeom>
              <a:gradFill flip="none" rotWithShape="0">
                <a:gsLst>
                  <a:gs pos="100000">
                    <a:srgbClr val="FFE37D">
                      <a:alpha val="86000"/>
                    </a:srgbClr>
                  </a:gs>
                  <a:gs pos="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平行四边形 17"/>
              <p:cNvSpPr/>
              <p:nvPr/>
            </p:nvSpPr>
            <p:spPr>
              <a:xfrm rot="16200000" flipH="1">
                <a:off x="7918425" y="1016840"/>
                <a:ext cx="783699" cy="673856"/>
              </a:xfrm>
              <a:prstGeom prst="parallelogram">
                <a:avLst/>
              </a:prstGeom>
              <a:gradFill flip="none" rotWithShape="0">
                <a:gsLst>
                  <a:gs pos="100000">
                    <a:srgbClr val="FFE37D">
                      <a:alpha val="86000"/>
                    </a:srgbClr>
                  </a:gs>
                  <a:gs pos="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24" name="组合 23"/>
            <p:cNvGrpSpPr/>
            <p:nvPr/>
          </p:nvGrpSpPr>
          <p:grpSpPr>
            <a:xfrm>
              <a:off x="2865449" y="1382460"/>
              <a:ext cx="1278624" cy="783701"/>
              <a:chOff x="3829032" y="922358"/>
              <a:chExt cx="1278624" cy="783701"/>
            </a:xfrm>
          </p:grpSpPr>
          <p:sp>
            <p:nvSpPr>
              <p:cNvPr id="19" name="平行四边形 18"/>
              <p:cNvSpPr/>
              <p:nvPr/>
            </p:nvSpPr>
            <p:spPr>
              <a:xfrm rot="5400000">
                <a:off x="3774110" y="977280"/>
                <a:ext cx="783699" cy="673856"/>
              </a:xfrm>
              <a:prstGeom prst="parallelogram">
                <a:avLst/>
              </a:prstGeom>
              <a:gradFill flip="none" rotWithShape="0">
                <a:gsLst>
                  <a:gs pos="0">
                    <a:srgbClr val="FFE37D">
                      <a:alpha val="86000"/>
                    </a:srgbClr>
                  </a:gs>
                  <a:gs pos="10000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平行四边形 19"/>
              <p:cNvSpPr/>
              <p:nvPr/>
            </p:nvSpPr>
            <p:spPr>
              <a:xfrm rot="5400000">
                <a:off x="4042385" y="977280"/>
                <a:ext cx="783699" cy="673856"/>
              </a:xfrm>
              <a:prstGeom prst="parallelogram">
                <a:avLst/>
              </a:prstGeom>
              <a:gradFill flip="none" rotWithShape="0">
                <a:gsLst>
                  <a:gs pos="0">
                    <a:srgbClr val="FFE37D">
                      <a:alpha val="86000"/>
                    </a:srgbClr>
                  </a:gs>
                  <a:gs pos="10000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平行四边形 20"/>
              <p:cNvSpPr/>
              <p:nvPr/>
            </p:nvSpPr>
            <p:spPr>
              <a:xfrm rot="5400000">
                <a:off x="4378878" y="977282"/>
                <a:ext cx="783699" cy="673856"/>
              </a:xfrm>
              <a:prstGeom prst="parallelogram">
                <a:avLst/>
              </a:prstGeom>
              <a:gradFill flip="none" rotWithShape="0">
                <a:gsLst>
                  <a:gs pos="0">
                    <a:srgbClr val="FFE37D">
                      <a:alpha val="86000"/>
                    </a:srgbClr>
                  </a:gs>
                  <a:gs pos="10000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25" name="组合 24"/>
            <p:cNvGrpSpPr/>
            <p:nvPr/>
          </p:nvGrpSpPr>
          <p:grpSpPr>
            <a:xfrm>
              <a:off x="3133724" y="1215248"/>
              <a:ext cx="7391750" cy="1015663"/>
              <a:chOff x="3133724" y="1215248"/>
              <a:chExt cx="7391750" cy="1015663"/>
            </a:xfrm>
          </p:grpSpPr>
          <p:sp>
            <p:nvSpPr>
              <p:cNvPr id="13" name="文本框 5"/>
              <p:cNvSpPr txBox="1"/>
              <p:nvPr/>
            </p:nvSpPr>
            <p:spPr>
              <a:xfrm>
                <a:off x="3133724" y="1215248"/>
                <a:ext cx="3076575" cy="10156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6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kumimoji="1" lang="zh-CN" altLang="en-US" sz="6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困</a:t>
                </a:r>
                <a:r>
                  <a:rPr kumimoji="1" lang="en-US" altLang="zh-CN" sz="6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endParaRPr kumimoji="1" lang="en-US" altLang="zh-CN" sz="6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8"/>
              <p:cNvSpPr txBox="1"/>
              <p:nvPr/>
            </p:nvSpPr>
            <p:spPr>
              <a:xfrm>
                <a:off x="5057774" y="1548623"/>
                <a:ext cx="5467700" cy="58477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zh-CN" altLang="en-US" sz="3200" b="1" dirty="0">
                    <a:latin typeface="微软雅黑" panose="020B0503020204020204" pitchFamily="34" charset="-122"/>
                    <a:ea typeface="微软雅黑" panose="020B0503020204020204" pitchFamily="34" charset="-122"/>
                    <a:cs typeface="微软雅黑" panose="020B0503020204020204" pitchFamily="34" charset="-122"/>
                  </a:rPr>
                  <a:t>之历史文化：底蕴彰显不足</a:t>
                </a:r>
                <a:endParaRPr kumimoji="1" lang="zh-CN" altLang="en-US" sz="3200" b="1"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sp>
        <p:nvSpPr>
          <p:cNvPr id="31" name="箭头: V 形 30"/>
          <p:cNvSpPr/>
          <p:nvPr/>
        </p:nvSpPr>
        <p:spPr>
          <a:xfrm>
            <a:off x="6593115" y="3027871"/>
            <a:ext cx="511786" cy="2277279"/>
          </a:xfrm>
          <a:prstGeom prst="chevron">
            <a:avLst>
              <a:gd name="adj" fmla="val 84811"/>
            </a:avLst>
          </a:prstGeom>
          <a:gradFill>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75000"/>
                  <a:alpha val="4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1" name="组合 70"/>
          <p:cNvGrpSpPr/>
          <p:nvPr/>
        </p:nvGrpSpPr>
        <p:grpSpPr>
          <a:xfrm>
            <a:off x="7281062" y="2970410"/>
            <a:ext cx="4514412" cy="1191872"/>
            <a:chOff x="7641438" y="2805310"/>
            <a:chExt cx="4514412" cy="1191872"/>
          </a:xfrm>
        </p:grpSpPr>
        <p:sp>
          <p:nvSpPr>
            <p:cNvPr id="32" name="矩形 31"/>
            <p:cNvSpPr/>
            <p:nvPr/>
          </p:nvSpPr>
          <p:spPr>
            <a:xfrm>
              <a:off x="7641438" y="2862128"/>
              <a:ext cx="4514412" cy="1135054"/>
            </a:xfrm>
            <a:prstGeom prst="rect">
              <a:avLst/>
            </a:prstGeom>
            <a:solidFill>
              <a:schemeClr val="bg1"/>
            </a:solidFill>
            <a:ln>
              <a:noFill/>
            </a:ln>
            <a:effectLst>
              <a:outerShdw blurRad="101600" dist="1016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7814238" y="2805310"/>
              <a:ext cx="4341612" cy="113505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lnSpc>
                  <a:spcPct val="150000"/>
                </a:lnSpc>
                <a:buClr>
                  <a:srgbClr val="0070C0"/>
                </a:buClr>
                <a:buSzPct val="80000"/>
              </a:pP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建筑形式与色彩杂乱无章，与城市街道不协调。</a:t>
              </a:r>
              <a:endPar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4" name="直接连接符 33"/>
            <p:cNvCxnSpPr/>
            <p:nvPr/>
          </p:nvCxnSpPr>
          <p:spPr>
            <a:xfrm>
              <a:off x="7669997" y="2859142"/>
              <a:ext cx="0" cy="113804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72" name="组合 71"/>
          <p:cNvGrpSpPr/>
          <p:nvPr/>
        </p:nvGrpSpPr>
        <p:grpSpPr>
          <a:xfrm>
            <a:off x="7284475" y="4302363"/>
            <a:ext cx="4514412" cy="1191872"/>
            <a:chOff x="7641438" y="2805310"/>
            <a:chExt cx="4514412" cy="1191872"/>
          </a:xfrm>
        </p:grpSpPr>
        <p:sp>
          <p:nvSpPr>
            <p:cNvPr id="73" name="矩形 72"/>
            <p:cNvSpPr/>
            <p:nvPr/>
          </p:nvSpPr>
          <p:spPr>
            <a:xfrm>
              <a:off x="7641438" y="2862128"/>
              <a:ext cx="4514412" cy="1135054"/>
            </a:xfrm>
            <a:prstGeom prst="rect">
              <a:avLst/>
            </a:prstGeom>
            <a:solidFill>
              <a:schemeClr val="bg1"/>
            </a:solidFill>
            <a:ln>
              <a:noFill/>
            </a:ln>
            <a:effectLst>
              <a:outerShdw blurRad="101600" dist="1016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p:cNvSpPr txBox="1"/>
            <p:nvPr/>
          </p:nvSpPr>
          <p:spPr>
            <a:xfrm>
              <a:off x="7814238" y="2805310"/>
              <a:ext cx="4341612" cy="113505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lnSpc>
                  <a:spcPct val="150000"/>
                </a:lnSpc>
                <a:buClr>
                  <a:srgbClr val="0070C0"/>
                </a:buClr>
                <a:buSzPct val="80000"/>
              </a:pP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运河文化、黄河文化底蕴彰显不足，特色文化传承有所缺失。</a:t>
              </a:r>
              <a:endPar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75" name="直接连接符 74"/>
            <p:cNvCxnSpPr/>
            <p:nvPr/>
          </p:nvCxnSpPr>
          <p:spPr>
            <a:xfrm>
              <a:off x="7669997" y="2859142"/>
              <a:ext cx="0" cy="113804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2810481" y="2837009"/>
            <a:ext cx="3396343" cy="678449"/>
            <a:chOff x="642257" y="3191737"/>
            <a:chExt cx="3396343" cy="678449"/>
          </a:xfrm>
        </p:grpSpPr>
        <p:sp>
          <p:nvSpPr>
            <p:cNvPr id="15" name="平行四边形 14"/>
            <p:cNvSpPr/>
            <p:nvPr/>
          </p:nvSpPr>
          <p:spPr>
            <a:xfrm>
              <a:off x="642257" y="3236662"/>
              <a:ext cx="3396343" cy="633524"/>
            </a:xfrm>
            <a:prstGeom prst="parallelogram">
              <a:avLst/>
            </a:prstGeom>
            <a:gradFill>
              <a:gsLst>
                <a:gs pos="100000">
                  <a:schemeClr val="accent1">
                    <a:lumMod val="75000"/>
                    <a:alpha val="20000"/>
                  </a:schemeClr>
                </a:gs>
                <a:gs pos="0">
                  <a:schemeClr val="accent1">
                    <a:lumMod val="20000"/>
                    <a:lumOff val="80000"/>
                    <a:alpha val="0"/>
                  </a:schemeClr>
                </a:gs>
              </a:gsLst>
              <a:lin ang="0" scaled="0"/>
            </a:gradFill>
            <a:ln>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75000"/>
                      <a:alpha val="4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794319" y="3191737"/>
              <a:ext cx="3149683" cy="58105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60045" indent="-360045" algn="l">
                <a:lnSpc>
                  <a:spcPct val="150000"/>
                </a:lnSpc>
                <a:buClr>
                  <a:srgbClr val="0070C0"/>
                </a:buClr>
                <a:buSzPct val="80000"/>
                <a:buFont typeface="Wingdings" panose="05000000000000000000" pitchFamily="2" charset="2"/>
                <a:buChar char="l"/>
              </a:pP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历史文化街区内部</a:t>
              </a:r>
              <a:endPar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3" name="组合 62"/>
          <p:cNvGrpSpPr/>
          <p:nvPr/>
        </p:nvGrpSpPr>
        <p:grpSpPr>
          <a:xfrm>
            <a:off x="3274506" y="3847748"/>
            <a:ext cx="3396343" cy="678449"/>
            <a:chOff x="642257" y="3191737"/>
            <a:chExt cx="3396343" cy="678449"/>
          </a:xfrm>
        </p:grpSpPr>
        <p:sp>
          <p:nvSpPr>
            <p:cNvPr id="64" name="平行四边形 63"/>
            <p:cNvSpPr/>
            <p:nvPr/>
          </p:nvSpPr>
          <p:spPr>
            <a:xfrm>
              <a:off x="642257" y="3236662"/>
              <a:ext cx="3396343" cy="633524"/>
            </a:xfrm>
            <a:prstGeom prst="parallelogram">
              <a:avLst/>
            </a:prstGeom>
            <a:gradFill>
              <a:gsLst>
                <a:gs pos="100000">
                  <a:schemeClr val="accent1">
                    <a:lumMod val="75000"/>
                    <a:alpha val="20000"/>
                  </a:schemeClr>
                </a:gs>
                <a:gs pos="0">
                  <a:schemeClr val="accent1">
                    <a:lumMod val="20000"/>
                    <a:lumOff val="80000"/>
                    <a:alpha val="0"/>
                  </a:schemeClr>
                </a:gs>
              </a:gsLst>
              <a:lin ang="0" scaled="0"/>
            </a:gradFill>
            <a:ln>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75000"/>
                      <a:alpha val="4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p:cNvSpPr txBox="1"/>
            <p:nvPr/>
          </p:nvSpPr>
          <p:spPr>
            <a:xfrm>
              <a:off x="794319" y="3191737"/>
              <a:ext cx="3149683" cy="58105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60045" indent="-360045" algn="l">
                <a:lnSpc>
                  <a:spcPct val="150000"/>
                </a:lnSpc>
                <a:buClr>
                  <a:srgbClr val="0070C0"/>
                </a:buClr>
                <a:buSzPct val="80000"/>
                <a:buFont typeface="Wingdings" panose="05000000000000000000" pitchFamily="2" charset="2"/>
                <a:buChar char="l"/>
              </a:pP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运河沿线</a:t>
              </a:r>
              <a:endPar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6" name="组合 65"/>
          <p:cNvGrpSpPr/>
          <p:nvPr/>
        </p:nvGrpSpPr>
        <p:grpSpPr>
          <a:xfrm>
            <a:off x="2810480" y="4858487"/>
            <a:ext cx="3396343" cy="678449"/>
            <a:chOff x="642257" y="3191737"/>
            <a:chExt cx="3396343" cy="678449"/>
          </a:xfrm>
        </p:grpSpPr>
        <p:sp>
          <p:nvSpPr>
            <p:cNvPr id="67" name="平行四边形 66"/>
            <p:cNvSpPr/>
            <p:nvPr/>
          </p:nvSpPr>
          <p:spPr>
            <a:xfrm>
              <a:off x="642257" y="3236662"/>
              <a:ext cx="3396343" cy="633524"/>
            </a:xfrm>
            <a:prstGeom prst="parallelogram">
              <a:avLst/>
            </a:prstGeom>
            <a:gradFill>
              <a:gsLst>
                <a:gs pos="100000">
                  <a:schemeClr val="accent1">
                    <a:lumMod val="75000"/>
                    <a:alpha val="20000"/>
                  </a:schemeClr>
                </a:gs>
                <a:gs pos="0">
                  <a:schemeClr val="accent1">
                    <a:lumMod val="20000"/>
                    <a:lumOff val="80000"/>
                    <a:alpha val="0"/>
                  </a:schemeClr>
                </a:gs>
              </a:gsLst>
              <a:lin ang="0" scaled="0"/>
            </a:gradFill>
            <a:ln>
              <a:gradFill flip="none" rotWithShape="1">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75000"/>
                      <a:alpha val="4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nvSpPr>
          <p:spPr>
            <a:xfrm>
              <a:off x="794319" y="3191737"/>
              <a:ext cx="3149683" cy="58105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60045" indent="-360045" algn="l">
                <a:lnSpc>
                  <a:spcPct val="150000"/>
                </a:lnSpc>
                <a:buClr>
                  <a:srgbClr val="0070C0"/>
                </a:buClr>
                <a:buSzPct val="80000"/>
                <a:buFont typeface="Wingdings" panose="05000000000000000000" pitchFamily="2" charset="2"/>
                <a:buChar char="l"/>
              </a:pP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东昌路沿线</a:t>
              </a:r>
              <a:endPar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rcRect l="14352" t="2075" r="14026" b="2577"/>
          <a:stretch>
            <a:fillRect/>
          </a:stretch>
        </p:blipFill>
        <p:spPr>
          <a:xfrm>
            <a:off x="281664" y="2809853"/>
            <a:ext cx="2727083" cy="2727083"/>
          </a:xfrm>
          <a:custGeom>
            <a:avLst/>
            <a:gdLst>
              <a:gd name="connsiteX0" fmla="*/ 1855598 w 3711196"/>
              <a:gd name="connsiteY0" fmla="*/ 0 h 3711196"/>
              <a:gd name="connsiteX1" fmla="*/ 3711196 w 3711196"/>
              <a:gd name="connsiteY1" fmla="*/ 1855598 h 3711196"/>
              <a:gd name="connsiteX2" fmla="*/ 1855598 w 3711196"/>
              <a:gd name="connsiteY2" fmla="*/ 3711196 h 3711196"/>
              <a:gd name="connsiteX3" fmla="*/ 0 w 3711196"/>
              <a:gd name="connsiteY3" fmla="*/ 1855598 h 3711196"/>
              <a:gd name="connsiteX4" fmla="*/ 1855598 w 3711196"/>
              <a:gd name="connsiteY4" fmla="*/ 0 h 3711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1196" h="3711196">
                <a:moveTo>
                  <a:pt x="1855598" y="0"/>
                </a:moveTo>
                <a:cubicBezTo>
                  <a:pt x="2880416" y="0"/>
                  <a:pt x="3711196" y="830780"/>
                  <a:pt x="3711196" y="1855598"/>
                </a:cubicBezTo>
                <a:cubicBezTo>
                  <a:pt x="3711196" y="2880416"/>
                  <a:pt x="2880416" y="3711196"/>
                  <a:pt x="1855598" y="3711196"/>
                </a:cubicBezTo>
                <a:cubicBezTo>
                  <a:pt x="830780" y="3711196"/>
                  <a:pt x="0" y="2880416"/>
                  <a:pt x="0" y="1855598"/>
                </a:cubicBezTo>
                <a:cubicBezTo>
                  <a:pt x="0" y="830780"/>
                  <a:pt x="830780" y="0"/>
                  <a:pt x="1855598" y="0"/>
                </a:cubicBezTo>
                <a:close/>
              </a:path>
            </a:pathLst>
          </a:custGeom>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42257" y="1075860"/>
            <a:ext cx="3546566" cy="511627"/>
            <a:chOff x="1915887" y="1088560"/>
            <a:chExt cx="3546566" cy="511627"/>
          </a:xfrm>
        </p:grpSpPr>
        <p:sp>
          <p:nvSpPr>
            <p:cNvPr id="18" name="矩形: 圆角 17"/>
            <p:cNvSpPr/>
            <p:nvPr/>
          </p:nvSpPr>
          <p:spPr>
            <a:xfrm flipV="1">
              <a:off x="1915887" y="1088560"/>
              <a:ext cx="3145972" cy="511627"/>
            </a:xfrm>
            <a:prstGeom prst="roundRect">
              <a:avLst>
                <a:gd name="adj" fmla="val 50000"/>
              </a:avLst>
            </a:prstGeom>
            <a:gradFill>
              <a:gsLst>
                <a:gs pos="85000">
                  <a:srgbClr val="009AD0"/>
                </a:gs>
                <a:gs pos="0">
                  <a:srgbClr val="0070C0"/>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000"/>
                </a:lnSpc>
              </a:pPr>
              <a:endParaRPr lang="zh-CN" altLang="en-US" sz="3600">
                <a:solidFill>
                  <a:srgbClr val="5D88A8">
                    <a:lumMod val="20000"/>
                    <a:lumOff val="80000"/>
                  </a:srgbClr>
                </a:solidFill>
                <a:latin typeface="思源宋体 CN Heavy"/>
                <a:ea typeface="思源宋体 CN Heavy"/>
              </a:endParaRPr>
            </a:p>
          </p:txBody>
        </p:sp>
        <p:sp>
          <p:nvSpPr>
            <p:cNvPr id="19" name="文本框 18"/>
            <p:cNvSpPr txBox="1"/>
            <p:nvPr/>
          </p:nvSpPr>
          <p:spPr>
            <a:xfrm>
              <a:off x="2030548" y="1117335"/>
              <a:ext cx="3431905" cy="454099"/>
            </a:xfrm>
            <a:prstGeom prst="rect">
              <a:avLst/>
            </a:prstGeom>
            <a:noFill/>
          </p:spPr>
          <p:txBody>
            <a:bodyPr wrap="square" rtlCol="0">
              <a:spAutoFit/>
            </a:bodyPr>
            <a:lstStyle/>
            <a:p>
              <a:pPr>
                <a:lnSpc>
                  <a:spcPts val="3000"/>
                </a:lnSpc>
              </a:pP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加强历史文化保护</a:t>
              </a:r>
              <a:endPar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6" name="组合 25"/>
          <p:cNvGrpSpPr/>
          <p:nvPr/>
        </p:nvGrpSpPr>
        <p:grpSpPr>
          <a:xfrm>
            <a:off x="0" y="181084"/>
            <a:ext cx="12006943" cy="568144"/>
            <a:chOff x="0" y="273684"/>
            <a:chExt cx="12006943" cy="568144"/>
          </a:xfrm>
        </p:grpSpPr>
        <p:sp>
          <p:nvSpPr>
            <p:cNvPr id="30" name="文本框 29"/>
            <p:cNvSpPr txBox="1"/>
            <p:nvPr/>
          </p:nvSpPr>
          <p:spPr>
            <a:xfrm>
              <a:off x="588780" y="273684"/>
              <a:ext cx="6151653"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4.3</a:t>
              </a:r>
              <a:r>
                <a:rPr kumimoji="1" lang="en-US" altLang="zh-CN" sz="2800" b="1" dirty="0">
                  <a:solidFill>
                    <a:srgbClr val="0070C0"/>
                  </a:solidFill>
                  <a:cs typeface="+mn-ea"/>
                  <a:sym typeface="+mn-lt"/>
                </a:rPr>
                <a:t> </a:t>
              </a:r>
              <a:r>
                <a:rPr kumimoji="1" lang="zh-CN" altLang="en-US" sz="2800" b="1" dirty="0">
                  <a:solidFill>
                    <a:srgbClr val="0070C0"/>
                  </a:solidFill>
                  <a:cs typeface="+mn-ea"/>
                  <a:sym typeface="+mn-lt"/>
                </a:rPr>
                <a:t>经验总结</a:t>
              </a:r>
              <a:r>
                <a:rPr kumimoji="1" lang="en-US" altLang="zh-CN" sz="2800" b="1" dirty="0">
                  <a:solidFill>
                    <a:srgbClr val="0070C0"/>
                  </a:solidFill>
                  <a:cs typeface="+mn-ea"/>
                  <a:sym typeface="+mn-lt"/>
                </a:rPr>
                <a:t>——</a:t>
              </a:r>
              <a:r>
                <a:rPr kumimoji="1" lang="zh-CN" altLang="en-US" sz="2800" b="1" dirty="0">
                  <a:solidFill>
                    <a:srgbClr val="0070C0"/>
                  </a:solidFill>
                  <a:cs typeface="+mn-ea"/>
                  <a:sym typeface="+mn-lt"/>
                </a:rPr>
                <a:t>“六项具体任务” </a:t>
              </a:r>
              <a:endParaRPr kumimoji="1" lang="zh-CN" altLang="en-US" sz="2800" b="1" dirty="0">
                <a:solidFill>
                  <a:srgbClr val="0070C0"/>
                </a:solidFill>
                <a:cs typeface="+mn-ea"/>
                <a:sym typeface="+mn-lt"/>
              </a:endParaRPr>
            </a:p>
          </p:txBody>
        </p:sp>
        <p:cxnSp>
          <p:nvCxnSpPr>
            <p:cNvPr id="31" name="直接连接符 30"/>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0" y="333691"/>
              <a:ext cx="495300" cy="508133"/>
              <a:chOff x="0" y="333691"/>
              <a:chExt cx="495300" cy="508133"/>
            </a:xfrm>
          </p:grpSpPr>
          <p:sp>
            <p:nvSpPr>
              <p:cNvPr id="33" name="矩形 32"/>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40" name="组合 39"/>
          <p:cNvGrpSpPr/>
          <p:nvPr/>
        </p:nvGrpSpPr>
        <p:grpSpPr>
          <a:xfrm>
            <a:off x="254000" y="1998611"/>
            <a:ext cx="5970451" cy="4846689"/>
            <a:chOff x="634429" y="1948667"/>
            <a:chExt cx="5135693" cy="4846689"/>
          </a:xfrm>
        </p:grpSpPr>
        <p:sp>
          <p:nvSpPr>
            <p:cNvPr id="36" name="矩形 35"/>
            <p:cNvSpPr/>
            <p:nvPr/>
          </p:nvSpPr>
          <p:spPr>
            <a:xfrm>
              <a:off x="634429" y="1948667"/>
              <a:ext cx="5135693" cy="4021037"/>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sym typeface="+mn-lt"/>
              </a:endParaRPr>
            </a:p>
          </p:txBody>
        </p:sp>
        <p:sp>
          <p:nvSpPr>
            <p:cNvPr id="35" name="文本框 34"/>
            <p:cNvSpPr txBox="1"/>
            <p:nvPr/>
          </p:nvSpPr>
          <p:spPr>
            <a:xfrm>
              <a:off x="739557" y="2140940"/>
              <a:ext cx="4969130" cy="4654416"/>
            </a:xfrm>
            <a:prstGeom prst="rect">
              <a:avLst/>
            </a:prstGeom>
            <a:noFill/>
          </p:spPr>
          <p:txBody>
            <a:bodyPr wrap="square">
              <a:spAutoFit/>
            </a:bodyPr>
            <a:lstStyle/>
            <a:p>
              <a:pPr marL="0" marR="0" algn="just">
                <a:lnSpc>
                  <a:spcPct val="150000"/>
                </a:lnSpc>
                <a:spcBef>
                  <a:spcPts val="0"/>
                </a:spcBef>
                <a:spcAft>
                  <a:spcPts val="0"/>
                </a:spcAft>
              </a:pPr>
              <a:r>
                <a:rPr lang="zh-CN" altLang="en-US" sz="2000" kern="100" dirty="0">
                  <a:solidFill>
                    <a:srgbClr val="000000"/>
                  </a:solidFill>
                  <a:effectLst/>
                  <a:latin typeface="微软雅黑" panose="020B0503020204020204" pitchFamily="34" charset="-122"/>
                  <a:ea typeface="微软雅黑" panose="020B0503020204020204" pitchFamily="34" charset="-122"/>
                </a:rPr>
                <a:t>做好古城区业态调整和功能转化</a:t>
              </a:r>
              <a:r>
                <a:rPr lang="zh-CN" altLang="en-US" sz="2000" kern="100" dirty="0">
                  <a:solidFill>
                    <a:srgbClr val="000000"/>
                  </a:solidFill>
                  <a:latin typeface="微软雅黑" panose="020B0503020204020204" pitchFamily="34" charset="-122"/>
                  <a:ea typeface="微软雅黑" panose="020B0503020204020204" pitchFamily="34" charset="-122"/>
                </a:rPr>
                <a:t>，</a:t>
              </a:r>
              <a:r>
                <a:rPr lang="zh-CN" altLang="en-US" sz="2000" kern="100" dirty="0">
                  <a:solidFill>
                    <a:srgbClr val="000000"/>
                  </a:solidFill>
                  <a:effectLst/>
                  <a:latin typeface="微软雅黑" panose="020B0503020204020204" pitchFamily="34" charset="-122"/>
                  <a:ea typeface="微软雅黑" panose="020B0503020204020204" pitchFamily="34" charset="-122"/>
                </a:rPr>
                <a:t>恢复古城的居住功能和有机更新，</a:t>
              </a:r>
              <a:r>
                <a:rPr lang="zh-CN" altLang="en-US" sz="2000" b="1" kern="100" dirty="0">
                  <a:solidFill>
                    <a:srgbClr val="0070C0"/>
                  </a:solidFill>
                  <a:effectLst/>
                  <a:latin typeface="微软雅黑" panose="020B0503020204020204" pitchFamily="34" charset="-122"/>
                  <a:ea typeface="微软雅黑" panose="020B0503020204020204" pitchFamily="34" charset="-122"/>
                </a:rPr>
                <a:t>保护好古城人文元素</a:t>
              </a:r>
              <a:r>
                <a:rPr lang="zh-CN" altLang="en-US" sz="2000" kern="100" dirty="0">
                  <a:solidFill>
                    <a:srgbClr val="000000"/>
                  </a:solidFill>
                  <a:effectLst/>
                  <a:latin typeface="微软雅黑" panose="020B0503020204020204" pitchFamily="34" charset="-122"/>
                  <a:ea typeface="微软雅黑" panose="020B0503020204020204" pitchFamily="34" charset="-122"/>
                </a:rPr>
                <a:t>和</a:t>
              </a:r>
              <a:r>
                <a:rPr lang="zh-CN" altLang="en-US" sz="2000" b="1" kern="100" dirty="0">
                  <a:solidFill>
                    <a:srgbClr val="0070C0"/>
                  </a:solidFill>
                  <a:effectLst/>
                  <a:latin typeface="微软雅黑" panose="020B0503020204020204" pitchFamily="34" charset="-122"/>
                  <a:ea typeface="微软雅黑" panose="020B0503020204020204" pitchFamily="34" charset="-122"/>
                </a:rPr>
                <a:t>“烟火气”</a:t>
              </a:r>
              <a:r>
                <a:rPr lang="zh-CN" altLang="en-US" sz="2000" kern="100" dirty="0">
                  <a:solidFill>
                    <a:srgbClr val="000000"/>
                  </a:solidFill>
                  <a:effectLst/>
                  <a:latin typeface="微软雅黑" panose="020B0503020204020204" pitchFamily="34" charset="-122"/>
                  <a:ea typeface="微软雅黑" panose="020B0503020204020204" pitchFamily="34" charset="-122"/>
                </a:rPr>
                <a:t>。 加强历史文化街区和历史建筑保护工作。目前我市有保护价值的历史建筑</a:t>
              </a:r>
              <a:r>
                <a:rPr lang="en-US" altLang="zh-CN" sz="2000" b="1" kern="100" dirty="0">
                  <a:solidFill>
                    <a:srgbClr val="C00000"/>
                  </a:solidFill>
                  <a:effectLst/>
                  <a:latin typeface="微软雅黑" panose="020B0503020204020204" pitchFamily="34" charset="-122"/>
                  <a:ea typeface="微软雅黑" panose="020B0503020204020204" pitchFamily="34" charset="-122"/>
                </a:rPr>
                <a:t>166</a:t>
              </a:r>
              <a:r>
                <a:rPr lang="zh-CN" altLang="en-US" sz="2000" kern="100" dirty="0">
                  <a:solidFill>
                    <a:srgbClr val="000000"/>
                  </a:solidFill>
                  <a:effectLst/>
                  <a:latin typeface="微软雅黑" panose="020B0503020204020204" pitchFamily="34" charset="-122"/>
                  <a:ea typeface="微软雅黑" panose="020B0503020204020204" pitchFamily="34" charset="-122"/>
                </a:rPr>
                <a:t>处，历史文化街区</a:t>
              </a:r>
              <a:r>
                <a:rPr lang="en-US" altLang="zh-CN" sz="2000" b="1" kern="100" dirty="0">
                  <a:solidFill>
                    <a:srgbClr val="C00000"/>
                  </a:solidFill>
                  <a:effectLst/>
                  <a:latin typeface="微软雅黑" panose="020B0503020204020204" pitchFamily="34" charset="-122"/>
                  <a:ea typeface="微软雅黑" panose="020B0503020204020204" pitchFamily="34" charset="-122"/>
                </a:rPr>
                <a:t>7</a:t>
              </a:r>
              <a:r>
                <a:rPr lang="zh-CN" altLang="en-US" sz="2000" kern="100" dirty="0">
                  <a:solidFill>
                    <a:srgbClr val="000000"/>
                  </a:solidFill>
                  <a:effectLst/>
                  <a:latin typeface="微软雅黑" panose="020B0503020204020204" pitchFamily="34" charset="-122"/>
                  <a:ea typeface="微软雅黑" panose="020B0503020204020204" pitchFamily="34" charset="-122"/>
                </a:rPr>
                <a:t>处，在做好环境提升、文化植入和基础设施改善的同时，通过修缮维护等方式，用“绣花”功夫让历史建筑焕发新生，使历史街区成为宜居宜业的场所和承载城市记忆、乡愁、文脉的载体。</a:t>
              </a:r>
              <a:endParaRPr lang="zh-CN" altLang="en-US" sz="2400" kern="100" dirty="0">
                <a:effectLst/>
                <a:latin typeface="Times New Roman" panose="02020603050405020304" pitchFamily="18" charset="0"/>
                <a:ea typeface="楷体_GB2312" panose="02010609030101010101" charset="-122"/>
              </a:endParaRPr>
            </a:p>
          </p:txBody>
        </p:sp>
      </p:gr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10196" b="4930"/>
          <a:stretch>
            <a:fillRect/>
          </a:stretch>
        </p:blipFill>
        <p:spPr>
          <a:xfrm>
            <a:off x="6346667" y="1998611"/>
            <a:ext cx="5699118" cy="4021035"/>
          </a:xfrm>
          <a:prstGeom prst="rect">
            <a:avLst/>
          </a:prstGeo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42257" y="1075860"/>
            <a:ext cx="3546566" cy="511627"/>
            <a:chOff x="1915887" y="1088560"/>
            <a:chExt cx="3546566" cy="511627"/>
          </a:xfrm>
        </p:grpSpPr>
        <p:sp>
          <p:nvSpPr>
            <p:cNvPr id="18" name="矩形: 圆角 17"/>
            <p:cNvSpPr/>
            <p:nvPr/>
          </p:nvSpPr>
          <p:spPr>
            <a:xfrm flipV="1">
              <a:off x="1915887" y="1088560"/>
              <a:ext cx="3145972" cy="511627"/>
            </a:xfrm>
            <a:prstGeom prst="roundRect">
              <a:avLst>
                <a:gd name="adj" fmla="val 50000"/>
              </a:avLst>
            </a:prstGeom>
            <a:gradFill>
              <a:gsLst>
                <a:gs pos="85000">
                  <a:srgbClr val="009AD0"/>
                </a:gs>
                <a:gs pos="0">
                  <a:srgbClr val="0070C0"/>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000"/>
                </a:lnSpc>
              </a:pPr>
              <a:endParaRPr lang="zh-CN" altLang="en-US" sz="3600">
                <a:solidFill>
                  <a:srgbClr val="5D88A8">
                    <a:lumMod val="20000"/>
                    <a:lumOff val="80000"/>
                  </a:srgbClr>
                </a:solidFill>
                <a:latin typeface="思源宋体 CN Heavy"/>
                <a:ea typeface="思源宋体 CN Heavy"/>
              </a:endParaRPr>
            </a:p>
          </p:txBody>
        </p:sp>
        <p:sp>
          <p:nvSpPr>
            <p:cNvPr id="19" name="文本框 18"/>
            <p:cNvSpPr txBox="1"/>
            <p:nvPr/>
          </p:nvSpPr>
          <p:spPr>
            <a:xfrm>
              <a:off x="2030548" y="1117335"/>
              <a:ext cx="3431905" cy="454099"/>
            </a:xfrm>
            <a:prstGeom prst="rect">
              <a:avLst/>
            </a:prstGeom>
            <a:noFill/>
          </p:spPr>
          <p:txBody>
            <a:bodyPr wrap="square" rtlCol="0">
              <a:spAutoFit/>
            </a:bodyPr>
            <a:lstStyle/>
            <a:p>
              <a:pPr>
                <a:lnSpc>
                  <a:spcPts val="3000"/>
                </a:lnSpc>
              </a:pP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完善基础设施建设</a:t>
              </a:r>
              <a:endPar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6" name="组合 25"/>
          <p:cNvGrpSpPr/>
          <p:nvPr/>
        </p:nvGrpSpPr>
        <p:grpSpPr>
          <a:xfrm>
            <a:off x="0" y="181084"/>
            <a:ext cx="12006943" cy="568144"/>
            <a:chOff x="0" y="273684"/>
            <a:chExt cx="12006943" cy="568144"/>
          </a:xfrm>
        </p:grpSpPr>
        <p:sp>
          <p:nvSpPr>
            <p:cNvPr id="30" name="文本框 29"/>
            <p:cNvSpPr txBox="1"/>
            <p:nvPr/>
          </p:nvSpPr>
          <p:spPr>
            <a:xfrm>
              <a:off x="588780" y="273684"/>
              <a:ext cx="6151653"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4.3</a:t>
              </a:r>
              <a:r>
                <a:rPr kumimoji="1" lang="en-US" altLang="zh-CN" sz="2800" b="1" dirty="0">
                  <a:solidFill>
                    <a:srgbClr val="0070C0"/>
                  </a:solidFill>
                  <a:cs typeface="+mn-ea"/>
                  <a:sym typeface="+mn-lt"/>
                </a:rPr>
                <a:t> </a:t>
              </a:r>
              <a:r>
                <a:rPr kumimoji="1" lang="zh-CN" altLang="en-US" sz="2800" b="1" dirty="0">
                  <a:solidFill>
                    <a:srgbClr val="0070C0"/>
                  </a:solidFill>
                  <a:cs typeface="+mn-ea"/>
                  <a:sym typeface="+mn-lt"/>
                </a:rPr>
                <a:t>经验总结</a:t>
              </a:r>
              <a:r>
                <a:rPr kumimoji="1" lang="en-US" altLang="zh-CN" sz="2800" b="1" dirty="0">
                  <a:solidFill>
                    <a:srgbClr val="0070C0"/>
                  </a:solidFill>
                  <a:cs typeface="+mn-ea"/>
                  <a:sym typeface="+mn-lt"/>
                </a:rPr>
                <a:t>——</a:t>
              </a:r>
              <a:r>
                <a:rPr kumimoji="1" lang="zh-CN" altLang="en-US" sz="2800" b="1" dirty="0">
                  <a:solidFill>
                    <a:srgbClr val="0070C0"/>
                  </a:solidFill>
                  <a:cs typeface="+mn-ea"/>
                  <a:sym typeface="+mn-lt"/>
                </a:rPr>
                <a:t>“六项具体任务” </a:t>
              </a:r>
              <a:endParaRPr kumimoji="1" lang="zh-CN" altLang="en-US" sz="2800" b="1" dirty="0">
                <a:solidFill>
                  <a:srgbClr val="0070C0"/>
                </a:solidFill>
                <a:cs typeface="+mn-ea"/>
                <a:sym typeface="+mn-lt"/>
              </a:endParaRPr>
            </a:p>
          </p:txBody>
        </p:sp>
        <p:cxnSp>
          <p:nvCxnSpPr>
            <p:cNvPr id="31" name="直接连接符 30"/>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0" y="333691"/>
              <a:ext cx="495300" cy="508133"/>
              <a:chOff x="0" y="333691"/>
              <a:chExt cx="495300" cy="508133"/>
            </a:xfrm>
          </p:grpSpPr>
          <p:sp>
            <p:nvSpPr>
              <p:cNvPr id="33" name="矩形 32"/>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3" name="组合 2"/>
          <p:cNvGrpSpPr/>
          <p:nvPr/>
        </p:nvGrpSpPr>
        <p:grpSpPr>
          <a:xfrm>
            <a:off x="486228" y="1847451"/>
            <a:ext cx="6761843" cy="4354226"/>
            <a:chOff x="407783" y="1847451"/>
            <a:chExt cx="7238361" cy="4354226"/>
          </a:xfrm>
        </p:grpSpPr>
        <p:sp>
          <p:nvSpPr>
            <p:cNvPr id="23" name="矩形 22"/>
            <p:cNvSpPr/>
            <p:nvPr/>
          </p:nvSpPr>
          <p:spPr>
            <a:xfrm>
              <a:off x="407783" y="3571875"/>
              <a:ext cx="7238361" cy="2629802"/>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sym typeface="+mn-lt"/>
              </a:endParaRPr>
            </a:p>
          </p:txBody>
        </p:sp>
        <p:sp>
          <p:nvSpPr>
            <p:cNvPr id="25" name="矩形 24"/>
            <p:cNvSpPr/>
            <p:nvPr/>
          </p:nvSpPr>
          <p:spPr>
            <a:xfrm>
              <a:off x="407783" y="1875845"/>
              <a:ext cx="7238361" cy="1586911"/>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sym typeface="+mn-lt"/>
              </a:endParaRPr>
            </a:p>
          </p:txBody>
        </p:sp>
        <p:sp>
          <p:nvSpPr>
            <p:cNvPr id="27" name="文本框 26"/>
            <p:cNvSpPr txBox="1"/>
            <p:nvPr/>
          </p:nvSpPr>
          <p:spPr>
            <a:xfrm>
              <a:off x="490648" y="1847451"/>
              <a:ext cx="7072631" cy="4346575"/>
            </a:xfrm>
            <a:prstGeom prst="rect">
              <a:avLst/>
            </a:prstGeom>
            <a:noFill/>
          </p:spPr>
          <p:txBody>
            <a:bodyPr wrap="square">
              <a:spAutoFit/>
            </a:bodyPr>
            <a:lstStyle/>
            <a:p>
              <a:pPr marL="0" marR="0" algn="just">
                <a:lnSpc>
                  <a:spcPct val="150000"/>
                </a:lnSpc>
                <a:spcBef>
                  <a:spcPts val="0"/>
                </a:spcBef>
                <a:spcAft>
                  <a:spcPts val="1500"/>
                </a:spcAft>
              </a:pPr>
              <a:r>
                <a:rPr lang="zh-CN" altLang="en-US" sz="2200" kern="100">
                  <a:solidFill>
                    <a:srgbClr val="000000"/>
                  </a:solidFill>
                  <a:effectLst/>
                  <a:latin typeface="微软雅黑" panose="020B0503020204020204" pitchFamily="34" charset="-122"/>
                  <a:ea typeface="微软雅黑" panose="020B0503020204020204" pitchFamily="34" charset="-122"/>
                </a:rPr>
                <a:t>补足城市基础设施短板，加快推进</a:t>
              </a:r>
              <a:r>
                <a:rPr lang="zh-CN" altLang="en-US" sz="2200" b="1" kern="100">
                  <a:solidFill>
                    <a:srgbClr val="0070C0"/>
                  </a:solidFill>
                  <a:effectLst/>
                  <a:latin typeface="微软雅黑" panose="020B0503020204020204" pitchFamily="34" charset="-122"/>
                  <a:ea typeface="微软雅黑" panose="020B0503020204020204" pitchFamily="34" charset="-122"/>
                </a:rPr>
                <a:t>路桥</a:t>
              </a:r>
              <a:r>
                <a:rPr lang="zh-CN" altLang="en-US" sz="2200" kern="100">
                  <a:solidFill>
                    <a:srgbClr val="000000"/>
                  </a:solidFill>
                  <a:effectLst/>
                  <a:latin typeface="微软雅黑" panose="020B0503020204020204" pitchFamily="34" charset="-122"/>
                  <a:ea typeface="微软雅黑" panose="020B0503020204020204" pitchFamily="34" charset="-122"/>
                </a:rPr>
                <a:t>、</a:t>
              </a:r>
              <a:r>
                <a:rPr lang="zh-CN" altLang="en-US" sz="2200" b="1" kern="100">
                  <a:solidFill>
                    <a:srgbClr val="0070C0"/>
                  </a:solidFill>
                  <a:effectLst/>
                  <a:latin typeface="微软雅黑" panose="020B0503020204020204" pitchFamily="34" charset="-122"/>
                  <a:ea typeface="微软雅黑" panose="020B0503020204020204" pitchFamily="34" charset="-122"/>
                </a:rPr>
                <a:t>雨污分流项目</a:t>
              </a:r>
              <a:r>
                <a:rPr lang="zh-CN" altLang="en-US" sz="2200" kern="100">
                  <a:solidFill>
                    <a:srgbClr val="000000"/>
                  </a:solidFill>
                  <a:effectLst/>
                  <a:latin typeface="微软雅黑" panose="020B0503020204020204" pitchFamily="34" charset="-122"/>
                  <a:ea typeface="微软雅黑" panose="020B0503020204020204" pitchFamily="34" charset="-122"/>
                </a:rPr>
                <a:t>等基础设施建设，加强各类生活服务设施建设，增加公共活动空间，完善和提升城市功能。</a:t>
              </a:r>
              <a:endParaRPr lang="en-US" altLang="zh-CN" sz="2200" kern="100">
                <a:solidFill>
                  <a:srgbClr val="000000"/>
                </a:solidFill>
                <a:effectLst/>
                <a:latin typeface="微软雅黑" panose="020B0503020204020204" pitchFamily="34" charset="-122"/>
                <a:ea typeface="微软雅黑" panose="020B0503020204020204" pitchFamily="34" charset="-122"/>
              </a:endParaRPr>
            </a:p>
            <a:p>
              <a:pPr marL="0" marR="0" algn="just">
                <a:lnSpc>
                  <a:spcPct val="150000"/>
                </a:lnSpc>
                <a:spcBef>
                  <a:spcPts val="0"/>
                </a:spcBef>
                <a:spcAft>
                  <a:spcPts val="1500"/>
                </a:spcAft>
              </a:pPr>
              <a:r>
                <a:rPr lang="zh-CN" altLang="en-US" sz="2200" kern="100">
                  <a:solidFill>
                    <a:srgbClr val="000000"/>
                  </a:solidFill>
                  <a:effectLst/>
                  <a:latin typeface="微软雅黑" panose="020B0503020204020204" pitchFamily="34" charset="-122"/>
                  <a:ea typeface="微软雅黑" panose="020B0503020204020204" pitchFamily="34" charset="-122"/>
                </a:rPr>
                <a:t>修复城市生态，加快</a:t>
              </a:r>
              <a:r>
                <a:rPr lang="zh-CN" altLang="en-US" sz="2200" b="1" kern="100">
                  <a:solidFill>
                    <a:srgbClr val="0070C0"/>
                  </a:solidFill>
                  <a:effectLst/>
                  <a:latin typeface="微软雅黑" panose="020B0503020204020204" pitchFamily="34" charset="-122"/>
                  <a:ea typeface="微软雅黑" panose="020B0503020204020204" pitchFamily="34" charset="-122"/>
                </a:rPr>
                <a:t>公园绿地</a:t>
              </a:r>
              <a:r>
                <a:rPr lang="zh-CN" altLang="en-US" sz="2200" kern="100">
                  <a:solidFill>
                    <a:srgbClr val="000000"/>
                  </a:solidFill>
                  <a:effectLst/>
                  <a:latin typeface="微软雅黑" panose="020B0503020204020204" pitchFamily="34" charset="-122"/>
                  <a:ea typeface="微软雅黑" panose="020B0503020204020204" pitchFamily="34" charset="-122"/>
                </a:rPr>
                <a:t>建设。通过</a:t>
              </a:r>
              <a:r>
                <a:rPr lang="zh-CN" altLang="en-US" sz="2200" b="1" kern="100">
                  <a:solidFill>
                    <a:srgbClr val="000000"/>
                  </a:solidFill>
                  <a:effectLst/>
                  <a:latin typeface="微软雅黑" panose="020B0503020204020204" pitchFamily="34" charset="-122"/>
                  <a:ea typeface="微软雅黑" panose="020B0503020204020204" pitchFamily="34" charset="-122"/>
                </a:rPr>
                <a:t>新建增绿</a:t>
              </a:r>
              <a:r>
                <a:rPr lang="zh-CN" altLang="en-US" sz="2200" kern="100">
                  <a:solidFill>
                    <a:srgbClr val="000000"/>
                  </a:solidFill>
                  <a:effectLst/>
                  <a:latin typeface="微软雅黑" panose="020B0503020204020204" pitchFamily="34" charset="-122"/>
                  <a:ea typeface="微软雅黑" panose="020B0503020204020204" pitchFamily="34" charset="-122"/>
                </a:rPr>
                <a:t>、</a:t>
              </a:r>
              <a:r>
                <a:rPr lang="zh-CN" altLang="en-US" sz="2200" b="1" kern="100">
                  <a:solidFill>
                    <a:srgbClr val="000000"/>
                  </a:solidFill>
                  <a:effectLst/>
                  <a:latin typeface="微软雅黑" panose="020B0503020204020204" pitchFamily="34" charset="-122"/>
                  <a:ea typeface="微软雅黑" panose="020B0503020204020204" pitchFamily="34" charset="-122"/>
                </a:rPr>
                <a:t>拆违补绿</a:t>
              </a:r>
              <a:r>
                <a:rPr lang="zh-CN" altLang="en-US" sz="2200" kern="100">
                  <a:solidFill>
                    <a:srgbClr val="000000"/>
                  </a:solidFill>
                  <a:effectLst/>
                  <a:latin typeface="微软雅黑" panose="020B0503020204020204" pitchFamily="34" charset="-122"/>
                  <a:ea typeface="微软雅黑" panose="020B0503020204020204" pitchFamily="34" charset="-122"/>
                </a:rPr>
                <a:t>、</a:t>
              </a:r>
              <a:r>
                <a:rPr lang="zh-CN" altLang="en-US" sz="2200" b="1" kern="100">
                  <a:solidFill>
                    <a:srgbClr val="000000"/>
                  </a:solidFill>
                  <a:effectLst/>
                  <a:latin typeface="微软雅黑" panose="020B0503020204020204" pitchFamily="34" charset="-122"/>
                  <a:ea typeface="微软雅黑" panose="020B0503020204020204" pitchFamily="34" charset="-122"/>
                </a:rPr>
                <a:t>破硬植绿</a:t>
              </a:r>
              <a:r>
                <a:rPr lang="zh-CN" altLang="en-US" sz="2200" kern="100">
                  <a:solidFill>
                    <a:srgbClr val="000000"/>
                  </a:solidFill>
                  <a:effectLst/>
                  <a:latin typeface="微软雅黑" panose="020B0503020204020204" pitchFamily="34" charset="-122"/>
                  <a:ea typeface="微软雅黑" panose="020B0503020204020204" pitchFamily="34" charset="-122"/>
                </a:rPr>
                <a:t>、</a:t>
              </a:r>
              <a:r>
                <a:rPr lang="zh-CN" altLang="en-US" sz="2200" b="1" kern="100">
                  <a:solidFill>
                    <a:srgbClr val="000000"/>
                  </a:solidFill>
                  <a:effectLst/>
                  <a:latin typeface="微软雅黑" panose="020B0503020204020204" pitchFamily="34" charset="-122"/>
                  <a:ea typeface="微软雅黑" panose="020B0503020204020204" pitchFamily="34" charset="-122"/>
                </a:rPr>
                <a:t>留白添绿</a:t>
              </a:r>
              <a:r>
                <a:rPr lang="zh-CN" altLang="en-US" sz="2200" kern="100">
                  <a:solidFill>
                    <a:srgbClr val="000000"/>
                  </a:solidFill>
                  <a:effectLst/>
                  <a:latin typeface="微软雅黑" panose="020B0503020204020204" pitchFamily="34" charset="-122"/>
                  <a:ea typeface="微软雅黑" panose="020B0503020204020204" pitchFamily="34" charset="-122"/>
                </a:rPr>
                <a:t>等方式，千方百计扩大城市绿地面积和绿量，同时配套建设好绿道、林下休闲空间、健身器材等服务设施，扩大生态修复功能效应，进一步彰显蓝绿交织的水城品质。</a:t>
              </a:r>
              <a:endParaRPr lang="zh-CN" altLang="en-US" sz="2200" kern="100">
                <a:effectLst/>
                <a:latin typeface="Times New Roman" panose="02020603050405020304" pitchFamily="18" charset="0"/>
                <a:ea typeface="楷体_GB2312" panose="02010609030101010101" charset="-122"/>
              </a:endParaRPr>
            </a:p>
          </p:txBody>
        </p:sp>
      </p:grpSp>
      <p:pic>
        <p:nvPicPr>
          <p:cNvPr id="6" name="图片 5"/>
          <p:cNvPicPr>
            <a:picLocks noChangeAspect="1"/>
          </p:cNvPicPr>
          <p:nvPr/>
        </p:nvPicPr>
        <p:blipFill rotWithShape="1">
          <a:blip r:embed="rId1" cstate="print">
            <a:extLst>
              <a:ext uri="{BEBA8EAE-BF5A-486C-A8C5-ECC9F3942E4B}">
                <a14:imgProps xmlns:a14="http://schemas.microsoft.com/office/drawing/2010/main">
                  <a14:imgLayer r:embed="rId2">
                    <a14:imgEffect>
                      <a14:brightnessContrast bright="20000"/>
                    </a14:imgEffect>
                  </a14:imgLayer>
                </a14:imgProps>
              </a:ext>
              <a:ext uri="{28A0092B-C50C-407E-A947-70E740481C1C}">
                <a14:useLocalDpi xmlns:a14="http://schemas.microsoft.com/office/drawing/2010/main" val="0"/>
              </a:ext>
            </a:extLst>
          </a:blip>
          <a:srcRect l="11346" r="21588"/>
          <a:stretch>
            <a:fillRect/>
          </a:stretch>
        </p:blipFill>
        <p:spPr>
          <a:xfrm>
            <a:off x="7325481" y="1847450"/>
            <a:ext cx="4380291" cy="4354223"/>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圆角 23"/>
          <p:cNvSpPr/>
          <p:nvPr/>
        </p:nvSpPr>
        <p:spPr>
          <a:xfrm>
            <a:off x="771646" y="1087690"/>
            <a:ext cx="10648709" cy="1902151"/>
          </a:xfrm>
          <a:prstGeom prst="roundRect">
            <a:avLst>
              <a:gd name="adj" fmla="val 3359"/>
            </a:avLst>
          </a:prstGeom>
          <a:gradFill>
            <a:gsLst>
              <a:gs pos="0">
                <a:srgbClr val="C1EFFF">
                  <a:alpha val="52000"/>
                </a:srgbClr>
              </a:gs>
              <a:gs pos="96000">
                <a:srgbClr val="C1EFFF">
                  <a:alpha val="0"/>
                </a:srgbClr>
              </a:gs>
            </a:gsLst>
            <a:lin ang="16200000" scaled="1"/>
          </a:gradFill>
          <a:ln w="6350" cap="rnd">
            <a:gradFill flip="none" rotWithShape="1">
              <a:gsLst>
                <a:gs pos="0">
                  <a:srgbClr val="009AD0"/>
                </a:gs>
                <a:gs pos="86000">
                  <a:srgbClr val="009AD0">
                    <a:alpha val="0"/>
                  </a:srgb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nvGrpSpPr>
          <p:cNvPr id="15" name="组合 14"/>
          <p:cNvGrpSpPr/>
          <p:nvPr/>
        </p:nvGrpSpPr>
        <p:grpSpPr>
          <a:xfrm>
            <a:off x="0" y="181084"/>
            <a:ext cx="12006943" cy="568144"/>
            <a:chOff x="0" y="273684"/>
            <a:chExt cx="12006943" cy="568144"/>
          </a:xfrm>
        </p:grpSpPr>
        <p:sp>
          <p:nvSpPr>
            <p:cNvPr id="2" name="文本框 1"/>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mn-lt"/>
                </a:rPr>
                <a:t>4.3</a:t>
              </a:r>
              <a:r>
                <a:rPr kumimoji="1" lang="en-US" altLang="zh-CN" sz="2800" b="1" dirty="0">
                  <a:solidFill>
                    <a:srgbClr val="0070C0"/>
                  </a:solidFill>
                  <a:cs typeface="+mn-ea"/>
                  <a:sym typeface="+mn-lt"/>
                </a:rPr>
                <a:t> </a:t>
              </a:r>
              <a:r>
                <a:rPr kumimoji="1" lang="zh-CN" altLang="en-US" sz="2800" b="1" dirty="0">
                  <a:solidFill>
                    <a:srgbClr val="0070C0"/>
                  </a:solidFill>
                  <a:cs typeface="+mn-ea"/>
                  <a:sym typeface="+mn-lt"/>
                </a:rPr>
                <a:t>经验总结 </a:t>
              </a:r>
              <a:endParaRPr kumimoji="1" lang="zh-CN" altLang="en-US" sz="2800" b="1" dirty="0">
                <a:solidFill>
                  <a:srgbClr val="0070C0"/>
                </a:solidFill>
                <a:cs typeface="+mn-ea"/>
                <a:sym typeface="+mn-lt"/>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0" y="333691"/>
              <a:ext cx="495300" cy="508133"/>
              <a:chOff x="0" y="333691"/>
              <a:chExt cx="495300" cy="508133"/>
            </a:xfrm>
          </p:grpSpPr>
          <p:sp>
            <p:nvSpPr>
              <p:cNvPr id="12" name="矩形 11"/>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3" name="文本框 22"/>
          <p:cNvSpPr txBox="1"/>
          <p:nvPr/>
        </p:nvSpPr>
        <p:spPr>
          <a:xfrm>
            <a:off x="832457" y="1157663"/>
            <a:ext cx="10527086" cy="1628523"/>
          </a:xfrm>
          <a:prstGeom prst="rect">
            <a:avLst/>
          </a:prstGeom>
          <a:noFill/>
        </p:spPr>
        <p:txBody>
          <a:bodyPr wrap="square" rtlCol="0">
            <a:spAutoFit/>
          </a:bodyPr>
          <a:lstStyle/>
          <a:p>
            <a:pPr algn="just">
              <a:lnSpc>
                <a:spcPct val="150000"/>
              </a:lnSpc>
            </a:pPr>
            <a:r>
              <a:rPr lang="zh-CN" altLang="en-US" sz="2300" b="0" kern="0" dirty="0">
                <a:solidFill>
                  <a:prstClr val="black"/>
                </a:solidFill>
                <a:cs typeface="+mn-ea"/>
                <a:sym typeface="+mn-lt"/>
              </a:rPr>
              <a:t>我们将抱定</a:t>
            </a:r>
            <a:r>
              <a:rPr lang="zh-CN" altLang="en-US" sz="2300" b="1" kern="0" dirty="0">
                <a:solidFill>
                  <a:srgbClr val="0070C0"/>
                </a:solidFill>
                <a:cs typeface="+mn-ea"/>
                <a:sym typeface="+mn-lt"/>
              </a:rPr>
              <a:t>“咬定青山不放松”</a:t>
            </a:r>
            <a:r>
              <a:rPr lang="zh-CN" altLang="en-US" sz="2300" b="0" kern="0" dirty="0">
                <a:solidFill>
                  <a:prstClr val="black"/>
                </a:solidFill>
                <a:cs typeface="+mn-ea"/>
                <a:sym typeface="+mn-lt"/>
              </a:rPr>
              <a:t>的信念，</a:t>
            </a:r>
            <a:r>
              <a:rPr lang="zh-CN" altLang="en-US" sz="2300" b="1" kern="0" dirty="0">
                <a:solidFill>
                  <a:srgbClr val="0070C0"/>
                </a:solidFill>
                <a:cs typeface="+mn-ea"/>
                <a:sym typeface="+mn-lt"/>
              </a:rPr>
              <a:t>“逆风前行不畏难”</a:t>
            </a:r>
            <a:r>
              <a:rPr lang="zh-CN" altLang="en-US" sz="2300" b="0" kern="0" dirty="0">
                <a:solidFill>
                  <a:prstClr val="black"/>
                </a:solidFill>
                <a:cs typeface="+mn-ea"/>
                <a:sym typeface="+mn-lt"/>
              </a:rPr>
              <a:t>的执着，</a:t>
            </a:r>
            <a:r>
              <a:rPr lang="zh-CN" altLang="en-US" sz="2300" b="1" kern="0" dirty="0">
                <a:solidFill>
                  <a:srgbClr val="0070C0"/>
                </a:solidFill>
                <a:cs typeface="+mn-ea"/>
                <a:sym typeface="+mn-lt"/>
              </a:rPr>
              <a:t>“创新引领不停步”</a:t>
            </a:r>
            <a:r>
              <a:rPr lang="zh-CN" altLang="en-US" sz="2300" b="0" kern="0" dirty="0">
                <a:solidFill>
                  <a:prstClr val="black"/>
                </a:solidFill>
                <a:cs typeface="+mn-ea"/>
                <a:sym typeface="+mn-lt"/>
              </a:rPr>
              <a:t>的韧劲，深入开展城市更新行动，推进城市品质提升，不断满足人民群众对高品质生活质量的需求，为建设</a:t>
            </a:r>
            <a:r>
              <a:rPr lang="zh-CN" altLang="en-US" sz="2300" b="1" kern="0" dirty="0">
                <a:solidFill>
                  <a:srgbClr val="C00000"/>
                </a:solidFill>
                <a:cs typeface="+mn-ea"/>
                <a:sym typeface="+mn-lt"/>
              </a:rPr>
              <a:t>社会主义现代化新聊城</a:t>
            </a:r>
            <a:r>
              <a:rPr lang="zh-CN" altLang="en-US" sz="2300" b="0" kern="0" dirty="0">
                <a:solidFill>
                  <a:prstClr val="black"/>
                </a:solidFill>
                <a:cs typeface="+mn-ea"/>
                <a:sym typeface="+mn-lt"/>
              </a:rPr>
              <a:t>作出积极贡献。</a:t>
            </a:r>
            <a:endParaRPr lang="zh-CN" altLang="en-US" sz="2300" b="0" kern="0" dirty="0">
              <a:solidFill>
                <a:prstClr val="black"/>
              </a:solidFill>
              <a:cs typeface="+mn-ea"/>
              <a:sym typeface="+mn-lt"/>
            </a:endParaRPr>
          </a:p>
        </p:txBody>
      </p:sp>
      <p:pic>
        <p:nvPicPr>
          <p:cNvPr id="5" name="图片 4"/>
          <p:cNvPicPr>
            <a:picLocks noChangeAspect="1"/>
          </p:cNvPicPr>
          <p:nvPr/>
        </p:nvPicPr>
        <p:blipFill rotWithShape="1">
          <a:blip r:embed="rId1" cstate="print">
            <a:extLst>
              <a:ext uri="{BEBA8EAE-BF5A-486C-A8C5-ECC9F3942E4B}">
                <a14:imgProps xmlns:a14="http://schemas.microsoft.com/office/drawing/2010/main">
                  <a14:imgLayer r:embed="rId2">
                    <a14:imgEffect>
                      <a14:brightnessContrast contrast="20000"/>
                    </a14:imgEffect>
                  </a14:imgLayer>
                </a14:imgProps>
              </a:ext>
              <a:ext uri="{28A0092B-C50C-407E-A947-70E740481C1C}">
                <a14:useLocalDpi xmlns:a14="http://schemas.microsoft.com/office/drawing/2010/main" val="0"/>
              </a:ext>
            </a:extLst>
          </a:blip>
          <a:srcRect t="5229"/>
          <a:stretch>
            <a:fillRect/>
          </a:stretch>
        </p:blipFill>
        <p:spPr>
          <a:xfrm>
            <a:off x="771647" y="3210688"/>
            <a:ext cx="3636991" cy="1811911"/>
          </a:xfrm>
          <a:prstGeom prst="rect">
            <a:avLst/>
          </a:prstGeom>
        </p:spPr>
      </p:pic>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4460643" y="3210688"/>
            <a:ext cx="4029796" cy="1442176"/>
          </a:xfrm>
          <a:prstGeom prst="rect">
            <a:avLst/>
          </a:prstGeom>
        </p:spPr>
      </p:pic>
      <p:pic>
        <p:nvPicPr>
          <p:cNvPr id="9" name="图片 8"/>
          <p:cNvPicPr>
            <a:picLocks noChangeAspect="1"/>
          </p:cNvPicPr>
          <p:nvPr/>
        </p:nvPicPr>
        <p:blipFill rotWithShape="1">
          <a:blip r:embed="rId5" cstate="print">
            <a:extLst>
              <a:ext uri="{28A0092B-C50C-407E-A947-70E740481C1C}">
                <a14:useLocalDpi xmlns:a14="http://schemas.microsoft.com/office/drawing/2010/main" val="0"/>
              </a:ext>
            </a:extLst>
          </a:blip>
          <a:srcRect b="8604"/>
          <a:stretch>
            <a:fillRect/>
          </a:stretch>
        </p:blipFill>
        <p:spPr>
          <a:xfrm>
            <a:off x="4460643" y="4710303"/>
            <a:ext cx="4029796" cy="1452373"/>
          </a:xfrm>
          <a:prstGeom prst="rect">
            <a:avLst/>
          </a:prstGeom>
        </p:spPr>
      </p:pic>
      <p:pic>
        <p:nvPicPr>
          <p:cNvPr id="16" name="图片 15"/>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rcRect l="20499" r="14600"/>
          <a:stretch>
            <a:fillRect/>
          </a:stretch>
        </p:blipFill>
        <p:spPr>
          <a:xfrm>
            <a:off x="8542444" y="3210688"/>
            <a:ext cx="2877911" cy="2955310"/>
          </a:xfrm>
          <a:prstGeom prst="rect">
            <a:avLst/>
          </a:prstGeom>
        </p:spPr>
      </p:pic>
      <p:pic>
        <p:nvPicPr>
          <p:cNvPr id="20" name="图片 19"/>
          <p:cNvPicPr>
            <a:picLocks noChangeAspect="1"/>
          </p:cNvPicPr>
          <p:nvPr/>
        </p:nvPicPr>
        <p:blipFill rotWithShape="1">
          <a:blip r:embed="rId8" cstate="print">
            <a:extLst>
              <a:ext uri="{28A0092B-C50C-407E-A947-70E740481C1C}">
                <a14:useLocalDpi xmlns:a14="http://schemas.microsoft.com/office/drawing/2010/main" val="0"/>
              </a:ext>
            </a:extLst>
          </a:blip>
          <a:srcRect t="29804" b="24976"/>
          <a:stretch>
            <a:fillRect/>
          </a:stretch>
        </p:blipFill>
        <p:spPr>
          <a:xfrm>
            <a:off x="771646" y="5076063"/>
            <a:ext cx="3636991" cy="1086614"/>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0" y="482437"/>
            <a:ext cx="12192000" cy="6375564"/>
          </a:xfrm>
          <a:prstGeom prst="rect">
            <a:avLst/>
          </a:prstGeom>
          <a:blipFill dpi="0" rotWithShape="1">
            <a:blip r:embed="rId1">
              <a:alphaModFix amt="12000"/>
            </a:blip>
            <a:srcRect/>
            <a:stretch>
              <a:fillRect b="-1797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8" name="图片 67"/>
          <p:cNvPicPr>
            <a:picLocks noChangeAspect="1"/>
          </p:cNvPicPr>
          <p:nvPr/>
        </p:nvPicPr>
        <p:blipFill rotWithShape="1">
          <a:blip r:embed="rId2">
            <a:extLst>
              <a:ext uri="{28A0092B-C50C-407E-A947-70E740481C1C}">
                <a14:useLocalDpi xmlns:a14="http://schemas.microsoft.com/office/drawing/2010/main" val="0"/>
              </a:ext>
            </a:extLst>
          </a:blip>
          <a:srcRect t="13973" b="29939"/>
          <a:stretch>
            <a:fillRect/>
          </a:stretch>
        </p:blipFill>
        <p:spPr>
          <a:xfrm>
            <a:off x="0" y="0"/>
            <a:ext cx="12192000" cy="4557486"/>
          </a:xfrm>
          <a:prstGeom prst="rect">
            <a:avLst/>
          </a:prstGeom>
        </p:spPr>
      </p:pic>
      <p:sp>
        <p:nvSpPr>
          <p:cNvPr id="14" name="矩形 13"/>
          <p:cNvSpPr/>
          <p:nvPr/>
        </p:nvSpPr>
        <p:spPr>
          <a:xfrm flipV="1">
            <a:off x="0" y="0"/>
            <a:ext cx="12192000" cy="4557486"/>
          </a:xfrm>
          <a:prstGeom prst="rect">
            <a:avLst/>
          </a:prstGeom>
          <a:gradFill flip="none" rotWithShape="1">
            <a:gsLst>
              <a:gs pos="0">
                <a:srgbClr val="0070C0">
                  <a:alpha val="92000"/>
                </a:srgbClr>
              </a:gs>
              <a:gs pos="51000">
                <a:srgbClr val="0070C0">
                  <a:alpha val="90000"/>
                </a:srgbClr>
              </a:gs>
              <a:gs pos="100000">
                <a:schemeClr val="accent1">
                  <a:lumMod val="40000"/>
                  <a:lumOff val="60000"/>
                  <a:alpha val="94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矩形 71"/>
          <p:cNvSpPr/>
          <p:nvPr/>
        </p:nvSpPr>
        <p:spPr>
          <a:xfrm flipV="1">
            <a:off x="0" y="4557486"/>
            <a:ext cx="12192000" cy="247650"/>
          </a:xfrm>
          <a:prstGeom prst="rect">
            <a:avLst/>
          </a:prstGeom>
          <a:solidFill>
            <a:srgbClr val="F0CD7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7" name="图片 76"/>
          <p:cNvPicPr>
            <a:picLocks noChangeAspect="1"/>
          </p:cNvPicPr>
          <p:nvPr/>
        </p:nvPicPr>
        <p:blipFill rotWithShape="1">
          <a:blip r:embed="rId3">
            <a:extLst>
              <a:ext uri="{28A0092B-C50C-407E-A947-70E740481C1C}">
                <a14:useLocalDpi xmlns:a14="http://schemas.microsoft.com/office/drawing/2010/main" val="0"/>
              </a:ext>
            </a:extLst>
          </a:blip>
          <a:srcRect t="44416" b="34149"/>
          <a:stretch>
            <a:fillRect/>
          </a:stretch>
        </p:blipFill>
        <p:spPr>
          <a:xfrm>
            <a:off x="0" y="2815771"/>
            <a:ext cx="12192000" cy="1741714"/>
          </a:xfrm>
          <a:prstGeom prst="rect">
            <a:avLst/>
          </a:prstGeom>
        </p:spPr>
      </p:pic>
      <p:grpSp>
        <p:nvGrpSpPr>
          <p:cNvPr id="81" name="组合 80"/>
          <p:cNvGrpSpPr/>
          <p:nvPr/>
        </p:nvGrpSpPr>
        <p:grpSpPr>
          <a:xfrm>
            <a:off x="4133850" y="5093525"/>
            <a:ext cx="3924300" cy="600298"/>
            <a:chOff x="3949700" y="5203602"/>
            <a:chExt cx="3924300" cy="600298"/>
          </a:xfrm>
        </p:grpSpPr>
        <p:sp>
          <p:nvSpPr>
            <p:cNvPr id="80" name="矩形: 圆角 79"/>
            <p:cNvSpPr/>
            <p:nvPr/>
          </p:nvSpPr>
          <p:spPr>
            <a:xfrm>
              <a:off x="3949700" y="5287573"/>
              <a:ext cx="3924300" cy="516327"/>
            </a:xfrm>
            <a:prstGeom prst="roundRect">
              <a:avLst>
                <a:gd name="adj" fmla="val 50000"/>
              </a:avLst>
            </a:prstGeom>
            <a:solidFill>
              <a:srgbClr val="0070C0">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4"/>
            <p:cNvSpPr txBox="1"/>
            <p:nvPr/>
          </p:nvSpPr>
          <p:spPr>
            <a:xfrm>
              <a:off x="4025901" y="5203602"/>
              <a:ext cx="3810000" cy="58105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pPr>
              <a:r>
                <a:rPr kumimoji="1" lang="zh-CN"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聊城市住房和城乡建设局</a:t>
              </a:r>
              <a:endParaRPr kumimoji="1" lang="zh-CN"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85" name="组合 84"/>
          <p:cNvGrpSpPr/>
          <p:nvPr/>
        </p:nvGrpSpPr>
        <p:grpSpPr>
          <a:xfrm>
            <a:off x="3999388" y="5736631"/>
            <a:ext cx="4242912" cy="581057"/>
            <a:chOff x="3999388" y="5736631"/>
            <a:chExt cx="4242912" cy="581057"/>
          </a:xfrm>
        </p:grpSpPr>
        <p:sp>
          <p:nvSpPr>
            <p:cNvPr id="79" name="文本框 4"/>
            <p:cNvSpPr txBox="1"/>
            <p:nvPr/>
          </p:nvSpPr>
          <p:spPr>
            <a:xfrm>
              <a:off x="5187183" y="5736631"/>
              <a:ext cx="1878885" cy="58105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pPr>
              <a:r>
                <a:rPr kumimoji="1"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2022.05</a:t>
              </a:r>
              <a:endParaRPr kumimoji="1"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83" name="直接连接符 82"/>
            <p:cNvCxnSpPr/>
            <p:nvPr/>
          </p:nvCxnSpPr>
          <p:spPr>
            <a:xfrm>
              <a:off x="6819900" y="6085034"/>
              <a:ext cx="1422400" cy="0"/>
            </a:xfrm>
            <a:prstGeom prst="line">
              <a:avLst/>
            </a:prstGeom>
            <a:ln>
              <a:gradFill flip="none" rotWithShape="1">
                <a:gsLst>
                  <a:gs pos="0">
                    <a:schemeClr val="accent1">
                      <a:lumMod val="5000"/>
                      <a:lumOff val="95000"/>
                    </a:schemeClr>
                  </a:gs>
                  <a:gs pos="100000">
                    <a:srgbClr val="0070C0"/>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a:off x="3999388" y="6085034"/>
              <a:ext cx="1422400" cy="0"/>
            </a:xfrm>
            <a:prstGeom prst="line">
              <a:avLst/>
            </a:prstGeom>
            <a:ln>
              <a:gradFill flip="none" rotWithShape="1">
                <a:gsLst>
                  <a:gs pos="0">
                    <a:schemeClr val="accent1">
                      <a:lumMod val="5000"/>
                      <a:lumOff val="95000"/>
                    </a:schemeClr>
                  </a:gs>
                  <a:gs pos="100000">
                    <a:srgbClr val="0070C0"/>
                  </a:gs>
                </a:gsLst>
                <a:lin ang="10800000" scaled="1"/>
                <a:tileRect/>
              </a:gradFill>
            </a:ln>
          </p:spPr>
          <p:style>
            <a:lnRef idx="1">
              <a:schemeClr val="accent1"/>
            </a:lnRef>
            <a:fillRef idx="0">
              <a:schemeClr val="accent1"/>
            </a:fillRef>
            <a:effectRef idx="0">
              <a:schemeClr val="accent1"/>
            </a:effectRef>
            <a:fontRef idx="minor">
              <a:schemeClr val="tx1"/>
            </a:fontRef>
          </p:style>
        </p:cxnSp>
      </p:grpSp>
      <p:pic>
        <p:nvPicPr>
          <p:cNvPr id="3" name="图片 2"/>
          <p:cNvPicPr>
            <a:picLocks noChangeAspect="1"/>
          </p:cNvPicPr>
          <p:nvPr/>
        </p:nvPicPr>
        <p:blipFill>
          <a:blip r:embed="rId4"/>
          <a:stretch>
            <a:fillRect/>
          </a:stretch>
        </p:blipFill>
        <p:spPr>
          <a:xfrm>
            <a:off x="2762209" y="802888"/>
            <a:ext cx="6667581" cy="290524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81084"/>
            <a:ext cx="12006943" cy="568144"/>
            <a:chOff x="0" y="273684"/>
            <a:chExt cx="12006943" cy="568144"/>
          </a:xfrm>
        </p:grpSpPr>
        <p:sp>
          <p:nvSpPr>
            <p:cNvPr id="3" name="文本框 2"/>
            <p:cNvSpPr txBox="1"/>
            <p:nvPr/>
          </p:nvSpPr>
          <p:spPr>
            <a:xfrm>
              <a:off x="588781" y="273684"/>
              <a:ext cx="4741590" cy="52322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28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1.2 </a:t>
              </a:r>
              <a:r>
                <a:rPr kumimoji="1"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聊城市发展现状问题</a:t>
              </a:r>
              <a:endParaRPr kumimoji="1"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 name="直接连接符 3"/>
            <p:cNvCxnSpPr/>
            <p:nvPr/>
          </p:nvCxnSpPr>
          <p:spPr>
            <a:xfrm>
              <a:off x="642257" y="841828"/>
              <a:ext cx="11364686"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333691"/>
              <a:ext cx="495300" cy="508133"/>
              <a:chOff x="0" y="333691"/>
              <a:chExt cx="495300" cy="508133"/>
            </a:xfrm>
          </p:grpSpPr>
          <p:sp>
            <p:nvSpPr>
              <p:cNvPr id="6" name="矩形 5"/>
              <p:cNvSpPr/>
              <p:nvPr/>
            </p:nvSpPr>
            <p:spPr>
              <a:xfrm>
                <a:off x="0" y="333691"/>
                <a:ext cx="495300" cy="5081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7783" y="333691"/>
                <a:ext cx="45719" cy="50813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6" name="组合 25"/>
          <p:cNvGrpSpPr/>
          <p:nvPr/>
        </p:nvGrpSpPr>
        <p:grpSpPr>
          <a:xfrm>
            <a:off x="2265987" y="1151507"/>
            <a:ext cx="7585749" cy="1015663"/>
            <a:chOff x="2865449" y="1215248"/>
            <a:chExt cx="7585749" cy="1015663"/>
          </a:xfrm>
        </p:grpSpPr>
        <p:grpSp>
          <p:nvGrpSpPr>
            <p:cNvPr id="23" name="组合 22"/>
            <p:cNvGrpSpPr/>
            <p:nvPr/>
          </p:nvGrpSpPr>
          <p:grpSpPr>
            <a:xfrm>
              <a:off x="9172575" y="1382461"/>
              <a:ext cx="1278623" cy="783700"/>
              <a:chOff x="7922547" y="961917"/>
              <a:chExt cx="1278623" cy="783700"/>
            </a:xfrm>
          </p:grpSpPr>
          <p:sp>
            <p:nvSpPr>
              <p:cNvPr id="16" name="平行四边形 15"/>
              <p:cNvSpPr/>
              <p:nvPr/>
            </p:nvSpPr>
            <p:spPr>
              <a:xfrm rot="16200000" flipH="1">
                <a:off x="8472392" y="1016839"/>
                <a:ext cx="783699" cy="673856"/>
              </a:xfrm>
              <a:prstGeom prst="parallelogram">
                <a:avLst/>
              </a:prstGeom>
              <a:gradFill flip="none" rotWithShape="0">
                <a:gsLst>
                  <a:gs pos="100000">
                    <a:srgbClr val="FFE37D">
                      <a:alpha val="86000"/>
                    </a:srgbClr>
                  </a:gs>
                  <a:gs pos="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平行四边形 16"/>
              <p:cNvSpPr/>
              <p:nvPr/>
            </p:nvSpPr>
            <p:spPr>
              <a:xfrm rot="16200000" flipH="1">
                <a:off x="8204117" y="1016839"/>
                <a:ext cx="783699" cy="673856"/>
              </a:xfrm>
              <a:prstGeom prst="parallelogram">
                <a:avLst/>
              </a:prstGeom>
              <a:gradFill flip="none" rotWithShape="0">
                <a:gsLst>
                  <a:gs pos="100000">
                    <a:srgbClr val="FFE37D">
                      <a:alpha val="86000"/>
                    </a:srgbClr>
                  </a:gs>
                  <a:gs pos="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平行四边形 17"/>
              <p:cNvSpPr/>
              <p:nvPr/>
            </p:nvSpPr>
            <p:spPr>
              <a:xfrm rot="16200000" flipH="1">
                <a:off x="7867625" y="1016840"/>
                <a:ext cx="783699" cy="673856"/>
              </a:xfrm>
              <a:prstGeom prst="parallelogram">
                <a:avLst/>
              </a:prstGeom>
              <a:gradFill flip="none" rotWithShape="0">
                <a:gsLst>
                  <a:gs pos="100000">
                    <a:srgbClr val="FFE37D">
                      <a:alpha val="86000"/>
                    </a:srgbClr>
                  </a:gs>
                  <a:gs pos="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24" name="组合 23"/>
            <p:cNvGrpSpPr/>
            <p:nvPr/>
          </p:nvGrpSpPr>
          <p:grpSpPr>
            <a:xfrm>
              <a:off x="2865449" y="1382460"/>
              <a:ext cx="1278624" cy="783701"/>
              <a:chOff x="3829032" y="922358"/>
              <a:chExt cx="1278624" cy="783701"/>
            </a:xfrm>
          </p:grpSpPr>
          <p:sp>
            <p:nvSpPr>
              <p:cNvPr id="19" name="平行四边形 18"/>
              <p:cNvSpPr/>
              <p:nvPr/>
            </p:nvSpPr>
            <p:spPr>
              <a:xfrm rot="5400000">
                <a:off x="3774110" y="977280"/>
                <a:ext cx="783699" cy="673856"/>
              </a:xfrm>
              <a:prstGeom prst="parallelogram">
                <a:avLst/>
              </a:prstGeom>
              <a:gradFill flip="none" rotWithShape="0">
                <a:gsLst>
                  <a:gs pos="0">
                    <a:srgbClr val="FFE37D">
                      <a:alpha val="86000"/>
                    </a:srgbClr>
                  </a:gs>
                  <a:gs pos="10000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平行四边形 19"/>
              <p:cNvSpPr/>
              <p:nvPr/>
            </p:nvSpPr>
            <p:spPr>
              <a:xfrm rot="5400000">
                <a:off x="4042385" y="977280"/>
                <a:ext cx="783699" cy="673856"/>
              </a:xfrm>
              <a:prstGeom prst="parallelogram">
                <a:avLst/>
              </a:prstGeom>
              <a:gradFill flip="none" rotWithShape="0">
                <a:gsLst>
                  <a:gs pos="0">
                    <a:srgbClr val="FFE37D">
                      <a:alpha val="86000"/>
                    </a:srgbClr>
                  </a:gs>
                  <a:gs pos="10000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平行四边形 20"/>
              <p:cNvSpPr/>
              <p:nvPr/>
            </p:nvSpPr>
            <p:spPr>
              <a:xfrm rot="5400000">
                <a:off x="4378878" y="977282"/>
                <a:ext cx="783699" cy="673856"/>
              </a:xfrm>
              <a:prstGeom prst="parallelogram">
                <a:avLst/>
              </a:prstGeom>
              <a:gradFill flip="none" rotWithShape="0">
                <a:gsLst>
                  <a:gs pos="0">
                    <a:srgbClr val="FFE37D">
                      <a:alpha val="86000"/>
                    </a:srgbClr>
                  </a:gs>
                  <a:gs pos="100000">
                    <a:srgbClr val="FFE37D">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25" name="组合 24"/>
            <p:cNvGrpSpPr/>
            <p:nvPr/>
          </p:nvGrpSpPr>
          <p:grpSpPr>
            <a:xfrm>
              <a:off x="3133724" y="1215248"/>
              <a:ext cx="6694415" cy="1015663"/>
              <a:chOff x="3133724" y="1215248"/>
              <a:chExt cx="6694415" cy="1015663"/>
            </a:xfrm>
          </p:grpSpPr>
          <p:sp>
            <p:nvSpPr>
              <p:cNvPr id="13" name="文本框 5"/>
              <p:cNvSpPr txBox="1"/>
              <p:nvPr/>
            </p:nvSpPr>
            <p:spPr>
              <a:xfrm>
                <a:off x="3133724" y="1215248"/>
                <a:ext cx="3076575" cy="10156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en-US" altLang="zh-CN" sz="6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kumimoji="1" lang="zh-CN" altLang="en-US" sz="6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困</a:t>
                </a:r>
                <a:r>
                  <a:rPr kumimoji="1" lang="en-US" altLang="zh-CN" sz="6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endParaRPr kumimoji="1" lang="en-US" altLang="zh-CN" sz="6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8"/>
              <p:cNvSpPr txBox="1"/>
              <p:nvPr/>
            </p:nvSpPr>
            <p:spPr>
              <a:xfrm>
                <a:off x="5057774" y="1548623"/>
                <a:ext cx="4770365" cy="58477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kumimoji="1" lang="zh-CN" altLang="en-US" sz="3200" b="1" dirty="0">
                    <a:latin typeface="微软雅黑" panose="020B0503020204020204" pitchFamily="34" charset="-122"/>
                    <a:ea typeface="微软雅黑" panose="020B0503020204020204" pitchFamily="34" charset="-122"/>
                    <a:cs typeface="微软雅黑" panose="020B0503020204020204" pitchFamily="34" charset="-122"/>
                  </a:rPr>
                  <a:t>之城市风格：美感不突出</a:t>
                </a:r>
                <a:endParaRPr kumimoji="1" lang="zh-CN" altLang="en-US" sz="3200" b="1"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pic>
        <p:nvPicPr>
          <p:cNvPr id="41" name="图片 40"/>
          <p:cNvPicPr>
            <a:picLocks noChangeAspect="1"/>
          </p:cNvPicPr>
          <p:nvPr/>
        </p:nvPicPr>
        <p:blipFill rotWithShape="1">
          <a:blip r:embed="rId1"/>
          <a:srcRect r="3446" b="6578"/>
          <a:stretch>
            <a:fillRect/>
          </a:stretch>
        </p:blipFill>
        <p:spPr>
          <a:xfrm>
            <a:off x="6658022" y="3049449"/>
            <a:ext cx="5185138" cy="2930555"/>
          </a:xfrm>
          <a:prstGeom prst="rect">
            <a:avLst/>
          </a:prstGeom>
        </p:spPr>
      </p:pic>
      <p:grpSp>
        <p:nvGrpSpPr>
          <p:cNvPr id="22" name="组合 21"/>
          <p:cNvGrpSpPr/>
          <p:nvPr/>
        </p:nvGrpSpPr>
        <p:grpSpPr>
          <a:xfrm>
            <a:off x="528361" y="2805310"/>
            <a:ext cx="6032500" cy="3392290"/>
            <a:chOff x="622300" y="2787878"/>
            <a:chExt cx="6032500" cy="3392290"/>
          </a:xfrm>
        </p:grpSpPr>
        <p:sp>
          <p:nvSpPr>
            <p:cNvPr id="46" name="矩形 45"/>
            <p:cNvSpPr/>
            <p:nvPr/>
          </p:nvSpPr>
          <p:spPr>
            <a:xfrm>
              <a:off x="622300" y="3051141"/>
              <a:ext cx="6032500" cy="3129027"/>
            </a:xfrm>
            <a:prstGeom prst="rect">
              <a:avLst/>
            </a:prstGeom>
            <a:solidFill>
              <a:srgbClr val="009AD0">
                <a:alpha val="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919296" y="2787878"/>
              <a:ext cx="3470729" cy="610976"/>
              <a:chOff x="1507671" y="2818024"/>
              <a:chExt cx="3470729" cy="610976"/>
            </a:xfrm>
          </p:grpSpPr>
          <p:sp>
            <p:nvSpPr>
              <p:cNvPr id="10" name="矩形: 圆角 9"/>
              <p:cNvSpPr/>
              <p:nvPr/>
            </p:nvSpPr>
            <p:spPr>
              <a:xfrm>
                <a:off x="1507671" y="2818024"/>
                <a:ext cx="3470729" cy="610976"/>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90485" y="2892680"/>
                <a:ext cx="2705100" cy="461665"/>
              </a:xfrm>
              <a:prstGeom prst="rect">
                <a:avLst/>
              </a:prstGeom>
              <a:noFill/>
            </p:spPr>
            <p:txBody>
              <a:bodyPr wrap="square" rtlCol="0">
                <a:spAutoFit/>
              </a:bodyPr>
              <a:lstStyle/>
              <a:p>
                <a:r>
                  <a:rPr kumimoji="1" lang="zh-CN" altLang="en-US" sz="2400" b="1" dirty="0">
                    <a:solidFill>
                      <a:schemeClr val="bg1"/>
                    </a:solidFill>
                    <a:latin typeface="微软雅黑" panose="020B0503020204020204" pitchFamily="34" charset="-122"/>
                    <a:ea typeface="微软雅黑" panose="020B0503020204020204" pitchFamily="34" charset="-122"/>
                  </a:rPr>
                  <a:t>城市特色风貌不佳</a:t>
                </a:r>
                <a:endParaRPr kumimoji="1"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9" name="文本框 8"/>
            <p:cNvSpPr txBox="1"/>
            <p:nvPr/>
          </p:nvSpPr>
          <p:spPr>
            <a:xfrm>
              <a:off x="719461" y="3602054"/>
              <a:ext cx="5870401" cy="2243050"/>
            </a:xfrm>
            <a:prstGeom prst="rect">
              <a:avLst/>
            </a:prstGeom>
            <a:noFill/>
          </p:spPr>
          <p:txBody>
            <a:bodyPr wrap="square" rtlCol="0">
              <a:spAutoFit/>
            </a:bodyPr>
            <a:lstStyle/>
            <a:p>
              <a:pPr marL="342900" indent="-342900">
                <a:lnSpc>
                  <a:spcPct val="150000"/>
                </a:lnSpc>
                <a:buClr>
                  <a:srgbClr val="0070C0"/>
                </a:buClr>
                <a:buFont typeface="Arial" panose="020B0604020202020204" pitchFamily="34" charset="0"/>
                <a:buChar char="•"/>
              </a:pPr>
              <a:r>
                <a:rPr kumimoji="1" lang="zh-CN" altLang="en-US" sz="2400" dirty="0">
                  <a:latin typeface="微软雅黑" panose="020B0503020204020204" pitchFamily="34" charset="-122"/>
                  <a:ea typeface="微软雅黑" panose="020B0503020204020204" pitchFamily="34" charset="-122"/>
                </a:rPr>
                <a:t>千篇一律，千楼一面，城市色彩不明显。</a:t>
              </a:r>
              <a:endParaRPr kumimoji="1" lang="en-US" altLang="zh-CN" sz="2400" dirty="0">
                <a:latin typeface="微软雅黑" panose="020B0503020204020204" pitchFamily="34" charset="-122"/>
                <a:ea typeface="微软雅黑" panose="020B0503020204020204" pitchFamily="34" charset="-122"/>
              </a:endParaRPr>
            </a:p>
            <a:p>
              <a:pPr marL="342900" indent="-342900">
                <a:lnSpc>
                  <a:spcPct val="150000"/>
                </a:lnSpc>
                <a:buClr>
                  <a:srgbClr val="0070C0"/>
                </a:buClr>
                <a:buFont typeface="Arial" panose="020B0604020202020204" pitchFamily="34" charset="0"/>
                <a:buChar char="•"/>
              </a:pPr>
              <a:r>
                <a:rPr kumimoji="1" lang="zh-CN" altLang="en-US" sz="2400" dirty="0">
                  <a:latin typeface="微软雅黑" panose="020B0503020204020204" pitchFamily="34" charset="-122"/>
                  <a:ea typeface="微软雅黑" panose="020B0503020204020204" pitchFamily="34" charset="-122"/>
                </a:rPr>
                <a:t>景观不理想，文化展示不充分。</a:t>
              </a:r>
              <a:endParaRPr kumimoji="1" lang="zh-CN" altLang="en-US" sz="2400" dirty="0">
                <a:latin typeface="微软雅黑" panose="020B0503020204020204" pitchFamily="34" charset="-122"/>
                <a:ea typeface="微软雅黑" panose="020B0503020204020204" pitchFamily="34" charset="-122"/>
              </a:endParaRPr>
            </a:p>
            <a:p>
              <a:pPr marL="342900" indent="-342900">
                <a:lnSpc>
                  <a:spcPct val="150000"/>
                </a:lnSpc>
                <a:buClr>
                  <a:srgbClr val="0070C0"/>
                </a:buClr>
                <a:buFont typeface="Arial" panose="020B0604020202020204" pitchFamily="34" charset="0"/>
                <a:buChar char="•"/>
              </a:pPr>
              <a:r>
                <a:rPr kumimoji="1" lang="zh-CN" altLang="en-US" sz="2400" dirty="0">
                  <a:latin typeface="微软雅黑" panose="020B0503020204020204" pitchFamily="34" charset="-122"/>
                  <a:ea typeface="微软雅黑" panose="020B0503020204020204" pitchFamily="34" charset="-122"/>
                </a:rPr>
                <a:t>广告牌匾，建筑立面没有特色、城市风貌不显著。</a:t>
              </a:r>
              <a:endParaRPr kumimoji="1" lang="zh-CN" altLang="en-US" sz="2400" dirty="0">
                <a:latin typeface="微软雅黑" panose="020B0503020204020204" pitchFamily="34" charset="-122"/>
                <a:ea typeface="微软雅黑" panose="020B0503020204020204" pitchFamily="34" charset="-122"/>
              </a:endParaRPr>
            </a:p>
          </p:txBody>
        </p:sp>
      </p:grpSp>
    </p:spTree>
  </p:cSld>
  <p:clrMapOvr>
    <a:masterClrMapping/>
  </p:clrMapOvr>
</p:sld>
</file>

<file path=ppt/tags/tag1.xml><?xml version="1.0" encoding="utf-8"?>
<p:tagLst xmlns:p="http://schemas.openxmlformats.org/presentationml/2006/main">
  <p:tag name="ISLIDE.ICON" val="#400592;"/>
</p:tagLst>
</file>

<file path=ppt/tags/tag2.xml><?xml version="1.0" encoding="utf-8"?>
<p:tagLst xmlns:p="http://schemas.openxmlformats.org/presentationml/2006/main">
  <p:tag name="COMMONDATA" val="eyJoZGlkIjoiYjlkYWU2MmRkZTE5MGNiZDZkODczN2NmODA2ZDc4YTU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12041</Words>
  <Application>WPS 演示</Application>
  <PresentationFormat>宽屏</PresentationFormat>
  <Paragraphs>1094</Paragraphs>
  <Slides>83</Slides>
  <Notes>11</Notes>
  <HiddenSlides>0</HiddenSlides>
  <MMClips>0</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83</vt:i4>
      </vt:variant>
    </vt:vector>
  </HeadingPairs>
  <TitlesOfParts>
    <vt:vector size="110" baseType="lpstr">
      <vt:lpstr>Arial</vt:lpstr>
      <vt:lpstr>宋体</vt:lpstr>
      <vt:lpstr>Wingdings</vt:lpstr>
      <vt:lpstr>微软雅黑</vt:lpstr>
      <vt:lpstr>微软简老宋</vt:lpstr>
      <vt:lpstr>禹卫书法行书简体</vt:lpstr>
      <vt:lpstr>Times New Roman</vt:lpstr>
      <vt:lpstr>等线</vt:lpstr>
      <vt:lpstr>Calibri</vt:lpstr>
      <vt:lpstr>仿宋_GB2312</vt:lpstr>
      <vt:lpstr>Calibri</vt:lpstr>
      <vt:lpstr>Arial Unicode MS</vt:lpstr>
      <vt:lpstr>Wingdings</vt:lpstr>
      <vt:lpstr>楷体</vt:lpstr>
      <vt:lpstr>Roboto</vt:lpstr>
      <vt:lpstr>思源黑体 CN Regular</vt:lpstr>
      <vt:lpstr>仿宋</vt:lpstr>
      <vt:lpstr>OPPOSans R</vt:lpstr>
      <vt:lpstr>HarmonyOS Sans SC</vt:lpstr>
      <vt:lpstr>Segoe UI</vt:lpstr>
      <vt:lpstr>微软雅黑 Light</vt:lpstr>
      <vt:lpstr>黑体</vt:lpstr>
      <vt:lpstr>思源宋体 CN Heavy</vt:lpstr>
      <vt:lpstr>Roboto Bold</vt:lpstr>
      <vt:lpstr>楷体_GB2312</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hc</dc:creator>
  <cp:lastModifiedBy>spring</cp:lastModifiedBy>
  <cp:revision>152</cp:revision>
  <dcterms:created xsi:type="dcterms:W3CDTF">2022-04-26T00:37:00Z</dcterms:created>
  <dcterms:modified xsi:type="dcterms:W3CDTF">2022-05-13T09:52:07Z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1610F036087B4737A4FA55405D0FE184</vt:lpwstr>
  </property>
  <property fmtid="{D5CDD505-2E9C-101B-9397-08002B2CF9AE}" pid="3" name="KSOProductBuildVer">
    <vt:lpwstr>2052-11.1.0.11636</vt:lpwstr>
  </property>
</Properties>
</file>