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2"/>
  </p:handoutMasterIdLst>
  <p:sldIdLst>
    <p:sldId id="407" r:id="rId3"/>
    <p:sldId id="461" r:id="rId5"/>
    <p:sldId id="416" r:id="rId6"/>
    <p:sldId id="521" r:id="rId7"/>
    <p:sldId id="507" r:id="rId8"/>
    <p:sldId id="460" r:id="rId9"/>
    <p:sldId id="435" r:id="rId10"/>
    <p:sldId id="437" r:id="rId11"/>
    <p:sldId id="438" r:id="rId12"/>
    <p:sldId id="412" r:id="rId13"/>
    <p:sldId id="490" r:id="rId14"/>
    <p:sldId id="499" r:id="rId15"/>
    <p:sldId id="500" r:id="rId16"/>
    <p:sldId id="498" r:id="rId17"/>
    <p:sldId id="492" r:id="rId18"/>
    <p:sldId id="491" r:id="rId19"/>
    <p:sldId id="494" r:id="rId20"/>
    <p:sldId id="496" r:id="rId21"/>
  </p:sldIdLst>
  <p:sldSz cx="9903460" cy="6858000" type="A4"/>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CBE9"/>
    <a:srgbClr val="0974C2"/>
    <a:srgbClr val="F2F2F2"/>
    <a:srgbClr val="067DFE"/>
    <a:srgbClr val="406CBA"/>
    <a:srgbClr val="426FBF"/>
    <a:srgbClr val="4256A4"/>
    <a:srgbClr val="8FAADC"/>
    <a:srgbClr val="4472C4"/>
    <a:srgbClr val="DCE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81"/>
    <p:restoredTop sz="96271"/>
  </p:normalViewPr>
  <p:slideViewPr>
    <p:cSldViewPr snapToGrid="0" snapToObjects="1">
      <p:cViewPr varScale="1">
        <p:scale>
          <a:sx n="74" d="100"/>
          <a:sy n="74" d="100"/>
        </p:scale>
        <p:origin x="69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9.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0885429335928"/>
          <c:y val="0.00904462012595471"/>
          <c:w val="0.835465823400632"/>
          <c:h val="0.642436017687257"/>
        </c:manualLayout>
      </c:layout>
      <c:barChart>
        <c:barDir val="col"/>
        <c:grouping val="clustered"/>
        <c:varyColors val="0"/>
        <c:ser>
          <c:idx val="0"/>
          <c:order val="0"/>
          <c:tx>
            <c:strRef>
              <c:f>Sheet1!$B$1</c:f>
              <c:strCache>
                <c:ptCount val="1"/>
                <c:pt idx="0">
                  <c:v>省级开发区</c:v>
                </c:pt>
              </c:strCache>
            </c:strRef>
          </c:tx>
          <c:spPr>
            <a:solidFill>
              <a:schemeClr val="accent1"/>
            </a:solidFill>
            <a:ln>
              <a:noFill/>
            </a:ln>
            <a:effectLst/>
          </c:spPr>
          <c:invertIfNegative val="0"/>
          <c:dLbls>
            <c:delete val="1"/>
          </c:dLbls>
          <c:cat>
            <c:strRef>
              <c:f>Sheet1!$A$2:$A$3</c:f>
              <c:strCache>
                <c:ptCount val="2"/>
                <c:pt idx="0">
                  <c:v>2020年</c:v>
                </c:pt>
                <c:pt idx="1">
                  <c:v>2021年</c:v>
                </c:pt>
              </c:strCache>
            </c:strRef>
          </c:cat>
          <c:val>
            <c:numRef>
              <c:f>Sheet1!$B$2:$B$3</c:f>
              <c:numCache>
                <c:formatCode>General</c:formatCode>
                <c:ptCount val="2"/>
                <c:pt idx="0">
                  <c:v>112</c:v>
                </c:pt>
                <c:pt idx="1">
                  <c:v>143</c:v>
                </c:pt>
              </c:numCache>
            </c:numRef>
          </c:val>
        </c:ser>
        <c:ser>
          <c:idx val="1"/>
          <c:order val="1"/>
          <c:tx>
            <c:strRef>
              <c:f>Sheet1!$C$1</c:f>
              <c:strCache>
                <c:ptCount val="1"/>
                <c:pt idx="0">
                  <c:v>国家级开发区</c:v>
                </c:pt>
              </c:strCache>
            </c:strRef>
          </c:tx>
          <c:spPr>
            <a:solidFill>
              <a:schemeClr val="accent2"/>
            </a:solidFill>
            <a:ln>
              <a:noFill/>
            </a:ln>
            <a:effectLst/>
          </c:spPr>
          <c:invertIfNegative val="0"/>
          <c:dLbls>
            <c:delete val="1"/>
          </c:dLbls>
          <c:cat>
            <c:strRef>
              <c:f>Sheet1!$A$2:$A$3</c:f>
              <c:strCache>
                <c:ptCount val="2"/>
                <c:pt idx="0">
                  <c:v>2020年</c:v>
                </c:pt>
                <c:pt idx="1">
                  <c:v>2021年</c:v>
                </c:pt>
              </c:strCache>
            </c:strRef>
          </c:cat>
          <c:val>
            <c:numRef>
              <c:f>Sheet1!$C$2:$C$3</c:f>
              <c:numCache>
                <c:formatCode>General</c:formatCode>
                <c:ptCount val="2"/>
                <c:pt idx="0">
                  <c:v>192</c:v>
                </c:pt>
                <c:pt idx="1">
                  <c:v>116</c:v>
                </c:pt>
              </c:numCache>
            </c:numRef>
          </c:val>
        </c:ser>
        <c:dLbls>
          <c:showLegendKey val="0"/>
          <c:showVal val="1"/>
          <c:showCatName val="0"/>
          <c:showSerName val="0"/>
          <c:showPercent val="0"/>
          <c:showBubbleSize val="0"/>
        </c:dLbls>
        <c:gapWidth val="219"/>
        <c:overlap val="-27"/>
        <c:axId val="51072000"/>
        <c:axId val="51135232"/>
      </c:barChart>
      <c:catAx>
        <c:axId val="510720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51135232"/>
        <c:crosses val="autoZero"/>
        <c:auto val="1"/>
        <c:lblAlgn val="ctr"/>
        <c:lblOffset val="100"/>
        <c:noMultiLvlLbl val="0"/>
      </c:catAx>
      <c:valAx>
        <c:axId val="51135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lumMod val="65000"/>
                    <a:lumOff val="35000"/>
                  </a:schemeClr>
                </a:solidFill>
                <a:uFill>
                  <a:solidFill>
                    <a:schemeClr val="tx1">
                      <a:lumMod val="65000"/>
                      <a:lumOff val="35000"/>
                    </a:schemeClr>
                  </a:solidFill>
                </a:uFill>
                <a:latin typeface="+mn-lt"/>
                <a:ea typeface="+mn-ea"/>
                <a:cs typeface="+mn-cs"/>
              </a:defRPr>
            </a:pPr>
          </a:p>
        </c:txPr>
        <c:crossAx val="5107200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0" vertOverflow="ellipsis" vert="horz" wrap="square" anchor="ctr" anchorCtr="1"/>
          <a:lstStyle/>
          <a:p>
            <a:pPr>
              <a:defRPr lang="zh-CN" sz="1200" b="1" i="0" u="none" strike="noStrike" kern="1200" cap="none" spc="0" normalizeH="0" baseline="0">
                <a:solidFill>
                  <a:schemeClr val="tx1">
                    <a:lumMod val="65000"/>
                    <a:lumOff val="35000"/>
                  </a:schemeClr>
                </a:solidFill>
                <a:uFill>
                  <a:solidFill>
                    <a:schemeClr val="tx1">
                      <a:lumMod val="65000"/>
                      <a:lumOff val="35000"/>
                    </a:schemeClr>
                  </a:solidFill>
                </a:uFill>
                <a:latin typeface="+mn-lt"/>
                <a:ea typeface="+mn-ea"/>
                <a:cs typeface="+mn-cs"/>
              </a:defRPr>
            </a:pPr>
          </a:p>
        </c:txPr>
      </c:dTable>
      <c:spPr>
        <a:noFill/>
        <a:ln>
          <a:noFill/>
        </a:ln>
        <a:effectLst/>
      </c:spPr>
    </c:plotArea>
    <c:legend>
      <c:legendPos val="b"/>
      <c:legendEntry>
        <c:idx val="0"/>
        <c:txPr>
          <a:bodyPr rot="0" spcFirstLastPara="0" vertOverflow="ellipsis" vert="horz" wrap="square" anchor="ctr" anchorCtr="1"/>
          <a:lstStyle/>
          <a:p>
            <a:pPr>
              <a:defRPr lang="zh-CN" sz="1200" b="0" i="0" u="none" strike="noStrike" kern="1200" cap="none" spc="0" normalizeH="0" baseline="0">
                <a:solidFill>
                  <a:schemeClr val="tx1">
                    <a:lumMod val="65000"/>
                    <a:lumOff val="35000"/>
                  </a:schemeClr>
                </a:solidFill>
                <a:uFill>
                  <a:solidFill>
                    <a:schemeClr val="tx1">
                      <a:lumMod val="65000"/>
                      <a:lumOff val="35000"/>
                    </a:schemeClr>
                  </a:solidFill>
                </a:uFill>
                <a:latin typeface="+mn-lt"/>
                <a:ea typeface="+mn-ea"/>
                <a:cs typeface="+mn-cs"/>
              </a:defRPr>
            </a:pPr>
          </a:p>
        </c:txPr>
      </c:legendEntry>
      <c:legendEntry>
        <c:idx val="1"/>
        <c:txPr>
          <a:bodyPr rot="0" spcFirstLastPara="0" vertOverflow="ellipsis" vert="horz" wrap="square" anchor="ctr" anchorCtr="1"/>
          <a:lstStyle/>
          <a:p>
            <a:pPr>
              <a:defRPr lang="zh-CN" sz="1200" b="0" i="0" u="none" strike="noStrike" kern="1200" cap="none" spc="0" normalizeH="0" baseline="0">
                <a:solidFill>
                  <a:schemeClr val="tx1">
                    <a:lumMod val="65000"/>
                    <a:lumOff val="35000"/>
                  </a:schemeClr>
                </a:solidFill>
                <a:uFill>
                  <a:solidFill>
                    <a:schemeClr val="tx1">
                      <a:lumMod val="65000"/>
                      <a:lumOff val="35000"/>
                    </a:schemeClr>
                  </a:solidFill>
                </a:uFill>
                <a:latin typeface="+mn-lt"/>
                <a:ea typeface="+mn-ea"/>
                <a:cs typeface="+mn-cs"/>
              </a:defRPr>
            </a:pPr>
          </a:p>
        </c:txPr>
      </c:legendEntry>
      <c:layout>
        <c:manualLayout>
          <c:xMode val="edge"/>
          <c:yMode val="edge"/>
          <c:x val="0.340919299296302"/>
          <c:y val="0.890610636900854"/>
          <c:w val="0.566551879023806"/>
          <c:h val="0.071306631648063"/>
        </c:manualLayout>
      </c:layout>
      <c:overlay val="0"/>
      <c:spPr>
        <a:noFill/>
        <a:ln>
          <a:noFill/>
        </a:ln>
        <a:effectLst/>
      </c:spPr>
      <c:txPr>
        <a:bodyPr rot="0" spcFirstLastPara="0" vertOverflow="ellipsis" vert="horz" wrap="square" anchor="ctr" anchorCtr="1"/>
        <a:lstStyle/>
        <a:p>
          <a:pPr>
            <a:defRPr lang="zh-CN" sz="1200" b="0" i="0" u="none" strike="noStrike" kern="1200" cap="none" spc="0" normalizeH="0" baseline="0">
              <a:solidFill>
                <a:schemeClr val="tx1">
                  <a:lumMod val="65000"/>
                  <a:lumOff val="35000"/>
                </a:schemeClr>
              </a:solidFill>
              <a:uFill>
                <a:solidFill>
                  <a:schemeClr val="tx1">
                    <a:lumMod val="65000"/>
                    <a:lumOff val="35000"/>
                  </a:schemeClr>
                </a:solidFill>
              </a:u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6435643564356"/>
          <c:y val="0.0214388489208633"/>
          <c:w val="0.712821782178218"/>
          <c:h val="0.676863309352518"/>
        </c:manualLayout>
      </c:layout>
      <c:barChart>
        <c:barDir val="col"/>
        <c:grouping val="clustered"/>
        <c:varyColors val="0"/>
        <c:ser>
          <c:idx val="0"/>
          <c:order val="0"/>
          <c:tx>
            <c:strRef>
              <c:f>Sheet1!$B$1</c:f>
              <c:strCache>
                <c:ptCount val="1"/>
                <c:pt idx="0">
                  <c:v>1-5月份同比增长</c:v>
                </c:pt>
              </c:strCache>
            </c:strRef>
          </c:tx>
          <c:spPr>
            <a:solidFill>
              <a:schemeClr val="accent1"/>
            </a:solidFill>
            <a:ln>
              <a:noFill/>
            </a:ln>
            <a:effectLst/>
          </c:spPr>
          <c:invertIfNegative val="0"/>
          <c:dLbls>
            <c:dLbl>
              <c:idx val="0"/>
              <c:layout>
                <c:manualLayout>
                  <c:x val="-0.00282485875706215"/>
                  <c:y val="-0.0616128495908539"/>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102158273381295"/>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57725374600835"/>
                  <c:y val="-0.0769155707084482"/>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171223021582734"/>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完成民间投资</c:v>
                </c:pt>
                <c:pt idx="1">
                  <c:v>制造业技改投资</c:v>
                </c:pt>
                <c:pt idx="2">
                  <c:v>预计完成进出口总额</c:v>
                </c:pt>
                <c:pt idx="3">
                  <c:v>规上工业增加值</c:v>
                </c:pt>
              </c:strCache>
            </c:strRef>
          </c:cat>
          <c:val>
            <c:numRef>
              <c:f>Sheet1!$B$2:$B$5</c:f>
              <c:numCache>
                <c:formatCode>0.00%</c:formatCode>
                <c:ptCount val="4"/>
                <c:pt idx="0">
                  <c:v>0.856</c:v>
                </c:pt>
                <c:pt idx="1">
                  <c:v>0.102</c:v>
                </c:pt>
                <c:pt idx="2">
                  <c:v>0.6967</c:v>
                </c:pt>
                <c:pt idx="3">
                  <c:v>0.095</c:v>
                </c:pt>
              </c:numCache>
            </c:numRef>
          </c:val>
        </c:ser>
        <c:ser>
          <c:idx val="1"/>
          <c:order val="1"/>
          <c:tx>
            <c:strRef>
              <c:f>Sheet1!$C$1</c:f>
              <c:strCache>
                <c:ptCount val="1"/>
                <c:pt idx="0">
                  <c:v>5月份当月同比增长</c:v>
                </c:pt>
              </c:strCache>
            </c:strRef>
          </c:tx>
          <c:spPr>
            <a:solidFill>
              <a:schemeClr val="accent2"/>
            </a:solidFill>
            <a:ln>
              <a:noFill/>
            </a:ln>
            <a:effectLst/>
          </c:spPr>
          <c:invertIfNegative val="0"/>
          <c:dLbls>
            <c:dLbl>
              <c:idx val="1"/>
              <c:layout>
                <c:manualLayout>
                  <c:x val="-0.00294767870302137"/>
                  <c:y val="-0.0603525545264416"/>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282485875706213"/>
                  <c:y val="-0.045637992145871"/>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19233550253073"/>
                  <c:y val="-0.0449037581836762"/>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完成民间投资</c:v>
                </c:pt>
                <c:pt idx="1">
                  <c:v>制造业技改投资</c:v>
                </c:pt>
                <c:pt idx="2">
                  <c:v>预计完成进出口总额</c:v>
                </c:pt>
                <c:pt idx="3">
                  <c:v>规上工业增加值</c:v>
                </c:pt>
              </c:strCache>
            </c:strRef>
          </c:cat>
          <c:val>
            <c:numRef>
              <c:f>Sheet1!$C$2:$C$5</c:f>
              <c:numCache>
                <c:formatCode>General</c:formatCode>
                <c:ptCount val="4"/>
                <c:pt idx="1" c:formatCode="0%">
                  <c:v>2.78</c:v>
                </c:pt>
                <c:pt idx="2" c:formatCode="0%">
                  <c:v>0.31</c:v>
                </c:pt>
                <c:pt idx="3" c:formatCode="0.00%">
                  <c:v>0.129</c:v>
                </c:pt>
              </c:numCache>
            </c:numRef>
          </c:val>
        </c:ser>
        <c:dLbls>
          <c:showLegendKey val="0"/>
          <c:showVal val="1"/>
          <c:showCatName val="0"/>
          <c:showSerName val="0"/>
          <c:showPercent val="0"/>
          <c:showBubbleSize val="0"/>
        </c:dLbls>
        <c:gapWidth val="219"/>
        <c:overlap val="-27"/>
        <c:axId val="398765147"/>
        <c:axId val="584689019"/>
      </c:barChart>
      <c:catAx>
        <c:axId val="39876514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0" spcFirstLastPara="0" vertOverflow="ellipsis" vert="eaVert"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584689019"/>
        <c:crosses val="autoZero"/>
        <c:auto val="1"/>
        <c:lblAlgn val="ctr"/>
        <c:lblOffset val="100"/>
        <c:noMultiLvlLbl val="0"/>
      </c:catAx>
      <c:valAx>
        <c:axId val="584689019"/>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98765147"/>
        <c:crosses val="autoZero"/>
        <c:crossBetween val="between"/>
      </c:valAx>
      <c:spPr>
        <a:noFill/>
        <a:ln>
          <a:noFill/>
        </a:ln>
        <a:effectLst/>
      </c:spPr>
    </c:plotArea>
    <c:legend>
      <c:legendPos val="r"/>
      <c:layout>
        <c:manualLayout>
          <c:xMode val="edge"/>
          <c:yMode val="edge"/>
          <c:x val="0.666955445544554"/>
          <c:y val="0.206762589928058"/>
          <c:w val="0.329331683168317"/>
          <c:h val="0.153237410071942"/>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cs typeface="思源黑体 CN Normal" panose="020B04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cs typeface="思源黑体 CN Normal" panose="020B0400000000000000" pitchFamily="34" charset="-122"/>
              </a:rPr>
            </a:fld>
            <a:endParaRPr kumimoji="1" lang="zh-CN" altLang="en-US">
              <a:cs typeface="思源黑体 CN Normal" panose="020B04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cs typeface="思源黑体 CN Normal" panose="020B0400000000000000" pitchFamily="34" charset="-122"/>
            </a:endParaRPr>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cs typeface="思源黑体 CN Normal" panose="020B0400000000000000" pitchFamily="34" charset="-122"/>
              </a:rPr>
            </a:fld>
            <a:endParaRPr kumimoji="1" lang="zh-CN" altLang="en-US">
              <a:cs typeface="思源黑体 CN Normal" panose="020B04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思源黑体 CN Normal" panose="020B0400000000000000" pitchFamily="34" charset="-122"/>
              </a:defRPr>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思源黑体 CN Normal" panose="020B0400000000000000" pitchFamily="34" charset="-122"/>
              </a:defRPr>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1200690" y="1143000"/>
            <a:ext cx="445662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思源黑体 CN Normal" panose="020B0400000000000000" pitchFamily="34" charset="-122"/>
              </a:defRPr>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思源黑体 CN Normal" panose="020B0400000000000000" pitchFamily="34" charset="-122"/>
              </a:defRPr>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思源黑体 CN Normal" panose="020B0400000000000000" pitchFamily="34" charset="-122"/>
      </a:defRPr>
    </a:lvl1pPr>
    <a:lvl2pPr marL="457200" algn="l" defTabSz="914400" rtl="0" eaLnBrk="1" latinLnBrk="0" hangingPunct="1">
      <a:defRPr sz="1200" kern="1200">
        <a:solidFill>
          <a:schemeClr val="tx1"/>
        </a:solidFill>
        <a:latin typeface="+mn-lt"/>
        <a:ea typeface="+mn-ea"/>
        <a:cs typeface="思源黑体 CN Normal" panose="020B0400000000000000" pitchFamily="34" charset="-122"/>
      </a:defRPr>
    </a:lvl2pPr>
    <a:lvl3pPr marL="914400" algn="l" defTabSz="914400" rtl="0" eaLnBrk="1" latinLnBrk="0" hangingPunct="1">
      <a:defRPr sz="1200" kern="1200">
        <a:solidFill>
          <a:schemeClr val="tx1"/>
        </a:solidFill>
        <a:latin typeface="+mn-lt"/>
        <a:ea typeface="+mn-ea"/>
        <a:cs typeface="思源黑体 CN Normal" panose="020B0400000000000000" pitchFamily="34" charset="-122"/>
      </a:defRPr>
    </a:lvl3pPr>
    <a:lvl4pPr marL="1371600" algn="l" defTabSz="914400" rtl="0" eaLnBrk="1" latinLnBrk="0" hangingPunct="1">
      <a:defRPr sz="1200" kern="1200">
        <a:solidFill>
          <a:schemeClr val="tx1"/>
        </a:solidFill>
        <a:latin typeface="+mn-lt"/>
        <a:ea typeface="+mn-ea"/>
        <a:cs typeface="思源黑体 CN Normal" panose="020B0400000000000000" pitchFamily="34" charset="-122"/>
      </a:defRPr>
    </a:lvl4pPr>
    <a:lvl5pPr marL="1828800" algn="l" defTabSz="914400" rtl="0" eaLnBrk="1" latinLnBrk="0" hangingPunct="1">
      <a:defRPr sz="1200" kern="1200">
        <a:solidFill>
          <a:schemeClr val="tx1"/>
        </a:solidFill>
        <a:latin typeface="+mn-lt"/>
        <a:ea typeface="+mn-ea"/>
        <a:cs typeface="思源黑体 CN Normal" panose="020B04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alphaModFix amt="73000"/>
            <a:lum/>
            <a:extLst>
              <a:ext uri="{BEBA8EAE-BF5A-486C-A8C5-ECC9F3942E4B}">
                <a14:imgProps xmlns:a14="http://schemas.microsoft.com/office/drawing/2010/main">
                  <a14:imgLayer r:embed="rId3">
                    <a14:imgEffect>
                      <a14:saturation sat="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9903740" cy="6858000"/>
          </a:xfrm>
          <a:prstGeom prst="rect">
            <a:avLst/>
          </a:prstGeom>
          <a:blipFill rotWithShape="1">
            <a:blip r:embed="rId4"/>
            <a:stretch>
              <a:fillRect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sp>
        <p:nvSpPr>
          <p:cNvPr id="3" name="矩形 2"/>
          <p:cNvSpPr/>
          <p:nvPr userDrawn="1"/>
        </p:nvSpPr>
        <p:spPr>
          <a:xfrm>
            <a:off x="156925" y="231819"/>
            <a:ext cx="9593377" cy="64265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2870021" y="683260"/>
            <a:ext cx="6878457"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4257277" y="2749161"/>
            <a:ext cx="1359815" cy="1674002"/>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4776491" y="6203311"/>
            <a:ext cx="350757" cy="365125"/>
          </a:xfrm>
        </p:spPr>
        <p:txBody>
          <a:bodyPr/>
          <a:lstStyle>
            <a:lvl1pPr>
              <a:defRPr>
                <a:cs typeface="思源黑体 CN Regular" panose="020B0500000000000000" pitchFamily="34" charset="-122"/>
              </a:defRPr>
            </a:lvl1pPr>
          </a:lstStyle>
          <a:p>
            <a:fld id="{791C74C5-49C3-4B91-9805-E5C47E5A7A90}"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chart" Target="../charts/chart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6.xml"/><Relationship Id="rId10" Type="http://schemas.openxmlformats.org/officeDocument/2006/relationships/slideLayout" Target="../slideLayouts/slideLayout5.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5.xml"/><Relationship Id="rId2" Type="http://schemas.openxmlformats.org/officeDocument/2006/relationships/image" Target="../media/image5.jpe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chart" Target="../charts/char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1" Type="http://schemas.openxmlformats.org/officeDocument/2006/relationships/notesSlide" Target="../notesSlides/notesSlide6.xml"/><Relationship Id="rId10" Type="http://schemas.openxmlformats.org/officeDocument/2006/relationships/slideLayout" Target="../slideLayouts/slideLayout5.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70" y="1608806"/>
            <a:ext cx="9903600" cy="364038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Regular" panose="020B0500000000000000" pitchFamily="34" charset="-122"/>
              <a:ea typeface="思源黑体 CN Regular" panose="020B0500000000000000" pitchFamily="34" charset="-122"/>
            </a:endParaRPr>
          </a:p>
        </p:txBody>
      </p:sp>
      <p:cxnSp>
        <p:nvCxnSpPr>
          <p:cNvPr id="2" name="直接连接符 1"/>
          <p:cNvCxnSpPr/>
          <p:nvPr/>
        </p:nvCxnSpPr>
        <p:spPr>
          <a:xfrm>
            <a:off x="879600" y="3778897"/>
            <a:ext cx="3816787"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85520" y="3091684"/>
            <a:ext cx="4640580" cy="691515"/>
          </a:xfrm>
          <a:prstGeom prst="rect">
            <a:avLst/>
          </a:prstGeom>
        </p:spPr>
        <p:txBody>
          <a:bodyPr wrap="none">
            <a:spAutoFit/>
          </a:bodyPr>
          <a:p>
            <a:r>
              <a:rPr lang="zh-CN" altLang="en-US" sz="3900">
                <a:solidFill>
                  <a:srgbClr val="DFA73E"/>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聊城经济技术开发区</a:t>
            </a:r>
            <a:endParaRPr lang="zh-CN" altLang="en-US" sz="3900">
              <a:solidFill>
                <a:srgbClr val="DFA73E"/>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p:txBody>
      </p:sp>
      <p:sp>
        <p:nvSpPr>
          <p:cNvPr id="4" name="矩形 3"/>
          <p:cNvSpPr/>
          <p:nvPr/>
        </p:nvSpPr>
        <p:spPr>
          <a:xfrm>
            <a:off x="814414" y="3914878"/>
            <a:ext cx="3947160" cy="441960"/>
          </a:xfrm>
          <a:prstGeom prst="rect">
            <a:avLst/>
          </a:prstGeom>
        </p:spPr>
        <p:txBody>
          <a:bodyPr wrap="none">
            <a:spAutoFit/>
          </a:bodyPr>
          <a:p>
            <a:pPr algn="ctr"/>
            <a:r>
              <a:rPr lang="zh-CN" altLang="en-US" sz="2275" b="0" i="0" smtClean="0">
                <a:solidFill>
                  <a:schemeClr val="bg1"/>
                </a:solidFill>
                <a:effectLst/>
                <a:latin typeface="思源黑体 CN Regular" panose="020B0500000000000000" pitchFamily="34" charset="-122"/>
                <a:ea typeface="思源黑体 CN Regular" panose="020B0500000000000000" pitchFamily="34" charset="-122"/>
              </a:rPr>
              <a:t>学习考察交流专题会上的发言</a:t>
            </a:r>
            <a:endParaRPr lang="zh-CN" altLang="en-US" sz="2275" b="0" i="0" smtClean="0">
              <a:solidFill>
                <a:schemeClr val="bg1"/>
              </a:solidFill>
              <a:effectLst/>
              <a:latin typeface="思源黑体 CN Regular" panose="020B0500000000000000" pitchFamily="34" charset="-122"/>
              <a:ea typeface="思源黑体 CN Regular" panose="020B0500000000000000" pitchFamily="34" charset="-122"/>
            </a:endParaRPr>
          </a:p>
        </p:txBody>
      </p:sp>
      <p:sp>
        <p:nvSpPr>
          <p:cNvPr id="5" name="椭圆 4"/>
          <p:cNvSpPr/>
          <p:nvPr/>
        </p:nvSpPr>
        <p:spPr>
          <a:xfrm>
            <a:off x="5131348" y="1260320"/>
            <a:ext cx="4337361" cy="4337361"/>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Regular" panose="020B0500000000000000" pitchFamily="34" charset="-122"/>
              <a:ea typeface="思源黑体 CN Regular" panose="020B0500000000000000" pitchFamily="34" charset="-122"/>
            </a:endParaRPr>
          </a:p>
        </p:txBody>
      </p:sp>
      <p:pic>
        <p:nvPicPr>
          <p:cNvPr id="7" name="图片 6" descr="桥"/>
          <p:cNvPicPr>
            <a:picLocks noChangeAspect="1"/>
          </p:cNvPicPr>
          <p:nvPr/>
        </p:nvPicPr>
        <p:blipFill>
          <a:blip r:embed="rId2"/>
          <a:srcRect l="15371" r="9593"/>
          <a:stretch>
            <a:fillRect/>
          </a:stretch>
        </p:blipFill>
        <p:spPr>
          <a:xfrm>
            <a:off x="5377931" y="1507083"/>
            <a:ext cx="3844351" cy="3844351"/>
          </a:xfrm>
          <a:prstGeom prst="ellipse">
            <a:avLst/>
          </a:prstGeom>
        </p:spPr>
      </p:pic>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154810" y="19862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sp>
        <p:nvSpPr>
          <p:cNvPr id="9" name="矩形 8"/>
          <p:cNvSpPr/>
          <p:nvPr/>
        </p:nvSpPr>
        <p:spPr>
          <a:xfrm>
            <a:off x="154940" y="2205990"/>
            <a:ext cx="9593580" cy="3132000"/>
          </a:xfrm>
          <a:prstGeom prst="rect">
            <a:avLst/>
          </a:prstGeom>
          <a:solidFill>
            <a:srgbClr val="425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Arial" panose="020B0604020202020204" pitchFamily="34" charset="0"/>
            </a:endParaRPr>
          </a:p>
        </p:txBody>
      </p:sp>
      <p:sp>
        <p:nvSpPr>
          <p:cNvPr id="8" name="矩形 7"/>
          <p:cNvSpPr/>
          <p:nvPr/>
        </p:nvSpPr>
        <p:spPr>
          <a:xfrm>
            <a:off x="564250" y="1575914"/>
            <a:ext cx="4208285" cy="4152291"/>
          </a:xfrm>
          <a:prstGeom prst="rect">
            <a:avLst/>
          </a:prstGeom>
          <a:solidFill>
            <a:schemeClr val="bg1"/>
          </a:solidFill>
          <a:ln>
            <a:noFill/>
          </a:ln>
          <a:effectLst>
            <a:outerShdw blurRad="177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Arial" panose="020B0604020202020204" pitchFamily="34" charset="0"/>
            </a:endParaRPr>
          </a:p>
        </p:txBody>
      </p:sp>
      <p:sp>
        <p:nvSpPr>
          <p:cNvPr id="27" name="文本框 26"/>
          <p:cNvSpPr txBox="1"/>
          <p:nvPr/>
        </p:nvSpPr>
        <p:spPr>
          <a:xfrm>
            <a:off x="5009515" y="2205990"/>
            <a:ext cx="4739005" cy="3161030"/>
          </a:xfrm>
          <a:prstGeom prst="rect">
            <a:avLst/>
          </a:prstGeom>
          <a:noFill/>
        </p:spPr>
        <p:txBody>
          <a:bodyPr wrap="square" rtlCol="0">
            <a:spAutoFit/>
          </a:bodyPr>
          <a:lstStyle/>
          <a:p>
            <a:pPr indent="0" fontAlgn="auto">
              <a:lnSpc>
                <a:spcPts val="2660"/>
              </a:lnSpc>
              <a:buFont typeface="Wingdings" panose="05000000000000000000" pitchFamily="2" charset="2"/>
              <a:buNone/>
            </a:pPr>
            <a:r>
              <a:rPr lang="en-US" sz="1135"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       </a:t>
            </a:r>
            <a:r>
              <a:rPr lang="en-US" sz="16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 </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1-5月份，全区规上工业增加值同比增长9.5%，增速全市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第4</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，其中5月份当月增长12.9%，增速全市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第1</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;完成固定资产投资38.4亿，其中民间投资占比达到85.6%，位列全市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第1</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，高于全市28.9个百分点；制造业技改投资完成4.71亿，同比增长10.2%，其中5月份当月技改投资完成2.9亿，增长278%。一般公共预算收入完成9.39亿，总量全市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第4</a:t>
            </a:r>
            <a:r>
              <a:rPr lang="en-US" sz="1400" b="1" u="sng"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实际利用外资达2474万美元，总量全市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第1</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；预计完成进出口总额20亿，同比增长69.67%；限额以上零售额达33.4亿，总量全市</a:t>
            </a:r>
            <a:r>
              <a:rPr lang="en-US" sz="1400" b="1" u="sng" dirty="0">
                <a:solidFill>
                  <a:srgbClr val="FF0000"/>
                </a:solidFill>
                <a:latin typeface="Noto Sans S Chinese Medium" panose="020B0600000000000000" charset="-122"/>
                <a:ea typeface="Noto Sans S Chinese Medium" panose="020B0600000000000000" charset="-122"/>
                <a:cs typeface="Noto Sans S Chinese Medium" panose="020B0600000000000000" charset="-122"/>
                <a:sym typeface="+mn-ea"/>
              </a:rPr>
              <a:t>第2</a:t>
            </a:r>
            <a:r>
              <a:rPr 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rPr>
              <a:t>。</a:t>
            </a:r>
            <a:endParaRPr lang="en-US" altLang="en-US" sz="1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5" name="文本框 4"/>
          <p:cNvSpPr txBox="1"/>
          <p:nvPr/>
        </p:nvSpPr>
        <p:spPr>
          <a:xfrm flipH="1">
            <a:off x="564515" y="464185"/>
            <a:ext cx="4723765" cy="460375"/>
          </a:xfrm>
          <a:prstGeom prst="rect">
            <a:avLst/>
          </a:prstGeom>
          <a:noFill/>
        </p:spPr>
        <p:txBody>
          <a:bodyPr wrap="square" rtlCol="0">
            <a:spAutoFit/>
          </a:bodyPr>
          <a:lstStyle/>
          <a:p>
            <a:pPr algn="ctr"/>
            <a:r>
              <a:rPr lang="en-US" altLang="zh-CN" sz="2275"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endParaRPr>
          </a:p>
        </p:txBody>
      </p:sp>
      <p:cxnSp>
        <p:nvCxnSpPr>
          <p:cNvPr id="10" name="直线连接符 5"/>
          <p:cNvCxnSpPr/>
          <p:nvPr userDrawn="1"/>
        </p:nvCxnSpPr>
        <p:spPr>
          <a:xfrm>
            <a:off x="5297170" y="685165"/>
            <a:ext cx="445135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4842" y="198839"/>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graphicFrame>
        <p:nvGraphicFramePr>
          <p:cNvPr id="6" name="图表 5"/>
          <p:cNvGraphicFramePr/>
          <p:nvPr/>
        </p:nvGraphicFramePr>
        <p:xfrm>
          <a:off x="382270" y="2015490"/>
          <a:ext cx="4391025" cy="3585210"/>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9</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5961" y="22701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5384637" y="648552"/>
            <a:ext cx="436429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224384" y="427664"/>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7" name="文本框 6"/>
          <p:cNvSpPr txBox="1"/>
          <p:nvPr/>
        </p:nvSpPr>
        <p:spPr>
          <a:xfrm>
            <a:off x="634519" y="1443535"/>
            <a:ext cx="4750117" cy="1383665"/>
          </a:xfrm>
          <a:prstGeom prst="rect">
            <a:avLst/>
          </a:prstGeom>
          <a:noFill/>
        </p:spPr>
        <p:txBody>
          <a:bodyPr wrap="square" rtlCol="0">
            <a:spAutoFit/>
          </a:bodyPr>
          <a:p>
            <a:pPr>
              <a:lnSpc>
                <a:spcPct val="150000"/>
              </a:lnSpc>
            </a:pPr>
            <a:r>
              <a:rPr lang="en-US" altLang="zh-CN" sz="2000" b="1">
                <a:solidFill>
                  <a:schemeClr val="tx1"/>
                </a:solidFill>
              </a:rPr>
              <a:t>百思特高端游艇研发制造项目</a:t>
            </a:r>
            <a:r>
              <a:rPr lang="en-US" altLang="zh-CN" sz="2000">
                <a:solidFill>
                  <a:schemeClr val="tx1"/>
                </a:solidFill>
              </a:rPr>
              <a:t>，</a:t>
            </a:r>
            <a:r>
              <a:rPr lang="en-US" altLang="zh-CN">
                <a:solidFill>
                  <a:schemeClr val="tx1"/>
                </a:solidFill>
              </a:rPr>
              <a:t>总投资20亿元，全部建成后可实现年产高端游艇400艘，实现年产值</a:t>
            </a:r>
            <a:r>
              <a:rPr lang="en-US" altLang="zh-CN">
                <a:solidFill>
                  <a:srgbClr val="FF0000"/>
                </a:solidFill>
              </a:rPr>
              <a:t>30亿</a:t>
            </a:r>
            <a:r>
              <a:rPr lang="en-US" altLang="zh-CN">
                <a:solidFill>
                  <a:schemeClr val="tx1"/>
                </a:solidFill>
              </a:rPr>
              <a:t>元、利税</a:t>
            </a:r>
            <a:r>
              <a:rPr lang="en-US" altLang="zh-CN">
                <a:solidFill>
                  <a:srgbClr val="FF0000"/>
                </a:solidFill>
              </a:rPr>
              <a:t>8.5亿</a:t>
            </a:r>
            <a:r>
              <a:rPr lang="en-US" altLang="zh-CN">
                <a:solidFill>
                  <a:schemeClr val="tx1"/>
                </a:solidFill>
              </a:rPr>
              <a:t>元。</a:t>
            </a:r>
            <a:endParaRPr lang="en-US" altLang="zh-CN">
              <a:solidFill>
                <a:schemeClr val="tx1"/>
              </a:solidFill>
            </a:endParaRPr>
          </a:p>
        </p:txBody>
      </p:sp>
      <p:sp>
        <p:nvSpPr>
          <p:cNvPr id="19" name="文本框 18"/>
          <p:cNvSpPr txBox="1"/>
          <p:nvPr/>
        </p:nvSpPr>
        <p:spPr>
          <a:xfrm>
            <a:off x="156112" y="22700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9" name="文本框 8"/>
          <p:cNvSpPr txBox="1"/>
          <p:nvPr/>
        </p:nvSpPr>
        <p:spPr>
          <a:xfrm>
            <a:off x="634519" y="4079240"/>
            <a:ext cx="4613275" cy="1430020"/>
          </a:xfrm>
          <a:prstGeom prst="rect">
            <a:avLst/>
          </a:prstGeom>
          <a:noFill/>
        </p:spPr>
        <p:txBody>
          <a:bodyPr wrap="square" rtlCol="0">
            <a:spAutoFit/>
          </a:bodyPr>
          <a:p>
            <a:pPr>
              <a:lnSpc>
                <a:spcPct val="150000"/>
              </a:lnSpc>
            </a:pPr>
            <a:r>
              <a:rPr lang="zh-CN" altLang="en-US" sz="2000" b="1"/>
              <a:t>开发区新材料及高端装备智造产业园项目</a:t>
            </a:r>
            <a:r>
              <a:rPr lang="zh-CN" altLang="en-US" sz="1625"/>
              <a:t>，</a:t>
            </a:r>
            <a:r>
              <a:rPr lang="zh-CN" altLang="en-US"/>
              <a:t>总投资10亿元，全部建成后可实现年产值20亿元、税收</a:t>
            </a:r>
            <a:r>
              <a:rPr lang="zh-CN" altLang="en-US">
                <a:solidFill>
                  <a:srgbClr val="FF0000"/>
                </a:solidFill>
              </a:rPr>
              <a:t>2亿</a:t>
            </a:r>
            <a:r>
              <a:rPr lang="zh-CN" altLang="en-US"/>
              <a:t>元以上。</a:t>
            </a:r>
            <a:endParaRPr lang="zh-CN" altLang="en-US"/>
          </a:p>
        </p:txBody>
      </p:sp>
      <p:cxnSp>
        <p:nvCxnSpPr>
          <p:cNvPr id="22" name="直接连接符 42"/>
          <p:cNvCxnSpPr/>
          <p:nvPr/>
        </p:nvCxnSpPr>
        <p:spPr>
          <a:xfrm flipH="1">
            <a:off x="752053" y="3595911"/>
            <a:ext cx="881265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 name="图片 2" descr="百斯特1"/>
          <p:cNvPicPr>
            <a:picLocks noChangeAspect="1"/>
          </p:cNvPicPr>
          <p:nvPr/>
        </p:nvPicPr>
        <p:blipFill>
          <a:blip r:embed="rId2"/>
          <a:srcRect t="5593"/>
          <a:stretch>
            <a:fillRect/>
          </a:stretch>
        </p:blipFill>
        <p:spPr>
          <a:xfrm>
            <a:off x="5699760" y="911225"/>
            <a:ext cx="3540125" cy="2506980"/>
          </a:xfrm>
          <a:prstGeom prst="rect">
            <a:avLst/>
          </a:prstGeom>
          <a:effectLst>
            <a:outerShdw blurRad="63500" sx="102000" sy="102000" algn="ctr" rotWithShape="0">
              <a:prstClr val="black">
                <a:alpha val="40000"/>
              </a:prstClr>
            </a:outerShdw>
          </a:effectLst>
        </p:spPr>
      </p:pic>
      <p:pic>
        <p:nvPicPr>
          <p:cNvPr id="5" name="图片 4" descr="施工"/>
          <p:cNvPicPr>
            <a:picLocks noChangeAspect="1"/>
          </p:cNvPicPr>
          <p:nvPr/>
        </p:nvPicPr>
        <p:blipFill>
          <a:blip r:embed="rId3"/>
          <a:srcRect l="6928"/>
          <a:stretch>
            <a:fillRect/>
          </a:stretch>
        </p:blipFill>
        <p:spPr>
          <a:xfrm>
            <a:off x="5699760" y="3899535"/>
            <a:ext cx="3584575" cy="2166620"/>
          </a:xfrm>
          <a:prstGeom prst="rect">
            <a:avLst/>
          </a:prstGeom>
          <a:effectLst>
            <a:outerShdw blurRad="63500" sx="102000" sy="102000" algn="ctr" rotWithShape="0">
              <a:prstClr val="black">
                <a:alpha val="40000"/>
              </a:prstClr>
            </a:outerShdw>
          </a:effectLst>
        </p:spPr>
      </p:pic>
      <p:sp>
        <p:nvSpPr>
          <p:cNvPr id="6" name="文本框 5"/>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10</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5961" y="22701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5384637" y="619977"/>
            <a:ext cx="436429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419964" y="413694"/>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en-US" altLang="zh-CN" sz="2275"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19" name="文本框 18"/>
          <p:cNvSpPr txBox="1"/>
          <p:nvPr/>
        </p:nvSpPr>
        <p:spPr>
          <a:xfrm>
            <a:off x="156112" y="21684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13" name="文本框 12"/>
          <p:cNvSpPr txBox="1"/>
          <p:nvPr/>
        </p:nvSpPr>
        <p:spPr>
          <a:xfrm>
            <a:off x="751840" y="1308100"/>
            <a:ext cx="4154805" cy="1845310"/>
          </a:xfrm>
          <a:prstGeom prst="rect">
            <a:avLst/>
          </a:prstGeom>
          <a:noFill/>
        </p:spPr>
        <p:txBody>
          <a:bodyPr wrap="square" rtlCol="0">
            <a:spAutoFit/>
          </a:bodyPr>
          <a:p>
            <a:pPr>
              <a:lnSpc>
                <a:spcPct val="150000"/>
              </a:lnSpc>
            </a:pPr>
            <a:r>
              <a:rPr lang="zh-CN" altLang="en-US" sz="2000" b="1"/>
              <a:t>河北敬业集团金属资源循环利用产业园项目</a:t>
            </a:r>
            <a:r>
              <a:rPr lang="zh-CN" altLang="en-US" sz="2000"/>
              <a:t>，</a:t>
            </a:r>
            <a:r>
              <a:rPr lang="zh-CN" altLang="en-US"/>
              <a:t>已被列为书记市长工程项目，预计前5年累计实现销售收入</a:t>
            </a:r>
            <a:r>
              <a:rPr lang="zh-CN" altLang="en-US">
                <a:solidFill>
                  <a:srgbClr val="FF0000"/>
                </a:solidFill>
              </a:rPr>
              <a:t>300亿</a:t>
            </a:r>
            <a:r>
              <a:rPr lang="zh-CN" altLang="en-US"/>
              <a:t>以上，税收</a:t>
            </a:r>
            <a:r>
              <a:rPr lang="zh-CN" altLang="en-US">
                <a:solidFill>
                  <a:srgbClr val="FF0000"/>
                </a:solidFill>
              </a:rPr>
              <a:t>20亿</a:t>
            </a:r>
            <a:r>
              <a:rPr lang="zh-CN" altLang="en-US"/>
              <a:t>以上。</a:t>
            </a:r>
            <a:endParaRPr lang="zh-CN" altLang="en-US"/>
          </a:p>
        </p:txBody>
      </p:sp>
      <p:cxnSp>
        <p:nvCxnSpPr>
          <p:cNvPr id="22" name="直接连接符 42"/>
          <p:cNvCxnSpPr/>
          <p:nvPr/>
        </p:nvCxnSpPr>
        <p:spPr>
          <a:xfrm flipH="1">
            <a:off x="722208" y="3609019"/>
            <a:ext cx="881265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384704" y="4064244"/>
            <a:ext cx="3877878" cy="1799590"/>
          </a:xfrm>
          <a:prstGeom prst="rect">
            <a:avLst/>
          </a:prstGeom>
          <a:noFill/>
        </p:spPr>
        <p:txBody>
          <a:bodyPr wrap="square" rtlCol="0">
            <a:spAutoFit/>
          </a:bodyPr>
          <a:p>
            <a:pPr>
              <a:lnSpc>
                <a:spcPct val="150000"/>
              </a:lnSpc>
            </a:pPr>
            <a:r>
              <a:rPr lang="zh-CN" altLang="en-US" sz="2000" b="1"/>
              <a:t>聊城国际金融中心锦绣地块项目</a:t>
            </a:r>
            <a:r>
              <a:rPr lang="zh-CN" altLang="en-US" sz="2000"/>
              <a:t>，</a:t>
            </a:r>
            <a:r>
              <a:rPr lang="zh-CN" altLang="en-US"/>
              <a:t>总投资8.6亿元，全部建成后将容纳2500余家大中小企业办公，带动</a:t>
            </a:r>
            <a:r>
              <a:rPr lang="zh-CN" altLang="en-US">
                <a:solidFill>
                  <a:srgbClr val="FF0000"/>
                </a:solidFill>
              </a:rPr>
              <a:t>近万</a:t>
            </a:r>
            <a:r>
              <a:rPr lang="zh-CN" altLang="en-US"/>
              <a:t>人就业，可实现年税收</a:t>
            </a:r>
            <a:r>
              <a:rPr lang="zh-CN" altLang="en-US">
                <a:solidFill>
                  <a:srgbClr val="FF0000"/>
                </a:solidFill>
              </a:rPr>
              <a:t>2亿</a:t>
            </a:r>
            <a:r>
              <a:rPr lang="zh-CN" altLang="en-US"/>
              <a:t>元。</a:t>
            </a:r>
            <a:endParaRPr lang="zh-CN" altLang="en-US"/>
          </a:p>
        </p:txBody>
      </p:sp>
      <p:pic>
        <p:nvPicPr>
          <p:cNvPr id="5" name="图片 4" descr="敬业1"/>
          <p:cNvPicPr>
            <a:picLocks noChangeAspect="1"/>
          </p:cNvPicPr>
          <p:nvPr/>
        </p:nvPicPr>
        <p:blipFill>
          <a:blip r:embed="rId2"/>
          <a:srcRect b="6616"/>
          <a:stretch>
            <a:fillRect/>
          </a:stretch>
        </p:blipFill>
        <p:spPr>
          <a:xfrm>
            <a:off x="5384165" y="907415"/>
            <a:ext cx="3686810" cy="2581910"/>
          </a:xfrm>
          <a:prstGeom prst="rect">
            <a:avLst/>
          </a:prstGeom>
          <a:effectLst>
            <a:outerShdw blurRad="63500" sx="102000" sy="102000" algn="ctr" rotWithShape="0">
              <a:prstClr val="black">
                <a:alpha val="40000"/>
              </a:prstClr>
            </a:outerShdw>
          </a:effectLst>
        </p:spPr>
      </p:pic>
      <p:pic>
        <p:nvPicPr>
          <p:cNvPr id="6" name="图片 5" descr="金融"/>
          <p:cNvPicPr>
            <a:picLocks noChangeAspect="1"/>
          </p:cNvPicPr>
          <p:nvPr/>
        </p:nvPicPr>
        <p:blipFill>
          <a:blip r:embed="rId3"/>
          <a:stretch>
            <a:fillRect/>
          </a:stretch>
        </p:blipFill>
        <p:spPr>
          <a:xfrm>
            <a:off x="777875" y="3897630"/>
            <a:ext cx="3763645" cy="244856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11</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4691" y="22701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5383367" y="648552"/>
            <a:ext cx="436429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353924" y="427664"/>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19" name="文本框 18"/>
          <p:cNvSpPr txBox="1"/>
          <p:nvPr/>
        </p:nvSpPr>
        <p:spPr>
          <a:xfrm>
            <a:off x="154842" y="22700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14" name="文本框 13"/>
          <p:cNvSpPr txBox="1"/>
          <p:nvPr/>
        </p:nvSpPr>
        <p:spPr>
          <a:xfrm>
            <a:off x="722208" y="4121784"/>
            <a:ext cx="4007863" cy="1845310"/>
          </a:xfrm>
          <a:prstGeom prst="rect">
            <a:avLst/>
          </a:prstGeom>
          <a:noFill/>
        </p:spPr>
        <p:txBody>
          <a:bodyPr wrap="square" rtlCol="0">
            <a:spAutoFit/>
          </a:bodyPr>
          <a:p>
            <a:pPr>
              <a:lnSpc>
                <a:spcPct val="150000"/>
              </a:lnSpc>
            </a:pPr>
            <a:r>
              <a:rPr lang="zh-CN" altLang="en-US" sz="2000" b="1"/>
              <a:t>青岛鑫拓合金新材料智能深加工项目</a:t>
            </a:r>
            <a:r>
              <a:rPr lang="zh-CN" altLang="en-US" sz="2000"/>
              <a:t>，</a:t>
            </a:r>
            <a:r>
              <a:rPr lang="zh-CN" altLang="en-US"/>
              <a:t>总投资</a:t>
            </a:r>
            <a:r>
              <a:rPr lang="zh-CN" altLang="en-US">
                <a:solidFill>
                  <a:srgbClr val="FF0000"/>
                </a:solidFill>
              </a:rPr>
              <a:t>10.8亿</a:t>
            </a:r>
            <a:r>
              <a:rPr lang="zh-CN" altLang="en-US"/>
              <a:t>元，达产后可实现年产工程配套零部件</a:t>
            </a:r>
            <a:r>
              <a:rPr lang="zh-CN" altLang="en-US">
                <a:solidFill>
                  <a:srgbClr val="FF0000"/>
                </a:solidFill>
              </a:rPr>
              <a:t>50万</a:t>
            </a:r>
            <a:r>
              <a:rPr lang="zh-CN" altLang="en-US"/>
              <a:t>件，年产值达</a:t>
            </a:r>
            <a:r>
              <a:rPr lang="zh-CN" altLang="en-US">
                <a:solidFill>
                  <a:srgbClr val="FF0000"/>
                </a:solidFill>
              </a:rPr>
              <a:t>20亿</a:t>
            </a:r>
            <a:r>
              <a:rPr lang="zh-CN" altLang="en-US"/>
              <a:t>。</a:t>
            </a:r>
            <a:endParaRPr lang="zh-CN" altLang="en-US"/>
          </a:p>
        </p:txBody>
      </p:sp>
      <p:sp>
        <p:nvSpPr>
          <p:cNvPr id="12" name="文本框 11"/>
          <p:cNvSpPr txBox="1"/>
          <p:nvPr/>
        </p:nvSpPr>
        <p:spPr>
          <a:xfrm>
            <a:off x="722208" y="1573205"/>
            <a:ext cx="4378732" cy="1845310"/>
          </a:xfrm>
          <a:prstGeom prst="rect">
            <a:avLst/>
          </a:prstGeom>
          <a:noFill/>
        </p:spPr>
        <p:txBody>
          <a:bodyPr wrap="square" rtlCol="0">
            <a:spAutoFit/>
          </a:bodyPr>
          <a:p>
            <a:pPr>
              <a:lnSpc>
                <a:spcPct val="150000"/>
              </a:lnSpc>
            </a:pPr>
            <a:r>
              <a:rPr lang="zh-CN" altLang="en-US" sz="2000" b="1"/>
              <a:t>海南金鑫东方高铁及新能源车用新材料关键部件项目，</a:t>
            </a:r>
            <a:r>
              <a:rPr lang="zh-CN" altLang="en-US"/>
              <a:t>总投资</a:t>
            </a:r>
            <a:r>
              <a:rPr lang="zh-CN" altLang="en-US">
                <a:solidFill>
                  <a:srgbClr val="FF0000"/>
                </a:solidFill>
              </a:rPr>
              <a:t>18亿</a:t>
            </a:r>
            <a:r>
              <a:rPr lang="zh-CN" altLang="en-US"/>
              <a:t>元，核心设备引进于德国，配置全自动化生产线</a:t>
            </a:r>
            <a:r>
              <a:rPr lang="zh-CN" altLang="en-US">
                <a:solidFill>
                  <a:srgbClr val="FF0000"/>
                </a:solidFill>
              </a:rPr>
              <a:t>350条</a:t>
            </a:r>
            <a:r>
              <a:rPr lang="zh-CN" altLang="en-US"/>
              <a:t>，可实现年产值</a:t>
            </a:r>
            <a:r>
              <a:rPr lang="zh-CN" altLang="en-US">
                <a:solidFill>
                  <a:srgbClr val="FF0000"/>
                </a:solidFill>
              </a:rPr>
              <a:t>40亿</a:t>
            </a:r>
            <a:r>
              <a:rPr lang="zh-CN" altLang="en-US"/>
              <a:t>。</a:t>
            </a:r>
            <a:endParaRPr lang="zh-CN" altLang="en-US"/>
          </a:p>
        </p:txBody>
      </p:sp>
      <p:pic>
        <p:nvPicPr>
          <p:cNvPr id="3" name="图片 2" descr="视频签约"/>
          <p:cNvPicPr>
            <a:picLocks noChangeAspect="1"/>
          </p:cNvPicPr>
          <p:nvPr/>
        </p:nvPicPr>
        <p:blipFill>
          <a:blip r:embed="rId2"/>
          <a:stretch>
            <a:fillRect/>
          </a:stretch>
        </p:blipFill>
        <p:spPr>
          <a:xfrm>
            <a:off x="5456555" y="1096010"/>
            <a:ext cx="3818255" cy="2538095"/>
          </a:xfrm>
          <a:prstGeom prst="rect">
            <a:avLst/>
          </a:prstGeom>
          <a:effectLst>
            <a:outerShdw blurRad="63500" sx="102000" sy="102000" algn="ctr" rotWithShape="0">
              <a:prstClr val="black">
                <a:alpha val="40000"/>
              </a:prstClr>
            </a:outerShdw>
          </a:effectLst>
        </p:spPr>
      </p:pic>
      <p:cxnSp>
        <p:nvCxnSpPr>
          <p:cNvPr id="22" name="直接连接符 42"/>
          <p:cNvCxnSpPr/>
          <p:nvPr/>
        </p:nvCxnSpPr>
        <p:spPr>
          <a:xfrm flipH="1">
            <a:off x="722208" y="3861251"/>
            <a:ext cx="881265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 name="图片 3" descr="8888"/>
          <p:cNvPicPr>
            <a:picLocks noChangeAspect="1"/>
          </p:cNvPicPr>
          <p:nvPr/>
        </p:nvPicPr>
        <p:blipFill>
          <a:blip r:embed="rId3"/>
          <a:srcRect l="5010" r="714"/>
          <a:stretch>
            <a:fillRect/>
          </a:stretch>
        </p:blipFill>
        <p:spPr>
          <a:xfrm>
            <a:off x="5456555" y="3982720"/>
            <a:ext cx="3817620" cy="2273300"/>
          </a:xfrm>
          <a:prstGeom prst="rect">
            <a:avLst/>
          </a:prstGeom>
          <a:effectLst>
            <a:outerShdw blurRad="63500" sx="102000" sy="102000" algn="ctr" rotWithShape="0">
              <a:prstClr val="black">
                <a:alpha val="40000"/>
              </a:prstClr>
            </a:outerShdw>
          </a:effectLst>
        </p:spPr>
      </p:pic>
      <p:sp>
        <p:nvSpPr>
          <p:cNvPr id="6" name="文本框 5"/>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12</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5961" y="22701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5384637" y="688557"/>
            <a:ext cx="436429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440690" y="457835"/>
            <a:ext cx="6329680"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en-US" altLang="zh-CN" sz="2400"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7" name="文本框 6"/>
          <p:cNvSpPr txBox="1"/>
          <p:nvPr/>
        </p:nvSpPr>
        <p:spPr>
          <a:xfrm>
            <a:off x="751020" y="2228626"/>
            <a:ext cx="4750117" cy="3415030"/>
          </a:xfrm>
          <a:prstGeom prst="rect">
            <a:avLst/>
          </a:prstGeom>
          <a:noFill/>
        </p:spPr>
        <p:txBody>
          <a:bodyPr wrap="square" rtlCol="0">
            <a:spAutoFit/>
          </a:bodyPr>
          <a:p>
            <a:pPr>
              <a:lnSpc>
                <a:spcPct val="150000"/>
              </a:lnSpc>
            </a:pPr>
            <a:r>
              <a:rPr lang="en-US" altLang="zh-CN" sz="1460">
                <a:solidFill>
                  <a:schemeClr val="bg1"/>
                </a:solidFill>
              </a:rPr>
              <a:t>     </a:t>
            </a:r>
            <a:r>
              <a:rPr lang="zh-CN" altLang="en-US" u="sng">
                <a:solidFill>
                  <a:schemeClr val="tx1"/>
                </a:solidFill>
              </a:rPr>
              <a:t>全面落实制造业强市八大行动计划，深入推进“六个一批”工程，夯实四大保障，立足全区产业实际。重点推动世界500强企业敬业集团投资的金属资源循环利用产业园项目开工落地，全力保障乖宝集团年底前顺利上市，做大做强优势产业，力争到2022年底，全区规模以上制造业企业突破</a:t>
            </a:r>
            <a:r>
              <a:rPr lang="zh-CN" altLang="en-US" u="sng">
                <a:solidFill>
                  <a:srgbClr val="FF0000"/>
                </a:solidFill>
              </a:rPr>
              <a:t>110家，</a:t>
            </a:r>
            <a:r>
              <a:rPr lang="zh-CN" altLang="en-US" u="sng">
                <a:solidFill>
                  <a:schemeClr val="tx1"/>
                </a:solidFill>
              </a:rPr>
              <a:t>营业收入达</a:t>
            </a:r>
            <a:r>
              <a:rPr lang="zh-CN" altLang="en-US" u="sng">
                <a:solidFill>
                  <a:srgbClr val="FF0000"/>
                </a:solidFill>
              </a:rPr>
              <a:t>310亿</a:t>
            </a:r>
            <a:r>
              <a:rPr lang="zh-CN" altLang="en-US" u="sng">
                <a:solidFill>
                  <a:schemeClr val="tx1"/>
                </a:solidFill>
              </a:rPr>
              <a:t>元。</a:t>
            </a:r>
            <a:endParaRPr lang="zh-CN" altLang="en-US" u="sng">
              <a:solidFill>
                <a:schemeClr val="tx1"/>
              </a:solidFill>
            </a:endParaRPr>
          </a:p>
        </p:txBody>
      </p:sp>
      <p:sp>
        <p:nvSpPr>
          <p:cNvPr id="19" name="文本框 18"/>
          <p:cNvSpPr txBox="1"/>
          <p:nvPr/>
        </p:nvSpPr>
        <p:spPr>
          <a:xfrm>
            <a:off x="155477" y="22700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5" name="矩形 4"/>
          <p:cNvSpPr/>
          <p:nvPr/>
        </p:nvSpPr>
        <p:spPr>
          <a:xfrm>
            <a:off x="70" y="1228990"/>
            <a:ext cx="5743572" cy="540000"/>
          </a:xfrm>
          <a:prstGeom prst="rect">
            <a:avLst/>
          </a:prstGeom>
          <a:solidFill>
            <a:srgbClr val="4256A4"/>
          </a:solidFill>
          <a:ln w="12700" cap="flat" cmpd="sng" algn="ctr">
            <a:solidFill>
              <a:schemeClr val="accent5">
                <a:lumMod val="60000"/>
                <a:lumOff val="40000"/>
              </a:schemeClr>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5" u="none" strike="noStrike" kern="0" cap="none" spc="0" normalizeH="0" baseline="0" noProof="0" dirty="0">
              <a:ln>
                <a:noFill/>
              </a:ln>
              <a:solidFill>
                <a:prstClr val="white"/>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6" name="文本框 5"/>
          <p:cNvSpPr txBox="1"/>
          <p:nvPr/>
        </p:nvSpPr>
        <p:spPr>
          <a:xfrm>
            <a:off x="89925" y="1318439"/>
            <a:ext cx="5563038" cy="398780"/>
          </a:xfrm>
          <a:prstGeom prst="rect">
            <a:avLst/>
          </a:prstGeom>
          <a:noFill/>
        </p:spPr>
        <p:txBody>
          <a:bodyPr wrap="square" rtlCol="0">
            <a:spAutoFit/>
          </a:bodyPr>
          <a:p>
            <a:r>
              <a:rPr lang="en-US" altLang="zh-CN" sz="1950">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195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第一</a:t>
            </a:r>
            <a:r>
              <a:rPr lang="en-US" altLang="zh-CN"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sz="20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rPr>
              <a:t>聚焦制造业主战场，打造产业升级先行区</a:t>
            </a:r>
            <a:endParaRPr sz="20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3" name="图片 2" descr="智能工厂门口"/>
          <p:cNvPicPr>
            <a:picLocks noChangeAspect="1"/>
          </p:cNvPicPr>
          <p:nvPr/>
        </p:nvPicPr>
        <p:blipFill>
          <a:blip r:embed="rId2"/>
          <a:srcRect l="3631" r="3620"/>
          <a:stretch>
            <a:fillRect/>
          </a:stretch>
        </p:blipFill>
        <p:spPr>
          <a:xfrm>
            <a:off x="6144895" y="1277620"/>
            <a:ext cx="3112770" cy="2238375"/>
          </a:xfrm>
          <a:prstGeom prst="rect">
            <a:avLst/>
          </a:prstGeom>
          <a:effectLst>
            <a:innerShdw blurRad="114300">
              <a:prstClr val="black"/>
            </a:innerShdw>
          </a:effectLst>
        </p:spPr>
      </p:pic>
      <p:pic>
        <p:nvPicPr>
          <p:cNvPr id="4" name="图片 3" descr="敬业集团"/>
          <p:cNvPicPr>
            <a:picLocks noChangeAspect="1"/>
          </p:cNvPicPr>
          <p:nvPr/>
        </p:nvPicPr>
        <p:blipFill>
          <a:blip r:embed="rId3"/>
          <a:stretch>
            <a:fillRect/>
          </a:stretch>
        </p:blipFill>
        <p:spPr>
          <a:xfrm>
            <a:off x="6144260" y="3738245"/>
            <a:ext cx="3114040" cy="2335530"/>
          </a:xfrm>
          <a:prstGeom prst="rect">
            <a:avLst/>
          </a:prstGeom>
          <a:effectLst>
            <a:innerShdw blurRad="114300">
              <a:prstClr val="black"/>
            </a:innerShdw>
          </a:effectLst>
        </p:spPr>
      </p:pic>
      <p:sp>
        <p:nvSpPr>
          <p:cNvPr id="11" name="文本框 10"/>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13</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4691" y="227011"/>
            <a:ext cx="9593241" cy="640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5315969" y="679667"/>
            <a:ext cx="450000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332969" y="449889"/>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7" name="文本框 6"/>
          <p:cNvSpPr txBox="1"/>
          <p:nvPr/>
        </p:nvSpPr>
        <p:spPr>
          <a:xfrm>
            <a:off x="391572" y="2016225"/>
            <a:ext cx="9120081" cy="1337945"/>
          </a:xfrm>
          <a:prstGeom prst="rect">
            <a:avLst/>
          </a:prstGeom>
          <a:noFill/>
        </p:spPr>
        <p:txBody>
          <a:bodyPr wrap="square" rtlCol="0">
            <a:spAutoFit/>
          </a:bodyPr>
          <a:p>
            <a:pPr>
              <a:lnSpc>
                <a:spcPct val="150000"/>
              </a:lnSpc>
            </a:pPr>
            <a:r>
              <a:rPr lang="en-US" altLang="zh-CN" sz="1460">
                <a:solidFill>
                  <a:schemeClr val="tx1"/>
                </a:solidFill>
              </a:rPr>
              <a:t>    </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坚持在科技创新上增动能，加快</a:t>
            </a:r>
            <a:r>
              <a:rPr lang="zh-CN" altLang="en-US"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与</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科研机构的务实合作，确保新增省级以上创新平台</a:t>
            </a:r>
            <a:r>
              <a:rPr lang="en-US" altLang="zh-CN"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2家</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以上，实施科技型企业“小升高”计划，力争新增高新技术企业</a:t>
            </a:r>
            <a:r>
              <a:rPr lang="en-US" altLang="zh-CN"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20家</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以上，新增国家科技型中小企业入库</a:t>
            </a:r>
            <a:r>
              <a:rPr lang="en-US" altLang="zh-CN"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60家</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以上，培育省级以上单项冠军、“专精特新”和瞪羚企业</a:t>
            </a:r>
            <a:r>
              <a:rPr lang="en-US" altLang="zh-CN"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13家</a:t>
            </a:r>
            <a:r>
              <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a:t>
            </a:r>
            <a:endParaRPr lang="en-US" altLang="zh-CN" u="sng">
              <a:solidFill>
                <a:schemeClr val="tx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9" name="文本框 18"/>
          <p:cNvSpPr txBox="1"/>
          <p:nvPr/>
        </p:nvSpPr>
        <p:spPr>
          <a:xfrm>
            <a:off x="156112" y="22700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5" name="矩形 4"/>
          <p:cNvSpPr/>
          <p:nvPr/>
        </p:nvSpPr>
        <p:spPr>
          <a:xfrm>
            <a:off x="0" y="1240155"/>
            <a:ext cx="6210300" cy="539750"/>
          </a:xfrm>
          <a:prstGeom prst="rect">
            <a:avLst/>
          </a:prstGeom>
          <a:solidFill>
            <a:srgbClr val="4256A4"/>
          </a:solidFill>
          <a:ln w="12700" cap="flat" cmpd="sng" algn="ctr">
            <a:solidFill>
              <a:schemeClr val="accent5">
                <a:lumMod val="60000"/>
                <a:lumOff val="40000"/>
              </a:schemeClr>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5" u="none" strike="noStrike" kern="0" cap="none" spc="0" normalizeH="0" baseline="0" noProof="0" dirty="0">
              <a:ln>
                <a:noFill/>
              </a:ln>
              <a:solidFill>
                <a:prstClr val="white"/>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6" name="文本框 5"/>
          <p:cNvSpPr txBox="1"/>
          <p:nvPr/>
        </p:nvSpPr>
        <p:spPr>
          <a:xfrm>
            <a:off x="310" y="1318439"/>
            <a:ext cx="6001994" cy="398780"/>
          </a:xfrm>
          <a:prstGeom prst="rect">
            <a:avLst/>
          </a:prstGeom>
          <a:noFill/>
        </p:spPr>
        <p:txBody>
          <a:bodyPr wrap="square" rtlCol="0">
            <a:spAutoFit/>
          </a:bodyPr>
          <a:p>
            <a:r>
              <a:rPr lang="en-US" altLang="zh-CN" sz="1950">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195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第二</a:t>
            </a:r>
            <a:r>
              <a:rPr lang="en-US" altLang="zh-CN"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sz="20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rPr>
              <a:t>聚焦科技创新主引擎，打造创新创业先行区</a:t>
            </a:r>
            <a:endParaRPr sz="20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3" name="图片 2" descr="文件1"/>
          <p:cNvPicPr>
            <a:picLocks noChangeAspect="1"/>
          </p:cNvPicPr>
          <p:nvPr/>
        </p:nvPicPr>
        <p:blipFill>
          <a:blip r:embed="rId2"/>
          <a:srcRect l="2691" r="5228"/>
          <a:stretch>
            <a:fillRect/>
          </a:stretch>
        </p:blipFill>
        <p:spPr>
          <a:xfrm>
            <a:off x="391572" y="3913348"/>
            <a:ext cx="4190461" cy="1740351"/>
          </a:xfrm>
          <a:prstGeom prst="rect">
            <a:avLst/>
          </a:prstGeom>
          <a:effectLst>
            <a:glow rad="139700">
              <a:schemeClr val="accent3">
                <a:satMod val="175000"/>
                <a:alpha val="40000"/>
              </a:schemeClr>
            </a:glow>
            <a:outerShdw blurRad="50800" dist="38100" dir="10800000" algn="r" rotWithShape="0">
              <a:prstClr val="black">
                <a:alpha val="40000"/>
              </a:prstClr>
            </a:outerShdw>
          </a:effectLst>
        </p:spPr>
      </p:pic>
      <p:pic>
        <p:nvPicPr>
          <p:cNvPr id="4" name="图片 3" descr="文件2"/>
          <p:cNvPicPr>
            <a:picLocks noChangeAspect="1"/>
          </p:cNvPicPr>
          <p:nvPr/>
        </p:nvPicPr>
        <p:blipFill>
          <a:blip r:embed="rId3"/>
          <a:stretch>
            <a:fillRect/>
          </a:stretch>
        </p:blipFill>
        <p:spPr>
          <a:xfrm>
            <a:off x="4784747" y="4051070"/>
            <a:ext cx="4726906" cy="1417453"/>
          </a:xfrm>
          <a:prstGeom prst="rect">
            <a:avLst/>
          </a:prstGeom>
          <a:effectLst>
            <a:outerShdw blurRad="63500" sx="102000" sy="102000" algn="ctr" rotWithShape="0">
              <a:prstClr val="black">
                <a:alpha val="40000"/>
              </a:prstClr>
            </a:outerShdw>
          </a:effectLst>
        </p:spPr>
      </p:pic>
      <p:sp>
        <p:nvSpPr>
          <p:cNvPr id="11" name="文本框 10"/>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14</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64851" y="21685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760943" y="1059122"/>
            <a:ext cx="868807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347574" y="463224"/>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2190" y="1872794"/>
            <a:ext cx="4588668" cy="315595"/>
          </a:xfrm>
          <a:prstGeom prst="rect">
            <a:avLst/>
          </a:prstGeom>
          <a:noFill/>
        </p:spPr>
        <p:txBody>
          <a:bodyPr wrap="square" rtlCol="0">
            <a:spAutoFit/>
          </a:bodyPr>
          <a:p>
            <a:r>
              <a:rPr lang="en-US" altLang="zh-CN" sz="1460"/>
              <a:t>        </a:t>
            </a:r>
            <a:endParaRPr lang="zh-CN" altLang="en-US" sz="1460"/>
          </a:p>
        </p:txBody>
      </p:sp>
      <p:sp>
        <p:nvSpPr>
          <p:cNvPr id="19" name="文本框 18"/>
          <p:cNvSpPr txBox="1"/>
          <p:nvPr/>
        </p:nvSpPr>
        <p:spPr>
          <a:xfrm>
            <a:off x="165002" y="216845"/>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48" name="矩形 47"/>
          <p:cNvSpPr/>
          <p:nvPr/>
        </p:nvSpPr>
        <p:spPr>
          <a:xfrm>
            <a:off x="546100" y="1991995"/>
            <a:ext cx="8811260" cy="1930400"/>
          </a:xfrm>
          <a:prstGeom prst="rect">
            <a:avLst/>
          </a:prstGeom>
          <a:solidFill>
            <a:schemeClr val="accent5">
              <a:lumMod val="20000"/>
              <a:lumOff val="80000"/>
              <a:alpha val="38000"/>
            </a:schemeClr>
          </a:solidFill>
          <a:ln w="9525"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60"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7" name="文本框 6"/>
          <p:cNvSpPr txBox="1"/>
          <p:nvPr/>
        </p:nvSpPr>
        <p:spPr>
          <a:xfrm>
            <a:off x="760730" y="2075815"/>
            <a:ext cx="8510270" cy="1753235"/>
          </a:xfrm>
          <a:prstGeom prst="rect">
            <a:avLst/>
          </a:prstGeom>
          <a:noFill/>
        </p:spPr>
        <p:txBody>
          <a:bodyPr wrap="square" rtlCol="0">
            <a:spAutoFit/>
          </a:bodyPr>
          <a:p>
            <a:pPr>
              <a:lnSpc>
                <a:spcPct val="150000"/>
              </a:lnSpc>
            </a:pPr>
            <a:r>
              <a:rPr lang="en-US" altLang="zh-CN" sz="1625">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        </a:t>
            </a:r>
            <a:r>
              <a:rPr lang="en-US" altLang="zh-CN">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坚持把招商引资作为发展的生命线，重点围绕制造业主导产业，深入对接产业链核心企业、上下游配套企业，积极谋划项目、制定招商目录,力争招引3个10亿元以上产业项目，确保全年引进过亿元项目50个，总投资超100亿元，实现内资到位40亿元。</a:t>
            </a:r>
            <a:endParaRPr lang="en-US" altLang="zh-CN">
              <a:solidFill>
                <a:schemeClr val="tx1"/>
              </a:solidFill>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57" name="直接连接符 56"/>
          <p:cNvCxnSpPr/>
          <p:nvPr/>
        </p:nvCxnSpPr>
        <p:spPr>
          <a:xfrm>
            <a:off x="555681" y="4705939"/>
            <a:ext cx="8714591" cy="0"/>
          </a:xfrm>
          <a:prstGeom prst="line">
            <a:avLst/>
          </a:prstGeom>
          <a:noFill/>
          <a:ln w="9525" cap="flat" cmpd="sng" algn="ctr">
            <a:solidFill>
              <a:srgbClr val="4472C4"/>
            </a:solidFill>
            <a:prstDash val="dash"/>
          </a:ln>
          <a:effectLst/>
        </p:spPr>
      </p:cxnSp>
      <p:grpSp>
        <p:nvGrpSpPr>
          <p:cNvPr id="17" name="组合 16"/>
          <p:cNvGrpSpPr/>
          <p:nvPr/>
        </p:nvGrpSpPr>
        <p:grpSpPr>
          <a:xfrm>
            <a:off x="2782151" y="5290154"/>
            <a:ext cx="1932235" cy="437925"/>
            <a:chOff x="4874122" y="2112797"/>
            <a:chExt cx="2259773" cy="539297"/>
          </a:xfrm>
        </p:grpSpPr>
        <p:sp>
          <p:nvSpPr>
            <p:cNvPr id="18" name="矩形: 圆角 42"/>
            <p:cNvSpPr/>
            <p:nvPr>
              <p:custDataLst>
                <p:tags r:id="rId2"/>
              </p:custDataLst>
            </p:nvPr>
          </p:nvSpPr>
          <p:spPr>
            <a:xfrm>
              <a:off x="4874122" y="2112797"/>
              <a:ext cx="2051997" cy="539297"/>
            </a:xfrm>
            <a:prstGeom prst="roundRect">
              <a:avLst>
                <a:gd name="adj" fmla="val 50000"/>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p:spPr>
          <p:txBody>
            <a:bodyPr lIns="78042" tIns="39022" rIns="78042" bIns="39022"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535"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20" name="文本框 19"/>
            <p:cNvSpPr txBox="1"/>
            <p:nvPr>
              <p:custDataLst>
                <p:tags r:id="rId3"/>
              </p:custDataLst>
            </p:nvPr>
          </p:nvSpPr>
          <p:spPr>
            <a:xfrm>
              <a:off x="4907302" y="2171871"/>
              <a:ext cx="2226593" cy="403508"/>
            </a:xfrm>
            <a:prstGeom prst="rect">
              <a:avLst/>
            </a:prstGeom>
            <a:noFill/>
          </p:spPr>
          <p:txBody>
            <a:bodyPr wrap="square" lIns="78042" tIns="39022" rIns="78042" bIns="39022">
              <a:spAutoFit/>
            </a:bodyPr>
            <a:p>
              <a:pPr defTabSz="1216660">
                <a:spcBef>
                  <a:spcPct val="20000"/>
                </a:spcBef>
                <a:defRPr/>
              </a:pPr>
              <a:r>
                <a:rPr lang="en-US" altLang="zh-CN" sz="1625" dirty="0">
                  <a:solidFill>
                    <a:srgbClr val="FFFFFF"/>
                  </a:solidFill>
                  <a:latin typeface="Noto Sans S Chinese Medium" panose="020B0600000000000000" charset="-122"/>
                  <a:ea typeface="Noto Sans S Chinese Medium" panose="020B0600000000000000" charset="-122"/>
                  <a:cs typeface="+mn-ea"/>
                  <a:sym typeface="+mn-lt"/>
                </a:rPr>
                <a:t> </a:t>
              </a:r>
              <a:r>
                <a:rPr lang="en-US" altLang="zh-CN" sz="1625" dirty="0">
                  <a:solidFill>
                    <a:srgbClr val="FFFFFF"/>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 </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总投资</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100</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亿元</a:t>
              </a:r>
              <a:endPar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endParaRPr>
            </a:p>
          </p:txBody>
        </p:sp>
      </p:grpSp>
      <p:sp>
        <p:nvSpPr>
          <p:cNvPr id="24" name="文本框 23"/>
          <p:cNvSpPr txBox="1"/>
          <p:nvPr/>
        </p:nvSpPr>
        <p:spPr>
          <a:xfrm>
            <a:off x="657731" y="4061902"/>
            <a:ext cx="8708978" cy="504190"/>
          </a:xfrm>
          <a:prstGeom prst="rect">
            <a:avLst/>
          </a:prstGeom>
          <a:noFill/>
        </p:spPr>
        <p:txBody>
          <a:bodyPr wrap="square" rtlCol="0">
            <a:spAutoFit/>
          </a:bodyPr>
          <a:p>
            <a:pPr>
              <a:lnSpc>
                <a:spcPct val="150000"/>
              </a:lnSpc>
            </a:pPr>
            <a:r>
              <a:rPr lang="en-US" altLang="zh-CN" sz="178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rPr>
              <a:t>确保中通客车、希杰、乖宝等龙头企业外贸订单持续增长，力争全年</a:t>
            </a:r>
            <a:r>
              <a:rPr lang="zh-CN" altLang="en-US" sz="178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rPr>
              <a:t>再</a:t>
            </a:r>
            <a:r>
              <a:rPr lang="en-US" altLang="zh-CN" sz="178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rPr>
              <a:t>新增</a:t>
            </a:r>
            <a:r>
              <a:rPr lang="zh-CN" altLang="en-US" sz="178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rPr>
              <a:t>外贸企业</a:t>
            </a:r>
            <a:r>
              <a:rPr lang="zh-CN" altLang="en-US" sz="162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rPr>
              <a:t>。</a:t>
            </a:r>
            <a:endParaRPr lang="zh-CN" altLang="en-US" sz="1625">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grpSp>
        <p:nvGrpSpPr>
          <p:cNvPr id="26" name="组合 25"/>
          <p:cNvGrpSpPr/>
          <p:nvPr/>
        </p:nvGrpSpPr>
        <p:grpSpPr>
          <a:xfrm>
            <a:off x="555905" y="5290154"/>
            <a:ext cx="1932235" cy="437925"/>
            <a:chOff x="4874122" y="2112797"/>
            <a:chExt cx="2259773" cy="539297"/>
          </a:xfrm>
        </p:grpSpPr>
        <p:sp>
          <p:nvSpPr>
            <p:cNvPr id="28" name="矩形: 圆角 42"/>
            <p:cNvSpPr/>
            <p:nvPr>
              <p:custDataLst>
                <p:tags r:id="rId4"/>
              </p:custDataLst>
            </p:nvPr>
          </p:nvSpPr>
          <p:spPr>
            <a:xfrm>
              <a:off x="4874122" y="2112797"/>
              <a:ext cx="2051997" cy="539297"/>
            </a:xfrm>
            <a:prstGeom prst="roundRect">
              <a:avLst>
                <a:gd name="adj" fmla="val 50000"/>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p:spPr>
          <p:txBody>
            <a:bodyPr lIns="78042" tIns="39022" rIns="78042" bIns="39022"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535"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29" name="文本框 28"/>
            <p:cNvSpPr txBox="1"/>
            <p:nvPr>
              <p:custDataLst>
                <p:tags r:id="rId5"/>
              </p:custDataLst>
            </p:nvPr>
          </p:nvSpPr>
          <p:spPr>
            <a:xfrm>
              <a:off x="4907302" y="2171871"/>
              <a:ext cx="2226593" cy="403508"/>
            </a:xfrm>
            <a:prstGeom prst="rect">
              <a:avLst/>
            </a:prstGeom>
            <a:noFill/>
          </p:spPr>
          <p:txBody>
            <a:bodyPr wrap="square" lIns="78042" tIns="39022" rIns="78042" bIns="39022">
              <a:spAutoFit/>
            </a:bodyPr>
            <a:p>
              <a:pPr defTabSz="1216660">
                <a:spcBef>
                  <a:spcPct val="20000"/>
                </a:spcBef>
                <a:defRPr/>
              </a:pPr>
              <a:r>
                <a:rPr lang="en-US" altLang="zh-CN" sz="1625" dirty="0">
                  <a:solidFill>
                    <a:srgbClr val="FFFFFF"/>
                  </a:solidFill>
                  <a:latin typeface="Noto Sans S Chinese Medium" panose="020B0600000000000000" charset="-122"/>
                  <a:ea typeface="Noto Sans S Chinese Medium" panose="020B0600000000000000" charset="-122"/>
                  <a:cs typeface="+mn-ea"/>
                  <a:sym typeface="+mn-lt"/>
                </a:rPr>
                <a:t> </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 </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过亿项目</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50</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个</a:t>
              </a:r>
              <a:endPar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endParaRPr>
            </a:p>
          </p:txBody>
        </p:sp>
      </p:grpSp>
      <p:grpSp>
        <p:nvGrpSpPr>
          <p:cNvPr id="30" name="组合 29"/>
          <p:cNvGrpSpPr/>
          <p:nvPr/>
        </p:nvGrpSpPr>
        <p:grpSpPr>
          <a:xfrm>
            <a:off x="5008914" y="5290154"/>
            <a:ext cx="1932235" cy="437925"/>
            <a:chOff x="4874122" y="2112797"/>
            <a:chExt cx="2259773" cy="539297"/>
          </a:xfrm>
        </p:grpSpPr>
        <p:sp>
          <p:nvSpPr>
            <p:cNvPr id="31" name="矩形: 圆角 42"/>
            <p:cNvSpPr/>
            <p:nvPr>
              <p:custDataLst>
                <p:tags r:id="rId6"/>
              </p:custDataLst>
            </p:nvPr>
          </p:nvSpPr>
          <p:spPr>
            <a:xfrm>
              <a:off x="4874122" y="2112797"/>
              <a:ext cx="2051997" cy="539297"/>
            </a:xfrm>
            <a:prstGeom prst="roundRect">
              <a:avLst>
                <a:gd name="adj" fmla="val 50000"/>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p:spPr>
          <p:txBody>
            <a:bodyPr lIns="78042" tIns="39022" rIns="78042" bIns="39022"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535"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32" name="文本框 31"/>
            <p:cNvSpPr txBox="1"/>
            <p:nvPr>
              <p:custDataLst>
                <p:tags r:id="rId7"/>
              </p:custDataLst>
            </p:nvPr>
          </p:nvSpPr>
          <p:spPr>
            <a:xfrm>
              <a:off x="4907302" y="2171871"/>
              <a:ext cx="2226593" cy="403508"/>
            </a:xfrm>
            <a:prstGeom prst="rect">
              <a:avLst/>
            </a:prstGeom>
            <a:noFill/>
          </p:spPr>
          <p:txBody>
            <a:bodyPr wrap="square" lIns="78042" tIns="39022" rIns="78042" bIns="39022">
              <a:spAutoFit/>
            </a:bodyPr>
            <a:p>
              <a:pPr defTabSz="1216660">
                <a:spcBef>
                  <a:spcPct val="20000"/>
                </a:spcBef>
                <a:defRPr/>
              </a:pPr>
              <a:r>
                <a:rPr lang="en-US" altLang="zh-CN" sz="1625" dirty="0">
                  <a:solidFill>
                    <a:srgbClr val="FFFFFF"/>
                  </a:solidFill>
                  <a:latin typeface="Noto Sans S Chinese Medium" panose="020B0600000000000000" charset="-122"/>
                  <a:ea typeface="Noto Sans S Chinese Medium" panose="020B0600000000000000" charset="-122"/>
                  <a:cs typeface="+mn-ea"/>
                  <a:sym typeface="+mn-lt"/>
                </a:rPr>
                <a:t> </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 </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外贸企业</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100</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家</a:t>
              </a:r>
              <a:endPar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endParaRPr>
            </a:p>
          </p:txBody>
        </p:sp>
      </p:grpSp>
      <p:grpSp>
        <p:nvGrpSpPr>
          <p:cNvPr id="33" name="组合 32"/>
          <p:cNvGrpSpPr/>
          <p:nvPr/>
        </p:nvGrpSpPr>
        <p:grpSpPr>
          <a:xfrm>
            <a:off x="7132514" y="5290154"/>
            <a:ext cx="2452173" cy="437925"/>
            <a:chOff x="4874122" y="2112797"/>
            <a:chExt cx="2259773" cy="539297"/>
          </a:xfrm>
        </p:grpSpPr>
        <p:sp>
          <p:nvSpPr>
            <p:cNvPr id="34" name="矩形: 圆角 42"/>
            <p:cNvSpPr/>
            <p:nvPr>
              <p:custDataLst>
                <p:tags r:id="rId8"/>
              </p:custDataLst>
            </p:nvPr>
          </p:nvSpPr>
          <p:spPr>
            <a:xfrm>
              <a:off x="4874122" y="2112797"/>
              <a:ext cx="2051997" cy="539297"/>
            </a:xfrm>
            <a:prstGeom prst="roundRect">
              <a:avLst>
                <a:gd name="adj" fmla="val 50000"/>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p:spPr>
          <p:txBody>
            <a:bodyPr lIns="78042" tIns="39022" rIns="78042" bIns="39022"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535"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35" name="文本框 34"/>
            <p:cNvSpPr txBox="1"/>
            <p:nvPr>
              <p:custDataLst>
                <p:tags r:id="rId9"/>
              </p:custDataLst>
            </p:nvPr>
          </p:nvSpPr>
          <p:spPr>
            <a:xfrm>
              <a:off x="4907302" y="2171871"/>
              <a:ext cx="2226593" cy="403508"/>
            </a:xfrm>
            <a:prstGeom prst="rect">
              <a:avLst/>
            </a:prstGeom>
            <a:noFill/>
          </p:spPr>
          <p:txBody>
            <a:bodyPr wrap="square" lIns="78042" tIns="39022" rIns="78042" bIns="39022">
              <a:spAutoFit/>
            </a:bodyPr>
            <a:p>
              <a:pPr defTabSz="1216660">
                <a:spcBef>
                  <a:spcPct val="20000"/>
                </a:spcBef>
                <a:defRPr/>
              </a:pPr>
              <a:r>
                <a:rPr lang="en-US" altLang="zh-CN" sz="1625" dirty="0">
                  <a:solidFill>
                    <a:srgbClr val="FFFFFF"/>
                  </a:solidFill>
                  <a:latin typeface="Noto Sans S Chinese Medium" panose="020B0600000000000000" charset="-122"/>
                  <a:ea typeface="Noto Sans S Chinese Medium" panose="020B0600000000000000" charset="-122"/>
                  <a:cs typeface="+mn-ea"/>
                  <a:sym typeface="+mn-lt"/>
                </a:rPr>
                <a:t> </a:t>
              </a:r>
              <a:r>
                <a:rPr lang="en-US" altLang="zh-CN" sz="1625" dirty="0">
                  <a:solidFill>
                    <a:srgbClr val="FFFFFF"/>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 </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进出口实绩企业</a:t>
              </a:r>
              <a:r>
                <a:rPr lang="en-US" altLang="zh-CN"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20</a:t>
              </a:r>
              <a:r>
                <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rPr>
                <a:t>家</a:t>
              </a:r>
              <a:endParaRPr lang="zh-CN" altLang="en-US" sz="1625" dirty="0">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mn-ea"/>
                <a:sym typeface="+mn-lt"/>
              </a:endParaRPr>
            </a:p>
          </p:txBody>
        </p:sp>
      </p:grpSp>
      <p:sp>
        <p:nvSpPr>
          <p:cNvPr id="4" name="文本框 3"/>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15</a:t>
            </a:r>
            <a:endParaRPr lang="en-US" altLang="zh-CN" sz="1600">
              <a:latin typeface="Noto Sans S Chinese Medium" panose="020B0600000000000000" charset="-122"/>
              <a:ea typeface="Noto Sans S Chinese Medium" panose="020B0600000000000000" charset="-122"/>
            </a:endParaRPr>
          </a:p>
        </p:txBody>
      </p:sp>
      <p:sp>
        <p:nvSpPr>
          <p:cNvPr id="5" name="矩形 4"/>
          <p:cNvSpPr/>
          <p:nvPr/>
        </p:nvSpPr>
        <p:spPr>
          <a:xfrm>
            <a:off x="0" y="1240155"/>
            <a:ext cx="7142480" cy="539750"/>
          </a:xfrm>
          <a:prstGeom prst="rect">
            <a:avLst/>
          </a:prstGeom>
          <a:solidFill>
            <a:srgbClr val="4256A4"/>
          </a:solidFill>
          <a:ln w="12700" cap="flat" cmpd="sng" algn="ctr">
            <a:solidFill>
              <a:schemeClr val="accent5">
                <a:lumMod val="60000"/>
                <a:lumOff val="40000"/>
              </a:schemeClr>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5" u="none" strike="noStrike" kern="0" cap="none" spc="0" normalizeH="0" baseline="0" noProof="0" dirty="0">
              <a:ln>
                <a:noFill/>
              </a:ln>
              <a:solidFill>
                <a:prstClr val="white"/>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6" name="文本框 5"/>
          <p:cNvSpPr txBox="1"/>
          <p:nvPr/>
        </p:nvSpPr>
        <p:spPr>
          <a:xfrm>
            <a:off x="177800" y="1270635"/>
            <a:ext cx="7820660" cy="429895"/>
          </a:xfrm>
          <a:prstGeom prst="rect">
            <a:avLst/>
          </a:prstGeom>
          <a:noFill/>
        </p:spPr>
        <p:txBody>
          <a:bodyPr wrap="square" rtlCol="0">
            <a:spAutoFit/>
          </a:bodyPr>
          <a:p>
            <a:r>
              <a:rPr lang="en-US" altLang="zh-CN" sz="22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第三</a:t>
            </a:r>
            <a:r>
              <a:rPr lang="en-US" altLang="zh-CN"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sz="2000" spc="2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rPr>
              <a:t>聚焦招商引资主阵地，着力打造对外开放先行区</a:t>
            </a:r>
            <a:endParaRPr sz="2000" spc="2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64730" y="221296"/>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868014" y="1087062"/>
            <a:ext cx="862666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244704" y="407344"/>
            <a:ext cx="6158801"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争先进位求突破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锐意进取谱新篇</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8" name="文本框 7"/>
          <p:cNvSpPr txBox="1"/>
          <p:nvPr/>
        </p:nvSpPr>
        <p:spPr>
          <a:xfrm>
            <a:off x="5271674" y="1913543"/>
            <a:ext cx="4588668" cy="315595"/>
          </a:xfrm>
          <a:prstGeom prst="rect">
            <a:avLst/>
          </a:prstGeom>
          <a:noFill/>
        </p:spPr>
        <p:txBody>
          <a:bodyPr wrap="square" rtlCol="0">
            <a:spAutoFit/>
          </a:bodyPr>
          <a:p>
            <a:r>
              <a:rPr lang="en-US" altLang="zh-CN" sz="1460"/>
              <a:t>        </a:t>
            </a:r>
            <a:endParaRPr lang="zh-CN" altLang="en-US" sz="1460"/>
          </a:p>
        </p:txBody>
      </p:sp>
      <p:sp>
        <p:nvSpPr>
          <p:cNvPr id="19" name="文本框 18"/>
          <p:cNvSpPr txBox="1"/>
          <p:nvPr/>
        </p:nvSpPr>
        <p:spPr>
          <a:xfrm>
            <a:off x="102137" y="221290"/>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48" name="矩形 47"/>
          <p:cNvSpPr/>
          <p:nvPr/>
        </p:nvSpPr>
        <p:spPr>
          <a:xfrm>
            <a:off x="555600" y="2104363"/>
            <a:ext cx="8811109" cy="1644926"/>
          </a:xfrm>
          <a:prstGeom prst="rect">
            <a:avLst/>
          </a:prstGeom>
          <a:solidFill>
            <a:schemeClr val="accent5">
              <a:lumMod val="20000"/>
              <a:lumOff val="80000"/>
              <a:alpha val="38000"/>
            </a:schemeClr>
          </a:solidFill>
          <a:ln w="9525"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60"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7" name="文本框 6"/>
          <p:cNvSpPr txBox="1"/>
          <p:nvPr/>
        </p:nvSpPr>
        <p:spPr>
          <a:xfrm>
            <a:off x="809625" y="2245995"/>
            <a:ext cx="8407400" cy="1329690"/>
          </a:xfrm>
          <a:prstGeom prst="rect">
            <a:avLst/>
          </a:prstGeom>
          <a:noFill/>
        </p:spPr>
        <p:txBody>
          <a:bodyPr wrap="square" rtlCol="0">
            <a:spAutoFit/>
          </a:bodyPr>
          <a:p>
            <a:pPr>
              <a:lnSpc>
                <a:spcPct val="150000"/>
              </a:lnSpc>
            </a:pPr>
            <a:r>
              <a:rPr lang="en-US" altLang="zh-CN" sz="1625">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1785">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 牢固树立“事争一流、唯旗是夺”的工作理念，紧盯国评30项、省评9项考核指标，逐一梳理、全面分析，深入查摆短板、弱项，逐项制定提升措施，奋力迎头追赶，确保争先进位。</a:t>
            </a:r>
            <a:endParaRPr lang="en-US" altLang="zh-CN" sz="1785">
              <a:solidFill>
                <a:schemeClr val="tx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8" name="文本框 27"/>
          <p:cNvSpPr txBox="1"/>
          <p:nvPr/>
        </p:nvSpPr>
        <p:spPr>
          <a:xfrm>
            <a:off x="512272" y="4611696"/>
            <a:ext cx="2088009" cy="1101090"/>
          </a:xfrm>
          <a:prstGeom prst="rect">
            <a:avLst/>
          </a:prstGeom>
          <a:noFill/>
        </p:spPr>
        <p:txBody>
          <a:bodyPr wrap="square" rtlCol="0">
            <a:spAutoFit/>
          </a:bodyPr>
          <a:p>
            <a:pPr>
              <a:lnSpc>
                <a:spcPct val="150000"/>
              </a:lnSpc>
            </a:pPr>
            <a:r>
              <a:rPr lang="zh-CN" altLang="en-US" sz="1460"/>
              <a:t>做好数据纳统、强化税收征管、提升亩均效益评价。</a:t>
            </a:r>
            <a:endParaRPr lang="zh-CN" altLang="en-US" sz="1460"/>
          </a:p>
        </p:txBody>
      </p:sp>
      <p:sp>
        <p:nvSpPr>
          <p:cNvPr id="29" name="矩形 28"/>
          <p:cNvSpPr/>
          <p:nvPr/>
        </p:nvSpPr>
        <p:spPr bwMode="auto">
          <a:xfrm>
            <a:off x="478228" y="4416781"/>
            <a:ext cx="2047004" cy="1260000"/>
          </a:xfrm>
          <a:prstGeom prst="rect">
            <a:avLst/>
          </a:prstGeom>
          <a:noFill/>
          <a:ln w="9525" cap="flat" cmpd="sng" algn="ctr">
            <a:solidFill>
              <a:srgbClr val="4256A4"/>
            </a:solidFill>
            <a:prstDash val="solid"/>
            <a:round/>
            <a:headEnd type="none" w="med" len="med"/>
            <a:tailEnd type="none" w="med" len="med"/>
          </a:ln>
          <a:effectLst/>
        </p:spPr>
        <p:txBody>
          <a:bodyPr vert="horz" wrap="square" lIns="74277" tIns="37138" rIns="74277" bIns="37138" numCol="1" rtlCol="0" anchor="t" anchorCtr="0" compatLnSpc="1"/>
          <a:p>
            <a:pPr fontAlgn="base">
              <a:spcBef>
                <a:spcPct val="0"/>
              </a:spcBef>
              <a:spcAft>
                <a:spcPct val="0"/>
              </a:spcAft>
              <a:buFont typeface="Arial" panose="020B0604020202020204" pitchFamily="34" charset="0"/>
              <a:buNone/>
              <a:defRPr/>
            </a:pPr>
            <a:endParaRPr lang="zh-CN" altLang="en-US" sz="1460" kern="0">
              <a:solidFill>
                <a:srgbClr val="C4261D"/>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33" name="圆角矩形 32"/>
          <p:cNvSpPr/>
          <p:nvPr/>
        </p:nvSpPr>
        <p:spPr>
          <a:xfrm>
            <a:off x="697964" y="4263585"/>
            <a:ext cx="1608360" cy="350915"/>
          </a:xfrm>
          <a:prstGeom prst="roundRect">
            <a:avLst/>
          </a:prstGeom>
          <a:solidFill>
            <a:srgbClr val="4256A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26" name="文本框 25"/>
          <p:cNvSpPr txBox="1"/>
          <p:nvPr/>
        </p:nvSpPr>
        <p:spPr>
          <a:xfrm>
            <a:off x="868183" y="4284733"/>
            <a:ext cx="1531447" cy="315595"/>
          </a:xfrm>
          <a:prstGeom prst="rect">
            <a:avLst/>
          </a:prstGeom>
          <a:noFill/>
        </p:spPr>
        <p:txBody>
          <a:bodyPr wrap="square" rtlCol="0">
            <a:spAutoFit/>
          </a:bodyPr>
          <a:p>
            <a:r>
              <a:rPr lang="en-US" altLang="zh-CN" sz="1460" spc="200">
                <a:solidFill>
                  <a:schemeClr val="bg1"/>
                </a:solidFill>
                <a:effectLst/>
                <a:uFillTx/>
                <a:latin typeface="Noto Sans S Chinese Bold" panose="020B0800000000000000" charset="-122"/>
                <a:ea typeface="Noto Sans S Chinese Bold" panose="020B0800000000000000" charset="-122"/>
              </a:rPr>
              <a:t>  </a:t>
            </a:r>
            <a:r>
              <a:rPr lang="zh-CN" altLang="en-US" sz="1460" spc="200">
                <a:solidFill>
                  <a:schemeClr val="bg1"/>
                </a:solidFill>
                <a:effectLst/>
                <a:uFillTx/>
                <a:latin typeface="Noto Sans S Chinese Bold" panose="020B0800000000000000" charset="-122"/>
                <a:ea typeface="Noto Sans S Chinese Bold" panose="020B0800000000000000" charset="-122"/>
              </a:rPr>
              <a:t>亩均效益</a:t>
            </a:r>
            <a:endParaRPr lang="zh-CN" altLang="en-US" sz="1460" spc="200">
              <a:solidFill>
                <a:schemeClr val="bg1"/>
              </a:solidFill>
              <a:effectLst/>
              <a:uFillTx/>
              <a:latin typeface="Noto Sans S Chinese Bold" panose="020B0800000000000000" charset="-122"/>
              <a:ea typeface="Noto Sans S Chinese Bold" panose="020B0800000000000000" charset="-122"/>
            </a:endParaRPr>
          </a:p>
        </p:txBody>
      </p:sp>
      <p:sp>
        <p:nvSpPr>
          <p:cNvPr id="34" name="矩形 33"/>
          <p:cNvSpPr/>
          <p:nvPr/>
        </p:nvSpPr>
        <p:spPr bwMode="auto">
          <a:xfrm>
            <a:off x="2841165" y="4435866"/>
            <a:ext cx="2047004" cy="1260000"/>
          </a:xfrm>
          <a:prstGeom prst="rect">
            <a:avLst/>
          </a:prstGeom>
          <a:noFill/>
          <a:ln w="9525" cap="flat" cmpd="sng" algn="ctr">
            <a:solidFill>
              <a:srgbClr val="4256A4"/>
            </a:solidFill>
            <a:prstDash val="solid"/>
            <a:round/>
            <a:headEnd type="none" w="med" len="med"/>
            <a:tailEnd type="none" w="med" len="med"/>
          </a:ln>
          <a:effectLst/>
        </p:spPr>
        <p:txBody>
          <a:bodyPr vert="horz" wrap="square" lIns="74277" tIns="37138" rIns="74277" bIns="37138" numCol="1" rtlCol="0" anchor="t" anchorCtr="0" compatLnSpc="1"/>
          <a:p>
            <a:pPr fontAlgn="base">
              <a:spcBef>
                <a:spcPct val="0"/>
              </a:spcBef>
              <a:spcAft>
                <a:spcPct val="0"/>
              </a:spcAft>
              <a:buFont typeface="Arial" panose="020B0604020202020204" pitchFamily="34" charset="0"/>
              <a:buNone/>
              <a:defRPr/>
            </a:pPr>
            <a:endParaRPr lang="zh-CN" altLang="en-US" sz="1460" kern="0">
              <a:solidFill>
                <a:srgbClr val="C4261D"/>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35" name="圆角矩形 34"/>
          <p:cNvSpPr/>
          <p:nvPr/>
        </p:nvSpPr>
        <p:spPr>
          <a:xfrm>
            <a:off x="3060901" y="4263585"/>
            <a:ext cx="1608360" cy="350915"/>
          </a:xfrm>
          <a:prstGeom prst="roundRect">
            <a:avLst/>
          </a:prstGeom>
          <a:solidFill>
            <a:srgbClr val="4256A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36" name="文本框 35"/>
          <p:cNvSpPr txBox="1"/>
          <p:nvPr/>
        </p:nvSpPr>
        <p:spPr>
          <a:xfrm>
            <a:off x="3137758" y="4289375"/>
            <a:ext cx="1531447" cy="315595"/>
          </a:xfrm>
          <a:prstGeom prst="rect">
            <a:avLst/>
          </a:prstGeom>
          <a:noFill/>
        </p:spPr>
        <p:txBody>
          <a:bodyPr wrap="square" rtlCol="0">
            <a:spAutoFit/>
          </a:bodyPr>
          <a:p>
            <a:r>
              <a:rPr lang="en-US" altLang="zh-CN" sz="1460" spc="200">
                <a:solidFill>
                  <a:schemeClr val="bg1"/>
                </a:solidFill>
                <a:effectLst/>
                <a:uFillTx/>
                <a:latin typeface="Noto Sans S Chinese Bold" panose="020B0800000000000000" charset="-122"/>
                <a:ea typeface="Noto Sans S Chinese Bold" panose="020B0800000000000000" charset="-122"/>
              </a:rPr>
              <a:t>    </a:t>
            </a:r>
            <a:r>
              <a:rPr lang="zh-CN" altLang="en-US" sz="1460" spc="200">
                <a:solidFill>
                  <a:schemeClr val="bg1"/>
                </a:solidFill>
                <a:effectLst/>
                <a:uFillTx/>
                <a:latin typeface="Noto Sans S Chinese Bold" panose="020B0800000000000000" charset="-122"/>
                <a:ea typeface="Noto Sans S Chinese Bold" panose="020B0800000000000000" charset="-122"/>
              </a:rPr>
              <a:t>外资外贸</a:t>
            </a:r>
            <a:endParaRPr lang="zh-CN" altLang="en-US" sz="1460" spc="200">
              <a:solidFill>
                <a:schemeClr val="bg1"/>
              </a:solidFill>
              <a:effectLst/>
              <a:uFillTx/>
              <a:latin typeface="Noto Sans S Chinese Bold" panose="020B0800000000000000" charset="-122"/>
              <a:ea typeface="Noto Sans S Chinese Bold" panose="020B0800000000000000" charset="-122"/>
            </a:endParaRPr>
          </a:p>
        </p:txBody>
      </p:sp>
      <p:sp>
        <p:nvSpPr>
          <p:cNvPr id="38" name="文本框 37"/>
          <p:cNvSpPr txBox="1"/>
          <p:nvPr/>
        </p:nvSpPr>
        <p:spPr>
          <a:xfrm>
            <a:off x="2862829" y="4627342"/>
            <a:ext cx="2035912" cy="1101090"/>
          </a:xfrm>
          <a:prstGeom prst="rect">
            <a:avLst/>
          </a:prstGeom>
          <a:noFill/>
        </p:spPr>
        <p:txBody>
          <a:bodyPr wrap="square" rtlCol="0">
            <a:spAutoFit/>
          </a:bodyPr>
          <a:p>
            <a:pPr>
              <a:lnSpc>
                <a:spcPct val="150000"/>
              </a:lnSpc>
            </a:pPr>
            <a:r>
              <a:rPr lang="zh-CN" altLang="en-US" sz="1460"/>
              <a:t>拓展招引方式，确保全年进出口增长</a:t>
            </a:r>
            <a:r>
              <a:rPr lang="zh-CN" altLang="en-US" sz="1460" u="sng">
                <a:solidFill>
                  <a:srgbClr val="FF0000"/>
                </a:solidFill>
              </a:rPr>
              <a:t>50%以上</a:t>
            </a:r>
            <a:r>
              <a:rPr lang="zh-CN" altLang="en-US" sz="1460"/>
              <a:t>。</a:t>
            </a:r>
            <a:endParaRPr lang="zh-CN" altLang="en-US" sz="1460"/>
          </a:p>
        </p:txBody>
      </p:sp>
      <p:sp>
        <p:nvSpPr>
          <p:cNvPr id="39" name="矩形 38"/>
          <p:cNvSpPr/>
          <p:nvPr/>
        </p:nvSpPr>
        <p:spPr bwMode="auto">
          <a:xfrm>
            <a:off x="5129310" y="4457530"/>
            <a:ext cx="2047004" cy="1260000"/>
          </a:xfrm>
          <a:prstGeom prst="rect">
            <a:avLst/>
          </a:prstGeom>
          <a:noFill/>
          <a:ln w="9525" cap="flat" cmpd="sng" algn="ctr">
            <a:solidFill>
              <a:srgbClr val="4256A4"/>
            </a:solidFill>
            <a:prstDash val="solid"/>
            <a:round/>
            <a:headEnd type="none" w="med" len="med"/>
            <a:tailEnd type="none" w="med" len="med"/>
          </a:ln>
          <a:effectLst/>
        </p:spPr>
        <p:txBody>
          <a:bodyPr vert="horz" wrap="square" lIns="74277" tIns="37138" rIns="74277" bIns="37138" numCol="1" rtlCol="0" anchor="t" anchorCtr="0" compatLnSpc="1"/>
          <a:p>
            <a:pPr fontAlgn="base">
              <a:spcBef>
                <a:spcPct val="0"/>
              </a:spcBef>
              <a:spcAft>
                <a:spcPct val="0"/>
              </a:spcAft>
              <a:buFont typeface="Arial" panose="020B0604020202020204" pitchFamily="34" charset="0"/>
              <a:buNone/>
              <a:defRPr/>
            </a:pPr>
            <a:endParaRPr lang="zh-CN" altLang="en-US" sz="1460" kern="0">
              <a:solidFill>
                <a:srgbClr val="C4261D"/>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0" name="矩形 39"/>
          <p:cNvSpPr/>
          <p:nvPr/>
        </p:nvSpPr>
        <p:spPr bwMode="auto">
          <a:xfrm>
            <a:off x="7407138" y="4435866"/>
            <a:ext cx="2047004" cy="1260000"/>
          </a:xfrm>
          <a:prstGeom prst="rect">
            <a:avLst/>
          </a:prstGeom>
          <a:noFill/>
          <a:ln w="9525" cap="flat" cmpd="sng" algn="ctr">
            <a:solidFill>
              <a:srgbClr val="4256A4"/>
            </a:solidFill>
            <a:prstDash val="solid"/>
            <a:round/>
            <a:headEnd type="none" w="med" len="med"/>
            <a:tailEnd type="none" w="med" len="med"/>
          </a:ln>
          <a:effectLst/>
        </p:spPr>
        <p:txBody>
          <a:bodyPr vert="horz" wrap="square" lIns="74277" tIns="37138" rIns="74277" bIns="37138" numCol="1" rtlCol="0" anchor="t" anchorCtr="0" compatLnSpc="1"/>
          <a:p>
            <a:pPr fontAlgn="base">
              <a:spcBef>
                <a:spcPct val="0"/>
              </a:spcBef>
              <a:spcAft>
                <a:spcPct val="0"/>
              </a:spcAft>
              <a:buFont typeface="Arial" panose="020B0604020202020204" pitchFamily="34" charset="0"/>
              <a:buNone/>
              <a:defRPr/>
            </a:pPr>
            <a:endParaRPr lang="zh-CN" altLang="en-US" sz="1460" kern="0">
              <a:solidFill>
                <a:srgbClr val="C4261D"/>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1" name="圆角矩形 40"/>
          <p:cNvSpPr/>
          <p:nvPr/>
        </p:nvSpPr>
        <p:spPr>
          <a:xfrm>
            <a:off x="7599020" y="4263585"/>
            <a:ext cx="1608360" cy="350915"/>
          </a:xfrm>
          <a:prstGeom prst="roundRect">
            <a:avLst/>
          </a:prstGeom>
          <a:solidFill>
            <a:srgbClr val="4256A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42" name="圆角矩形 41"/>
          <p:cNvSpPr/>
          <p:nvPr/>
        </p:nvSpPr>
        <p:spPr>
          <a:xfrm>
            <a:off x="5329961" y="4263585"/>
            <a:ext cx="1608360" cy="350915"/>
          </a:xfrm>
          <a:prstGeom prst="roundRect">
            <a:avLst/>
          </a:prstGeom>
          <a:solidFill>
            <a:srgbClr val="4256A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43" name="文本框 42"/>
          <p:cNvSpPr txBox="1"/>
          <p:nvPr/>
        </p:nvSpPr>
        <p:spPr>
          <a:xfrm>
            <a:off x="7672265" y="4264616"/>
            <a:ext cx="1531447" cy="315595"/>
          </a:xfrm>
          <a:prstGeom prst="rect">
            <a:avLst/>
          </a:prstGeom>
          <a:noFill/>
        </p:spPr>
        <p:txBody>
          <a:bodyPr wrap="square" rtlCol="0">
            <a:spAutoFit/>
          </a:bodyPr>
          <a:p>
            <a:r>
              <a:rPr lang="en-US" altLang="zh-CN" sz="1460" spc="200">
                <a:solidFill>
                  <a:schemeClr val="bg1"/>
                </a:solidFill>
                <a:effectLst/>
                <a:uFillTx/>
                <a:latin typeface="Noto Sans S Chinese Bold" panose="020B0800000000000000" charset="-122"/>
                <a:ea typeface="Noto Sans S Chinese Bold" panose="020B0800000000000000" charset="-122"/>
              </a:rPr>
              <a:t>    </a:t>
            </a:r>
            <a:r>
              <a:rPr lang="zh-CN" altLang="en-US" sz="1460" spc="200">
                <a:solidFill>
                  <a:schemeClr val="bg1"/>
                </a:solidFill>
                <a:effectLst/>
                <a:uFillTx/>
                <a:latin typeface="Noto Sans S Chinese Bold" panose="020B0800000000000000" charset="-122"/>
                <a:ea typeface="Noto Sans S Chinese Bold" panose="020B0800000000000000" charset="-122"/>
              </a:rPr>
              <a:t>产业聚集</a:t>
            </a:r>
            <a:endParaRPr lang="zh-CN" altLang="en-US" sz="1460" spc="200">
              <a:solidFill>
                <a:schemeClr val="bg1"/>
              </a:solidFill>
              <a:effectLst/>
              <a:uFillTx/>
              <a:latin typeface="Noto Sans S Chinese Bold" panose="020B0800000000000000" charset="-122"/>
              <a:ea typeface="Noto Sans S Chinese Bold" panose="020B0800000000000000" charset="-122"/>
            </a:endParaRPr>
          </a:p>
        </p:txBody>
      </p:sp>
      <p:sp>
        <p:nvSpPr>
          <p:cNvPr id="44" name="文本框 43"/>
          <p:cNvSpPr txBox="1"/>
          <p:nvPr/>
        </p:nvSpPr>
        <p:spPr>
          <a:xfrm>
            <a:off x="5423839" y="4288859"/>
            <a:ext cx="1531447" cy="315595"/>
          </a:xfrm>
          <a:prstGeom prst="rect">
            <a:avLst/>
          </a:prstGeom>
          <a:noFill/>
        </p:spPr>
        <p:txBody>
          <a:bodyPr wrap="square" rtlCol="0">
            <a:spAutoFit/>
          </a:bodyPr>
          <a:p>
            <a:r>
              <a:rPr lang="en-US" altLang="zh-CN" sz="1460" spc="200">
                <a:solidFill>
                  <a:schemeClr val="bg1"/>
                </a:solidFill>
                <a:effectLst/>
                <a:uFillTx/>
                <a:latin typeface="Noto Sans S Chinese Bold" panose="020B0800000000000000" charset="-122"/>
                <a:ea typeface="Noto Sans S Chinese Bold" panose="020B0800000000000000" charset="-122"/>
              </a:rPr>
              <a:t>    </a:t>
            </a:r>
            <a:r>
              <a:rPr lang="zh-CN" altLang="en-US" sz="1460" spc="200">
                <a:solidFill>
                  <a:schemeClr val="bg1"/>
                </a:solidFill>
                <a:effectLst/>
                <a:uFillTx/>
                <a:latin typeface="Noto Sans S Chinese Bold" panose="020B0800000000000000" charset="-122"/>
                <a:ea typeface="Noto Sans S Chinese Bold" panose="020B0800000000000000" charset="-122"/>
              </a:rPr>
              <a:t>科技创新</a:t>
            </a:r>
            <a:endParaRPr lang="zh-CN" altLang="en-US" sz="1460" spc="200">
              <a:solidFill>
                <a:schemeClr val="bg1"/>
              </a:solidFill>
              <a:effectLst/>
              <a:uFillTx/>
              <a:latin typeface="Noto Sans S Chinese Bold" panose="020B0800000000000000" charset="-122"/>
              <a:ea typeface="Noto Sans S Chinese Bold" panose="020B0800000000000000" charset="-122"/>
            </a:endParaRPr>
          </a:p>
        </p:txBody>
      </p:sp>
      <p:sp>
        <p:nvSpPr>
          <p:cNvPr id="45" name="文本框 44"/>
          <p:cNvSpPr txBox="1"/>
          <p:nvPr/>
        </p:nvSpPr>
        <p:spPr>
          <a:xfrm>
            <a:off x="5236083" y="4627392"/>
            <a:ext cx="1926044" cy="1101090"/>
          </a:xfrm>
          <a:prstGeom prst="rect">
            <a:avLst/>
          </a:prstGeom>
          <a:noFill/>
        </p:spPr>
        <p:txBody>
          <a:bodyPr wrap="square" rtlCol="0">
            <a:spAutoFit/>
          </a:bodyPr>
          <a:p>
            <a:pPr>
              <a:lnSpc>
                <a:spcPct val="150000"/>
              </a:lnSpc>
            </a:pPr>
            <a:r>
              <a:rPr lang="zh-CN" altLang="en-US" sz="1460"/>
              <a:t>确保高新技术企业、发明专利均增长</a:t>
            </a:r>
            <a:r>
              <a:rPr lang="zh-CN" altLang="en-US" sz="1460" u="sng">
                <a:solidFill>
                  <a:srgbClr val="FF0000"/>
                </a:solidFill>
              </a:rPr>
              <a:t>100%以上</a:t>
            </a:r>
            <a:r>
              <a:rPr lang="zh-CN" altLang="en-US" sz="1460">
                <a:solidFill>
                  <a:schemeClr val="tx1"/>
                </a:solidFill>
              </a:rPr>
              <a:t>。</a:t>
            </a:r>
            <a:endParaRPr lang="zh-CN" altLang="en-US" sz="1460">
              <a:solidFill>
                <a:schemeClr val="tx1"/>
              </a:solidFill>
            </a:endParaRPr>
          </a:p>
        </p:txBody>
      </p:sp>
      <p:sp>
        <p:nvSpPr>
          <p:cNvPr id="46" name="文本框 45"/>
          <p:cNvSpPr txBox="1"/>
          <p:nvPr/>
        </p:nvSpPr>
        <p:spPr>
          <a:xfrm>
            <a:off x="7490460" y="4603750"/>
            <a:ext cx="1929765" cy="1101090"/>
          </a:xfrm>
          <a:prstGeom prst="rect">
            <a:avLst/>
          </a:prstGeom>
          <a:noFill/>
        </p:spPr>
        <p:txBody>
          <a:bodyPr wrap="square" rtlCol="0">
            <a:spAutoFit/>
          </a:bodyPr>
          <a:p>
            <a:pPr>
              <a:lnSpc>
                <a:spcPct val="150000"/>
              </a:lnSpc>
            </a:pPr>
            <a:r>
              <a:rPr lang="zh-CN" altLang="en-US" sz="1460"/>
              <a:t>确保“十强占比”达</a:t>
            </a:r>
            <a:r>
              <a:rPr lang="zh-CN" altLang="en-US" sz="1460" u="sng">
                <a:solidFill>
                  <a:srgbClr val="FF0000"/>
                </a:solidFill>
              </a:rPr>
              <a:t>90%以上</a:t>
            </a:r>
            <a:r>
              <a:rPr lang="zh-CN" altLang="en-US" sz="1460"/>
              <a:t>，产业集聚度达</a:t>
            </a:r>
            <a:r>
              <a:rPr lang="zh-CN" altLang="en-US" sz="1460" u="sng">
                <a:solidFill>
                  <a:srgbClr val="FF0000"/>
                </a:solidFill>
              </a:rPr>
              <a:t>70%以上</a:t>
            </a:r>
            <a:r>
              <a:rPr lang="zh-CN" altLang="en-US" sz="1460"/>
              <a:t>。</a:t>
            </a:r>
            <a:endParaRPr lang="zh-CN" altLang="en-US" sz="1460"/>
          </a:p>
        </p:txBody>
      </p:sp>
      <p:sp>
        <p:nvSpPr>
          <p:cNvPr id="4" name="文本框 3"/>
          <p:cNvSpPr txBox="1"/>
          <p:nvPr/>
        </p:nvSpPr>
        <p:spPr>
          <a:xfrm>
            <a:off x="9284550" y="6304437"/>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16</a:t>
            </a:r>
            <a:endParaRPr lang="en-US" altLang="zh-CN" sz="1600">
              <a:latin typeface="Noto Sans S Chinese Medium" panose="020B0600000000000000" charset="-122"/>
              <a:ea typeface="Noto Sans S Chinese Medium" panose="020B0600000000000000" charset="-122"/>
            </a:endParaRPr>
          </a:p>
        </p:txBody>
      </p:sp>
      <p:sp>
        <p:nvSpPr>
          <p:cNvPr id="5" name="矩形 4"/>
          <p:cNvSpPr/>
          <p:nvPr/>
        </p:nvSpPr>
        <p:spPr>
          <a:xfrm>
            <a:off x="0" y="1240155"/>
            <a:ext cx="7599045" cy="539750"/>
          </a:xfrm>
          <a:prstGeom prst="rect">
            <a:avLst/>
          </a:prstGeom>
          <a:solidFill>
            <a:srgbClr val="4256A4"/>
          </a:solidFill>
          <a:ln w="12700" cap="flat" cmpd="sng" algn="ctr">
            <a:solidFill>
              <a:schemeClr val="accent5">
                <a:lumMod val="60000"/>
                <a:lumOff val="40000"/>
              </a:schemeClr>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5" u="none" strike="noStrike" kern="0" cap="none" spc="0" normalizeH="0" baseline="0" noProof="0" dirty="0">
              <a:ln>
                <a:noFill/>
              </a:ln>
              <a:solidFill>
                <a:prstClr val="white"/>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6" name="文本框 5"/>
          <p:cNvSpPr txBox="1"/>
          <p:nvPr/>
        </p:nvSpPr>
        <p:spPr>
          <a:xfrm>
            <a:off x="102235" y="1301115"/>
            <a:ext cx="7570470" cy="398780"/>
          </a:xfrm>
          <a:prstGeom prst="rect">
            <a:avLst/>
          </a:prstGeom>
          <a:noFill/>
        </p:spPr>
        <p:txBody>
          <a:bodyPr wrap="square" rtlCol="0">
            <a:spAutoFit/>
          </a:bodyPr>
          <a:p>
            <a:r>
              <a:rPr lang="en-US" altLang="zh-CN" sz="1950">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2000">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lang="en-US" altLang="zh-CN" sz="2000">
                <a:solidFill>
                  <a:schemeClr val="tx1"/>
                </a:solidFill>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第四</a:t>
            </a:r>
            <a:r>
              <a:rPr lang="en-US" altLang="zh-CN" sz="20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sz="2000" spc="2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rPr>
              <a:t>聚焦争先进位总目标，合力打造高质量发展先行区</a:t>
            </a:r>
            <a:endParaRPr sz="2000" spc="200">
              <a:solidFill>
                <a:schemeClr val="bg1"/>
              </a:solidFill>
              <a:uFillTx/>
              <a:latin typeface="Noto Sans S Chinese Medium" panose="020B0600000000000000" charset="-122"/>
              <a:ea typeface="Noto Sans S Chinese Medium" panose="020B0600000000000000" charset="-122"/>
              <a:cs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0" y="1608806"/>
            <a:ext cx="9903600" cy="364038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Regular" panose="020B0500000000000000" pitchFamily="34" charset="-122"/>
              <a:ea typeface="思源黑体 CN Regular" panose="020B0500000000000000" pitchFamily="34" charset="-122"/>
            </a:endParaRPr>
          </a:p>
        </p:txBody>
      </p:sp>
      <p:sp>
        <p:nvSpPr>
          <p:cNvPr id="3" name="矩形 2"/>
          <p:cNvSpPr/>
          <p:nvPr/>
        </p:nvSpPr>
        <p:spPr>
          <a:xfrm>
            <a:off x="879600" y="2605273"/>
            <a:ext cx="3484880" cy="1091565"/>
          </a:xfrm>
          <a:prstGeom prst="rect">
            <a:avLst/>
          </a:prstGeom>
        </p:spPr>
        <p:txBody>
          <a:bodyPr wrap="none">
            <a:spAutoFit/>
          </a:bodyPr>
          <a:p>
            <a:r>
              <a:rPr lang="zh-CN" altLang="en-US" sz="6500">
                <a:solidFill>
                  <a:srgbClr val="DFA73E"/>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谢谢观看</a:t>
            </a:r>
            <a:endParaRPr lang="zh-CN" altLang="en-US" sz="6500">
              <a:solidFill>
                <a:srgbClr val="DFA73E"/>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p:txBody>
      </p:sp>
      <p:cxnSp>
        <p:nvCxnSpPr>
          <p:cNvPr id="4" name="直接连接符 3"/>
          <p:cNvCxnSpPr/>
          <p:nvPr/>
        </p:nvCxnSpPr>
        <p:spPr>
          <a:xfrm>
            <a:off x="879600" y="3796951"/>
            <a:ext cx="3816787"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131348" y="1260320"/>
            <a:ext cx="4337361" cy="4337361"/>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Regular" panose="020B0500000000000000" pitchFamily="34" charset="-122"/>
              <a:ea typeface="思源黑体 CN Regular" panose="020B0500000000000000" pitchFamily="34" charset="-122"/>
            </a:endParaRPr>
          </a:p>
        </p:txBody>
      </p:sp>
      <p:pic>
        <p:nvPicPr>
          <p:cNvPr id="13" name="图片 12" descr="桥"/>
          <p:cNvPicPr>
            <a:picLocks noChangeAspect="1"/>
          </p:cNvPicPr>
          <p:nvPr/>
        </p:nvPicPr>
        <p:blipFill>
          <a:blip r:embed="rId2"/>
          <a:srcRect l="15371" r="9593"/>
          <a:stretch>
            <a:fillRect/>
          </a:stretch>
        </p:blipFill>
        <p:spPr>
          <a:xfrm>
            <a:off x="5377931" y="1507083"/>
            <a:ext cx="3844351" cy="3844351"/>
          </a:xfrm>
          <a:prstGeom prst="ellipse">
            <a:avLst/>
          </a:prstGeom>
        </p:spPr>
      </p:pic>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userDrawn="1"/>
        </p:nvSpPr>
        <p:spPr>
          <a:xfrm>
            <a:off x="156210" y="275590"/>
            <a:ext cx="9592945" cy="64039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66" name="直线连接符 5"/>
          <p:cNvCxnSpPr/>
          <p:nvPr userDrawn="1"/>
        </p:nvCxnSpPr>
        <p:spPr>
          <a:xfrm>
            <a:off x="957167" y="1062130"/>
            <a:ext cx="8688346" cy="1032"/>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167" name="文本框 166"/>
          <p:cNvSpPr txBox="1"/>
          <p:nvPr/>
        </p:nvSpPr>
        <p:spPr>
          <a:xfrm flipH="1">
            <a:off x="-159448" y="454617"/>
            <a:ext cx="5935970"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二十七载风雨路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埋头奋进再出发</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9" name="文本框 8"/>
          <p:cNvSpPr txBox="1"/>
          <p:nvPr/>
        </p:nvSpPr>
        <p:spPr>
          <a:xfrm>
            <a:off x="156112" y="275674"/>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15" name="Title 13"/>
          <p:cNvSpPr txBox="1">
            <a:spLocks noChangeArrowheads="1"/>
          </p:cNvSpPr>
          <p:nvPr/>
        </p:nvSpPr>
        <p:spPr bwMode="auto">
          <a:xfrm>
            <a:off x="722101" y="2157936"/>
            <a:ext cx="2544134" cy="49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707" tIns="27853" rIns="55707" bIns="2785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950" b="1" spc="200">
                <a:solidFill>
                  <a:schemeClr val="tx1">
                    <a:lumMod val="75000"/>
                    <a:lumOff val="25000"/>
                  </a:schemeClr>
                </a:solidFill>
                <a:uFillTx/>
                <a:latin typeface="+中文正文" charset="0"/>
                <a:ea typeface="+mn-ea"/>
                <a:cs typeface="思源黑体 CN Normal" panose="020B0400000000000000" pitchFamily="34" charset="-122"/>
              </a:rPr>
              <a:t>开发区发展历程</a:t>
            </a:r>
            <a:endParaRPr lang="zh-CN" altLang="en-US" sz="1950" b="1" spc="200">
              <a:solidFill>
                <a:schemeClr val="tx1">
                  <a:lumMod val="75000"/>
                  <a:lumOff val="25000"/>
                </a:schemeClr>
              </a:solidFill>
              <a:uFillTx/>
              <a:latin typeface="+中文正文" charset="0"/>
              <a:ea typeface="+mn-ea"/>
              <a:cs typeface="思源黑体 CN Normal" panose="020B0400000000000000" pitchFamily="34" charset="-122"/>
            </a:endParaRPr>
          </a:p>
        </p:txBody>
      </p:sp>
      <p:sp>
        <p:nvSpPr>
          <p:cNvPr id="14" name="Content Placeholder 2"/>
          <p:cNvSpPr txBox="1">
            <a:spLocks noChangeArrowheads="1"/>
          </p:cNvSpPr>
          <p:nvPr/>
        </p:nvSpPr>
        <p:spPr bwMode="auto">
          <a:xfrm>
            <a:off x="696862" y="2588804"/>
            <a:ext cx="2891686" cy="102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707" tIns="27853" rIns="55707" bIns="2785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ts val="1000"/>
              </a:spcBef>
              <a:buFont typeface="Arial" panose="020B0604020202020204" pitchFamily="34" charset="0"/>
              <a:buNone/>
            </a:pPr>
            <a:r>
              <a:rPr lang="zh-CN" altLang="en-US" sz="1460">
                <a:solidFill>
                  <a:schemeClr val="tx1">
                    <a:lumMod val="75000"/>
                    <a:lumOff val="25000"/>
                  </a:schemeClr>
                </a:solidFill>
                <a:latin typeface="+mn-ea"/>
                <a:ea typeface="+mn-ea"/>
                <a:cs typeface="思源黑体 CN Normal" panose="020B0400000000000000" pitchFamily="34" charset="-122"/>
              </a:rPr>
              <a:t>为加快对外开放步伐，促进经济发展，1992年聊城地委、行署决定兴办聊城地区经济开发区，规划面积8平方公里。</a:t>
            </a:r>
            <a:endParaRPr lang="zh-CN" altLang="en-US" sz="1460">
              <a:solidFill>
                <a:schemeClr val="tx1">
                  <a:lumMod val="75000"/>
                  <a:lumOff val="25000"/>
                </a:schemeClr>
              </a:solidFill>
              <a:latin typeface="+mn-ea"/>
              <a:ea typeface="+mn-ea"/>
              <a:cs typeface="思源黑体 CN Normal" panose="020B0400000000000000" pitchFamily="34" charset="-122"/>
            </a:endParaRPr>
          </a:p>
        </p:txBody>
      </p:sp>
      <p:sp>
        <p:nvSpPr>
          <p:cNvPr id="4" name="Freeform 2"/>
          <p:cNvSpPr>
            <a:spLocks noChangeArrowheads="1"/>
          </p:cNvSpPr>
          <p:nvPr/>
        </p:nvSpPr>
        <p:spPr bwMode="auto">
          <a:xfrm>
            <a:off x="1271548" y="1438995"/>
            <a:ext cx="5708497" cy="4640249"/>
          </a:xfrm>
          <a:custGeom>
            <a:avLst/>
            <a:gdLst>
              <a:gd name="T0" fmla="*/ 0 w 3668"/>
              <a:gd name="T1" fmla="*/ 2147483647 h 3785"/>
              <a:gd name="T2" fmla="*/ 361524104 w 3668"/>
              <a:gd name="T3" fmla="*/ 2147483647 h 3785"/>
              <a:gd name="T4" fmla="*/ 735908169 w 3668"/>
              <a:gd name="T5" fmla="*/ 2147483647 h 3785"/>
              <a:gd name="T6" fmla="*/ 1140300002 w 3668"/>
              <a:gd name="T7" fmla="*/ 2121163345 h 3785"/>
              <a:gd name="T8" fmla="*/ 1646146616 w 3668"/>
              <a:gd name="T9" fmla="*/ 1908378373 h 3785"/>
              <a:gd name="T10" fmla="*/ 2147483647 w 3668"/>
              <a:gd name="T11" fmla="*/ 1648839571 h 3785"/>
              <a:gd name="T12" fmla="*/ 2147483647 w 3668"/>
              <a:gd name="T13" fmla="*/ 1455138851 h 3785"/>
              <a:gd name="T14" fmla="*/ 2147483647 w 3668"/>
              <a:gd name="T15" fmla="*/ 1330140269 h 3785"/>
              <a:gd name="T16" fmla="*/ 2147483647 w 3668"/>
              <a:gd name="T17" fmla="*/ 1127852271 h 3785"/>
              <a:gd name="T18" fmla="*/ 2147483647 w 3668"/>
              <a:gd name="T19" fmla="*/ 935105911 h 3785"/>
              <a:gd name="T20" fmla="*/ 2147483647 w 3668"/>
              <a:gd name="T21" fmla="*/ 732816936 h 3785"/>
              <a:gd name="T22" fmla="*/ 2147483647 w 3668"/>
              <a:gd name="T23" fmla="*/ 578239081 h 3785"/>
              <a:gd name="T24" fmla="*/ 2147483647 w 3668"/>
              <a:gd name="T25" fmla="*/ 336829195 h 3785"/>
              <a:gd name="T26" fmla="*/ 2147483647 w 3668"/>
              <a:gd name="T27" fmla="*/ 240455527 h 3785"/>
              <a:gd name="T28" fmla="*/ 2147483647 w 3668"/>
              <a:gd name="T29" fmla="*/ 0 h 3785"/>
              <a:gd name="T30" fmla="*/ 2147483647 w 3668"/>
              <a:gd name="T31" fmla="*/ 655528497 h 3785"/>
              <a:gd name="T32" fmla="*/ 2147483647 w 3668"/>
              <a:gd name="T33" fmla="*/ 500949665 h 3785"/>
              <a:gd name="T34" fmla="*/ 2147483647 w 3668"/>
              <a:gd name="T35" fmla="*/ 790068717 h 3785"/>
              <a:gd name="T36" fmla="*/ 2147483647 w 3668"/>
              <a:gd name="T37" fmla="*/ 1146935547 h 3785"/>
              <a:gd name="T38" fmla="*/ 2147483647 w 3668"/>
              <a:gd name="T39" fmla="*/ 1445597213 h 3785"/>
              <a:gd name="T40" fmla="*/ 2147483647 w 3668"/>
              <a:gd name="T41" fmla="*/ 1658381209 h 3785"/>
              <a:gd name="T42" fmla="*/ 2147483647 w 3668"/>
              <a:gd name="T43" fmla="*/ 1879753459 h 3785"/>
              <a:gd name="T44" fmla="*/ 2147483647 w 3668"/>
              <a:gd name="T45" fmla="*/ 2082041458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BFBFB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51071" tIns="25536" rIns="51071" bIns="25536" anchor="ctr"/>
          <a:p>
            <a:endParaRPr lang="zh-CN" altLang="en-US" sz="1460">
              <a:latin typeface="+mn-ea"/>
              <a:cs typeface="思源黑体 CN Normal" panose="020B0400000000000000" pitchFamily="34" charset="-122"/>
            </a:endParaRPr>
          </a:p>
        </p:txBody>
      </p:sp>
      <p:grpSp>
        <p:nvGrpSpPr>
          <p:cNvPr id="19" name="组合 18"/>
          <p:cNvGrpSpPr/>
          <p:nvPr/>
        </p:nvGrpSpPr>
        <p:grpSpPr>
          <a:xfrm>
            <a:off x="1271718" y="3110744"/>
            <a:ext cx="4677246" cy="2617726"/>
            <a:chOff x="3237" y="4932"/>
            <a:chExt cx="9068" cy="5075"/>
          </a:xfrm>
        </p:grpSpPr>
        <p:sp>
          <p:nvSpPr>
            <p:cNvPr id="6" name="圆角矩形 5"/>
            <p:cNvSpPr/>
            <p:nvPr/>
          </p:nvSpPr>
          <p:spPr>
            <a:xfrm>
              <a:off x="4465" y="8281"/>
              <a:ext cx="3502" cy="647"/>
            </a:xfrm>
            <a:prstGeom prst="roundRect">
              <a:avLst/>
            </a:prstGeom>
            <a:solidFill>
              <a:srgbClr val="4256A4"/>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2006</a:t>
              </a:r>
              <a:r>
                <a:rPr lang="zh-CN" altLang="en-US" sz="1135" noProof="1">
                  <a:latin typeface="+mn-ea"/>
                  <a:cs typeface="思源黑体 CN Normal" panose="020B0400000000000000" pitchFamily="34" charset="-122"/>
                </a:rPr>
                <a:t>年</a:t>
              </a:r>
              <a:endParaRPr lang="zh-CN" altLang="en-US" sz="1135" noProof="1">
                <a:latin typeface="+mn-ea"/>
                <a:cs typeface="思源黑体 CN Normal" panose="020B0400000000000000" pitchFamily="34" charset="-122"/>
              </a:endParaRPr>
            </a:p>
          </p:txBody>
        </p:sp>
        <p:sp>
          <p:nvSpPr>
            <p:cNvPr id="7" name="圆角矩形 6"/>
            <p:cNvSpPr/>
            <p:nvPr/>
          </p:nvSpPr>
          <p:spPr>
            <a:xfrm>
              <a:off x="5763" y="7188"/>
              <a:ext cx="3506" cy="647"/>
            </a:xfrm>
            <a:prstGeom prst="roundRect">
              <a:avLst/>
            </a:prstGeom>
            <a:solidFill>
              <a:srgbClr val="DDB472"/>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2008</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1</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sp>
          <p:nvSpPr>
            <p:cNvPr id="8" name="圆角矩形 7"/>
            <p:cNvSpPr/>
            <p:nvPr/>
          </p:nvSpPr>
          <p:spPr>
            <a:xfrm>
              <a:off x="7406" y="6045"/>
              <a:ext cx="3506" cy="650"/>
            </a:xfrm>
            <a:prstGeom prst="roundRect">
              <a:avLst/>
            </a:prstGeom>
            <a:solidFill>
              <a:srgbClr val="4256A4"/>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2010</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7</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sp>
          <p:nvSpPr>
            <p:cNvPr id="10" name="圆角矩形 9"/>
            <p:cNvSpPr/>
            <p:nvPr/>
          </p:nvSpPr>
          <p:spPr>
            <a:xfrm>
              <a:off x="8803" y="4932"/>
              <a:ext cx="3502" cy="647"/>
            </a:xfrm>
            <a:prstGeom prst="roundRect">
              <a:avLst/>
            </a:prstGeom>
            <a:solidFill>
              <a:srgbClr val="DDB472"/>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2013</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3</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sp>
          <p:nvSpPr>
            <p:cNvPr id="11" name="圆角矩形 10"/>
            <p:cNvSpPr/>
            <p:nvPr/>
          </p:nvSpPr>
          <p:spPr>
            <a:xfrm>
              <a:off x="3237" y="9357"/>
              <a:ext cx="3502" cy="650"/>
            </a:xfrm>
            <a:prstGeom prst="roundRect">
              <a:avLst/>
            </a:prstGeom>
            <a:solidFill>
              <a:srgbClr val="DDB472"/>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1995</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10</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grpSp>
      <p:sp>
        <p:nvSpPr>
          <p:cNvPr id="17" name="圆角矩形 16"/>
          <p:cNvSpPr/>
          <p:nvPr/>
        </p:nvSpPr>
        <p:spPr>
          <a:xfrm>
            <a:off x="4661594" y="2535140"/>
            <a:ext cx="1808205" cy="335320"/>
          </a:xfrm>
          <a:prstGeom prst="roundRect">
            <a:avLst/>
          </a:prstGeom>
          <a:solidFill>
            <a:srgbClr val="4256A4"/>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2013</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7</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sp>
        <p:nvSpPr>
          <p:cNvPr id="21" name="圆角矩形 20"/>
          <p:cNvSpPr/>
          <p:nvPr/>
        </p:nvSpPr>
        <p:spPr>
          <a:xfrm>
            <a:off x="5230558" y="2012671"/>
            <a:ext cx="1808206" cy="333517"/>
          </a:xfrm>
          <a:prstGeom prst="roundRect">
            <a:avLst/>
          </a:prstGeom>
          <a:solidFill>
            <a:srgbClr val="DDB472"/>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071" tIns="25536" rIns="51071" bIns="25536" anchor="ctr"/>
          <a:p>
            <a:pPr algn="ctr" eaLnBrk="1" fontAlgn="auto" hangingPunct="1">
              <a:defRPr/>
            </a:pPr>
            <a:r>
              <a:rPr lang="en-US" altLang="zh-CN" sz="1135" noProof="1">
                <a:latin typeface="+mn-ea"/>
                <a:cs typeface="思源黑体 CN Normal" panose="020B0400000000000000" pitchFamily="34" charset="-122"/>
              </a:rPr>
              <a:t>2020</a:t>
            </a:r>
            <a:r>
              <a:rPr lang="zh-CN" altLang="en-US" sz="1135" noProof="1">
                <a:latin typeface="+mn-ea"/>
                <a:cs typeface="思源黑体 CN Normal" panose="020B0400000000000000" pitchFamily="34" charset="-122"/>
              </a:rPr>
              <a:t>年</a:t>
            </a:r>
            <a:r>
              <a:rPr lang="en-US" altLang="zh-CN" sz="1135" noProof="1">
                <a:latin typeface="+mn-ea"/>
                <a:cs typeface="思源黑体 CN Normal" panose="020B0400000000000000" pitchFamily="34" charset="-122"/>
              </a:rPr>
              <a:t>11</a:t>
            </a:r>
            <a:r>
              <a:rPr lang="zh-CN" altLang="en-US" sz="1135" noProof="1">
                <a:latin typeface="+mn-ea"/>
                <a:cs typeface="思源黑体 CN Normal" panose="020B0400000000000000" pitchFamily="34" charset="-122"/>
              </a:rPr>
              <a:t>月</a:t>
            </a:r>
            <a:endParaRPr lang="zh-CN" altLang="en-US" sz="1135" noProof="1">
              <a:latin typeface="+mn-ea"/>
              <a:cs typeface="思源黑体 CN Normal" panose="020B0400000000000000" pitchFamily="34" charset="-122"/>
            </a:endParaRPr>
          </a:p>
        </p:txBody>
      </p:sp>
      <p:sp>
        <p:nvSpPr>
          <p:cNvPr id="22" name="矩形 21"/>
          <p:cNvSpPr>
            <a:spLocks noChangeArrowheads="1"/>
          </p:cNvSpPr>
          <p:nvPr/>
        </p:nvSpPr>
        <p:spPr bwMode="auto">
          <a:xfrm>
            <a:off x="7117715" y="2014220"/>
            <a:ext cx="2664000" cy="468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wrap="square" lIns="51071" tIns="25536" rIns="51071" bIns="25536">
            <a:spAutoFit/>
          </a:bodyPr>
          <a:p>
            <a:pPr algn="l" eaLnBrk="1" hangingPunct="1">
              <a:lnSpc>
                <a:spcPct val="10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体制改革后，管辖面积缩减为</a:t>
            </a:r>
            <a:r>
              <a:rPr lang="en-US" altLang="zh-CN"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26.61平方公里，建成区面积约35平方公里。</a:t>
            </a:r>
            <a:endPar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l" eaLnBrk="1" hangingPunct="1">
              <a:lnSpc>
                <a:spcPct val="150000"/>
              </a:lnSpc>
            </a:pPr>
            <a:endParaRPr lang="zh-CN" altLang="en-US" sz="1135">
              <a:solidFill>
                <a:srgbClr val="404040"/>
              </a:solidFill>
              <a:latin typeface="+mn-ea"/>
              <a:cs typeface="思源黑体 CN Normal" panose="020B0400000000000000" pitchFamily="34" charset="-122"/>
            </a:endParaRPr>
          </a:p>
        </p:txBody>
      </p:sp>
      <p:sp>
        <p:nvSpPr>
          <p:cNvPr id="18" name="矩形 17"/>
          <p:cNvSpPr>
            <a:spLocks noChangeArrowheads="1"/>
          </p:cNvSpPr>
          <p:nvPr/>
        </p:nvSpPr>
        <p:spPr bwMode="auto">
          <a:xfrm>
            <a:off x="6616913" y="2535097"/>
            <a:ext cx="2808000" cy="432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wrap="square" lIns="51071" tIns="25536" rIns="51071" bIns="25536">
            <a:spAutoFit/>
          </a:bodyPr>
          <a:p>
            <a:pPr algn="l" eaLnBrk="1" hangingPunct="1">
              <a:lnSpc>
                <a:spcPct val="10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开发区和高新区分设管理。开发区管辖面积缩减为191平方公里。</a:t>
            </a:r>
            <a:endPar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l" eaLnBrk="1" hangingPunct="1">
              <a:lnSpc>
                <a:spcPct val="150000"/>
              </a:lnSpc>
            </a:pPr>
            <a:endParaRPr lang="zh-CN" altLang="en-US" sz="1135">
              <a:solidFill>
                <a:srgbClr val="404040"/>
              </a:solidFill>
              <a:latin typeface="+mn-ea"/>
              <a:cs typeface="思源黑体 CN Normal" panose="020B0400000000000000" pitchFamily="34" charset="-122"/>
            </a:endParaRPr>
          </a:p>
        </p:txBody>
      </p:sp>
      <p:sp>
        <p:nvSpPr>
          <p:cNvPr id="13" name="矩形 12"/>
          <p:cNvSpPr>
            <a:spLocks noChangeArrowheads="1"/>
          </p:cNvSpPr>
          <p:nvPr/>
        </p:nvSpPr>
        <p:spPr bwMode="auto">
          <a:xfrm>
            <a:off x="6111932" y="3141692"/>
            <a:ext cx="3424995" cy="432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wrap="square" lIns="51071" tIns="25536" rIns="51071" bIns="25536">
            <a:spAutoFit/>
          </a:bodyPr>
          <a:p>
            <a:pPr algn="l" eaLnBrk="1" hangingPunct="1">
              <a:lnSpc>
                <a:spcPct val="10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认定范围包括开发区、高新区、韩集镇、广平镇、凤凰工业园，共计402平方公里。</a:t>
            </a:r>
            <a:endPar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eaLnBrk="1" hangingPunct="1">
              <a:lnSpc>
                <a:spcPct val="100000"/>
              </a:lnSpc>
            </a:pPr>
            <a:endParaRPr lang="zh-CN" altLang="en-US" sz="1135">
              <a:solidFill>
                <a:srgbClr val="404040"/>
              </a:solidFill>
              <a:latin typeface="+mn-ea"/>
              <a:cs typeface="思源黑体 CN Normal" panose="020B0400000000000000" pitchFamily="34" charset="-122"/>
            </a:endParaRPr>
          </a:p>
        </p:txBody>
      </p:sp>
      <p:sp>
        <p:nvSpPr>
          <p:cNvPr id="12" name="矩形 11"/>
          <p:cNvSpPr>
            <a:spLocks noChangeArrowheads="1"/>
          </p:cNvSpPr>
          <p:nvPr/>
        </p:nvSpPr>
        <p:spPr bwMode="auto">
          <a:xfrm>
            <a:off x="5377415" y="3709602"/>
            <a:ext cx="3672000" cy="31369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wrap="square" lIns="51071" tIns="25536" rIns="51071" bIns="25536">
            <a:spAutoFit/>
          </a:bodyPr>
          <a:p>
            <a:pPr algn="l" eaLnBrk="1" hangingPunct="1">
              <a:lnSpc>
                <a:spcPct val="15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部分乡镇划转开发区，管辖面积为389.4平方公里。</a:t>
            </a:r>
            <a:endParaRPr lang="en-US" altLang="zh-CN"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16" name="矩形 15"/>
          <p:cNvSpPr>
            <a:spLocks noChangeArrowheads="1"/>
          </p:cNvSpPr>
          <p:nvPr/>
        </p:nvSpPr>
        <p:spPr bwMode="auto">
          <a:xfrm>
            <a:off x="4661690" y="4341875"/>
            <a:ext cx="1791981" cy="324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51071" tIns="25536" rIns="51071" bIns="25536">
            <a:spAutoFit/>
          </a:bodyPr>
          <a:p>
            <a:pPr algn="ctr" eaLnBrk="1" hangingPunct="1">
              <a:lnSpc>
                <a:spcPct val="15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在开发区内设立高新区。</a:t>
            </a:r>
            <a:endPar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eaLnBrk="1" hangingPunct="1">
              <a:lnSpc>
                <a:spcPct val="150000"/>
              </a:lnSpc>
            </a:pPr>
            <a:endParaRPr lang="zh-CN" altLang="en-US" sz="1135">
              <a:solidFill>
                <a:srgbClr val="404040"/>
              </a:solidFill>
              <a:latin typeface="+mn-ea"/>
              <a:cs typeface="思源黑体 CN Normal" panose="020B0400000000000000" pitchFamily="34" charset="-122"/>
            </a:endParaRPr>
          </a:p>
        </p:txBody>
      </p:sp>
      <p:sp>
        <p:nvSpPr>
          <p:cNvPr id="20" name="矩形 19"/>
          <p:cNvSpPr>
            <a:spLocks noChangeArrowheads="1"/>
          </p:cNvSpPr>
          <p:nvPr/>
        </p:nvSpPr>
        <p:spPr bwMode="auto">
          <a:xfrm>
            <a:off x="4273577" y="4924856"/>
            <a:ext cx="3003060" cy="360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wrap="square" lIns="51071" tIns="25536" rIns="51071" bIns="25536">
            <a:spAutoFit/>
          </a:bodyPr>
          <a:p>
            <a:pPr algn="l" eaLnBrk="1" hangingPunct="1">
              <a:lnSpc>
                <a:spcPct val="150000"/>
              </a:lnSpc>
            </a:pPr>
            <a:r>
              <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整合凤凰工业园，管辖面积为12平方公里。</a:t>
            </a:r>
            <a:endParaRPr lang="zh-CN" altLang="en-US" sz="1135" kern="1400" spc="100" dirty="0" smtClean="0">
              <a:solidFill>
                <a:schemeClr val="bg2">
                  <a:lumMod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eaLnBrk="1" hangingPunct="1">
              <a:lnSpc>
                <a:spcPct val="150000"/>
              </a:lnSpc>
            </a:pPr>
            <a:endParaRPr lang="zh-CN" altLang="en-US" sz="1135">
              <a:solidFill>
                <a:srgbClr val="404040"/>
              </a:solidFill>
              <a:latin typeface="+mn-ea"/>
              <a:cs typeface="思源黑体 CN Normal" panose="020B0400000000000000" pitchFamily="34" charset="-122"/>
            </a:endParaRPr>
          </a:p>
        </p:txBody>
      </p:sp>
      <p:sp>
        <p:nvSpPr>
          <p:cNvPr id="23" name="矩形 22"/>
          <p:cNvSpPr>
            <a:spLocks noChangeArrowheads="1"/>
          </p:cNvSpPr>
          <p:nvPr/>
        </p:nvSpPr>
        <p:spPr bwMode="auto">
          <a:xfrm>
            <a:off x="3892395" y="5474690"/>
            <a:ext cx="1791981" cy="360000"/>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51071" tIns="25536" rIns="51071" bIns="25536">
            <a:spAutoFit/>
          </a:bodyPr>
          <a:p>
            <a:pPr algn="ctr" eaLnBrk="1" hangingPunct="1">
              <a:lnSpc>
                <a:spcPct val="150000"/>
              </a:lnSpc>
            </a:pPr>
            <a:r>
              <a:rPr lang="zh-CN" altLang="en-US" sz="1135" kern="0" dirty="0">
                <a:solidFill>
                  <a:schemeClr val="bg2">
                    <a:lumMod val="25000"/>
                  </a:schemeClr>
                </a:solidFill>
                <a:latin typeface="思源黑体 CN Normal" panose="020B0400000000000000" pitchFamily="34" charset="-122"/>
                <a:ea typeface="思源黑体 CN Medium" panose="020B0600000000000000" pitchFamily="34" charset="-122"/>
                <a:cs typeface="+mn-ea"/>
                <a:sym typeface="思源黑体 CN Normal" panose="020B0400000000000000" pitchFamily="34" charset="-122"/>
              </a:rPr>
              <a:t>开发区正式启动建设。</a:t>
            </a:r>
            <a:endParaRPr lang="en-US" altLang="zh-CN" sz="1135" kern="0" dirty="0">
              <a:solidFill>
                <a:schemeClr val="bg2">
                  <a:lumMod val="25000"/>
                </a:schemeClr>
              </a:solidFill>
              <a:latin typeface="思源黑体 CN Normal" panose="020B0400000000000000" pitchFamily="34" charset="-122"/>
              <a:ea typeface="思源黑体 CN Medium" panose="020B0600000000000000" pitchFamily="34" charset="-122"/>
              <a:cs typeface="+mn-ea"/>
              <a:sym typeface="思源黑体 CN Normal" panose="020B0400000000000000" pitchFamily="34" charset="-122"/>
            </a:endParaRPr>
          </a:p>
        </p:txBody>
      </p:sp>
      <p:sp>
        <p:nvSpPr>
          <p:cNvPr id="2" name="文本框 1"/>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1</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170050" y="22668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766023" y="1013948"/>
            <a:ext cx="8752307"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70082" y="241384"/>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4" name="文本框 3"/>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2</a:t>
            </a:r>
            <a:endParaRPr lang="en-US" altLang="zh-CN" sz="1600">
              <a:latin typeface="Noto Sans S Chinese Medium" panose="020B0600000000000000" charset="-122"/>
              <a:ea typeface="Noto Sans S Chinese Medium" panose="020B0600000000000000" charset="-122"/>
            </a:endParaRPr>
          </a:p>
        </p:txBody>
      </p:sp>
      <p:sp>
        <p:nvSpPr>
          <p:cNvPr id="8" name="文本框 7"/>
          <p:cNvSpPr txBox="1"/>
          <p:nvPr/>
        </p:nvSpPr>
        <p:spPr>
          <a:xfrm flipH="1">
            <a:off x="-127698" y="504147"/>
            <a:ext cx="6615811" cy="829945"/>
          </a:xfrm>
          <a:prstGeom prst="rect">
            <a:avLst/>
          </a:prstGeom>
          <a:noFill/>
        </p:spPr>
        <p:txBody>
          <a:bodyPr wrap="square" rtlCol="0">
            <a:spAutoFit/>
          </a:bodyPr>
          <a:p>
            <a:pPr algn="ctr"/>
            <a:r>
              <a:rPr lang="zh-CN" altLang="en-US"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二十七载风雨路</a:t>
            </a:r>
            <a:r>
              <a:rPr lang="en-US" altLang="zh-CN"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埋头奋进再出发</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a:p>
            <a:pPr algn="ct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9" name="文本框 8"/>
          <p:cNvSpPr txBox="1"/>
          <p:nvPr/>
        </p:nvSpPr>
        <p:spPr>
          <a:xfrm>
            <a:off x="580359" y="1760347"/>
            <a:ext cx="4625291" cy="3472815"/>
          </a:xfrm>
          <a:prstGeom prst="rect">
            <a:avLst/>
          </a:prstGeom>
          <a:noFill/>
        </p:spPr>
        <p:txBody>
          <a:bodyPr wrap="square" rtlCol="0">
            <a:spAutoFit/>
          </a:bodyPr>
          <a:p>
            <a:pPr>
              <a:lnSpc>
                <a:spcPct val="150000"/>
              </a:lnSpc>
            </a:pP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       2020年，开发区国评、省评、市评名次均相对落后，开发区在215家国家级经开区中排名</a:t>
            </a:r>
            <a:r>
              <a:rPr lang="en-US" altLang="zh-CN" sz="1625"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192位</a:t>
            </a: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；在160家省级开发区中排名</a:t>
            </a:r>
            <a:r>
              <a:rPr lang="en-US" altLang="zh-CN" sz="1625"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112位</a:t>
            </a: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；在市对区综合考核中，位列四等，全市倒数第1。2021年，开发区在217家国家级经开区中排名</a:t>
            </a:r>
            <a:r>
              <a:rPr lang="en-US" altLang="zh-CN" sz="1625"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116位</a:t>
            </a: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，较上一年度提升了</a:t>
            </a:r>
            <a:r>
              <a:rPr lang="en-US" altLang="zh-CN" sz="1625"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76个</a:t>
            </a: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位次；在160家省级开发区中排名143位，较上一年度下滑31个位次；在市对区综合考核中，位列二等，全市第5，较上一年度提升了</a:t>
            </a:r>
            <a:r>
              <a:rPr lang="en-US" altLang="zh-CN" sz="1625" u="sng">
                <a:solidFill>
                  <a:srgbClr val="FF0000"/>
                </a:solidFill>
                <a:latin typeface="Noto Sans S Chinese Medium" panose="020B0600000000000000" charset="-122"/>
                <a:ea typeface="Noto Sans S Chinese Medium" panose="020B0600000000000000" charset="-122"/>
                <a:cs typeface="Noto Sans S Chinese Medium" panose="020B0600000000000000" charset="-122"/>
              </a:rPr>
              <a:t>6个</a:t>
            </a:r>
            <a:r>
              <a:rPr lang="en-US" altLang="zh-CN" sz="1625" u="sng">
                <a:latin typeface="Noto Sans S Chinese Medium" panose="020B0600000000000000" charset="-122"/>
                <a:ea typeface="Noto Sans S Chinese Medium" panose="020B0600000000000000" charset="-122"/>
                <a:cs typeface="Noto Sans S Chinese Medium" panose="020B0600000000000000" charset="-122"/>
              </a:rPr>
              <a:t>位次。</a:t>
            </a:r>
            <a:endParaRPr lang="en-US" altLang="zh-CN" sz="1625" u="sng">
              <a:latin typeface="Noto Sans S Chinese Medium" panose="020B0600000000000000" charset="-122"/>
              <a:ea typeface="Noto Sans S Chinese Medium" panose="020B0600000000000000" charset="-122"/>
              <a:cs typeface="Noto Sans S Chinese Medium" panose="020B0600000000000000" charset="-122"/>
            </a:endParaRPr>
          </a:p>
        </p:txBody>
      </p:sp>
      <p:graphicFrame>
        <p:nvGraphicFramePr>
          <p:cNvPr id="105" name="图表 104"/>
          <p:cNvGraphicFramePr/>
          <p:nvPr/>
        </p:nvGraphicFramePr>
        <p:xfrm>
          <a:off x="5151755" y="1428750"/>
          <a:ext cx="4241165" cy="483552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170050" y="22668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pic>
        <p:nvPicPr>
          <p:cNvPr id="54" name="图片占位符 53" descr="D:\商务办公摄影图\新建文件夹 (2)\04c1454a5e987ecf9b10e6f4f0d27c44.jpg04c1454a5e987ecf9b10e6f4f0d27c44"/>
          <p:cNvPicPr preferRelativeResize="0">
            <a:picLocks noGrp="1"/>
          </p:cNvPicPr>
          <p:nvPr>
            <p:ph type="pic" sz="quarter" idx="11"/>
          </p:nvPr>
        </p:nvPicPr>
        <p:blipFill>
          <a:blip r:embed="rId2"/>
          <a:srcRect/>
          <a:stretch>
            <a:fillRect/>
          </a:stretch>
        </p:blipFill>
        <p:spPr>
          <a:xfrm>
            <a:off x="6436379" y="3075153"/>
            <a:ext cx="1432903" cy="1432903"/>
          </a:xfrm>
        </p:spPr>
      </p:pic>
      <p:grpSp>
        <p:nvGrpSpPr>
          <p:cNvPr id="55" name="组合 54"/>
          <p:cNvGrpSpPr/>
          <p:nvPr/>
        </p:nvGrpSpPr>
        <p:grpSpPr>
          <a:xfrm>
            <a:off x="5499336" y="2462017"/>
            <a:ext cx="2818538" cy="2276000"/>
            <a:chOff x="4125827" y="1917269"/>
            <a:chExt cx="3469811" cy="2801909"/>
          </a:xfrm>
          <a:solidFill>
            <a:srgbClr val="4256A4"/>
          </a:solidFill>
        </p:grpSpPr>
        <p:sp>
          <p:nvSpPr>
            <p:cNvPr id="25" name="Freeform: Shape 3"/>
            <p:cNvSpPr/>
            <p:nvPr/>
          </p:nvSpPr>
          <p:spPr bwMode="gray">
            <a:xfrm rot="19440000" flipH="1">
              <a:off x="5434362" y="4043258"/>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77" tIns="37138" rIns="74277" bIns="37138" numCol="1" spcCol="0" rtlCol="0" fromWordArt="0" anchor="ctr" anchorCtr="0" forceAA="0" compatLnSpc="1">
              <a:noAutofit/>
            </a:bodyPr>
            <a:lstStyle/>
            <a:p>
              <a:pPr algn="ctr"/>
              <a:endParaRPr sz="1460">
                <a:solidFill>
                  <a:schemeClr val="lt1"/>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27" name="Freeform: Shape 5"/>
            <p:cNvSpPr/>
            <p:nvPr/>
          </p:nvSpPr>
          <p:spPr bwMode="gray">
            <a:xfrm rot="14100000" flipH="1">
              <a:off x="5988917" y="2811349"/>
              <a:ext cx="2138045" cy="636905"/>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pFill/>
            <a:ln>
              <a:noFill/>
            </a:ln>
            <a:effectLst>
              <a:outerShdw blurRad="406400" dist="241300" dir="72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77" tIns="37138" rIns="74277" bIns="37138" numCol="1" spcCol="0" rtlCol="0" fromWordArt="0" anchor="ctr" anchorCtr="0" forceAA="0" compatLnSpc="1">
              <a:noAutofit/>
            </a:bodyPr>
            <a:lstStyle/>
            <a:p>
              <a:pPr algn="ctr"/>
              <a:endParaRPr sz="1460">
                <a:solidFill>
                  <a:schemeClr val="lt1"/>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28" name="Freeform: Shape 6"/>
            <p:cNvSpPr/>
            <p:nvPr/>
          </p:nvSpPr>
          <p:spPr bwMode="gray">
            <a:xfrm rot="9815408" flipH="1">
              <a:off x="5080764" y="2102383"/>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77" tIns="37138" rIns="74277" bIns="37138" numCol="1" spcCol="0" rtlCol="0" fromWordArt="0" anchor="ctr" anchorCtr="0" forceAA="0" compatLnSpc="1">
              <a:noAutofit/>
            </a:bodyPr>
            <a:lstStyle/>
            <a:p>
              <a:pPr algn="ctr"/>
              <a:endParaRPr sz="1460">
                <a:solidFill>
                  <a:schemeClr val="lt1"/>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29" name="Freeform: Shape 7"/>
            <p:cNvSpPr/>
            <p:nvPr/>
          </p:nvSpPr>
          <p:spPr bwMode="gray">
            <a:xfrm rot="6215408" flipH="1">
              <a:off x="4103916" y="2659945"/>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77" tIns="37138" rIns="74277" bIns="37138" numCol="1" spcCol="0" rtlCol="0" fromWordArt="0" anchor="ctr" anchorCtr="0" forceAA="0" compatLnSpc="1">
              <a:noAutofit/>
            </a:bodyPr>
            <a:lstStyle/>
            <a:p>
              <a:pPr algn="ctr"/>
              <a:endParaRPr sz="1460">
                <a:solidFill>
                  <a:schemeClr val="lt1"/>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30" name="Freeform: Shape 8"/>
            <p:cNvSpPr/>
            <p:nvPr/>
          </p:nvSpPr>
          <p:spPr bwMode="gray">
            <a:xfrm rot="2615408" flipH="1">
              <a:off x="4125827" y="3762444"/>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77" tIns="37138" rIns="74277" bIns="37138" numCol="1" spcCol="0" rtlCol="0" fromWordArt="0" anchor="ctr" anchorCtr="0" forceAA="0" compatLnSpc="1">
              <a:noAutofit/>
            </a:bodyPr>
            <a:lstStyle/>
            <a:p>
              <a:pPr algn="ctr"/>
              <a:endParaRPr sz="1460">
                <a:solidFill>
                  <a:schemeClr val="lt1"/>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grpSp>
      <p:sp>
        <p:nvSpPr>
          <p:cNvPr id="37" name="矩形 36"/>
          <p:cNvSpPr/>
          <p:nvPr/>
        </p:nvSpPr>
        <p:spPr>
          <a:xfrm>
            <a:off x="8170024" y="2587194"/>
            <a:ext cx="1821334" cy="330835"/>
          </a:xfrm>
          <a:prstGeom prst="rect">
            <a:avLst/>
          </a:prstGeom>
        </p:spPr>
        <p:txBody>
          <a:bodyPr wrap="square">
            <a:spAutoFit/>
            <a:scene3d>
              <a:camera prst="orthographicFront"/>
              <a:lightRig rig="threePt" dir="t"/>
            </a:scene3d>
            <a:sp3d contourW="12700"/>
          </a:bodyPr>
          <a:lstStyle/>
          <a:p>
            <a:pPr>
              <a:lnSpc>
                <a:spcPct val="120000"/>
              </a:lnSpc>
            </a:pPr>
            <a:r>
              <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rPr>
              <a:t>健康医药</a:t>
            </a:r>
            <a:endPar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40" name="矩形 39"/>
          <p:cNvSpPr/>
          <p:nvPr/>
        </p:nvSpPr>
        <p:spPr>
          <a:xfrm>
            <a:off x="8072536" y="4289375"/>
            <a:ext cx="1821334" cy="330835"/>
          </a:xfrm>
          <a:prstGeom prst="rect">
            <a:avLst/>
          </a:prstGeom>
        </p:spPr>
        <p:txBody>
          <a:bodyPr wrap="square">
            <a:spAutoFit/>
            <a:scene3d>
              <a:camera prst="orthographicFront"/>
              <a:lightRig rig="threePt" dir="t"/>
            </a:scene3d>
            <a:sp3d contourW="12700"/>
          </a:bodyPr>
          <a:lstStyle/>
          <a:p>
            <a:pPr>
              <a:lnSpc>
                <a:spcPct val="120000"/>
              </a:lnSpc>
            </a:pPr>
            <a:r>
              <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rPr>
              <a:t>新材料</a:t>
            </a:r>
            <a:endPar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43" name="矩形 42"/>
          <p:cNvSpPr/>
          <p:nvPr/>
        </p:nvSpPr>
        <p:spPr>
          <a:xfrm>
            <a:off x="5381026" y="4725753"/>
            <a:ext cx="1821334" cy="330835"/>
          </a:xfrm>
          <a:prstGeom prst="rect">
            <a:avLst/>
          </a:prstGeom>
        </p:spPr>
        <p:txBody>
          <a:bodyPr wrap="square">
            <a:spAutoFit/>
            <a:scene3d>
              <a:camera prst="orthographicFront"/>
              <a:lightRig rig="threePt" dir="t"/>
            </a:scene3d>
            <a:sp3d contourW="12700"/>
          </a:bodyPr>
          <a:lstStyle/>
          <a:p>
            <a:pPr>
              <a:lnSpc>
                <a:spcPct val="120000"/>
              </a:lnSpc>
            </a:pPr>
            <a:r>
              <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rPr>
              <a:t>高端装备制造</a:t>
            </a:r>
            <a:endPar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46" name="矩形 45"/>
          <p:cNvSpPr/>
          <p:nvPr/>
        </p:nvSpPr>
        <p:spPr>
          <a:xfrm>
            <a:off x="5269611" y="2057455"/>
            <a:ext cx="1821334" cy="33083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rPr>
              <a:t>高端绿色化工</a:t>
            </a:r>
            <a:endPar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52" name="矩形 51"/>
          <p:cNvSpPr/>
          <p:nvPr/>
        </p:nvSpPr>
        <p:spPr>
          <a:xfrm>
            <a:off x="4055904" y="3229896"/>
            <a:ext cx="1821334" cy="33083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rPr>
              <a:t>新能源新材料</a:t>
            </a:r>
            <a:endParaRPr lang="zh-CN" altLang="en-US" sz="1300" b="1"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思源黑体 CN Regular" panose="020B0500000000000000" pitchFamily="34" charset="-122"/>
              <a:sym typeface="思源黑体 CN Normal" panose="020B0400000000000000" pitchFamily="34" charset="-122"/>
            </a:endParaRPr>
          </a:p>
        </p:txBody>
      </p:sp>
      <p:sp>
        <p:nvSpPr>
          <p:cNvPr id="3" name="文本框 2"/>
          <p:cNvSpPr txBox="1"/>
          <p:nvPr/>
        </p:nvSpPr>
        <p:spPr>
          <a:xfrm flipH="1">
            <a:off x="403225" y="449580"/>
            <a:ext cx="5736590" cy="460375"/>
          </a:xfrm>
          <a:prstGeom prst="rect">
            <a:avLst/>
          </a:prstGeom>
          <a:noFill/>
        </p:spPr>
        <p:txBody>
          <a:bodyPr wrap="square" rtlCol="0">
            <a:spAutoFit/>
          </a:bodyPr>
          <a:lstStyle/>
          <a:p>
            <a:pPr algn="ctr"/>
            <a:r>
              <a:rPr lang="zh-CN" altLang="en-US"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a:t>
            </a:r>
            <a:r>
              <a:rPr lang="en-US" altLang="zh-CN"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spc="200" dirty="0">
                <a:solidFill>
                  <a:srgbClr val="001B50"/>
                </a:solidFill>
                <a:uFillTx/>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endParaRPr>
          </a:p>
        </p:txBody>
      </p:sp>
      <p:cxnSp>
        <p:nvCxnSpPr>
          <p:cNvPr id="10" name="直线连接符 5"/>
          <p:cNvCxnSpPr/>
          <p:nvPr userDrawn="1"/>
        </p:nvCxnSpPr>
        <p:spPr>
          <a:xfrm>
            <a:off x="766023" y="1013948"/>
            <a:ext cx="8752307"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70082" y="241384"/>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2" name="文本框 1"/>
          <p:cNvSpPr txBox="1"/>
          <p:nvPr/>
        </p:nvSpPr>
        <p:spPr>
          <a:xfrm>
            <a:off x="765810" y="1849755"/>
            <a:ext cx="3782060" cy="3018790"/>
          </a:xfrm>
          <a:prstGeom prst="rect">
            <a:avLst/>
          </a:prstGeom>
          <a:noFill/>
        </p:spPr>
        <p:txBody>
          <a:bodyPr wrap="square" rtlCol="0">
            <a:spAutoFit/>
          </a:bodyPr>
          <a:p>
            <a:pPr>
              <a:lnSpc>
                <a:spcPct val="150000"/>
              </a:lnSpc>
            </a:pPr>
            <a:r>
              <a:rPr lang="en-US" altLang="zh-CN" sz="1950"/>
              <a:t>   </a:t>
            </a:r>
            <a:r>
              <a:rPr lang="zh-CN" altLang="en-US" sz="1785"/>
              <a:t>集群发展是推进制造业高质量发展、促进产业迈向价值链中高端的关键路径。像邹城经开区，设立邹城化工产业园、高端装备制造产业园和新能源新材料产业园三个区中园，全力推进五大主导主导产业集群发展。</a:t>
            </a:r>
            <a:endParaRPr lang="zh-CN" altLang="en-US" sz="1785"/>
          </a:p>
        </p:txBody>
      </p:sp>
      <p:sp>
        <p:nvSpPr>
          <p:cNvPr id="6" name="文本框 5"/>
          <p:cNvSpPr txBox="1"/>
          <p:nvPr/>
        </p:nvSpPr>
        <p:spPr>
          <a:xfrm>
            <a:off x="765810" y="1136650"/>
            <a:ext cx="7305675" cy="429895"/>
          </a:xfrm>
          <a:prstGeom prst="rect">
            <a:avLst/>
          </a:prstGeom>
          <a:noFill/>
        </p:spPr>
        <p:txBody>
          <a:bodyPr wrap="square" rtlCol="0">
            <a:spAutoFit/>
          </a:bodyPr>
          <a:p>
            <a:r>
              <a:rPr lang="zh-CN" altLang="en-US" sz="2200" spc="200">
                <a:solidFill>
                  <a:schemeClr val="tx1"/>
                </a:solidFill>
                <a:uFillTx/>
                <a:latin typeface="Noto Sans S Chinese Medium" panose="020B0600000000000000" charset="-122"/>
                <a:ea typeface="Noto Sans S Chinese Medium" panose="020B0600000000000000" charset="-122"/>
                <a:cs typeface="Noto Sans S Chinese Medium" panose="020B0600000000000000" charset="-122"/>
              </a:rPr>
              <a:t>第一</a:t>
            </a:r>
            <a:r>
              <a:rPr lang="en-US" altLang="zh-CN" sz="2200" spc="200">
                <a:solidFill>
                  <a:schemeClr val="tx1"/>
                </a:solidFill>
                <a:uFillTx/>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2200" spc="200">
                <a:solidFill>
                  <a:schemeClr val="tx1"/>
                </a:solidFill>
                <a:uFillTx/>
                <a:latin typeface="Noto Sans S Chinese Medium" panose="020B0600000000000000" charset="-122"/>
                <a:ea typeface="Noto Sans S Chinese Medium" panose="020B0600000000000000" charset="-122"/>
                <a:cs typeface="Noto Sans S Chinese Medium" panose="020B0600000000000000" charset="-122"/>
              </a:rPr>
              <a:t>集群发展是推进制造业高质量发展的关键路径</a:t>
            </a:r>
            <a:endParaRPr lang="zh-CN" altLang="en-US" sz="2200" spc="200">
              <a:solidFill>
                <a:schemeClr val="tx1"/>
              </a:solidFill>
              <a:uFillTx/>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 name="文本框 3"/>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3</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2274" name="Freeform 294"/>
          <p:cNvSpPr/>
          <p:nvPr/>
        </p:nvSpPr>
        <p:spPr bwMode="auto">
          <a:xfrm>
            <a:off x="2463187" y="3778016"/>
            <a:ext cx="470629" cy="1914452"/>
          </a:xfrm>
          <a:custGeom>
            <a:avLst/>
            <a:gdLst>
              <a:gd name="T0" fmla="*/ 499 w 501"/>
              <a:gd name="T1" fmla="*/ 91 h 2038"/>
              <a:gd name="T2" fmla="*/ 499 w 501"/>
              <a:gd name="T3" fmla="*/ 91 h 2038"/>
              <a:gd name="T4" fmla="*/ 250 w 501"/>
              <a:gd name="T5" fmla="*/ 0 h 2038"/>
              <a:gd name="T6" fmla="*/ 0 w 501"/>
              <a:gd name="T7" fmla="*/ 91 h 2038"/>
              <a:gd name="T8" fmla="*/ 0 w 501"/>
              <a:gd name="T9" fmla="*/ 91 h 2038"/>
              <a:gd name="T10" fmla="*/ 0 w 501"/>
              <a:gd name="T11" fmla="*/ 1949 h 2038"/>
              <a:gd name="T12" fmla="*/ 250 w 501"/>
              <a:gd name="T13" fmla="*/ 2038 h 2038"/>
              <a:gd name="T14" fmla="*/ 250 w 501"/>
              <a:gd name="T15" fmla="*/ 2038 h 2038"/>
              <a:gd name="T16" fmla="*/ 501 w 501"/>
              <a:gd name="T17" fmla="*/ 1949 h 2038"/>
              <a:gd name="T18" fmla="*/ 499 w 501"/>
              <a:gd name="T19" fmla="*/ 9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1" h="2038">
                <a:moveTo>
                  <a:pt x="499" y="91"/>
                </a:moveTo>
                <a:lnTo>
                  <a:pt x="499" y="91"/>
                </a:lnTo>
                <a:lnTo>
                  <a:pt x="250" y="0"/>
                </a:lnTo>
                <a:lnTo>
                  <a:pt x="0" y="91"/>
                </a:lnTo>
                <a:lnTo>
                  <a:pt x="0" y="91"/>
                </a:lnTo>
                <a:lnTo>
                  <a:pt x="0" y="1949"/>
                </a:lnTo>
                <a:lnTo>
                  <a:pt x="250" y="2038"/>
                </a:lnTo>
                <a:lnTo>
                  <a:pt x="250" y="2038"/>
                </a:lnTo>
                <a:lnTo>
                  <a:pt x="501" y="1949"/>
                </a:lnTo>
                <a:lnTo>
                  <a:pt x="499" y="91"/>
                </a:lnTo>
                <a:close/>
              </a:path>
            </a:pathLst>
          </a:custGeom>
          <a:solidFill>
            <a:srgbClr val="FFFFFF"/>
          </a:solidFill>
          <a:ln w="14" cap="rnd">
            <a:solidFill>
              <a:srgbClr val="FFFFFF"/>
            </a:solidFill>
            <a:prstDash val="solid"/>
            <a:round/>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2" name="矩形 1"/>
          <p:cNvSpPr/>
          <p:nvPr userDrawn="1"/>
        </p:nvSpPr>
        <p:spPr>
          <a:xfrm>
            <a:off x="155445" y="207341"/>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sp>
        <p:nvSpPr>
          <p:cNvPr id="55" name="文本框 54"/>
          <p:cNvSpPr txBox="1"/>
          <p:nvPr/>
        </p:nvSpPr>
        <p:spPr>
          <a:xfrm flipH="1">
            <a:off x="382442" y="986271"/>
            <a:ext cx="2487969" cy="441960"/>
          </a:xfrm>
          <a:prstGeom prst="rect">
            <a:avLst/>
          </a:prstGeom>
          <a:noFill/>
        </p:spPr>
        <p:txBody>
          <a:bodyPr wrap="square" rtlCol="0">
            <a:spAutoFit/>
          </a:bodyPr>
          <a:lstStyle/>
          <a:p>
            <a:pPr algn="ctr"/>
            <a:endParaRPr lang="zh-CN" altLang="en-US"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endParaRPr>
          </a:p>
        </p:txBody>
      </p:sp>
      <p:cxnSp>
        <p:nvCxnSpPr>
          <p:cNvPr id="10" name="直线连接符 5"/>
          <p:cNvCxnSpPr/>
          <p:nvPr userDrawn="1"/>
        </p:nvCxnSpPr>
        <p:spPr>
          <a:xfrm>
            <a:off x="751134" y="1074325"/>
            <a:ext cx="8688070" cy="516"/>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63" y="444539"/>
            <a:ext cx="6012826"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3" name="矩形: 圆角 1"/>
          <p:cNvSpPr/>
          <p:nvPr/>
        </p:nvSpPr>
        <p:spPr>
          <a:xfrm>
            <a:off x="1122045" y="1494790"/>
            <a:ext cx="3204845" cy="848360"/>
          </a:xfrm>
          <a:prstGeom prst="roundRect">
            <a:avLst/>
          </a:prstGeom>
          <a:solidFill>
            <a:schemeClr val="bg1"/>
          </a:solidFill>
          <a:ln>
            <a:noFill/>
          </a:ln>
          <a:effectLst>
            <a:outerShdw blurRad="152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15" name="文本框 14"/>
          <p:cNvSpPr txBox="1"/>
          <p:nvPr/>
        </p:nvSpPr>
        <p:spPr>
          <a:xfrm>
            <a:off x="1271409" y="1495081"/>
            <a:ext cx="3128919" cy="764540"/>
          </a:xfrm>
          <a:prstGeom prst="rect">
            <a:avLst/>
          </a:prstGeom>
          <a:noFill/>
        </p:spPr>
        <p:txBody>
          <a:bodyPr wrap="square" rtlCol="0">
            <a:spAutoFit/>
            <a:scene3d>
              <a:camera prst="orthographicFront"/>
              <a:lightRig rig="threePt" dir="t"/>
            </a:scene3d>
            <a:sp3d contourW="12700"/>
          </a:bodyPr>
          <a:p>
            <a:pPr>
              <a:lnSpc>
                <a:spcPct val="150000"/>
              </a:lnSpc>
            </a:pPr>
            <a:r>
              <a:rPr lang="zh-CN" altLang="en-US" sz="1460" kern="1400" spc="100" dirty="0" smtClean="0">
                <a:solidFill>
                  <a:schemeClr val="bg2">
                    <a:lumMod val="25000"/>
                  </a:schemeClr>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rPr>
              <a:t>2021年全区亩均税收为3.58万元，仅为邹城经开区的五分之一。</a:t>
            </a:r>
            <a:endParaRPr lang="zh-CN" altLang="en-US" sz="1950" spc="3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33" name="文本框 32"/>
          <p:cNvSpPr txBox="1"/>
          <p:nvPr/>
        </p:nvSpPr>
        <p:spPr>
          <a:xfrm>
            <a:off x="1407168" y="5961158"/>
            <a:ext cx="2350558" cy="315595"/>
          </a:xfrm>
          <a:prstGeom prst="rect">
            <a:avLst/>
          </a:prstGeom>
          <a:noFill/>
        </p:spPr>
        <p:txBody>
          <a:bodyPr wrap="square" rtlCol="0">
            <a:spAutoFit/>
          </a:bodyPr>
          <a:p>
            <a:r>
              <a:rPr lang="en-US" altLang="zh-CN" sz="1460"/>
              <a:t>2021</a:t>
            </a:r>
            <a:r>
              <a:rPr lang="zh-CN" altLang="en-US" sz="1460"/>
              <a:t>年全区亩均税收数值</a:t>
            </a:r>
            <a:r>
              <a:rPr lang="en-US" altLang="zh-CN" sz="1460"/>
              <a:t> </a:t>
            </a:r>
            <a:endParaRPr lang="en-US" altLang="zh-CN" sz="1460"/>
          </a:p>
        </p:txBody>
      </p:sp>
      <p:sp>
        <p:nvSpPr>
          <p:cNvPr id="42" name="文本框 41"/>
          <p:cNvSpPr txBox="1"/>
          <p:nvPr/>
        </p:nvSpPr>
        <p:spPr>
          <a:xfrm>
            <a:off x="6471415" y="5961158"/>
            <a:ext cx="2296397" cy="315595"/>
          </a:xfrm>
          <a:prstGeom prst="rect">
            <a:avLst/>
          </a:prstGeom>
          <a:noFill/>
        </p:spPr>
        <p:txBody>
          <a:bodyPr wrap="square" rtlCol="0">
            <a:spAutoFit/>
          </a:bodyPr>
          <a:p>
            <a:r>
              <a:rPr lang="en-US" altLang="zh-CN" sz="1460"/>
              <a:t>2021</a:t>
            </a:r>
            <a:r>
              <a:rPr lang="zh-CN" altLang="en-US" sz="1460"/>
              <a:t>年全区亩均投资强度</a:t>
            </a:r>
            <a:r>
              <a:rPr lang="en-US" altLang="zh-CN" sz="1460"/>
              <a:t> </a:t>
            </a:r>
            <a:endParaRPr lang="en-US" altLang="zh-CN" sz="1460"/>
          </a:p>
        </p:txBody>
      </p:sp>
      <p:sp>
        <p:nvSpPr>
          <p:cNvPr id="35" name="矩形: 圆角 1"/>
          <p:cNvSpPr/>
          <p:nvPr/>
        </p:nvSpPr>
        <p:spPr>
          <a:xfrm>
            <a:off x="5744397" y="1494956"/>
            <a:ext cx="3161415" cy="848045"/>
          </a:xfrm>
          <a:prstGeom prst="roundRect">
            <a:avLst/>
          </a:prstGeom>
          <a:solidFill>
            <a:schemeClr val="bg1"/>
          </a:solidFill>
          <a:ln>
            <a:noFill/>
          </a:ln>
          <a:effectLst>
            <a:outerShdw blurRad="152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36" name="文本框 35"/>
          <p:cNvSpPr txBox="1"/>
          <p:nvPr/>
        </p:nvSpPr>
        <p:spPr>
          <a:xfrm>
            <a:off x="5744158" y="1494956"/>
            <a:ext cx="3160383" cy="764540"/>
          </a:xfrm>
          <a:prstGeom prst="rect">
            <a:avLst/>
          </a:prstGeom>
          <a:noFill/>
        </p:spPr>
        <p:txBody>
          <a:bodyPr wrap="square" rtlCol="0">
            <a:spAutoFit/>
            <a:scene3d>
              <a:camera prst="orthographicFront"/>
              <a:lightRig rig="threePt" dir="t"/>
            </a:scene3d>
            <a:sp3d contourW="12700"/>
          </a:bodyPr>
          <a:p>
            <a:pPr>
              <a:lnSpc>
                <a:spcPct val="150000"/>
              </a:lnSpc>
            </a:pPr>
            <a:r>
              <a:rPr lang="zh-CN" altLang="en-US" sz="1460" kern="1400" spc="100" dirty="0" smtClean="0">
                <a:solidFill>
                  <a:schemeClr val="bg2">
                    <a:lumMod val="25000"/>
                  </a:schemeClr>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rPr>
              <a:t>2021年全区亩均投资强度16.91万元，不足邹城经开区的三分之一。</a:t>
            </a:r>
            <a:endParaRPr lang="zh-CN" altLang="en-US" sz="1460" kern="1400" spc="100" dirty="0" smtClean="0">
              <a:solidFill>
                <a:schemeClr val="bg2">
                  <a:lumMod val="25000"/>
                </a:schemeClr>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sym typeface="+mn-ea"/>
            </a:endParaRPr>
          </a:p>
        </p:txBody>
      </p:sp>
      <p:sp>
        <p:nvSpPr>
          <p:cNvPr id="16" name="文本框 15"/>
          <p:cNvSpPr txBox="1"/>
          <p:nvPr/>
        </p:nvSpPr>
        <p:spPr>
          <a:xfrm>
            <a:off x="155477" y="202014"/>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172276" name="Freeform 296"/>
          <p:cNvSpPr/>
          <p:nvPr/>
        </p:nvSpPr>
        <p:spPr bwMode="auto">
          <a:xfrm>
            <a:off x="2697515" y="2775651"/>
            <a:ext cx="233905" cy="2895048"/>
          </a:xfrm>
          <a:custGeom>
            <a:avLst/>
            <a:gdLst>
              <a:gd name="T0" fmla="*/ 0 w 249"/>
              <a:gd name="T1" fmla="*/ 1703 h 1703"/>
              <a:gd name="T2" fmla="*/ 249 w 249"/>
              <a:gd name="T3" fmla="*/ 1614 h 1703"/>
              <a:gd name="T4" fmla="*/ 249 w 249"/>
              <a:gd name="T5" fmla="*/ 0 h 1703"/>
              <a:gd name="T6" fmla="*/ 0 w 249"/>
              <a:gd name="T7" fmla="*/ 89 h 1703"/>
              <a:gd name="T8" fmla="*/ 0 w 249"/>
              <a:gd name="T9" fmla="*/ 1703 h 1703"/>
            </a:gdLst>
            <a:ahLst/>
            <a:cxnLst>
              <a:cxn ang="0">
                <a:pos x="T0" y="T1"/>
              </a:cxn>
              <a:cxn ang="0">
                <a:pos x="T2" y="T3"/>
              </a:cxn>
              <a:cxn ang="0">
                <a:pos x="T4" y="T5"/>
              </a:cxn>
              <a:cxn ang="0">
                <a:pos x="T6" y="T7"/>
              </a:cxn>
              <a:cxn ang="0">
                <a:pos x="T8" y="T9"/>
              </a:cxn>
            </a:cxnLst>
            <a:rect l="0" t="0" r="r" b="b"/>
            <a:pathLst>
              <a:path w="249" h="1703">
                <a:moveTo>
                  <a:pt x="0" y="1703"/>
                </a:moveTo>
                <a:lnTo>
                  <a:pt x="249" y="1614"/>
                </a:lnTo>
                <a:lnTo>
                  <a:pt x="249" y="0"/>
                </a:lnTo>
                <a:lnTo>
                  <a:pt x="0" y="89"/>
                </a:lnTo>
                <a:lnTo>
                  <a:pt x="0" y="1703"/>
                </a:lnTo>
                <a:close/>
              </a:path>
            </a:pathLst>
          </a:custGeom>
          <a:solidFill>
            <a:schemeClr val="bg1">
              <a:lumMod val="9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172084" name="Freeform 499"/>
          <p:cNvSpPr/>
          <p:nvPr/>
        </p:nvSpPr>
        <p:spPr bwMode="auto">
          <a:xfrm>
            <a:off x="2478043" y="2953232"/>
            <a:ext cx="471568" cy="2924291"/>
          </a:xfrm>
          <a:custGeom>
            <a:avLst/>
            <a:gdLst>
              <a:gd name="T0" fmla="*/ 500 w 502"/>
              <a:gd name="T1" fmla="*/ 91 h 2038"/>
              <a:gd name="T2" fmla="*/ 500 w 502"/>
              <a:gd name="T3" fmla="*/ 91 h 2038"/>
              <a:gd name="T4" fmla="*/ 250 w 502"/>
              <a:gd name="T5" fmla="*/ 0 h 2038"/>
              <a:gd name="T6" fmla="*/ 0 w 502"/>
              <a:gd name="T7" fmla="*/ 91 h 2038"/>
              <a:gd name="T8" fmla="*/ 0 w 502"/>
              <a:gd name="T9" fmla="*/ 91 h 2038"/>
              <a:gd name="T10" fmla="*/ 0 w 502"/>
              <a:gd name="T11" fmla="*/ 1949 h 2038"/>
              <a:gd name="T12" fmla="*/ 250 w 502"/>
              <a:gd name="T13" fmla="*/ 2038 h 2038"/>
              <a:gd name="T14" fmla="*/ 250 w 502"/>
              <a:gd name="T15" fmla="*/ 2038 h 2038"/>
              <a:gd name="T16" fmla="*/ 502 w 502"/>
              <a:gd name="T17" fmla="*/ 1949 h 2038"/>
              <a:gd name="T18" fmla="*/ 500 w 502"/>
              <a:gd name="T19" fmla="*/ 9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 h="2038">
                <a:moveTo>
                  <a:pt x="500" y="91"/>
                </a:moveTo>
                <a:lnTo>
                  <a:pt x="500" y="91"/>
                </a:lnTo>
                <a:lnTo>
                  <a:pt x="250" y="0"/>
                </a:lnTo>
                <a:lnTo>
                  <a:pt x="0" y="91"/>
                </a:lnTo>
                <a:lnTo>
                  <a:pt x="0" y="91"/>
                </a:lnTo>
                <a:lnTo>
                  <a:pt x="0" y="1949"/>
                </a:lnTo>
                <a:lnTo>
                  <a:pt x="250" y="2038"/>
                </a:lnTo>
                <a:lnTo>
                  <a:pt x="250" y="2038"/>
                </a:lnTo>
                <a:lnTo>
                  <a:pt x="502" y="1949"/>
                </a:lnTo>
                <a:lnTo>
                  <a:pt x="500" y="91"/>
                </a:lnTo>
                <a:close/>
              </a:path>
            </a:pathLst>
          </a:custGeom>
          <a:solidFill>
            <a:srgbClr val="FFFFFF"/>
          </a:solidFill>
          <a:ln w="14" cap="rnd">
            <a:solidFill>
              <a:srgbClr val="FFFFFF"/>
            </a:solidFill>
            <a:prstDash val="solid"/>
            <a:round/>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26" name="Freeform 500"/>
          <p:cNvSpPr/>
          <p:nvPr/>
        </p:nvSpPr>
        <p:spPr bwMode="auto">
          <a:xfrm>
            <a:off x="2462569" y="2902541"/>
            <a:ext cx="234844" cy="2924291"/>
          </a:xfrm>
          <a:custGeom>
            <a:avLst/>
            <a:gdLst>
              <a:gd name="T0" fmla="*/ 250 w 250"/>
              <a:gd name="T1" fmla="*/ 1703 h 1703"/>
              <a:gd name="T2" fmla="*/ 0 w 250"/>
              <a:gd name="T3" fmla="*/ 1614 h 1703"/>
              <a:gd name="T4" fmla="*/ 0 w 250"/>
              <a:gd name="T5" fmla="*/ 0 h 1703"/>
              <a:gd name="T6" fmla="*/ 250 w 250"/>
              <a:gd name="T7" fmla="*/ 89 h 1703"/>
              <a:gd name="T8" fmla="*/ 250 w 250"/>
              <a:gd name="T9" fmla="*/ 1703 h 1703"/>
            </a:gdLst>
            <a:ahLst/>
            <a:cxnLst>
              <a:cxn ang="0">
                <a:pos x="T0" y="T1"/>
              </a:cxn>
              <a:cxn ang="0">
                <a:pos x="T2" y="T3"/>
              </a:cxn>
              <a:cxn ang="0">
                <a:pos x="T4" y="T5"/>
              </a:cxn>
              <a:cxn ang="0">
                <a:pos x="T6" y="T7"/>
              </a:cxn>
              <a:cxn ang="0">
                <a:pos x="T8" y="T9"/>
              </a:cxn>
            </a:cxnLst>
            <a:rect l="0" t="0" r="r" b="b"/>
            <a:pathLst>
              <a:path w="250" h="1703">
                <a:moveTo>
                  <a:pt x="250" y="1703"/>
                </a:moveTo>
                <a:lnTo>
                  <a:pt x="0" y="1614"/>
                </a:lnTo>
                <a:lnTo>
                  <a:pt x="0" y="0"/>
                </a:lnTo>
                <a:lnTo>
                  <a:pt x="250" y="89"/>
                </a:lnTo>
                <a:lnTo>
                  <a:pt x="250" y="1703"/>
                </a:lnTo>
                <a:close/>
              </a:path>
            </a:pathLst>
          </a:custGeom>
          <a:solidFill>
            <a:schemeClr val="bg1">
              <a:lumMod val="8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28" name="Freeform 501"/>
          <p:cNvSpPr/>
          <p:nvPr/>
        </p:nvSpPr>
        <p:spPr bwMode="auto">
          <a:xfrm>
            <a:off x="2697413" y="2902541"/>
            <a:ext cx="234844" cy="2924291"/>
          </a:xfrm>
          <a:custGeom>
            <a:avLst/>
            <a:gdLst>
              <a:gd name="T0" fmla="*/ 0 w 250"/>
              <a:gd name="T1" fmla="*/ 1703 h 1703"/>
              <a:gd name="T2" fmla="*/ 250 w 250"/>
              <a:gd name="T3" fmla="*/ 1614 h 1703"/>
              <a:gd name="T4" fmla="*/ 250 w 250"/>
              <a:gd name="T5" fmla="*/ 0 h 1703"/>
              <a:gd name="T6" fmla="*/ 0 w 250"/>
              <a:gd name="T7" fmla="*/ 89 h 1703"/>
              <a:gd name="T8" fmla="*/ 0 w 250"/>
              <a:gd name="T9" fmla="*/ 1703 h 1703"/>
            </a:gdLst>
            <a:ahLst/>
            <a:cxnLst>
              <a:cxn ang="0">
                <a:pos x="T0" y="T1"/>
              </a:cxn>
              <a:cxn ang="0">
                <a:pos x="T2" y="T3"/>
              </a:cxn>
              <a:cxn ang="0">
                <a:pos x="T4" y="T5"/>
              </a:cxn>
              <a:cxn ang="0">
                <a:pos x="T6" y="T7"/>
              </a:cxn>
              <a:cxn ang="0">
                <a:pos x="T8" y="T9"/>
              </a:cxn>
            </a:cxnLst>
            <a:rect l="0" t="0" r="r" b="b"/>
            <a:pathLst>
              <a:path w="250" h="1703">
                <a:moveTo>
                  <a:pt x="0" y="1703"/>
                </a:moveTo>
                <a:lnTo>
                  <a:pt x="250" y="1614"/>
                </a:lnTo>
                <a:lnTo>
                  <a:pt x="250" y="0"/>
                </a:lnTo>
                <a:lnTo>
                  <a:pt x="0" y="89"/>
                </a:lnTo>
                <a:lnTo>
                  <a:pt x="0" y="1703"/>
                </a:lnTo>
                <a:close/>
              </a:path>
            </a:pathLst>
          </a:custGeom>
          <a:solidFill>
            <a:schemeClr val="bg1">
              <a:lumMod val="9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30" name="Freeform 502"/>
          <p:cNvSpPr/>
          <p:nvPr/>
        </p:nvSpPr>
        <p:spPr bwMode="auto">
          <a:xfrm>
            <a:off x="2478271" y="5105719"/>
            <a:ext cx="238227" cy="720861"/>
          </a:xfrm>
          <a:custGeom>
            <a:avLst/>
            <a:gdLst>
              <a:gd name="T0" fmla="*/ 250 w 250"/>
              <a:gd name="T1" fmla="*/ 1396 h 1396"/>
              <a:gd name="T2" fmla="*/ 0 w 250"/>
              <a:gd name="T3" fmla="*/ 1307 h 1396"/>
              <a:gd name="T4" fmla="*/ 0 w 250"/>
              <a:gd name="T5" fmla="*/ 0 h 1396"/>
              <a:gd name="T6" fmla="*/ 250 w 250"/>
              <a:gd name="T7" fmla="*/ 90 h 1396"/>
              <a:gd name="T8" fmla="*/ 250 w 250"/>
              <a:gd name="T9" fmla="*/ 1396 h 1396"/>
              <a:gd name="connsiteX0" fmla="*/ 10144 w 10144"/>
              <a:gd name="connsiteY0" fmla="*/ 9355 h 9355"/>
              <a:gd name="connsiteX1" fmla="*/ 144 w 10144"/>
              <a:gd name="connsiteY1" fmla="*/ 8717 h 9355"/>
              <a:gd name="connsiteX2" fmla="*/ 0 w 10144"/>
              <a:gd name="connsiteY2" fmla="*/ 3858 h 9355"/>
              <a:gd name="connsiteX3" fmla="*/ 10144 w 10144"/>
              <a:gd name="connsiteY3" fmla="*/ 0 h 9355"/>
              <a:gd name="connsiteX4" fmla="*/ 10144 w 10144"/>
              <a:gd name="connsiteY4" fmla="*/ 9355 h 9355"/>
              <a:gd name="connsiteX0-1" fmla="*/ 10000 w 10000"/>
              <a:gd name="connsiteY0-2" fmla="*/ 5876 h 5876"/>
              <a:gd name="connsiteX1-3" fmla="*/ 142 w 10000"/>
              <a:gd name="connsiteY1-4" fmla="*/ 5194 h 5876"/>
              <a:gd name="connsiteX2-5" fmla="*/ 0 w 10000"/>
              <a:gd name="connsiteY2-6" fmla="*/ 0 h 5876"/>
              <a:gd name="connsiteX3-7" fmla="*/ 10000 w 10000"/>
              <a:gd name="connsiteY3-8" fmla="*/ 523 h 5876"/>
              <a:gd name="connsiteX4-9" fmla="*/ 10000 w 10000"/>
              <a:gd name="connsiteY4-10" fmla="*/ 5876 h 58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876">
                <a:moveTo>
                  <a:pt x="10000" y="5876"/>
                </a:moveTo>
                <a:lnTo>
                  <a:pt x="142" y="5194"/>
                </a:lnTo>
                <a:cubicBezTo>
                  <a:pt x="95" y="3463"/>
                  <a:pt x="47" y="1731"/>
                  <a:pt x="0" y="0"/>
                </a:cubicBezTo>
                <a:lnTo>
                  <a:pt x="10000" y="523"/>
                </a:lnTo>
                <a:lnTo>
                  <a:pt x="10000" y="5876"/>
                </a:lnTo>
                <a:close/>
              </a:path>
            </a:pathLst>
          </a:custGeom>
          <a:solidFill>
            <a:srgbClr val="406CBA"/>
          </a:solidFill>
          <a:ln>
            <a:noFill/>
          </a:ln>
          <a:extLst>
            <a:ext uri="{91240B29-F687-4F45-9708-019B960494DF}">
              <a14:hiddenLine xmlns:a14="http://schemas.microsoft.com/office/drawing/2010/main" w="9525">
                <a:solidFill>
                  <a:srgbClr val="000000"/>
                </a:solidFill>
                <a:miter lim="800000"/>
                <a:headEnd/>
                <a:tailEnd/>
              </a14:hiddenLine>
            </a:ext>
          </a:extLst>
        </p:spPr>
        <p:txBody>
          <a:bodyPr/>
          <a:p>
            <a:endParaRPr lang="zh-CN" altLang="en-US" sz="1300">
              <a:latin typeface="+mn-lt"/>
              <a:ea typeface="+mn-ea"/>
              <a:cs typeface="+mn-ea"/>
              <a:sym typeface="+mn-lt"/>
            </a:endParaRPr>
          </a:p>
        </p:txBody>
      </p:sp>
      <p:sp>
        <p:nvSpPr>
          <p:cNvPr id="32" name="Freeform 503"/>
          <p:cNvSpPr/>
          <p:nvPr/>
        </p:nvSpPr>
        <p:spPr bwMode="auto">
          <a:xfrm>
            <a:off x="2716498" y="5098900"/>
            <a:ext cx="236724" cy="727680"/>
          </a:xfrm>
          <a:custGeom>
            <a:avLst/>
            <a:gdLst>
              <a:gd name="T0" fmla="*/ 0 w 252"/>
              <a:gd name="T1" fmla="*/ 1396 h 1396"/>
              <a:gd name="T2" fmla="*/ 252 w 252"/>
              <a:gd name="T3" fmla="*/ 1307 h 1396"/>
              <a:gd name="T4" fmla="*/ 252 w 252"/>
              <a:gd name="T5" fmla="*/ 0 h 1396"/>
              <a:gd name="T6" fmla="*/ 0 w 252"/>
              <a:gd name="T7" fmla="*/ 90 h 1396"/>
              <a:gd name="T8" fmla="*/ 0 w 252"/>
              <a:gd name="T9" fmla="*/ 1396 h 1396"/>
              <a:gd name="connsiteX0" fmla="*/ 0 w 10000"/>
              <a:gd name="connsiteY0" fmla="*/ 10000 h 10000"/>
              <a:gd name="connsiteX1" fmla="*/ 10000 w 10000"/>
              <a:gd name="connsiteY1" fmla="*/ 9362 h 10000"/>
              <a:gd name="connsiteX2" fmla="*/ 10000 w 10000"/>
              <a:gd name="connsiteY2" fmla="*/ 0 h 10000"/>
              <a:gd name="connsiteX3" fmla="*/ 0 w 10000"/>
              <a:gd name="connsiteY3" fmla="*/ 4992 h 10000"/>
              <a:gd name="connsiteX4" fmla="*/ 0 w 10000"/>
              <a:gd name="connsiteY4" fmla="*/ 10000 h 10000"/>
              <a:gd name="connsiteX0-1" fmla="*/ 0 w 10000"/>
              <a:gd name="connsiteY0-2" fmla="*/ 5549 h 5549"/>
              <a:gd name="connsiteX1-3" fmla="*/ 10000 w 10000"/>
              <a:gd name="connsiteY1-4" fmla="*/ 4911 h 5549"/>
              <a:gd name="connsiteX2-5" fmla="*/ 9857 w 10000"/>
              <a:gd name="connsiteY2-6" fmla="*/ 0 h 5549"/>
              <a:gd name="connsiteX3-7" fmla="*/ 0 w 10000"/>
              <a:gd name="connsiteY3-8" fmla="*/ 541 h 5549"/>
              <a:gd name="connsiteX4-9" fmla="*/ 0 w 10000"/>
              <a:gd name="connsiteY4-10" fmla="*/ 5549 h 55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549">
                <a:moveTo>
                  <a:pt x="0" y="5549"/>
                </a:moveTo>
                <a:lnTo>
                  <a:pt x="10000" y="4911"/>
                </a:lnTo>
                <a:cubicBezTo>
                  <a:pt x="9952" y="3274"/>
                  <a:pt x="9905" y="1637"/>
                  <a:pt x="9857" y="0"/>
                </a:cubicBezTo>
                <a:lnTo>
                  <a:pt x="0" y="541"/>
                </a:lnTo>
                <a:lnTo>
                  <a:pt x="0" y="5549"/>
                </a:lnTo>
                <a:close/>
              </a:path>
            </a:pathLst>
          </a:custGeom>
          <a:solidFill>
            <a:srgbClr val="406CBA"/>
          </a:solidFill>
          <a:ln>
            <a:noFill/>
          </a:ln>
        </p:spPr>
        <p:txBody>
          <a:bodyPr/>
          <a:p>
            <a:endParaRPr lang="zh-CN" altLang="en-US" sz="1300">
              <a:latin typeface="+mn-lt"/>
              <a:ea typeface="+mn-ea"/>
              <a:cs typeface="+mn-ea"/>
              <a:sym typeface="+mn-lt"/>
            </a:endParaRPr>
          </a:p>
        </p:txBody>
      </p:sp>
      <p:sp>
        <p:nvSpPr>
          <p:cNvPr id="34" name="Freeform 504"/>
          <p:cNvSpPr/>
          <p:nvPr/>
        </p:nvSpPr>
        <p:spPr bwMode="auto">
          <a:xfrm>
            <a:off x="2462559" y="2792487"/>
            <a:ext cx="469905" cy="258938"/>
          </a:xfrm>
          <a:custGeom>
            <a:avLst/>
            <a:gdLst>
              <a:gd name="T0" fmla="*/ 250 w 500"/>
              <a:gd name="T1" fmla="*/ 180 h 180"/>
              <a:gd name="T2" fmla="*/ 0 w 500"/>
              <a:gd name="T3" fmla="*/ 91 h 180"/>
              <a:gd name="T4" fmla="*/ 250 w 500"/>
              <a:gd name="T5" fmla="*/ 0 h 180"/>
              <a:gd name="T6" fmla="*/ 500 w 500"/>
              <a:gd name="T7" fmla="*/ 91 h 180"/>
              <a:gd name="T8" fmla="*/ 250 w 500"/>
              <a:gd name="T9" fmla="*/ 180 h 180"/>
            </a:gdLst>
            <a:ahLst/>
            <a:cxnLst>
              <a:cxn ang="0">
                <a:pos x="T0" y="T1"/>
              </a:cxn>
              <a:cxn ang="0">
                <a:pos x="T2" y="T3"/>
              </a:cxn>
              <a:cxn ang="0">
                <a:pos x="T4" y="T5"/>
              </a:cxn>
              <a:cxn ang="0">
                <a:pos x="T6" y="T7"/>
              </a:cxn>
              <a:cxn ang="0">
                <a:pos x="T8" y="T9"/>
              </a:cxn>
            </a:cxnLst>
            <a:rect l="0" t="0" r="r" b="b"/>
            <a:pathLst>
              <a:path w="500" h="180">
                <a:moveTo>
                  <a:pt x="250" y="180"/>
                </a:moveTo>
                <a:lnTo>
                  <a:pt x="0" y="91"/>
                </a:lnTo>
                <a:lnTo>
                  <a:pt x="250" y="0"/>
                </a:lnTo>
                <a:lnTo>
                  <a:pt x="500" y="91"/>
                </a:lnTo>
                <a:lnTo>
                  <a:pt x="250" y="180"/>
                </a:lnTo>
                <a:close/>
              </a:path>
            </a:pathLst>
          </a:custGeom>
          <a:solidFill>
            <a:schemeClr val="bg1">
              <a:lumMod val="6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37" name="Freeform 505"/>
          <p:cNvSpPr/>
          <p:nvPr/>
        </p:nvSpPr>
        <p:spPr bwMode="auto">
          <a:xfrm>
            <a:off x="2479939" y="5002806"/>
            <a:ext cx="236559" cy="170028"/>
          </a:xfrm>
          <a:custGeom>
            <a:avLst/>
            <a:gdLst>
              <a:gd name="T0" fmla="*/ 0 w 250"/>
              <a:gd name="T1" fmla="*/ 91 h 181"/>
              <a:gd name="T2" fmla="*/ 250 w 250"/>
              <a:gd name="T3" fmla="*/ 181 h 181"/>
              <a:gd name="T4" fmla="*/ 250 w 250"/>
              <a:gd name="T5" fmla="*/ 181 h 181"/>
              <a:gd name="T6" fmla="*/ 250 w 250"/>
              <a:gd name="T7" fmla="*/ 0 h 181"/>
              <a:gd name="T8" fmla="*/ 0 w 250"/>
              <a:gd name="T9" fmla="*/ 91 h 181"/>
              <a:gd name="connsiteX0" fmla="*/ 0 w 10217"/>
              <a:gd name="connsiteY0" fmla="*/ 5826 h 10000"/>
              <a:gd name="connsiteX1" fmla="*/ 10217 w 10217"/>
              <a:gd name="connsiteY1" fmla="*/ 10000 h 10000"/>
              <a:gd name="connsiteX2" fmla="*/ 10217 w 10217"/>
              <a:gd name="connsiteY2" fmla="*/ 10000 h 10000"/>
              <a:gd name="connsiteX3" fmla="*/ 10217 w 10217"/>
              <a:gd name="connsiteY3" fmla="*/ 0 h 10000"/>
              <a:gd name="connsiteX4" fmla="*/ 0 w 10217"/>
              <a:gd name="connsiteY4" fmla="*/ 5826 h 10000"/>
              <a:gd name="connsiteX0-1" fmla="*/ 0 w 10073"/>
              <a:gd name="connsiteY0-2" fmla="*/ 6026 h 10000"/>
              <a:gd name="connsiteX1-3" fmla="*/ 10073 w 10073"/>
              <a:gd name="connsiteY1-4" fmla="*/ 10000 h 10000"/>
              <a:gd name="connsiteX2-5" fmla="*/ 10073 w 10073"/>
              <a:gd name="connsiteY2-6" fmla="*/ 10000 h 10000"/>
              <a:gd name="connsiteX3-7" fmla="*/ 10073 w 10073"/>
              <a:gd name="connsiteY3-8" fmla="*/ 0 h 10000"/>
              <a:gd name="connsiteX4-9" fmla="*/ 0 w 10073"/>
              <a:gd name="connsiteY4-10" fmla="*/ 60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73" h="10000">
                <a:moveTo>
                  <a:pt x="0" y="6026"/>
                </a:moveTo>
                <a:lnTo>
                  <a:pt x="10073" y="10000"/>
                </a:lnTo>
                <a:lnTo>
                  <a:pt x="10073" y="10000"/>
                </a:lnTo>
                <a:lnTo>
                  <a:pt x="10073" y="0"/>
                </a:lnTo>
                <a:lnTo>
                  <a:pt x="0" y="6026"/>
                </a:lnTo>
                <a:close/>
              </a:path>
            </a:pathLst>
          </a:custGeom>
          <a:solidFill>
            <a:srgbClr val="406CBA"/>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38" name="Freeform 506"/>
          <p:cNvSpPr/>
          <p:nvPr/>
        </p:nvSpPr>
        <p:spPr bwMode="auto">
          <a:xfrm>
            <a:off x="2716498" y="5002806"/>
            <a:ext cx="238428" cy="170028"/>
          </a:xfrm>
          <a:custGeom>
            <a:avLst/>
            <a:gdLst>
              <a:gd name="T0" fmla="*/ 0 w 252"/>
              <a:gd name="T1" fmla="*/ 0 h 181"/>
              <a:gd name="T2" fmla="*/ 0 w 252"/>
              <a:gd name="T3" fmla="*/ 181 h 181"/>
              <a:gd name="T4" fmla="*/ 252 w 252"/>
              <a:gd name="T5" fmla="*/ 91 h 181"/>
              <a:gd name="T6" fmla="*/ 0 w 252"/>
              <a:gd name="T7" fmla="*/ 0 h 181"/>
              <a:gd name="connsiteX0" fmla="*/ 0 w 10072"/>
              <a:gd name="connsiteY0" fmla="*/ 0 h 10000"/>
              <a:gd name="connsiteX1" fmla="*/ 0 w 10072"/>
              <a:gd name="connsiteY1" fmla="*/ 10000 h 10000"/>
              <a:gd name="connsiteX2" fmla="*/ 10072 w 10072"/>
              <a:gd name="connsiteY2" fmla="*/ 5427 h 10000"/>
              <a:gd name="connsiteX3" fmla="*/ 0 w 10072"/>
              <a:gd name="connsiteY3" fmla="*/ 0 h 10000"/>
              <a:gd name="connsiteX0-1" fmla="*/ 0 w 10072"/>
              <a:gd name="connsiteY0-2" fmla="*/ 0 h 10000"/>
              <a:gd name="connsiteX1-3" fmla="*/ 0 w 10072"/>
              <a:gd name="connsiteY1-4" fmla="*/ 10000 h 10000"/>
              <a:gd name="connsiteX2-5" fmla="*/ 10072 w 10072"/>
              <a:gd name="connsiteY2-6" fmla="*/ 5527 h 10000"/>
              <a:gd name="connsiteX3-7" fmla="*/ 0 w 10072"/>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072" h="10000">
                <a:moveTo>
                  <a:pt x="0" y="0"/>
                </a:moveTo>
                <a:lnTo>
                  <a:pt x="0" y="10000"/>
                </a:lnTo>
                <a:lnTo>
                  <a:pt x="10072" y="5527"/>
                </a:lnTo>
                <a:lnTo>
                  <a:pt x="0" y="0"/>
                </a:lnTo>
                <a:close/>
              </a:path>
            </a:pathLst>
          </a:custGeom>
          <a:solidFill>
            <a:srgbClr val="406CBA"/>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39" name="文本框 38"/>
          <p:cNvSpPr txBox="1"/>
          <p:nvPr/>
        </p:nvSpPr>
        <p:spPr>
          <a:xfrm>
            <a:off x="2401177" y="5200816"/>
            <a:ext cx="1105902" cy="26606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3.58</a:t>
            </a:r>
            <a:r>
              <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万</a:t>
            </a:r>
            <a:endPar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0" name="文本框 39"/>
          <p:cNvSpPr txBox="1"/>
          <p:nvPr/>
        </p:nvSpPr>
        <p:spPr>
          <a:xfrm>
            <a:off x="2366102" y="3277351"/>
            <a:ext cx="1180695" cy="26606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16.16</a:t>
            </a:r>
            <a:r>
              <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万</a:t>
            </a:r>
            <a:endPar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52" name="Freeform 499"/>
          <p:cNvSpPr/>
          <p:nvPr/>
        </p:nvSpPr>
        <p:spPr bwMode="auto">
          <a:xfrm>
            <a:off x="7499994" y="3194717"/>
            <a:ext cx="471568" cy="2631862"/>
          </a:xfrm>
          <a:custGeom>
            <a:avLst/>
            <a:gdLst>
              <a:gd name="T0" fmla="*/ 500 w 502"/>
              <a:gd name="T1" fmla="*/ 91 h 2038"/>
              <a:gd name="T2" fmla="*/ 500 w 502"/>
              <a:gd name="T3" fmla="*/ 91 h 2038"/>
              <a:gd name="T4" fmla="*/ 250 w 502"/>
              <a:gd name="T5" fmla="*/ 0 h 2038"/>
              <a:gd name="T6" fmla="*/ 0 w 502"/>
              <a:gd name="T7" fmla="*/ 91 h 2038"/>
              <a:gd name="T8" fmla="*/ 0 w 502"/>
              <a:gd name="T9" fmla="*/ 91 h 2038"/>
              <a:gd name="T10" fmla="*/ 0 w 502"/>
              <a:gd name="T11" fmla="*/ 1949 h 2038"/>
              <a:gd name="T12" fmla="*/ 250 w 502"/>
              <a:gd name="T13" fmla="*/ 2038 h 2038"/>
              <a:gd name="T14" fmla="*/ 250 w 502"/>
              <a:gd name="T15" fmla="*/ 2038 h 2038"/>
              <a:gd name="T16" fmla="*/ 502 w 502"/>
              <a:gd name="T17" fmla="*/ 1949 h 2038"/>
              <a:gd name="T18" fmla="*/ 500 w 502"/>
              <a:gd name="T19" fmla="*/ 9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 h="2038">
                <a:moveTo>
                  <a:pt x="500" y="91"/>
                </a:moveTo>
                <a:lnTo>
                  <a:pt x="500" y="91"/>
                </a:lnTo>
                <a:lnTo>
                  <a:pt x="250" y="0"/>
                </a:lnTo>
                <a:lnTo>
                  <a:pt x="0" y="91"/>
                </a:lnTo>
                <a:lnTo>
                  <a:pt x="0" y="91"/>
                </a:lnTo>
                <a:lnTo>
                  <a:pt x="0" y="1949"/>
                </a:lnTo>
                <a:lnTo>
                  <a:pt x="250" y="2038"/>
                </a:lnTo>
                <a:lnTo>
                  <a:pt x="250" y="2038"/>
                </a:lnTo>
                <a:lnTo>
                  <a:pt x="502" y="1949"/>
                </a:lnTo>
                <a:lnTo>
                  <a:pt x="500" y="91"/>
                </a:lnTo>
                <a:close/>
              </a:path>
            </a:pathLst>
          </a:custGeom>
          <a:solidFill>
            <a:srgbClr val="FFFFFF"/>
          </a:solidFill>
          <a:ln w="14" cap="rnd">
            <a:solidFill>
              <a:srgbClr val="FFFFFF"/>
            </a:solidFill>
            <a:prstDash val="solid"/>
            <a:round/>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3" name="Freeform 500"/>
          <p:cNvSpPr/>
          <p:nvPr/>
        </p:nvSpPr>
        <p:spPr bwMode="auto">
          <a:xfrm>
            <a:off x="7499994" y="3195522"/>
            <a:ext cx="234844" cy="2631862"/>
          </a:xfrm>
          <a:custGeom>
            <a:avLst/>
            <a:gdLst>
              <a:gd name="T0" fmla="*/ 250 w 250"/>
              <a:gd name="T1" fmla="*/ 1703 h 1703"/>
              <a:gd name="T2" fmla="*/ 0 w 250"/>
              <a:gd name="T3" fmla="*/ 1614 h 1703"/>
              <a:gd name="T4" fmla="*/ 0 w 250"/>
              <a:gd name="T5" fmla="*/ 0 h 1703"/>
              <a:gd name="T6" fmla="*/ 250 w 250"/>
              <a:gd name="T7" fmla="*/ 89 h 1703"/>
              <a:gd name="T8" fmla="*/ 250 w 250"/>
              <a:gd name="T9" fmla="*/ 1703 h 1703"/>
            </a:gdLst>
            <a:ahLst/>
            <a:cxnLst>
              <a:cxn ang="0">
                <a:pos x="T0" y="T1"/>
              </a:cxn>
              <a:cxn ang="0">
                <a:pos x="T2" y="T3"/>
              </a:cxn>
              <a:cxn ang="0">
                <a:pos x="T4" y="T5"/>
              </a:cxn>
              <a:cxn ang="0">
                <a:pos x="T6" y="T7"/>
              </a:cxn>
              <a:cxn ang="0">
                <a:pos x="T8" y="T9"/>
              </a:cxn>
            </a:cxnLst>
            <a:rect l="0" t="0" r="r" b="b"/>
            <a:pathLst>
              <a:path w="250" h="1703">
                <a:moveTo>
                  <a:pt x="250" y="1703"/>
                </a:moveTo>
                <a:lnTo>
                  <a:pt x="0" y="1614"/>
                </a:lnTo>
                <a:lnTo>
                  <a:pt x="0" y="0"/>
                </a:lnTo>
                <a:lnTo>
                  <a:pt x="250" y="89"/>
                </a:lnTo>
                <a:lnTo>
                  <a:pt x="250" y="1703"/>
                </a:lnTo>
                <a:close/>
              </a:path>
            </a:pathLst>
          </a:custGeom>
          <a:solidFill>
            <a:schemeClr val="bg1">
              <a:lumMod val="8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4" name="Freeform 501"/>
          <p:cNvSpPr/>
          <p:nvPr/>
        </p:nvSpPr>
        <p:spPr bwMode="auto">
          <a:xfrm>
            <a:off x="7734838" y="3195522"/>
            <a:ext cx="234844" cy="2631862"/>
          </a:xfrm>
          <a:custGeom>
            <a:avLst/>
            <a:gdLst>
              <a:gd name="T0" fmla="*/ 0 w 250"/>
              <a:gd name="T1" fmla="*/ 1703 h 1703"/>
              <a:gd name="T2" fmla="*/ 250 w 250"/>
              <a:gd name="T3" fmla="*/ 1614 h 1703"/>
              <a:gd name="T4" fmla="*/ 250 w 250"/>
              <a:gd name="T5" fmla="*/ 0 h 1703"/>
              <a:gd name="T6" fmla="*/ 0 w 250"/>
              <a:gd name="T7" fmla="*/ 89 h 1703"/>
              <a:gd name="T8" fmla="*/ 0 w 250"/>
              <a:gd name="T9" fmla="*/ 1703 h 1703"/>
            </a:gdLst>
            <a:ahLst/>
            <a:cxnLst>
              <a:cxn ang="0">
                <a:pos x="T0" y="T1"/>
              </a:cxn>
              <a:cxn ang="0">
                <a:pos x="T2" y="T3"/>
              </a:cxn>
              <a:cxn ang="0">
                <a:pos x="T4" y="T5"/>
              </a:cxn>
              <a:cxn ang="0">
                <a:pos x="T6" y="T7"/>
              </a:cxn>
              <a:cxn ang="0">
                <a:pos x="T8" y="T9"/>
              </a:cxn>
            </a:cxnLst>
            <a:rect l="0" t="0" r="r" b="b"/>
            <a:pathLst>
              <a:path w="250" h="1703">
                <a:moveTo>
                  <a:pt x="0" y="1703"/>
                </a:moveTo>
                <a:lnTo>
                  <a:pt x="250" y="1614"/>
                </a:lnTo>
                <a:lnTo>
                  <a:pt x="250" y="0"/>
                </a:lnTo>
                <a:lnTo>
                  <a:pt x="0" y="89"/>
                </a:lnTo>
                <a:lnTo>
                  <a:pt x="0" y="1703"/>
                </a:lnTo>
                <a:close/>
              </a:path>
            </a:pathLst>
          </a:custGeom>
          <a:solidFill>
            <a:schemeClr val="bg1">
              <a:lumMod val="9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5" name="Freeform 504"/>
          <p:cNvSpPr/>
          <p:nvPr/>
        </p:nvSpPr>
        <p:spPr bwMode="auto">
          <a:xfrm>
            <a:off x="7504110" y="3072058"/>
            <a:ext cx="469905" cy="251717"/>
          </a:xfrm>
          <a:custGeom>
            <a:avLst/>
            <a:gdLst>
              <a:gd name="T0" fmla="*/ 250 w 500"/>
              <a:gd name="T1" fmla="*/ 180 h 180"/>
              <a:gd name="T2" fmla="*/ 0 w 500"/>
              <a:gd name="T3" fmla="*/ 91 h 180"/>
              <a:gd name="T4" fmla="*/ 250 w 500"/>
              <a:gd name="T5" fmla="*/ 0 h 180"/>
              <a:gd name="T6" fmla="*/ 500 w 500"/>
              <a:gd name="T7" fmla="*/ 91 h 180"/>
              <a:gd name="T8" fmla="*/ 250 w 500"/>
              <a:gd name="T9" fmla="*/ 180 h 180"/>
            </a:gdLst>
            <a:ahLst/>
            <a:cxnLst>
              <a:cxn ang="0">
                <a:pos x="T0" y="T1"/>
              </a:cxn>
              <a:cxn ang="0">
                <a:pos x="T2" y="T3"/>
              </a:cxn>
              <a:cxn ang="0">
                <a:pos x="T4" y="T5"/>
              </a:cxn>
              <a:cxn ang="0">
                <a:pos x="T6" y="T7"/>
              </a:cxn>
              <a:cxn ang="0">
                <a:pos x="T8" y="T9"/>
              </a:cxn>
            </a:cxnLst>
            <a:rect l="0" t="0" r="r" b="b"/>
            <a:pathLst>
              <a:path w="500" h="180">
                <a:moveTo>
                  <a:pt x="250" y="180"/>
                </a:moveTo>
                <a:lnTo>
                  <a:pt x="0" y="91"/>
                </a:lnTo>
                <a:lnTo>
                  <a:pt x="250" y="0"/>
                </a:lnTo>
                <a:lnTo>
                  <a:pt x="500" y="91"/>
                </a:lnTo>
                <a:lnTo>
                  <a:pt x="250" y="180"/>
                </a:lnTo>
                <a:close/>
              </a:path>
            </a:pathLst>
          </a:custGeom>
          <a:solidFill>
            <a:schemeClr val="bg1">
              <a:lumMod val="65000"/>
            </a:schemeClr>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9" name="Freeform 502"/>
          <p:cNvSpPr/>
          <p:nvPr/>
        </p:nvSpPr>
        <p:spPr bwMode="auto">
          <a:xfrm>
            <a:off x="7500222" y="4943618"/>
            <a:ext cx="238227" cy="877287"/>
          </a:xfrm>
          <a:custGeom>
            <a:avLst/>
            <a:gdLst>
              <a:gd name="T0" fmla="*/ 250 w 250"/>
              <a:gd name="T1" fmla="*/ 1396 h 1396"/>
              <a:gd name="T2" fmla="*/ 0 w 250"/>
              <a:gd name="T3" fmla="*/ 1307 h 1396"/>
              <a:gd name="T4" fmla="*/ 0 w 250"/>
              <a:gd name="T5" fmla="*/ 0 h 1396"/>
              <a:gd name="T6" fmla="*/ 250 w 250"/>
              <a:gd name="T7" fmla="*/ 90 h 1396"/>
              <a:gd name="T8" fmla="*/ 250 w 250"/>
              <a:gd name="T9" fmla="*/ 1396 h 1396"/>
              <a:gd name="connsiteX0" fmla="*/ 10144 w 10144"/>
              <a:gd name="connsiteY0" fmla="*/ 9355 h 9355"/>
              <a:gd name="connsiteX1" fmla="*/ 144 w 10144"/>
              <a:gd name="connsiteY1" fmla="*/ 8717 h 9355"/>
              <a:gd name="connsiteX2" fmla="*/ 0 w 10144"/>
              <a:gd name="connsiteY2" fmla="*/ 3858 h 9355"/>
              <a:gd name="connsiteX3" fmla="*/ 10144 w 10144"/>
              <a:gd name="connsiteY3" fmla="*/ 0 h 9355"/>
              <a:gd name="connsiteX4" fmla="*/ 10144 w 10144"/>
              <a:gd name="connsiteY4" fmla="*/ 9355 h 9355"/>
              <a:gd name="connsiteX0-1" fmla="*/ 10000 w 10000"/>
              <a:gd name="connsiteY0-2" fmla="*/ 5876 h 5876"/>
              <a:gd name="connsiteX1-3" fmla="*/ 142 w 10000"/>
              <a:gd name="connsiteY1-4" fmla="*/ 5194 h 5876"/>
              <a:gd name="connsiteX2-5" fmla="*/ 0 w 10000"/>
              <a:gd name="connsiteY2-6" fmla="*/ 0 h 5876"/>
              <a:gd name="connsiteX3-7" fmla="*/ 10000 w 10000"/>
              <a:gd name="connsiteY3-8" fmla="*/ 523 h 5876"/>
              <a:gd name="connsiteX4-9" fmla="*/ 10000 w 10000"/>
              <a:gd name="connsiteY4-10" fmla="*/ 5876 h 58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876">
                <a:moveTo>
                  <a:pt x="10000" y="5876"/>
                </a:moveTo>
                <a:lnTo>
                  <a:pt x="142" y="5194"/>
                </a:lnTo>
                <a:cubicBezTo>
                  <a:pt x="95" y="3463"/>
                  <a:pt x="47" y="1731"/>
                  <a:pt x="0" y="0"/>
                </a:cubicBezTo>
                <a:lnTo>
                  <a:pt x="10000" y="523"/>
                </a:lnTo>
                <a:lnTo>
                  <a:pt x="10000" y="5876"/>
                </a:lnTo>
                <a:close/>
              </a:path>
            </a:pathLst>
          </a:custGeom>
          <a:solidFill>
            <a:srgbClr val="406CBA"/>
          </a:solidFill>
          <a:ln>
            <a:noFill/>
          </a:ln>
          <a:extLst>
            <a:ext uri="{91240B29-F687-4F45-9708-019B960494DF}">
              <a14:hiddenLine xmlns:a14="http://schemas.microsoft.com/office/drawing/2010/main" w="9525">
                <a:solidFill>
                  <a:srgbClr val="000000"/>
                </a:solidFill>
                <a:miter lim="800000"/>
                <a:headEnd/>
                <a:tailEnd/>
              </a14:hiddenLine>
            </a:ext>
          </a:extLst>
        </p:spPr>
        <p:txBody>
          <a:bodyPr/>
          <a:p>
            <a:endParaRPr lang="zh-CN" altLang="en-US" sz="1300">
              <a:latin typeface="+mn-lt"/>
              <a:ea typeface="+mn-ea"/>
              <a:cs typeface="+mn-ea"/>
              <a:sym typeface="+mn-lt"/>
            </a:endParaRPr>
          </a:p>
        </p:txBody>
      </p:sp>
      <p:sp>
        <p:nvSpPr>
          <p:cNvPr id="50" name="Freeform 503"/>
          <p:cNvSpPr/>
          <p:nvPr/>
        </p:nvSpPr>
        <p:spPr bwMode="auto">
          <a:xfrm>
            <a:off x="7734838" y="4950324"/>
            <a:ext cx="236724" cy="877287"/>
          </a:xfrm>
          <a:custGeom>
            <a:avLst/>
            <a:gdLst>
              <a:gd name="T0" fmla="*/ 0 w 252"/>
              <a:gd name="T1" fmla="*/ 1396 h 1396"/>
              <a:gd name="T2" fmla="*/ 252 w 252"/>
              <a:gd name="T3" fmla="*/ 1307 h 1396"/>
              <a:gd name="T4" fmla="*/ 252 w 252"/>
              <a:gd name="T5" fmla="*/ 0 h 1396"/>
              <a:gd name="T6" fmla="*/ 0 w 252"/>
              <a:gd name="T7" fmla="*/ 90 h 1396"/>
              <a:gd name="T8" fmla="*/ 0 w 252"/>
              <a:gd name="T9" fmla="*/ 1396 h 1396"/>
              <a:gd name="connsiteX0" fmla="*/ 0 w 10000"/>
              <a:gd name="connsiteY0" fmla="*/ 10000 h 10000"/>
              <a:gd name="connsiteX1" fmla="*/ 10000 w 10000"/>
              <a:gd name="connsiteY1" fmla="*/ 9362 h 10000"/>
              <a:gd name="connsiteX2" fmla="*/ 10000 w 10000"/>
              <a:gd name="connsiteY2" fmla="*/ 0 h 10000"/>
              <a:gd name="connsiteX3" fmla="*/ 0 w 10000"/>
              <a:gd name="connsiteY3" fmla="*/ 4992 h 10000"/>
              <a:gd name="connsiteX4" fmla="*/ 0 w 10000"/>
              <a:gd name="connsiteY4" fmla="*/ 10000 h 10000"/>
              <a:gd name="connsiteX0-1" fmla="*/ 0 w 10000"/>
              <a:gd name="connsiteY0-2" fmla="*/ 5549 h 5549"/>
              <a:gd name="connsiteX1-3" fmla="*/ 10000 w 10000"/>
              <a:gd name="connsiteY1-4" fmla="*/ 4911 h 5549"/>
              <a:gd name="connsiteX2-5" fmla="*/ 9857 w 10000"/>
              <a:gd name="connsiteY2-6" fmla="*/ 0 h 5549"/>
              <a:gd name="connsiteX3-7" fmla="*/ 0 w 10000"/>
              <a:gd name="connsiteY3-8" fmla="*/ 541 h 5549"/>
              <a:gd name="connsiteX4-9" fmla="*/ 0 w 10000"/>
              <a:gd name="connsiteY4-10" fmla="*/ 5549 h 55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549">
                <a:moveTo>
                  <a:pt x="0" y="5549"/>
                </a:moveTo>
                <a:lnTo>
                  <a:pt x="10000" y="4911"/>
                </a:lnTo>
                <a:cubicBezTo>
                  <a:pt x="9952" y="3274"/>
                  <a:pt x="9905" y="1637"/>
                  <a:pt x="9857" y="0"/>
                </a:cubicBezTo>
                <a:lnTo>
                  <a:pt x="0" y="541"/>
                </a:lnTo>
                <a:lnTo>
                  <a:pt x="0" y="5549"/>
                </a:lnTo>
                <a:close/>
              </a:path>
            </a:pathLst>
          </a:custGeom>
          <a:solidFill>
            <a:srgbClr val="406CBA"/>
          </a:solidFill>
          <a:ln>
            <a:noFill/>
          </a:ln>
        </p:spPr>
        <p:txBody>
          <a:bodyPr/>
          <a:p>
            <a:endParaRPr lang="zh-CN" altLang="en-US" sz="1300">
              <a:latin typeface="+mn-lt"/>
              <a:ea typeface="+mn-ea"/>
              <a:cs typeface="+mn-ea"/>
              <a:sym typeface="+mn-lt"/>
            </a:endParaRPr>
          </a:p>
        </p:txBody>
      </p:sp>
      <p:sp>
        <p:nvSpPr>
          <p:cNvPr id="46" name="Freeform 505"/>
          <p:cNvSpPr/>
          <p:nvPr/>
        </p:nvSpPr>
        <p:spPr bwMode="auto">
          <a:xfrm>
            <a:off x="7498795" y="4848273"/>
            <a:ext cx="236559" cy="175457"/>
          </a:xfrm>
          <a:custGeom>
            <a:avLst/>
            <a:gdLst>
              <a:gd name="T0" fmla="*/ 0 w 250"/>
              <a:gd name="T1" fmla="*/ 91 h 181"/>
              <a:gd name="T2" fmla="*/ 250 w 250"/>
              <a:gd name="T3" fmla="*/ 181 h 181"/>
              <a:gd name="T4" fmla="*/ 250 w 250"/>
              <a:gd name="T5" fmla="*/ 181 h 181"/>
              <a:gd name="T6" fmla="*/ 250 w 250"/>
              <a:gd name="T7" fmla="*/ 0 h 181"/>
              <a:gd name="T8" fmla="*/ 0 w 250"/>
              <a:gd name="T9" fmla="*/ 91 h 181"/>
              <a:gd name="connsiteX0" fmla="*/ 0 w 10217"/>
              <a:gd name="connsiteY0" fmla="*/ 5826 h 10000"/>
              <a:gd name="connsiteX1" fmla="*/ 10217 w 10217"/>
              <a:gd name="connsiteY1" fmla="*/ 10000 h 10000"/>
              <a:gd name="connsiteX2" fmla="*/ 10217 w 10217"/>
              <a:gd name="connsiteY2" fmla="*/ 10000 h 10000"/>
              <a:gd name="connsiteX3" fmla="*/ 10217 w 10217"/>
              <a:gd name="connsiteY3" fmla="*/ 0 h 10000"/>
              <a:gd name="connsiteX4" fmla="*/ 0 w 10217"/>
              <a:gd name="connsiteY4" fmla="*/ 5826 h 10000"/>
              <a:gd name="connsiteX0-1" fmla="*/ 0 w 10073"/>
              <a:gd name="connsiteY0-2" fmla="*/ 6026 h 10000"/>
              <a:gd name="connsiteX1-3" fmla="*/ 10073 w 10073"/>
              <a:gd name="connsiteY1-4" fmla="*/ 10000 h 10000"/>
              <a:gd name="connsiteX2-5" fmla="*/ 10073 w 10073"/>
              <a:gd name="connsiteY2-6" fmla="*/ 10000 h 10000"/>
              <a:gd name="connsiteX3-7" fmla="*/ 10073 w 10073"/>
              <a:gd name="connsiteY3-8" fmla="*/ 0 h 10000"/>
              <a:gd name="connsiteX4-9" fmla="*/ 0 w 10073"/>
              <a:gd name="connsiteY4-10" fmla="*/ 60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73" h="10000">
                <a:moveTo>
                  <a:pt x="0" y="6026"/>
                </a:moveTo>
                <a:lnTo>
                  <a:pt x="10073" y="10000"/>
                </a:lnTo>
                <a:lnTo>
                  <a:pt x="10073" y="10000"/>
                </a:lnTo>
                <a:lnTo>
                  <a:pt x="10073" y="0"/>
                </a:lnTo>
                <a:lnTo>
                  <a:pt x="0" y="6026"/>
                </a:lnTo>
                <a:close/>
              </a:path>
            </a:pathLst>
          </a:custGeom>
          <a:solidFill>
            <a:srgbClr val="406CBA"/>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7" name="Freeform 506"/>
          <p:cNvSpPr/>
          <p:nvPr/>
        </p:nvSpPr>
        <p:spPr bwMode="auto">
          <a:xfrm>
            <a:off x="7735194" y="4848516"/>
            <a:ext cx="238305" cy="188272"/>
          </a:xfrm>
          <a:custGeom>
            <a:avLst/>
            <a:gdLst>
              <a:gd name="T0" fmla="*/ 0 w 252"/>
              <a:gd name="T1" fmla="*/ 0 h 181"/>
              <a:gd name="T2" fmla="*/ 0 w 252"/>
              <a:gd name="T3" fmla="*/ 181 h 181"/>
              <a:gd name="T4" fmla="*/ 252 w 252"/>
              <a:gd name="T5" fmla="*/ 91 h 181"/>
              <a:gd name="T6" fmla="*/ 0 w 252"/>
              <a:gd name="T7" fmla="*/ 0 h 181"/>
              <a:gd name="connsiteX0" fmla="*/ 0 w 10072"/>
              <a:gd name="connsiteY0" fmla="*/ 0 h 10000"/>
              <a:gd name="connsiteX1" fmla="*/ 0 w 10072"/>
              <a:gd name="connsiteY1" fmla="*/ 10000 h 10000"/>
              <a:gd name="connsiteX2" fmla="*/ 10072 w 10072"/>
              <a:gd name="connsiteY2" fmla="*/ 5427 h 10000"/>
              <a:gd name="connsiteX3" fmla="*/ 0 w 10072"/>
              <a:gd name="connsiteY3" fmla="*/ 0 h 10000"/>
              <a:gd name="connsiteX0-1" fmla="*/ 0 w 10072"/>
              <a:gd name="connsiteY0-2" fmla="*/ 0 h 10000"/>
              <a:gd name="connsiteX1-3" fmla="*/ 0 w 10072"/>
              <a:gd name="connsiteY1-4" fmla="*/ 10000 h 10000"/>
              <a:gd name="connsiteX2-5" fmla="*/ 10072 w 10072"/>
              <a:gd name="connsiteY2-6" fmla="*/ 5527 h 10000"/>
              <a:gd name="connsiteX3-7" fmla="*/ 0 w 10072"/>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072" h="10000">
                <a:moveTo>
                  <a:pt x="0" y="0"/>
                </a:moveTo>
                <a:lnTo>
                  <a:pt x="0" y="10000"/>
                </a:lnTo>
                <a:lnTo>
                  <a:pt x="10072" y="5527"/>
                </a:lnTo>
                <a:lnTo>
                  <a:pt x="0" y="0"/>
                </a:lnTo>
                <a:close/>
              </a:path>
            </a:pathLst>
          </a:custGeom>
          <a:solidFill>
            <a:srgbClr val="406CBA"/>
          </a:solidFill>
          <a:ln>
            <a:noFill/>
          </a:ln>
        </p:spPr>
        <p:txBody>
          <a:bodyPr vert="horz" wrap="square" lIns="74277" tIns="37138" rIns="74277" bIns="37138" numCol="1" anchor="t" anchorCtr="0" compatLnSpc="1"/>
          <a:p>
            <a:endParaRPr lang="zh-CN" altLang="en-US" sz="1460">
              <a:latin typeface="+mn-lt"/>
              <a:ea typeface="+mn-ea"/>
              <a:cs typeface="+mn-ea"/>
              <a:sym typeface="+mn-lt"/>
            </a:endParaRPr>
          </a:p>
        </p:txBody>
      </p:sp>
      <p:sp>
        <p:nvSpPr>
          <p:cNvPr id="48" name="文本框 47"/>
          <p:cNvSpPr txBox="1"/>
          <p:nvPr/>
        </p:nvSpPr>
        <p:spPr>
          <a:xfrm>
            <a:off x="7390632" y="3385156"/>
            <a:ext cx="1180695" cy="26606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56.84</a:t>
            </a:r>
            <a:r>
              <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万</a:t>
            </a:r>
            <a:endParaRPr lang="zh-CN" altLang="en-US" sz="113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53" name="文本框 52"/>
          <p:cNvSpPr txBox="1"/>
          <p:nvPr/>
        </p:nvSpPr>
        <p:spPr>
          <a:xfrm>
            <a:off x="7390632" y="5098685"/>
            <a:ext cx="976433" cy="26606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latin typeface="Noto Sans S Chinese Bold" panose="020B0800000000000000" charset="-122"/>
                <a:ea typeface="Noto Sans S Chinese Bold" panose="020B0800000000000000" charset="-122"/>
                <a:cs typeface="Noto Sans S Chinese Bold" panose="020B0800000000000000" charset="-122"/>
              </a:rPr>
              <a:t>16.91</a:t>
            </a:r>
            <a:r>
              <a:rPr lang="zh-CN" altLang="en-US" sz="1135">
                <a:solidFill>
                  <a:srgbClr val="FF0000"/>
                </a:solidFill>
                <a:effectLst>
                  <a:outerShdw blurRad="38100" dist="38100" dir="2700000" algn="tl">
                    <a:srgbClr val="000000">
                      <a:alpha val="43137"/>
                    </a:srgbClr>
                  </a:outerShdw>
                </a:effectLst>
                <a:latin typeface="Noto Sans S Chinese Bold" panose="020B0800000000000000" charset="-122"/>
                <a:ea typeface="Noto Sans S Chinese Bold" panose="020B0800000000000000" charset="-122"/>
                <a:cs typeface="Noto Sans S Chinese Bold" panose="020B0800000000000000" charset="-122"/>
              </a:rPr>
              <a:t>万</a:t>
            </a:r>
            <a:endParaRPr lang="zh-CN" altLang="en-US" sz="1135">
              <a:solidFill>
                <a:srgbClr val="FF0000"/>
              </a:solidFill>
              <a:effectLst>
                <a:outerShdw blurRad="38100" dist="38100" dir="2700000" algn="tl">
                  <a:srgbClr val="000000">
                    <a:alpha val="43137"/>
                  </a:srgbClr>
                </a:outerShdw>
              </a:effectLst>
              <a:latin typeface="Noto Sans S Chinese Bold" panose="020B0800000000000000" charset="-122"/>
              <a:ea typeface="Noto Sans S Chinese Bold" panose="020B0800000000000000" charset="-122"/>
              <a:cs typeface="Noto Sans S Chinese Bold" panose="020B0800000000000000" charset="-122"/>
            </a:endParaRPr>
          </a:p>
        </p:txBody>
      </p:sp>
      <p:sp>
        <p:nvSpPr>
          <p:cNvPr id="4" name="文本框 3"/>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4</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4810" y="22668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750577" y="1131047"/>
            <a:ext cx="868807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406400" y="500380"/>
            <a:ext cx="7082790" cy="460375"/>
          </a:xfrm>
          <a:prstGeom prst="rect">
            <a:avLst/>
          </a:prstGeom>
          <a:noFill/>
        </p:spPr>
        <p:txBody>
          <a:bodyPr wrap="square" rtlCol="0">
            <a:spAutoFit/>
          </a:bodyPr>
          <a:p>
            <a:pPr algn="ct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6" name="文本框 5"/>
          <p:cNvSpPr txBox="1"/>
          <p:nvPr/>
        </p:nvSpPr>
        <p:spPr>
          <a:xfrm>
            <a:off x="750577" y="1295379"/>
            <a:ext cx="6988744" cy="429895"/>
          </a:xfrm>
          <a:prstGeom prst="rect">
            <a:avLst/>
          </a:prstGeom>
          <a:noFill/>
        </p:spPr>
        <p:txBody>
          <a:bodyPr wrap="square" rtlCol="0">
            <a:spAutoFit/>
          </a:bodyPr>
          <a:p>
            <a:r>
              <a:rPr lang="zh-CN" sz="2200">
                <a:latin typeface="Noto Sans S Chinese Medium" panose="020B0600000000000000" charset="-122"/>
                <a:ea typeface="Noto Sans S Chinese Medium" panose="020B0600000000000000" charset="-122"/>
                <a:cs typeface="Noto Sans S Chinese Medium" panose="020B0600000000000000" charset="-122"/>
              </a:rPr>
              <a:t>第二</a:t>
            </a:r>
            <a:r>
              <a:rPr lang="en-US" altLang="zh-CN" sz="2200">
                <a:latin typeface="Noto Sans S Chinese Medium" panose="020B0600000000000000" charset="-122"/>
                <a:ea typeface="Noto Sans S Chinese Medium" panose="020B0600000000000000" charset="-122"/>
                <a:cs typeface="Noto Sans S Chinese Medium" panose="020B0600000000000000" charset="-122"/>
              </a:rPr>
              <a:t>     </a:t>
            </a:r>
            <a:r>
              <a:rPr sz="2200">
                <a:latin typeface="Noto Sans S Chinese Medium" panose="020B0600000000000000" charset="-122"/>
                <a:ea typeface="Noto Sans S Chinese Medium" panose="020B0600000000000000" charset="-122"/>
                <a:cs typeface="Noto Sans S Chinese Medium" panose="020B0600000000000000" charset="-122"/>
              </a:rPr>
              <a:t>招大引强是推动园区产业提档升级的强劲引擎</a:t>
            </a:r>
            <a:endParaRPr lang="zh-CN" altLang="en-US" sz="2200">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3" name="图片 2" descr="1"/>
          <p:cNvPicPr>
            <a:picLocks noChangeAspect="1"/>
          </p:cNvPicPr>
          <p:nvPr/>
        </p:nvPicPr>
        <p:blipFill>
          <a:blip r:embed="rId2"/>
          <a:stretch>
            <a:fillRect/>
          </a:stretch>
        </p:blipFill>
        <p:spPr>
          <a:xfrm>
            <a:off x="-141778" y="2504148"/>
            <a:ext cx="3495661" cy="2621359"/>
          </a:xfrm>
          <a:prstGeom prst="rect">
            <a:avLst/>
          </a:prstGeom>
        </p:spPr>
      </p:pic>
      <p:pic>
        <p:nvPicPr>
          <p:cNvPr id="5" name="图片 4" descr="3"/>
          <p:cNvPicPr>
            <a:picLocks noChangeAspect="1"/>
          </p:cNvPicPr>
          <p:nvPr/>
        </p:nvPicPr>
        <p:blipFill>
          <a:blip r:embed="rId3"/>
          <a:stretch>
            <a:fillRect/>
          </a:stretch>
        </p:blipFill>
        <p:spPr>
          <a:xfrm>
            <a:off x="923374" y="2247789"/>
            <a:ext cx="1621715" cy="1216286"/>
          </a:xfrm>
          <a:prstGeom prst="rect">
            <a:avLst/>
          </a:prstGeom>
        </p:spPr>
      </p:pic>
      <p:pic>
        <p:nvPicPr>
          <p:cNvPr id="7" name="图片 6" descr="4"/>
          <p:cNvPicPr>
            <a:picLocks noChangeAspect="1"/>
          </p:cNvPicPr>
          <p:nvPr/>
        </p:nvPicPr>
        <p:blipFill>
          <a:blip r:embed="rId4"/>
          <a:stretch>
            <a:fillRect/>
          </a:stretch>
        </p:blipFill>
        <p:spPr>
          <a:xfrm>
            <a:off x="1828110" y="1725787"/>
            <a:ext cx="1381346" cy="1036267"/>
          </a:xfrm>
          <a:prstGeom prst="rect">
            <a:avLst/>
          </a:prstGeom>
        </p:spPr>
      </p:pic>
      <p:pic>
        <p:nvPicPr>
          <p:cNvPr id="8" name="图片 7" descr="7"/>
          <p:cNvPicPr>
            <a:picLocks noChangeAspect="1"/>
          </p:cNvPicPr>
          <p:nvPr/>
        </p:nvPicPr>
        <p:blipFill>
          <a:blip r:embed="rId5"/>
          <a:stretch>
            <a:fillRect/>
          </a:stretch>
        </p:blipFill>
        <p:spPr>
          <a:xfrm>
            <a:off x="945554" y="4060355"/>
            <a:ext cx="2408329" cy="1805860"/>
          </a:xfrm>
          <a:prstGeom prst="rect">
            <a:avLst/>
          </a:prstGeom>
        </p:spPr>
      </p:pic>
      <p:pic>
        <p:nvPicPr>
          <p:cNvPr id="9" name="图片 8" descr="55"/>
          <p:cNvPicPr>
            <a:picLocks noChangeAspect="1"/>
          </p:cNvPicPr>
          <p:nvPr/>
        </p:nvPicPr>
        <p:blipFill>
          <a:blip r:embed="rId6"/>
          <a:stretch>
            <a:fillRect/>
          </a:stretch>
        </p:blipFill>
        <p:spPr>
          <a:xfrm>
            <a:off x="3940878" y="515175"/>
            <a:ext cx="4728969" cy="3545179"/>
          </a:xfrm>
          <a:prstGeom prst="rect">
            <a:avLst/>
          </a:prstGeom>
        </p:spPr>
      </p:pic>
      <p:pic>
        <p:nvPicPr>
          <p:cNvPr id="11" name="图片 10" descr="66"/>
          <p:cNvPicPr>
            <a:picLocks noChangeAspect="1"/>
          </p:cNvPicPr>
          <p:nvPr/>
        </p:nvPicPr>
        <p:blipFill>
          <a:blip r:embed="rId7"/>
          <a:stretch>
            <a:fillRect/>
          </a:stretch>
        </p:blipFill>
        <p:spPr>
          <a:xfrm>
            <a:off x="6413167" y="4703573"/>
            <a:ext cx="2098325" cy="578742"/>
          </a:xfrm>
          <a:prstGeom prst="rect">
            <a:avLst/>
          </a:prstGeom>
        </p:spPr>
      </p:pic>
      <p:pic>
        <p:nvPicPr>
          <p:cNvPr id="4" name="图片 3" descr="2"/>
          <p:cNvPicPr>
            <a:picLocks noChangeAspect="1"/>
          </p:cNvPicPr>
          <p:nvPr/>
        </p:nvPicPr>
        <p:blipFill>
          <a:blip r:embed="rId8"/>
          <a:stretch>
            <a:fillRect/>
          </a:stretch>
        </p:blipFill>
        <p:spPr>
          <a:xfrm>
            <a:off x="923374" y="3919538"/>
            <a:ext cx="1596440" cy="1197201"/>
          </a:xfrm>
          <a:prstGeom prst="rect">
            <a:avLst/>
          </a:prstGeom>
        </p:spPr>
      </p:pic>
      <p:pic>
        <p:nvPicPr>
          <p:cNvPr id="13" name="图片 12" descr="77"/>
          <p:cNvPicPr>
            <a:picLocks noChangeAspect="1"/>
          </p:cNvPicPr>
          <p:nvPr/>
        </p:nvPicPr>
        <p:blipFill>
          <a:blip r:embed="rId9"/>
          <a:stretch>
            <a:fillRect/>
          </a:stretch>
        </p:blipFill>
        <p:spPr>
          <a:xfrm>
            <a:off x="5983495" y="2039401"/>
            <a:ext cx="4584026" cy="3436859"/>
          </a:xfrm>
          <a:prstGeom prst="rect">
            <a:avLst/>
          </a:prstGeom>
        </p:spPr>
      </p:pic>
      <p:sp>
        <p:nvSpPr>
          <p:cNvPr id="17" name="文本框 16"/>
          <p:cNvSpPr txBox="1"/>
          <p:nvPr/>
        </p:nvSpPr>
        <p:spPr>
          <a:xfrm>
            <a:off x="154842" y="240749"/>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grpSp>
        <p:nvGrpSpPr>
          <p:cNvPr id="12" name="组合 31"/>
          <p:cNvGrpSpPr/>
          <p:nvPr/>
        </p:nvGrpSpPr>
        <p:grpSpPr>
          <a:xfrm>
            <a:off x="2592544" y="3054520"/>
            <a:ext cx="1520632" cy="1520632"/>
            <a:chOff x="3244850" y="2506711"/>
            <a:chExt cx="2209800" cy="2209800"/>
          </a:xfrm>
        </p:grpSpPr>
        <p:sp>
          <p:nvSpPr>
            <p:cNvPr id="33" name="椭圆 32"/>
            <p:cNvSpPr/>
            <p:nvPr/>
          </p:nvSpPr>
          <p:spPr>
            <a:xfrm>
              <a:off x="3244850" y="2506711"/>
              <a:ext cx="2209800" cy="2209800"/>
            </a:xfrm>
            <a:prstGeom prst="ellipse">
              <a:avLst/>
            </a:prstGeom>
            <a:solidFill>
              <a:schemeClr val="accent1">
                <a:lumMod val="20000"/>
                <a:lumOff val="80000"/>
              </a:schemeClr>
            </a:solidFill>
            <a:ln w="15875" cap="rnd" cmpd="sng" algn="ctr">
              <a:noFill/>
              <a:prstDash val="sysDot"/>
              <a:miter lim="800000"/>
            </a:ln>
            <a:effectLst/>
          </p:spPr>
          <p:txBody>
            <a:bodyPr rtlCol="0" anchor="ctr"/>
            <a:p>
              <a:pPr algn="ctr" defTabSz="685800">
                <a:defRPr/>
              </a:pPr>
              <a:endParaRPr lang="zh-CN" altLang="en-US" sz="1135" kern="0" dirty="0">
                <a:solidFill>
                  <a:prstClr val="white"/>
                </a:solidFill>
                <a:cs typeface="+mn-ea"/>
                <a:sym typeface="+mn-lt"/>
              </a:endParaRPr>
            </a:p>
          </p:txBody>
        </p:sp>
        <p:grpSp>
          <p:nvGrpSpPr>
            <p:cNvPr id="18" name="组合 33"/>
            <p:cNvGrpSpPr/>
            <p:nvPr/>
          </p:nvGrpSpPr>
          <p:grpSpPr>
            <a:xfrm>
              <a:off x="3495542" y="2757403"/>
              <a:ext cx="1708416" cy="1708416"/>
              <a:chOff x="3495542" y="2757403"/>
              <a:chExt cx="1708416" cy="1708416"/>
            </a:xfrm>
          </p:grpSpPr>
          <p:sp>
            <p:nvSpPr>
              <p:cNvPr id="35" name="椭圆 34"/>
              <p:cNvSpPr/>
              <p:nvPr/>
            </p:nvSpPr>
            <p:spPr>
              <a:xfrm>
                <a:off x="3495542" y="2757403"/>
                <a:ext cx="1708416" cy="1708416"/>
              </a:xfrm>
              <a:prstGeom prst="ellipse">
                <a:avLst/>
              </a:prstGeom>
              <a:solidFill>
                <a:schemeClr val="accent5">
                  <a:lumMod val="75000"/>
                </a:schemeClr>
              </a:solidFill>
              <a:ln w="57150" cap="flat" cmpd="sng" algn="ctr">
                <a:solidFill>
                  <a:schemeClr val="bg1">
                    <a:lumMod val="75000"/>
                  </a:schemeClr>
                </a:solidFill>
                <a:prstDash val="solid"/>
                <a:miter lim="800000"/>
              </a:ln>
              <a:effectLst/>
            </p:spPr>
            <p:txBody>
              <a:bodyPr rtlCol="0" anchor="ctr"/>
              <a:p>
                <a:pPr algn="ctr" defTabSz="685800">
                  <a:defRPr/>
                </a:pPr>
                <a:endParaRPr lang="zh-CN" altLang="en-US" sz="1135" kern="0" dirty="0">
                  <a:solidFill>
                    <a:prstClr val="white"/>
                  </a:solidFill>
                  <a:cs typeface="+mn-ea"/>
                  <a:sym typeface="+mn-lt"/>
                </a:endParaRPr>
              </a:p>
            </p:txBody>
          </p:sp>
          <p:sp>
            <p:nvSpPr>
              <p:cNvPr id="37" name="矩形 36"/>
              <p:cNvSpPr/>
              <p:nvPr/>
            </p:nvSpPr>
            <p:spPr>
              <a:xfrm>
                <a:off x="3635733" y="3195144"/>
                <a:ext cx="1429173" cy="784371"/>
              </a:xfrm>
              <a:prstGeom prst="rect">
                <a:avLst/>
              </a:prstGeom>
            </p:spPr>
            <p:txBody>
              <a:bodyPr wrap="square">
                <a:spAutoFit/>
              </a:bodyPr>
              <a:p>
                <a:pPr algn="ctr" defTabSz="685800">
                  <a:defRPr/>
                </a:pPr>
                <a:r>
                  <a:rPr lang="zh-CN" altLang="zh-CN" sz="1460" kern="0" spc="200" dirty="0">
                    <a:solidFill>
                      <a:prstClr val="white"/>
                    </a:solidFill>
                    <a:uFillTx/>
                    <a:cs typeface="+mn-ea"/>
                    <a:sym typeface="+mn-lt"/>
                  </a:rPr>
                  <a:t>滕州</a:t>
                </a:r>
                <a:endParaRPr lang="zh-CN" altLang="zh-CN" sz="1460" kern="0" spc="200" dirty="0">
                  <a:solidFill>
                    <a:prstClr val="white"/>
                  </a:solidFill>
                  <a:uFillTx/>
                  <a:cs typeface="+mn-ea"/>
                  <a:sym typeface="+mn-lt"/>
                </a:endParaRPr>
              </a:p>
              <a:p>
                <a:pPr algn="ctr" defTabSz="685800">
                  <a:defRPr/>
                </a:pPr>
                <a:r>
                  <a:rPr lang="zh-CN" altLang="zh-CN" sz="1460" kern="0" spc="200" dirty="0">
                    <a:solidFill>
                      <a:prstClr val="white"/>
                    </a:solidFill>
                    <a:uFillTx/>
                    <a:cs typeface="+mn-ea"/>
                    <a:sym typeface="+mn-lt"/>
                  </a:rPr>
                  <a:t>经开区</a:t>
                </a:r>
                <a:endParaRPr lang="zh-CN" altLang="zh-CN" sz="1460" kern="0" spc="200" dirty="0">
                  <a:solidFill>
                    <a:prstClr val="white"/>
                  </a:solidFill>
                  <a:uFillTx/>
                  <a:cs typeface="+mn-ea"/>
                  <a:sym typeface="+mn-lt"/>
                </a:endParaRPr>
              </a:p>
            </p:txBody>
          </p:sp>
        </p:grpSp>
      </p:grpSp>
      <p:cxnSp>
        <p:nvCxnSpPr>
          <p:cNvPr id="25" name="直接箭头连接符 24"/>
          <p:cNvCxnSpPr/>
          <p:nvPr/>
        </p:nvCxnSpPr>
        <p:spPr>
          <a:xfrm flipH="1">
            <a:off x="2136050" y="3788521"/>
            <a:ext cx="350915" cy="0"/>
          </a:xfrm>
          <a:prstGeom prst="straightConnector1">
            <a:avLst/>
          </a:prstGeom>
          <a:noFill/>
          <a:ln w="12700" cap="flat" cmpd="sng" algn="ctr">
            <a:solidFill>
              <a:srgbClr val="5A6478">
                <a:lumMod val="40000"/>
                <a:lumOff val="60000"/>
              </a:srgbClr>
            </a:solidFill>
            <a:prstDash val="solid"/>
            <a:miter lim="800000"/>
            <a:tailEnd type="arrow"/>
          </a:ln>
          <a:effectLst/>
        </p:spPr>
      </p:cxnSp>
      <p:grpSp>
        <p:nvGrpSpPr>
          <p:cNvPr id="24" name="组合 28"/>
          <p:cNvGrpSpPr/>
          <p:nvPr/>
        </p:nvGrpSpPr>
        <p:grpSpPr>
          <a:xfrm>
            <a:off x="4513945" y="3580649"/>
            <a:ext cx="590605" cy="590605"/>
            <a:chOff x="5770515" y="3286125"/>
            <a:chExt cx="650970" cy="650970"/>
          </a:xfrm>
          <a:solidFill>
            <a:srgbClr val="8FAADC"/>
          </a:solidFill>
        </p:grpSpPr>
        <p:sp>
          <p:nvSpPr>
            <p:cNvPr id="30" name="椭圆 29"/>
            <p:cNvSpPr/>
            <p:nvPr/>
          </p:nvSpPr>
          <p:spPr>
            <a:xfrm>
              <a:off x="5770515" y="3286125"/>
              <a:ext cx="650970" cy="650970"/>
            </a:xfrm>
            <a:prstGeom prst="ellipse">
              <a:avLst/>
            </a:prstGeom>
            <a:grpFill/>
            <a:ln w="12700" cap="flat" cmpd="sng" algn="ctr">
              <a:noFill/>
              <a:prstDash val="solid"/>
              <a:miter lim="800000"/>
            </a:ln>
            <a:effectLst/>
          </p:spPr>
          <p:txBody>
            <a:bodyPr rtlCol="0" anchor="ctr"/>
            <a:p>
              <a:pPr algn="ctr" defTabSz="685800">
                <a:defRPr/>
              </a:pPr>
              <a:endParaRPr lang="zh-CN" altLang="en-US" sz="1135" kern="0" dirty="0">
                <a:solidFill>
                  <a:prstClr val="white"/>
                </a:solidFill>
                <a:cs typeface="+mn-ea"/>
                <a:sym typeface="+mn-lt"/>
              </a:endParaRPr>
            </a:p>
          </p:txBody>
        </p:sp>
        <p:sp>
          <p:nvSpPr>
            <p:cNvPr id="31" name="矩形 30"/>
            <p:cNvSpPr/>
            <p:nvPr/>
          </p:nvSpPr>
          <p:spPr>
            <a:xfrm>
              <a:off x="5842512" y="3423339"/>
              <a:ext cx="506975" cy="376547"/>
            </a:xfrm>
            <a:prstGeom prst="rect">
              <a:avLst/>
            </a:prstGeom>
            <a:grpFill/>
          </p:spPr>
          <p:txBody>
            <a:bodyPr wrap="square" anchor="ctr">
              <a:spAutoFit/>
            </a:bodyPr>
            <a:p>
              <a:pPr algn="ctr" defTabSz="685800">
                <a:defRPr/>
              </a:pPr>
              <a:r>
                <a:rPr lang="en-US" altLang="zh-CN" sz="1625" kern="0" dirty="0">
                  <a:solidFill>
                    <a:prstClr val="white"/>
                  </a:solidFill>
                  <a:cs typeface="+mn-ea"/>
                  <a:sym typeface="+mn-lt"/>
                </a:rPr>
                <a:t>VS</a:t>
              </a:r>
              <a:endParaRPr lang="zh-CN" altLang="en-US" sz="1625" kern="0" dirty="0">
                <a:solidFill>
                  <a:prstClr val="white"/>
                </a:solidFill>
                <a:cs typeface="+mn-ea"/>
                <a:sym typeface="+mn-lt"/>
              </a:endParaRPr>
            </a:p>
          </p:txBody>
        </p:sp>
      </p:grpSp>
      <p:grpSp>
        <p:nvGrpSpPr>
          <p:cNvPr id="29" name="组合 31"/>
          <p:cNvGrpSpPr/>
          <p:nvPr/>
        </p:nvGrpSpPr>
        <p:grpSpPr>
          <a:xfrm>
            <a:off x="5505079" y="3054520"/>
            <a:ext cx="1520632" cy="1520632"/>
            <a:chOff x="3244850" y="2506711"/>
            <a:chExt cx="2209800" cy="2209800"/>
          </a:xfrm>
        </p:grpSpPr>
        <p:sp>
          <p:nvSpPr>
            <p:cNvPr id="32" name="椭圆 31"/>
            <p:cNvSpPr/>
            <p:nvPr/>
          </p:nvSpPr>
          <p:spPr>
            <a:xfrm>
              <a:off x="3244850" y="2506711"/>
              <a:ext cx="2209800" cy="2209800"/>
            </a:xfrm>
            <a:prstGeom prst="ellipse">
              <a:avLst/>
            </a:prstGeom>
            <a:solidFill>
              <a:srgbClr val="DCE7F1"/>
            </a:solidFill>
            <a:ln w="15875" cap="rnd" cmpd="sng" algn="ctr">
              <a:noFill/>
              <a:prstDash val="sysDot"/>
              <a:miter lim="800000"/>
            </a:ln>
            <a:effectLst/>
          </p:spPr>
          <p:txBody>
            <a:bodyPr rtlCol="0" anchor="ctr"/>
            <a:p>
              <a:pPr algn="ctr" defTabSz="685800">
                <a:defRPr/>
              </a:pPr>
              <a:endParaRPr lang="zh-CN" altLang="en-US" sz="1135" kern="0" dirty="0">
                <a:solidFill>
                  <a:prstClr val="white"/>
                </a:solidFill>
                <a:cs typeface="+mn-ea"/>
                <a:sym typeface="+mn-lt"/>
              </a:endParaRPr>
            </a:p>
          </p:txBody>
        </p:sp>
        <p:grpSp>
          <p:nvGrpSpPr>
            <p:cNvPr id="34" name="组合 33"/>
            <p:cNvGrpSpPr/>
            <p:nvPr/>
          </p:nvGrpSpPr>
          <p:grpSpPr>
            <a:xfrm>
              <a:off x="3495542" y="2757403"/>
              <a:ext cx="1708416" cy="1708416"/>
              <a:chOff x="3495542" y="2757403"/>
              <a:chExt cx="1708416" cy="1708416"/>
            </a:xfrm>
          </p:grpSpPr>
          <p:sp>
            <p:nvSpPr>
              <p:cNvPr id="38" name="椭圆 37"/>
              <p:cNvSpPr/>
              <p:nvPr/>
            </p:nvSpPr>
            <p:spPr>
              <a:xfrm>
                <a:off x="3495542" y="2757403"/>
                <a:ext cx="1708416" cy="1708416"/>
              </a:xfrm>
              <a:prstGeom prst="ellipse">
                <a:avLst/>
              </a:prstGeom>
              <a:solidFill>
                <a:schemeClr val="accent1">
                  <a:lumMod val="60000"/>
                  <a:lumOff val="40000"/>
                </a:schemeClr>
              </a:solidFill>
              <a:ln w="53975" cap="flat" cmpd="sng" algn="ctr">
                <a:solidFill>
                  <a:schemeClr val="bg1">
                    <a:lumMod val="85000"/>
                  </a:schemeClr>
                </a:solidFill>
                <a:prstDash val="solid"/>
                <a:miter lim="800000"/>
              </a:ln>
              <a:effectLst/>
            </p:spPr>
            <p:txBody>
              <a:bodyPr rtlCol="0" anchor="ctr"/>
              <a:p>
                <a:pPr algn="ctr" defTabSz="685800">
                  <a:defRPr/>
                </a:pPr>
                <a:endParaRPr lang="zh-CN" altLang="en-US" sz="1135" kern="0" dirty="0">
                  <a:solidFill>
                    <a:prstClr val="white"/>
                  </a:solidFill>
                  <a:cs typeface="+mn-ea"/>
                  <a:sym typeface="+mn-lt"/>
                </a:endParaRPr>
              </a:p>
            </p:txBody>
          </p:sp>
          <p:sp>
            <p:nvSpPr>
              <p:cNvPr id="40" name="矩形 39"/>
              <p:cNvSpPr/>
              <p:nvPr/>
            </p:nvSpPr>
            <p:spPr>
              <a:xfrm>
                <a:off x="3635733" y="3195144"/>
                <a:ext cx="1429173" cy="784371"/>
              </a:xfrm>
              <a:prstGeom prst="rect">
                <a:avLst/>
              </a:prstGeom>
            </p:spPr>
            <p:txBody>
              <a:bodyPr wrap="square">
                <a:spAutoFit/>
              </a:bodyPr>
              <a:p>
                <a:pPr algn="ctr" defTabSz="685800">
                  <a:defRPr/>
                </a:pPr>
                <a:r>
                  <a:rPr lang="zh-CN" altLang="zh-CN" sz="1460" kern="0" spc="200" dirty="0">
                    <a:solidFill>
                      <a:prstClr val="white"/>
                    </a:solidFill>
                    <a:uFillTx/>
                    <a:cs typeface="+mn-ea"/>
                    <a:sym typeface="+mn-lt"/>
                  </a:rPr>
                  <a:t>聊城</a:t>
                </a:r>
                <a:endParaRPr lang="zh-CN" altLang="zh-CN" sz="1460" kern="0" spc="200" dirty="0">
                  <a:solidFill>
                    <a:prstClr val="white"/>
                  </a:solidFill>
                  <a:uFillTx/>
                  <a:cs typeface="+mn-ea"/>
                  <a:sym typeface="+mn-lt"/>
                </a:endParaRPr>
              </a:p>
              <a:p>
                <a:pPr algn="ctr" defTabSz="685800">
                  <a:defRPr/>
                </a:pPr>
                <a:r>
                  <a:rPr lang="zh-CN" altLang="zh-CN" sz="1460" kern="0" spc="200" dirty="0">
                    <a:solidFill>
                      <a:prstClr val="white"/>
                    </a:solidFill>
                    <a:uFillTx/>
                    <a:cs typeface="+mn-ea"/>
                    <a:sym typeface="+mn-lt"/>
                  </a:rPr>
                  <a:t>经开区</a:t>
                </a:r>
                <a:endParaRPr lang="zh-CN" altLang="zh-CN" sz="1460" kern="0" spc="200" dirty="0">
                  <a:solidFill>
                    <a:prstClr val="white"/>
                  </a:solidFill>
                  <a:uFillTx/>
                  <a:cs typeface="+mn-ea"/>
                  <a:sym typeface="+mn-lt"/>
                </a:endParaRPr>
              </a:p>
            </p:txBody>
          </p:sp>
        </p:grpSp>
      </p:grpSp>
      <p:cxnSp>
        <p:nvCxnSpPr>
          <p:cNvPr id="44" name="直接箭头连接符 43"/>
          <p:cNvCxnSpPr/>
          <p:nvPr/>
        </p:nvCxnSpPr>
        <p:spPr>
          <a:xfrm>
            <a:off x="7098682" y="3817923"/>
            <a:ext cx="444115" cy="0"/>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45" name="直接箭头连接符 44"/>
          <p:cNvCxnSpPr/>
          <p:nvPr/>
        </p:nvCxnSpPr>
        <p:spPr>
          <a:xfrm flipH="1" flipV="1">
            <a:off x="2252623" y="3219580"/>
            <a:ext cx="292429" cy="204700"/>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46" name="直接箭头连接符 45"/>
          <p:cNvCxnSpPr/>
          <p:nvPr/>
        </p:nvCxnSpPr>
        <p:spPr>
          <a:xfrm flipH="1">
            <a:off x="2486802" y="4441540"/>
            <a:ext cx="292429" cy="233943"/>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47" name="直接箭头连接符 46"/>
          <p:cNvCxnSpPr/>
          <p:nvPr/>
        </p:nvCxnSpPr>
        <p:spPr>
          <a:xfrm flipH="1" flipV="1">
            <a:off x="2592544" y="2762054"/>
            <a:ext cx="268738" cy="292466"/>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48" name="直接箭头连接符 47"/>
          <p:cNvCxnSpPr/>
          <p:nvPr/>
        </p:nvCxnSpPr>
        <p:spPr>
          <a:xfrm flipH="1">
            <a:off x="2236633" y="4152685"/>
            <a:ext cx="344563" cy="123795"/>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49" name="直接箭头连接符 48"/>
          <p:cNvCxnSpPr/>
          <p:nvPr/>
        </p:nvCxnSpPr>
        <p:spPr>
          <a:xfrm>
            <a:off x="6839744" y="4354368"/>
            <a:ext cx="292429" cy="32167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50" name="直接箭头连接符 49"/>
          <p:cNvCxnSpPr/>
          <p:nvPr/>
        </p:nvCxnSpPr>
        <p:spPr>
          <a:xfrm flipV="1">
            <a:off x="6704085" y="2756380"/>
            <a:ext cx="233943" cy="321672"/>
          </a:xfrm>
          <a:prstGeom prst="straightConnector1">
            <a:avLst/>
          </a:prstGeom>
          <a:noFill/>
          <a:ln w="12700" cap="flat" cmpd="sng" algn="ctr">
            <a:solidFill>
              <a:srgbClr val="5A6478">
                <a:lumMod val="40000"/>
                <a:lumOff val="60000"/>
              </a:srgbClr>
            </a:solidFill>
            <a:prstDash val="solid"/>
            <a:miter lim="800000"/>
            <a:tailEnd type="arrow"/>
          </a:ln>
          <a:effectLst/>
        </p:spPr>
      </p:cxnSp>
      <p:sp>
        <p:nvSpPr>
          <p:cNvPr id="14" name="文本框 13"/>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5</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7350" y="22668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flipV="1">
            <a:off x="855926" y="1021194"/>
            <a:ext cx="8688070" cy="22696"/>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203835" y="389255"/>
            <a:ext cx="6536690"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6" name="文本框 5"/>
          <p:cNvSpPr txBox="1"/>
          <p:nvPr/>
        </p:nvSpPr>
        <p:spPr>
          <a:xfrm>
            <a:off x="813720" y="1233743"/>
            <a:ext cx="6988744" cy="429895"/>
          </a:xfrm>
          <a:prstGeom prst="rect">
            <a:avLst/>
          </a:prstGeom>
          <a:noFill/>
        </p:spPr>
        <p:txBody>
          <a:bodyPr wrap="square" rtlCol="0">
            <a:spAutoFit/>
          </a:bodyPr>
          <a:p>
            <a:r>
              <a:rPr lang="zh-CN" sz="2200">
                <a:latin typeface="Noto Sans S Chinese Medium" panose="020B0600000000000000" charset="-122"/>
                <a:ea typeface="Noto Sans S Chinese Medium" panose="020B0600000000000000" charset="-122"/>
                <a:cs typeface="Noto Sans S Chinese Medium" panose="020B0600000000000000" charset="-122"/>
              </a:rPr>
              <a:t>第三</a:t>
            </a:r>
            <a:r>
              <a:rPr lang="en-US" altLang="zh-CN" sz="2200">
                <a:latin typeface="Noto Sans S Chinese Medium" panose="020B0600000000000000" charset="-122"/>
                <a:ea typeface="Noto Sans S Chinese Medium" panose="020B0600000000000000" charset="-122"/>
                <a:cs typeface="Noto Sans S Chinese Medium" panose="020B0600000000000000" charset="-122"/>
              </a:rPr>
              <a:t>     </a:t>
            </a:r>
            <a:r>
              <a:rPr sz="2200">
                <a:latin typeface="Noto Sans S Chinese Medium" panose="020B0600000000000000" charset="-122"/>
                <a:ea typeface="Noto Sans S Chinese Medium" panose="020B0600000000000000" charset="-122"/>
                <a:cs typeface="Noto Sans S Chinese Medium" panose="020B0600000000000000" charset="-122"/>
              </a:rPr>
              <a:t>对外开放是加速国家级开发区发展的有力抓手</a:t>
            </a:r>
            <a:endParaRPr sz="2200">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 name="文本框 7"/>
          <p:cNvSpPr txBox="1"/>
          <p:nvPr/>
        </p:nvSpPr>
        <p:spPr>
          <a:xfrm>
            <a:off x="5271674" y="1892910"/>
            <a:ext cx="4588668" cy="315595"/>
          </a:xfrm>
          <a:prstGeom prst="rect">
            <a:avLst/>
          </a:prstGeom>
          <a:noFill/>
        </p:spPr>
        <p:txBody>
          <a:bodyPr wrap="square" rtlCol="0">
            <a:spAutoFit/>
          </a:bodyPr>
          <a:p>
            <a:r>
              <a:rPr lang="en-US" altLang="zh-CN" sz="1460"/>
              <a:t>        </a:t>
            </a:r>
            <a:endParaRPr lang="zh-CN" altLang="en-US" sz="1460"/>
          </a:p>
        </p:txBody>
      </p:sp>
      <p:sp>
        <p:nvSpPr>
          <p:cNvPr id="11" name="圆柱形 10"/>
          <p:cNvSpPr/>
          <p:nvPr/>
        </p:nvSpPr>
        <p:spPr>
          <a:xfrm>
            <a:off x="7823914" y="4910661"/>
            <a:ext cx="555615" cy="731073"/>
          </a:xfrm>
          <a:prstGeom prst="can">
            <a:avLst/>
          </a:prstGeom>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460"/>
          </a:p>
        </p:txBody>
      </p:sp>
      <p:sp>
        <p:nvSpPr>
          <p:cNvPr id="14" name="矩形: 圆角 7"/>
          <p:cNvSpPr/>
          <p:nvPr/>
        </p:nvSpPr>
        <p:spPr>
          <a:xfrm>
            <a:off x="752125" y="1871604"/>
            <a:ext cx="2463005" cy="144000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7" name="文本框 6"/>
          <p:cNvSpPr txBox="1"/>
          <p:nvPr/>
        </p:nvSpPr>
        <p:spPr>
          <a:xfrm>
            <a:off x="826918" y="1937112"/>
            <a:ext cx="2463005" cy="1179830"/>
          </a:xfrm>
          <a:prstGeom prst="rect">
            <a:avLst/>
          </a:prstGeom>
          <a:noFill/>
        </p:spPr>
        <p:txBody>
          <a:bodyPr wrap="square" rtlCol="0">
            <a:spAutoFit/>
          </a:bodyPr>
          <a:p>
            <a:pPr fontAlgn="auto">
              <a:lnSpc>
                <a:spcPct val="150000"/>
              </a:lnSpc>
            </a:pPr>
            <a:r>
              <a:rPr lang="en-US" altLang="zh-CN" sz="1300" b="1">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 </a:t>
            </a:r>
            <a:r>
              <a:rPr lang="zh-CN" altLang="en-US" sz="1300" b="1">
                <a:solidFill>
                  <a:schemeClr val="tx1"/>
                </a:solidFill>
                <a:effectLst/>
                <a:latin typeface="Noto Sans S Chinese Medium" panose="020B0600000000000000" charset="-122"/>
                <a:ea typeface="Noto Sans S Chinese Medium" panose="020B0600000000000000" charset="-122"/>
                <a:cs typeface="Noto Sans S Chinese Medium" panose="020B0600000000000000" charset="-122"/>
              </a:rPr>
              <a:t>烟台经开区</a:t>
            </a:r>
            <a:r>
              <a:rPr lang="zh-CN" altLang="en-US" sz="1135">
                <a:solidFill>
                  <a:schemeClr val="tx1"/>
                </a:solidFill>
                <a:effectLst/>
                <a:latin typeface="Noto Sans S Chinese Medium" panose="020B0600000000000000" charset="-122"/>
                <a:ea typeface="Noto Sans S Chinese Medium" panose="020B0600000000000000" charset="-122"/>
                <a:cs typeface="Noto Sans S Chinese Medium" panose="020B0600000000000000" charset="-122"/>
              </a:rPr>
              <a:t>12个省级及以上园区2021年实际使用外资21.6亿美元，外贸进出口3415.5亿元，占全市外资总量的81.5%、83%。</a:t>
            </a:r>
            <a:endParaRPr lang="zh-CN" altLang="en-US" sz="1135">
              <a:solidFill>
                <a:schemeClr val="tx1"/>
              </a:solidFill>
              <a:effectLst/>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5" name="矩形: 圆角 7"/>
          <p:cNvSpPr/>
          <p:nvPr/>
        </p:nvSpPr>
        <p:spPr>
          <a:xfrm>
            <a:off x="3722173" y="1871604"/>
            <a:ext cx="2463005" cy="144000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latin typeface="思源黑体 CN Normal" panose="020B0400000000000000" pitchFamily="34" charset="-122"/>
              <a:ea typeface="思源黑体 CN Normal" panose="020B0400000000000000" pitchFamily="34" charset="-122"/>
              <a:cs typeface="思源黑体 CN Normal" panose="020B0400000000000000" pitchFamily="34" charset="-122"/>
              <a:sym typeface="思源黑体 CN Normal" panose="020B0400000000000000" pitchFamily="34" charset="-122"/>
            </a:endParaRPr>
          </a:p>
        </p:txBody>
      </p:sp>
      <p:sp>
        <p:nvSpPr>
          <p:cNvPr id="16" name="文本框 15"/>
          <p:cNvSpPr txBox="1"/>
          <p:nvPr/>
        </p:nvSpPr>
        <p:spPr>
          <a:xfrm>
            <a:off x="3887470" y="2022475"/>
            <a:ext cx="2205355" cy="991235"/>
          </a:xfrm>
          <a:prstGeom prst="rect">
            <a:avLst/>
          </a:prstGeom>
          <a:noFill/>
        </p:spPr>
        <p:txBody>
          <a:bodyPr wrap="square" rtlCol="0">
            <a:spAutoFit/>
          </a:bodyPr>
          <a:p>
            <a:pPr fontAlgn="auto">
              <a:lnSpc>
                <a:spcPct val="150000"/>
              </a:lnSpc>
            </a:pPr>
            <a:r>
              <a:rPr lang="zh-CN" altLang="en-US" sz="1300" b="1">
                <a:solidFill>
                  <a:schemeClr val="tx1"/>
                </a:solidFill>
                <a:sym typeface="+mn-ea"/>
              </a:rPr>
              <a:t>邹平开发区</a:t>
            </a:r>
            <a:r>
              <a:rPr lang="zh-CN" altLang="en-US" sz="1300">
                <a:solidFill>
                  <a:schemeClr val="tx1"/>
                </a:solidFill>
                <a:sym typeface="+mn-ea"/>
              </a:rPr>
              <a:t>2021年实际利用外资2.08亿美元，同比增长30%。</a:t>
            </a:r>
            <a:endParaRPr lang="zh-CN" altLang="en-US" sz="1300">
              <a:solidFill>
                <a:schemeClr val="tx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17" name="矩形: 圆角 7"/>
          <p:cNvSpPr/>
          <p:nvPr/>
        </p:nvSpPr>
        <p:spPr>
          <a:xfrm>
            <a:off x="6690674" y="1871604"/>
            <a:ext cx="2584736" cy="144000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fontAlgn="auto">
              <a:lnSpc>
                <a:spcPct val="150000"/>
              </a:lnSpc>
            </a:pPr>
            <a:endParaRPr lang="en-US" altLang="zh-CN" sz="13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20" name="文本框 19"/>
          <p:cNvSpPr txBox="1"/>
          <p:nvPr/>
        </p:nvSpPr>
        <p:spPr>
          <a:xfrm>
            <a:off x="6767014" y="1937112"/>
            <a:ext cx="2550177" cy="1291590"/>
          </a:xfrm>
          <a:prstGeom prst="rect">
            <a:avLst/>
          </a:prstGeom>
          <a:noFill/>
        </p:spPr>
        <p:txBody>
          <a:bodyPr wrap="square" rtlCol="0">
            <a:spAutoFit/>
          </a:bodyPr>
          <a:p>
            <a:pPr fontAlgn="auto">
              <a:lnSpc>
                <a:spcPct val="150000"/>
              </a:lnSpc>
            </a:pPr>
            <a:r>
              <a:rPr lang="zh-CN" altLang="en-US" sz="1300" b="1">
                <a:solidFill>
                  <a:schemeClr val="tx1"/>
                </a:solidFill>
                <a:latin typeface="Noto Sans S Chinese Medium" panose="020B0600000000000000" charset="-122"/>
                <a:ea typeface="Noto Sans S Chinese Medium" panose="020B0600000000000000" charset="-122"/>
                <a:cs typeface="Noto Sans S Chinese Medium" panose="020B0600000000000000" charset="-122"/>
                <a:sym typeface="+mn-ea"/>
              </a:rPr>
              <a:t>聊城开发区</a:t>
            </a:r>
            <a:r>
              <a:rPr lang="zh-CN" altLang="en-US" sz="1300">
                <a:solidFill>
                  <a:schemeClr val="tx1"/>
                </a:solidFill>
                <a:latin typeface="Noto Sans S Chinese Medium" panose="020B0600000000000000" charset="-122"/>
                <a:ea typeface="Noto Sans S Chinese Medium" panose="020B0600000000000000" charset="-122"/>
                <a:cs typeface="Noto Sans S Chinese Medium" panose="020B0600000000000000" charset="-122"/>
                <a:sym typeface="+mn-ea"/>
              </a:rPr>
              <a:t>2021年进出口总额实现69.85亿元，同比增长60.52%，实际利用外资5385.74万美元，增长977.2%。</a:t>
            </a:r>
            <a:endParaRPr lang="en-US" altLang="zh-CN" sz="1300">
              <a:solidFill>
                <a:schemeClr val="tx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21" name="圆柱形 20"/>
          <p:cNvSpPr/>
          <p:nvPr/>
        </p:nvSpPr>
        <p:spPr>
          <a:xfrm>
            <a:off x="7109514" y="5349305"/>
            <a:ext cx="555615" cy="292429"/>
          </a:xfrm>
          <a:prstGeom prst="can">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22" name="圆柱形 21"/>
          <p:cNvSpPr/>
          <p:nvPr/>
        </p:nvSpPr>
        <p:spPr>
          <a:xfrm>
            <a:off x="8660046" y="5203090"/>
            <a:ext cx="555615" cy="438644"/>
          </a:xfrm>
          <a:prstGeom prst="can">
            <a:avLst/>
          </a:prstGeom>
          <a:effectLst>
            <a:outerShdw blurRad="50800" dist="38100" dir="5400000" algn="t"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zh-CN" altLang="en-US" sz="1460"/>
          </a:p>
        </p:txBody>
      </p:sp>
      <p:sp>
        <p:nvSpPr>
          <p:cNvPr id="24" name="文本框 23"/>
          <p:cNvSpPr txBox="1"/>
          <p:nvPr/>
        </p:nvSpPr>
        <p:spPr>
          <a:xfrm>
            <a:off x="1727010" y="5706828"/>
            <a:ext cx="1182758" cy="266065"/>
          </a:xfrm>
          <a:prstGeom prst="rect">
            <a:avLst/>
          </a:prstGeom>
          <a:noFill/>
        </p:spPr>
        <p:txBody>
          <a:bodyPr wrap="square" rtlCol="0">
            <a:spAutoFit/>
          </a:bodyPr>
          <a:p>
            <a:r>
              <a:rPr lang="zh-CN" altLang="en-US" sz="1135"/>
              <a:t>进出口总额</a:t>
            </a:r>
            <a:endParaRPr lang="zh-CN" altLang="en-US" sz="1135"/>
          </a:p>
        </p:txBody>
      </p:sp>
      <p:sp>
        <p:nvSpPr>
          <p:cNvPr id="25" name="文本框 24"/>
          <p:cNvSpPr txBox="1"/>
          <p:nvPr/>
        </p:nvSpPr>
        <p:spPr>
          <a:xfrm>
            <a:off x="5207197" y="5706828"/>
            <a:ext cx="1126019" cy="266065"/>
          </a:xfrm>
          <a:prstGeom prst="rect">
            <a:avLst/>
          </a:prstGeom>
          <a:noFill/>
        </p:spPr>
        <p:txBody>
          <a:bodyPr wrap="square" rtlCol="0">
            <a:spAutoFit/>
          </a:bodyPr>
          <a:p>
            <a:r>
              <a:rPr lang="zh-CN" altLang="en-US" sz="1135"/>
              <a:t>实际利用外资</a:t>
            </a:r>
            <a:endParaRPr lang="zh-CN" altLang="en-US" sz="1135"/>
          </a:p>
        </p:txBody>
      </p:sp>
      <p:sp>
        <p:nvSpPr>
          <p:cNvPr id="26" name="文本框 25"/>
          <p:cNvSpPr txBox="1"/>
          <p:nvPr/>
        </p:nvSpPr>
        <p:spPr>
          <a:xfrm>
            <a:off x="8660046" y="5235375"/>
            <a:ext cx="720590" cy="392430"/>
          </a:xfrm>
          <a:prstGeom prst="rect">
            <a:avLst/>
          </a:prstGeom>
          <a:noFill/>
        </p:spPr>
        <p:txBody>
          <a:bodyPr wrap="square" rtlCol="0">
            <a:spAutoFit/>
          </a:bodyPr>
          <a:p>
            <a:r>
              <a:rPr lang="en-US" altLang="zh-CN" sz="97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5385.74</a:t>
            </a:r>
            <a:r>
              <a:rPr lang="zh-CN" altLang="en-US" sz="97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rPr>
              <a:t>万美元</a:t>
            </a:r>
            <a:endParaRPr lang="zh-CN" altLang="en-US" sz="975">
              <a:solidFill>
                <a:srgbClr val="FF0000"/>
              </a:solidFill>
              <a:effectLst>
                <a:outerShdw blurRad="38100" dist="38100" dir="2700000" algn="tl">
                  <a:srgbClr val="000000">
                    <a:alpha val="43137"/>
                  </a:srgbClr>
                </a:outerShdw>
              </a:effectLst>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8" name="文本框 27"/>
          <p:cNvSpPr txBox="1"/>
          <p:nvPr/>
        </p:nvSpPr>
        <p:spPr>
          <a:xfrm>
            <a:off x="7802250" y="4990880"/>
            <a:ext cx="720590" cy="44132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rPr>
              <a:t>69.85</a:t>
            </a:r>
            <a:r>
              <a:rPr lang="zh-CN" altLang="en-US" sz="1135">
                <a:solidFill>
                  <a:srgbClr val="FF0000"/>
                </a:solidFill>
                <a:effectLst>
                  <a:outerShdw blurRad="38100" dist="38100" dir="2700000" algn="tl">
                    <a:srgbClr val="000000">
                      <a:alpha val="43137"/>
                    </a:srgbClr>
                  </a:outerShdw>
                </a:effectLst>
              </a:rPr>
              <a:t>亿元</a:t>
            </a:r>
            <a:endParaRPr lang="zh-CN" altLang="en-US" sz="1135">
              <a:solidFill>
                <a:srgbClr val="FF0000"/>
              </a:solidFill>
              <a:effectLst>
                <a:outerShdw blurRad="38100" dist="38100" dir="2700000" algn="tl">
                  <a:srgbClr val="000000">
                    <a:alpha val="43137"/>
                  </a:srgbClr>
                </a:outerShdw>
              </a:effectLst>
            </a:endParaRPr>
          </a:p>
        </p:txBody>
      </p:sp>
      <p:sp>
        <p:nvSpPr>
          <p:cNvPr id="29" name="圆柱形 28"/>
          <p:cNvSpPr/>
          <p:nvPr/>
        </p:nvSpPr>
        <p:spPr>
          <a:xfrm>
            <a:off x="4331348" y="5349305"/>
            <a:ext cx="555615" cy="292429"/>
          </a:xfrm>
          <a:prstGeom prst="can">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30" name="圆柱形 29"/>
          <p:cNvSpPr/>
          <p:nvPr/>
        </p:nvSpPr>
        <p:spPr>
          <a:xfrm>
            <a:off x="5241757" y="5173847"/>
            <a:ext cx="555615" cy="467887"/>
          </a:xfrm>
          <a:prstGeom prst="can">
            <a:avLst/>
          </a:prstGeom>
          <a:effectLst>
            <a:outerShdw blurRad="50800" dist="38100" dir="5400000" algn="t"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zh-CN" altLang="en-US" sz="1460"/>
          </a:p>
        </p:txBody>
      </p:sp>
      <p:sp>
        <p:nvSpPr>
          <p:cNvPr id="31" name="文本框 30"/>
          <p:cNvSpPr txBox="1"/>
          <p:nvPr/>
        </p:nvSpPr>
        <p:spPr>
          <a:xfrm>
            <a:off x="5227314" y="5210616"/>
            <a:ext cx="682420" cy="44132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rPr>
              <a:t>2.08</a:t>
            </a:r>
            <a:r>
              <a:rPr lang="zh-CN" altLang="en-US" sz="1135">
                <a:solidFill>
                  <a:srgbClr val="FF0000"/>
                </a:solidFill>
                <a:effectLst>
                  <a:outerShdw blurRad="38100" dist="38100" dir="2700000" algn="tl">
                    <a:srgbClr val="000000">
                      <a:alpha val="43137"/>
                    </a:srgbClr>
                  </a:outerShdw>
                </a:effectLst>
              </a:rPr>
              <a:t>亿美元</a:t>
            </a:r>
            <a:endParaRPr lang="zh-CN" altLang="en-US" sz="1135">
              <a:solidFill>
                <a:srgbClr val="FF0000"/>
              </a:solidFill>
              <a:effectLst>
                <a:outerShdw blurRad="38100" dist="38100" dir="2700000" algn="tl">
                  <a:srgbClr val="000000">
                    <a:alpha val="43137"/>
                  </a:srgbClr>
                </a:outerShdw>
              </a:effectLst>
            </a:endParaRPr>
          </a:p>
        </p:txBody>
      </p:sp>
      <p:sp>
        <p:nvSpPr>
          <p:cNvPr id="32" name="文本框 31"/>
          <p:cNvSpPr txBox="1"/>
          <p:nvPr/>
        </p:nvSpPr>
        <p:spPr>
          <a:xfrm>
            <a:off x="8544504" y="5706828"/>
            <a:ext cx="1126019" cy="266065"/>
          </a:xfrm>
          <a:prstGeom prst="rect">
            <a:avLst/>
          </a:prstGeom>
          <a:noFill/>
        </p:spPr>
        <p:txBody>
          <a:bodyPr wrap="square" rtlCol="0">
            <a:spAutoFit/>
          </a:bodyPr>
          <a:p>
            <a:r>
              <a:rPr lang="zh-CN" altLang="en-US" sz="1135"/>
              <a:t>实际利用外资</a:t>
            </a:r>
            <a:endParaRPr lang="zh-CN" altLang="en-US" sz="1135"/>
          </a:p>
        </p:txBody>
      </p:sp>
      <p:sp>
        <p:nvSpPr>
          <p:cNvPr id="36" name="文本框 35"/>
          <p:cNvSpPr txBox="1"/>
          <p:nvPr/>
        </p:nvSpPr>
        <p:spPr>
          <a:xfrm>
            <a:off x="260252" y="129624"/>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37" name="圆柱形 36"/>
          <p:cNvSpPr/>
          <p:nvPr/>
        </p:nvSpPr>
        <p:spPr>
          <a:xfrm>
            <a:off x="838781" y="5349305"/>
            <a:ext cx="555615" cy="292429"/>
          </a:xfrm>
          <a:prstGeom prst="can">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60"/>
          </a:p>
        </p:txBody>
      </p:sp>
      <p:sp>
        <p:nvSpPr>
          <p:cNvPr id="38" name="圆柱形 37"/>
          <p:cNvSpPr/>
          <p:nvPr/>
        </p:nvSpPr>
        <p:spPr>
          <a:xfrm>
            <a:off x="2659599" y="4764447"/>
            <a:ext cx="555615" cy="877287"/>
          </a:xfrm>
          <a:prstGeom prst="can">
            <a:avLst/>
          </a:prstGeom>
          <a:effectLst>
            <a:outerShdw blurRad="50800" dist="38100" dir="5400000" algn="t"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zh-CN" altLang="en-US" sz="1460"/>
          </a:p>
        </p:txBody>
      </p:sp>
      <p:sp>
        <p:nvSpPr>
          <p:cNvPr id="39" name="文本框 38"/>
          <p:cNvSpPr txBox="1"/>
          <p:nvPr/>
        </p:nvSpPr>
        <p:spPr>
          <a:xfrm>
            <a:off x="2630714" y="4873689"/>
            <a:ext cx="682420" cy="44132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rPr>
              <a:t>21.6</a:t>
            </a:r>
            <a:r>
              <a:rPr lang="zh-CN" altLang="en-US" sz="1135">
                <a:solidFill>
                  <a:srgbClr val="FF0000"/>
                </a:solidFill>
                <a:effectLst>
                  <a:outerShdw blurRad="38100" dist="38100" dir="2700000" algn="tl">
                    <a:srgbClr val="000000">
                      <a:alpha val="43137"/>
                    </a:srgbClr>
                  </a:outerShdw>
                </a:effectLst>
              </a:rPr>
              <a:t>亿美元</a:t>
            </a:r>
            <a:endParaRPr lang="zh-CN" altLang="en-US" sz="1135">
              <a:solidFill>
                <a:srgbClr val="FF0000"/>
              </a:solidFill>
              <a:effectLst>
                <a:outerShdw blurRad="38100" dist="38100" dir="2700000" algn="tl">
                  <a:srgbClr val="000000">
                    <a:alpha val="43137"/>
                  </a:srgbClr>
                </a:outerShdw>
              </a:effectLst>
            </a:endParaRPr>
          </a:p>
        </p:txBody>
      </p:sp>
      <p:sp>
        <p:nvSpPr>
          <p:cNvPr id="3" name="圆柱形 2"/>
          <p:cNvSpPr/>
          <p:nvPr/>
        </p:nvSpPr>
        <p:spPr>
          <a:xfrm>
            <a:off x="1780655" y="3536244"/>
            <a:ext cx="555615" cy="2105490"/>
          </a:xfrm>
          <a:prstGeom prst="can">
            <a:avLst/>
          </a:prstGeom>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460"/>
          </a:p>
        </p:txBody>
      </p:sp>
      <p:sp>
        <p:nvSpPr>
          <p:cNvPr id="4" name="文本框 3"/>
          <p:cNvSpPr txBox="1"/>
          <p:nvPr/>
        </p:nvSpPr>
        <p:spPr>
          <a:xfrm>
            <a:off x="1748159" y="3691199"/>
            <a:ext cx="620522" cy="441325"/>
          </a:xfrm>
          <a:prstGeom prst="rect">
            <a:avLst/>
          </a:prstGeom>
          <a:noFill/>
        </p:spPr>
        <p:txBody>
          <a:bodyPr wrap="square" rtlCol="0">
            <a:spAutoFit/>
          </a:bodyPr>
          <a:p>
            <a:r>
              <a:rPr lang="en-US" altLang="zh-CN" sz="1135">
                <a:solidFill>
                  <a:srgbClr val="FF0000"/>
                </a:solidFill>
                <a:effectLst>
                  <a:outerShdw blurRad="38100" dist="38100" dir="2700000" algn="tl">
                    <a:srgbClr val="000000">
                      <a:alpha val="43137"/>
                    </a:srgbClr>
                  </a:outerShdw>
                </a:effectLst>
              </a:rPr>
              <a:t>3415.5</a:t>
            </a:r>
            <a:r>
              <a:rPr lang="zh-CN" altLang="zh-CN" sz="1135">
                <a:solidFill>
                  <a:srgbClr val="FF0000"/>
                </a:solidFill>
                <a:effectLst>
                  <a:outerShdw blurRad="38100" dist="38100" dir="2700000" algn="tl">
                    <a:srgbClr val="000000">
                      <a:alpha val="43137"/>
                    </a:srgbClr>
                  </a:outerShdw>
                </a:effectLst>
              </a:rPr>
              <a:t>亿</a:t>
            </a:r>
            <a:r>
              <a:rPr lang="zh-CN" altLang="en-US" sz="1135">
                <a:solidFill>
                  <a:srgbClr val="FF0000"/>
                </a:solidFill>
                <a:effectLst>
                  <a:outerShdw blurRad="38100" dist="38100" dir="2700000" algn="tl">
                    <a:srgbClr val="000000">
                      <a:alpha val="43137"/>
                    </a:srgbClr>
                  </a:outerShdw>
                </a:effectLst>
              </a:rPr>
              <a:t>元</a:t>
            </a:r>
            <a:endParaRPr lang="zh-CN" altLang="en-US" sz="1135">
              <a:solidFill>
                <a:srgbClr val="FF0000"/>
              </a:solidFill>
              <a:effectLst>
                <a:outerShdw blurRad="38100" dist="38100" dir="2700000" algn="tl">
                  <a:srgbClr val="000000">
                    <a:alpha val="43137"/>
                  </a:srgbClr>
                </a:outerShdw>
              </a:effectLst>
            </a:endParaRPr>
          </a:p>
        </p:txBody>
      </p:sp>
      <p:sp>
        <p:nvSpPr>
          <p:cNvPr id="5" name="文本框 4"/>
          <p:cNvSpPr txBox="1"/>
          <p:nvPr/>
        </p:nvSpPr>
        <p:spPr>
          <a:xfrm>
            <a:off x="2596154" y="5706828"/>
            <a:ext cx="1126019" cy="266065"/>
          </a:xfrm>
          <a:prstGeom prst="rect">
            <a:avLst/>
          </a:prstGeom>
          <a:noFill/>
        </p:spPr>
        <p:txBody>
          <a:bodyPr wrap="square" rtlCol="0">
            <a:spAutoFit/>
          </a:bodyPr>
          <a:p>
            <a:r>
              <a:rPr lang="zh-CN" altLang="en-US" sz="1135"/>
              <a:t>实际利用外资</a:t>
            </a:r>
            <a:endParaRPr lang="zh-CN" altLang="en-US" sz="1135"/>
          </a:p>
        </p:txBody>
      </p:sp>
      <p:sp>
        <p:nvSpPr>
          <p:cNvPr id="9" name="文本框 8"/>
          <p:cNvSpPr txBox="1"/>
          <p:nvPr/>
        </p:nvSpPr>
        <p:spPr>
          <a:xfrm>
            <a:off x="7665044" y="5711986"/>
            <a:ext cx="1182758" cy="266065"/>
          </a:xfrm>
          <a:prstGeom prst="rect">
            <a:avLst/>
          </a:prstGeom>
          <a:noFill/>
        </p:spPr>
        <p:txBody>
          <a:bodyPr wrap="square" rtlCol="0">
            <a:spAutoFit/>
          </a:bodyPr>
          <a:p>
            <a:r>
              <a:rPr lang="en-US" altLang="zh-CN" sz="1135"/>
              <a:t> </a:t>
            </a:r>
            <a:r>
              <a:rPr lang="zh-CN" altLang="en-US" sz="1135"/>
              <a:t>进出口总额</a:t>
            </a:r>
            <a:endParaRPr lang="zh-CN" altLang="en-US" sz="1135"/>
          </a:p>
        </p:txBody>
      </p:sp>
      <p:sp>
        <p:nvSpPr>
          <p:cNvPr id="12" name="文本框 11"/>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6</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5445" y="22668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750577" y="1076451"/>
            <a:ext cx="868807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404495" y="389255"/>
            <a:ext cx="6438900"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6" name="文本框 5"/>
          <p:cNvSpPr txBox="1"/>
          <p:nvPr/>
        </p:nvSpPr>
        <p:spPr>
          <a:xfrm>
            <a:off x="750577" y="1285219"/>
            <a:ext cx="6988744" cy="429895"/>
          </a:xfrm>
          <a:prstGeom prst="rect">
            <a:avLst/>
          </a:prstGeom>
          <a:noFill/>
        </p:spPr>
        <p:txBody>
          <a:bodyPr wrap="square" rtlCol="0">
            <a:spAutoFit/>
          </a:bodyPr>
          <a:p>
            <a:r>
              <a:rPr lang="zh-CN" sz="2200">
                <a:latin typeface="Noto Sans S Chinese Medium" panose="020B0600000000000000" charset="-122"/>
                <a:ea typeface="Noto Sans S Chinese Medium" panose="020B0600000000000000" charset="-122"/>
                <a:cs typeface="Noto Sans S Chinese Medium" panose="020B0600000000000000" charset="-122"/>
              </a:rPr>
              <a:t>第四</a:t>
            </a:r>
            <a:r>
              <a:rPr lang="en-US" altLang="zh-CN" sz="2200">
                <a:latin typeface="Noto Sans S Chinese Medium" panose="020B0600000000000000" charset="-122"/>
                <a:ea typeface="Noto Sans S Chinese Medium" panose="020B0600000000000000" charset="-122"/>
                <a:cs typeface="Noto Sans S Chinese Medium" panose="020B0600000000000000" charset="-122"/>
              </a:rPr>
              <a:t>     </a:t>
            </a:r>
            <a:r>
              <a:rPr sz="2200">
                <a:latin typeface="Noto Sans S Chinese Medium" panose="020B0600000000000000" charset="-122"/>
                <a:ea typeface="Noto Sans S Chinese Medium" panose="020B0600000000000000" charset="-122"/>
                <a:cs typeface="Noto Sans S Chinese Medium" panose="020B0600000000000000" charset="-122"/>
              </a:rPr>
              <a:t>上级支持是推动开发区高质量发展的重要保障</a:t>
            </a:r>
            <a:endParaRPr sz="2200">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 name="文本框 7"/>
          <p:cNvSpPr txBox="1"/>
          <p:nvPr/>
        </p:nvSpPr>
        <p:spPr>
          <a:xfrm>
            <a:off x="5271674" y="1892910"/>
            <a:ext cx="4588668" cy="315595"/>
          </a:xfrm>
          <a:prstGeom prst="rect">
            <a:avLst/>
          </a:prstGeom>
          <a:noFill/>
        </p:spPr>
        <p:txBody>
          <a:bodyPr wrap="square" rtlCol="0">
            <a:spAutoFit/>
          </a:bodyPr>
          <a:p>
            <a:r>
              <a:rPr lang="en-US" altLang="zh-CN" sz="1460"/>
              <a:t>        </a:t>
            </a:r>
            <a:endParaRPr lang="zh-CN" altLang="en-US" sz="1460"/>
          </a:p>
        </p:txBody>
      </p:sp>
      <p:sp>
        <p:nvSpPr>
          <p:cNvPr id="13" name="圆角矩形 227"/>
          <p:cNvSpPr/>
          <p:nvPr/>
        </p:nvSpPr>
        <p:spPr>
          <a:xfrm>
            <a:off x="1157343" y="2254795"/>
            <a:ext cx="3495535" cy="122063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p>
            <a:endParaRPr sz="740" dirty="0">
              <a:solidFill>
                <a:srgbClr val="3E3938"/>
              </a:solidFill>
              <a:latin typeface="Calibri" panose="020F0502020204030204"/>
              <a:cs typeface="思源黑体 CN Normal" panose="020B0400000000000000" pitchFamily="34" charset="-122"/>
            </a:endParaRPr>
          </a:p>
        </p:txBody>
      </p:sp>
      <p:sp>
        <p:nvSpPr>
          <p:cNvPr id="9" name="任意多边形 228"/>
          <p:cNvSpPr/>
          <p:nvPr/>
        </p:nvSpPr>
        <p:spPr>
          <a:xfrm>
            <a:off x="1445155" y="2103290"/>
            <a:ext cx="1975521" cy="291662"/>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4256A4"/>
          </a:solidFill>
          <a:ln w="15200" cap="flat">
            <a:noFill/>
            <a:bevel/>
          </a:ln>
          <a:effectLst>
            <a:outerShdw blurRad="101600" dist="76200" dir="2700000" algn="tl" rotWithShape="0">
              <a:prstClr val="black">
                <a:alpha val="30000"/>
              </a:prstClr>
            </a:outerShdw>
          </a:effectLst>
        </p:spPr>
        <p:txBody>
          <a:bodyPr wrap="square" lIns="29242" tIns="0" rIns="29242" bIns="0" rtlCol="0" anchor="ctr"/>
          <a:p>
            <a:pPr algn="ctr">
              <a:lnSpc>
                <a:spcPct val="100000"/>
              </a:lnSpc>
            </a:pPr>
            <a:r>
              <a:rPr lang="zh-CN" altLang="en-US" sz="1625" b="1" spc="400" dirty="0">
                <a:solidFill>
                  <a:srgbClr val="FFFFFF"/>
                </a:solidFill>
                <a:uFillTx/>
                <a:latin typeface="Calibri" panose="020F0502020204030204"/>
                <a:cs typeface="思源黑体 CN Normal" panose="020B0400000000000000" pitchFamily="34" charset="-122"/>
              </a:rPr>
              <a:t>枣庄市</a:t>
            </a:r>
            <a:endParaRPr lang="zh-CN" altLang="en-US" sz="1625" b="1" spc="400" dirty="0">
              <a:solidFill>
                <a:srgbClr val="FFFFFF"/>
              </a:solidFill>
              <a:uFillTx/>
              <a:latin typeface="Calibri" panose="020F0502020204030204"/>
              <a:cs typeface="思源黑体 CN Normal" panose="020B0400000000000000" pitchFamily="34" charset="-122"/>
            </a:endParaRPr>
          </a:p>
        </p:txBody>
      </p:sp>
      <p:sp>
        <p:nvSpPr>
          <p:cNvPr id="18" name="文本框 17"/>
          <p:cNvSpPr txBox="1"/>
          <p:nvPr/>
        </p:nvSpPr>
        <p:spPr>
          <a:xfrm>
            <a:off x="1331382" y="2344762"/>
            <a:ext cx="3146972" cy="1101090"/>
          </a:xfrm>
          <a:prstGeom prst="rect">
            <a:avLst/>
          </a:prstGeom>
          <a:noFill/>
        </p:spPr>
        <p:txBody>
          <a:bodyPr wrap="square" rtlCol="0">
            <a:spAutoFit/>
          </a:bodyPr>
          <a:p>
            <a:pPr>
              <a:lnSpc>
                <a:spcPct val="150000"/>
              </a:lnSpc>
            </a:pPr>
            <a:r>
              <a:rPr lang="zh-CN" altLang="en-US" sz="1460">
                <a:solidFill>
                  <a:schemeClr val="bg2">
                    <a:lumMod val="10000"/>
                  </a:schemeClr>
                </a:solidFill>
              </a:rPr>
              <a:t>枣庄市出台了《关于支持滕州经济技术开发区高质量发展的实施意见》等文件</a:t>
            </a:r>
            <a:endParaRPr lang="zh-CN" altLang="en-US" sz="1460">
              <a:solidFill>
                <a:schemeClr val="bg2">
                  <a:lumMod val="10000"/>
                </a:schemeClr>
              </a:solidFill>
            </a:endParaRPr>
          </a:p>
        </p:txBody>
      </p:sp>
      <p:sp>
        <p:nvSpPr>
          <p:cNvPr id="37" name="文本框 36"/>
          <p:cNvSpPr txBox="1"/>
          <p:nvPr/>
        </p:nvSpPr>
        <p:spPr>
          <a:xfrm>
            <a:off x="5656415" y="2738293"/>
            <a:ext cx="1671233" cy="315595"/>
          </a:xfrm>
          <a:prstGeom prst="rect">
            <a:avLst/>
          </a:prstGeom>
          <a:noFill/>
        </p:spPr>
        <p:txBody>
          <a:bodyPr wrap="square" rtlCol="0">
            <a:spAutoFit/>
            <a:scene3d>
              <a:camera prst="orthographicFront"/>
              <a:lightRig rig="threePt" dir="t"/>
            </a:scene3d>
            <a:sp3d contourW="12700"/>
          </a:bodyPr>
          <a:p>
            <a:pPr algn="ctr"/>
            <a:r>
              <a:rPr lang="zh-CN" altLang="en-US" sz="1460" b="1" dirty="0">
                <a:solidFill>
                  <a:schemeClr val="bg1"/>
                </a:solidFill>
                <a:latin typeface="+mj-ea"/>
                <a:ea typeface="+mj-ea"/>
                <a:cs typeface="思源黑体 CN Normal" panose="020B0400000000000000" pitchFamily="34" charset="-122"/>
              </a:rPr>
              <a:t>标题文字添加</a:t>
            </a:r>
            <a:endParaRPr lang="zh-CN" altLang="en-US" sz="1460" b="1" dirty="0">
              <a:solidFill>
                <a:schemeClr val="bg1"/>
              </a:solidFill>
              <a:latin typeface="+mj-ea"/>
              <a:ea typeface="+mj-ea"/>
              <a:cs typeface="思源黑体 CN Normal" panose="020B0400000000000000" pitchFamily="34" charset="-122"/>
            </a:endParaRPr>
          </a:p>
        </p:txBody>
      </p:sp>
      <p:sp>
        <p:nvSpPr>
          <p:cNvPr id="38" name="圆角矩形 227"/>
          <p:cNvSpPr/>
          <p:nvPr/>
        </p:nvSpPr>
        <p:spPr>
          <a:xfrm>
            <a:off x="5383898" y="2216625"/>
            <a:ext cx="3495535" cy="122063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p>
            <a:endParaRPr sz="740" dirty="0">
              <a:solidFill>
                <a:srgbClr val="3E3938"/>
              </a:solidFill>
              <a:latin typeface="Calibri" panose="020F0502020204030204"/>
              <a:cs typeface="思源黑体 CN Normal" panose="020B0400000000000000" pitchFamily="34" charset="-122"/>
            </a:endParaRPr>
          </a:p>
        </p:txBody>
      </p:sp>
      <p:sp>
        <p:nvSpPr>
          <p:cNvPr id="36" name="任意多边形 228"/>
          <p:cNvSpPr/>
          <p:nvPr/>
        </p:nvSpPr>
        <p:spPr>
          <a:xfrm>
            <a:off x="5763525" y="2090395"/>
            <a:ext cx="1975521" cy="291662"/>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DDB472"/>
          </a:solidFill>
          <a:ln w="15200" cap="flat">
            <a:noFill/>
            <a:bevel/>
          </a:ln>
          <a:effectLst>
            <a:outerShdw blurRad="101600" dist="76200" dir="2700000" algn="tl" rotWithShape="0">
              <a:prstClr val="black">
                <a:alpha val="30000"/>
              </a:prstClr>
            </a:outerShdw>
          </a:effectLst>
        </p:spPr>
        <p:txBody>
          <a:bodyPr wrap="square" lIns="29242" tIns="0" rIns="29242" bIns="0" rtlCol="0" anchor="ctr"/>
          <a:p>
            <a:pPr algn="ctr">
              <a:lnSpc>
                <a:spcPct val="100000"/>
              </a:lnSpc>
            </a:pPr>
            <a:r>
              <a:rPr lang="zh-CN" altLang="en-US" sz="1625" b="1" spc="400" dirty="0">
                <a:solidFill>
                  <a:srgbClr val="FFFFFF"/>
                </a:solidFill>
                <a:uFillTx/>
                <a:latin typeface="Calibri" panose="020F0502020204030204"/>
                <a:cs typeface="思源黑体 CN Normal" panose="020B0400000000000000" pitchFamily="34" charset="-122"/>
              </a:rPr>
              <a:t>济南市</a:t>
            </a:r>
            <a:endParaRPr lang="zh-CN" altLang="en-US" sz="1625" b="1" spc="400" dirty="0">
              <a:solidFill>
                <a:srgbClr val="FFFFFF"/>
              </a:solidFill>
              <a:uFillTx/>
              <a:latin typeface="Calibri" panose="020F0502020204030204"/>
              <a:cs typeface="思源黑体 CN Normal" panose="020B0400000000000000" pitchFamily="34" charset="-122"/>
            </a:endParaRPr>
          </a:p>
        </p:txBody>
      </p:sp>
      <p:sp>
        <p:nvSpPr>
          <p:cNvPr id="39" name="文本框 38"/>
          <p:cNvSpPr txBox="1"/>
          <p:nvPr/>
        </p:nvSpPr>
        <p:spPr>
          <a:xfrm>
            <a:off x="5557950" y="2403565"/>
            <a:ext cx="3146972" cy="764540"/>
          </a:xfrm>
          <a:prstGeom prst="rect">
            <a:avLst/>
          </a:prstGeom>
          <a:noFill/>
        </p:spPr>
        <p:txBody>
          <a:bodyPr wrap="square" rtlCol="0">
            <a:spAutoFit/>
          </a:bodyPr>
          <a:p>
            <a:pPr>
              <a:lnSpc>
                <a:spcPct val="150000"/>
              </a:lnSpc>
            </a:pPr>
            <a:r>
              <a:rPr lang="zh-CN" altLang="en-US" sz="1460">
                <a:solidFill>
                  <a:schemeClr val="bg2">
                    <a:lumMod val="10000"/>
                  </a:schemeClr>
                </a:solidFill>
              </a:rPr>
              <a:t>济南市印发了《加快省级以上经济开发区高质量发展行动方案》</a:t>
            </a:r>
            <a:endParaRPr lang="zh-CN" altLang="en-US" sz="1460">
              <a:solidFill>
                <a:schemeClr val="bg2">
                  <a:lumMod val="10000"/>
                </a:schemeClr>
              </a:solidFill>
            </a:endParaRPr>
          </a:p>
        </p:txBody>
      </p:sp>
      <p:sp>
        <p:nvSpPr>
          <p:cNvPr id="41" name="圆角矩形 227"/>
          <p:cNvSpPr/>
          <p:nvPr/>
        </p:nvSpPr>
        <p:spPr>
          <a:xfrm>
            <a:off x="1176638" y="4115031"/>
            <a:ext cx="3502883" cy="154485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p>
            <a:endParaRPr sz="740" dirty="0">
              <a:solidFill>
                <a:srgbClr val="3E3938"/>
              </a:solidFill>
              <a:latin typeface="Calibri" panose="020F0502020204030204"/>
              <a:cs typeface="思源黑体 CN Normal" panose="020B0400000000000000" pitchFamily="34" charset="-122"/>
            </a:endParaRPr>
          </a:p>
        </p:txBody>
      </p:sp>
      <p:sp>
        <p:nvSpPr>
          <p:cNvPr id="23" name="文本框 22"/>
          <p:cNvSpPr txBox="1"/>
          <p:nvPr/>
        </p:nvSpPr>
        <p:spPr>
          <a:xfrm>
            <a:off x="1291149" y="4216646"/>
            <a:ext cx="3228470" cy="1437640"/>
          </a:xfrm>
          <a:prstGeom prst="rect">
            <a:avLst/>
          </a:prstGeom>
          <a:noFill/>
        </p:spPr>
        <p:txBody>
          <a:bodyPr wrap="square" rtlCol="0">
            <a:spAutoFit/>
          </a:bodyPr>
          <a:p>
            <a:pPr>
              <a:lnSpc>
                <a:spcPct val="150000"/>
              </a:lnSpc>
            </a:pPr>
            <a:r>
              <a:rPr lang="zh-CN" altLang="en-US" sz="1460">
                <a:solidFill>
                  <a:schemeClr val="bg2">
                    <a:lumMod val="10000"/>
                  </a:schemeClr>
                </a:solidFill>
              </a:rPr>
              <a:t>枣庄市明确“市直有关经济部门原则上每年招引协调1个总投资不低于10亿元的头部企业或500强企业或省属以上企业项目落地开发区”</a:t>
            </a:r>
            <a:endParaRPr lang="zh-CN" altLang="en-US" sz="1460">
              <a:solidFill>
                <a:schemeClr val="bg2">
                  <a:lumMod val="10000"/>
                </a:schemeClr>
              </a:solidFill>
            </a:endParaRPr>
          </a:p>
        </p:txBody>
      </p:sp>
      <p:sp>
        <p:nvSpPr>
          <p:cNvPr id="19" name="任意多边形 228"/>
          <p:cNvSpPr/>
          <p:nvPr/>
        </p:nvSpPr>
        <p:spPr>
          <a:xfrm>
            <a:off x="1445155" y="3952478"/>
            <a:ext cx="1975521" cy="291662"/>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4256A4"/>
          </a:solidFill>
          <a:ln w="15200" cap="flat">
            <a:noFill/>
            <a:bevel/>
          </a:ln>
          <a:effectLst>
            <a:outerShdw blurRad="101600" dist="76200" dir="2700000" algn="tl" rotWithShape="0">
              <a:prstClr val="black">
                <a:alpha val="30000"/>
              </a:prstClr>
            </a:outerShdw>
          </a:effectLst>
        </p:spPr>
        <p:txBody>
          <a:bodyPr wrap="square" lIns="29242" tIns="0" rIns="29242" bIns="0" rtlCol="0" anchor="ctr"/>
          <a:p>
            <a:pPr algn="ctr">
              <a:lnSpc>
                <a:spcPct val="100000"/>
              </a:lnSpc>
            </a:pPr>
            <a:r>
              <a:rPr lang="zh-CN" altLang="en-US" sz="1625" b="1" spc="400" dirty="0">
                <a:solidFill>
                  <a:srgbClr val="FFFFFF"/>
                </a:solidFill>
                <a:uFillTx/>
                <a:latin typeface="Calibri" panose="020F0502020204030204"/>
                <a:cs typeface="思源黑体 CN Normal" panose="020B0400000000000000" pitchFamily="34" charset="-122"/>
              </a:rPr>
              <a:t>枣庄市</a:t>
            </a:r>
            <a:endParaRPr lang="zh-CN" altLang="en-US" sz="1625" b="1" spc="400" dirty="0">
              <a:solidFill>
                <a:srgbClr val="FFFFFF"/>
              </a:solidFill>
              <a:uFillTx/>
              <a:latin typeface="Calibri" panose="020F0502020204030204"/>
              <a:cs typeface="思源黑体 CN Normal" panose="020B0400000000000000" pitchFamily="34" charset="-122"/>
            </a:endParaRPr>
          </a:p>
        </p:txBody>
      </p:sp>
      <p:sp>
        <p:nvSpPr>
          <p:cNvPr id="43" name="圆角矩形 227"/>
          <p:cNvSpPr/>
          <p:nvPr/>
        </p:nvSpPr>
        <p:spPr>
          <a:xfrm>
            <a:off x="5383898" y="4122768"/>
            <a:ext cx="3495661" cy="157941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p>
            <a:endParaRPr sz="740" dirty="0">
              <a:solidFill>
                <a:srgbClr val="3E3938"/>
              </a:solidFill>
              <a:latin typeface="Calibri" panose="020F0502020204030204"/>
              <a:cs typeface="思源黑体 CN Normal" panose="020B0400000000000000" pitchFamily="34" charset="-122"/>
            </a:endParaRPr>
          </a:p>
        </p:txBody>
      </p:sp>
      <p:sp>
        <p:nvSpPr>
          <p:cNvPr id="42" name="文本框 41"/>
          <p:cNvSpPr txBox="1"/>
          <p:nvPr/>
        </p:nvSpPr>
        <p:spPr>
          <a:xfrm>
            <a:off x="5655954" y="4276480"/>
            <a:ext cx="3146972" cy="1437640"/>
          </a:xfrm>
          <a:prstGeom prst="rect">
            <a:avLst/>
          </a:prstGeom>
          <a:noFill/>
        </p:spPr>
        <p:txBody>
          <a:bodyPr wrap="square" rtlCol="0">
            <a:spAutoFit/>
          </a:bodyPr>
          <a:p>
            <a:pPr>
              <a:lnSpc>
                <a:spcPct val="150000"/>
              </a:lnSpc>
            </a:pPr>
            <a:r>
              <a:rPr lang="zh-CN" altLang="en-US" sz="1460">
                <a:solidFill>
                  <a:schemeClr val="bg2">
                    <a:lumMod val="10000"/>
                  </a:schemeClr>
                </a:solidFill>
              </a:rPr>
              <a:t>临沂市实施托管合并体制，按照“因区制宜”的原则，对地域相邻、产业相近的区域进行整合，全面优化开发区功能布局。</a:t>
            </a:r>
            <a:endParaRPr lang="zh-CN" altLang="en-US" sz="1460">
              <a:solidFill>
                <a:schemeClr val="bg2">
                  <a:lumMod val="10000"/>
                </a:schemeClr>
              </a:solidFill>
            </a:endParaRPr>
          </a:p>
        </p:txBody>
      </p:sp>
      <p:sp>
        <p:nvSpPr>
          <p:cNvPr id="44" name="任意多边形 228"/>
          <p:cNvSpPr/>
          <p:nvPr/>
        </p:nvSpPr>
        <p:spPr>
          <a:xfrm>
            <a:off x="5763525" y="4033461"/>
            <a:ext cx="1975521" cy="291662"/>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DDB472"/>
          </a:solidFill>
          <a:ln w="15200" cap="flat">
            <a:noFill/>
            <a:bevel/>
          </a:ln>
          <a:effectLst>
            <a:outerShdw blurRad="101600" dist="76200" dir="2700000" algn="tl" rotWithShape="0">
              <a:prstClr val="black">
                <a:alpha val="30000"/>
              </a:prstClr>
            </a:outerShdw>
          </a:effectLst>
        </p:spPr>
        <p:txBody>
          <a:bodyPr wrap="square" lIns="29242" tIns="0" rIns="29242" bIns="0" rtlCol="0" anchor="ctr"/>
          <a:p>
            <a:pPr algn="ctr">
              <a:lnSpc>
                <a:spcPct val="100000"/>
              </a:lnSpc>
            </a:pPr>
            <a:r>
              <a:rPr lang="zh-CN" altLang="en-US" sz="1625" b="1" spc="400" dirty="0">
                <a:solidFill>
                  <a:srgbClr val="FFFFFF"/>
                </a:solidFill>
                <a:uFillTx/>
                <a:latin typeface="Calibri" panose="020F0502020204030204"/>
                <a:cs typeface="思源黑体 CN Normal" panose="020B0400000000000000" pitchFamily="34" charset="-122"/>
              </a:rPr>
              <a:t>临沂市</a:t>
            </a:r>
            <a:endParaRPr lang="zh-CN" altLang="en-US" sz="1625" b="1" spc="400" dirty="0">
              <a:solidFill>
                <a:srgbClr val="FFFFFF"/>
              </a:solidFill>
              <a:uFillTx/>
              <a:latin typeface="Calibri" panose="020F0502020204030204"/>
              <a:cs typeface="思源黑体 CN Normal" panose="020B0400000000000000" pitchFamily="34" charset="-122"/>
            </a:endParaRPr>
          </a:p>
        </p:txBody>
      </p:sp>
      <p:sp>
        <p:nvSpPr>
          <p:cNvPr id="45" name="文本框 44"/>
          <p:cNvSpPr txBox="1"/>
          <p:nvPr/>
        </p:nvSpPr>
        <p:spPr>
          <a:xfrm>
            <a:off x="154842" y="143491"/>
            <a:ext cx="595630" cy="1091565"/>
          </a:xfrm>
          <a:prstGeom prst="rect">
            <a:avLst/>
          </a:prstGeom>
          <a:noFill/>
        </p:spPr>
        <p:txBody>
          <a:bodyPr wrap="none" rtlCol="0">
            <a:spAutoFit/>
          </a:bodyPr>
          <a:lstStyle/>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4" name="文本框 3"/>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7</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54810" y="205099"/>
            <a:ext cx="9593241" cy="640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60">
              <a:cs typeface="思源黑体 CN Normal" panose="020B0400000000000000" pitchFamily="34" charset="-122"/>
            </a:endParaRPr>
          </a:p>
        </p:txBody>
      </p:sp>
      <p:cxnSp>
        <p:nvCxnSpPr>
          <p:cNvPr id="10" name="直线连接符 5"/>
          <p:cNvCxnSpPr/>
          <p:nvPr userDrawn="1"/>
        </p:nvCxnSpPr>
        <p:spPr>
          <a:xfrm>
            <a:off x="725931" y="1137835"/>
            <a:ext cx="8688070" cy="0"/>
          </a:xfrm>
          <a:prstGeom prst="line">
            <a:avLst/>
          </a:prstGeom>
          <a:ln w="9525">
            <a:solidFill>
              <a:srgbClr val="4256A4"/>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flipH="1">
            <a:off x="-348615" y="476250"/>
            <a:ext cx="6202680" cy="460375"/>
          </a:xfrm>
          <a:prstGeom prst="rect">
            <a:avLst/>
          </a:prstGeom>
          <a:noFill/>
        </p:spPr>
        <p:txBody>
          <a:bodyPr wrap="square" rtlCol="0">
            <a:spAutoFit/>
          </a:bodyPr>
          <a:p>
            <a:pPr algn="ctr"/>
            <a:r>
              <a:rPr lang="en-US" altLang="zh-CN" sz="2275" dirty="0">
                <a:solidFill>
                  <a:srgbClr val="001B50"/>
                </a:solidFill>
                <a:latin typeface="思源黑体 CN Medium" panose="020B0600000000000000" pitchFamily="34" charset="-122"/>
                <a:ea typeface="思源黑体 CN Medium" panose="020B0600000000000000" pitchFamily="34" charset="-122"/>
                <a:cs typeface="思源黑体 CN Normal" panose="020B0400000000000000" pitchFamily="34" charset="-122"/>
                <a:sym typeface="Arial" panose="020B0604020202020204" pitchFamily="34" charset="0"/>
              </a:rPr>
              <a:t>      </a:t>
            </a:r>
            <a:r>
              <a:rPr lang="en-US" altLang="zh-CN" sz="2275"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对标先进找差距 </a:t>
            </a:r>
            <a:r>
              <a:rPr lang="en-US" altLang="zh-CN"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   </a:t>
            </a:r>
            <a:r>
              <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rPr>
              <a:t>转变观念谋发展</a:t>
            </a:r>
            <a:endParaRPr lang="zh-CN" altLang="en-US" sz="2400" dirty="0">
              <a:solidFill>
                <a:srgbClr val="001B50"/>
              </a:solidFill>
              <a:latin typeface="Noto Sans S Chinese Bold" panose="020B0800000000000000" charset="-122"/>
              <a:ea typeface="Noto Sans S Chinese Bold" panose="020B0800000000000000" charset="-122"/>
              <a:cs typeface="Noto Sans S Chinese Bold" panose="020B0800000000000000" charset="-122"/>
              <a:sym typeface="Arial" panose="020B0604020202020204" pitchFamily="34" charset="0"/>
            </a:endParaRPr>
          </a:p>
        </p:txBody>
      </p:sp>
      <p:sp>
        <p:nvSpPr>
          <p:cNvPr id="6" name="文本框 5"/>
          <p:cNvSpPr txBox="1"/>
          <p:nvPr/>
        </p:nvSpPr>
        <p:spPr>
          <a:xfrm>
            <a:off x="725931" y="1305264"/>
            <a:ext cx="6988744" cy="429895"/>
          </a:xfrm>
          <a:prstGeom prst="rect">
            <a:avLst/>
          </a:prstGeom>
          <a:noFill/>
        </p:spPr>
        <p:txBody>
          <a:bodyPr wrap="square" rtlCol="0">
            <a:spAutoFit/>
          </a:bodyPr>
          <a:p>
            <a:r>
              <a:rPr lang="zh-CN" sz="2200">
                <a:latin typeface="Noto Sans S Chinese Medium" panose="020B0600000000000000" charset="-122"/>
                <a:ea typeface="Noto Sans S Chinese Medium" panose="020B0600000000000000" charset="-122"/>
                <a:cs typeface="Noto Sans S Chinese Medium" panose="020B0600000000000000" charset="-122"/>
              </a:rPr>
              <a:t>第五</a:t>
            </a:r>
            <a:r>
              <a:rPr lang="en-US" altLang="zh-CN" sz="2200">
                <a:latin typeface="Noto Sans S Chinese Medium" panose="020B0600000000000000" charset="-122"/>
                <a:ea typeface="Noto Sans S Chinese Medium" panose="020B0600000000000000" charset="-122"/>
                <a:cs typeface="Noto Sans S Chinese Medium" panose="020B0600000000000000" charset="-122"/>
              </a:rPr>
              <a:t>     </a:t>
            </a:r>
            <a:r>
              <a:rPr sz="2200">
                <a:latin typeface="Noto Sans S Chinese Medium" panose="020B0600000000000000" charset="-122"/>
                <a:ea typeface="Noto Sans S Chinese Medium" panose="020B0600000000000000" charset="-122"/>
                <a:cs typeface="Noto Sans S Chinese Medium" panose="020B0600000000000000" charset="-122"/>
              </a:rPr>
              <a:t>争先进位是我们作为国家级开发区的不懈追求</a:t>
            </a:r>
            <a:endParaRPr sz="2200">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 name="文本框 7"/>
          <p:cNvSpPr txBox="1"/>
          <p:nvPr/>
        </p:nvSpPr>
        <p:spPr>
          <a:xfrm>
            <a:off x="5271674" y="1892910"/>
            <a:ext cx="4588668" cy="315595"/>
          </a:xfrm>
          <a:prstGeom prst="rect">
            <a:avLst/>
          </a:prstGeom>
          <a:noFill/>
        </p:spPr>
        <p:txBody>
          <a:bodyPr wrap="square" rtlCol="0">
            <a:spAutoFit/>
          </a:bodyPr>
          <a:p>
            <a:r>
              <a:rPr lang="en-US" altLang="zh-CN" sz="1460"/>
              <a:t>        </a:t>
            </a:r>
            <a:endParaRPr lang="zh-CN" altLang="en-US" sz="1460"/>
          </a:p>
        </p:txBody>
      </p:sp>
      <p:sp>
        <p:nvSpPr>
          <p:cNvPr id="48" name="矩形 47"/>
          <p:cNvSpPr/>
          <p:nvPr/>
        </p:nvSpPr>
        <p:spPr>
          <a:xfrm>
            <a:off x="470456" y="3360122"/>
            <a:ext cx="8962758" cy="2514586"/>
          </a:xfrm>
          <a:prstGeom prst="rect">
            <a:avLst/>
          </a:prstGeom>
          <a:solidFill>
            <a:schemeClr val="accent5">
              <a:lumMod val="20000"/>
              <a:lumOff val="80000"/>
              <a:alpha val="38000"/>
            </a:schemeClr>
          </a:solidFill>
          <a:ln w="9525"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60" u="none" strike="noStrike" kern="0" cap="none" spc="0" normalizeH="0" baseline="0" noProof="0" dirty="0">
              <a:ln>
                <a:noFill/>
              </a:ln>
              <a:solidFill>
                <a:srgbClr val="FFFFFF"/>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4" name="文本框 3"/>
          <p:cNvSpPr txBox="1"/>
          <p:nvPr/>
        </p:nvSpPr>
        <p:spPr>
          <a:xfrm>
            <a:off x="625034" y="3521124"/>
            <a:ext cx="8788929" cy="2110740"/>
          </a:xfrm>
          <a:prstGeom prst="rect">
            <a:avLst/>
          </a:prstGeom>
          <a:noFill/>
        </p:spPr>
        <p:txBody>
          <a:bodyPr wrap="square" rtlCol="0">
            <a:spAutoFit/>
          </a:bodyPr>
          <a:p>
            <a:pPr>
              <a:lnSpc>
                <a:spcPct val="150000"/>
              </a:lnSpc>
            </a:pPr>
            <a:r>
              <a:rPr lang="en-US" altLang="zh-CN" sz="1460"/>
              <a:t>   </a:t>
            </a:r>
            <a:r>
              <a:rPr lang="zh-CN" altLang="en-US" sz="1460"/>
              <a:t>为实现争先进位，青岛等先进地市均成立了开发区综合发展水平考核评价工作推进领导小组等机构，统筹推进开发区国评考核各项工作。同时，将市内现有外资、外贸、部分纳税大户、重大项目、高企、创新资源等要素向开发区进行注册迁移，新引进项目采取“飞地经济”模式向开发区倾斜，形成集聚优势，做大、做优开发区经济数据总量，提高国评考核成绩。与其他地市相比，我区仍是自主收集数据，缺乏权威性和约束力，且随着改革工作深入和数据系统完善，其他区的数据极易被甄别剔除，造成数据认定缺乏支撑，国评考核工作面临前所未有压力。</a:t>
            </a:r>
            <a:endParaRPr lang="zh-CN" altLang="en-US" sz="1460"/>
          </a:p>
        </p:txBody>
      </p:sp>
      <p:sp>
        <p:nvSpPr>
          <p:cNvPr id="5" name="矩形 4"/>
          <p:cNvSpPr/>
          <p:nvPr/>
        </p:nvSpPr>
        <p:spPr>
          <a:xfrm>
            <a:off x="1019389" y="2073715"/>
            <a:ext cx="7865846" cy="948456"/>
          </a:xfrm>
          <a:prstGeom prst="rect">
            <a:avLst/>
          </a:prstGeom>
          <a:solidFill>
            <a:srgbClr val="4256A4"/>
          </a:solidFill>
          <a:ln w="12700" cap="flat" cmpd="sng" algn="ctr">
            <a:solidFill>
              <a:schemeClr val="accent5">
                <a:lumMod val="60000"/>
                <a:lumOff val="40000"/>
              </a:schemeClr>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5" u="none" strike="noStrike" kern="0" cap="none" spc="0" normalizeH="0" baseline="0" noProof="0" dirty="0">
              <a:ln>
                <a:noFill/>
              </a:ln>
              <a:solidFill>
                <a:prstClr val="white"/>
              </a:solidFill>
              <a:effectLst/>
              <a:uLnTx/>
              <a:uFillTx/>
              <a:latin typeface="Source Han Sans CN Regular" panose="020B0500000000000000" pitchFamily="34" charset="-128"/>
              <a:ea typeface="Source Han Sans CN Regular" panose="020B0500000000000000" pitchFamily="34" charset="-128"/>
              <a:cs typeface="+mn-ea"/>
              <a:sym typeface="+mn-lt"/>
            </a:endParaRPr>
          </a:p>
        </p:txBody>
      </p:sp>
      <p:sp>
        <p:nvSpPr>
          <p:cNvPr id="7" name="文本框 6"/>
          <p:cNvSpPr txBox="1"/>
          <p:nvPr/>
        </p:nvSpPr>
        <p:spPr>
          <a:xfrm>
            <a:off x="1376774" y="2133795"/>
            <a:ext cx="7310095" cy="916940"/>
          </a:xfrm>
          <a:prstGeom prst="rect">
            <a:avLst/>
          </a:prstGeom>
          <a:noFill/>
        </p:spPr>
        <p:txBody>
          <a:bodyPr wrap="square" rtlCol="0">
            <a:spAutoFit/>
          </a:bodyPr>
          <a:p>
            <a:pPr>
              <a:lnSpc>
                <a:spcPct val="150000"/>
              </a:lnSpc>
            </a:pPr>
            <a:r>
              <a:rPr lang="zh-CN" altLang="en-US" sz="1785">
                <a:solidFill>
                  <a:schemeClr val="bg1"/>
                </a:solidFill>
              </a:rPr>
              <a:t>开发区作为全市唯一一家国家级经开区，肩负着推动全市高质量发展的光荣使命。</a:t>
            </a:r>
            <a:endParaRPr lang="zh-CN" altLang="en-US" sz="1785">
              <a:solidFill>
                <a:schemeClr val="bg1"/>
              </a:solidFill>
            </a:endParaRPr>
          </a:p>
        </p:txBody>
      </p:sp>
      <p:sp>
        <p:nvSpPr>
          <p:cNvPr id="45" name="文本框 44"/>
          <p:cNvSpPr txBox="1"/>
          <p:nvPr/>
        </p:nvSpPr>
        <p:spPr>
          <a:xfrm>
            <a:off x="199292" y="205086"/>
            <a:ext cx="595630" cy="1091565"/>
          </a:xfrm>
          <a:prstGeom prst="rect">
            <a:avLst/>
          </a:prstGeom>
          <a:noFill/>
        </p:spPr>
        <p:txBody>
          <a:bodyPr wrap="none" rtlCol="0">
            <a:spAutoFit/>
          </a:bodyPr>
          <a:p>
            <a:r>
              <a:rPr kumimoji="1" lang="en-US" altLang="zh-CN" sz="6500" dirty="0">
                <a:solidFill>
                  <a:srgbClr val="DDB472"/>
                </a:solidFill>
                <a:latin typeface="+mj-lt"/>
                <a:cs typeface="思源黑体 CN Normal" panose="020B0400000000000000" pitchFamily="34" charset="-122"/>
              </a:rPr>
              <a:t>“</a:t>
            </a:r>
            <a:endParaRPr kumimoji="1" lang="en-US" altLang="zh-CN" sz="6500" dirty="0">
              <a:solidFill>
                <a:srgbClr val="DDB472"/>
              </a:solidFill>
              <a:latin typeface="+mj-lt"/>
              <a:cs typeface="思源黑体 CN Normal" panose="020B0400000000000000" pitchFamily="34" charset="-122"/>
            </a:endParaRPr>
          </a:p>
        </p:txBody>
      </p:sp>
      <p:sp>
        <p:nvSpPr>
          <p:cNvPr id="9" name="文本框 8"/>
          <p:cNvSpPr txBox="1"/>
          <p:nvPr/>
        </p:nvSpPr>
        <p:spPr>
          <a:xfrm>
            <a:off x="9363290" y="6230142"/>
            <a:ext cx="638576" cy="337185"/>
          </a:xfrm>
          <a:prstGeom prst="rect">
            <a:avLst/>
          </a:prstGeom>
          <a:noFill/>
        </p:spPr>
        <p:txBody>
          <a:bodyPr wrap="square" rtlCol="0">
            <a:spAutoFit/>
          </a:bodyPr>
          <a:p>
            <a:r>
              <a:rPr lang="en-US" altLang="zh-CN" sz="1600">
                <a:latin typeface="Noto Sans S Chinese Medium" panose="020B0600000000000000" charset="-122"/>
                <a:ea typeface="Noto Sans S Chinese Medium" panose="020B0600000000000000" charset="-122"/>
              </a:rPr>
              <a:t>8</a:t>
            </a:r>
            <a:endParaRPr lang="en-US" altLang="zh-CN" sz="1600">
              <a:latin typeface="Noto Sans S Chinese Medium" panose="020B0600000000000000" charset="-122"/>
              <a:ea typeface="Noto Sans S Chinese Medium" panose="020B06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1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tags/tag1.xml><?xml version="1.0" encoding="utf-8"?>
<p:tagLst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Lst>
</file>

<file path=ppt/tags/tag2.xml><?xml version="1.0" encoding="utf-8"?>
<p:tagLst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Lst>
</file>

<file path=ppt/tags/tag3.xml><?xml version="1.0" encoding="utf-8"?>
<p:tagLst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Lst>
</file>

<file path=ppt/tags/tag4.xml><?xml version="1.0" encoding="utf-8"?>
<p:tagLst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Lst>
</file>

<file path=ppt/tags/tag5.xml><?xml version="1.0" encoding="utf-8"?>
<p:tagLst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Lst>
</file>

<file path=ppt/tags/tag6.xml><?xml version="1.0" encoding="utf-8"?>
<p:tagLst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Lst>
</file>

<file path=ppt/tags/tag7.xml><?xml version="1.0" encoding="utf-8"?>
<p:tagLst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Lst>
</file>

<file path=ppt/tags/tag8.xml><?xml version="1.0" encoding="utf-8"?>
<p:tagLst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Lst>
</file>

<file path=ppt/tags/tag9.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思源黑体 CN Norm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3449</Words>
  <Application>WPS 演示</Application>
  <PresentationFormat>宽屏</PresentationFormat>
  <Paragraphs>312</Paragraphs>
  <Slides>18</Slides>
  <Notes>22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18</vt:i4>
      </vt:variant>
    </vt:vector>
  </HeadingPairs>
  <TitlesOfParts>
    <vt:vector size="41" baseType="lpstr">
      <vt:lpstr>Arial</vt:lpstr>
      <vt:lpstr>宋体</vt:lpstr>
      <vt:lpstr>Wingdings</vt:lpstr>
      <vt:lpstr>Arial</vt:lpstr>
      <vt:lpstr>思源黑体 CN Normal</vt:lpstr>
      <vt:lpstr>思源黑体 CN Regular</vt:lpstr>
      <vt:lpstr>黑体</vt:lpstr>
      <vt:lpstr>思源黑体 CN Medium</vt:lpstr>
      <vt:lpstr>Noto Sans S Chinese Bold</vt:lpstr>
      <vt:lpstr>Calibri</vt:lpstr>
      <vt:lpstr>+中文正文</vt:lpstr>
      <vt:lpstr>Noto Sans S Chinese Medium</vt:lpstr>
      <vt:lpstr>Calibri</vt:lpstr>
      <vt:lpstr>Source Han Sans CN Regular</vt:lpstr>
      <vt:lpstr>微软雅黑</vt:lpstr>
      <vt:lpstr>Arial Unicode MS</vt:lpstr>
      <vt:lpstr>DengXian</vt:lpstr>
      <vt:lpstr>Segoe Print</vt:lpstr>
      <vt:lpstr>Arial Black</vt:lpstr>
      <vt:lpstr>思源黑体 CN Bold</vt:lpstr>
      <vt:lpstr>MS UI Gothic</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晨曦</cp:lastModifiedBy>
  <cp:revision>695</cp:revision>
  <dcterms:created xsi:type="dcterms:W3CDTF">2018-06-17T04:53:00Z</dcterms:created>
  <dcterms:modified xsi:type="dcterms:W3CDTF">2022-06-25T02:06:51Z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2052-11.1.0.11435</vt:lpwstr>
  </property>
  <property fmtid="{D5CDD505-2E9C-101B-9397-08002B2CF9AE}" pid="3" name="ICV">
    <vt:lpwstr>864C322EBFCF496C981CF290906D7C88</vt:lpwstr>
  </property>
</Properties>
</file>