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2"/>
  </p:notesMasterIdLst>
  <p:handoutMasterIdLst>
    <p:handoutMasterId r:id="rId87"/>
  </p:handoutMasterIdLst>
  <p:sldIdLst>
    <p:sldId id="975" r:id="rId4"/>
    <p:sldId id="2027" r:id="rId5"/>
    <p:sldId id="1041" r:id="rId6"/>
    <p:sldId id="923" r:id="rId7"/>
    <p:sldId id="1042" r:id="rId8"/>
    <p:sldId id="1043" r:id="rId9"/>
    <p:sldId id="2224" r:id="rId10"/>
    <p:sldId id="1046" r:id="rId11"/>
    <p:sldId id="1047" r:id="rId12"/>
    <p:sldId id="1050" r:id="rId13"/>
    <p:sldId id="1641" r:id="rId14"/>
    <p:sldId id="1314" r:id="rId15"/>
    <p:sldId id="2400" r:id="rId16"/>
    <p:sldId id="1052" r:id="rId17"/>
    <p:sldId id="1051" r:id="rId18"/>
    <p:sldId id="926" r:id="rId19"/>
    <p:sldId id="927" r:id="rId20"/>
    <p:sldId id="928" r:id="rId21"/>
    <p:sldId id="1053" r:id="rId22"/>
    <p:sldId id="1054" r:id="rId23"/>
    <p:sldId id="1055" r:id="rId24"/>
    <p:sldId id="1056" r:id="rId25"/>
    <p:sldId id="929" r:id="rId26"/>
    <p:sldId id="1057" r:id="rId27"/>
    <p:sldId id="1058" r:id="rId28"/>
    <p:sldId id="2323" r:id="rId29"/>
    <p:sldId id="1060" r:id="rId30"/>
    <p:sldId id="1063" r:id="rId31"/>
    <p:sldId id="1064" r:id="rId33"/>
    <p:sldId id="1067" r:id="rId34"/>
    <p:sldId id="2581" r:id="rId35"/>
    <p:sldId id="1837" r:id="rId36"/>
    <p:sldId id="1068" r:id="rId37"/>
    <p:sldId id="1069" r:id="rId38"/>
    <p:sldId id="1905" r:id="rId39"/>
    <p:sldId id="1070" r:id="rId40"/>
    <p:sldId id="1071" r:id="rId41"/>
    <p:sldId id="2324" r:id="rId42"/>
    <p:sldId id="1075" r:id="rId43"/>
    <p:sldId id="1076" r:id="rId44"/>
    <p:sldId id="1259" r:id="rId45"/>
    <p:sldId id="1080" r:id="rId46"/>
    <p:sldId id="1081" r:id="rId47"/>
    <p:sldId id="1082" r:id="rId48"/>
    <p:sldId id="1971" r:id="rId49"/>
    <p:sldId id="1085" r:id="rId50"/>
    <p:sldId id="1784" r:id="rId51"/>
    <p:sldId id="1086" r:id="rId52"/>
    <p:sldId id="1087" r:id="rId53"/>
    <p:sldId id="1088" r:id="rId54"/>
    <p:sldId id="1089" r:id="rId55"/>
    <p:sldId id="1785" r:id="rId56"/>
    <p:sldId id="1090" r:id="rId57"/>
    <p:sldId id="1091" r:id="rId58"/>
    <p:sldId id="1094" r:id="rId59"/>
    <p:sldId id="1095" r:id="rId60"/>
    <p:sldId id="1098" r:id="rId61"/>
    <p:sldId id="1099" r:id="rId62"/>
    <p:sldId id="1512" r:id="rId63"/>
    <p:sldId id="1103" r:id="rId64"/>
    <p:sldId id="1104" r:id="rId65"/>
    <p:sldId id="2326" r:id="rId66"/>
    <p:sldId id="1106" r:id="rId67"/>
    <p:sldId id="1513" r:id="rId68"/>
    <p:sldId id="1548" r:id="rId69"/>
    <p:sldId id="1547" r:id="rId70"/>
    <p:sldId id="2327" r:id="rId71"/>
    <p:sldId id="1110" r:id="rId72"/>
    <p:sldId id="1111" r:id="rId73"/>
    <p:sldId id="1112" r:id="rId74"/>
    <p:sldId id="1781" r:id="rId75"/>
    <p:sldId id="1113" r:id="rId76"/>
    <p:sldId id="1116" r:id="rId77"/>
    <p:sldId id="1117" r:id="rId78"/>
    <p:sldId id="1118" r:id="rId79"/>
    <p:sldId id="1119" r:id="rId80"/>
    <p:sldId id="1120" r:id="rId81"/>
    <p:sldId id="1121" r:id="rId82"/>
    <p:sldId id="1122" r:id="rId83"/>
    <p:sldId id="1123" r:id="rId84"/>
    <p:sldId id="2025" r:id="rId85"/>
    <p:sldId id="258" r:id="rId8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ED7D31"/>
    <a:srgbClr val="EE8C51"/>
    <a:srgbClr val="499DFE"/>
    <a:srgbClr val="58A4FC"/>
    <a:srgbClr val="FFFFFF"/>
    <a:srgbClr val="97C5A9"/>
    <a:srgbClr val="C1DECC"/>
    <a:srgbClr val="046995"/>
    <a:srgbClr val="F9E14A"/>
    <a:srgbClr val="F7D6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6" autoAdjust="0"/>
    <p:restoredTop sz="94660"/>
  </p:normalViewPr>
  <p:slideViewPr>
    <p:cSldViewPr snapToGrid="0">
      <p:cViewPr>
        <p:scale>
          <a:sx n="75" d="100"/>
          <a:sy n="75" d="100"/>
        </p:scale>
        <p:origin x="1260" y="660"/>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1" Type="http://schemas.openxmlformats.org/officeDocument/2006/relationships/commentAuthors" Target="commentAuthors.xml"/><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notesMaster" Target="notesMasters/notes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true"/>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true"/>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2D3277-1014-409C-827B-95C9C8A1955C}"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AF1665-4965-4BA0-8DE9-66DCDBA41A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内容页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项目；</a:t>
            </a:r>
            <a:endParaRPr lang="en-US" altLang="zh-CN" dirty="0"/>
          </a:p>
        </p:txBody>
      </p:sp>
      <p:sp>
        <p:nvSpPr>
          <p:cNvPr id="4" name="灯片编号占位符 3"/>
          <p:cNvSpPr>
            <a:spLocks noGrp="true"/>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内容页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项目；</a:t>
            </a:r>
            <a:endParaRPr lang="en-US" altLang="zh-CN" dirty="0"/>
          </a:p>
        </p:txBody>
      </p:sp>
      <p:sp>
        <p:nvSpPr>
          <p:cNvPr id="4" name="灯片编号占位符 3"/>
          <p:cNvSpPr>
            <a:spLocks noGrp="true"/>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内容页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项目；</a:t>
            </a:r>
            <a:endParaRPr lang="en-US" altLang="zh-CN" dirty="0"/>
          </a:p>
        </p:txBody>
      </p:sp>
      <p:sp>
        <p:nvSpPr>
          <p:cNvPr id="4" name="灯片编号占位符 3"/>
          <p:cNvSpPr>
            <a:spLocks noGrp="true"/>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内容页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项目；</a:t>
            </a:r>
            <a:endParaRPr lang="en-US" altLang="zh-CN" dirty="0"/>
          </a:p>
        </p:txBody>
      </p:sp>
      <p:sp>
        <p:nvSpPr>
          <p:cNvPr id="4" name="灯片编号占位符 3"/>
          <p:cNvSpPr>
            <a:spLocks noGrp="true"/>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内容页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项目；</a:t>
            </a:r>
            <a:endParaRPr lang="en-US" altLang="zh-CN" dirty="0"/>
          </a:p>
        </p:txBody>
      </p:sp>
      <p:sp>
        <p:nvSpPr>
          <p:cNvPr id="4" name="灯片编号占位符 3"/>
          <p:cNvSpPr>
            <a:spLocks noGrp="true"/>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5" name="组合 14"/>
          <p:cNvGrpSpPr/>
          <p:nvPr userDrawn="true"/>
        </p:nvGrpSpPr>
        <p:grpSpPr>
          <a:xfrm>
            <a:off x="756667" y="759619"/>
            <a:ext cx="10678666" cy="5339073"/>
            <a:chOff x="756667" y="759619"/>
            <a:chExt cx="10678666" cy="5339073"/>
          </a:xfrm>
        </p:grpSpPr>
        <p:sp>
          <p:nvSpPr>
            <p:cNvPr id="8" name="矩形 7"/>
            <p:cNvSpPr/>
            <p:nvPr userDrawn="true"/>
          </p:nvSpPr>
          <p:spPr>
            <a:xfrm>
              <a:off x="756667" y="760378"/>
              <a:ext cx="10678666" cy="533831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true"/>
          </p:nvGrpSpPr>
          <p:grpSpPr>
            <a:xfrm>
              <a:off x="756667" y="759619"/>
              <a:ext cx="863797" cy="863797"/>
              <a:chOff x="747991" y="785812"/>
              <a:chExt cx="863797" cy="863797"/>
            </a:xfrm>
          </p:grpSpPr>
          <p:sp>
            <p:nvSpPr>
              <p:cNvPr id="10" name="直角三角形 9"/>
              <p:cNvSpPr/>
              <p:nvPr/>
            </p:nvSpPr>
            <p:spPr>
              <a:xfrm flipV="true">
                <a:off x="747991" y="785812"/>
                <a:ext cx="806341" cy="806341"/>
              </a:xfrm>
              <a:prstGeom prst="rtTriangle">
                <a:avLst/>
              </a:prstGeom>
              <a:solidFill>
                <a:srgbClr val="D1E7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p:cNvSpPr/>
              <p:nvPr/>
            </p:nvSpPr>
            <p:spPr>
              <a:xfrm>
                <a:off x="747991" y="785812"/>
                <a:ext cx="863797" cy="863797"/>
              </a:xfrm>
              <a:prstGeom prst="diagStripe">
                <a:avLst>
                  <a:gd name="adj" fmla="val 72237"/>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 name="组合 11"/>
            <p:cNvGrpSpPr/>
            <p:nvPr userDrawn="true"/>
          </p:nvGrpSpPr>
          <p:grpSpPr>
            <a:xfrm flipH="true" flipV="true">
              <a:off x="10571536" y="5234895"/>
              <a:ext cx="863797" cy="863797"/>
              <a:chOff x="747991" y="785812"/>
              <a:chExt cx="863797" cy="863797"/>
            </a:xfrm>
          </p:grpSpPr>
          <p:sp>
            <p:nvSpPr>
              <p:cNvPr id="13" name="直角三角形 12"/>
              <p:cNvSpPr/>
              <p:nvPr/>
            </p:nvSpPr>
            <p:spPr>
              <a:xfrm flipV="true">
                <a:off x="747991" y="785812"/>
                <a:ext cx="806341" cy="806341"/>
              </a:xfrm>
              <a:prstGeom prst="rtTriangle">
                <a:avLst/>
              </a:prstGeom>
              <a:solidFill>
                <a:srgbClr val="D1E7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斜纹 13"/>
              <p:cNvSpPr/>
              <p:nvPr/>
            </p:nvSpPr>
            <p:spPr>
              <a:xfrm>
                <a:off x="747991" y="785812"/>
                <a:ext cx="863797" cy="863797"/>
              </a:xfrm>
              <a:prstGeom prst="diagStripe">
                <a:avLst>
                  <a:gd name="adj" fmla="val 72237"/>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2" name="图片 1" descr="C:\Users\Lenovo\Desktop\微信图片_20220508103734.png微信图片_20220508103734"/>
          <p:cNvPicPr>
            <a:picLocks noChangeAspect="true"/>
          </p:cNvPicPr>
          <p:nvPr userDrawn="true"/>
        </p:nvPicPr>
        <p:blipFill>
          <a:blip r:embed="rId2"/>
          <a:srcRect/>
          <a:stretch>
            <a:fillRect/>
          </a:stretch>
        </p:blipFill>
        <p:spPr>
          <a:xfrm>
            <a:off x="10192385" y="760095"/>
            <a:ext cx="1242695" cy="1205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true"/>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8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5"/>
            </p:custDataLst>
          </p:nvPr>
        </p:nvSpPr>
        <p:spPr/>
        <p:txBody>
          <a:bodyPr/>
          <a:lstStyle/>
          <a:p>
            <a:endParaRPr lang="zh-CN" altLang="en-US" dirty="0"/>
          </a:p>
        </p:txBody>
      </p:sp>
      <p:sp>
        <p:nvSpPr>
          <p:cNvPr id="7" name="灯片编号占位符 6"/>
          <p:cNvSpPr>
            <a:spLocks noGrp="true"/>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true"/>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5"/>
            </p:custDataLst>
          </p:nvPr>
        </p:nvSpPr>
        <p:spPr>
          <a:xfrm>
            <a:off x="669882" y="2588281"/>
            <a:ext cx="10852237" cy="899167"/>
          </a:xfrm>
        </p:spPr>
        <p:txBody>
          <a:bodyPr vert="horz" lIns="101600" tIns="38100" rIns="25400" bIns="38100" rtlCol="0" anchor="t" anchorCtr="false">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true"/>
        </p:nvSpPr>
        <p:spPr>
          <a:xfrm>
            <a:off x="232229" y="232229"/>
            <a:ext cx="11727542" cy="639354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userDrawn="true"/>
        </p:nvGrpSpPr>
        <p:grpSpPr>
          <a:xfrm>
            <a:off x="1" y="-10478"/>
            <a:ext cx="1337473" cy="1337473"/>
            <a:chOff x="1" y="-10478"/>
            <a:chExt cx="1539240" cy="1539240"/>
          </a:xfrm>
        </p:grpSpPr>
        <p:sp>
          <p:nvSpPr>
            <p:cNvPr id="6" name="直角三角形 5"/>
            <p:cNvSpPr/>
            <p:nvPr userDrawn="true"/>
          </p:nvSpPr>
          <p:spPr>
            <a:xfrm flipV="true">
              <a:off x="232229" y="232229"/>
              <a:ext cx="806341" cy="806341"/>
            </a:xfrm>
            <a:prstGeom prst="rtTriangle">
              <a:avLst/>
            </a:prstGeom>
            <a:solidFill>
              <a:srgbClr val="D1E7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斜纹 6"/>
            <p:cNvSpPr/>
            <p:nvPr userDrawn="true"/>
          </p:nvSpPr>
          <p:spPr>
            <a:xfrm>
              <a:off x="1" y="-10478"/>
              <a:ext cx="1539240" cy="1539240"/>
            </a:xfrm>
            <a:prstGeom prst="diagStripe">
              <a:avLst>
                <a:gd name="adj" fmla="val 82849"/>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 name="组合 12"/>
          <p:cNvGrpSpPr/>
          <p:nvPr userDrawn="true"/>
        </p:nvGrpSpPr>
        <p:grpSpPr>
          <a:xfrm flipH="true" flipV="true">
            <a:off x="10854526" y="5520527"/>
            <a:ext cx="1337473" cy="1337473"/>
            <a:chOff x="1" y="-10478"/>
            <a:chExt cx="1539240" cy="1539240"/>
          </a:xfrm>
        </p:grpSpPr>
        <p:sp>
          <p:nvSpPr>
            <p:cNvPr id="14" name="直角三角形 13"/>
            <p:cNvSpPr/>
            <p:nvPr userDrawn="true"/>
          </p:nvSpPr>
          <p:spPr>
            <a:xfrm flipV="true">
              <a:off x="232229" y="232229"/>
              <a:ext cx="806341" cy="806341"/>
            </a:xfrm>
            <a:prstGeom prst="rtTriangle">
              <a:avLst/>
            </a:prstGeom>
            <a:solidFill>
              <a:srgbClr val="D1E7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斜纹 14"/>
            <p:cNvSpPr/>
            <p:nvPr userDrawn="true"/>
          </p:nvSpPr>
          <p:spPr>
            <a:xfrm>
              <a:off x="1" y="-10478"/>
              <a:ext cx="1539240" cy="1539240"/>
            </a:xfrm>
            <a:prstGeom prst="diagStripe">
              <a:avLst>
                <a:gd name="adj" fmla="val 82849"/>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a:xfrm>
            <a:off x="647700" y="258445"/>
            <a:ext cx="10515600" cy="1325563"/>
          </a:xfrm>
        </p:spPr>
        <p:txBody>
          <a:bodyPr anchor="ctr" anchorCtr="false">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true"/>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true"/>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hasCustomPrompt="true"/>
            <p:custDataLst>
              <p:tags r:id="rId2"/>
            </p:custDataLst>
          </p:nvPr>
        </p:nvSpPr>
        <p:spPr>
          <a:xfrm>
            <a:off x="669882" y="2588281"/>
            <a:ext cx="10852237" cy="899167"/>
          </a:xfrm>
        </p:spPr>
        <p:txBody>
          <a:bodyPr lIns="101600" tIns="38100" rIns="25400" bIns="38100" anchor="t" anchorCtr="false">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true"/>
          </p:cNvSpPr>
          <p:nvPr>
            <p:ph type="subTitle" idx="1" hasCustomPrompt="true"/>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5"/>
            </p:custDataLst>
          </p:nvPr>
        </p:nvSpPr>
        <p:spPr/>
        <p:txBody>
          <a:bodyPr/>
          <a:lstStyle/>
          <a:p>
            <a:endParaRPr lang="zh-CN" altLang="en-US" dirty="0"/>
          </a:p>
        </p:txBody>
      </p:sp>
      <p:sp>
        <p:nvSpPr>
          <p:cNvPr id="18" name="灯片编号占位符 17"/>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32000"/>
            <a:ext cx="10852237" cy="648000"/>
          </a:xfrm>
        </p:spPr>
        <p:txBody>
          <a:bodyPr vert="horz" lIns="101600" tIns="38100" rIns="76200" bIns="38100" rtlCol="0" anchor="ctr" anchorCtr="false">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3808730"/>
            <a:ext cx="10852237" cy="624845"/>
          </a:xfrm>
        </p:spPr>
        <p:txBody>
          <a:bodyPr lIns="101600" tIns="38100" rIns="63500" bIns="38100" anchor="t" anchorCtr="false">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32000"/>
            <a:ext cx="10852237" cy="648000"/>
          </a:xfrm>
        </p:spPr>
        <p:txBody>
          <a:bodyPr vert="horz" lIns="101600" tIns="38100" rIns="76200" bIns="38100" rtlCol="0" anchor="ctr" anchorCtr="false">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true"/>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32000"/>
            <a:ext cx="10852237" cy="648000"/>
          </a:xfrm>
        </p:spPr>
        <p:txBody>
          <a:bodyPr vert="horz" lIns="101600" tIns="38100" rIns="76200" bIns="38100" rtlCol="0" anchor="ctr" anchorCtr="false">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1296000"/>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1296000"/>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8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8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ctr" anchorCtr="false">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8" Type="http://schemas.openxmlformats.org/officeDocument/2006/relationships/theme" Target="../theme/theme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false">
          <a:gsLst>
            <a:gs pos="77000">
              <a:srgbClr val="C6E1C8"/>
            </a:gs>
            <a:gs pos="0">
              <a:srgbClr val="DEEADC"/>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7" name="矩形 6"/>
          <p:cNvSpPr/>
          <p:nvPr userDrawn="true"/>
        </p:nvSpPr>
        <p:spPr>
          <a:xfrm>
            <a:off x="0" y="0"/>
            <a:ext cx="12192000" cy="6858000"/>
          </a:xfrm>
          <a:prstGeom prst="rect">
            <a:avLst/>
          </a:prstGeom>
          <a:solidFill>
            <a:srgbClr val="E1FAF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grpSp>
        <p:nvGrpSpPr>
          <p:cNvPr id="12" name="组合 11"/>
          <p:cNvGrpSpPr/>
          <p:nvPr userDrawn="true"/>
        </p:nvGrpSpPr>
        <p:grpSpPr>
          <a:xfrm>
            <a:off x="0" y="0"/>
            <a:ext cx="5111754" cy="3956758"/>
            <a:chOff x="0" y="0"/>
            <a:chExt cx="5111754" cy="3956758"/>
          </a:xfrm>
          <a:solidFill>
            <a:srgbClr val="D1E7DA"/>
          </a:solidFill>
        </p:grpSpPr>
        <p:sp>
          <p:nvSpPr>
            <p:cNvPr id="9" name="任意多边形: 形状 8"/>
            <p:cNvSpPr/>
            <p:nvPr userDrawn="true"/>
          </p:nvSpPr>
          <p:spPr>
            <a:xfrm>
              <a:off x="0" y="0"/>
              <a:ext cx="5111754" cy="3956758"/>
            </a:xfrm>
            <a:custGeom>
              <a:avLst/>
              <a:gdLst>
                <a:gd name="connsiteX0" fmla="*/ 0 w 5111754"/>
                <a:gd name="connsiteY0" fmla="*/ 0 h 3956758"/>
                <a:gd name="connsiteX1" fmla="*/ 5111754 w 5111754"/>
                <a:gd name="connsiteY1" fmla="*/ 0 h 3956758"/>
                <a:gd name="connsiteX2" fmla="*/ 5103275 w 5111754"/>
                <a:gd name="connsiteY2" fmla="*/ 30728 h 3956758"/>
                <a:gd name="connsiteX3" fmla="*/ 4788950 w 5111754"/>
                <a:gd name="connsiteY3" fmla="*/ 311715 h 3956758"/>
                <a:gd name="connsiteX4" fmla="*/ 3531650 w 5111754"/>
                <a:gd name="connsiteY4" fmla="*/ 845115 h 3956758"/>
                <a:gd name="connsiteX5" fmla="*/ 2064800 w 5111754"/>
                <a:gd name="connsiteY5" fmla="*/ 997515 h 3956758"/>
                <a:gd name="connsiteX6" fmla="*/ 1398050 w 5111754"/>
                <a:gd name="connsiteY6" fmla="*/ 1359465 h 3956758"/>
                <a:gd name="connsiteX7" fmla="*/ 1036100 w 5111754"/>
                <a:gd name="connsiteY7" fmla="*/ 2445315 h 3956758"/>
                <a:gd name="connsiteX8" fmla="*/ 597950 w 5111754"/>
                <a:gd name="connsiteY8" fmla="*/ 3073965 h 3956758"/>
                <a:gd name="connsiteX9" fmla="*/ 293150 w 5111754"/>
                <a:gd name="connsiteY9" fmla="*/ 3683565 h 3956758"/>
                <a:gd name="connsiteX10" fmla="*/ 59639 w 5111754"/>
                <a:gd name="connsiteY10" fmla="*/ 3902789 h 3956758"/>
                <a:gd name="connsiteX11" fmla="*/ 0 w 5111754"/>
                <a:gd name="connsiteY11" fmla="*/ 3956758 h 39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11754" h="3956758">
                  <a:moveTo>
                    <a:pt x="0" y="0"/>
                  </a:moveTo>
                  <a:lnTo>
                    <a:pt x="5111754" y="0"/>
                  </a:lnTo>
                  <a:lnTo>
                    <a:pt x="5103275" y="30728"/>
                  </a:lnTo>
                  <a:cubicBezTo>
                    <a:pt x="5049300" y="125978"/>
                    <a:pt x="4896900" y="219640"/>
                    <a:pt x="4788950" y="311715"/>
                  </a:cubicBezTo>
                  <a:cubicBezTo>
                    <a:pt x="4573051" y="495865"/>
                    <a:pt x="3985675" y="730815"/>
                    <a:pt x="3531650" y="845115"/>
                  </a:cubicBezTo>
                  <a:cubicBezTo>
                    <a:pt x="3077625" y="959415"/>
                    <a:pt x="2420400" y="911790"/>
                    <a:pt x="2064800" y="997515"/>
                  </a:cubicBezTo>
                  <a:cubicBezTo>
                    <a:pt x="1709200" y="1083240"/>
                    <a:pt x="1569500" y="1118165"/>
                    <a:pt x="1398050" y="1359465"/>
                  </a:cubicBezTo>
                  <a:cubicBezTo>
                    <a:pt x="1226600" y="1600765"/>
                    <a:pt x="1169450" y="2159565"/>
                    <a:pt x="1036100" y="2445315"/>
                  </a:cubicBezTo>
                  <a:cubicBezTo>
                    <a:pt x="902750" y="2731065"/>
                    <a:pt x="721775" y="2867590"/>
                    <a:pt x="597950" y="3073965"/>
                  </a:cubicBezTo>
                  <a:cubicBezTo>
                    <a:pt x="474125" y="3280340"/>
                    <a:pt x="515400" y="3486715"/>
                    <a:pt x="293150" y="3683565"/>
                  </a:cubicBezTo>
                  <a:cubicBezTo>
                    <a:pt x="237588" y="3732778"/>
                    <a:pt x="154839" y="3813939"/>
                    <a:pt x="59639" y="3902789"/>
                  </a:cubicBezTo>
                  <a:lnTo>
                    <a:pt x="0" y="3956758"/>
                  </a:lnTo>
                  <a:close/>
                </a:path>
              </a:pathLst>
            </a:custGeom>
            <a:solidFill>
              <a:schemeClr val="accent6">
                <a:lumMod val="60000"/>
                <a:lumOff val="4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sp>
          <p:nvSpPr>
            <p:cNvPr id="11" name="任意多边形: 形状 10"/>
            <p:cNvSpPr/>
            <p:nvPr userDrawn="true"/>
          </p:nvSpPr>
          <p:spPr>
            <a:xfrm>
              <a:off x="0" y="0"/>
              <a:ext cx="3293106" cy="2979822"/>
            </a:xfrm>
            <a:custGeom>
              <a:avLst/>
              <a:gdLst>
                <a:gd name="connsiteX0" fmla="*/ 0 w 3293106"/>
                <a:gd name="connsiteY0" fmla="*/ 0 h 2979822"/>
                <a:gd name="connsiteX1" fmla="*/ 3293106 w 3293106"/>
                <a:gd name="connsiteY1" fmla="*/ 0 h 2979822"/>
                <a:gd name="connsiteX2" fmla="*/ 3292985 w 3293106"/>
                <a:gd name="connsiteY2" fmla="*/ 3040 h 2979822"/>
                <a:gd name="connsiteX3" fmla="*/ 3149600 w 3293106"/>
                <a:gd name="connsiteY3" fmla="*/ 478971 h 2979822"/>
                <a:gd name="connsiteX4" fmla="*/ 1814286 w 3293106"/>
                <a:gd name="connsiteY4" fmla="*/ 2278743 h 2979822"/>
                <a:gd name="connsiteX5" fmla="*/ 59900 w 3293106"/>
                <a:gd name="connsiteY5" fmla="*/ 2979822 h 2979822"/>
                <a:gd name="connsiteX6" fmla="*/ 0 w 3293106"/>
                <a:gd name="connsiteY6" fmla="*/ 2977033 h 297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3106" h="2979822">
                  <a:moveTo>
                    <a:pt x="0" y="0"/>
                  </a:moveTo>
                  <a:lnTo>
                    <a:pt x="3293106" y="0"/>
                  </a:lnTo>
                  <a:lnTo>
                    <a:pt x="3292985" y="3040"/>
                  </a:lnTo>
                  <a:cubicBezTo>
                    <a:pt x="3278868" y="142932"/>
                    <a:pt x="3236686" y="298450"/>
                    <a:pt x="3149600" y="478971"/>
                  </a:cubicBezTo>
                  <a:cubicBezTo>
                    <a:pt x="2917372" y="960361"/>
                    <a:pt x="2356153" y="1865086"/>
                    <a:pt x="1814286" y="2278743"/>
                  </a:cubicBezTo>
                  <a:cubicBezTo>
                    <a:pt x="1340153" y="2640693"/>
                    <a:pt x="499307" y="2974862"/>
                    <a:pt x="59900" y="2979822"/>
                  </a:cubicBezTo>
                  <a:lnTo>
                    <a:pt x="0" y="2977033"/>
                  </a:lnTo>
                  <a:close/>
                </a:path>
              </a:pathLst>
            </a:custGeom>
            <a:solidFill>
              <a:schemeClr val="accent6">
                <a:lumMod val="60000"/>
                <a:lumOff val="4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grpSp>
      <p:grpSp>
        <p:nvGrpSpPr>
          <p:cNvPr id="13" name="组合 12"/>
          <p:cNvGrpSpPr/>
          <p:nvPr userDrawn="true"/>
        </p:nvGrpSpPr>
        <p:grpSpPr>
          <a:xfrm rot="10800000">
            <a:off x="7080246" y="2901242"/>
            <a:ext cx="5111754" cy="3956758"/>
            <a:chOff x="0" y="0"/>
            <a:chExt cx="5111754" cy="3956758"/>
          </a:xfrm>
        </p:grpSpPr>
        <p:sp>
          <p:nvSpPr>
            <p:cNvPr id="14" name="任意多边形: 形状 13"/>
            <p:cNvSpPr/>
            <p:nvPr userDrawn="true"/>
          </p:nvSpPr>
          <p:spPr>
            <a:xfrm>
              <a:off x="0" y="0"/>
              <a:ext cx="5111754" cy="3956758"/>
            </a:xfrm>
            <a:custGeom>
              <a:avLst/>
              <a:gdLst>
                <a:gd name="connsiteX0" fmla="*/ 0 w 5111754"/>
                <a:gd name="connsiteY0" fmla="*/ 0 h 3956758"/>
                <a:gd name="connsiteX1" fmla="*/ 5111754 w 5111754"/>
                <a:gd name="connsiteY1" fmla="*/ 0 h 3956758"/>
                <a:gd name="connsiteX2" fmla="*/ 5103275 w 5111754"/>
                <a:gd name="connsiteY2" fmla="*/ 30728 h 3956758"/>
                <a:gd name="connsiteX3" fmla="*/ 4788950 w 5111754"/>
                <a:gd name="connsiteY3" fmla="*/ 311715 h 3956758"/>
                <a:gd name="connsiteX4" fmla="*/ 3531650 w 5111754"/>
                <a:gd name="connsiteY4" fmla="*/ 845115 h 3956758"/>
                <a:gd name="connsiteX5" fmla="*/ 2064800 w 5111754"/>
                <a:gd name="connsiteY5" fmla="*/ 997515 h 3956758"/>
                <a:gd name="connsiteX6" fmla="*/ 1398050 w 5111754"/>
                <a:gd name="connsiteY6" fmla="*/ 1359465 h 3956758"/>
                <a:gd name="connsiteX7" fmla="*/ 1036100 w 5111754"/>
                <a:gd name="connsiteY7" fmla="*/ 2445315 h 3956758"/>
                <a:gd name="connsiteX8" fmla="*/ 597950 w 5111754"/>
                <a:gd name="connsiteY8" fmla="*/ 3073965 h 3956758"/>
                <a:gd name="connsiteX9" fmla="*/ 293150 w 5111754"/>
                <a:gd name="connsiteY9" fmla="*/ 3683565 h 3956758"/>
                <a:gd name="connsiteX10" fmla="*/ 59639 w 5111754"/>
                <a:gd name="connsiteY10" fmla="*/ 3902789 h 3956758"/>
                <a:gd name="connsiteX11" fmla="*/ 0 w 5111754"/>
                <a:gd name="connsiteY11" fmla="*/ 3956758 h 39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11754" h="3956758">
                  <a:moveTo>
                    <a:pt x="0" y="0"/>
                  </a:moveTo>
                  <a:lnTo>
                    <a:pt x="5111754" y="0"/>
                  </a:lnTo>
                  <a:lnTo>
                    <a:pt x="5103275" y="30728"/>
                  </a:lnTo>
                  <a:cubicBezTo>
                    <a:pt x="5049300" y="125978"/>
                    <a:pt x="4896900" y="219640"/>
                    <a:pt x="4788950" y="311715"/>
                  </a:cubicBezTo>
                  <a:cubicBezTo>
                    <a:pt x="4573051" y="495865"/>
                    <a:pt x="3985675" y="730815"/>
                    <a:pt x="3531650" y="845115"/>
                  </a:cubicBezTo>
                  <a:cubicBezTo>
                    <a:pt x="3077625" y="959415"/>
                    <a:pt x="2420400" y="911790"/>
                    <a:pt x="2064800" y="997515"/>
                  </a:cubicBezTo>
                  <a:cubicBezTo>
                    <a:pt x="1709200" y="1083240"/>
                    <a:pt x="1569500" y="1118165"/>
                    <a:pt x="1398050" y="1359465"/>
                  </a:cubicBezTo>
                  <a:cubicBezTo>
                    <a:pt x="1226600" y="1600765"/>
                    <a:pt x="1169450" y="2159565"/>
                    <a:pt x="1036100" y="2445315"/>
                  </a:cubicBezTo>
                  <a:cubicBezTo>
                    <a:pt x="902750" y="2731065"/>
                    <a:pt x="721775" y="2867590"/>
                    <a:pt x="597950" y="3073965"/>
                  </a:cubicBezTo>
                  <a:cubicBezTo>
                    <a:pt x="474125" y="3280340"/>
                    <a:pt x="515400" y="3486715"/>
                    <a:pt x="293150" y="3683565"/>
                  </a:cubicBezTo>
                  <a:cubicBezTo>
                    <a:pt x="237588" y="3732778"/>
                    <a:pt x="154839" y="3813939"/>
                    <a:pt x="59639" y="3902789"/>
                  </a:cubicBezTo>
                  <a:lnTo>
                    <a:pt x="0" y="3956758"/>
                  </a:lnTo>
                  <a:close/>
                </a:path>
              </a:pathLst>
            </a:custGeom>
            <a:solidFill>
              <a:schemeClr val="accent6">
                <a:lumMod val="60000"/>
                <a:lumOff val="4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sp>
          <p:nvSpPr>
            <p:cNvPr id="15" name="任意多边形: 形状 14"/>
            <p:cNvSpPr/>
            <p:nvPr userDrawn="true"/>
          </p:nvSpPr>
          <p:spPr>
            <a:xfrm>
              <a:off x="0" y="0"/>
              <a:ext cx="3293106" cy="2979822"/>
            </a:xfrm>
            <a:custGeom>
              <a:avLst/>
              <a:gdLst>
                <a:gd name="connsiteX0" fmla="*/ 0 w 3293106"/>
                <a:gd name="connsiteY0" fmla="*/ 0 h 2979822"/>
                <a:gd name="connsiteX1" fmla="*/ 3293106 w 3293106"/>
                <a:gd name="connsiteY1" fmla="*/ 0 h 2979822"/>
                <a:gd name="connsiteX2" fmla="*/ 3292985 w 3293106"/>
                <a:gd name="connsiteY2" fmla="*/ 3040 h 2979822"/>
                <a:gd name="connsiteX3" fmla="*/ 3149600 w 3293106"/>
                <a:gd name="connsiteY3" fmla="*/ 478971 h 2979822"/>
                <a:gd name="connsiteX4" fmla="*/ 1814286 w 3293106"/>
                <a:gd name="connsiteY4" fmla="*/ 2278743 h 2979822"/>
                <a:gd name="connsiteX5" fmla="*/ 59900 w 3293106"/>
                <a:gd name="connsiteY5" fmla="*/ 2979822 h 2979822"/>
                <a:gd name="connsiteX6" fmla="*/ 0 w 3293106"/>
                <a:gd name="connsiteY6" fmla="*/ 2977033 h 297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3106" h="2979822">
                  <a:moveTo>
                    <a:pt x="0" y="0"/>
                  </a:moveTo>
                  <a:lnTo>
                    <a:pt x="3293106" y="0"/>
                  </a:lnTo>
                  <a:lnTo>
                    <a:pt x="3292985" y="3040"/>
                  </a:lnTo>
                  <a:cubicBezTo>
                    <a:pt x="3278868" y="142932"/>
                    <a:pt x="3236686" y="298450"/>
                    <a:pt x="3149600" y="478971"/>
                  </a:cubicBezTo>
                  <a:cubicBezTo>
                    <a:pt x="2917372" y="960361"/>
                    <a:pt x="2356153" y="1865086"/>
                    <a:pt x="1814286" y="2278743"/>
                  </a:cubicBezTo>
                  <a:cubicBezTo>
                    <a:pt x="1340153" y="2640693"/>
                    <a:pt x="499307" y="2974862"/>
                    <a:pt x="59900" y="2979822"/>
                  </a:cubicBezTo>
                  <a:lnTo>
                    <a:pt x="0" y="2977033"/>
                  </a:lnTo>
                  <a:close/>
                </a:path>
              </a:pathLst>
            </a:custGeom>
            <a:solidFill>
              <a:schemeClr val="accent6">
                <a:lumMod val="60000"/>
                <a:lumOff val="4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false">
          <a:gsLst>
            <a:gs pos="77000">
              <a:srgbClr val="C6E1C8"/>
            </a:gs>
            <a:gs pos="0">
              <a:srgbClr val="DEEADC"/>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8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8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8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8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8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32.png"/><Relationship Id="rId4" Type="http://schemas.openxmlformats.org/officeDocument/2006/relationships/image" Target="../media/image10.svg"/><Relationship Id="rId3" Type="http://schemas.openxmlformats.org/officeDocument/2006/relationships/image" Target="../media/image31.png"/><Relationship Id="rId2" Type="http://schemas.openxmlformats.org/officeDocument/2006/relationships/image" Target="../media/image9.svg"/><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33.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8" Type="http://schemas.openxmlformats.org/officeDocument/2006/relationships/slideLayout" Target="../slideLayouts/slideLayout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22.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0" Type="http://schemas.openxmlformats.org/officeDocument/2006/relationships/slideLayout" Target="../slideLayouts/slideLayout2.xml"/><Relationship Id="rId1" Type="http://schemas.openxmlformats.org/officeDocument/2006/relationships/tags" Target="../tags/tag8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jpeg"/><Relationship Id="rId2" Type="http://schemas.openxmlformats.org/officeDocument/2006/relationships/tags" Target="../tags/tag91.xml"/><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32.png"/><Relationship Id="rId4" Type="http://schemas.openxmlformats.org/officeDocument/2006/relationships/image" Target="../media/image10.svg"/><Relationship Id="rId3" Type="http://schemas.openxmlformats.org/officeDocument/2006/relationships/image" Target="../media/image31.png"/><Relationship Id="rId2" Type="http://schemas.openxmlformats.org/officeDocument/2006/relationships/image" Target="../media/image9.svg"/><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6.jpe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47.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8.jpeg"/><Relationship Id="rId1"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7.png"/><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image" Target="../media/image54.pn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32.png"/><Relationship Id="rId4" Type="http://schemas.openxmlformats.org/officeDocument/2006/relationships/image" Target="../media/image10.svg"/><Relationship Id="rId3" Type="http://schemas.openxmlformats.org/officeDocument/2006/relationships/image" Target="../media/image31.png"/><Relationship Id="rId2" Type="http://schemas.openxmlformats.org/officeDocument/2006/relationships/image" Target="../media/image9.svg"/><Relationship Id="rId1" Type="http://schemas.openxmlformats.org/officeDocument/2006/relationships/image" Target="../media/image30.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8.png"/><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59.jpeg"/><Relationship Id="rId1" Type="http://schemas.openxmlformats.org/officeDocument/2006/relationships/tags" Target="../tags/tag96.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image" Target="../media/image6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svg"/><Relationship Id="rId7" Type="http://schemas.openxmlformats.org/officeDocument/2006/relationships/image" Target="../media/image6.png"/><Relationship Id="rId6" Type="http://schemas.openxmlformats.org/officeDocument/2006/relationships/image" Target="../media/image3.svg"/><Relationship Id="rId5" Type="http://schemas.openxmlformats.org/officeDocument/2006/relationships/image" Target="../media/image5.png"/><Relationship Id="rId4" Type="http://schemas.openxmlformats.org/officeDocument/2006/relationships/image" Target="../media/image2.svg"/><Relationship Id="rId3" Type="http://schemas.openxmlformats.org/officeDocument/2006/relationships/image" Target="../media/image4.png"/><Relationship Id="rId2" Type="http://schemas.openxmlformats.org/officeDocument/2006/relationships/image" Target="../media/image1.sv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71.png"/><Relationship Id="rId4" Type="http://schemas.openxmlformats.org/officeDocument/2006/relationships/image" Target="../media/image11.svg"/><Relationship Id="rId3" Type="http://schemas.openxmlformats.org/officeDocument/2006/relationships/image" Target="../media/image32.png"/><Relationship Id="rId2" Type="http://schemas.openxmlformats.org/officeDocument/2006/relationships/image" Target="../media/image9.svg"/><Relationship Id="rId1" Type="http://schemas.openxmlformats.org/officeDocument/2006/relationships/image" Target="../media/image30.png"/></Relationships>
</file>

<file path=ppt/slides/_rels/slide55.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9" Type="http://schemas.openxmlformats.org/officeDocument/2006/relationships/slideLayout" Target="../slideLayouts/slideLayout2.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9.jpeg"/><Relationship Id="rId1" Type="http://schemas.openxmlformats.org/officeDocument/2006/relationships/tags" Target="../tags/tag12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71.png"/><Relationship Id="rId4" Type="http://schemas.openxmlformats.org/officeDocument/2006/relationships/image" Target="../media/image11.svg"/><Relationship Id="rId3" Type="http://schemas.openxmlformats.org/officeDocument/2006/relationships/image" Target="../media/image32.png"/><Relationship Id="rId2" Type="http://schemas.openxmlformats.org/officeDocument/2006/relationships/image" Target="../media/image9.svg"/><Relationship Id="rId1" Type="http://schemas.openxmlformats.org/officeDocument/2006/relationships/image" Target="../media/image30.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1.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71.png"/><Relationship Id="rId4" Type="http://schemas.openxmlformats.org/officeDocument/2006/relationships/image" Target="../media/image11.svg"/><Relationship Id="rId3" Type="http://schemas.openxmlformats.org/officeDocument/2006/relationships/image" Target="../media/image32.png"/><Relationship Id="rId2" Type="http://schemas.openxmlformats.org/officeDocument/2006/relationships/image" Target="../media/image9.svg"/><Relationship Id="rId1" Type="http://schemas.openxmlformats.org/officeDocument/2006/relationships/image" Target="../media/image30.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jpeg"/></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jpeg"/><Relationship Id="rId7" Type="http://schemas.openxmlformats.org/officeDocument/2006/relationships/image" Target="../media/image12.png"/><Relationship Id="rId6" Type="http://schemas.openxmlformats.org/officeDocument/2006/relationships/tags" Target="../tags/tag64.xml"/><Relationship Id="rId5" Type="http://schemas.openxmlformats.org/officeDocument/2006/relationships/image" Target="../media/image11.png"/><Relationship Id="rId4" Type="http://schemas.openxmlformats.org/officeDocument/2006/relationships/tags" Target="../tags/tag63.xml"/><Relationship Id="rId3" Type="http://schemas.openxmlformats.org/officeDocument/2006/relationships/image" Target="../media/image10.png"/><Relationship Id="rId20" Type="http://schemas.openxmlformats.org/officeDocument/2006/relationships/slideLayout" Target="../slideLayouts/slideLayout2.xml"/><Relationship Id="rId2" Type="http://schemas.openxmlformats.org/officeDocument/2006/relationships/tags" Target="../tags/tag62.xml"/><Relationship Id="rId19" Type="http://schemas.openxmlformats.org/officeDocument/2006/relationships/tags" Target="../tags/tag65.xml"/><Relationship Id="rId18" Type="http://schemas.openxmlformats.org/officeDocument/2006/relationships/image" Target="../media/image19.jpeg"/><Relationship Id="rId17" Type="http://schemas.openxmlformats.org/officeDocument/2006/relationships/image" Target="../media/image18.jpeg"/><Relationship Id="rId16" Type="http://schemas.openxmlformats.org/officeDocument/2006/relationships/image" Target="../media/image8.svg"/><Relationship Id="rId15" Type="http://schemas.openxmlformats.org/officeDocument/2006/relationships/image" Target="../media/image17.png"/><Relationship Id="rId14" Type="http://schemas.openxmlformats.org/officeDocument/2006/relationships/image" Target="../media/image7.svg"/><Relationship Id="rId13" Type="http://schemas.openxmlformats.org/officeDocument/2006/relationships/image" Target="../media/image16.png"/><Relationship Id="rId12" Type="http://schemas.openxmlformats.org/officeDocument/2006/relationships/image" Target="../media/image6.svg"/><Relationship Id="rId11" Type="http://schemas.openxmlformats.org/officeDocument/2006/relationships/image" Target="../media/image15.png"/><Relationship Id="rId10" Type="http://schemas.openxmlformats.org/officeDocument/2006/relationships/image" Target="../media/image5.svg"/><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7.png"/><Relationship Id="rId1" Type="http://schemas.openxmlformats.org/officeDocument/2006/relationships/image" Target="../media/image13.jpeg"/></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svg"/><Relationship Id="rId1" Type="http://schemas.openxmlformats.org/officeDocument/2006/relationships/image" Target="../media/image95.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6.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7.png"/></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8.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svg"/><Relationship Id="rId1" Type="http://schemas.openxmlformats.org/officeDocument/2006/relationships/image" Target="../media/image9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9.png"/><Relationship Id="rId1" Type="http://schemas.openxmlformats.org/officeDocument/2006/relationships/tags" Target="../tags/tag127.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0.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descr="7b0a20202020227461726765744d6f64756c65223a202270726f636573734f6e6c696e65466f6e7473220a7d0a"/>
          <p:cNvSpPr txBox="true"/>
          <p:nvPr/>
        </p:nvSpPr>
        <p:spPr>
          <a:xfrm>
            <a:off x="1925260" y="1315164"/>
            <a:ext cx="8465185" cy="2630170"/>
          </a:xfrm>
          <a:prstGeom prst="rect">
            <a:avLst/>
          </a:prstGeom>
          <a:noFill/>
        </p:spPr>
        <p:txBody>
          <a:bodyPr wrap="none" rtlCol="0">
            <a:spAutoFit/>
          </a:bodyPr>
          <a:lstStyle/>
          <a:p>
            <a:pPr algn="ctr">
              <a:lnSpc>
                <a:spcPct val="150000"/>
              </a:lnSpc>
            </a:pPr>
            <a:r>
              <a:rPr lang="zh-CN" altLang="en-US" sz="6600" dirty="0">
                <a:solidFill>
                  <a:srgbClr val="046995"/>
                </a:solidFill>
                <a:latin typeface="华文行楷" panose="02010800040101010101" charset="-122"/>
                <a:ea typeface="华文行楷" panose="02010800040101010101" charset="-122"/>
                <a:cs typeface="华文行楷" panose="02010800040101010101" charset="-122"/>
                <a:sym typeface="Segoe UI" panose="020B0502040204020203" pitchFamily="34" charset="0"/>
              </a:rPr>
              <a:t>观大势</a:t>
            </a:r>
            <a:r>
              <a:rPr lang="en-US" altLang="zh-CN" sz="6600" dirty="0">
                <a:solidFill>
                  <a:srgbClr val="046995"/>
                </a:solidFill>
                <a:latin typeface="华文行楷" panose="02010800040101010101" charset="-122"/>
                <a:ea typeface="华文行楷" panose="02010800040101010101" charset="-122"/>
                <a:cs typeface="华文行楷" panose="02010800040101010101" charset="-122"/>
                <a:sym typeface="Segoe UI" panose="020B0502040204020203" pitchFamily="34" charset="0"/>
              </a:rPr>
              <a:t> </a:t>
            </a:r>
            <a:r>
              <a:rPr lang="en-US" altLang="zh-CN" sz="4400" dirty="0">
                <a:solidFill>
                  <a:srgbClr val="046995"/>
                </a:solidFill>
                <a:latin typeface="Segoe UI" panose="020B0502040204020203" pitchFamily="34" charset="0"/>
                <a:ea typeface="微软雅黑" panose="020B0503020204020204" charset="-122"/>
                <a:sym typeface="Segoe UI" panose="020B0502040204020203" pitchFamily="34" charset="0"/>
              </a:rPr>
              <a:t>        </a:t>
            </a:r>
            <a:r>
              <a:rPr lang="zh-CN" altLang="en-US" sz="4400" dirty="0">
                <a:solidFill>
                  <a:srgbClr val="046995"/>
                </a:solidFill>
                <a:latin typeface="Segoe UI" panose="020B0502040204020203" pitchFamily="34" charset="0"/>
                <a:ea typeface="微软雅黑" panose="020B0503020204020204" charset="-122"/>
                <a:sym typeface="Segoe UI" panose="020B0502040204020203" pitchFamily="34" charset="0"/>
              </a:rPr>
              <a:t> </a:t>
            </a:r>
            <a:r>
              <a:rPr lang="zh-CN" altLang="en-US" sz="6600" dirty="0">
                <a:solidFill>
                  <a:srgbClr val="046995"/>
                </a:solidFill>
                <a:latin typeface="华文行楷" panose="02010800040101010101" charset="-122"/>
                <a:ea typeface="华文行楷" panose="02010800040101010101" charset="-122"/>
                <a:cs typeface="华文行楷" panose="02010800040101010101" charset="-122"/>
                <a:sym typeface="Segoe UI" panose="020B0502040204020203" pitchFamily="34" charset="0"/>
              </a:rPr>
              <a:t>谋全局 </a:t>
            </a:r>
            <a:r>
              <a:rPr lang="zh-CN" altLang="en-US" sz="4400" dirty="0">
                <a:solidFill>
                  <a:srgbClr val="046995"/>
                </a:solidFill>
                <a:latin typeface="Segoe UI" panose="020B0502040204020203" pitchFamily="34" charset="0"/>
                <a:ea typeface="微软雅黑" panose="020B0503020204020204" charset="-122"/>
                <a:sym typeface="Segoe UI" panose="020B0502040204020203" pitchFamily="34" charset="0"/>
              </a:rPr>
              <a:t> </a:t>
            </a:r>
            <a:endParaRPr lang="zh-CN" altLang="en-US" sz="44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4400" dirty="0">
                <a:solidFill>
                  <a:srgbClr val="046995"/>
                </a:solidFill>
                <a:latin typeface="Segoe UI" panose="020B0502040204020203" pitchFamily="34" charset="0"/>
                <a:ea typeface="微软雅黑" panose="020B0503020204020204" charset="-122"/>
                <a:sym typeface="Segoe UI" panose="020B0502040204020203" pitchFamily="34" charset="0"/>
              </a:rPr>
              <a:t>当好“大管家”  做好“服务员” </a:t>
            </a:r>
            <a:endParaRPr lang="zh-CN" altLang="en-US" sz="44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grpSp>
        <p:nvGrpSpPr>
          <p:cNvPr id="77" name="组合 76"/>
          <p:cNvGrpSpPr/>
          <p:nvPr/>
        </p:nvGrpSpPr>
        <p:grpSpPr>
          <a:xfrm>
            <a:off x="4076700" y="4627140"/>
            <a:ext cx="4034155" cy="491490"/>
            <a:chOff x="4082283" y="5348909"/>
            <a:chExt cx="4034155" cy="491490"/>
          </a:xfrm>
        </p:grpSpPr>
        <p:sp>
          <p:nvSpPr>
            <p:cNvPr id="11" name="任意多边形: 形状 12"/>
            <p:cNvSpPr/>
            <p:nvPr/>
          </p:nvSpPr>
          <p:spPr>
            <a:xfrm flipH="true" flipV="true">
              <a:off x="4082283" y="5349008"/>
              <a:ext cx="4034155" cy="482600"/>
            </a:xfrm>
            <a:prstGeom prst="roundRect">
              <a:avLst>
                <a:gd name="adj" fmla="val 50000"/>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cs typeface="+mn-ea"/>
                <a:sym typeface="Segoe UI" panose="020B0502040204020203" pitchFamily="34" charset="0"/>
              </a:endParaRPr>
            </a:p>
          </p:txBody>
        </p:sp>
        <p:sp>
          <p:nvSpPr>
            <p:cNvPr id="12" name="文本框 11"/>
            <p:cNvSpPr txBox="true"/>
            <p:nvPr/>
          </p:nvSpPr>
          <p:spPr>
            <a:xfrm>
              <a:off x="4356603" y="5348909"/>
              <a:ext cx="3484880" cy="491490"/>
            </a:xfrm>
            <a:prstGeom prst="rect">
              <a:avLst/>
            </a:prstGeom>
            <a:noFill/>
          </p:spPr>
          <p:txBody>
            <a:bodyPr wrap="none" rtlCol="0">
              <a:spAutoFit/>
            </a:bodyPr>
            <a:lstStyle/>
            <a:p>
              <a:pPr algn="ctr"/>
              <a:r>
                <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rPr>
                <a:t>聊城市机关事务管理局</a:t>
              </a:r>
              <a:endPar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endParaRPr>
            </a:p>
          </p:txBody>
        </p:sp>
      </p:grpSp>
      <p:grpSp>
        <p:nvGrpSpPr>
          <p:cNvPr id="51" name="组合 50"/>
          <p:cNvGrpSpPr/>
          <p:nvPr/>
        </p:nvGrpSpPr>
        <p:grpSpPr>
          <a:xfrm>
            <a:off x="1795145" y="1498600"/>
            <a:ext cx="8325485" cy="2787650"/>
            <a:chOff x="2488106" y="2185799"/>
            <a:chExt cx="7185275" cy="2278209"/>
          </a:xfrm>
          <a:effectLst>
            <a:outerShdw blurRad="50800" dist="38100" dir="2700000" algn="tl" rotWithShape="0">
              <a:prstClr val="black">
                <a:alpha val="10000"/>
              </a:prstClr>
            </a:outerShdw>
          </a:effectLst>
        </p:grpSpPr>
        <p:cxnSp>
          <p:nvCxnSpPr>
            <p:cNvPr id="43" name="直接连接符 42"/>
            <p:cNvCxnSpPr/>
            <p:nvPr/>
          </p:nvCxnSpPr>
          <p:spPr>
            <a:xfrm>
              <a:off x="2488106" y="2185799"/>
              <a:ext cx="7185275" cy="1230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55815" y="1514475"/>
            <a:ext cx="3110230" cy="277177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1"/>
          <a:stretch>
            <a:fillRect/>
          </a:stretch>
        </p:blipFill>
        <p:spPr>
          <a:xfrm>
            <a:off x="7529830" y="4160520"/>
            <a:ext cx="3672000" cy="2005200"/>
          </a:xfrm>
          <a:prstGeom prst="rect">
            <a:avLst/>
          </a:prstGeom>
        </p:spPr>
      </p:pic>
      <p:grpSp>
        <p:nvGrpSpPr>
          <p:cNvPr id="2" name="组合 1"/>
          <p:cNvGrpSpPr/>
          <p:nvPr/>
        </p:nvGrpSpPr>
        <p:grpSpPr>
          <a:xfrm>
            <a:off x="1019810" y="709200"/>
            <a:ext cx="5262880" cy="628650"/>
            <a:chOff x="1596" y="1144"/>
            <a:chExt cx="8288" cy="990"/>
          </a:xfrm>
        </p:grpSpPr>
        <p:sp>
          <p:nvSpPr>
            <p:cNvPr id="14" name="文本框 13"/>
            <p:cNvSpPr txBox="true"/>
            <p:nvPr/>
          </p:nvSpPr>
          <p:spPr>
            <a:xfrm>
              <a:off x="1596" y="1144"/>
              <a:ext cx="8288" cy="919"/>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从时代要求看机关事务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3" name="直接连接符 2"/>
            <p:cNvCxnSpPr/>
            <p:nvPr/>
          </p:nvCxnSpPr>
          <p:spPr>
            <a:xfrm flipV="true">
              <a:off x="2533" y="2108"/>
              <a:ext cx="6293" cy="26"/>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true"/>
          </p:cNvPicPr>
          <p:nvPr/>
        </p:nvPicPr>
        <p:blipFill>
          <a:blip r:embed="rId2"/>
          <a:stretch>
            <a:fillRect/>
          </a:stretch>
        </p:blipFill>
        <p:spPr>
          <a:xfrm>
            <a:off x="7529830" y="1292860"/>
            <a:ext cx="3886200" cy="2438400"/>
          </a:xfrm>
          <a:prstGeom prst="rect">
            <a:avLst/>
          </a:prstGeom>
        </p:spPr>
      </p:pic>
      <p:sp>
        <p:nvSpPr>
          <p:cNvPr id="7" name="文本框 6"/>
          <p:cNvSpPr txBox="true"/>
          <p:nvPr/>
        </p:nvSpPr>
        <p:spPr>
          <a:xfrm>
            <a:off x="678815" y="1725930"/>
            <a:ext cx="6471285" cy="4154170"/>
          </a:xfrm>
          <a:prstGeom prst="rect">
            <a:avLst/>
          </a:prstGeom>
          <a:noFill/>
        </p:spPr>
        <p:txBody>
          <a:bodyPr wrap="square" rtlCol="0" anchor="t">
            <a:spAutoFit/>
          </a:bodyPr>
          <a:p>
            <a:r>
              <a:rPr lang="en-US" altLang="zh-CN" sz="2400">
                <a:solidFill>
                  <a:schemeClr val="accent2"/>
                </a:solidFill>
                <a:sym typeface="+mn-ea"/>
              </a:rPr>
              <a:t>         </a:t>
            </a:r>
            <a:r>
              <a:rPr lang="zh-CN" altLang="en-US" sz="2400">
                <a:solidFill>
                  <a:schemeClr val="accent2"/>
                </a:solidFill>
                <a:sym typeface="+mn-ea"/>
              </a:rPr>
              <a:t>中央八项规定中有四项涉及到公车出行、公务接待、住房管理等公务保障。</a:t>
            </a:r>
            <a:endParaRPr lang="zh-CN" altLang="en-US">
              <a:sym typeface="+mn-ea"/>
            </a:endParaRPr>
          </a:p>
          <a:p>
            <a:endParaRPr lang="zh-CN" altLang="en-US"/>
          </a:p>
          <a:p>
            <a:r>
              <a:rPr lang="en-US" altLang="zh-CN">
                <a:sym typeface="+mn-ea"/>
              </a:rPr>
              <a:t>       </a:t>
            </a:r>
            <a:r>
              <a:rPr lang="zh-CN" altLang="en-US">
                <a:sym typeface="+mn-ea"/>
              </a:rPr>
              <a:t>（1）要改进调查研究。到基层调研......要</a:t>
            </a:r>
            <a:r>
              <a:rPr lang="zh-CN" altLang="en-US">
                <a:solidFill>
                  <a:schemeClr val="accent2"/>
                </a:solidFill>
                <a:sym typeface="+mn-ea"/>
              </a:rPr>
              <a:t>轻车简从</a:t>
            </a:r>
            <a:r>
              <a:rPr lang="zh-CN" altLang="en-US">
                <a:sym typeface="+mn-ea"/>
              </a:rPr>
              <a:t>、减少陪同、简化接待，不张贴悬挂标语横幅，不安排群众迎送，不铺设迎宾地毯，不摆放花草，不安排宴请。</a:t>
            </a:r>
            <a:endParaRPr lang="zh-CN" altLang="en-US"/>
          </a:p>
          <a:p>
            <a:r>
              <a:rPr lang="en-US" altLang="zh-CN">
                <a:sym typeface="+mn-ea"/>
              </a:rPr>
              <a:t>       </a:t>
            </a:r>
            <a:r>
              <a:rPr lang="zh-CN" altLang="en-US">
                <a:sym typeface="+mn-ea"/>
              </a:rPr>
              <a:t>（4）要规范出访活动。从外交工作大局需要出发合理安排出访活动，严格控制出访随行人员，</a:t>
            </a:r>
            <a:r>
              <a:rPr lang="zh-CN" altLang="en-US">
                <a:solidFill>
                  <a:schemeClr val="accent2"/>
                </a:solidFill>
                <a:sym typeface="+mn-ea"/>
              </a:rPr>
              <a:t>严格按照规定乘坐交通工具，</a:t>
            </a:r>
            <a:r>
              <a:rPr lang="zh-CN" altLang="en-US">
                <a:sym typeface="+mn-ea"/>
              </a:rPr>
              <a:t>一般不安排中资机构、华侨华人、留学生代表等到机场迎送。</a:t>
            </a:r>
            <a:endParaRPr lang="zh-CN" altLang="en-US"/>
          </a:p>
          <a:p>
            <a:r>
              <a:rPr lang="en-US" altLang="zh-CN">
                <a:sym typeface="+mn-ea"/>
              </a:rPr>
              <a:t>       </a:t>
            </a:r>
            <a:r>
              <a:rPr lang="zh-CN" altLang="en-US">
                <a:sym typeface="+mn-ea"/>
              </a:rPr>
              <a:t>（5）要改进警卫工作。坚持有利于联系群众的原则，</a:t>
            </a:r>
            <a:r>
              <a:rPr lang="zh-CN" altLang="en-US">
                <a:solidFill>
                  <a:schemeClr val="accent2"/>
                </a:solidFill>
                <a:sym typeface="+mn-ea"/>
              </a:rPr>
              <a:t>减少交</a:t>
            </a:r>
            <a:r>
              <a:rPr lang="zh-CN" altLang="en-US">
                <a:solidFill>
                  <a:srgbClr val="EE8C51"/>
                </a:solidFill>
                <a:sym typeface="+mn-ea"/>
              </a:rPr>
              <a:t>通</a:t>
            </a:r>
            <a:r>
              <a:rPr lang="zh-CN" altLang="en-US">
                <a:solidFill>
                  <a:schemeClr val="accent2"/>
                </a:solidFill>
                <a:sym typeface="+mn-ea"/>
              </a:rPr>
              <a:t>管制，</a:t>
            </a:r>
            <a:r>
              <a:rPr lang="zh-CN" altLang="en-US">
                <a:sym typeface="+mn-ea"/>
              </a:rPr>
              <a:t>一般情况下不得封路、不清场闭馆。</a:t>
            </a:r>
            <a:endParaRPr lang="zh-CN" altLang="en-US"/>
          </a:p>
          <a:p>
            <a:r>
              <a:rPr lang="en-US" altLang="zh-CN">
                <a:sym typeface="+mn-ea"/>
              </a:rPr>
              <a:t>       </a:t>
            </a:r>
            <a:r>
              <a:rPr lang="zh-CN" altLang="en-US">
                <a:sym typeface="+mn-ea"/>
              </a:rPr>
              <a:t>（8）要厉行勤俭节约。严格遵守廉洁从政有关规定，</a:t>
            </a:r>
            <a:r>
              <a:rPr lang="zh-CN" altLang="en-US">
                <a:solidFill>
                  <a:schemeClr val="accent2"/>
                </a:solidFill>
                <a:sym typeface="+mn-ea"/>
              </a:rPr>
              <a:t>严格执行住房、车辆配备</a:t>
            </a:r>
            <a:r>
              <a:rPr lang="zh-CN" altLang="en-US">
                <a:sym typeface="+mn-ea"/>
              </a:rPr>
              <a:t>等有关工作和生活待遇的规定。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750"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true"/>
          <p:nvPr/>
        </p:nvSpPr>
        <p:spPr>
          <a:xfrm>
            <a:off x="682625" y="2376805"/>
            <a:ext cx="5593715" cy="2676525"/>
          </a:xfrm>
          <a:prstGeom prst="rect">
            <a:avLst/>
          </a:prstGeom>
          <a:noFill/>
        </p:spPr>
        <p:txBody>
          <a:bodyPr wrap="square" rtlCol="0" anchor="t">
            <a:spAutoFit/>
          </a:bodyPr>
          <a:p>
            <a:pPr marL="342900" indent="-342900" algn="l">
              <a:lnSpc>
                <a:spcPct val="100000"/>
              </a:lnSpc>
              <a:buFont typeface="Arial" panose="02080604020202020204" pitchFamily="34" charset="0"/>
              <a:buChar char="•"/>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后勤服务保障中的指导监管作用</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机关高效有序运转中的统筹保障作用</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节约型机关建设中的主导引领作用</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党风廉政建设中的协力助推作用</a:t>
            </a:r>
            <a:endParaRPr lang="zh-CN" altLang="en-US" sz="2400"/>
          </a:p>
        </p:txBody>
      </p:sp>
      <p:grpSp>
        <p:nvGrpSpPr>
          <p:cNvPr id="3" name="组合 2"/>
          <p:cNvGrpSpPr/>
          <p:nvPr/>
        </p:nvGrpSpPr>
        <p:grpSpPr>
          <a:xfrm>
            <a:off x="1013460" y="709200"/>
            <a:ext cx="5262880" cy="628650"/>
            <a:chOff x="1596" y="1144"/>
            <a:chExt cx="8288" cy="990"/>
          </a:xfrm>
        </p:grpSpPr>
        <p:sp>
          <p:nvSpPr>
            <p:cNvPr id="14" name="文本框 13"/>
            <p:cNvSpPr txBox="true"/>
            <p:nvPr/>
          </p:nvSpPr>
          <p:spPr>
            <a:xfrm>
              <a:off x="1596" y="1144"/>
              <a:ext cx="8288" cy="919"/>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从时代要求看机关事务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2" name="直接连接符 1"/>
            <p:cNvCxnSpPr/>
            <p:nvPr/>
          </p:nvCxnSpPr>
          <p:spPr>
            <a:xfrm flipV="true">
              <a:off x="2533" y="2108"/>
              <a:ext cx="6293" cy="26"/>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10" name="图片 9"/>
          <p:cNvPicPr/>
          <p:nvPr/>
        </p:nvPicPr>
        <p:blipFill>
          <a:blip r:embed="rId1"/>
          <a:srcRect l="17734" r="16696"/>
          <a:stretch>
            <a:fillRect/>
          </a:stretch>
        </p:blipFill>
        <p:spPr>
          <a:xfrm>
            <a:off x="10156825" y="1337945"/>
            <a:ext cx="1576800" cy="2257200"/>
          </a:xfrm>
          <a:prstGeom prst="rect">
            <a:avLst/>
          </a:prstGeom>
          <a:effectLst>
            <a:outerShdw blurRad="50800" dist="38100" dir="2700000" sx="102000" sy="102000" algn="tl" rotWithShape="0">
              <a:prstClr val="black">
                <a:alpha val="40000"/>
              </a:prstClr>
            </a:outerShdw>
          </a:effectLst>
        </p:spPr>
      </p:pic>
      <p:pic>
        <p:nvPicPr>
          <p:cNvPr id="12" name="图片 11"/>
          <p:cNvPicPr/>
          <p:nvPr/>
        </p:nvPicPr>
        <p:blipFill>
          <a:blip r:embed="rId2"/>
          <a:stretch>
            <a:fillRect/>
          </a:stretch>
        </p:blipFill>
        <p:spPr>
          <a:xfrm>
            <a:off x="8298180" y="1337945"/>
            <a:ext cx="1576800" cy="2257200"/>
          </a:xfrm>
          <a:prstGeom prst="rect">
            <a:avLst/>
          </a:prstGeom>
          <a:effectLst>
            <a:outerShdw blurRad="50800" dist="38100" dir="2700000" sx="102000" sy="102000" algn="tl" rotWithShape="0">
              <a:prstClr val="black">
                <a:alpha val="40000"/>
              </a:prstClr>
            </a:outerShdw>
          </a:effectLst>
        </p:spPr>
      </p:pic>
      <p:pic>
        <p:nvPicPr>
          <p:cNvPr id="4" name="图片 3"/>
          <p:cNvPicPr>
            <a:picLocks noChangeAspect="true"/>
          </p:cNvPicPr>
          <p:nvPr/>
        </p:nvPicPr>
        <p:blipFill>
          <a:blip r:embed="rId3"/>
          <a:srcRect l="15339" t="-1543" r="15846"/>
          <a:stretch>
            <a:fillRect/>
          </a:stretch>
        </p:blipFill>
        <p:spPr>
          <a:xfrm>
            <a:off x="6363335" y="1339215"/>
            <a:ext cx="1575435" cy="2256155"/>
          </a:xfrm>
          <a:prstGeom prst="rect">
            <a:avLst/>
          </a:prstGeom>
          <a:effectLst>
            <a:outerShdw blurRad="50800" dist="38100" dir="2700000" sx="102000" sy="102000" algn="tl" rotWithShape="0">
              <a:prstClr val="black">
                <a:alpha val="40000"/>
              </a:prstClr>
            </a:outerShdw>
          </a:effectLst>
        </p:spPr>
      </p:pic>
      <p:pic>
        <p:nvPicPr>
          <p:cNvPr id="5" name="图片 4"/>
          <p:cNvPicPr>
            <a:picLocks noChangeAspect="true"/>
          </p:cNvPicPr>
          <p:nvPr/>
        </p:nvPicPr>
        <p:blipFill>
          <a:blip r:embed="rId4"/>
          <a:stretch>
            <a:fillRect/>
          </a:stretch>
        </p:blipFill>
        <p:spPr>
          <a:xfrm>
            <a:off x="6856095" y="4074160"/>
            <a:ext cx="4111625" cy="2245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750"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750"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750"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750"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09295" y="1419860"/>
            <a:ext cx="4915535" cy="645160"/>
          </a:xfrm>
          <a:prstGeom prst="rect">
            <a:avLst/>
          </a:prstGeom>
          <a:noFill/>
        </p:spPr>
        <p:txBody>
          <a:bodyPr wrap="square" rtlCol="0">
            <a:spAutoFit/>
          </a:bodyPr>
          <a:lstStyle/>
          <a:p>
            <a:pPr marL="342900" indent="-342900" algn="l">
              <a:lnSpc>
                <a:spcPct val="100000"/>
              </a:lnSpc>
              <a:buFont typeface="Arial" panose="02080604020202020204" pitchFamily="34" charset="0"/>
              <a:buChar char="•"/>
            </a:pPr>
            <a:endParaRPr lang="zh-CN" altLang="en-US"/>
          </a:p>
          <a:p>
            <a:pPr marL="342900" indent="-342900" algn="l">
              <a:lnSpc>
                <a:spcPct val="100000"/>
              </a:lnSpc>
              <a:buFont typeface="Arial" panose="02080604020202020204" pitchFamily="34" charset="0"/>
              <a:buChar char="•"/>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4" name="文本框 3"/>
          <p:cNvSpPr txBox="true"/>
          <p:nvPr/>
        </p:nvSpPr>
        <p:spPr>
          <a:xfrm>
            <a:off x="7760335" y="1152525"/>
            <a:ext cx="3236595" cy="398780"/>
          </a:xfrm>
          <a:prstGeom prst="rect">
            <a:avLst/>
          </a:prstGeom>
          <a:noFill/>
        </p:spPr>
        <p:txBody>
          <a:bodyPr wrap="square" rtlCol="0" anchor="t">
            <a:spAutoFit/>
          </a:bodyPr>
          <a:p>
            <a:pPr indent="0" algn="l">
              <a:lnSpc>
                <a:spcPct val="100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sz="2000"/>
          </a:p>
        </p:txBody>
      </p:sp>
      <p:grpSp>
        <p:nvGrpSpPr>
          <p:cNvPr id="3" name="组合 2"/>
          <p:cNvGrpSpPr/>
          <p:nvPr/>
        </p:nvGrpSpPr>
        <p:grpSpPr>
          <a:xfrm>
            <a:off x="1015200" y="709200"/>
            <a:ext cx="4653280" cy="531495"/>
            <a:chOff x="1362" y="1090"/>
            <a:chExt cx="7328" cy="837"/>
          </a:xfrm>
        </p:grpSpPr>
        <p:sp>
          <p:nvSpPr>
            <p:cNvPr id="14" name="文本框 13"/>
            <p:cNvSpPr txBox="true"/>
            <p:nvPr/>
          </p:nvSpPr>
          <p:spPr>
            <a:xfrm>
              <a:off x="1362" y="1090"/>
              <a:ext cx="7328" cy="725"/>
            </a:xfrm>
            <a:prstGeom prst="rect">
              <a:avLst/>
            </a:prstGeom>
            <a:noFill/>
          </p:spPr>
          <p:txBody>
            <a:bodyPr wrap="square" rtlCol="0">
              <a:spAutoFit/>
            </a:bodyPr>
            <a:lstStyle/>
            <a:p>
              <a:pPr algn="ctr"/>
              <a:r>
                <a:rPr lang="zh-CN" altLang="en-US" sz="2400" dirty="0">
                  <a:solidFill>
                    <a:srgbClr val="046995"/>
                  </a:solidFill>
                  <a:latin typeface="Segoe UI" panose="020B0502040204020203" pitchFamily="34" charset="0"/>
                  <a:ea typeface="微软雅黑" panose="020B0503020204020204" charset="-122"/>
                  <a:sym typeface="Segoe UI" panose="020B0502040204020203" pitchFamily="34" charset="0"/>
                </a:rPr>
                <a:t>县（市、区）机关事务部门情况</a:t>
              </a:r>
              <a:endParaRPr lang="zh-CN" altLang="en-US" sz="2400" dirty="0">
                <a:solidFill>
                  <a:srgbClr val="046995"/>
                </a:solidFill>
                <a:effectLst>
                  <a:outerShdw blurRad="38100" dist="19050" dir="2700000" algn="tl" rotWithShape="0">
                    <a:schemeClr val="dk1">
                      <a:alpha val="40000"/>
                    </a:schemeClr>
                  </a:outerShdw>
                </a:effectLst>
                <a:latin typeface="Segoe UI" panose="020B0502040204020203" pitchFamily="34" charset="0"/>
                <a:ea typeface="微软雅黑" panose="020B0503020204020204" charset="-122"/>
                <a:cs typeface="+mn-ea"/>
                <a:sym typeface="Segoe UI" panose="020B0502040204020203" pitchFamily="34" charset="0"/>
              </a:endParaRPr>
            </a:p>
          </p:txBody>
        </p:sp>
        <p:cxnSp>
          <p:nvCxnSpPr>
            <p:cNvPr id="16" name="直接连接符 15"/>
            <p:cNvCxnSpPr/>
            <p:nvPr/>
          </p:nvCxnSpPr>
          <p:spPr>
            <a:xfrm flipV="true">
              <a:off x="1665" y="1900"/>
              <a:ext cx="6721" cy="27"/>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5" name="文本框 4"/>
          <p:cNvSpPr txBox="true"/>
          <p:nvPr/>
        </p:nvSpPr>
        <p:spPr>
          <a:xfrm>
            <a:off x="6462275" y="1139390"/>
            <a:ext cx="5044440" cy="4769485"/>
          </a:xfrm>
          <a:prstGeom prst="rect">
            <a:avLst/>
          </a:prstGeom>
          <a:noFill/>
        </p:spPr>
        <p:txBody>
          <a:bodyPr wrap="square" rtlCol="0" anchor="t">
            <a:spAutoFit/>
          </a:bodyPr>
          <a:p>
            <a:pPr indent="0" algn="l" fontAlgn="auto">
              <a:lnSpc>
                <a:spcPts val="3000"/>
              </a:lnSpc>
              <a:buFont typeface="Arial" panose="02080604020202020204" pitchFamily="34" charset="0"/>
              <a:buNone/>
            </a:pPr>
            <a:r>
              <a:rPr lang="zh-CN" altLang="en-US" sz="2000" dirty="0">
                <a:solidFill>
                  <a:schemeClr val="accent2"/>
                </a:solidFill>
                <a:latin typeface="+mj-ea"/>
                <a:ea typeface="+mj-ea"/>
                <a:cs typeface="+mj-ea"/>
                <a:sym typeface="Segoe UI" panose="020B0502040204020203" pitchFamily="34" charset="0"/>
              </a:rPr>
              <a:t>机构改革前：</a:t>
            </a:r>
            <a:endParaRPr lang="zh-CN" altLang="en-US" sz="2000" dirty="0">
              <a:solidFill>
                <a:schemeClr val="accent2"/>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zh-CN" altLang="en-US" sz="2000" dirty="0">
                <a:solidFill>
                  <a:schemeClr val="tx1">
                    <a:lumMod val="85000"/>
                    <a:lumOff val="15000"/>
                  </a:schemeClr>
                </a:solidFill>
                <a:latin typeface="+mj-ea"/>
                <a:ea typeface="+mj-ea"/>
                <a:cs typeface="+mj-ea"/>
                <a:sym typeface="Segoe UI" panose="020B0502040204020203" pitchFamily="34" charset="0"/>
              </a:rPr>
              <a:t>仅临清、高唐、经开区设有机关事务管理局，其他县区均未设立或明确机关事务主管部门。</a:t>
            </a:r>
            <a:endParaRPr lang="zh-CN" altLang="en-US" sz="20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en-US" altLang="zh-CN" sz="2000" dirty="0">
              <a:solidFill>
                <a:schemeClr val="accent2"/>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zh-CN" altLang="en-US" sz="2000" dirty="0">
                <a:solidFill>
                  <a:schemeClr val="accent2"/>
                </a:solidFill>
                <a:latin typeface="+mj-ea"/>
                <a:ea typeface="+mj-ea"/>
                <a:cs typeface="+mj-ea"/>
                <a:sym typeface="Segoe UI" panose="020B0502040204020203" pitchFamily="34" charset="0"/>
              </a:rPr>
              <a:t>事业单位改革后：</a:t>
            </a:r>
            <a:endParaRPr lang="zh-CN" altLang="en-US" sz="2000" dirty="0">
              <a:solidFill>
                <a:schemeClr val="accent2"/>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zh-CN" altLang="en-US" sz="2000" dirty="0">
                <a:solidFill>
                  <a:schemeClr val="tx1">
                    <a:lumMod val="85000"/>
                    <a:lumOff val="15000"/>
                  </a:schemeClr>
                </a:solidFill>
                <a:latin typeface="+mj-ea"/>
                <a:ea typeface="+mj-ea"/>
                <a:cs typeface="+mj-ea"/>
                <a:sym typeface="Segoe UI" panose="020B0502040204020203" pitchFamily="34" charset="0"/>
              </a:rPr>
              <a:t>除茌平区外，各县市区均设立了机关事务服务中心，均为党委办公室管理的正科级事业单位。茌平区在区委办公室内设机关事务管理科，暂未设立单独机构。</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00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00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a:p>
        </p:txBody>
      </p:sp>
      <p:pic>
        <p:nvPicPr>
          <p:cNvPr id="6" name="图片 5"/>
          <p:cNvPicPr/>
          <p:nvPr/>
        </p:nvPicPr>
        <p:blipFill>
          <a:blip r:embed="rId1"/>
          <a:stretch>
            <a:fillRect/>
          </a:stretch>
        </p:blipFill>
        <p:spPr>
          <a:xfrm>
            <a:off x="813805" y="1804190"/>
            <a:ext cx="4705200" cy="325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79780" y="1428115"/>
            <a:ext cx="5936615" cy="4677410"/>
          </a:xfrm>
          <a:prstGeom prst="rect">
            <a:avLst/>
          </a:prstGeom>
          <a:noFill/>
        </p:spPr>
        <p:txBody>
          <a:bodyPr wrap="square" rtlCol="0">
            <a:spAutoFit/>
          </a:bodyPr>
          <a:lstStyle/>
          <a:p>
            <a:pPr indent="0" algn="just" fontAlgn="auto">
              <a:lnSpc>
                <a:spcPts val="2400"/>
              </a:lnSpc>
              <a:buFont typeface="Arial" panose="02080604020202020204" pitchFamily="34" charset="0"/>
              <a:buNone/>
            </a:pPr>
            <a:r>
              <a:rPr lang="en-US" altLang="zh-CN"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2001年，</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聊城市机关事务管理局成立，加挂市接待处牌子，主要承担公务接待方面的工作；</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2015年12月，</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与接待处分设；</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2017</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年</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6</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月，</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正式独立运转；</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2018年12月，</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机构改革期间，市机关事务管理局列为市政府工作部门，开始履行职责。</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400"/>
              </a:lnSpc>
              <a:buFont typeface="Arial" panose="02080604020202020204" pitchFamily="34" charset="0"/>
              <a:buNone/>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4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主要承担</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办</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公用房管理、公务用车管理、公共机构节能管理、国内公务接待管理</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四大主干业务，以及周转住房、公有住房管理，综合办公区物业管理，车辆购置、办公用房维修等预算管理、机关运行成本统计等工作。</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400"/>
              </a:lnSpc>
              <a:buFont typeface="Arial" panose="02080604020202020204" pitchFamily="34" charset="0"/>
              <a:buNone/>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4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两年来，相关业务工作建议被市委、政府主要领导批示</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16</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件次，相关业务工作在学习强国推送</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19</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篇次，在中国机关后勤、山东机关事务上稿排名列全省第</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3</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位。</a:t>
            </a:r>
            <a:endParaRPr lang="zh-CN" altLang="en-US"/>
          </a:p>
          <a:p>
            <a:pPr marL="342900" indent="-342900" algn="l">
              <a:lnSpc>
                <a:spcPct val="100000"/>
              </a:lnSpc>
              <a:buFont typeface="Arial" panose="02080604020202020204" pitchFamily="34" charset="0"/>
              <a:buChar char="•"/>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5" name="文本框 4"/>
          <p:cNvSpPr txBox="true"/>
          <p:nvPr/>
        </p:nvSpPr>
        <p:spPr>
          <a:xfrm>
            <a:off x="6116955" y="2127885"/>
            <a:ext cx="5509260" cy="1198880"/>
          </a:xfrm>
          <a:prstGeom prst="rect">
            <a:avLst/>
          </a:prstGeom>
          <a:noFill/>
        </p:spPr>
        <p:txBody>
          <a:bodyPr wrap="square" rtlCol="0" anchor="t">
            <a:spAutoFit/>
          </a:bodyPr>
          <a:p>
            <a:pPr marL="342900" indent="-342900" algn="l">
              <a:lnSpc>
                <a:spcPct val="100000"/>
              </a:lnSpc>
              <a:buFont typeface="Arial" panose="02080604020202020204" pitchFamily="34" charset="0"/>
              <a:buChar char="•"/>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l">
              <a:lnSpc>
                <a:spcPct val="100000"/>
              </a:lnSpc>
              <a:buFont typeface="Arial" panose="02080604020202020204" pitchFamily="34" charset="0"/>
              <a:buChar char="•"/>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00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00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a:p>
        </p:txBody>
      </p:sp>
      <p:pic>
        <p:nvPicPr>
          <p:cNvPr id="3" name="图片 2"/>
          <p:cNvPicPr/>
          <p:nvPr/>
        </p:nvPicPr>
        <p:blipFill>
          <a:blip r:embed="rId1"/>
          <a:stretch>
            <a:fillRect/>
          </a:stretch>
        </p:blipFill>
        <p:spPr>
          <a:xfrm>
            <a:off x="7529830" y="1803400"/>
            <a:ext cx="4167505" cy="3250565"/>
          </a:xfrm>
          <a:prstGeom prst="rect">
            <a:avLst/>
          </a:prstGeom>
        </p:spPr>
      </p:pic>
      <p:grpSp>
        <p:nvGrpSpPr>
          <p:cNvPr id="7" name="组合 6"/>
          <p:cNvGrpSpPr/>
          <p:nvPr/>
        </p:nvGrpSpPr>
        <p:grpSpPr>
          <a:xfrm>
            <a:off x="892214" y="709295"/>
            <a:ext cx="6199505" cy="583565"/>
            <a:chOff x="1597" y="1144"/>
            <a:chExt cx="9194" cy="919"/>
          </a:xfrm>
        </p:grpSpPr>
        <p:sp>
          <p:nvSpPr>
            <p:cNvPr id="8" name="文本框 7"/>
            <p:cNvSpPr txBox="true"/>
            <p:nvPr/>
          </p:nvSpPr>
          <p:spPr>
            <a:xfrm>
              <a:off x="1597" y="1144"/>
              <a:ext cx="9194" cy="919"/>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聊城市机关事务管理局发展历程</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flipV="true">
              <a:off x="2009" y="2028"/>
              <a:ext cx="8573" cy="3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descr="7b0a20202020227461726765744d6f64756c65223a202270726f636573734f6e6c696e65466f6e7473220a7d0a"/>
          <p:cNvSpPr txBox="true"/>
          <p:nvPr/>
        </p:nvSpPr>
        <p:spPr>
          <a:xfrm>
            <a:off x="720090" y="2538095"/>
            <a:ext cx="10737215" cy="1753235"/>
          </a:xfrm>
          <a:prstGeom prst="rect">
            <a:avLst/>
          </a:prstGeom>
          <a:noFill/>
        </p:spPr>
        <p:txBody>
          <a:bodyPr wrap="square" rtlCol="0">
            <a:spAutoFit/>
          </a:bodyPr>
          <a:lstStyle/>
          <a:p>
            <a:pPr algn="ctr">
              <a:lnSpc>
                <a:spcPct val="150000"/>
              </a:lnSpc>
            </a:pPr>
            <a:r>
              <a:rPr lang="zh-CN" sz="7200" dirty="0">
                <a:solidFill>
                  <a:srgbClr val="046995"/>
                </a:solidFill>
                <a:latin typeface="华文隶书" panose="02010800040101010101" charset="-122"/>
                <a:ea typeface="华文隶书" panose="02010800040101010101" charset="-122"/>
                <a:sym typeface="Segoe UI" panose="020B0502040204020203" pitchFamily="34" charset="0"/>
              </a:rPr>
              <a:t>多元分析：解改革之困</a:t>
            </a:r>
            <a:endParaRPr lang="zh-CN" sz="7200" dirty="0">
              <a:solidFill>
                <a:srgbClr val="046995"/>
              </a:solidFill>
              <a:latin typeface="华文隶书" panose="02010800040101010101" charset="-122"/>
              <a:ea typeface="华文隶书" panose="02010800040101010101" charset="-122"/>
              <a:sym typeface="Segoe UI" panose="020B0502040204020203" pitchFamily="34" charset="0"/>
            </a:endParaRPr>
          </a:p>
        </p:txBody>
      </p:sp>
      <p:grpSp>
        <p:nvGrpSpPr>
          <p:cNvPr id="51" name="组合 50"/>
          <p:cNvGrpSpPr/>
          <p:nvPr/>
        </p:nvGrpSpPr>
        <p:grpSpPr>
          <a:xfrm>
            <a:off x="1075690" y="2561590"/>
            <a:ext cx="9189085" cy="1729740"/>
            <a:chOff x="2488106" y="2185799"/>
            <a:chExt cx="7299783" cy="2284919"/>
          </a:xfrm>
          <a:effectLst>
            <a:outerShdw blurRad="50800" dist="38100" dir="2700000" algn="tl" rotWithShape="0">
              <a:prstClr val="black">
                <a:alpha val="10000"/>
              </a:prstClr>
            </a:outerShdw>
          </a:effectLst>
        </p:grpSpPr>
        <p:cxnSp>
          <p:nvCxnSpPr>
            <p:cNvPr id="43" name="直接连接符 42"/>
            <p:cNvCxnSpPr/>
            <p:nvPr/>
          </p:nvCxnSpPr>
          <p:spPr>
            <a:xfrm>
              <a:off x="2488106" y="2185799"/>
              <a:ext cx="7185275" cy="1230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7299783" cy="671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55815" y="2560955"/>
            <a:ext cx="3954145" cy="172529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true"/>
          <p:nvPr/>
        </p:nvSpPr>
        <p:spPr>
          <a:xfrm>
            <a:off x="3908425" y="1546225"/>
            <a:ext cx="4361180" cy="1014730"/>
          </a:xfrm>
          <a:prstGeom prst="rect">
            <a:avLst/>
          </a:prstGeom>
          <a:noFill/>
        </p:spPr>
        <p:txBody>
          <a:bodyPr wrap="square" rtlCol="0">
            <a:spAutoFit/>
          </a:bodyPr>
          <a:p>
            <a:pPr algn="ctr"/>
            <a:r>
              <a:rPr lang="zh-CN" sz="6000" dirty="0">
                <a:solidFill>
                  <a:srgbClr val="046995"/>
                </a:solidFill>
                <a:latin typeface="华文隶书" panose="02010800040101010101" charset="-122"/>
                <a:ea typeface="华文隶书" panose="02010800040101010101" charset="-122"/>
              </a:rPr>
              <a:t>现实篇</a:t>
            </a:r>
            <a:endParaRPr lang="zh-CN" sz="6000" dirty="0">
              <a:solidFill>
                <a:srgbClr val="046995"/>
              </a:solidFill>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tru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2078" y="101044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520"/>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多元分析：解改革之困</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02</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17" name="组合 16"/>
          <p:cNvGrpSpPr/>
          <p:nvPr/>
        </p:nvGrpSpPr>
        <p:grpSpPr>
          <a:xfrm>
            <a:off x="1442566" y="3732530"/>
            <a:ext cx="9306867" cy="1992630"/>
            <a:chOff x="3875" y="5919"/>
            <a:chExt cx="11970" cy="3138"/>
          </a:xfrm>
        </p:grpSpPr>
        <p:sp>
          <p:nvSpPr>
            <p:cNvPr id="9" name="文本框 8"/>
            <p:cNvSpPr txBox="true"/>
            <p:nvPr/>
          </p:nvSpPr>
          <p:spPr>
            <a:xfrm>
              <a:off x="7981" y="6878"/>
              <a:ext cx="3257"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“带”起来</a:t>
              </a:r>
              <a:endParaRPr lang="zh-CN" altLang="en-US" sz="2800" dirty="0">
                <a:solidFill>
                  <a:schemeClr val="accent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11" name="文本框 10"/>
            <p:cNvSpPr txBox="true"/>
            <p:nvPr/>
          </p:nvSpPr>
          <p:spPr>
            <a:xfrm>
              <a:off x="12703" y="6878"/>
              <a:ext cx="3142"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“统”起来</a:t>
              </a:r>
              <a:endParaRPr lang="zh-CN" altLang="en-US" sz="2800" dirty="0">
                <a:solidFill>
                  <a:schemeClr val="accent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6" name="文本框 5"/>
            <p:cNvSpPr txBox="true"/>
            <p:nvPr/>
          </p:nvSpPr>
          <p:spPr>
            <a:xfrm>
              <a:off x="3875" y="6877"/>
              <a:ext cx="3050" cy="2179"/>
            </a:xfrm>
            <a:prstGeom prst="rect">
              <a:avLst/>
            </a:prstGeom>
            <a:noFill/>
          </p:spPr>
          <p:txBody>
            <a:bodyPr wrap="square" rtlCol="0">
              <a:spAutoFit/>
              <a:scene3d>
                <a:camera prst="orthographicFront"/>
                <a:lightRig rig="threePt" dir="t"/>
              </a:scene3d>
            </a:bodyPr>
            <a:p>
              <a:pPr algn="ctr">
                <a:lnSpc>
                  <a:spcPct val="150000"/>
                </a:lnSpc>
                <a:buClrTx/>
                <a:buSzTx/>
                <a:buNone/>
              </a:pPr>
              <a:r>
                <a:rPr lang="zh-CN" altLang="en-US" sz="2800" dirty="0">
                  <a:solidFill>
                    <a:srgbClr val="EE8C51"/>
                  </a:solidFill>
                  <a:latin typeface="Segoe UI" panose="020B0502040204020203" pitchFamily="34" charset="0"/>
                  <a:ea typeface="微软雅黑" panose="020B0503020204020204" charset="-122"/>
                  <a:sym typeface="Segoe UI" panose="020B0502040204020203" pitchFamily="34" charset="0"/>
                </a:rPr>
                <a:t>公务用车</a:t>
              </a:r>
              <a:endParaRPr lang="zh-CN" altLang="en-US" sz="2800" dirty="0">
                <a:solidFill>
                  <a:srgbClr val="EE8C51"/>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buClrTx/>
                <a:buSzTx/>
                <a:buNone/>
              </a:pPr>
              <a:r>
                <a:rPr lang="zh-CN" altLang="en-US" sz="2800" dirty="0">
                  <a:solidFill>
                    <a:srgbClr val="EE8C51"/>
                  </a:solidFill>
                  <a:latin typeface="Segoe UI" panose="020B0502040204020203" pitchFamily="34" charset="0"/>
                  <a:ea typeface="微软雅黑" panose="020B0503020204020204" charset="-122"/>
                  <a:sym typeface="Segoe UI" panose="020B0502040204020203" pitchFamily="34" charset="0"/>
                </a:rPr>
                <a:t>“动”起来</a:t>
              </a:r>
              <a:endParaRPr lang="zh-CN" altLang="en-US" sz="2800" dirty="0">
                <a:ln w="22225">
                  <a:solidFill>
                    <a:schemeClr val="accent2"/>
                  </a:solidFill>
                  <a:prstDash val="solid"/>
                </a:ln>
                <a:solidFill>
                  <a:srgbClr val="EE8C51"/>
                </a:solidFill>
                <a:effectLst/>
                <a:latin typeface="Segoe UI" panose="020B0502040204020203" pitchFamily="34" charset="0"/>
                <a:ea typeface="微软雅黑" panose="020B0503020204020204" charset="-122"/>
                <a:cs typeface="+mn-ea"/>
                <a:sym typeface="Segoe UI" panose="020B0502040204020203" pitchFamily="34" charset="0"/>
              </a:endParaRPr>
            </a:p>
          </p:txBody>
        </p:sp>
        <p:pic>
          <p:nvPicPr>
            <p:cNvPr id="14" name="图片 13"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862" y="5953"/>
              <a:ext cx="1077" cy="1077"/>
            </a:xfrm>
            <a:prstGeom prst="rect">
              <a:avLst/>
            </a:prstGeom>
          </p:spPr>
        </p:pic>
        <p:pic>
          <p:nvPicPr>
            <p:cNvPr id="15" name="图片 14" descr="303b32313535393933333bbddac4dc"/>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9131" y="5919"/>
              <a:ext cx="958" cy="958"/>
            </a:xfrm>
            <a:prstGeom prst="rect">
              <a:avLst/>
            </a:prstGeom>
          </p:spPr>
        </p:pic>
        <p:pic>
          <p:nvPicPr>
            <p:cNvPr id="16" name="图片 15" descr="343435383037363b343532333737333bb0ecb9abc2a5"/>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3795" y="5919"/>
              <a:ext cx="958" cy="958"/>
            </a:xfrm>
            <a:prstGeom prst="rect">
              <a:avLst/>
            </a:prstGeom>
          </p:spPr>
        </p:pic>
      </p:grpSp>
      <p:sp>
        <p:nvSpPr>
          <p:cNvPr id="2" name="文本框 1"/>
          <p:cNvSpPr txBox="true"/>
          <p:nvPr/>
        </p:nvSpPr>
        <p:spPr>
          <a:xfrm>
            <a:off x="2453005" y="1236980"/>
            <a:ext cx="713740" cy="768350"/>
          </a:xfrm>
          <a:prstGeom prst="rect">
            <a:avLst/>
          </a:prstGeom>
          <a:noFill/>
        </p:spPr>
        <p:txBody>
          <a:bodyPr wrap="square" rtlCol="0" anchor="t">
            <a:spAutoFit/>
          </a:bodyPr>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877570" y="1000760"/>
            <a:ext cx="10675620" cy="3297555"/>
          </a:xfrm>
          <a:prstGeom prst="rect">
            <a:avLst/>
          </a:prstGeom>
          <a:noFill/>
        </p:spPr>
        <p:txBody>
          <a:bodyPr wrap="square" rtlCol="0">
            <a:spAutoFit/>
          </a:bodyPr>
          <a:lstStyle/>
          <a:p>
            <a:pPr marL="1257300" lvl="2" indent="0" algn="l" fontAlgn="auto">
              <a:lnSpc>
                <a:spcPts val="2600"/>
              </a:lnSpc>
              <a:buFont typeface="Arial" panose="02080604020202020204" pitchFamily="34" charset="0"/>
              <a:buNone/>
            </a:pP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2600"/>
              </a:lnSpc>
              <a:buFont typeface="Arial" panose="02080604020202020204" pitchFamily="34" charset="0"/>
              <a:buNone/>
            </a:pPr>
            <a:endParaRPr dirty="0">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2600"/>
              </a:lnSpc>
              <a:buFont typeface="Arial" panose="02080604020202020204" pitchFamily="34" charset="0"/>
              <a:buNone/>
            </a:pPr>
            <a:r>
              <a:rPr lang="zh-CN" sz="2400" dirty="0">
                <a:solidFill>
                  <a:schemeClr val="accent2"/>
                </a:solidFill>
                <a:latin typeface="东文宋体" charset="0"/>
                <a:ea typeface="东文宋体" charset="0"/>
                <a:cs typeface="+mn-ea"/>
                <a:sym typeface="Segoe UI" panose="020B0502040204020203" pitchFamily="34" charset="0"/>
              </a:rPr>
              <a:t>●</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我市公务用车的现状</a:t>
            </a:r>
            <a:endPar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2600"/>
              </a:lnSpc>
              <a:buFont typeface="Arial" panose="02080604020202020204" pitchFamily="34" charset="0"/>
              <a:buNone/>
            </a:pPr>
            <a:endParaRPr 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Font typeface="Arial" panose="02080604020202020204" pitchFamily="34" charset="0"/>
              <a:buNone/>
            </a:pPr>
            <a:r>
              <a:rPr lang="en-US" dirty="0">
                <a:latin typeface="Segoe UI" panose="020B0502040204020203" pitchFamily="34" charset="0"/>
                <a:ea typeface="微软雅黑" panose="020B0503020204020204" charset="-122"/>
                <a:cs typeface="+mn-ea"/>
                <a:sym typeface="Segoe UI" panose="020B0502040204020203" pitchFamily="34" charset="0"/>
              </a:rPr>
              <a:t>       </a:t>
            </a:r>
            <a:endParaRPr 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4000"/>
              </a:lnSpc>
              <a:buFont typeface="Arial" panose="02080604020202020204" pitchFamily="34" charset="0"/>
              <a:buNone/>
            </a:pPr>
            <a:r>
              <a:rPr lang="en-US" dirty="0">
                <a:latin typeface="Segoe UI" panose="020B0502040204020203" pitchFamily="34" charset="0"/>
                <a:ea typeface="微软雅黑" panose="020B0503020204020204" charset="-122"/>
                <a:cs typeface="+mn-ea"/>
                <a:sym typeface="Segoe UI" panose="020B0502040204020203" pitchFamily="34" charset="0"/>
              </a:rPr>
              <a:t>    </a:t>
            </a:r>
            <a:r>
              <a:rPr lang="en-US" sz="2800" dirty="0">
                <a:latin typeface="Segoe UI" panose="020B0502040204020203" pitchFamily="34" charset="0"/>
                <a:ea typeface="微软雅黑" panose="020B0503020204020204" charset="-122"/>
                <a:cs typeface="+mn-ea"/>
                <a:sym typeface="Segoe UI" panose="020B0502040204020203" pitchFamily="34" charset="0"/>
              </a:rPr>
              <a:t>   </a:t>
            </a:r>
            <a:r>
              <a:rPr sz="2400" dirty="0">
                <a:latin typeface="Segoe UI" panose="020B0502040204020203" pitchFamily="34" charset="0"/>
                <a:ea typeface="微软雅黑" panose="020B0503020204020204" charset="-122"/>
                <a:cs typeface="+mn-ea"/>
                <a:sym typeface="Segoe UI" panose="020B0502040204020203" pitchFamily="34" charset="0"/>
              </a:rPr>
              <a:t>十八大以来，公务用车的使用及管理一直是备受关注的问题，</a:t>
            </a:r>
            <a:r>
              <a:rPr sz="2400" dirty="0">
                <a:latin typeface="Segoe UI" panose="020B0502040204020203" pitchFamily="34" charset="0"/>
                <a:ea typeface="微软雅黑" panose="020B0503020204020204" charset="-122"/>
                <a:cs typeface="+mn-ea"/>
                <a:sym typeface="+mn-ea"/>
              </a:rPr>
              <a:t>2016</a:t>
            </a:r>
            <a:r>
              <a:rPr lang="zh-CN" altLang="en-US" sz="2400">
                <a:sym typeface="+mn-ea"/>
              </a:rPr>
              <a:t>年下半年开始的党政机关公务用车制度改革，</a:t>
            </a:r>
            <a:r>
              <a:rPr sz="2400" dirty="0">
                <a:latin typeface="Segoe UI" panose="020B0502040204020203" pitchFamily="34" charset="0"/>
                <a:ea typeface="微软雅黑" panose="020B0503020204020204" charset="-122"/>
                <a:cs typeface="+mn-ea"/>
                <a:sym typeface="+mn-ea"/>
              </a:rPr>
              <a:t>2018</a:t>
            </a:r>
            <a:r>
              <a:rPr lang="zh-CN" altLang="en-US" sz="2400">
                <a:sym typeface="+mn-ea"/>
              </a:rPr>
              <a:t>年</a:t>
            </a:r>
            <a:r>
              <a:rPr sz="2400" dirty="0">
                <a:latin typeface="Segoe UI" panose="020B0502040204020203" pitchFamily="34" charset="0"/>
                <a:ea typeface="微软雅黑" panose="020B0503020204020204" charset="-122"/>
                <a:cs typeface="+mn-ea"/>
                <a:sym typeface="+mn-ea"/>
              </a:rPr>
              <a:t>11</a:t>
            </a:r>
            <a:r>
              <a:rPr lang="zh-CN" altLang="en-US" sz="2400">
                <a:sym typeface="+mn-ea"/>
              </a:rPr>
              <a:t>月开始的事业单位公务用车制度改革，取消了一般公务用车，保留了定向化公务用车。</a:t>
            </a:r>
            <a:r>
              <a:rPr lang="en-US" sz="32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5365" y="709295"/>
            <a:ext cx="4311015" cy="662940"/>
            <a:chOff x="1568" y="1117"/>
            <a:chExt cx="6789" cy="1044"/>
          </a:xfrm>
        </p:grpSpPr>
        <p:sp>
          <p:nvSpPr>
            <p:cNvPr id="4" name="文本框 3"/>
            <p:cNvSpPr txBox="true"/>
            <p:nvPr/>
          </p:nvSpPr>
          <p:spPr>
            <a:xfrm>
              <a:off x="1568" y="1117"/>
              <a:ext cx="6789" cy="919"/>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1" name="直接连接符 10"/>
            <p:cNvCxnSpPr/>
            <p:nvPr/>
          </p:nvCxnSpPr>
          <p:spPr>
            <a:xfrm>
              <a:off x="2548" y="2149"/>
              <a:ext cx="4952" cy="12"/>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1706400"/>
            <a:ext cx="10029825" cy="645160"/>
          </a:xfrm>
          <a:prstGeom prst="rect">
            <a:avLst/>
          </a:prstGeom>
          <a:noFill/>
        </p:spPr>
        <p:txBody>
          <a:bodyPr wrap="square" rtlCol="0">
            <a:spAutoFit/>
          </a:bodyPr>
          <a:lstStyle/>
          <a:p>
            <a:pPr indent="0" algn="l">
              <a:lnSpc>
                <a:spcPct val="150000"/>
              </a:lnSpc>
              <a:buFont typeface="Arial" panose="02080604020202020204" pitchFamily="34" charset="0"/>
              <a:buNone/>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（一）存在问题</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9" name="组合 8"/>
          <p:cNvGrpSpPr/>
          <p:nvPr/>
        </p:nvGrpSpPr>
        <p:grpSpPr>
          <a:xfrm>
            <a:off x="1013460" y="709295"/>
            <a:ext cx="4311015" cy="662940"/>
            <a:chOff x="4875153" y="984006"/>
            <a:chExt cx="6660746" cy="876562"/>
          </a:xfrm>
        </p:grpSpPr>
        <p:sp>
          <p:nvSpPr>
            <p:cNvPr id="10" name="文本框 9"/>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1" name="直接连接符 10"/>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308100" y="2945765"/>
            <a:ext cx="4220210" cy="1153160"/>
            <a:chOff x="2755" y="4637"/>
            <a:chExt cx="6646" cy="1816"/>
          </a:xfrm>
        </p:grpSpPr>
        <p:grpSp>
          <p:nvGrpSpPr>
            <p:cNvPr id="4" name="组合 3"/>
            <p:cNvGrpSpPr/>
            <p:nvPr/>
          </p:nvGrpSpPr>
          <p:grpSpPr>
            <a:xfrm>
              <a:off x="2755" y="4731"/>
              <a:ext cx="6647" cy="1376"/>
              <a:chOff x="2755" y="4731"/>
              <a:chExt cx="6647" cy="1376"/>
            </a:xfrm>
          </p:grpSpPr>
          <p:sp>
            <p:nvSpPr>
              <p:cNvPr id="12" name="矩形 11"/>
              <p:cNvSpPr/>
              <p:nvPr>
                <p:custDataLst>
                  <p:tags r:id="rId1"/>
                </p:custDataLst>
              </p:nvPr>
            </p:nvSpPr>
            <p:spPr>
              <a:xfrm>
                <a:off x="2755" y="4985"/>
                <a:ext cx="1734" cy="1122"/>
              </a:xfrm>
              <a:prstGeom prst="rect">
                <a:avLst/>
              </a:prstGeom>
              <a:solidFill>
                <a:srgbClr val="92D050">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92D050">
                        <a:lumMod val="50000"/>
                      </a:srgbClr>
                    </a:solidFill>
                    <a:latin typeface="+mj-ea"/>
                    <a:ea typeface="+mj-ea"/>
                    <a:cs typeface="+mj-ea"/>
                    <a:sym typeface="Arial" panose="02080604020202020204" pitchFamily="34" charset="0"/>
                  </a:rPr>
                  <a:t>1</a:t>
                </a:r>
                <a:endParaRPr lang="zh-CN" altLang="en-US" sz="2400" smtClean="0">
                  <a:solidFill>
                    <a:srgbClr val="92D050">
                      <a:lumMod val="50000"/>
                    </a:srgbClr>
                  </a:solidFill>
                  <a:latin typeface="+mj-ea"/>
                  <a:ea typeface="+mj-ea"/>
                  <a:cs typeface="+mj-ea"/>
                  <a:sym typeface="Arial" panose="02080604020202020204" pitchFamily="34" charset="0"/>
                </a:endParaRPr>
              </a:p>
            </p:txBody>
          </p:sp>
          <p:sp>
            <p:nvSpPr>
              <p:cNvPr id="15" name="任意多边形 14"/>
              <p:cNvSpPr/>
              <p:nvPr>
                <p:custDataLst>
                  <p:tags r:id="rId2"/>
                </p:custDataLst>
              </p:nvPr>
            </p:nvSpPr>
            <p:spPr>
              <a:xfrm rot="20345822">
                <a:off x="4266" y="4896"/>
                <a:ext cx="1107" cy="1048"/>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92D050">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17" name="矩形 16"/>
              <p:cNvSpPr/>
              <p:nvPr>
                <p:custDataLst>
                  <p:tags r:id="rId3"/>
                </p:custDataLst>
              </p:nvPr>
            </p:nvSpPr>
            <p:spPr>
              <a:xfrm>
                <a:off x="5150" y="4731"/>
                <a:ext cx="4252" cy="1122"/>
              </a:xfrm>
              <a:prstGeom prst="rect">
                <a:avLst/>
              </a:prstGeom>
              <a:solidFill>
                <a:srgbClr val="92D050"/>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just">
                  <a:lnSpc>
                    <a:spcPct val="130000"/>
                  </a:lnSpc>
                </a:pPr>
                <a:r>
                  <a:rPr lang="da-DK" altLang="zh-CN" sz="2400" dirty="0">
                    <a:solidFill>
                      <a:sysClr val="window" lastClr="FFFFFF"/>
                    </a:solidFill>
                    <a:latin typeface="+mj-ea"/>
                    <a:ea typeface="+mj-ea"/>
                    <a:sym typeface="Arial" panose="02080604020202020204" pitchFamily="34" charset="0"/>
                  </a:rPr>
                  <a:t>公车使用效率低。</a:t>
                </a:r>
                <a:endParaRPr lang="da-DK" altLang="zh-CN" sz="2400" dirty="0">
                  <a:solidFill>
                    <a:sysClr val="window" lastClr="FFFFFF"/>
                  </a:solidFill>
                  <a:latin typeface="+mj-ea"/>
                  <a:ea typeface="+mj-ea"/>
                  <a:sym typeface="Arial" panose="02080604020202020204" pitchFamily="34" charset="0"/>
                </a:endParaRPr>
              </a:p>
            </p:txBody>
          </p:sp>
        </p:grpSp>
        <p:pic>
          <p:nvPicPr>
            <p:cNvPr id="18" name="图片 17"/>
            <p:cNvPicPr/>
            <p:nvPr>
              <p:custDataLst>
                <p:tags r:id="rId4"/>
              </p:custDataLst>
            </p:nvPr>
          </p:nvPicPr>
          <p:blipFill rotWithShape="true">
            <a:blip r:embed="rId5"/>
            <a:srcRect t="50886"/>
            <a:stretch>
              <a:fillRect/>
            </a:stretch>
          </p:blipFill>
          <p:spPr>
            <a:xfrm rot="5400000" flipH="true" flipV="true">
              <a:off x="1880" y="5512"/>
              <a:ext cx="1817" cy="67"/>
            </a:xfrm>
            <a:prstGeom prst="rect">
              <a:avLst/>
            </a:prstGeom>
          </p:spPr>
        </p:pic>
      </p:grpSp>
      <p:grpSp>
        <p:nvGrpSpPr>
          <p:cNvPr id="8" name="组合 7"/>
          <p:cNvGrpSpPr/>
          <p:nvPr/>
        </p:nvGrpSpPr>
        <p:grpSpPr>
          <a:xfrm>
            <a:off x="1308735" y="4739005"/>
            <a:ext cx="4220210" cy="1153160"/>
            <a:chOff x="2755" y="7461"/>
            <a:chExt cx="6646" cy="1816"/>
          </a:xfrm>
        </p:grpSpPr>
        <p:grpSp>
          <p:nvGrpSpPr>
            <p:cNvPr id="3" name="组合 2"/>
            <p:cNvGrpSpPr/>
            <p:nvPr/>
          </p:nvGrpSpPr>
          <p:grpSpPr>
            <a:xfrm>
              <a:off x="2755" y="7554"/>
              <a:ext cx="6647" cy="1376"/>
              <a:chOff x="2755" y="7554"/>
              <a:chExt cx="6647" cy="1376"/>
            </a:xfrm>
          </p:grpSpPr>
          <p:sp>
            <p:nvSpPr>
              <p:cNvPr id="25" name="矩形 24"/>
              <p:cNvSpPr/>
              <p:nvPr>
                <p:custDataLst>
                  <p:tags r:id="rId6"/>
                </p:custDataLst>
              </p:nvPr>
            </p:nvSpPr>
            <p:spPr>
              <a:xfrm>
                <a:off x="2755" y="7809"/>
                <a:ext cx="1734" cy="1122"/>
              </a:xfrm>
              <a:prstGeom prst="rect">
                <a:avLst/>
              </a:prstGeom>
              <a:solidFill>
                <a:srgbClr val="37A76F">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37A76F">
                        <a:lumMod val="50000"/>
                      </a:srgbClr>
                    </a:solidFill>
                    <a:latin typeface="+mj-ea"/>
                    <a:ea typeface="+mj-ea"/>
                    <a:cs typeface="+mj-ea"/>
                    <a:sym typeface="Arial" panose="02080604020202020204" pitchFamily="34" charset="0"/>
                  </a:rPr>
                  <a:t>3</a:t>
                </a:r>
                <a:endParaRPr lang="zh-CN" altLang="en-US" sz="2400" smtClean="0">
                  <a:solidFill>
                    <a:srgbClr val="37A76F">
                      <a:lumMod val="50000"/>
                    </a:srgbClr>
                  </a:solidFill>
                  <a:latin typeface="+mj-ea"/>
                  <a:ea typeface="+mj-ea"/>
                  <a:cs typeface="+mj-ea"/>
                  <a:sym typeface="Arial" panose="02080604020202020204" pitchFamily="34" charset="0"/>
                </a:endParaRPr>
              </a:p>
            </p:txBody>
          </p:sp>
          <p:sp>
            <p:nvSpPr>
              <p:cNvPr id="26" name="任意多边形 25"/>
              <p:cNvSpPr/>
              <p:nvPr>
                <p:custDataLst>
                  <p:tags r:id="rId7"/>
                </p:custDataLst>
              </p:nvPr>
            </p:nvSpPr>
            <p:spPr>
              <a:xfrm rot="20345822">
                <a:off x="4266" y="7719"/>
                <a:ext cx="1107" cy="1048"/>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37A76F">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27" name="矩形 26"/>
              <p:cNvSpPr/>
              <p:nvPr>
                <p:custDataLst>
                  <p:tags r:id="rId8"/>
                </p:custDataLst>
              </p:nvPr>
            </p:nvSpPr>
            <p:spPr>
              <a:xfrm>
                <a:off x="5150" y="7554"/>
                <a:ext cx="4252" cy="1122"/>
              </a:xfrm>
              <a:prstGeom prst="rect">
                <a:avLst/>
              </a:prstGeom>
              <a:solidFill>
                <a:srgbClr val="37A76F"/>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r>
                  <a:rPr lang="da-DK" altLang="zh-CN" sz="2400" dirty="0">
                    <a:solidFill>
                      <a:sysClr val="window" lastClr="FFFFFF"/>
                    </a:solidFill>
                    <a:latin typeface="+mj-ea"/>
                    <a:ea typeface="+mj-ea"/>
                    <a:sym typeface="Arial" panose="02080604020202020204" pitchFamily="34" charset="0"/>
                  </a:rPr>
                  <a:t>新能源</a:t>
                </a:r>
                <a:r>
                  <a:rPr lang="zh-CN" altLang="da-DK" sz="2400" dirty="0">
                    <a:solidFill>
                      <a:sysClr val="window" lastClr="FFFFFF"/>
                    </a:solidFill>
                    <a:latin typeface="+mj-ea"/>
                    <a:ea typeface="+mj-ea"/>
                    <a:sym typeface="Arial" panose="02080604020202020204" pitchFamily="34" charset="0"/>
                  </a:rPr>
                  <a:t>汽车</a:t>
                </a:r>
                <a:r>
                  <a:rPr lang="da-DK" altLang="zh-CN" sz="2400" dirty="0">
                    <a:solidFill>
                      <a:sysClr val="window" lastClr="FFFFFF"/>
                    </a:solidFill>
                    <a:latin typeface="+mj-ea"/>
                    <a:ea typeface="+mj-ea"/>
                    <a:sym typeface="Arial" panose="02080604020202020204" pitchFamily="34" charset="0"/>
                  </a:rPr>
                  <a:t>配</a:t>
                </a:r>
                <a:r>
                  <a:rPr lang="zh-CN" altLang="da-DK" sz="2400" dirty="0">
                    <a:solidFill>
                      <a:sysClr val="window" lastClr="FFFFFF"/>
                    </a:solidFill>
                    <a:latin typeface="+mj-ea"/>
                    <a:ea typeface="+mj-ea"/>
                    <a:sym typeface="Arial" panose="02080604020202020204" pitchFamily="34" charset="0"/>
                  </a:rPr>
                  <a:t>比低</a:t>
                </a:r>
                <a:r>
                  <a:rPr lang="da-DK" altLang="zh-CN" sz="2400" dirty="0">
                    <a:solidFill>
                      <a:sysClr val="window" lastClr="FFFFFF"/>
                    </a:solidFill>
                    <a:latin typeface="+mj-ea"/>
                    <a:ea typeface="+mj-ea"/>
                    <a:sym typeface="Arial" panose="02080604020202020204" pitchFamily="34" charset="0"/>
                  </a:rPr>
                  <a:t>。</a:t>
                </a:r>
                <a:endParaRPr lang="da-DK" altLang="zh-CN" sz="2400" dirty="0">
                  <a:solidFill>
                    <a:sysClr val="window" lastClr="FFFFFF"/>
                  </a:solidFill>
                  <a:latin typeface="+mj-ea"/>
                  <a:ea typeface="+mj-ea"/>
                  <a:sym typeface="Arial" panose="02080604020202020204" pitchFamily="34" charset="0"/>
                </a:endParaRPr>
              </a:p>
            </p:txBody>
          </p:sp>
        </p:grpSp>
        <p:pic>
          <p:nvPicPr>
            <p:cNvPr id="28" name="图片 27"/>
            <p:cNvPicPr/>
            <p:nvPr>
              <p:custDataLst>
                <p:tags r:id="rId9"/>
              </p:custDataLst>
            </p:nvPr>
          </p:nvPicPr>
          <p:blipFill rotWithShape="true">
            <a:blip r:embed="rId5"/>
            <a:srcRect t="50886"/>
            <a:stretch>
              <a:fillRect/>
            </a:stretch>
          </p:blipFill>
          <p:spPr>
            <a:xfrm rot="5400000" flipH="true" flipV="true">
              <a:off x="1880" y="8336"/>
              <a:ext cx="1817" cy="67"/>
            </a:xfrm>
            <a:prstGeom prst="rect">
              <a:avLst/>
            </a:prstGeom>
          </p:spPr>
        </p:pic>
      </p:grpSp>
      <p:grpSp>
        <p:nvGrpSpPr>
          <p:cNvPr id="19" name="组合 18"/>
          <p:cNvGrpSpPr/>
          <p:nvPr/>
        </p:nvGrpSpPr>
        <p:grpSpPr>
          <a:xfrm flipH="true">
            <a:off x="6540500" y="2992120"/>
            <a:ext cx="4220210" cy="873760"/>
            <a:chOff x="9830" y="4732"/>
            <a:chExt cx="6646" cy="1376"/>
          </a:xfrm>
        </p:grpSpPr>
        <p:sp>
          <p:nvSpPr>
            <p:cNvPr id="35" name="矩形 34"/>
            <p:cNvSpPr/>
            <p:nvPr>
              <p:custDataLst>
                <p:tags r:id="rId10"/>
              </p:custDataLst>
            </p:nvPr>
          </p:nvSpPr>
          <p:spPr>
            <a:xfrm flipH="true">
              <a:off x="14742" y="4986"/>
              <a:ext cx="1734" cy="1122"/>
            </a:xfrm>
            <a:prstGeom prst="rect">
              <a:avLst/>
            </a:prstGeom>
            <a:solidFill>
              <a:srgbClr val="63A537">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63A537">
                      <a:lumMod val="50000"/>
                    </a:srgbClr>
                  </a:solidFill>
                  <a:latin typeface="+mj-ea"/>
                  <a:ea typeface="+mj-ea"/>
                  <a:cs typeface="+mj-ea"/>
                  <a:sym typeface="Arial" panose="02080604020202020204" pitchFamily="34" charset="0"/>
                </a:rPr>
                <a:t>2</a:t>
              </a:r>
              <a:endParaRPr lang="zh-CN" altLang="en-US" sz="2400" smtClean="0">
                <a:solidFill>
                  <a:srgbClr val="63A537">
                    <a:lumMod val="50000"/>
                  </a:srgbClr>
                </a:solidFill>
                <a:latin typeface="+mj-ea"/>
                <a:ea typeface="+mj-ea"/>
                <a:cs typeface="+mj-ea"/>
                <a:sym typeface="Arial" panose="02080604020202020204" pitchFamily="34" charset="0"/>
              </a:endParaRPr>
            </a:p>
          </p:txBody>
        </p:sp>
        <p:sp>
          <p:nvSpPr>
            <p:cNvPr id="36" name="任意多边形 35"/>
            <p:cNvSpPr/>
            <p:nvPr>
              <p:custDataLst>
                <p:tags r:id="rId11"/>
              </p:custDataLst>
            </p:nvPr>
          </p:nvSpPr>
          <p:spPr>
            <a:xfrm rot="1254178" flipH="true">
              <a:off x="13858" y="4896"/>
              <a:ext cx="1107" cy="1048"/>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63A537">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37" name="矩形 36"/>
            <p:cNvSpPr/>
            <p:nvPr>
              <p:custDataLst>
                <p:tags r:id="rId12"/>
              </p:custDataLst>
            </p:nvPr>
          </p:nvSpPr>
          <p:spPr>
            <a:xfrm flipH="true">
              <a:off x="9830" y="4732"/>
              <a:ext cx="4252" cy="1122"/>
            </a:xfrm>
            <a:prstGeom prst="rect">
              <a:avLst/>
            </a:prstGeom>
            <a:solidFill>
              <a:srgbClr val="63A537"/>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just">
                <a:lnSpc>
                  <a:spcPct val="130000"/>
                </a:lnSpc>
              </a:pPr>
              <a:r>
                <a:rPr lang="da-DK" altLang="zh-CN" sz="2400" dirty="0">
                  <a:solidFill>
                    <a:sysClr val="window" lastClr="FFFFFF"/>
                  </a:solidFill>
                  <a:latin typeface="+mj-ea"/>
                  <a:ea typeface="+mj-ea"/>
                  <a:sym typeface="Arial" panose="02080604020202020204" pitchFamily="34" charset="0"/>
                </a:rPr>
                <a:t>公车租赁费用高。</a:t>
              </a:r>
              <a:endParaRPr lang="da-DK" altLang="zh-CN" sz="2400" dirty="0">
                <a:solidFill>
                  <a:sysClr val="window" lastClr="FFFFFF"/>
                </a:solidFill>
                <a:latin typeface="+mj-ea"/>
                <a:ea typeface="+mj-ea"/>
                <a:sym typeface="Arial" panose="02080604020202020204" pitchFamily="34" charset="0"/>
              </a:endParaRPr>
            </a:p>
          </p:txBody>
        </p:sp>
      </p:grpSp>
      <p:pic>
        <p:nvPicPr>
          <p:cNvPr id="38" name="图片 37"/>
          <p:cNvPicPr/>
          <p:nvPr>
            <p:custDataLst>
              <p:tags r:id="rId13"/>
            </p:custDataLst>
          </p:nvPr>
        </p:nvPicPr>
        <p:blipFill rotWithShape="true">
          <a:blip r:embed="rId5"/>
          <a:srcRect t="50886"/>
          <a:stretch>
            <a:fillRect/>
          </a:stretch>
        </p:blipFill>
        <p:spPr>
          <a:xfrm rot="16200000" flipV="true">
            <a:off x="5984818" y="3407648"/>
            <a:ext cx="1153824" cy="42688"/>
          </a:xfrm>
          <a:prstGeom prst="rect">
            <a:avLst/>
          </a:prstGeom>
        </p:spPr>
      </p:pic>
      <p:grpSp>
        <p:nvGrpSpPr>
          <p:cNvPr id="20" name="组合 19"/>
          <p:cNvGrpSpPr/>
          <p:nvPr/>
        </p:nvGrpSpPr>
        <p:grpSpPr>
          <a:xfrm flipH="true">
            <a:off x="6540500" y="4658360"/>
            <a:ext cx="4220210" cy="1153795"/>
            <a:chOff x="9830" y="7462"/>
            <a:chExt cx="6646" cy="1817"/>
          </a:xfrm>
        </p:grpSpPr>
        <p:sp>
          <p:nvSpPr>
            <p:cNvPr id="40" name="矩形 39"/>
            <p:cNvSpPr/>
            <p:nvPr>
              <p:custDataLst>
                <p:tags r:id="rId14"/>
              </p:custDataLst>
            </p:nvPr>
          </p:nvSpPr>
          <p:spPr>
            <a:xfrm flipH="true">
              <a:off x="14742" y="7809"/>
              <a:ext cx="1734" cy="1122"/>
            </a:xfrm>
            <a:prstGeom prst="rect">
              <a:avLst/>
            </a:prstGeom>
            <a:solidFill>
              <a:srgbClr val="43C1A3">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43C1A3">
                      <a:lumMod val="50000"/>
                    </a:srgbClr>
                  </a:solidFill>
                  <a:latin typeface="+mj-ea"/>
                  <a:ea typeface="+mj-ea"/>
                  <a:cs typeface="+mj-ea"/>
                  <a:sym typeface="Arial" panose="02080604020202020204" pitchFamily="34" charset="0"/>
                </a:rPr>
                <a:t>4</a:t>
              </a:r>
              <a:endParaRPr lang="zh-CN" altLang="en-US" sz="2400" smtClean="0">
                <a:solidFill>
                  <a:srgbClr val="43C1A3">
                    <a:lumMod val="50000"/>
                  </a:srgbClr>
                </a:solidFill>
                <a:latin typeface="+mj-ea"/>
                <a:ea typeface="+mj-ea"/>
                <a:cs typeface="+mj-ea"/>
                <a:sym typeface="Arial" panose="02080604020202020204" pitchFamily="34" charset="0"/>
              </a:endParaRPr>
            </a:p>
          </p:txBody>
        </p:sp>
        <p:sp>
          <p:nvSpPr>
            <p:cNvPr id="41" name="任意多边形 40"/>
            <p:cNvSpPr/>
            <p:nvPr>
              <p:custDataLst>
                <p:tags r:id="rId15"/>
              </p:custDataLst>
            </p:nvPr>
          </p:nvSpPr>
          <p:spPr>
            <a:xfrm rot="1254178" flipH="true">
              <a:off x="13858" y="7720"/>
              <a:ext cx="1107" cy="1048"/>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43C1A3">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42" name="矩形 41"/>
            <p:cNvSpPr/>
            <p:nvPr>
              <p:custDataLst>
                <p:tags r:id="rId16"/>
              </p:custDataLst>
            </p:nvPr>
          </p:nvSpPr>
          <p:spPr>
            <a:xfrm flipH="true">
              <a:off x="9830" y="7555"/>
              <a:ext cx="4252" cy="1122"/>
            </a:xfrm>
            <a:prstGeom prst="rect">
              <a:avLst/>
            </a:prstGeom>
            <a:solidFill>
              <a:srgbClr val="43C1A3"/>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just">
                <a:lnSpc>
                  <a:spcPct val="130000"/>
                </a:lnSpc>
              </a:pPr>
              <a:r>
                <a:rPr lang="da-DK" altLang="zh-CN" sz="2400" dirty="0">
                  <a:solidFill>
                    <a:sysClr val="window" lastClr="FFFFFF"/>
                  </a:solidFill>
                  <a:latin typeface="+mj-ea"/>
                  <a:ea typeface="+mj-ea"/>
                  <a:sym typeface="Arial" panose="02080604020202020204" pitchFamily="34" charset="0"/>
                </a:rPr>
                <a:t>公车管理不规范。</a:t>
              </a:r>
              <a:endParaRPr lang="da-DK" altLang="zh-CN" sz="2400" dirty="0">
                <a:solidFill>
                  <a:sysClr val="window" lastClr="FFFFFF"/>
                </a:solidFill>
                <a:latin typeface="+mj-ea"/>
                <a:ea typeface="+mj-ea"/>
                <a:sym typeface="Arial" panose="02080604020202020204" pitchFamily="34" charset="0"/>
              </a:endParaRPr>
            </a:p>
          </p:txBody>
        </p:sp>
        <p:pic>
          <p:nvPicPr>
            <p:cNvPr id="43" name="图片 42"/>
            <p:cNvPicPr/>
            <p:nvPr>
              <p:custDataLst>
                <p:tags r:id="rId17"/>
              </p:custDataLst>
            </p:nvPr>
          </p:nvPicPr>
          <p:blipFill rotWithShape="true">
            <a:blip r:embed="rId5"/>
            <a:srcRect t="50886"/>
            <a:stretch>
              <a:fillRect/>
            </a:stretch>
          </p:blipFill>
          <p:spPr>
            <a:xfrm rot="16200000" flipV="true">
              <a:off x="15534" y="8337"/>
              <a:ext cx="1817" cy="6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1171575" y="2023745"/>
            <a:ext cx="10465435" cy="239966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400" dirty="0">
                <a:solidFill>
                  <a:schemeClr val="tx1">
                    <a:lumMod val="85000"/>
                    <a:lumOff val="15000"/>
                  </a:schemeClr>
                </a:solidFill>
                <a:latin typeface="+mj-ea"/>
                <a:ea typeface="+mj-ea"/>
                <a:cs typeface="+mj-ea"/>
                <a:sym typeface="Segoe UI" panose="020B0502040204020203" pitchFamily="34" charset="0"/>
              </a:rPr>
              <a:t>（二）破解之策</a:t>
            </a:r>
            <a:endParaRPr lang="zh-CN" altLang="en-US" sz="28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mj-ea"/>
                <a:ea typeface="+mj-ea"/>
                <a:cs typeface="+mj-ea"/>
                <a:sym typeface="Segoe UI" panose="020B0502040204020203" pitchFamily="34" charset="0"/>
              </a:rPr>
              <a:t> </a:t>
            </a:r>
            <a:r>
              <a:rPr lang="zh-CN" altLang="en-US" sz="2400" dirty="0">
                <a:solidFill>
                  <a:schemeClr val="accent2"/>
                </a:solidFill>
                <a:latin typeface="+mj-ea"/>
                <a:ea typeface="+mj-ea"/>
                <a:cs typeface="+mj-ea"/>
                <a:sym typeface="Segoe UI" panose="020B0502040204020203" pitchFamily="34" charset="0"/>
              </a:rPr>
              <a:t>1、提高公车使用效率</a:t>
            </a:r>
            <a:endParaRPr lang="zh-CN" altLang="en-US" sz="24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en-US" altLang="zh-CN" sz="2800" dirty="0">
                <a:solidFill>
                  <a:schemeClr val="tx1">
                    <a:lumMod val="85000"/>
                    <a:lumOff val="15000"/>
                  </a:schemeClr>
                </a:solidFill>
                <a:latin typeface="+mj-ea"/>
                <a:ea typeface="+mj-ea"/>
                <a:cs typeface="+mj-ea"/>
                <a:sym typeface="Segoe UI" panose="020B0502040204020203" pitchFamily="34" charset="0"/>
              </a:rPr>
              <a:t>   </a:t>
            </a:r>
            <a:r>
              <a:rPr lang="zh-CN" altLang="en-US" sz="2400" dirty="0">
                <a:solidFill>
                  <a:schemeClr val="tx1">
                    <a:lumMod val="85000"/>
                    <a:lumOff val="15000"/>
                  </a:schemeClr>
                </a:solidFill>
                <a:latin typeface="+mj-ea"/>
                <a:ea typeface="+mj-ea"/>
                <a:cs typeface="+mj-ea"/>
                <a:sym typeface="Segoe UI" panose="020B0502040204020203" pitchFamily="34" charset="0"/>
              </a:rPr>
              <a:t>通过多措并举解读政策，解决“不会用、不敢用”的问题。</a:t>
            </a:r>
            <a:endParaRPr lang="zh-CN" altLang="en-US" sz="24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j-ea"/>
                <a:ea typeface="+mj-ea"/>
                <a:cs typeface="+mj-ea"/>
                <a:sym typeface="Segoe UI" panose="020B0502040204020203" pitchFamily="34" charset="0"/>
              </a:rPr>
              <a:t>      </a:t>
            </a:r>
            <a:endParaRPr lang="zh-CN" altLang="en-US" dirty="0">
              <a:solidFill>
                <a:schemeClr val="tx1">
                  <a:lumMod val="85000"/>
                  <a:lumOff val="15000"/>
                </a:schemeClr>
              </a:solidFill>
              <a:latin typeface="+mj-ea"/>
              <a:ea typeface="+mj-ea"/>
              <a:cs typeface="+mj-ea"/>
              <a:sym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1134110" y="1706245"/>
            <a:ext cx="5201920" cy="316928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8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2、减少公务用车存量</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一方面让公车动起来，一方面把存量减下去。</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为了降低车辆闲置率，我局提出“公车公物仓”理念，对单位长期闲置、机构合并退出的公车，进行跨部门调剂，同时减少统管公车存量。</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8" name="图片 7"/>
          <p:cNvPicPr/>
          <p:nvPr/>
        </p:nvPicPr>
        <p:blipFill>
          <a:blip r:embed="rId1"/>
          <a:stretch>
            <a:fillRect/>
          </a:stretch>
        </p:blipFill>
        <p:spPr>
          <a:xfrm>
            <a:off x="6638400" y="1804035"/>
            <a:ext cx="4705200" cy="3250800"/>
          </a:xfrm>
          <a:prstGeom prst="rect">
            <a:avLst/>
          </a:prstGeom>
        </p:spPr>
      </p:pic>
      <p:pic>
        <p:nvPicPr>
          <p:cNvPr id="7" name="图片 6"/>
          <p:cNvPicPr>
            <a:picLocks noChangeAspect="true"/>
          </p:cNvPicPr>
          <p:nvPr/>
        </p:nvPicPr>
        <p:blipFill>
          <a:blip r:embed="rId2"/>
          <a:stretch>
            <a:fillRect/>
          </a:stretch>
        </p:blipFill>
        <p:spPr>
          <a:xfrm>
            <a:off x="6581140" y="2127885"/>
            <a:ext cx="4762500" cy="3095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true"/>
          </p:cNvPicPr>
          <p:nvPr/>
        </p:nvPicPr>
        <p:blipFill>
          <a:blip r:embed="rId1"/>
          <a:srcRect l="-602" t="-316" r="-1204" b="49584"/>
          <a:stretch>
            <a:fillRect/>
          </a:stretch>
        </p:blipFill>
        <p:spPr>
          <a:xfrm>
            <a:off x="1010920" y="1530985"/>
            <a:ext cx="4298400" cy="3795309"/>
          </a:xfrm>
          <a:prstGeom prst="rect">
            <a:avLst/>
          </a:prstGeom>
        </p:spPr>
      </p:pic>
      <p:sp>
        <p:nvSpPr>
          <p:cNvPr id="5" name="文本框 4"/>
          <p:cNvSpPr txBox="true"/>
          <p:nvPr/>
        </p:nvSpPr>
        <p:spPr>
          <a:xfrm>
            <a:off x="6015355" y="1139190"/>
            <a:ext cx="5606415" cy="4579620"/>
          </a:xfrm>
          <a:prstGeom prst="rect">
            <a:avLst/>
          </a:prstGeom>
          <a:noFill/>
        </p:spPr>
        <p:txBody>
          <a:bodyPr wrap="square" rtlCol="0">
            <a:spAutoFit/>
          </a:bodyPr>
          <a:p>
            <a:pPr algn="just" fontAlgn="auto">
              <a:lnSpc>
                <a:spcPts val="3500"/>
              </a:lnSpc>
            </a:pPr>
            <a:r>
              <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rPr>
              <a:t>        </a:t>
            </a:r>
            <a:r>
              <a:rPr lang="zh-CN" altLang="zh-CN" sz="2400" dirty="0">
                <a:solidFill>
                  <a:schemeClr val="tx1">
                    <a:lumMod val="85000"/>
                    <a:lumOff val="15000"/>
                  </a:schemeClr>
                </a:solidFill>
                <a:latin typeface="Segoe UI" panose="020B0502040204020203" pitchFamily="34" charset="0"/>
                <a:ea typeface="微软雅黑" panose="020B0503020204020204" charset="-122"/>
                <a:cs typeface="+mn-ea"/>
              </a:rPr>
              <a:t>6月</a:t>
            </a:r>
            <a:r>
              <a:rPr lang="zh-CN" altLang="zh-CN" sz="2400" dirty="0">
                <a:solidFill>
                  <a:schemeClr val="tx1">
                    <a:lumMod val="85000"/>
                    <a:lumOff val="15000"/>
                  </a:schemeClr>
                </a:solidFill>
                <a:latin typeface="Segoe UI" panose="020B0502040204020203" pitchFamily="34" charset="0"/>
                <a:ea typeface="微软雅黑" panose="020B0503020204020204" charset="-122"/>
                <a:cs typeface="+mn-ea"/>
                <a:sym typeface="+mn-ea"/>
              </a:rPr>
              <a:t>27日，</a:t>
            </a:r>
            <a:r>
              <a:rPr lang="zh-CN" altLang="zh-CN" sz="2400" dirty="0">
                <a:solidFill>
                  <a:schemeClr val="tx1">
                    <a:lumMod val="85000"/>
                    <a:lumOff val="15000"/>
                  </a:schemeClr>
                </a:solidFill>
                <a:latin typeface="Segoe UI" panose="020B0502040204020203" pitchFamily="34" charset="0"/>
                <a:ea typeface="微软雅黑" panose="020B0503020204020204" charset="-122"/>
                <a:cs typeface="+mn-ea"/>
              </a:rPr>
              <a:t>全国机关事务表彰大会在京召开，国务委员兼国务院秘书长肖捷出席并讲话，强调全国机关事务管理部门要深入学习贯彻习近平总书记关于机关事务工作的重要指示精神，恪尽职守、无私奉献，发扬艰苦奋斗的优良作风，坚持勤俭办一切事业，积极担当作为，推动机关事务工作高质量发展，更好服务党和国家中心工作，更好服务国家治理体系和治理能力现代化。 </a:t>
            </a:r>
            <a:r>
              <a:rPr lang="en-US" altLang="zh-CN" sz="2400">
                <a:latin typeface="+mn-ea"/>
                <a:cs typeface="+mn-ea"/>
              </a:rPr>
              <a:t>     </a:t>
            </a:r>
            <a:r>
              <a:rPr lang="en-US" altLang="zh-CN" sz="2800"/>
              <a:t>              </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 fill="hold"/>
                                        <p:tgtEl>
                                          <p:spTgt spid="4"/>
                                        </p:tgtEl>
                                      </p:cBhvr>
                                      <p:by x="125000" y="1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845820" y="1557020"/>
            <a:ext cx="5455285" cy="470789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rgbClr val="ED7D31"/>
                </a:solidFill>
                <a:latin typeface="+mj-ea"/>
                <a:ea typeface="+mj-ea"/>
                <a:cs typeface="+mj-ea"/>
                <a:sym typeface="Segoe UI" panose="020B0502040204020203" pitchFamily="34" charset="0"/>
              </a:rPr>
              <a:t> </a:t>
            </a:r>
            <a:r>
              <a:rPr lang="zh-CN" altLang="en-US" sz="2400" dirty="0">
                <a:solidFill>
                  <a:srgbClr val="ED7D31"/>
                </a:solidFill>
                <a:latin typeface="+mj-ea"/>
                <a:ea typeface="+mj-ea"/>
                <a:cs typeface="+mj-ea"/>
                <a:sym typeface="Segoe UI" panose="020B0502040204020203" pitchFamily="34" charset="0"/>
              </a:rPr>
              <a:t>3、保障全市重大活动</a:t>
            </a:r>
            <a:endParaRPr lang="zh-CN" altLang="en-US" sz="24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积极承担全市重大活动车辆保障任务，让公车动起来：两年来，我们承担了</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双招双引”大会等</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10</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余次全市重大活动的车辆保障工作。</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今年2月，圆满完成市第十四次党代会的车辆保障任务；</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6</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月，圆满完成省黄河流域生态保护和高质量发展专项督察组车辆保障任务；</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7</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月至</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8</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月，圆满完成省委黄河流域生态保护和高质量发展专项巡视第五巡视组车辆保障任务。</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8" name="图片 7" descr="图片1"/>
          <p:cNvPicPr/>
          <p:nvPr/>
        </p:nvPicPr>
        <p:blipFill>
          <a:blip r:embed="rId1"/>
          <a:srcRect/>
          <a:stretch>
            <a:fillRect/>
          </a:stretch>
        </p:blipFill>
        <p:spPr>
          <a:xfrm>
            <a:off x="5836920" y="1372235"/>
            <a:ext cx="2081530" cy="1460500"/>
          </a:xfrm>
          <a:prstGeom prst="rect">
            <a:avLst/>
          </a:prstGeom>
        </p:spPr>
      </p:pic>
      <p:pic>
        <p:nvPicPr>
          <p:cNvPr id="7" name="图片 6" descr="微信图片_20220811220834"/>
          <p:cNvPicPr>
            <a:picLocks noChangeAspect="true"/>
          </p:cNvPicPr>
          <p:nvPr/>
        </p:nvPicPr>
        <p:blipFill>
          <a:blip r:embed="rId2"/>
          <a:stretch>
            <a:fillRect/>
          </a:stretch>
        </p:blipFill>
        <p:spPr>
          <a:xfrm>
            <a:off x="8888730" y="1109980"/>
            <a:ext cx="2547620" cy="1911350"/>
          </a:xfrm>
          <a:prstGeom prst="rect">
            <a:avLst/>
          </a:prstGeom>
        </p:spPr>
      </p:pic>
      <p:pic>
        <p:nvPicPr>
          <p:cNvPr id="9" name="图片 8" descr="微信图片_20220811220842"/>
          <p:cNvPicPr>
            <a:picLocks noChangeAspect="true"/>
          </p:cNvPicPr>
          <p:nvPr/>
        </p:nvPicPr>
        <p:blipFill>
          <a:blip r:embed="rId3"/>
          <a:stretch>
            <a:fillRect/>
          </a:stretch>
        </p:blipFill>
        <p:spPr>
          <a:xfrm>
            <a:off x="6855460" y="3530600"/>
            <a:ext cx="3495675" cy="2621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6" name="文本框 5"/>
          <p:cNvSpPr txBox="true"/>
          <p:nvPr/>
        </p:nvSpPr>
        <p:spPr>
          <a:xfrm>
            <a:off x="1126490" y="1788795"/>
            <a:ext cx="4280535" cy="281495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4、增加新能源车辆占比</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按照规定，凡新增公务用车，除没有替代车型的，均采购新能源汽车。</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9" name="组合 8"/>
          <p:cNvGrpSpPr/>
          <p:nvPr/>
        </p:nvGrpSpPr>
        <p:grpSpPr>
          <a:xfrm>
            <a:off x="1013460" y="709295"/>
            <a:ext cx="4311015" cy="662940"/>
            <a:chOff x="4875153" y="984006"/>
            <a:chExt cx="6660746" cy="876562"/>
          </a:xfrm>
        </p:grpSpPr>
        <p:sp>
          <p:nvSpPr>
            <p:cNvPr id="10" name="文本框 9"/>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1" name="直接连接符 10"/>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3" name="图片 2" descr="295429487"/>
          <p:cNvPicPr>
            <a:picLocks noChangeAspect="true"/>
          </p:cNvPicPr>
          <p:nvPr/>
        </p:nvPicPr>
        <p:blipFill>
          <a:blip r:embed="rId1"/>
          <a:stretch>
            <a:fillRect/>
          </a:stretch>
        </p:blipFill>
        <p:spPr>
          <a:xfrm>
            <a:off x="6522720" y="954405"/>
            <a:ext cx="3434715" cy="4763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82055" y="1697510"/>
            <a:ext cx="10029825" cy="1706880"/>
          </a:xfrm>
          <a:prstGeom prst="rect">
            <a:avLst/>
          </a:prstGeom>
          <a:noFill/>
        </p:spPr>
        <p:txBody>
          <a:bodyPr wrap="square" rtlCol="0">
            <a:spAutoFit/>
          </a:bodyPr>
          <a:p>
            <a:pPr indent="0" algn="l" fontAlgn="auto">
              <a:lnSpc>
                <a:spcPts val="3000"/>
              </a:lnSpc>
              <a:buFont typeface="Arial" panose="02080604020202020204" pitchFamily="34" charset="0"/>
              <a:buNone/>
            </a:pP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（二）破解之策</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3000"/>
              </a:lnSpc>
              <a:buFont typeface="Arial" panose="02080604020202020204" pitchFamily="34" charset="0"/>
              <a:buNone/>
            </a:pPr>
            <a:r>
              <a:rPr lang="en-US" altLang="zh-CN"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5、规范公务用车管理。</a:t>
            </a: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7" name="组合 6"/>
          <p:cNvGrpSpPr/>
          <p:nvPr>
            <p:custDataLst>
              <p:tags r:id="rId1"/>
            </p:custDataLst>
          </p:nvPr>
        </p:nvGrpSpPr>
        <p:grpSpPr>
          <a:xfrm>
            <a:off x="1270495" y="3343913"/>
            <a:ext cx="2517734" cy="1737538"/>
            <a:chOff x="1216983" y="2307267"/>
            <a:chExt cx="1552992" cy="1071751"/>
          </a:xfrm>
        </p:grpSpPr>
        <p:sp>
          <p:nvSpPr>
            <p:cNvPr id="8" name="Rectangle 45"/>
            <p:cNvSpPr>
              <a:spLocks noChangeArrowheads="true"/>
            </p:cNvSpPr>
            <p:nvPr>
              <p:custDataLst>
                <p:tags r:id="rId2"/>
              </p:custDataLst>
            </p:nvPr>
          </p:nvSpPr>
          <p:spPr bwMode="auto">
            <a:xfrm rot="21401846">
              <a:off x="1276266" y="2307267"/>
              <a:ext cx="1493709" cy="979920"/>
            </a:xfrm>
            <a:prstGeom prst="rect">
              <a:avLst/>
            </a:prstGeom>
            <a:solidFill>
              <a:srgbClr val="27B1B4">
                <a:lumMod val="75000"/>
              </a:srgbClr>
            </a:solidFill>
            <a:ln>
              <a:noFill/>
            </a:ln>
          </p:spPr>
          <p:txBody>
            <a:bodyPr vert="horz" wrap="square" lIns="91440" tIns="45720" rIns="91440" bIns="45720" numCol="1" anchor="t" anchorCtr="false" compatLnSpc="true"/>
            <a:p>
              <a:endParaRPr lang="zh-CN" altLang="en-US">
                <a:solidFill>
                  <a:sysClr val="window" lastClr="FFFFFF"/>
                </a:solidFill>
                <a:sym typeface="Arial" panose="02080604020202020204" pitchFamily="34" charset="0"/>
              </a:endParaRPr>
            </a:p>
          </p:txBody>
        </p:sp>
        <p:sp>
          <p:nvSpPr>
            <p:cNvPr id="9" name="Freeform 46"/>
            <p:cNvSpPr/>
            <p:nvPr>
              <p:custDataLst>
                <p:tags r:id="rId3"/>
              </p:custDataLst>
            </p:nvPr>
          </p:nvSpPr>
          <p:spPr bwMode="auto">
            <a:xfrm>
              <a:off x="1216983" y="2307267"/>
              <a:ext cx="1552992" cy="1071751"/>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rgbClr val="27B1B4"/>
            </a:solidFill>
          </p:spPr>
          <p:txBody>
            <a:bodyPr wrap="square" anchor="ctr" anchorCtr="false">
              <a:normAutofit/>
            </a:bodyPr>
            <a:p>
              <a:pPr algn="ctr">
                <a:lnSpc>
                  <a:spcPct val="110000"/>
                </a:lnSpc>
              </a:pPr>
              <a:r>
                <a:rPr lang="da-DK" altLang="zh-CN" sz="2000" smtClean="0">
                  <a:solidFill>
                    <a:sysClr val="window" lastClr="FFFFFF"/>
                  </a:solidFill>
                  <a:sym typeface="Arial" panose="02080604020202020204" pitchFamily="34" charset="0"/>
                </a:rPr>
                <a:t>完善了一套</a:t>
              </a:r>
              <a:r>
                <a:rPr lang="zh-CN" altLang="da-DK" sz="2000" smtClean="0">
                  <a:solidFill>
                    <a:sysClr val="window" lastClr="FFFFFF"/>
                  </a:solidFill>
                  <a:sym typeface="Arial" panose="02080604020202020204" pitchFamily="34" charset="0"/>
                </a:rPr>
                <a:t>机</a:t>
              </a:r>
              <a:r>
                <a:rPr lang="da-DK" altLang="zh-CN" sz="2000" smtClean="0">
                  <a:solidFill>
                    <a:sysClr val="window" lastClr="FFFFFF"/>
                  </a:solidFill>
                  <a:sym typeface="Arial" panose="02080604020202020204" pitchFamily="34" charset="0"/>
                </a:rPr>
                <a:t>制改革</a:t>
              </a:r>
              <a:endParaRPr lang="da-DK" altLang="zh-CN" sz="2000" smtClean="0">
                <a:solidFill>
                  <a:sysClr val="window" lastClr="FFFFFF"/>
                </a:solidFill>
                <a:sym typeface="Arial" panose="02080604020202020204" pitchFamily="34" charset="0"/>
              </a:endParaRPr>
            </a:p>
          </p:txBody>
        </p:sp>
      </p:grpSp>
      <p:grpSp>
        <p:nvGrpSpPr>
          <p:cNvPr id="12" name="组合 11"/>
          <p:cNvGrpSpPr/>
          <p:nvPr>
            <p:custDataLst>
              <p:tags r:id="rId4"/>
            </p:custDataLst>
          </p:nvPr>
        </p:nvGrpSpPr>
        <p:grpSpPr>
          <a:xfrm>
            <a:off x="4856278" y="3343913"/>
            <a:ext cx="2517734" cy="1737538"/>
            <a:chOff x="1216983" y="2307267"/>
            <a:chExt cx="1552992" cy="1071751"/>
          </a:xfrm>
        </p:grpSpPr>
        <p:sp>
          <p:nvSpPr>
            <p:cNvPr id="13" name="Rectangle 45"/>
            <p:cNvSpPr>
              <a:spLocks noChangeArrowheads="true"/>
            </p:cNvSpPr>
            <p:nvPr>
              <p:custDataLst>
                <p:tags r:id="rId5"/>
              </p:custDataLst>
            </p:nvPr>
          </p:nvSpPr>
          <p:spPr bwMode="auto">
            <a:xfrm rot="21401846">
              <a:off x="1276266" y="2307267"/>
              <a:ext cx="1493709" cy="979920"/>
            </a:xfrm>
            <a:prstGeom prst="rect">
              <a:avLst/>
            </a:prstGeom>
            <a:solidFill>
              <a:srgbClr val="6EC737">
                <a:lumMod val="75000"/>
              </a:srgbClr>
            </a:solidFill>
            <a:ln>
              <a:noFill/>
            </a:ln>
          </p:spPr>
          <p:txBody>
            <a:bodyPr vert="horz" wrap="square" lIns="91440" tIns="45720" rIns="91440" bIns="45720" numCol="1" anchor="t" anchorCtr="false" compatLnSpc="true"/>
            <a:p>
              <a:endParaRPr lang="zh-CN" altLang="en-US">
                <a:solidFill>
                  <a:sysClr val="window" lastClr="FFFFFF"/>
                </a:solidFill>
                <a:sym typeface="Arial" panose="02080604020202020204" pitchFamily="34" charset="0"/>
              </a:endParaRPr>
            </a:p>
          </p:txBody>
        </p:sp>
        <p:sp>
          <p:nvSpPr>
            <p:cNvPr id="14" name="Freeform 46"/>
            <p:cNvSpPr/>
            <p:nvPr>
              <p:custDataLst>
                <p:tags r:id="rId6"/>
              </p:custDataLst>
            </p:nvPr>
          </p:nvSpPr>
          <p:spPr bwMode="auto">
            <a:xfrm>
              <a:off x="1216983" y="2307267"/>
              <a:ext cx="1552992" cy="1071751"/>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rgbClr val="6EC737"/>
            </a:solidFill>
          </p:spPr>
          <p:txBody>
            <a:bodyPr wrap="square" anchor="ctr" anchorCtr="false">
              <a:normAutofit/>
            </a:bodyPr>
            <a:p>
              <a:pPr algn="ctr">
                <a:lnSpc>
                  <a:spcPct val="110000"/>
                </a:lnSpc>
              </a:pPr>
              <a:r>
                <a:rPr lang="da-DK" altLang="zh-CN" sz="2000" smtClean="0">
                  <a:solidFill>
                    <a:sysClr val="window" lastClr="FFFFFF"/>
                  </a:solidFill>
                  <a:sym typeface="Arial" panose="02080604020202020204" pitchFamily="34" charset="0"/>
                </a:rPr>
                <a:t>完成了一个平台建设</a:t>
              </a:r>
              <a:endParaRPr lang="da-DK" altLang="zh-CN" sz="2000" smtClean="0">
                <a:solidFill>
                  <a:sysClr val="window" lastClr="FFFFFF"/>
                </a:solidFill>
                <a:sym typeface="Arial" panose="02080604020202020204" pitchFamily="34" charset="0"/>
              </a:endParaRPr>
            </a:p>
          </p:txBody>
        </p:sp>
      </p:grpSp>
      <p:grpSp>
        <p:nvGrpSpPr>
          <p:cNvPr id="15" name="组合 14"/>
          <p:cNvGrpSpPr/>
          <p:nvPr>
            <p:custDataLst>
              <p:tags r:id="rId7"/>
            </p:custDataLst>
          </p:nvPr>
        </p:nvGrpSpPr>
        <p:grpSpPr>
          <a:xfrm>
            <a:off x="8442061" y="3343913"/>
            <a:ext cx="2517734" cy="1737538"/>
            <a:chOff x="1216983" y="2307267"/>
            <a:chExt cx="1552992" cy="1071751"/>
          </a:xfrm>
        </p:grpSpPr>
        <p:sp>
          <p:nvSpPr>
            <p:cNvPr id="16" name="Rectangle 45"/>
            <p:cNvSpPr>
              <a:spLocks noChangeArrowheads="true"/>
            </p:cNvSpPr>
            <p:nvPr>
              <p:custDataLst>
                <p:tags r:id="rId8"/>
              </p:custDataLst>
            </p:nvPr>
          </p:nvSpPr>
          <p:spPr bwMode="auto">
            <a:xfrm rot="21401846">
              <a:off x="1276266" y="2307267"/>
              <a:ext cx="1493709" cy="979920"/>
            </a:xfrm>
            <a:prstGeom prst="rect">
              <a:avLst/>
            </a:prstGeom>
            <a:solidFill>
              <a:srgbClr val="27B1B4">
                <a:lumMod val="75000"/>
              </a:srgbClr>
            </a:solidFill>
            <a:ln>
              <a:noFill/>
            </a:ln>
          </p:spPr>
          <p:txBody>
            <a:bodyPr vert="horz" wrap="square" lIns="91440" tIns="45720" rIns="91440" bIns="45720" numCol="1" anchor="t" anchorCtr="false" compatLnSpc="true"/>
            <a:p>
              <a:endParaRPr lang="zh-CN" altLang="en-US">
                <a:solidFill>
                  <a:sysClr val="window" lastClr="FFFFFF"/>
                </a:solidFill>
                <a:sym typeface="Arial" panose="02080604020202020204" pitchFamily="34" charset="0"/>
              </a:endParaRPr>
            </a:p>
          </p:txBody>
        </p:sp>
        <p:sp>
          <p:nvSpPr>
            <p:cNvPr id="17" name="Freeform 46"/>
            <p:cNvSpPr/>
            <p:nvPr>
              <p:custDataLst>
                <p:tags r:id="rId9"/>
              </p:custDataLst>
            </p:nvPr>
          </p:nvSpPr>
          <p:spPr bwMode="auto">
            <a:xfrm>
              <a:off x="1216983" y="2307267"/>
              <a:ext cx="1552992" cy="1071751"/>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rgbClr val="27B1B4"/>
            </a:solidFill>
          </p:spPr>
          <p:txBody>
            <a:bodyPr wrap="square" anchor="ctr" anchorCtr="false">
              <a:normAutofit/>
            </a:bodyPr>
            <a:p>
              <a:pPr algn="ctr">
                <a:lnSpc>
                  <a:spcPct val="110000"/>
                </a:lnSpc>
              </a:pPr>
              <a:r>
                <a:rPr lang="da-DK" altLang="zh-CN" sz="2000" smtClean="0">
                  <a:solidFill>
                    <a:sysClr val="window" lastClr="FFFFFF"/>
                  </a:solidFill>
                  <a:sym typeface="Arial" panose="02080604020202020204" pitchFamily="34" charset="0"/>
                </a:rPr>
                <a:t>通过了一项标准验收</a:t>
              </a:r>
              <a:endParaRPr lang="da-DK" altLang="zh-CN" sz="2000" smtClean="0">
                <a:solidFill>
                  <a:sysClr val="window" lastClr="FFFFFF"/>
                </a:solidFill>
                <a:sym typeface="Arial" panose="0208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482725" y="2228850"/>
            <a:ext cx="3629660" cy="239966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完善了一套机制改革</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Segoe UI" panose="020B0502040204020203" pitchFamily="34" charset="0"/>
              </a:rPr>
              <a:t>       公务用车“</a:t>
            </a:r>
            <a:r>
              <a:rPr lang="zh-CN" altLang="en-US" dirty="0">
                <a:solidFill>
                  <a:schemeClr val="tx1">
                    <a:lumMod val="85000"/>
                    <a:lumOff val="15000"/>
                  </a:schemeClr>
                </a:solidFill>
                <a:latin typeface="+mn-ea"/>
                <a:cs typeface="+mn-ea"/>
                <a:sym typeface="Segoe UI" panose="020B0502040204020203" pitchFamily="34" charset="0"/>
              </a:rPr>
              <a:t>四</a:t>
            </a:r>
            <a:r>
              <a:rPr lang="en-US" altLang="zh-CN" dirty="0">
                <a:solidFill>
                  <a:schemeClr val="tx1">
                    <a:lumMod val="85000"/>
                    <a:lumOff val="15000"/>
                  </a:schemeClr>
                </a:solidFill>
                <a:latin typeface="+mn-ea"/>
                <a:cs typeface="+mn-ea"/>
                <a:sym typeface="Segoe UI" panose="020B0502040204020203" pitchFamily="34" charset="0"/>
              </a:rPr>
              <a:t>定点”改革。</a:t>
            </a:r>
            <a:r>
              <a:rPr lang="zh-CN" dirty="0">
                <a:solidFill>
                  <a:schemeClr val="tx1">
                    <a:lumMod val="85000"/>
                    <a:lumOff val="15000"/>
                  </a:schemeClr>
                </a:solidFill>
                <a:latin typeface="+mn-ea"/>
                <a:cs typeface="+mn-ea"/>
                <a:sym typeface="Segoe UI" panose="020B0502040204020203" pitchFamily="34" charset="0"/>
              </a:rPr>
              <a:t>择优确定</a:t>
            </a:r>
            <a:r>
              <a:rPr lang="en-US" altLang="zh-CN" dirty="0">
                <a:solidFill>
                  <a:schemeClr val="tx1">
                    <a:lumMod val="85000"/>
                    <a:lumOff val="15000"/>
                  </a:schemeClr>
                </a:solidFill>
                <a:latin typeface="+mn-ea"/>
                <a:cs typeface="+mn-ea"/>
                <a:sym typeface="Segoe UI" panose="020B0502040204020203" pitchFamily="34" charset="0"/>
              </a:rPr>
              <a:t>6</a:t>
            </a:r>
            <a:r>
              <a:rPr lang="zh-CN" altLang="en-US" dirty="0">
                <a:solidFill>
                  <a:schemeClr val="tx1">
                    <a:lumMod val="85000"/>
                    <a:lumOff val="15000"/>
                  </a:schemeClr>
                </a:solidFill>
                <a:latin typeface="+mn-ea"/>
                <a:cs typeface="+mn-ea"/>
                <a:sym typeface="Segoe UI" panose="020B0502040204020203" pitchFamily="34" charset="0"/>
              </a:rPr>
              <a:t>家</a:t>
            </a:r>
            <a:r>
              <a:rPr lang="zh-CN" dirty="0">
                <a:solidFill>
                  <a:schemeClr val="tx1">
                    <a:lumMod val="85000"/>
                    <a:lumOff val="15000"/>
                  </a:schemeClr>
                </a:solidFill>
                <a:latin typeface="+mn-ea"/>
                <a:cs typeface="+mn-ea"/>
                <a:sym typeface="Segoe UI" panose="020B0502040204020203" pitchFamily="34" charset="0"/>
              </a:rPr>
              <a:t>保险、</a:t>
            </a:r>
            <a:r>
              <a:rPr lang="en-US" altLang="zh-CN" dirty="0">
                <a:solidFill>
                  <a:schemeClr val="tx1">
                    <a:lumMod val="85000"/>
                    <a:lumOff val="15000"/>
                  </a:schemeClr>
                </a:solidFill>
                <a:latin typeface="+mn-ea"/>
                <a:cs typeface="+mn-ea"/>
                <a:sym typeface="Segoe UI" panose="020B0502040204020203" pitchFamily="34" charset="0"/>
              </a:rPr>
              <a:t>10</a:t>
            </a:r>
            <a:r>
              <a:rPr lang="zh-CN" altLang="en-US" dirty="0">
                <a:solidFill>
                  <a:schemeClr val="tx1">
                    <a:lumMod val="85000"/>
                    <a:lumOff val="15000"/>
                  </a:schemeClr>
                </a:solidFill>
                <a:latin typeface="+mn-ea"/>
                <a:cs typeface="+mn-ea"/>
                <a:sym typeface="Segoe UI" panose="020B0502040204020203" pitchFamily="34" charset="0"/>
              </a:rPr>
              <a:t>家</a:t>
            </a:r>
            <a:r>
              <a:rPr lang="zh-CN" dirty="0">
                <a:solidFill>
                  <a:schemeClr val="tx1">
                    <a:lumMod val="85000"/>
                    <a:lumOff val="15000"/>
                  </a:schemeClr>
                </a:solidFill>
                <a:latin typeface="+mn-ea"/>
                <a:cs typeface="+mn-ea"/>
                <a:sym typeface="Segoe UI" panose="020B0502040204020203" pitchFamily="34" charset="0"/>
              </a:rPr>
              <a:t>维修、</a:t>
            </a:r>
            <a:r>
              <a:rPr lang="en-US" altLang="zh-CN" dirty="0">
                <a:solidFill>
                  <a:schemeClr val="tx1">
                    <a:lumMod val="85000"/>
                    <a:lumOff val="15000"/>
                  </a:schemeClr>
                </a:solidFill>
                <a:latin typeface="+mn-ea"/>
                <a:cs typeface="+mn-ea"/>
                <a:sym typeface="Segoe UI" panose="020B0502040204020203" pitchFamily="34" charset="0"/>
              </a:rPr>
              <a:t>3</a:t>
            </a:r>
            <a:r>
              <a:rPr lang="zh-CN" altLang="en-US" dirty="0">
                <a:solidFill>
                  <a:schemeClr val="tx1">
                    <a:lumMod val="85000"/>
                    <a:lumOff val="15000"/>
                  </a:schemeClr>
                </a:solidFill>
                <a:latin typeface="+mn-ea"/>
                <a:cs typeface="+mn-ea"/>
                <a:sym typeface="Segoe UI" panose="020B0502040204020203" pitchFamily="34" charset="0"/>
              </a:rPr>
              <a:t>家</a:t>
            </a:r>
            <a:r>
              <a:rPr lang="zh-CN" dirty="0">
                <a:solidFill>
                  <a:schemeClr val="tx1">
                    <a:lumMod val="85000"/>
                    <a:lumOff val="15000"/>
                  </a:schemeClr>
                </a:solidFill>
                <a:latin typeface="+mn-ea"/>
                <a:cs typeface="+mn-ea"/>
                <a:sym typeface="Segoe UI" panose="020B0502040204020203" pitchFamily="34" charset="0"/>
              </a:rPr>
              <a:t>加油企业、</a:t>
            </a:r>
            <a:r>
              <a:rPr lang="en-US" altLang="zh-CN" dirty="0">
                <a:solidFill>
                  <a:schemeClr val="tx1">
                    <a:lumMod val="85000"/>
                    <a:lumOff val="15000"/>
                  </a:schemeClr>
                </a:solidFill>
                <a:latin typeface="+mn-ea"/>
                <a:cs typeface="+mn-ea"/>
                <a:sym typeface="Segoe UI" panose="020B0502040204020203" pitchFamily="34" charset="0"/>
              </a:rPr>
              <a:t>10</a:t>
            </a:r>
            <a:r>
              <a:rPr lang="zh-CN" altLang="en-US" dirty="0">
                <a:solidFill>
                  <a:schemeClr val="tx1">
                    <a:lumMod val="85000"/>
                    <a:lumOff val="15000"/>
                  </a:schemeClr>
                </a:solidFill>
                <a:latin typeface="+mn-ea"/>
                <a:cs typeface="+mn-ea"/>
                <a:sym typeface="Segoe UI" panose="020B0502040204020203" pitchFamily="34" charset="0"/>
              </a:rPr>
              <a:t>家</a:t>
            </a:r>
            <a:r>
              <a:rPr lang="zh-CN" dirty="0">
                <a:solidFill>
                  <a:schemeClr val="tx1">
                    <a:lumMod val="85000"/>
                    <a:lumOff val="15000"/>
                  </a:schemeClr>
                </a:solidFill>
                <a:latin typeface="+mn-ea"/>
                <a:cs typeface="+mn-ea"/>
                <a:sym typeface="Segoe UI" panose="020B0502040204020203" pitchFamily="34" charset="0"/>
              </a:rPr>
              <a:t>社会车辆租赁企业作为公务用车“四定点”企业。</a:t>
            </a:r>
            <a:endParaRPr lang="zh-CN" dirty="0">
              <a:solidFill>
                <a:schemeClr val="tx1">
                  <a:lumMod val="85000"/>
                  <a:lumOff val="15000"/>
                </a:schemeClr>
              </a:solidFill>
              <a:latin typeface="+mn-ea"/>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7" name="图片 6" descr="webwxgetmsgimg"/>
          <p:cNvPicPr>
            <a:picLocks noChangeAspect="true"/>
          </p:cNvPicPr>
          <p:nvPr/>
        </p:nvPicPr>
        <p:blipFill>
          <a:blip r:embed="rId1"/>
          <a:stretch>
            <a:fillRect/>
          </a:stretch>
        </p:blipFill>
        <p:spPr>
          <a:xfrm>
            <a:off x="5324475" y="709295"/>
            <a:ext cx="3416935" cy="4388485"/>
          </a:xfrm>
          <a:prstGeom prst="rect">
            <a:avLst/>
          </a:prstGeom>
          <a:ln w="9525">
            <a:solidFill>
              <a:schemeClr val="bg1">
                <a:lumMod val="75000"/>
              </a:schemeClr>
            </a:solidFill>
          </a:ln>
          <a:effectLst>
            <a:outerShdw blurRad="50800" dist="38100" dir="2700000" sx="102000" sy="102000" algn="tl" rotWithShape="0">
              <a:prstClr val="black">
                <a:alpha val="40000"/>
              </a:prstClr>
            </a:outerShdw>
          </a:effectLst>
        </p:spPr>
      </p:pic>
      <p:pic>
        <p:nvPicPr>
          <p:cNvPr id="6" name="图片 5"/>
          <p:cNvPicPr>
            <a:picLocks noChangeAspect="true"/>
          </p:cNvPicPr>
          <p:nvPr/>
        </p:nvPicPr>
        <p:blipFill>
          <a:blip r:embed="rId2"/>
          <a:stretch>
            <a:fillRect/>
          </a:stretch>
        </p:blipFill>
        <p:spPr>
          <a:xfrm>
            <a:off x="8445500" y="1855470"/>
            <a:ext cx="3175635" cy="4108450"/>
          </a:xfrm>
          <a:prstGeom prst="rect">
            <a:avLst/>
          </a:prstGeom>
          <a:ln>
            <a:solidFill>
              <a:schemeClr val="bg2">
                <a:lumMod val="75000"/>
              </a:schemeClr>
            </a:solidFill>
          </a:ln>
          <a:effectLst>
            <a:outerShdw blurRad="50800" dist="38100" dir="2700000" sx="102000" sy="102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wedg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3460" y="1715135"/>
            <a:ext cx="4712335" cy="645160"/>
          </a:xfrm>
          <a:prstGeom prst="rect">
            <a:avLst/>
          </a:prstGeom>
          <a:noFill/>
        </p:spPr>
        <p:txBody>
          <a:bodyPr wrap="square" rtlCol="0">
            <a:spAutoFit/>
          </a:bodyPr>
          <a:lstStyle/>
          <a:p>
            <a:pPr indent="0" algn="l">
              <a:lnSpc>
                <a:spcPct val="150000"/>
              </a:lnSpc>
              <a:buFont typeface="Arial" panose="02080604020202020204" pitchFamily="34" charset="0"/>
              <a:buNone/>
            </a:pPr>
            <a:r>
              <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完成了一个平台建设</a:t>
            </a:r>
            <a:endPar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descr="1476393764"/>
          <p:cNvPicPr/>
          <p:nvPr/>
        </p:nvPicPr>
        <p:blipFill>
          <a:blip r:embed="rId1"/>
          <a:stretch>
            <a:fillRect/>
          </a:stretch>
        </p:blipFill>
        <p:spPr>
          <a:xfrm>
            <a:off x="1142735" y="2672080"/>
            <a:ext cx="5593168" cy="3250800"/>
          </a:xfrm>
          <a:prstGeom prst="rect">
            <a:avLst/>
          </a:prstGeom>
        </p:spPr>
      </p:pic>
      <p:pic>
        <p:nvPicPr>
          <p:cNvPr id="7" name="图片 6" descr="平台APP界面"/>
          <p:cNvPicPr/>
          <p:nvPr>
            <p:custDataLst>
              <p:tags r:id="rId2"/>
            </p:custDataLst>
          </p:nvPr>
        </p:nvPicPr>
        <p:blipFill>
          <a:blip r:embed="rId3"/>
          <a:stretch>
            <a:fillRect/>
          </a:stretch>
        </p:blipFill>
        <p:spPr>
          <a:xfrm>
            <a:off x="7648575" y="914400"/>
            <a:ext cx="3648075" cy="5007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152525" y="1819275"/>
            <a:ext cx="6159500" cy="316928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zh-CN" altLang="en-US" sz="2400" dirty="0">
                <a:solidFill>
                  <a:srgbClr val="ED7D31"/>
                </a:solidFill>
                <a:latin typeface="Segoe UI" panose="020B0502040204020203" pitchFamily="34" charset="0"/>
                <a:ea typeface="微软雅黑" panose="020B0503020204020204" charset="-122"/>
                <a:cs typeface="+mn-ea"/>
                <a:sym typeface="Segoe UI" panose="020B0502040204020203" pitchFamily="34" charset="0"/>
              </a:rPr>
              <a:t>通过了一项标准验收</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0" algn="l" fontAlgn="auto">
              <a:lnSpc>
                <a:spcPts val="3000"/>
              </a:lnSpc>
              <a:buFont typeface="Arial" panose="02080604020202020204" pitchFamily="34" charset="0"/>
              <a:buChar char="•"/>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公务用车管理实行</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统一制度规范、分级分类管理</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实现</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“五统一”：统一编制、统一标准、统一经费、统一采购、统一处置。 </a:t>
            </a:r>
            <a:r>
              <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2021年通过省局公车管理标准化验收。“规范公务用车五项规定”被市纪委监委评为</a:t>
            </a:r>
            <a:r>
              <a:rPr dirty="0">
                <a:solidFill>
                  <a:srgbClr val="FF0000"/>
                </a:solidFill>
                <a:latin typeface="Segoe UI" panose="020B0502040204020203" pitchFamily="34" charset="0"/>
                <a:ea typeface="微软雅黑" panose="020B0503020204020204" charset="-122"/>
                <a:cs typeface="+mn-ea"/>
                <a:sym typeface="Segoe UI" panose="020B0502040204020203" pitchFamily="34" charset="0"/>
              </a:rPr>
              <a:t>“规范权力运行好制度二等奖”</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endPar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动</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descr="221720239"/>
          <p:cNvPicPr/>
          <p:nvPr/>
        </p:nvPicPr>
        <p:blipFill>
          <a:blip r:embed="rId1"/>
          <a:stretch>
            <a:fillRect/>
          </a:stretch>
        </p:blipFill>
        <p:spPr>
          <a:xfrm>
            <a:off x="7592695" y="815975"/>
            <a:ext cx="3703955" cy="4556760"/>
          </a:xfrm>
          <a:prstGeom prst="rect">
            <a:avLst/>
          </a:prstGeom>
          <a:ln>
            <a:solidFill>
              <a:schemeClr val="bg1">
                <a:lumMod val="95000"/>
              </a:schemeClr>
            </a:solidFill>
          </a:ln>
          <a:effectLst>
            <a:outerShdw blurRad="50800" dist="38100" dir="2700000" sx="102000" sy="102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wedg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2078" y="101044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520"/>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多元分析：解改革之困</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02</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17" name="组合 16"/>
          <p:cNvGrpSpPr/>
          <p:nvPr/>
        </p:nvGrpSpPr>
        <p:grpSpPr>
          <a:xfrm>
            <a:off x="1374145" y="3732530"/>
            <a:ext cx="9375288" cy="1992630"/>
            <a:chOff x="3787" y="5919"/>
            <a:chExt cx="12058" cy="3138"/>
          </a:xfrm>
        </p:grpSpPr>
        <p:sp>
          <p:nvSpPr>
            <p:cNvPr id="9" name="文本框 8"/>
            <p:cNvSpPr txBox="true"/>
            <p:nvPr/>
          </p:nvSpPr>
          <p:spPr>
            <a:xfrm>
              <a:off x="7981" y="6878"/>
              <a:ext cx="3257"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公共机构节能</a:t>
              </a:r>
              <a:endPar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“带”起来</a:t>
              </a:r>
              <a:endParaRPr lang="zh-CN" altLang="en-US" sz="2800" dirty="0">
                <a:solidFill>
                  <a:srgbClr val="ED7D3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11" name="文本框 10"/>
            <p:cNvSpPr txBox="true"/>
            <p:nvPr/>
          </p:nvSpPr>
          <p:spPr>
            <a:xfrm>
              <a:off x="12703" y="6878"/>
              <a:ext cx="3142"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“统”起来</a:t>
              </a:r>
              <a:endParaRPr lang="zh-CN" altLang="en-US" sz="2800" dirty="0">
                <a:solidFill>
                  <a:schemeClr val="accent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6" name="文本框 5"/>
            <p:cNvSpPr txBox="true"/>
            <p:nvPr/>
          </p:nvSpPr>
          <p:spPr>
            <a:xfrm>
              <a:off x="3787" y="6877"/>
              <a:ext cx="3050" cy="2179"/>
            </a:xfrm>
            <a:prstGeom prst="rect">
              <a:avLst/>
            </a:prstGeom>
            <a:noFill/>
          </p:spPr>
          <p:txBody>
            <a:bodyPr wrap="square" rtlCol="0">
              <a:spAutoFit/>
              <a:scene3d>
                <a:camera prst="orthographicFront"/>
                <a:lightRig rig="threePt" dir="t"/>
              </a:scene3d>
            </a:bodyPr>
            <a:p>
              <a:pPr algn="ctr">
                <a:lnSpc>
                  <a:spcPct val="150000"/>
                </a:lnSpc>
                <a:buClrTx/>
                <a:buSzTx/>
                <a:buNone/>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buClrTx/>
                <a:buSzTx/>
                <a:buNone/>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“动”起来</a:t>
              </a:r>
              <a:endParaRPr lang="zh-CN" altLang="en-US" sz="2800" dirty="0">
                <a:ln w="22225">
                  <a:solidFill>
                    <a:schemeClr val="accent2"/>
                  </a:solidFill>
                  <a:prstDash val="solid"/>
                </a:ln>
                <a:solidFill>
                  <a:schemeClr val="accent2">
                    <a:lumMod val="40000"/>
                    <a:lumOff val="60000"/>
                  </a:schemeClr>
                </a:solidFill>
                <a:effectLst/>
                <a:latin typeface="+mn-ea"/>
                <a:cs typeface="+mn-ea"/>
                <a:sym typeface="Segoe UI" panose="020B0502040204020203" pitchFamily="34" charset="0"/>
              </a:endParaRPr>
            </a:p>
          </p:txBody>
        </p:sp>
        <p:pic>
          <p:nvPicPr>
            <p:cNvPr id="14" name="图片 13"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862" y="5953"/>
              <a:ext cx="1077" cy="1077"/>
            </a:xfrm>
            <a:prstGeom prst="rect">
              <a:avLst/>
            </a:prstGeom>
          </p:spPr>
        </p:pic>
        <p:pic>
          <p:nvPicPr>
            <p:cNvPr id="15" name="图片 14" descr="303b32313535393933333bbddac4dc"/>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9131" y="5919"/>
              <a:ext cx="958" cy="958"/>
            </a:xfrm>
            <a:prstGeom prst="rect">
              <a:avLst/>
            </a:prstGeom>
          </p:spPr>
        </p:pic>
        <p:pic>
          <p:nvPicPr>
            <p:cNvPr id="16" name="图片 15" descr="343435383037363b343532333737333bb0ecb9abc2a5"/>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3795" y="5919"/>
              <a:ext cx="958" cy="958"/>
            </a:xfrm>
            <a:prstGeom prst="rect">
              <a:avLst/>
            </a:prstGeom>
          </p:spPr>
        </p:pic>
      </p:grpSp>
      <p:sp>
        <p:nvSpPr>
          <p:cNvPr id="2" name="文本框 1"/>
          <p:cNvSpPr txBox="true"/>
          <p:nvPr/>
        </p:nvSpPr>
        <p:spPr>
          <a:xfrm>
            <a:off x="2453005" y="1236980"/>
            <a:ext cx="713740" cy="768350"/>
          </a:xfrm>
          <a:prstGeom prst="rect">
            <a:avLst/>
          </a:prstGeom>
          <a:noFill/>
        </p:spPr>
        <p:txBody>
          <a:bodyPr wrap="square" rtlCol="0" anchor="t">
            <a:spAutoFit/>
          </a:bodyPr>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13460" y="709295"/>
            <a:ext cx="4311015" cy="653415"/>
            <a:chOff x="4875153" y="984006"/>
            <a:chExt cx="6660746" cy="863968"/>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5522595" cy="2399665"/>
          </a:xfrm>
          <a:prstGeom prst="rect">
            <a:avLst/>
          </a:prstGeom>
          <a:noFill/>
        </p:spPr>
        <p:txBody>
          <a:bodyPr wrap="square" rtlCol="0">
            <a:spAutoFit/>
          </a:bodyPr>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mj-ea"/>
                <a:ea typeface="+mj-ea"/>
                <a:cs typeface="+mj-ea"/>
                <a:sym typeface="Segoe UI" panose="020B0502040204020203" pitchFamily="34" charset="0"/>
              </a:rPr>
              <a:t>     </a:t>
            </a:r>
            <a:r>
              <a:rPr lang="zh-CN" altLang="en-US" sz="2400" dirty="0">
                <a:solidFill>
                  <a:schemeClr val="accent2"/>
                </a:solidFill>
                <a:latin typeface="+mj-ea"/>
                <a:ea typeface="+mj-ea"/>
                <a:cs typeface="+mj-ea"/>
                <a:sym typeface="Segoe UI" panose="020B0502040204020203" pitchFamily="34" charset="0"/>
              </a:rPr>
              <a:t>公共机构</a:t>
            </a:r>
            <a:r>
              <a:rPr lang="zh-CN" altLang="en-US" dirty="0">
                <a:solidFill>
                  <a:schemeClr val="tx1">
                    <a:lumMod val="85000"/>
                    <a:lumOff val="15000"/>
                  </a:schemeClr>
                </a:solidFill>
                <a:latin typeface="+mj-ea"/>
                <a:ea typeface="+mj-ea"/>
                <a:cs typeface="+mj-ea"/>
                <a:sym typeface="Segoe UI" panose="020B0502040204020203" pitchFamily="34" charset="0"/>
              </a:rPr>
              <a:t>是指全部或部分使用财政性资金的国家机关、事业单位和团体组织。如各级政府机关、事业单位、医院、学校、文化体育科技类场馆等。</a:t>
            </a:r>
            <a:endParaRPr lang="zh-CN" altLang="en-US"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zh-CN" altLang="en-US"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j-ea"/>
                <a:ea typeface="+mj-ea"/>
                <a:cs typeface="+mj-ea"/>
                <a:sym typeface="Segoe UI" panose="020B0502040204020203" pitchFamily="34" charset="0"/>
              </a:rPr>
              <a:t>       </a:t>
            </a:r>
            <a:r>
              <a:rPr lang="zh-CN" altLang="en-US" sz="2400" dirty="0">
                <a:solidFill>
                  <a:schemeClr val="accent2"/>
                </a:solidFill>
                <a:latin typeface="+mj-ea"/>
                <a:ea typeface="+mj-ea"/>
                <a:cs typeface="+mj-ea"/>
                <a:sym typeface="Segoe UI" panose="020B0502040204020203" pitchFamily="34" charset="0"/>
              </a:rPr>
              <a:t>党政机关</a:t>
            </a:r>
            <a:r>
              <a:rPr lang="zh-CN" altLang="en-US" dirty="0">
                <a:solidFill>
                  <a:schemeClr val="tx1">
                    <a:lumMod val="85000"/>
                    <a:lumOff val="15000"/>
                  </a:schemeClr>
                </a:solidFill>
                <a:latin typeface="+mj-ea"/>
                <a:ea typeface="+mj-ea"/>
                <a:cs typeface="+mj-ea"/>
                <a:sym typeface="Segoe UI" panose="020B0502040204020203" pitchFamily="34" charset="0"/>
              </a:rPr>
              <a:t>是公共机构的关键少数。</a:t>
            </a:r>
            <a:endParaRPr lang="zh-CN" altLang="en-US" dirty="0">
              <a:solidFill>
                <a:schemeClr val="tx1">
                  <a:lumMod val="85000"/>
                  <a:lumOff val="15000"/>
                </a:schemeClr>
              </a:solidFill>
              <a:latin typeface="+mj-ea"/>
              <a:ea typeface="+mj-ea"/>
              <a:cs typeface="+mj-ea"/>
              <a:sym typeface="Segoe UI" panose="020B0502040204020203" pitchFamily="34" charset="0"/>
            </a:endParaRPr>
          </a:p>
        </p:txBody>
      </p:sp>
      <p:pic>
        <p:nvPicPr>
          <p:cNvPr id="8" name="图片 7"/>
          <p:cNvPicPr/>
          <p:nvPr/>
        </p:nvPicPr>
        <p:blipFill>
          <a:blip r:embed="rId1"/>
          <a:stretch>
            <a:fillRect/>
          </a:stretch>
        </p:blipFill>
        <p:spPr>
          <a:xfrm>
            <a:off x="7801200" y="1739265"/>
            <a:ext cx="3340800" cy="3380400"/>
          </a:xfrm>
          <a:prstGeom prst="rect">
            <a:avLst/>
          </a:prstGeom>
        </p:spPr>
      </p:pic>
      <p:pic>
        <p:nvPicPr>
          <p:cNvPr id="2" name="图片 1"/>
          <p:cNvPicPr>
            <a:picLocks noChangeAspect="true"/>
          </p:cNvPicPr>
          <p:nvPr/>
        </p:nvPicPr>
        <p:blipFill>
          <a:blip r:embed="rId2"/>
          <a:stretch>
            <a:fillRect/>
          </a:stretch>
        </p:blipFill>
        <p:spPr>
          <a:xfrm>
            <a:off x="6727825" y="1010920"/>
            <a:ext cx="4762500" cy="499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799465" y="2185035"/>
            <a:ext cx="4207510" cy="2330450"/>
          </a:xfrm>
          <a:prstGeom prst="rect">
            <a:avLst/>
          </a:prstGeom>
          <a:noFill/>
        </p:spPr>
        <p:txBody>
          <a:bodyPr wrap="square" rtlCol="0" anchor="t">
            <a:spAutoFit/>
          </a:bodyPr>
          <a:p>
            <a:pPr algn="just" fontAlgn="auto">
              <a:lnSpc>
                <a:spcPct val="130000"/>
              </a:lnSpc>
            </a:pPr>
            <a:endParaRPr lang="zh-CN" altLang="en-US" sz="2000"/>
          </a:p>
          <a:p>
            <a:pPr algn="just" fontAlgn="auto">
              <a:lnSpc>
                <a:spcPct val="130000"/>
              </a:lnSpc>
            </a:pPr>
            <a:r>
              <a:rPr lang="en-US" altLang="zh-CN" sz="2000"/>
              <a:t>         </a:t>
            </a:r>
            <a:r>
              <a:rPr lang="zh-CN" altLang="en-US"/>
              <a:t>2019年10月29日，国家发改委印发《绿色生活创建行动总体方案》，提出开展节约型机关、绿色家庭、绿色学校、绿色社区、绿色出行、绿色商场、绿色建筑等创建行动。</a:t>
            </a:r>
            <a:endParaRPr lang="zh-CN" altLang="en-US"/>
          </a:p>
        </p:txBody>
      </p:sp>
      <p:sp>
        <p:nvSpPr>
          <p:cNvPr id="70" name="文本框 69"/>
          <p:cNvSpPr txBox="true"/>
          <p:nvPr/>
        </p:nvSpPr>
        <p:spPr>
          <a:xfrm>
            <a:off x="799200" y="1706400"/>
            <a:ext cx="4337685" cy="460375"/>
          </a:xfrm>
          <a:prstGeom prst="rect">
            <a:avLst/>
          </a:prstGeom>
          <a:noFill/>
        </p:spPr>
        <p:txBody>
          <a:bodyPr wrap="none" rtlCol="0">
            <a:spAutoFit/>
          </a:bodyPr>
          <a:p>
            <a:pPr marL="342900" indent="-342900" algn="l">
              <a:lnSpc>
                <a:spcPct val="100000"/>
              </a:lnSpc>
              <a:buClrTx/>
              <a:buSzTx/>
              <a:buFont typeface="Arial" panose="02080604020202020204" pitchFamily="34" charset="0"/>
              <a:buChar char="•"/>
            </a:pPr>
            <a:r>
              <a:rPr lang="zh-CN" altLang="en-US" sz="2400">
                <a:solidFill>
                  <a:schemeClr val="accent2"/>
                </a:solidFill>
                <a:sym typeface="+mn-ea"/>
              </a:rPr>
              <a:t>1、深入推进节约型机关创建</a:t>
            </a:r>
            <a:endParaRPr lang="zh-CN" altLang="en-US" sz="2400">
              <a:solidFill>
                <a:schemeClr val="accent2"/>
              </a:solidFill>
              <a:sym typeface="+mn-ea"/>
            </a:endParaRPr>
          </a:p>
        </p:txBody>
      </p:sp>
      <p:grpSp>
        <p:nvGrpSpPr>
          <p:cNvPr id="3" name="组合 2"/>
          <p:cNvGrpSpPr/>
          <p:nvPr/>
        </p:nvGrpSpPr>
        <p:grpSpPr>
          <a:xfrm>
            <a:off x="1013460" y="709295"/>
            <a:ext cx="4311015" cy="653415"/>
            <a:chOff x="4875153" y="984006"/>
            <a:chExt cx="6660746" cy="863968"/>
          </a:xfrm>
        </p:grpSpPr>
        <p:sp>
          <p:nvSpPr>
            <p:cNvPr id="4" name="文本框 3"/>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2" name="直接连接符 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8" name="图片 7"/>
          <p:cNvPicPr/>
          <p:nvPr/>
        </p:nvPicPr>
        <p:blipFill>
          <a:blip r:embed="rId1"/>
          <a:stretch>
            <a:fillRect/>
          </a:stretch>
        </p:blipFill>
        <p:spPr>
          <a:xfrm>
            <a:off x="6638400" y="2102485"/>
            <a:ext cx="4705200" cy="3250800"/>
          </a:xfrm>
          <a:prstGeom prst="rect">
            <a:avLst/>
          </a:prstGeom>
        </p:spPr>
      </p:pic>
      <p:pic>
        <p:nvPicPr>
          <p:cNvPr id="6" name="图片 5"/>
          <p:cNvPicPr>
            <a:picLocks noChangeAspect="true"/>
          </p:cNvPicPr>
          <p:nvPr/>
        </p:nvPicPr>
        <p:blipFill>
          <a:blip r:embed="rId2"/>
          <a:stretch>
            <a:fillRect/>
          </a:stretch>
        </p:blipFill>
        <p:spPr>
          <a:xfrm>
            <a:off x="5402580" y="2102485"/>
            <a:ext cx="6124575" cy="3034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799465" y="2166620"/>
            <a:ext cx="6540500" cy="3553460"/>
          </a:xfrm>
          <a:prstGeom prst="rect">
            <a:avLst/>
          </a:prstGeom>
          <a:noFill/>
        </p:spPr>
        <p:txBody>
          <a:bodyPr wrap="square" rtlCol="0" anchor="t">
            <a:spAutoFit/>
          </a:bodyPr>
          <a:p>
            <a:pPr algn="just" fontAlgn="auto">
              <a:lnSpc>
                <a:spcPts val="3000"/>
              </a:lnSpc>
            </a:pPr>
            <a:r>
              <a:rPr lang="en-US" altLang="zh-CN" sz="2000"/>
              <a:t>         </a:t>
            </a:r>
            <a:r>
              <a:rPr lang="zh-CN" altLang="en-US"/>
              <a:t>2020年3月11日，国管局、中直管理局、发展改革委、财政部联合印发《节约型机关创建行动方案》。截至目前，全国约</a:t>
            </a:r>
            <a:r>
              <a:rPr lang="en-US" altLang="zh-CN"/>
              <a:t>12.4</a:t>
            </a:r>
            <a:r>
              <a:rPr lang="zh-CN" altLang="en-US"/>
              <a:t>万家县级及以上党政机关建成节约型机关。</a:t>
            </a:r>
            <a:endParaRPr lang="zh-CN" altLang="en-US"/>
          </a:p>
          <a:p>
            <a:pPr algn="just" fontAlgn="auto">
              <a:lnSpc>
                <a:spcPts val="3000"/>
              </a:lnSpc>
            </a:pPr>
            <a:endParaRPr lang="zh-CN" altLang="en-US"/>
          </a:p>
          <a:p>
            <a:pPr algn="just" fontAlgn="auto">
              <a:lnSpc>
                <a:spcPts val="3000"/>
              </a:lnSpc>
            </a:pPr>
            <a:r>
              <a:rPr lang="en-US" altLang="zh-CN">
                <a:sym typeface="+mn-ea"/>
              </a:rPr>
              <a:t>          </a:t>
            </a:r>
            <a:r>
              <a:rPr lang="zh-CN" altLang="en-US">
                <a:sym typeface="+mn-ea"/>
              </a:rPr>
              <a:t>2020年4月29日，山东省机关事务管理局、山东省发展改革委、山东省财政厅联合印发《山东省节约型机关创建行动实施方案》。</a:t>
            </a:r>
            <a:r>
              <a:rPr lang="en-US" altLang="zh-CN">
                <a:sym typeface="+mn-ea"/>
              </a:rPr>
              <a:t>8</a:t>
            </a:r>
            <a:r>
              <a:rPr lang="zh-CN" altLang="en-US">
                <a:sym typeface="+mn-ea"/>
              </a:rPr>
              <a:t>月</a:t>
            </a:r>
            <a:r>
              <a:rPr lang="en-US" altLang="zh-CN">
                <a:sym typeface="+mn-ea"/>
              </a:rPr>
              <a:t>28</a:t>
            </a:r>
            <a:r>
              <a:rPr lang="zh-CN" altLang="en-US">
                <a:sym typeface="+mn-ea"/>
              </a:rPr>
              <a:t>日，召开动员会议，开启我省节约型机关创建3年行动。9月17日，我市召开视频会议，对市县两级节约型机关创建工作进行安排部署。</a:t>
            </a:r>
            <a:endParaRPr lang="zh-CN" altLang="en-US">
              <a:sym typeface="+mn-ea"/>
            </a:endParaRPr>
          </a:p>
        </p:txBody>
      </p:sp>
      <p:sp>
        <p:nvSpPr>
          <p:cNvPr id="70" name="文本框 69"/>
          <p:cNvSpPr txBox="true"/>
          <p:nvPr/>
        </p:nvSpPr>
        <p:spPr>
          <a:xfrm>
            <a:off x="799200" y="1706400"/>
            <a:ext cx="4337685" cy="460375"/>
          </a:xfrm>
          <a:prstGeom prst="rect">
            <a:avLst/>
          </a:prstGeom>
          <a:noFill/>
        </p:spPr>
        <p:txBody>
          <a:bodyPr wrap="none" rtlCol="0">
            <a:spAutoFit/>
          </a:bodyPr>
          <a:p>
            <a:pPr marL="342900" indent="-342900" algn="l" fontAlgn="auto">
              <a:lnSpc>
                <a:spcPct val="100000"/>
              </a:lnSpc>
              <a:buClrTx/>
              <a:buSzTx/>
              <a:buFont typeface="Arial" panose="02080604020202020204" pitchFamily="34" charset="0"/>
              <a:buChar char="•"/>
            </a:pPr>
            <a:r>
              <a:rPr lang="zh-CN" altLang="en-US" sz="2400">
                <a:solidFill>
                  <a:schemeClr val="accent2"/>
                </a:solidFill>
                <a:sym typeface="+mn-ea"/>
              </a:rPr>
              <a:t>1、深入推进节约型机关创建</a:t>
            </a:r>
            <a:endParaRPr lang="zh-CN" altLang="en-US" sz="2400">
              <a:solidFill>
                <a:schemeClr val="accent2"/>
              </a:solidFill>
              <a:sym typeface="+mn-ea"/>
            </a:endParaRPr>
          </a:p>
        </p:txBody>
      </p:sp>
      <p:grpSp>
        <p:nvGrpSpPr>
          <p:cNvPr id="3" name="组合 2"/>
          <p:cNvGrpSpPr/>
          <p:nvPr/>
        </p:nvGrpSpPr>
        <p:grpSpPr>
          <a:xfrm>
            <a:off x="1013460" y="709295"/>
            <a:ext cx="4311015" cy="653415"/>
            <a:chOff x="4875153" y="984006"/>
            <a:chExt cx="6660746" cy="863968"/>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2" name="直接连接符 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7" name="图片 6" descr="webwxgetmsgimg"/>
          <p:cNvPicPr>
            <a:picLocks noChangeAspect="true"/>
          </p:cNvPicPr>
          <p:nvPr/>
        </p:nvPicPr>
        <p:blipFill>
          <a:blip r:embed="rId1"/>
          <a:stretch>
            <a:fillRect/>
          </a:stretch>
        </p:blipFill>
        <p:spPr>
          <a:xfrm>
            <a:off x="8478000" y="1449070"/>
            <a:ext cx="2818800" cy="3960647"/>
          </a:xfrm>
          <a:prstGeom prst="rect">
            <a:avLst/>
          </a:prstGeom>
        </p:spPr>
      </p:pic>
      <p:pic>
        <p:nvPicPr>
          <p:cNvPr id="6" name="图片 5" descr="webwxgetmsgimg"/>
          <p:cNvPicPr>
            <a:picLocks noChangeAspect="true"/>
          </p:cNvPicPr>
          <p:nvPr/>
        </p:nvPicPr>
        <p:blipFill>
          <a:blip r:embed="rId2"/>
          <a:stretch>
            <a:fillRect/>
          </a:stretch>
        </p:blipFill>
        <p:spPr>
          <a:xfrm>
            <a:off x="7573645" y="1047115"/>
            <a:ext cx="3723005" cy="5231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wedg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2041" y="1502410"/>
            <a:ext cx="2112157" cy="3754135"/>
            <a:chOff x="2975" y="2564"/>
            <a:chExt cx="4032" cy="5776"/>
          </a:xfrm>
        </p:grpSpPr>
        <p:sp>
          <p:nvSpPr>
            <p:cNvPr id="10" name="文本框 9"/>
            <p:cNvSpPr txBox="true"/>
            <p:nvPr/>
          </p:nvSpPr>
          <p:spPr>
            <a:xfrm rot="16200000">
              <a:off x="2268" y="5321"/>
              <a:ext cx="2116" cy="703"/>
            </a:xfrm>
            <a:prstGeom prst="rect">
              <a:avLst/>
            </a:prstGeom>
            <a:noFill/>
          </p:spPr>
          <p:txBody>
            <a:bodyPr wrap="square" rtlCol="0">
              <a:spAutoFit/>
            </a:bodyPr>
            <a:lstStyle/>
            <a:p>
              <a:pPr algn="dist"/>
              <a:r>
                <a:rPr lang="en-US" altLang="zh-CN" dirty="0">
                  <a:solidFill>
                    <a:srgbClr val="046995"/>
                  </a:solidFill>
                  <a:latin typeface="Segoe UI" panose="020B0502040204020203" pitchFamily="34" charset="0"/>
                  <a:ea typeface="微软雅黑" panose="020B0503020204020204" charset="-122"/>
                  <a:sym typeface="Segoe UI" panose="020B0502040204020203" pitchFamily="34" charset="0"/>
                </a:rPr>
                <a:t>SUMMARY</a:t>
              </a:r>
              <a:endParaRPr lang="zh-CN" altLang="en-US"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60" name="直角三角形 59"/>
            <p:cNvSpPr/>
            <p:nvPr/>
          </p:nvSpPr>
          <p:spPr>
            <a:xfrm flipV="true">
              <a:off x="3296" y="2564"/>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48" name="文本框 47"/>
            <p:cNvSpPr txBox="true"/>
            <p:nvPr/>
          </p:nvSpPr>
          <p:spPr>
            <a:xfrm>
              <a:off x="3819" y="4262"/>
              <a:ext cx="1935" cy="2624"/>
            </a:xfrm>
            <a:prstGeom prst="rect">
              <a:avLst/>
            </a:prstGeom>
            <a:noFill/>
          </p:spPr>
          <p:txBody>
            <a:bodyPr vert="eaVert" wrap="square" rtlCol="0">
              <a:spAutoFit/>
            </a:bodyPr>
            <a:lstStyle/>
            <a:p>
              <a:r>
                <a:rPr lang="zh-CN" altLang="en-US" sz="5400" dirty="0">
                  <a:solidFill>
                    <a:srgbClr val="046995"/>
                  </a:solidFill>
                  <a:latin typeface="Segoe UI" panose="020B0502040204020203" pitchFamily="34" charset="0"/>
                  <a:ea typeface="微软雅黑" panose="020B0503020204020204" charset="-122"/>
                  <a:sym typeface="Segoe UI" panose="020B0502040204020203" pitchFamily="34" charset="0"/>
                </a:rPr>
                <a:t>目 录</a:t>
              </a:r>
              <a:endParaRPr lang="zh-CN" altLang="en-US" sz="54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grpSp>
          <p:nvGrpSpPr>
            <p:cNvPr id="72" name="组合 71"/>
            <p:cNvGrpSpPr/>
            <p:nvPr/>
          </p:nvGrpSpPr>
          <p:grpSpPr>
            <a:xfrm>
              <a:off x="3296" y="2569"/>
              <a:ext cx="3365" cy="5763"/>
              <a:chOff x="1718216" y="1570087"/>
              <a:chExt cx="2136844" cy="3659771"/>
            </a:xfrm>
            <a:effectLst>
              <a:outerShdw blurRad="50800" dist="38100" dir="2700000" algn="tl" rotWithShape="0">
                <a:prstClr val="black">
                  <a:alpha val="10000"/>
                </a:prstClr>
              </a:outerShdw>
            </a:effectLst>
          </p:grpSpPr>
          <p:cxnSp>
            <p:nvCxnSpPr>
              <p:cNvPr id="53" name="直接连接符 52"/>
              <p:cNvCxnSpPr/>
              <p:nvPr/>
            </p:nvCxnSpPr>
            <p:spPr>
              <a:xfrm flipH="true">
                <a:off x="1721393" y="1570087"/>
                <a:ext cx="1" cy="1187401"/>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6200000">
                <a:off x="2788226" y="503254"/>
                <a:ext cx="0" cy="2133667"/>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855060" y="1570087"/>
                <a:ext cx="0" cy="1074852"/>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true" flipV="true">
                <a:off x="1718217" y="4262253"/>
                <a:ext cx="1" cy="967605"/>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V="true">
                <a:off x="2785050" y="4163023"/>
                <a:ext cx="0" cy="2133667"/>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true">
                <a:off x="3851884" y="4181554"/>
                <a:ext cx="0" cy="1048303"/>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68" name="直角三角形 67"/>
            <p:cNvSpPr/>
            <p:nvPr/>
          </p:nvSpPr>
          <p:spPr>
            <a:xfrm flipH="true">
              <a:off x="5959" y="763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nvGrpSpPr>
            <p:cNvPr id="69" name="组合 68"/>
            <p:cNvGrpSpPr/>
            <p:nvPr/>
          </p:nvGrpSpPr>
          <p:grpSpPr>
            <a:xfrm rot="16200000">
              <a:off x="5957" y="5231"/>
              <a:ext cx="1507" cy="593"/>
              <a:chOff x="5374842" y="4287923"/>
              <a:chExt cx="1453481" cy="572430"/>
            </a:xfrm>
          </p:grpSpPr>
          <p:sp>
            <p:nvSpPr>
              <p:cNvPr id="70" name="任意多边形: 形状 12"/>
              <p:cNvSpPr/>
              <p:nvPr/>
            </p:nvSpPr>
            <p:spPr>
              <a:xfrm flipH="true" flipV="true">
                <a:off x="5374842" y="4287923"/>
                <a:ext cx="1453481" cy="482463"/>
              </a:xfrm>
              <a:prstGeom prst="roundRect">
                <a:avLst>
                  <a:gd name="adj" fmla="val 50000"/>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cs typeface="+mn-ea"/>
                  <a:sym typeface="Segoe UI" panose="020B0502040204020203" pitchFamily="34" charset="0"/>
                </a:endParaRPr>
              </a:p>
            </p:txBody>
          </p:sp>
          <p:sp>
            <p:nvSpPr>
              <p:cNvPr id="71" name="文本框 70"/>
              <p:cNvSpPr txBox="true"/>
              <p:nvPr/>
            </p:nvSpPr>
            <p:spPr>
              <a:xfrm>
                <a:off x="5431031" y="4295371"/>
                <a:ext cx="1341101" cy="564982"/>
              </a:xfrm>
              <a:prstGeom prst="rect">
                <a:avLst/>
              </a:prstGeom>
              <a:noFill/>
            </p:spPr>
            <p:txBody>
              <a:bodyPr wrap="square" rtlCol="0">
                <a:spAutoFit/>
              </a:bodyPr>
              <a:lstStyle/>
              <a:p>
                <a:pPr algn="ctr"/>
                <a:r>
                  <a:rPr lang="en-US" altLang="zh-CN" sz="1400" dirty="0">
                    <a:solidFill>
                      <a:schemeClr val="bg1"/>
                    </a:solidFill>
                    <a:latin typeface="Segoe UI" panose="020B0502040204020203" pitchFamily="34" charset="0"/>
                    <a:ea typeface="微软雅黑" panose="020B0503020204020204" charset="-122"/>
                    <a:cs typeface="+mn-ea"/>
                    <a:sym typeface="Segoe UI" panose="020B0502040204020203" pitchFamily="34" charset="0"/>
                  </a:rPr>
                  <a:t>CONENT</a:t>
                </a:r>
                <a:endParaRPr lang="zh-CN" altLang="en-US" sz="1400" dirty="0">
                  <a:solidFill>
                    <a:schemeClr val="bg1"/>
                  </a:solidFill>
                  <a:latin typeface="Segoe UI" panose="020B0502040204020203" pitchFamily="34" charset="0"/>
                  <a:ea typeface="微软雅黑" panose="020B0503020204020204" charset="-122"/>
                  <a:cs typeface="+mn-ea"/>
                  <a:sym typeface="Segoe UI" panose="020B0502040204020203" pitchFamily="34" charset="0"/>
                </a:endParaRPr>
              </a:p>
            </p:txBody>
          </p:sp>
        </p:grpSp>
      </p:grpSp>
      <p:grpSp>
        <p:nvGrpSpPr>
          <p:cNvPr id="110" name="组合 109"/>
          <p:cNvGrpSpPr/>
          <p:nvPr/>
        </p:nvGrpSpPr>
        <p:grpSpPr>
          <a:xfrm rot="0">
            <a:off x="3283585" y="1967230"/>
            <a:ext cx="474980" cy="3046730"/>
            <a:chOff x="5620878" y="2115004"/>
            <a:chExt cx="475122" cy="2703677"/>
          </a:xfrm>
          <a:effectLst>
            <a:outerShdw blurRad="50800" dist="38100" dir="2700000" algn="tl" rotWithShape="0">
              <a:prstClr val="black">
                <a:alpha val="10000"/>
              </a:prstClr>
            </a:outerShdw>
          </a:effectLst>
        </p:grpSpPr>
        <p:cxnSp>
          <p:nvCxnSpPr>
            <p:cNvPr id="99" name="直接连接符 98"/>
            <p:cNvCxnSpPr/>
            <p:nvPr/>
          </p:nvCxnSpPr>
          <p:spPr>
            <a:xfrm>
              <a:off x="5856851" y="2115004"/>
              <a:ext cx="0" cy="2703677"/>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5860027" y="2115004"/>
              <a:ext cx="235973"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860027" y="3429000"/>
              <a:ext cx="235973"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856851" y="4818681"/>
              <a:ext cx="235973"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620878" y="3429000"/>
              <a:ext cx="235973"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74" name="文本框 73"/>
          <p:cNvSpPr txBox="true"/>
          <p:nvPr/>
        </p:nvSpPr>
        <p:spPr>
          <a:xfrm>
            <a:off x="4103370" y="1944370"/>
            <a:ext cx="7299960" cy="583565"/>
          </a:xfrm>
          <a:prstGeom prst="rect">
            <a:avLst/>
          </a:prstGeom>
          <a:noFill/>
        </p:spPr>
        <p:txBody>
          <a:bodyPr wrap="square" rtlCol="0">
            <a:spAutoFit/>
          </a:bodyPr>
          <a:lstStyle/>
          <a:p>
            <a:pPr algn="l"/>
            <a:r>
              <a:rPr lang="zh-CN" altLang="en-US" sz="3200" dirty="0">
                <a:ln w="22225">
                  <a:solidFill>
                    <a:schemeClr val="accent2"/>
                  </a:solidFill>
                  <a:prstDash val="solid"/>
                </a:ln>
                <a:solidFill>
                  <a:schemeClr val="accent2">
                    <a:lumMod val="40000"/>
                    <a:lumOff val="60000"/>
                  </a:schemeClr>
                </a:solidFill>
                <a:effectLst/>
                <a:latin typeface="Segoe UI" panose="020B0502040204020203" pitchFamily="34" charset="0"/>
                <a:ea typeface="微软雅黑" panose="020B0503020204020204" charset="-122"/>
                <a:sym typeface="Segoe UI" panose="020B0502040204020203" pitchFamily="34" charset="0"/>
              </a:rPr>
              <a:t>理论篇</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rPr>
              <a:t>多维定位：明肩负之责</a:t>
            </a:r>
            <a:endPar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endParaRPr>
          </a:p>
        </p:txBody>
      </p:sp>
      <p:sp>
        <p:nvSpPr>
          <p:cNvPr id="76" name="文本框 75"/>
          <p:cNvSpPr txBox="true"/>
          <p:nvPr/>
        </p:nvSpPr>
        <p:spPr>
          <a:xfrm>
            <a:off x="4103370" y="2773045"/>
            <a:ext cx="6579870" cy="583565"/>
          </a:xfrm>
          <a:prstGeom prst="rect">
            <a:avLst/>
          </a:prstGeom>
          <a:noFill/>
        </p:spPr>
        <p:txBody>
          <a:bodyPr wrap="square" rtlCol="0">
            <a:spAutoFit/>
          </a:bodyPr>
          <a:lstStyle/>
          <a:p>
            <a:pPr algn="l"/>
            <a:r>
              <a:rPr lang="zh-CN" altLang="en-US" sz="3200" dirty="0">
                <a:ln w="22225">
                  <a:solidFill>
                    <a:schemeClr val="accent2"/>
                  </a:solidFill>
                  <a:prstDash val="solid"/>
                </a:ln>
                <a:solidFill>
                  <a:schemeClr val="accent2">
                    <a:lumMod val="40000"/>
                    <a:lumOff val="60000"/>
                  </a:schemeClr>
                </a:solidFill>
                <a:effectLst/>
                <a:latin typeface="Segoe UI" panose="020B0502040204020203" pitchFamily="34" charset="0"/>
                <a:ea typeface="微软雅黑" panose="020B0503020204020204" charset="-122"/>
                <a:sym typeface="Segoe UI" panose="020B0502040204020203" pitchFamily="34" charset="0"/>
              </a:rPr>
              <a:t>现实篇</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rPr>
              <a:t>现状分析：解改革之困</a:t>
            </a:r>
            <a:endPar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endParaRPr>
          </a:p>
        </p:txBody>
      </p:sp>
      <p:sp>
        <p:nvSpPr>
          <p:cNvPr id="78" name="文本框 77"/>
          <p:cNvSpPr txBox="true"/>
          <p:nvPr/>
        </p:nvSpPr>
        <p:spPr>
          <a:xfrm>
            <a:off x="4103370" y="3601720"/>
            <a:ext cx="6539865" cy="583565"/>
          </a:xfrm>
          <a:prstGeom prst="rect">
            <a:avLst/>
          </a:prstGeom>
          <a:noFill/>
        </p:spPr>
        <p:txBody>
          <a:bodyPr wrap="square" rtlCol="0">
            <a:spAutoFit/>
          </a:bodyPr>
          <a:lstStyle/>
          <a:p>
            <a:pPr algn="l"/>
            <a:r>
              <a:rPr lang="zh-CN" altLang="en-US" sz="3200" dirty="0">
                <a:ln w="22225">
                  <a:solidFill>
                    <a:schemeClr val="accent2"/>
                  </a:solidFill>
                  <a:prstDash val="solid"/>
                </a:ln>
                <a:solidFill>
                  <a:schemeClr val="accent2">
                    <a:lumMod val="40000"/>
                    <a:lumOff val="60000"/>
                  </a:schemeClr>
                </a:solidFill>
                <a:effectLst/>
                <a:latin typeface="Segoe UI" panose="020B0502040204020203" pitchFamily="34" charset="0"/>
                <a:ea typeface="微软雅黑" panose="020B0503020204020204" charset="-122"/>
                <a:sym typeface="Segoe UI" panose="020B0502040204020203" pitchFamily="34" charset="0"/>
              </a:rPr>
              <a:t>政策篇</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rPr>
              <a:t>答疑解惑：回部门之问</a:t>
            </a:r>
            <a:endPar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endParaRPr>
          </a:p>
        </p:txBody>
      </p:sp>
      <p:sp>
        <p:nvSpPr>
          <p:cNvPr id="6" name="文本框 5"/>
          <p:cNvSpPr txBox="true"/>
          <p:nvPr/>
        </p:nvSpPr>
        <p:spPr>
          <a:xfrm>
            <a:off x="4103370" y="4430395"/>
            <a:ext cx="6587490" cy="583565"/>
          </a:xfrm>
          <a:prstGeom prst="rect">
            <a:avLst/>
          </a:prstGeom>
          <a:noFill/>
        </p:spPr>
        <p:txBody>
          <a:bodyPr wrap="square" rtlCol="0">
            <a:spAutoFit/>
          </a:bodyPr>
          <a:p>
            <a:pPr algn="l"/>
            <a:r>
              <a:rPr lang="zh-CN" altLang="en-US" sz="3200" dirty="0">
                <a:ln w="22225">
                  <a:solidFill>
                    <a:schemeClr val="accent2"/>
                  </a:solidFill>
                  <a:prstDash val="solid"/>
                </a:ln>
                <a:solidFill>
                  <a:schemeClr val="accent2">
                    <a:lumMod val="40000"/>
                    <a:lumOff val="60000"/>
                  </a:schemeClr>
                </a:solidFill>
                <a:effectLst/>
                <a:latin typeface="Segoe UI" panose="020B0502040204020203" pitchFamily="34" charset="0"/>
                <a:ea typeface="微软雅黑" panose="020B0503020204020204" charset="-122"/>
                <a:sym typeface="Segoe UI" panose="020B0502040204020203" pitchFamily="34" charset="0"/>
              </a:rPr>
              <a:t>规划篇</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rPr>
              <a:t>行稳致远：谋发展之路</a:t>
            </a:r>
            <a:endParaRPr lang="zh-CN" altLang="en-US" sz="3200" dirty="0">
              <a:solidFill>
                <a:srgbClr val="046995"/>
              </a:solidFill>
              <a:latin typeface="华文行楷" panose="02010800040101010101" charset="-122"/>
              <a:ea typeface="华文行楷" panose="02010800040101010101" charset="-122"/>
              <a:sym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6323965" y="1934845"/>
            <a:ext cx="5207000" cy="3938270"/>
          </a:xfrm>
          <a:prstGeom prst="rect">
            <a:avLst/>
          </a:prstGeom>
          <a:noFill/>
        </p:spPr>
        <p:txBody>
          <a:bodyPr wrap="square" rtlCol="0">
            <a:spAutoFit/>
          </a:bodyPr>
          <a:lstStyle/>
          <a:p>
            <a:pPr indent="0" algn="just" fontAlgn="auto">
              <a:lnSpc>
                <a:spcPts val="3000"/>
              </a:lnSpc>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zh-CN" altLang="en-US" dirty="0">
                <a:solidFill>
                  <a:schemeClr val="tx1">
                    <a:lumMod val="85000"/>
                    <a:lumOff val="15000"/>
                  </a:schemeClr>
                </a:solidFill>
                <a:latin typeface="+mj-ea"/>
                <a:ea typeface="+mj-ea"/>
                <a:cs typeface="+mj-ea"/>
                <a:sym typeface="Segoe UI" panose="020B0502040204020203" pitchFamily="34" charset="0"/>
              </a:rPr>
              <a:t>截至目前，</a:t>
            </a:r>
            <a:r>
              <a:rPr lang="zh-CN" dirty="0">
                <a:solidFill>
                  <a:schemeClr val="tx1">
                    <a:lumMod val="85000"/>
                    <a:lumOff val="15000"/>
                  </a:schemeClr>
                </a:solidFill>
                <a:latin typeface="+mj-ea"/>
                <a:ea typeface="+mj-ea"/>
                <a:cs typeface="+mj-ea"/>
                <a:sym typeface="Segoe UI" panose="020B0502040204020203" pitchFamily="34" charset="0"/>
              </a:rPr>
              <a:t>全市</a:t>
            </a:r>
            <a:r>
              <a:rPr lang="en-US" altLang="zh-CN" dirty="0">
                <a:solidFill>
                  <a:schemeClr val="tx1">
                    <a:lumMod val="85000"/>
                    <a:lumOff val="15000"/>
                  </a:schemeClr>
                </a:solidFill>
                <a:latin typeface="+mj-ea"/>
                <a:ea typeface="+mj-ea"/>
                <a:cs typeface="+mj-ea"/>
                <a:sym typeface="Segoe UI" panose="020B0502040204020203" pitchFamily="34" charset="0"/>
              </a:rPr>
              <a:t>473</a:t>
            </a:r>
            <a:r>
              <a:rPr lang="zh-CN" altLang="en-US" dirty="0">
                <a:solidFill>
                  <a:schemeClr val="tx1">
                    <a:lumMod val="85000"/>
                    <a:lumOff val="15000"/>
                  </a:schemeClr>
                </a:solidFill>
                <a:latin typeface="+mj-ea"/>
                <a:ea typeface="+mj-ea"/>
                <a:cs typeface="+mj-ea"/>
                <a:sym typeface="Segoe UI" panose="020B0502040204020203" pitchFamily="34" charset="0"/>
              </a:rPr>
              <a:t>家党政机关参与创建，</a:t>
            </a:r>
            <a:r>
              <a:rPr lang="en-US" altLang="zh-CN" dirty="0">
                <a:solidFill>
                  <a:schemeClr val="tx1">
                    <a:lumMod val="85000"/>
                    <a:lumOff val="15000"/>
                  </a:schemeClr>
                </a:solidFill>
                <a:latin typeface="+mj-ea"/>
                <a:ea typeface="+mj-ea"/>
                <a:cs typeface="+mj-ea"/>
                <a:sym typeface="Segoe UI" panose="020B0502040204020203" pitchFamily="34" charset="0"/>
              </a:rPr>
              <a:t>384</a:t>
            </a:r>
            <a:r>
              <a:rPr lang="zh-CN" altLang="en-US" dirty="0">
                <a:solidFill>
                  <a:schemeClr val="tx1">
                    <a:lumMod val="85000"/>
                    <a:lumOff val="15000"/>
                  </a:schemeClr>
                </a:solidFill>
                <a:latin typeface="+mj-ea"/>
                <a:ea typeface="+mj-ea"/>
                <a:cs typeface="+mj-ea"/>
                <a:sym typeface="Segoe UI" panose="020B0502040204020203" pitchFamily="34" charset="0"/>
              </a:rPr>
              <a:t>家完成创建，整体完成率</a:t>
            </a:r>
            <a:r>
              <a:rPr lang="en-US" altLang="zh-CN" dirty="0">
                <a:solidFill>
                  <a:schemeClr val="tx1">
                    <a:lumMod val="85000"/>
                    <a:lumOff val="15000"/>
                  </a:schemeClr>
                </a:solidFill>
                <a:latin typeface="+mj-ea"/>
                <a:ea typeface="+mj-ea"/>
                <a:cs typeface="+mj-ea"/>
                <a:sym typeface="Segoe UI" panose="020B0502040204020203" pitchFamily="34" charset="0"/>
              </a:rPr>
              <a:t>81.2%</a:t>
            </a:r>
            <a:r>
              <a:rPr lang="zh-CN" altLang="en-US" dirty="0">
                <a:solidFill>
                  <a:schemeClr val="tx1">
                    <a:lumMod val="85000"/>
                    <a:lumOff val="15000"/>
                  </a:schemeClr>
                </a:solidFill>
                <a:latin typeface="+mj-ea"/>
                <a:ea typeface="+mj-ea"/>
                <a:cs typeface="+mj-ea"/>
                <a:sym typeface="Segoe UI" panose="020B0502040204020203" pitchFamily="34" charset="0"/>
              </a:rPr>
              <a:t>。</a:t>
            </a:r>
            <a:endParaRPr lang="zh-CN" altLang="en-US"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None/>
            </a:pPr>
            <a:r>
              <a:rPr lang="en-US" altLang="zh-CN" dirty="0">
                <a:solidFill>
                  <a:schemeClr val="tx1">
                    <a:lumMod val="85000"/>
                    <a:lumOff val="15000"/>
                  </a:schemeClr>
                </a:solidFill>
                <a:latin typeface="+mj-ea"/>
                <a:ea typeface="+mj-ea"/>
                <a:cs typeface="+mj-ea"/>
                <a:sym typeface="Segoe UI" panose="020B0502040204020203" pitchFamily="34" charset="0"/>
              </a:rPr>
              <a:t>       </a:t>
            </a:r>
            <a:r>
              <a:rPr lang="zh-CN" altLang="en-US" dirty="0">
                <a:solidFill>
                  <a:schemeClr val="tx1">
                    <a:lumMod val="85000"/>
                    <a:lumOff val="15000"/>
                  </a:schemeClr>
                </a:solidFill>
                <a:latin typeface="+mj-ea"/>
                <a:ea typeface="+mj-ea"/>
                <a:cs typeface="+mj-ea"/>
                <a:sym typeface="Segoe UI" panose="020B0502040204020203" pitchFamily="34" charset="0"/>
              </a:rPr>
              <a:t>市直</a:t>
            </a:r>
            <a:r>
              <a:rPr lang="en-US" altLang="zh-CN" dirty="0">
                <a:solidFill>
                  <a:schemeClr val="tx1">
                    <a:lumMod val="85000"/>
                    <a:lumOff val="15000"/>
                  </a:schemeClr>
                </a:solidFill>
                <a:latin typeface="+mj-ea"/>
                <a:ea typeface="+mj-ea"/>
                <a:cs typeface="+mj-ea"/>
                <a:sym typeface="Segoe UI" panose="020B0502040204020203" pitchFamily="34" charset="0"/>
              </a:rPr>
              <a:t>74</a:t>
            </a:r>
            <a:r>
              <a:rPr lang="zh-CN" altLang="en-US" dirty="0">
                <a:solidFill>
                  <a:schemeClr val="tx1">
                    <a:lumMod val="85000"/>
                    <a:lumOff val="15000"/>
                  </a:schemeClr>
                </a:solidFill>
                <a:latin typeface="+mj-ea"/>
                <a:ea typeface="+mj-ea"/>
                <a:cs typeface="+mj-ea"/>
                <a:sym typeface="Segoe UI" panose="020B0502040204020203" pitchFamily="34" charset="0"/>
              </a:rPr>
              <a:t>家党政机关参与创建，</a:t>
            </a:r>
            <a:r>
              <a:rPr lang="en-US" altLang="zh-CN" dirty="0">
                <a:solidFill>
                  <a:schemeClr val="tx1">
                    <a:lumMod val="85000"/>
                    <a:lumOff val="15000"/>
                  </a:schemeClr>
                </a:solidFill>
                <a:latin typeface="+mj-ea"/>
                <a:ea typeface="+mj-ea"/>
                <a:cs typeface="+mj-ea"/>
                <a:sym typeface="Segoe UI" panose="020B0502040204020203" pitchFamily="34" charset="0"/>
              </a:rPr>
              <a:t>68</a:t>
            </a:r>
            <a:r>
              <a:rPr lang="zh-CN" altLang="en-US" dirty="0">
                <a:solidFill>
                  <a:schemeClr val="tx1">
                    <a:lumMod val="85000"/>
                    <a:lumOff val="15000"/>
                  </a:schemeClr>
                </a:solidFill>
                <a:latin typeface="+mj-ea"/>
                <a:ea typeface="+mj-ea"/>
                <a:cs typeface="+mj-ea"/>
                <a:sym typeface="Segoe UI" panose="020B0502040204020203" pitchFamily="34" charset="0"/>
              </a:rPr>
              <a:t>家完成创建，创建完成率</a:t>
            </a:r>
            <a:r>
              <a:rPr lang="en-US" altLang="zh-CN" dirty="0">
                <a:solidFill>
                  <a:schemeClr val="tx1">
                    <a:lumMod val="85000"/>
                    <a:lumOff val="15000"/>
                  </a:schemeClr>
                </a:solidFill>
                <a:latin typeface="+mj-ea"/>
                <a:ea typeface="+mj-ea"/>
                <a:cs typeface="+mj-ea"/>
                <a:sym typeface="Segoe UI" panose="020B0502040204020203" pitchFamily="34" charset="0"/>
              </a:rPr>
              <a:t>91.9%</a:t>
            </a:r>
            <a:r>
              <a:rPr lang="zh-CN" altLang="en-US" dirty="0">
                <a:solidFill>
                  <a:schemeClr val="tx1">
                    <a:lumMod val="85000"/>
                    <a:lumOff val="15000"/>
                  </a:schemeClr>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6</a:t>
            </a:r>
            <a:r>
              <a:rPr lang="zh-CN" altLang="en-US" dirty="0">
                <a:solidFill>
                  <a:schemeClr val="tx1">
                    <a:lumMod val="85000"/>
                    <a:lumOff val="15000"/>
                  </a:schemeClr>
                </a:solidFill>
                <a:latin typeface="+mj-ea"/>
                <a:ea typeface="+mj-ea"/>
                <a:cs typeface="+mj-ea"/>
                <a:sym typeface="Segoe UI" panose="020B0502040204020203" pitchFamily="34" charset="0"/>
              </a:rPr>
              <a:t>家单位未完成创建。</a:t>
            </a:r>
            <a:endParaRPr lang="zh-CN" altLang="en-US"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None/>
            </a:pPr>
            <a:r>
              <a:rPr lang="en-US" altLang="zh-CN" dirty="0">
                <a:solidFill>
                  <a:schemeClr val="tx1">
                    <a:lumMod val="85000"/>
                    <a:lumOff val="15000"/>
                  </a:schemeClr>
                </a:solidFill>
                <a:latin typeface="+mj-ea"/>
                <a:ea typeface="+mj-ea"/>
                <a:cs typeface="+mj-ea"/>
                <a:sym typeface="Segoe UI" panose="020B0502040204020203" pitchFamily="34" charset="0"/>
              </a:rPr>
              <a:t>       </a:t>
            </a:r>
            <a:r>
              <a:rPr lang="zh-CN" altLang="en-US" dirty="0">
                <a:solidFill>
                  <a:schemeClr val="tx1">
                    <a:lumMod val="85000"/>
                    <a:lumOff val="15000"/>
                  </a:schemeClr>
                </a:solidFill>
                <a:latin typeface="+mj-ea"/>
                <a:ea typeface="+mj-ea"/>
                <a:cs typeface="+mj-ea"/>
                <a:sym typeface="Segoe UI" panose="020B0502040204020203" pitchFamily="34" charset="0"/>
              </a:rPr>
              <a:t>县级，除东昌府区、东阿外，其他</a:t>
            </a:r>
            <a:r>
              <a:rPr lang="en-US" altLang="zh-CN" dirty="0">
                <a:solidFill>
                  <a:schemeClr val="tx1">
                    <a:lumMod val="85000"/>
                    <a:lumOff val="15000"/>
                  </a:schemeClr>
                </a:solidFill>
                <a:latin typeface="+mj-ea"/>
                <a:ea typeface="+mj-ea"/>
                <a:cs typeface="+mj-ea"/>
                <a:sym typeface="Segoe UI" panose="020B0502040204020203" pitchFamily="34" charset="0"/>
              </a:rPr>
              <a:t>6</a:t>
            </a:r>
            <a:r>
              <a:rPr lang="zh-CN" altLang="en-US" dirty="0">
                <a:solidFill>
                  <a:schemeClr val="tx1">
                    <a:lumMod val="85000"/>
                    <a:lumOff val="15000"/>
                  </a:schemeClr>
                </a:solidFill>
                <a:latin typeface="+mj-ea"/>
                <a:ea typeface="+mj-ea"/>
                <a:cs typeface="+mj-ea"/>
                <a:sym typeface="Segoe UI" panose="020B0502040204020203" pitchFamily="34" charset="0"/>
              </a:rPr>
              <a:t>个县市区创建完成率均超</a:t>
            </a:r>
            <a:r>
              <a:rPr lang="en-US" altLang="zh-CN" dirty="0">
                <a:solidFill>
                  <a:schemeClr val="tx1">
                    <a:lumMod val="85000"/>
                    <a:lumOff val="15000"/>
                  </a:schemeClr>
                </a:solidFill>
                <a:latin typeface="+mj-ea"/>
                <a:ea typeface="+mj-ea"/>
                <a:cs typeface="+mj-ea"/>
                <a:sym typeface="Segoe UI" panose="020B0502040204020203" pitchFamily="34" charset="0"/>
              </a:rPr>
              <a:t>70%</a:t>
            </a:r>
            <a:r>
              <a:rPr lang="zh-CN" altLang="en-US" dirty="0">
                <a:solidFill>
                  <a:schemeClr val="tx1">
                    <a:lumMod val="85000"/>
                    <a:lumOff val="15000"/>
                  </a:schemeClr>
                </a:solidFill>
                <a:latin typeface="+mj-ea"/>
                <a:ea typeface="+mj-ea"/>
                <a:cs typeface="+mj-ea"/>
                <a:sym typeface="Segoe UI" panose="020B0502040204020203" pitchFamily="34" charset="0"/>
              </a:rPr>
              <a:t>，提前完成省局下达的任务目标。</a:t>
            </a:r>
            <a:endParaRPr lang="zh-CN" altLang="en-US"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buNone/>
            </a:pPr>
            <a:r>
              <a:rPr lang="en-US" altLang="zh-CN" dirty="0">
                <a:solidFill>
                  <a:schemeClr val="tx1">
                    <a:lumMod val="85000"/>
                    <a:lumOff val="15000"/>
                  </a:schemeClr>
                </a:solidFill>
                <a:latin typeface="+mj-ea"/>
                <a:ea typeface="+mj-ea"/>
                <a:cs typeface="+mj-ea"/>
                <a:sym typeface="Segoe UI" panose="020B0502040204020203" pitchFamily="34" charset="0"/>
              </a:rPr>
              <a:t>       7</a:t>
            </a:r>
            <a:r>
              <a:rPr lang="zh-CN" altLang="en-US" dirty="0">
                <a:solidFill>
                  <a:schemeClr val="tx1">
                    <a:lumMod val="85000"/>
                    <a:lumOff val="15000"/>
                  </a:schemeClr>
                </a:solidFill>
                <a:latin typeface="+mj-ea"/>
                <a:ea typeface="+mj-ea"/>
                <a:cs typeface="+mj-ea"/>
                <a:sym typeface="Segoe UI" panose="020B0502040204020203" pitchFamily="34" charset="0"/>
              </a:rPr>
              <a:t>月份，国管局对我市创建情况进行抽检，抽查市委党校、市资规局、市科技局</a:t>
            </a:r>
            <a:r>
              <a:rPr lang="en-US" altLang="zh-CN" dirty="0">
                <a:solidFill>
                  <a:schemeClr val="tx1">
                    <a:lumMod val="85000"/>
                    <a:lumOff val="15000"/>
                  </a:schemeClr>
                </a:solidFill>
                <a:latin typeface="+mj-ea"/>
                <a:ea typeface="+mj-ea"/>
                <a:cs typeface="+mj-ea"/>
                <a:sym typeface="Segoe UI" panose="020B0502040204020203" pitchFamily="34" charset="0"/>
              </a:rPr>
              <a:t>3</a:t>
            </a:r>
            <a:r>
              <a:rPr lang="zh-CN" altLang="en-US" dirty="0">
                <a:solidFill>
                  <a:schemeClr val="tx1">
                    <a:lumMod val="85000"/>
                    <a:lumOff val="15000"/>
                  </a:schemeClr>
                </a:solidFill>
                <a:latin typeface="+mj-ea"/>
                <a:ea typeface="+mj-ea"/>
                <a:cs typeface="+mj-ea"/>
                <a:sym typeface="Segoe UI" panose="020B0502040204020203" pitchFamily="34" charset="0"/>
              </a:rPr>
              <a:t>家单位，现已通过省局初核，相关材料已上报国管局。</a:t>
            </a:r>
            <a:endParaRPr lang="zh-CN" altLang="en-US" dirty="0">
              <a:solidFill>
                <a:schemeClr val="tx1">
                  <a:lumMod val="85000"/>
                  <a:lumOff val="15000"/>
                </a:schemeClr>
              </a:solidFill>
              <a:latin typeface="+mj-ea"/>
              <a:ea typeface="+mj-ea"/>
              <a:cs typeface="+mj-ea"/>
              <a:sym typeface="Segoe UI" panose="020B0502040204020203" pitchFamily="34" charset="0"/>
            </a:endParaRPr>
          </a:p>
        </p:txBody>
      </p:sp>
      <p:grpSp>
        <p:nvGrpSpPr>
          <p:cNvPr id="3" name="组合 2"/>
          <p:cNvGrpSpPr/>
          <p:nvPr/>
        </p:nvGrpSpPr>
        <p:grpSpPr>
          <a:xfrm>
            <a:off x="1013460" y="709295"/>
            <a:ext cx="4311015" cy="653415"/>
            <a:chOff x="4875153" y="984006"/>
            <a:chExt cx="6660746" cy="863968"/>
          </a:xfrm>
        </p:grpSpPr>
        <p:sp>
          <p:nvSpPr>
            <p:cNvPr id="5" name="文本框 4"/>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6" name="直接连接符 5"/>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4" name="图片 3" descr="C:\Users\Lenovo\Desktop\大讲堂！\节能\微信图片_20220508163726.png微信图片_20220508163726"/>
          <p:cNvPicPr/>
          <p:nvPr/>
        </p:nvPicPr>
        <p:blipFill>
          <a:blip r:embed="rId1"/>
          <a:srcRect/>
          <a:stretch>
            <a:fillRect/>
          </a:stretch>
        </p:blipFill>
        <p:spPr>
          <a:xfrm>
            <a:off x="9650730" y="563245"/>
            <a:ext cx="1152525" cy="1238250"/>
          </a:xfrm>
          <a:prstGeom prst="rect">
            <a:avLst/>
          </a:prstGeom>
        </p:spPr>
      </p:pic>
      <p:graphicFrame>
        <p:nvGraphicFramePr>
          <p:cNvPr id="7" name="表格 6"/>
          <p:cNvGraphicFramePr/>
          <p:nvPr>
            <p:custDataLst>
              <p:tags r:id="rId2"/>
            </p:custDataLst>
          </p:nvPr>
        </p:nvGraphicFramePr>
        <p:xfrm>
          <a:off x="867410" y="1620520"/>
          <a:ext cx="5123180" cy="4313555"/>
        </p:xfrm>
        <a:graphic>
          <a:graphicData uri="http://schemas.openxmlformats.org/drawingml/2006/table">
            <a:tbl>
              <a:tblPr firstRow="true" bandRow="true">
                <a:tableStyleId>{5C22544A-7EE6-4342-B048-85BDC9FD1C3A}</a:tableStyleId>
              </a:tblPr>
              <a:tblGrid>
                <a:gridCol w="1159510"/>
                <a:gridCol w="1019810"/>
                <a:gridCol w="1708785"/>
                <a:gridCol w="1235075"/>
              </a:tblGrid>
              <a:tr h="716280">
                <a:tc gridSpan="4">
                  <a:txBody>
                    <a:bodyPr/>
                    <a:p>
                      <a:pPr indent="0" algn="ctr">
                        <a:buNone/>
                      </a:pPr>
                      <a:endParaRPr lang="zh-CN" altLang="en-US" sz="1800" b="0">
                        <a:solidFill>
                          <a:schemeClr val="accent2"/>
                        </a:solidFill>
                        <a:latin typeface="Arial" panose="02080604020202020204" pitchFamily="34" charset="0"/>
                        <a:ea typeface="方正小标宋简体" panose="02000000000000000000" charset="-122"/>
                      </a:endParaRPr>
                    </a:p>
                  </a:txBody>
                  <a:tcPr marL="12700" marR="12700" marT="12700" vert="horz" anchor="ctr" anchorCtr="false">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R cap="flat">
                      <a:noFill/>
                    </a:lnR>
                    <a:lnT cap="flat">
                      <a:noFill/>
                    </a:lnT>
                    <a:lnB w="6350" cap="flat" cmpd="sng">
                      <a:solidFill>
                        <a:srgbClr val="000000"/>
                      </a:solidFill>
                      <a:prstDash val="solid"/>
                      <a:headEnd type="none" w="med" len="med"/>
                      <a:tailEnd type="none" w="med" len="med"/>
                    </a:lnB>
                  </a:tcPr>
                </a:tc>
              </a:tr>
              <a:tr h="499745">
                <a:tc>
                  <a:txBody>
                    <a:bodyPr/>
                    <a:p>
                      <a:pPr indent="0" algn="ctr">
                        <a:buNone/>
                      </a:pPr>
                      <a:r>
                        <a:rPr lang="zh-CN" sz="1100" b="0">
                          <a:solidFill>
                            <a:srgbClr val="000000"/>
                          </a:solidFill>
                          <a:latin typeface="Arial" panose="02080604020202020204" pitchFamily="34" charset="0"/>
                          <a:ea typeface="黑体" panose="02010609060101010101" charset="-122"/>
                        </a:rPr>
                        <a:t>县（市、区）</a:t>
                      </a:r>
                      <a:endParaRPr lang="en-US" altLang="en-US" sz="1100" b="0">
                        <a:solidFill>
                          <a:srgbClr val="000000"/>
                        </a:solidFill>
                        <a:latin typeface="黑体" panose="02010609060101010101"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80604020202020204" pitchFamily="34" charset="0"/>
                          <a:ea typeface="黑体" panose="02010609060101010101" charset="-122"/>
                        </a:rPr>
                        <a:t>创建对象总数</a:t>
                      </a:r>
                      <a:endParaRPr lang="en-US" altLang="en-US" sz="1100" b="0">
                        <a:solidFill>
                          <a:srgbClr val="000000"/>
                        </a:solidFill>
                        <a:latin typeface="黑体" panose="02010609060101010101"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80604020202020204" pitchFamily="34" charset="0"/>
                          <a:ea typeface="黑体" panose="02010609060101010101" charset="-122"/>
                        </a:rPr>
                        <a:t>累计建成单位数量</a:t>
                      </a:r>
                      <a:endParaRPr lang="zh-CN" sz="1100" b="0">
                        <a:solidFill>
                          <a:srgbClr val="000000"/>
                        </a:solidFill>
                        <a:latin typeface="Arial" panose="02080604020202020204" pitchFamily="34" charset="0"/>
                        <a:ea typeface="黑体" panose="02010609060101010101" charset="-122"/>
                      </a:endParaRPr>
                    </a:p>
                    <a:p>
                      <a:pPr indent="0" algn="ctr">
                        <a:buNone/>
                      </a:pPr>
                      <a:r>
                        <a:rPr lang="zh-CN" sz="1100" b="0">
                          <a:solidFill>
                            <a:srgbClr val="000000"/>
                          </a:solidFill>
                          <a:latin typeface="Arial" panose="02080604020202020204" pitchFamily="34" charset="0"/>
                          <a:ea typeface="黑体" panose="02010609060101010101" charset="-122"/>
                        </a:rPr>
                        <a:t>（2020年+2021年）</a:t>
                      </a:r>
                      <a:endParaRPr lang="en-US" altLang="en-US" sz="1100" b="0">
                        <a:solidFill>
                          <a:srgbClr val="000000"/>
                        </a:solidFill>
                        <a:latin typeface="黑体" panose="02010609060101010101"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80604020202020204" pitchFamily="34" charset="0"/>
                          <a:ea typeface="黑体" panose="02010609060101010101" charset="-122"/>
                        </a:rPr>
                        <a:t>累计建成比例</a:t>
                      </a:r>
                      <a:endParaRPr lang="zh-CN" sz="1100" b="0">
                        <a:solidFill>
                          <a:srgbClr val="000000"/>
                        </a:solidFill>
                        <a:latin typeface="Arial" panose="02080604020202020204" pitchFamily="34" charset="0"/>
                        <a:ea typeface="黑体" panose="02010609060101010101" charset="-122"/>
                      </a:endParaRPr>
                    </a:p>
                    <a:p>
                      <a:pPr indent="0" algn="ctr">
                        <a:buNone/>
                      </a:pPr>
                      <a:r>
                        <a:rPr lang="zh-CN" sz="1100" b="0">
                          <a:solidFill>
                            <a:srgbClr val="000000"/>
                          </a:solidFill>
                          <a:latin typeface="Arial" panose="02080604020202020204" pitchFamily="34" charset="0"/>
                          <a:ea typeface="黑体" panose="02010609060101010101" charset="-122"/>
                        </a:rPr>
                        <a:t>（2020年+2021年）</a:t>
                      </a:r>
                      <a:endParaRPr lang="en-US" altLang="en-US" sz="1100" b="0">
                        <a:solidFill>
                          <a:srgbClr val="000000"/>
                        </a:solidFill>
                        <a:latin typeface="黑体" panose="02010609060101010101"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095">
                <a:tc>
                  <a:txBody>
                    <a:bodyPr/>
                    <a:p>
                      <a:pPr indent="0" algn="ctr">
                        <a:buNone/>
                      </a:pPr>
                      <a:r>
                        <a:rPr lang="zh-CN" sz="1100" b="0">
                          <a:solidFill>
                            <a:srgbClr val="000000"/>
                          </a:solidFill>
                          <a:latin typeface="Arial" panose="02080604020202020204" pitchFamily="34" charset="0"/>
                          <a:ea typeface="宋体" pitchFamily="2" charset="-122"/>
                        </a:rPr>
                        <a:t>临清市</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54</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54</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100%</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80365">
                <a:tc>
                  <a:txBody>
                    <a:bodyPr/>
                    <a:p>
                      <a:pPr indent="0" algn="ctr">
                        <a:buNone/>
                      </a:pPr>
                      <a:r>
                        <a:rPr lang="zh-CN" sz="1100" b="0">
                          <a:solidFill>
                            <a:srgbClr val="000000"/>
                          </a:solidFill>
                          <a:latin typeface="Arial" panose="02080604020202020204" pitchFamily="34" charset="0"/>
                          <a:ea typeface="宋体" pitchFamily="2" charset="-122"/>
                        </a:rPr>
                        <a:t>高唐县</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48</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48</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100%</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095">
                <a:tc>
                  <a:txBody>
                    <a:bodyPr/>
                    <a:p>
                      <a:pPr indent="0" algn="ctr">
                        <a:buNone/>
                      </a:pPr>
                      <a:r>
                        <a:rPr lang="zh-CN" sz="1100" b="0">
                          <a:solidFill>
                            <a:srgbClr val="000000"/>
                          </a:solidFill>
                          <a:latin typeface="Arial" panose="02080604020202020204" pitchFamily="34" charset="0"/>
                          <a:ea typeface="宋体" pitchFamily="2" charset="-122"/>
                        </a:rPr>
                        <a:t>莘县</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50</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41</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82.0%</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730">
                <a:tc>
                  <a:txBody>
                    <a:bodyPr/>
                    <a:p>
                      <a:pPr indent="0" algn="ctr">
                        <a:buNone/>
                      </a:pPr>
                      <a:r>
                        <a:rPr lang="zh-CN" sz="1100" b="0">
                          <a:solidFill>
                            <a:srgbClr val="000000"/>
                          </a:solidFill>
                          <a:latin typeface="Arial" panose="02080604020202020204" pitchFamily="34" charset="0"/>
                          <a:ea typeface="宋体" pitchFamily="2" charset="-122"/>
                        </a:rPr>
                        <a:t>阳谷县</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47</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38</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80.9%</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095">
                <a:tc>
                  <a:txBody>
                    <a:bodyPr/>
                    <a:p>
                      <a:pPr indent="0" algn="ctr">
                        <a:buNone/>
                      </a:pPr>
                      <a:r>
                        <a:rPr lang="zh-CN" sz="1100" b="0">
                          <a:solidFill>
                            <a:srgbClr val="000000"/>
                          </a:solidFill>
                          <a:latin typeface="Arial" panose="02080604020202020204" pitchFamily="34" charset="0"/>
                          <a:ea typeface="宋体" pitchFamily="2" charset="-122"/>
                        </a:rPr>
                        <a:t>茌平区</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51</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41</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80.4%</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730">
                <a:tc>
                  <a:txBody>
                    <a:bodyPr/>
                    <a:p>
                      <a:pPr indent="0" algn="ctr">
                        <a:buNone/>
                      </a:pPr>
                      <a:r>
                        <a:rPr lang="zh-CN" sz="1100" b="0">
                          <a:solidFill>
                            <a:srgbClr val="000000"/>
                          </a:solidFill>
                          <a:latin typeface="Arial" panose="02080604020202020204" pitchFamily="34" charset="0"/>
                          <a:ea typeface="宋体" pitchFamily="2" charset="-122"/>
                        </a:rPr>
                        <a:t>冠县</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56</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41</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73.2%</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095">
                <a:tc>
                  <a:txBody>
                    <a:bodyPr/>
                    <a:p>
                      <a:pPr indent="0" algn="ctr">
                        <a:buNone/>
                      </a:pPr>
                      <a:r>
                        <a:rPr lang="zh-CN" sz="1100" b="0">
                          <a:solidFill>
                            <a:srgbClr val="000000"/>
                          </a:solidFill>
                          <a:latin typeface="Arial" panose="02080604020202020204" pitchFamily="34" charset="0"/>
                          <a:ea typeface="宋体" pitchFamily="2" charset="-122"/>
                        </a:rPr>
                        <a:t>东阿县</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47</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28</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59.6%</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9730">
                <a:tc>
                  <a:txBody>
                    <a:bodyPr/>
                    <a:p>
                      <a:pPr indent="0" algn="ctr">
                        <a:buNone/>
                      </a:pPr>
                      <a:r>
                        <a:rPr lang="zh-CN" sz="1100" b="0">
                          <a:solidFill>
                            <a:srgbClr val="000000"/>
                          </a:solidFill>
                          <a:latin typeface="Arial" panose="02080604020202020204" pitchFamily="34" charset="0"/>
                          <a:ea typeface="宋体" pitchFamily="2" charset="-122"/>
                        </a:rPr>
                        <a:t>东昌府区</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46</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25</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000000"/>
                          </a:solidFill>
                          <a:latin typeface="宋体" pitchFamily="2" charset="-122"/>
                        </a:rPr>
                        <a:t>54.3%</a:t>
                      </a:r>
                      <a:endParaRPr lang="en-US" altLang="en-US" sz="11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7"/>
          <p:cNvSpPr txBox="true"/>
          <p:nvPr/>
        </p:nvSpPr>
        <p:spPr>
          <a:xfrm>
            <a:off x="836930" y="1736090"/>
            <a:ext cx="5117465" cy="398780"/>
          </a:xfrm>
          <a:prstGeom prst="rect">
            <a:avLst/>
          </a:prstGeom>
          <a:noFill/>
        </p:spPr>
        <p:txBody>
          <a:bodyPr wrap="square" rtlCol="0">
            <a:spAutoFit/>
          </a:bodyPr>
          <a:p>
            <a:pPr indent="0" algn="ctr">
              <a:buClrTx/>
              <a:buSzTx/>
              <a:buFont typeface="Arial" panose="02080604020202020204" pitchFamily="34" charset="0"/>
              <a:buNone/>
            </a:pPr>
            <a:r>
              <a:rPr lang="zh-CN" altLang="en-US" sz="2000">
                <a:solidFill>
                  <a:schemeClr val="accent2"/>
                </a:solidFill>
              </a:rPr>
              <a:t>各县（市、区）节约型机关创建情况统计表</a:t>
            </a:r>
            <a:endParaRPr lang="zh-CN" altLang="en-US" sz="2000">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799465" y="2185035"/>
            <a:ext cx="4961255" cy="1245235"/>
          </a:xfrm>
          <a:prstGeom prst="rect">
            <a:avLst/>
          </a:prstGeom>
          <a:noFill/>
        </p:spPr>
        <p:txBody>
          <a:bodyPr wrap="square" rtlCol="0" anchor="t">
            <a:spAutoFit/>
          </a:bodyPr>
          <a:p>
            <a:pPr algn="just" fontAlgn="auto">
              <a:lnSpc>
                <a:spcPts val="3000"/>
              </a:lnSpc>
            </a:pPr>
            <a:endParaRPr lang="zh-CN" altLang="en-US">
              <a:latin typeface="+mj-ea"/>
              <a:ea typeface="+mj-ea"/>
              <a:cs typeface="+mj-ea"/>
            </a:endParaRPr>
          </a:p>
          <a:p>
            <a:pPr algn="just" fontAlgn="auto">
              <a:lnSpc>
                <a:spcPts val="3000"/>
              </a:lnSpc>
            </a:pPr>
            <a:r>
              <a:rPr lang="en-US" altLang="zh-CN">
                <a:latin typeface="+mj-ea"/>
                <a:ea typeface="+mj-ea"/>
                <a:cs typeface="+mj-ea"/>
              </a:rPr>
              <a:t>       </a:t>
            </a:r>
            <a:r>
              <a:rPr lang="zh-CN" altLang="en-US">
                <a:latin typeface="+mj-ea"/>
                <a:ea typeface="+mj-ea"/>
                <a:cs typeface="+mj-ea"/>
              </a:rPr>
              <a:t>2021年12月9日，聊城局在全省节约型机关创建工作推进会上做典型发言。</a:t>
            </a:r>
            <a:endParaRPr lang="zh-CN" altLang="en-US">
              <a:latin typeface="+mj-ea"/>
              <a:ea typeface="+mj-ea"/>
              <a:cs typeface="+mj-ea"/>
            </a:endParaRPr>
          </a:p>
        </p:txBody>
      </p:sp>
      <p:sp>
        <p:nvSpPr>
          <p:cNvPr id="70" name="文本框 69"/>
          <p:cNvSpPr txBox="true"/>
          <p:nvPr/>
        </p:nvSpPr>
        <p:spPr>
          <a:xfrm>
            <a:off x="799200" y="1706400"/>
            <a:ext cx="4337685" cy="460375"/>
          </a:xfrm>
          <a:prstGeom prst="rect">
            <a:avLst/>
          </a:prstGeom>
          <a:noFill/>
        </p:spPr>
        <p:txBody>
          <a:bodyPr wrap="none" rtlCol="0">
            <a:spAutoFit/>
          </a:bodyPr>
          <a:p>
            <a:pPr marL="342900" indent="-342900" algn="l">
              <a:lnSpc>
                <a:spcPct val="100000"/>
              </a:lnSpc>
              <a:buClrTx/>
              <a:buSzTx/>
              <a:buFont typeface="Arial" panose="02080604020202020204" pitchFamily="34" charset="0"/>
              <a:buChar char="•"/>
            </a:pPr>
            <a:r>
              <a:rPr lang="zh-CN" altLang="en-US" sz="2400">
                <a:solidFill>
                  <a:schemeClr val="accent2"/>
                </a:solidFill>
                <a:sym typeface="+mn-ea"/>
              </a:rPr>
              <a:t>1、深入推进节约型机关创建</a:t>
            </a:r>
            <a:endParaRPr lang="zh-CN" altLang="en-US" sz="2400">
              <a:solidFill>
                <a:schemeClr val="accent2"/>
              </a:solidFill>
              <a:sym typeface="+mn-ea"/>
            </a:endParaRPr>
          </a:p>
        </p:txBody>
      </p:sp>
      <p:grpSp>
        <p:nvGrpSpPr>
          <p:cNvPr id="3" name="组合 2"/>
          <p:cNvGrpSpPr/>
          <p:nvPr/>
        </p:nvGrpSpPr>
        <p:grpSpPr>
          <a:xfrm>
            <a:off x="1013460" y="709295"/>
            <a:ext cx="4311015" cy="653415"/>
            <a:chOff x="4875153" y="984006"/>
            <a:chExt cx="6660746" cy="863968"/>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7" name="直接连接符 6"/>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2" name="图片 1" descr="微信图片_20220524101514"/>
          <p:cNvPicPr/>
          <p:nvPr/>
        </p:nvPicPr>
        <p:blipFill>
          <a:blip r:embed="rId1"/>
          <a:stretch>
            <a:fillRect/>
          </a:stretch>
        </p:blipFill>
        <p:spPr>
          <a:xfrm>
            <a:off x="6667610" y="1803400"/>
            <a:ext cx="4705200" cy="3250800"/>
          </a:xfrm>
          <a:prstGeom prst="rect">
            <a:avLst/>
          </a:prstGeom>
        </p:spPr>
      </p:pic>
      <p:pic>
        <p:nvPicPr>
          <p:cNvPr id="6" name="图片 5" descr="微信图片_20220524101514"/>
          <p:cNvPicPr>
            <a:picLocks noChangeAspect="true"/>
          </p:cNvPicPr>
          <p:nvPr/>
        </p:nvPicPr>
        <p:blipFill>
          <a:blip r:embed="rId2"/>
          <a:stretch>
            <a:fillRect/>
          </a:stretch>
        </p:blipFill>
        <p:spPr>
          <a:xfrm>
            <a:off x="6153150" y="1557020"/>
            <a:ext cx="4991735" cy="3743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611505" y="1532890"/>
            <a:ext cx="5426710" cy="506730"/>
          </a:xfrm>
          <a:prstGeom prst="rect">
            <a:avLst/>
          </a:prstGeom>
          <a:noFill/>
        </p:spPr>
        <p:txBody>
          <a:bodyPr wrap="square" rtlCol="0">
            <a:spAutoFit/>
          </a:bodyPr>
          <a:lstStyle/>
          <a:p>
            <a:pPr indent="0" algn="just">
              <a:lnSpc>
                <a:spcPct val="150000"/>
              </a:lnSpc>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53415"/>
            <a:chOff x="4875153" y="984006"/>
            <a:chExt cx="6660746" cy="863968"/>
          </a:xfrm>
        </p:grpSpPr>
        <p:sp>
          <p:nvSpPr>
            <p:cNvPr id="5" name="文本框 4"/>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6" name="直接连接符 5"/>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100" name="文本框 99"/>
          <p:cNvSpPr txBox="true"/>
          <p:nvPr/>
        </p:nvSpPr>
        <p:spPr>
          <a:xfrm>
            <a:off x="961390" y="1842135"/>
            <a:ext cx="5760085" cy="3553460"/>
          </a:xfrm>
          <a:prstGeom prst="rect">
            <a:avLst/>
          </a:prstGeom>
          <a:noFill/>
          <a:ln w="9525">
            <a:noFill/>
          </a:ln>
        </p:spPr>
        <p:txBody>
          <a:bodyPr wrap="square">
            <a:spAutoFit/>
          </a:bodyPr>
          <a:p>
            <a:pPr indent="0" algn="just" fontAlgn="auto">
              <a:lnSpc>
                <a:spcPts val="3000"/>
              </a:lnSpc>
            </a:pPr>
            <a:r>
              <a:rPr lang="en-US" sz="2400" b="0">
                <a:solidFill>
                  <a:srgbClr val="000000"/>
                </a:solidFill>
                <a:latin typeface="+mj-ea"/>
                <a:ea typeface="+mj-ea"/>
                <a:cs typeface="+mj-ea"/>
              </a:rPr>
              <a:t>   </a:t>
            </a:r>
            <a:r>
              <a:rPr lang="en-US" b="0">
                <a:solidFill>
                  <a:srgbClr val="000000"/>
                </a:solidFill>
                <a:latin typeface="+mj-ea"/>
                <a:ea typeface="+mj-ea"/>
                <a:cs typeface="+mj-ea"/>
              </a:rPr>
              <a:t>   “</a:t>
            </a:r>
            <a:r>
              <a:rPr lang="zh-CN" b="0">
                <a:solidFill>
                  <a:srgbClr val="000000"/>
                </a:solidFill>
                <a:latin typeface="+mj-ea"/>
                <a:ea typeface="+mj-ea"/>
                <a:cs typeface="+mj-ea"/>
              </a:rPr>
              <a:t>推进节约型机关建设，党政机关带头过紧日子，起到了良好的示范带动作用。党政机关有义务、有责任走在勤俭节约的前列，坚持勤俭节约办事业，带头做到不该花的资金决不乱花，以实际行动向社会传递正确导向和理念、形成良好社会风尚，带动全社会抵制享乐主义和奢靡之风，营造风清气正的发展环境。</a:t>
            </a:r>
            <a:r>
              <a:rPr lang="en-US" b="0">
                <a:solidFill>
                  <a:srgbClr val="000000"/>
                </a:solidFill>
                <a:latin typeface="+mj-ea"/>
                <a:ea typeface="+mj-ea"/>
                <a:cs typeface="+mj-ea"/>
              </a:rPr>
              <a:t>”</a:t>
            </a:r>
            <a:endParaRPr lang="en-US" b="0">
              <a:solidFill>
                <a:srgbClr val="000000"/>
              </a:solidFill>
              <a:latin typeface="+mj-ea"/>
              <a:ea typeface="+mj-ea"/>
              <a:cs typeface="+mj-ea"/>
            </a:endParaRPr>
          </a:p>
          <a:p>
            <a:pPr indent="0" algn="just" fontAlgn="auto">
              <a:lnSpc>
                <a:spcPts val="3000"/>
              </a:lnSpc>
            </a:pPr>
            <a:endParaRPr lang="en-US" altLang="zh-CN">
              <a:latin typeface="+mj-ea"/>
              <a:ea typeface="+mj-ea"/>
              <a:cs typeface="+mj-ea"/>
            </a:endParaRPr>
          </a:p>
          <a:p>
            <a:pPr indent="0" algn="just" fontAlgn="auto">
              <a:lnSpc>
                <a:spcPts val="3000"/>
              </a:lnSpc>
            </a:pPr>
            <a:r>
              <a:rPr lang="en-US" altLang="zh-CN">
                <a:latin typeface="+mj-ea"/>
                <a:ea typeface="+mj-ea"/>
                <a:cs typeface="+mj-ea"/>
              </a:rPr>
              <a:t> ——2022</a:t>
            </a:r>
            <a:r>
              <a:rPr lang="zh-CN" altLang="en-US">
                <a:latin typeface="+mj-ea"/>
                <a:ea typeface="+mj-ea"/>
                <a:cs typeface="+mj-ea"/>
              </a:rPr>
              <a:t>年</a:t>
            </a:r>
            <a:r>
              <a:rPr lang="en-US" altLang="zh-CN">
                <a:latin typeface="+mj-ea"/>
                <a:ea typeface="+mj-ea"/>
                <a:cs typeface="+mj-ea"/>
              </a:rPr>
              <a:t>3</a:t>
            </a:r>
            <a:r>
              <a:rPr lang="zh-CN" altLang="en-US">
                <a:latin typeface="+mj-ea"/>
                <a:ea typeface="+mj-ea"/>
                <a:cs typeface="+mj-ea"/>
              </a:rPr>
              <a:t>月，中央纪委国家监委网站发表评论《把过紧日子要求落到实处》</a:t>
            </a:r>
            <a:endParaRPr lang="zh-CN" altLang="en-US">
              <a:latin typeface="+mj-ea"/>
              <a:ea typeface="+mj-ea"/>
              <a:cs typeface="+mj-ea"/>
            </a:endParaRPr>
          </a:p>
        </p:txBody>
      </p:sp>
      <p:pic>
        <p:nvPicPr>
          <p:cNvPr id="4" name="图片 3"/>
          <p:cNvPicPr>
            <a:picLocks noChangeAspect="true"/>
          </p:cNvPicPr>
          <p:nvPr/>
        </p:nvPicPr>
        <p:blipFill>
          <a:blip r:embed="rId1"/>
          <a:stretch>
            <a:fillRect/>
          </a:stretch>
        </p:blipFill>
        <p:spPr>
          <a:xfrm>
            <a:off x="7288530" y="1657985"/>
            <a:ext cx="4196715" cy="3516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1143000" y="2493645"/>
            <a:ext cx="4658360" cy="2014855"/>
          </a:xfrm>
          <a:prstGeom prst="rect">
            <a:avLst/>
          </a:prstGeom>
          <a:noFill/>
        </p:spPr>
        <p:txBody>
          <a:bodyPr wrap="square" rtlCol="0" anchor="t">
            <a:spAutoFit/>
          </a:bodyPr>
          <a:p>
            <a:pPr algn="just" fontAlgn="auto">
              <a:lnSpc>
                <a:spcPts val="3000"/>
              </a:lnSpc>
            </a:pPr>
            <a:r>
              <a:rPr lang="en-US" altLang="zh-CN"/>
              <a:t>       </a:t>
            </a:r>
            <a:endParaRPr lang="en-US" altLang="zh-CN"/>
          </a:p>
          <a:p>
            <a:pPr algn="just" fontAlgn="auto">
              <a:lnSpc>
                <a:spcPts val="3000"/>
              </a:lnSpc>
            </a:pPr>
            <a:r>
              <a:rPr lang="en-US" altLang="zh-CN" sz="2000"/>
              <a:t>        </a:t>
            </a:r>
            <a:r>
              <a:rPr lang="zh-CN" altLang="en-US"/>
              <a:t>截至目前，我市累计建成8家国家级、15家省级、79家市级节约型公共机构示范单位，遴选2家省级能效领跑者。全市树立能效标杆单位3个。</a:t>
            </a:r>
            <a:endParaRPr lang="zh-CN" altLang="en-US"/>
          </a:p>
        </p:txBody>
      </p:sp>
      <p:sp>
        <p:nvSpPr>
          <p:cNvPr id="70" name="文本框 69"/>
          <p:cNvSpPr txBox="true"/>
          <p:nvPr/>
        </p:nvSpPr>
        <p:spPr>
          <a:xfrm>
            <a:off x="1013195" y="1977545"/>
            <a:ext cx="4032885" cy="460375"/>
          </a:xfrm>
          <a:prstGeom prst="rect">
            <a:avLst/>
          </a:prstGeom>
          <a:noFill/>
        </p:spPr>
        <p:txBody>
          <a:bodyPr wrap="none" rtlCol="0">
            <a:spAutoFit/>
          </a:bodyPr>
          <a:p>
            <a:pPr marL="342900" indent="-342900" algn="l">
              <a:lnSpc>
                <a:spcPct val="100000"/>
              </a:lnSpc>
              <a:buClrTx/>
              <a:buSzTx/>
              <a:buFont typeface="Arial" panose="02080604020202020204" pitchFamily="34" charset="0"/>
              <a:buChar char="•"/>
            </a:pPr>
            <a:r>
              <a:rPr lang="zh-CN" altLang="en-US" sz="2400">
                <a:solidFill>
                  <a:schemeClr val="accent2"/>
                </a:solidFill>
                <a:sym typeface="+mn-ea"/>
              </a:rPr>
              <a:t>2、持续开展示范创建行动</a:t>
            </a:r>
            <a:endParaRPr lang="zh-CN" altLang="en-US" sz="2400">
              <a:solidFill>
                <a:schemeClr val="accent2"/>
              </a:solidFill>
              <a:sym typeface="+mn-ea"/>
            </a:endParaRPr>
          </a:p>
        </p:txBody>
      </p:sp>
      <p:grpSp>
        <p:nvGrpSpPr>
          <p:cNvPr id="2" name="组合 1"/>
          <p:cNvGrpSpPr/>
          <p:nvPr/>
        </p:nvGrpSpPr>
        <p:grpSpPr>
          <a:xfrm>
            <a:off x="1013460" y="709295"/>
            <a:ext cx="4311015" cy="653415"/>
            <a:chOff x="4875153" y="984006"/>
            <a:chExt cx="6660746" cy="863968"/>
          </a:xfrm>
        </p:grpSpPr>
        <p:sp>
          <p:nvSpPr>
            <p:cNvPr id="11" name="文本框 10"/>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2" name="直接连接符 1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638400" y="1804035"/>
            <a:ext cx="4705200" cy="3250800"/>
            <a:chOff x="8483" y="3240"/>
            <a:chExt cx="8748" cy="4705"/>
          </a:xfrm>
        </p:grpSpPr>
        <p:pic>
          <p:nvPicPr>
            <p:cNvPr id="3" name="图片 2" descr="微信图片_20220508172322"/>
            <p:cNvPicPr>
              <a:picLocks noChangeAspect="true"/>
            </p:cNvPicPr>
            <p:nvPr/>
          </p:nvPicPr>
          <p:blipFill>
            <a:blip r:embed="rId1"/>
            <a:srcRect t="2203"/>
            <a:stretch>
              <a:fillRect/>
            </a:stretch>
          </p:blipFill>
          <p:spPr>
            <a:xfrm>
              <a:off x="13713" y="3240"/>
              <a:ext cx="3518" cy="4705"/>
            </a:xfrm>
            <a:prstGeom prst="rect">
              <a:avLst/>
            </a:prstGeom>
          </p:spPr>
        </p:pic>
        <p:pic>
          <p:nvPicPr>
            <p:cNvPr id="6" name="图片 5" descr="微信图片_20220508172322"/>
            <p:cNvPicPr>
              <a:picLocks noChangeAspect="true"/>
            </p:cNvPicPr>
            <p:nvPr/>
          </p:nvPicPr>
          <p:blipFill>
            <a:blip r:embed="rId1"/>
            <a:srcRect t="2203"/>
            <a:stretch>
              <a:fillRect/>
            </a:stretch>
          </p:blipFill>
          <p:spPr>
            <a:xfrm>
              <a:off x="8483" y="4779"/>
              <a:ext cx="2367" cy="3166"/>
            </a:xfrm>
            <a:prstGeom prst="rect">
              <a:avLst/>
            </a:prstGeom>
          </p:spPr>
        </p:pic>
        <p:pic>
          <p:nvPicPr>
            <p:cNvPr id="4" name="图片 3" descr="微信图片_20220508172322"/>
            <p:cNvPicPr>
              <a:picLocks noChangeAspect="true"/>
            </p:cNvPicPr>
            <p:nvPr/>
          </p:nvPicPr>
          <p:blipFill>
            <a:blip r:embed="rId1"/>
            <a:srcRect t="2203"/>
            <a:stretch>
              <a:fillRect/>
            </a:stretch>
          </p:blipFill>
          <p:spPr>
            <a:xfrm>
              <a:off x="10832" y="4070"/>
              <a:ext cx="2896" cy="387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69"/>
          <p:cNvSpPr txBox="true"/>
          <p:nvPr/>
        </p:nvSpPr>
        <p:spPr>
          <a:xfrm>
            <a:off x="1013460" y="1878330"/>
            <a:ext cx="5437505" cy="2338070"/>
          </a:xfrm>
          <a:prstGeom prst="rect">
            <a:avLst/>
          </a:prstGeom>
          <a:noFill/>
        </p:spPr>
        <p:txBody>
          <a:bodyPr wrap="square" rtlCol="0">
            <a:spAutoFit/>
          </a:bodyPr>
          <a:p>
            <a:pPr marL="342265" indent="-342900" algn="just" fontAlgn="auto">
              <a:lnSpc>
                <a:spcPts val="3000"/>
              </a:lnSpc>
              <a:buClrTx/>
              <a:buSzTx/>
              <a:buFont typeface="Arial" panose="02080604020202020204" pitchFamily="34" charset="0"/>
              <a:buChar char="•"/>
            </a:pPr>
            <a:r>
              <a:rPr lang="en-US" altLang="zh-CN" sz="2400">
                <a:solidFill>
                  <a:schemeClr val="accent2"/>
                </a:solidFill>
                <a:sym typeface="+mn-ea"/>
              </a:rPr>
              <a:t>3</a:t>
            </a:r>
            <a:r>
              <a:rPr lang="zh-CN" altLang="en-US" sz="2400">
                <a:solidFill>
                  <a:schemeClr val="accent2"/>
                </a:solidFill>
                <a:sym typeface="+mn-ea"/>
              </a:rPr>
              <a:t>、推动《反食品浪费法》落实落地</a:t>
            </a:r>
            <a:endParaRPr lang="zh-CN" altLang="en-US" sz="2400">
              <a:sym typeface="+mn-ea"/>
            </a:endParaRPr>
          </a:p>
          <a:p>
            <a:pPr indent="0" algn="just" fontAlgn="auto">
              <a:lnSpc>
                <a:spcPts val="3000"/>
              </a:lnSpc>
              <a:buClrTx/>
              <a:buSzTx/>
              <a:buFont typeface="Arial" panose="02080604020202020204" pitchFamily="34" charset="0"/>
              <a:buNone/>
            </a:pPr>
            <a:endParaRPr lang="zh-CN" altLang="en-US" sz="2400">
              <a:sym typeface="+mn-ea"/>
            </a:endParaRPr>
          </a:p>
          <a:p>
            <a:pPr indent="0" algn="just" fontAlgn="auto">
              <a:lnSpc>
                <a:spcPts val="3000"/>
              </a:lnSpc>
              <a:buClrTx/>
              <a:buSzTx/>
              <a:buFont typeface="Arial" panose="02080604020202020204" pitchFamily="34" charset="0"/>
              <a:buNone/>
            </a:pPr>
            <a:r>
              <a:rPr lang="en-US" altLang="zh-CN" dirty="0">
                <a:solidFill>
                  <a:schemeClr val="accent2"/>
                </a:solidFill>
                <a:latin typeface="Segoe UI" panose="020B0502040204020203" pitchFamily="34" charset="0"/>
                <a:ea typeface="微软雅黑" panose="020B0503020204020204" charset="-122"/>
                <a:cs typeface="+mn-ea"/>
                <a:sym typeface="+mn-ea"/>
              </a:rPr>
              <a:t>        </a:t>
            </a:r>
            <a:r>
              <a:rPr lang="en-US" altLang="zh-CN" dirty="0">
                <a:solidFill>
                  <a:schemeClr val="accent2"/>
                </a:solidFill>
                <a:latin typeface="+mj-ea"/>
                <a:ea typeface="+mj-ea"/>
                <a:cs typeface="+mj-ea"/>
                <a:sym typeface="+mn-ea"/>
              </a:rPr>
              <a:t>一是建立工作制度。</a:t>
            </a:r>
            <a:r>
              <a:rPr lang="en-US" altLang="zh-CN" dirty="0">
                <a:solidFill>
                  <a:schemeClr val="tx1">
                    <a:lumMod val="85000"/>
                    <a:lumOff val="15000"/>
                  </a:schemeClr>
                </a:solidFill>
                <a:latin typeface="+mj-ea"/>
                <a:ea typeface="+mj-ea"/>
                <a:cs typeface="+mj-ea"/>
                <a:sym typeface="+mn-ea"/>
              </a:rPr>
              <a:t>确定反食品浪费的评估内容和标准，明确了评估方式和结果应用，将反食品浪费纳入了节约型机关创建内容。</a:t>
            </a:r>
            <a:endParaRPr lang="en-US" altLang="zh-CN" sz="1400" dirty="0">
              <a:solidFill>
                <a:schemeClr val="tx1">
                  <a:lumMod val="85000"/>
                  <a:lumOff val="15000"/>
                </a:schemeClr>
              </a:solidFill>
              <a:latin typeface="Segoe UI" panose="020B0502040204020203" pitchFamily="34" charset="0"/>
              <a:ea typeface="微软雅黑" panose="020B0503020204020204" charset="-122"/>
              <a:cs typeface="+mn-ea"/>
              <a:sym typeface="+mn-ea"/>
            </a:endParaRPr>
          </a:p>
          <a:p>
            <a:pPr algn="just">
              <a:lnSpc>
                <a:spcPct val="150000"/>
              </a:lnSpc>
              <a:buClrTx/>
              <a:buSzTx/>
              <a:buFont typeface="Arial" panose="02080604020202020204" pitchFamily="34" charset="0"/>
              <a:buChar char="•"/>
            </a:pPr>
            <a:endParaRPr lang="en-US" altLang="zh-CN" sz="1400" dirty="0">
              <a:solidFill>
                <a:schemeClr val="tx1">
                  <a:lumMod val="85000"/>
                  <a:lumOff val="15000"/>
                </a:schemeClr>
              </a:solidFill>
              <a:latin typeface="Segoe UI" panose="020B0502040204020203" pitchFamily="34" charset="0"/>
              <a:ea typeface="微软雅黑" panose="020B0503020204020204" charset="-122"/>
              <a:cs typeface="+mn-ea"/>
              <a:sym typeface="+mn-ea"/>
            </a:endParaRPr>
          </a:p>
        </p:txBody>
      </p:sp>
      <p:grpSp>
        <p:nvGrpSpPr>
          <p:cNvPr id="2" name="组合 1"/>
          <p:cNvGrpSpPr/>
          <p:nvPr/>
        </p:nvGrpSpPr>
        <p:grpSpPr>
          <a:xfrm>
            <a:off x="1013460" y="709295"/>
            <a:ext cx="4311015" cy="653415"/>
            <a:chOff x="4875153" y="984006"/>
            <a:chExt cx="6660746" cy="863968"/>
          </a:xfrm>
        </p:grpSpPr>
        <p:sp>
          <p:nvSpPr>
            <p:cNvPr id="11" name="文本框 10"/>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2" name="直接连接符 1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true"/>
          </p:cNvPicPr>
          <p:nvPr/>
        </p:nvPicPr>
        <p:blipFill>
          <a:blip r:embed="rId1"/>
          <a:stretch>
            <a:fillRect/>
          </a:stretch>
        </p:blipFill>
        <p:spPr>
          <a:xfrm>
            <a:off x="7488555" y="1524000"/>
            <a:ext cx="3810000" cy="381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69"/>
          <p:cNvSpPr txBox="true"/>
          <p:nvPr/>
        </p:nvSpPr>
        <p:spPr>
          <a:xfrm>
            <a:off x="661670" y="1620520"/>
            <a:ext cx="5639435" cy="3169285"/>
          </a:xfrm>
          <a:prstGeom prst="rect">
            <a:avLst/>
          </a:prstGeom>
          <a:noFill/>
        </p:spPr>
        <p:txBody>
          <a:bodyPr wrap="square" rtlCol="0">
            <a:spAutoFit/>
          </a:bodyPr>
          <a:p>
            <a:pPr marL="342265" indent="-342900" algn="just" fontAlgn="auto">
              <a:lnSpc>
                <a:spcPts val="3000"/>
              </a:lnSpc>
              <a:buClrTx/>
              <a:buSzTx/>
              <a:buFont typeface="Arial" panose="02080604020202020204" pitchFamily="34" charset="0"/>
              <a:buChar char="•"/>
            </a:pPr>
            <a:r>
              <a:rPr lang="en-US" altLang="zh-CN" sz="2400">
                <a:solidFill>
                  <a:schemeClr val="accent2"/>
                </a:solidFill>
                <a:sym typeface="+mn-ea"/>
              </a:rPr>
              <a:t>3</a:t>
            </a:r>
            <a:r>
              <a:rPr lang="zh-CN" altLang="en-US" sz="2400">
                <a:solidFill>
                  <a:schemeClr val="accent2"/>
                </a:solidFill>
                <a:sym typeface="+mn-ea"/>
              </a:rPr>
              <a:t>、推动《反食品浪费法》落实落地</a:t>
            </a:r>
            <a:endParaRPr lang="zh-CN" altLang="en-US" sz="2400">
              <a:sym typeface="+mn-ea"/>
            </a:endParaRPr>
          </a:p>
          <a:p>
            <a:pPr marL="342900" indent="0" algn="just" fontAlgn="auto">
              <a:lnSpc>
                <a:spcPts val="3000"/>
              </a:lnSpc>
              <a:buClrTx/>
              <a:buSzTx/>
              <a:buFont typeface="Arial" panose="02080604020202020204" pitchFamily="34" charset="0"/>
              <a:buChar char="•"/>
            </a:pPr>
            <a:endParaRPr lang="en-US" altLang="zh-CN" sz="1400" dirty="0">
              <a:solidFill>
                <a:schemeClr val="tx1">
                  <a:lumMod val="85000"/>
                  <a:lumOff val="15000"/>
                </a:schemeClr>
              </a:solidFill>
              <a:latin typeface="Segoe UI" panose="020B0502040204020203" pitchFamily="34" charset="0"/>
              <a:ea typeface="微软雅黑" panose="020B0503020204020204" charset="-122"/>
              <a:cs typeface="+mn-ea"/>
              <a:sym typeface="+mn-ea"/>
            </a:endParaRPr>
          </a:p>
          <a:p>
            <a:pPr indent="0" algn="just" fontAlgn="auto">
              <a:lnSpc>
                <a:spcPts val="3000"/>
              </a:lnSpc>
              <a:buClrTx/>
              <a:buSzTx/>
              <a:buFont typeface="Arial" panose="02080604020202020204" pitchFamily="34" charset="0"/>
              <a:buNone/>
            </a:pPr>
            <a:r>
              <a:rPr lang="en-US" altLang="zh-CN" sz="2000" dirty="0">
                <a:solidFill>
                  <a:schemeClr val="accent2"/>
                </a:solidFill>
                <a:latin typeface="+mj-ea"/>
                <a:ea typeface="+mj-ea"/>
                <a:cs typeface="+mj-ea"/>
                <a:sym typeface="+mn-ea"/>
              </a:rPr>
              <a:t>      </a:t>
            </a:r>
            <a:r>
              <a:rPr lang="en-US" altLang="zh-CN" dirty="0">
                <a:solidFill>
                  <a:schemeClr val="accent2"/>
                </a:solidFill>
                <a:latin typeface="+mj-ea"/>
                <a:ea typeface="+mj-ea"/>
                <a:cs typeface="+mj-ea"/>
                <a:sym typeface="+mn-ea"/>
              </a:rPr>
              <a:t>二是加强监督管理。</a:t>
            </a:r>
            <a:r>
              <a:rPr lang="en-US" altLang="zh-CN" dirty="0">
                <a:solidFill>
                  <a:schemeClr val="tx1"/>
                </a:solidFill>
                <a:latin typeface="+mj-ea"/>
                <a:ea typeface="+mj-ea"/>
                <a:cs typeface="+mj-ea"/>
                <a:sym typeface="+mn-ea"/>
              </a:rPr>
              <a:t>2022</a:t>
            </a:r>
            <a:r>
              <a:rPr lang="zh-CN" altLang="en-US" dirty="0">
                <a:solidFill>
                  <a:schemeClr val="tx1"/>
                </a:solidFill>
                <a:latin typeface="+mj-ea"/>
                <a:ea typeface="+mj-ea"/>
                <a:cs typeface="+mj-ea"/>
                <a:sym typeface="+mn-ea"/>
              </a:rPr>
              <a:t>年</a:t>
            </a:r>
            <a:r>
              <a:rPr lang="en-US" altLang="zh-CN" dirty="0">
                <a:solidFill>
                  <a:schemeClr val="tx1"/>
                </a:solidFill>
                <a:latin typeface="+mj-ea"/>
                <a:ea typeface="+mj-ea"/>
                <a:cs typeface="+mj-ea"/>
                <a:sym typeface="+mn-ea"/>
              </a:rPr>
              <a:t>4</a:t>
            </a:r>
            <a:r>
              <a:rPr lang="zh-CN" altLang="en-US" dirty="0">
                <a:solidFill>
                  <a:schemeClr val="tx1"/>
                </a:solidFill>
                <a:latin typeface="+mj-ea"/>
                <a:ea typeface="+mj-ea"/>
                <a:cs typeface="+mj-ea"/>
                <a:sym typeface="+mn-ea"/>
              </a:rPr>
              <a:t>月和</a:t>
            </a:r>
            <a:r>
              <a:rPr lang="en-US" altLang="zh-CN" dirty="0">
                <a:solidFill>
                  <a:schemeClr val="tx1"/>
                </a:solidFill>
                <a:latin typeface="+mj-ea"/>
                <a:ea typeface="+mj-ea"/>
                <a:cs typeface="+mj-ea"/>
                <a:sym typeface="+mn-ea"/>
              </a:rPr>
              <a:t>8</a:t>
            </a:r>
            <a:r>
              <a:rPr lang="zh-CN" altLang="en-US" dirty="0">
                <a:solidFill>
                  <a:schemeClr val="tx1"/>
                </a:solidFill>
                <a:latin typeface="+mj-ea"/>
                <a:ea typeface="+mj-ea"/>
                <a:cs typeface="+mj-ea"/>
                <a:sym typeface="+mn-ea"/>
              </a:rPr>
              <a:t>月分别</a:t>
            </a:r>
            <a:r>
              <a:rPr lang="en-US" altLang="zh-CN" dirty="0">
                <a:solidFill>
                  <a:schemeClr val="tx1">
                    <a:lumMod val="85000"/>
                    <a:lumOff val="15000"/>
                  </a:schemeClr>
                </a:solidFill>
                <a:latin typeface="+mj-ea"/>
                <a:ea typeface="+mj-ea"/>
                <a:cs typeface="+mj-ea"/>
                <a:sym typeface="+mn-ea"/>
              </a:rPr>
              <a:t>对12</a:t>
            </a:r>
            <a:r>
              <a:rPr lang="zh-CN" altLang="en-US" dirty="0">
                <a:solidFill>
                  <a:schemeClr val="tx1">
                    <a:lumMod val="85000"/>
                    <a:lumOff val="15000"/>
                  </a:schemeClr>
                </a:solidFill>
                <a:latin typeface="+mj-ea"/>
                <a:ea typeface="+mj-ea"/>
                <a:cs typeface="+mj-ea"/>
                <a:sym typeface="+mn-ea"/>
              </a:rPr>
              <a:t>家</a:t>
            </a:r>
            <a:r>
              <a:rPr lang="en-US" altLang="zh-CN" dirty="0">
                <a:solidFill>
                  <a:schemeClr val="tx1">
                    <a:lumMod val="85000"/>
                    <a:lumOff val="15000"/>
                  </a:schemeClr>
                </a:solidFill>
                <a:latin typeface="+mj-ea"/>
                <a:ea typeface="+mj-ea"/>
                <a:cs typeface="+mj-ea"/>
                <a:sym typeface="+mn-ea"/>
              </a:rPr>
              <a:t>机关食堂反食品浪费工作进行季度抽查评估，并对评估结果分</a:t>
            </a:r>
            <a:r>
              <a:rPr lang="zh-CN" altLang="en-US" dirty="0">
                <a:solidFill>
                  <a:schemeClr val="tx1">
                    <a:lumMod val="85000"/>
                    <a:lumOff val="15000"/>
                  </a:schemeClr>
                </a:solidFill>
                <a:latin typeface="+mj-ea"/>
                <a:ea typeface="+mj-ea"/>
                <a:cs typeface="+mj-ea"/>
                <a:sym typeface="+mn-ea"/>
              </a:rPr>
              <a:t>优秀、良好、合格、不合格</a:t>
            </a:r>
            <a:r>
              <a:rPr lang="en-US" altLang="zh-CN" dirty="0">
                <a:solidFill>
                  <a:schemeClr val="tx1">
                    <a:lumMod val="85000"/>
                    <a:lumOff val="15000"/>
                  </a:schemeClr>
                </a:solidFill>
                <a:latin typeface="+mj-ea"/>
                <a:ea typeface="+mj-ea"/>
                <a:cs typeface="+mj-ea"/>
                <a:sym typeface="+mn-ea"/>
              </a:rPr>
              <a:t>四等进行通报。</a:t>
            </a:r>
            <a:endParaRPr lang="en-US" altLang="zh-CN" dirty="0">
              <a:solidFill>
                <a:schemeClr val="tx1">
                  <a:lumMod val="85000"/>
                  <a:lumOff val="15000"/>
                </a:schemeClr>
              </a:solidFill>
              <a:latin typeface="+mj-ea"/>
              <a:ea typeface="+mj-ea"/>
              <a:cs typeface="+mj-ea"/>
              <a:sym typeface="+mn-ea"/>
            </a:endParaRPr>
          </a:p>
          <a:p>
            <a:pPr indent="0" algn="just" fontAlgn="auto">
              <a:lnSpc>
                <a:spcPts val="3000"/>
              </a:lnSpc>
              <a:buClrTx/>
              <a:buSzTx/>
              <a:buFont typeface="Arial" panose="02080604020202020204" pitchFamily="34" charset="0"/>
              <a:buNone/>
            </a:pPr>
            <a:r>
              <a:rPr lang="en-US" altLang="zh-CN" dirty="0">
                <a:solidFill>
                  <a:schemeClr val="accent2"/>
                </a:solidFill>
                <a:latin typeface="+mj-ea"/>
                <a:ea typeface="+mj-ea"/>
                <a:cs typeface="+mj-ea"/>
                <a:sym typeface="+mn-ea"/>
              </a:rPr>
              <a:t>       三是强化宣</a:t>
            </a:r>
            <a:r>
              <a:rPr lang="en-US" altLang="zh-CN" dirty="0">
                <a:solidFill>
                  <a:srgbClr val="ED7D31"/>
                </a:solidFill>
                <a:latin typeface="+mj-ea"/>
                <a:ea typeface="+mj-ea"/>
                <a:cs typeface="+mj-ea"/>
                <a:sym typeface="+mn-ea"/>
              </a:rPr>
              <a:t>传引</a:t>
            </a:r>
            <a:r>
              <a:rPr lang="en-US" altLang="zh-CN" dirty="0">
                <a:solidFill>
                  <a:schemeClr val="accent2"/>
                </a:solidFill>
                <a:latin typeface="+mj-ea"/>
                <a:ea typeface="+mj-ea"/>
                <a:cs typeface="+mj-ea"/>
                <a:sym typeface="+mn-ea"/>
              </a:rPr>
              <a:t>导。</a:t>
            </a:r>
            <a:r>
              <a:rPr lang="zh-CN" altLang="en-US" dirty="0">
                <a:solidFill>
                  <a:schemeClr val="tx1">
                    <a:lumMod val="85000"/>
                    <a:lumOff val="15000"/>
                  </a:schemeClr>
                </a:solidFill>
                <a:latin typeface="+mj-ea"/>
                <a:ea typeface="+mj-ea"/>
                <a:cs typeface="+mj-ea"/>
                <a:sym typeface="+mn-ea"/>
              </a:rPr>
              <a:t>在市直机关食堂率先推行反食品浪费公示制度，培育餐厅节约文化；集中开展反食品浪费主题展，倡树节约新风。</a:t>
            </a:r>
            <a:endParaRPr lang="en-US" altLang="zh-CN" dirty="0">
              <a:solidFill>
                <a:schemeClr val="tx1">
                  <a:lumMod val="85000"/>
                  <a:lumOff val="15000"/>
                </a:schemeClr>
              </a:solidFill>
              <a:latin typeface="+mj-ea"/>
              <a:ea typeface="+mj-ea"/>
              <a:cs typeface="+mj-ea"/>
              <a:sym typeface="+mn-ea"/>
            </a:endParaRPr>
          </a:p>
        </p:txBody>
      </p:sp>
      <p:grpSp>
        <p:nvGrpSpPr>
          <p:cNvPr id="2" name="组合 1"/>
          <p:cNvGrpSpPr/>
          <p:nvPr/>
        </p:nvGrpSpPr>
        <p:grpSpPr>
          <a:xfrm>
            <a:off x="1013460" y="709295"/>
            <a:ext cx="4311015" cy="653415"/>
            <a:chOff x="4875153" y="984006"/>
            <a:chExt cx="6660746" cy="863968"/>
          </a:xfrm>
        </p:grpSpPr>
        <p:sp>
          <p:nvSpPr>
            <p:cNvPr id="11" name="文本框 10"/>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2" name="直接连接符 1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10" name="图片 9" descr="webwxgetmsgimg"/>
          <p:cNvPicPr/>
          <p:nvPr/>
        </p:nvPicPr>
        <p:blipFill>
          <a:blip r:embed="rId1"/>
          <a:stretch>
            <a:fillRect/>
          </a:stretch>
        </p:blipFill>
        <p:spPr>
          <a:xfrm>
            <a:off x="6638400" y="1703705"/>
            <a:ext cx="4705200" cy="325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649605" y="2222500"/>
            <a:ext cx="5379720" cy="3425190"/>
          </a:xfrm>
          <a:prstGeom prst="rect">
            <a:avLst/>
          </a:prstGeom>
          <a:noFill/>
        </p:spPr>
        <p:txBody>
          <a:bodyPr wrap="square" rtlCol="0" anchor="t">
            <a:spAutoFit/>
          </a:bodyPr>
          <a:p>
            <a:pPr algn="just" fontAlgn="auto">
              <a:lnSpc>
                <a:spcPts val="2600"/>
              </a:lnSpc>
              <a:buClrTx/>
              <a:buSzTx/>
              <a:buNone/>
            </a:pPr>
            <a:r>
              <a:rPr lang="en-US" altLang="zh-CN" sz="1600" dirty="0">
                <a:solidFill>
                  <a:schemeClr val="tx1">
                    <a:lumMod val="85000"/>
                    <a:lumOff val="15000"/>
                  </a:schemeClr>
                </a:solidFill>
                <a:latin typeface="+mj-ea"/>
                <a:ea typeface="+mj-ea"/>
                <a:cs typeface="+mj-ea"/>
              </a:rPr>
              <a:t>       </a:t>
            </a:r>
            <a:r>
              <a:rPr lang="en-US" altLang="zh-CN" dirty="0">
                <a:solidFill>
                  <a:schemeClr val="tx1"/>
                </a:solidFill>
                <a:latin typeface="+mj-ea"/>
                <a:ea typeface="+mj-ea"/>
                <a:cs typeface="+mj-ea"/>
              </a:rPr>
              <a:t>2021年，该项工作已在临清进行试点</a:t>
            </a:r>
            <a:r>
              <a:rPr lang="zh-CN" altLang="en-US" dirty="0">
                <a:solidFill>
                  <a:schemeClr val="tx1"/>
                </a:solidFill>
                <a:latin typeface="+mj-ea"/>
                <a:ea typeface="+mj-ea"/>
                <a:cs typeface="+mj-ea"/>
              </a:rPr>
              <a:t>；</a:t>
            </a:r>
            <a:r>
              <a:rPr lang="en-US" altLang="zh-CN" dirty="0">
                <a:solidFill>
                  <a:schemeClr val="tx1"/>
                </a:solidFill>
                <a:latin typeface="+mj-ea"/>
                <a:ea typeface="+mj-ea"/>
                <a:cs typeface="+mj-ea"/>
              </a:rPr>
              <a:t>2022</a:t>
            </a:r>
            <a:r>
              <a:rPr lang="zh-CN" altLang="en-US" dirty="0">
                <a:solidFill>
                  <a:schemeClr val="tx1"/>
                </a:solidFill>
                <a:latin typeface="+mj-ea"/>
                <a:ea typeface="+mj-ea"/>
                <a:cs typeface="+mj-ea"/>
              </a:rPr>
              <a:t>年</a:t>
            </a:r>
            <a:r>
              <a:rPr lang="en-US" altLang="zh-CN" dirty="0">
                <a:solidFill>
                  <a:schemeClr val="tx1"/>
                </a:solidFill>
                <a:latin typeface="+mj-ea"/>
                <a:ea typeface="+mj-ea"/>
                <a:cs typeface="+mj-ea"/>
              </a:rPr>
              <a:t>6月，在临清召开全市公共机构节约能源资源暨合同能源管理现场会，邀请省局节能处</a:t>
            </a:r>
            <a:r>
              <a:rPr lang="zh-CN" altLang="en-US" dirty="0">
                <a:solidFill>
                  <a:schemeClr val="tx1"/>
                </a:solidFill>
                <a:latin typeface="+mj-ea"/>
                <a:ea typeface="+mj-ea"/>
                <a:cs typeface="+mj-ea"/>
              </a:rPr>
              <a:t>领导</a:t>
            </a:r>
            <a:r>
              <a:rPr lang="en-US" altLang="zh-CN" dirty="0">
                <a:solidFill>
                  <a:schemeClr val="tx1"/>
                </a:solidFill>
                <a:latin typeface="+mj-ea"/>
                <a:ea typeface="+mj-ea"/>
                <a:cs typeface="+mj-ea"/>
              </a:rPr>
              <a:t>同志进行现场指导培训；</a:t>
            </a:r>
            <a:r>
              <a:rPr lang="en-US" altLang="zh-CN" dirty="0">
                <a:sym typeface="+mn-ea"/>
              </a:rPr>
              <a:t>8月24日联合市教体局召开全市教育系统公共机构合同能源管理项目推介会，50余家有项目实施意向的学校相关负责人、8家节能服务企业代表参加会议，为学校与企业之间搭建双向交流平台，着力推动全市中小学校合同能源管理项目的落地</a:t>
            </a:r>
            <a:r>
              <a:rPr lang="zh-CN" altLang="en-US" dirty="0">
                <a:sym typeface="+mn-ea"/>
              </a:rPr>
              <a:t>；</a:t>
            </a:r>
            <a:r>
              <a:rPr lang="en-US" altLang="zh-CN" dirty="0">
                <a:solidFill>
                  <a:schemeClr val="tx1"/>
                </a:solidFill>
              </a:rPr>
              <a:t>9月制定</a:t>
            </a:r>
            <a:r>
              <a:rPr lang="zh-CN" altLang="en-US" dirty="0">
                <a:solidFill>
                  <a:schemeClr val="tx1"/>
                </a:solidFill>
              </a:rPr>
              <a:t>出台</a:t>
            </a:r>
            <a:r>
              <a:rPr lang="en-US" altLang="zh-CN" dirty="0">
                <a:solidFill>
                  <a:schemeClr val="tx1"/>
                </a:solidFill>
              </a:rPr>
              <a:t>《聊城市公共机构合同能源管理</a:t>
            </a:r>
            <a:r>
              <a:rPr lang="zh-CN" altLang="en-US" dirty="0">
                <a:solidFill>
                  <a:schemeClr val="tx1"/>
                </a:solidFill>
              </a:rPr>
              <a:t>暂行</a:t>
            </a:r>
            <a:r>
              <a:rPr lang="en-US" altLang="zh-CN" dirty="0">
                <a:solidFill>
                  <a:schemeClr val="tx1"/>
                </a:solidFill>
              </a:rPr>
              <a:t>办法》</a:t>
            </a:r>
            <a:r>
              <a:rPr lang="zh-CN" altLang="en-US" dirty="0">
                <a:solidFill>
                  <a:schemeClr val="tx1"/>
                </a:solidFill>
              </a:rPr>
              <a:t>。</a:t>
            </a:r>
            <a:endParaRPr lang="zh-CN" altLang="en-US" dirty="0">
              <a:solidFill>
                <a:schemeClr val="tx1"/>
              </a:solidFill>
              <a:latin typeface="Segoe UI" panose="020B0502040204020203" pitchFamily="34" charset="0"/>
              <a:ea typeface="微软雅黑" panose="020B0503020204020204" charset="-122"/>
              <a:cs typeface="+mn-ea"/>
            </a:endParaRPr>
          </a:p>
        </p:txBody>
      </p:sp>
      <p:sp>
        <p:nvSpPr>
          <p:cNvPr id="70" name="文本框 69"/>
          <p:cNvSpPr txBox="true"/>
          <p:nvPr/>
        </p:nvSpPr>
        <p:spPr>
          <a:xfrm>
            <a:off x="649340" y="1632740"/>
            <a:ext cx="4986655" cy="460375"/>
          </a:xfrm>
          <a:prstGeom prst="rect">
            <a:avLst/>
          </a:prstGeom>
          <a:noFill/>
        </p:spPr>
        <p:txBody>
          <a:bodyPr wrap="none" rtlCol="0">
            <a:spAutoFit/>
          </a:bodyPr>
          <a:p>
            <a:pPr marL="342900" indent="-342900" algn="l">
              <a:lnSpc>
                <a:spcPct val="100000"/>
              </a:lnSpc>
              <a:buClrTx/>
              <a:buSzTx/>
              <a:buFont typeface="Arial" panose="02080604020202020204" pitchFamily="34" charset="0"/>
              <a:buChar char="•"/>
            </a:pPr>
            <a:r>
              <a:rPr lang="en-US" altLang="zh-CN" sz="2400">
                <a:solidFill>
                  <a:schemeClr val="accent2"/>
                </a:solidFill>
                <a:sym typeface="+mn-ea"/>
              </a:rPr>
              <a:t>4</a:t>
            </a:r>
            <a:r>
              <a:rPr lang="zh-CN" altLang="en-US" sz="2400">
                <a:solidFill>
                  <a:schemeClr val="accent2"/>
                </a:solidFill>
                <a:sym typeface="+mn-ea"/>
              </a:rPr>
              <a:t>、实施合同能源管理及节能改造</a:t>
            </a:r>
            <a:endParaRPr lang="zh-CN" altLang="en-US" sz="2400">
              <a:solidFill>
                <a:schemeClr val="accent2"/>
              </a:solidFill>
              <a:sym typeface="+mn-ea"/>
            </a:endParaRPr>
          </a:p>
        </p:txBody>
      </p:sp>
      <p:grpSp>
        <p:nvGrpSpPr>
          <p:cNvPr id="3" name="组合 2"/>
          <p:cNvGrpSpPr/>
          <p:nvPr/>
        </p:nvGrpSpPr>
        <p:grpSpPr>
          <a:xfrm>
            <a:off x="1013460" y="709295"/>
            <a:ext cx="4311015" cy="653415"/>
            <a:chOff x="4875153" y="984006"/>
            <a:chExt cx="6660746" cy="863968"/>
          </a:xfrm>
        </p:grpSpPr>
        <p:sp>
          <p:nvSpPr>
            <p:cNvPr id="11" name="文本框 10"/>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2" name="直接连接符 1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descr="图片1"/>
          <p:cNvPicPr>
            <a:picLocks noChangeAspect="true"/>
          </p:cNvPicPr>
          <p:nvPr/>
        </p:nvPicPr>
        <p:blipFill>
          <a:blip r:embed="rId1"/>
          <a:stretch>
            <a:fillRect/>
          </a:stretch>
        </p:blipFill>
        <p:spPr>
          <a:xfrm>
            <a:off x="7007860" y="781050"/>
            <a:ext cx="4188460" cy="2585720"/>
          </a:xfrm>
          <a:prstGeom prst="rect">
            <a:avLst/>
          </a:prstGeom>
        </p:spPr>
      </p:pic>
      <p:sp>
        <p:nvSpPr>
          <p:cNvPr id="2" name="文本框 1"/>
          <p:cNvSpPr txBox="true"/>
          <p:nvPr/>
        </p:nvSpPr>
        <p:spPr>
          <a:xfrm>
            <a:off x="6621780" y="3481705"/>
            <a:ext cx="5265420" cy="2117725"/>
          </a:xfrm>
          <a:prstGeom prst="rect">
            <a:avLst/>
          </a:prstGeom>
          <a:noFill/>
        </p:spPr>
        <p:txBody>
          <a:bodyPr wrap="square" rtlCol="0" anchor="t">
            <a:spAutoFit/>
          </a:bodyPr>
          <a:p>
            <a:pPr algn="just" fontAlgn="auto">
              <a:lnSpc>
                <a:spcPts val="2600"/>
              </a:lnSpc>
            </a:pPr>
            <a:r>
              <a:rPr lang="en-US" altLang="zh-CN" dirty="0">
                <a:solidFill>
                  <a:schemeClr val="tx1">
                    <a:lumMod val="85000"/>
                    <a:lumOff val="15000"/>
                  </a:schemeClr>
                </a:solidFill>
                <a:latin typeface="+mj-ea"/>
                <a:ea typeface="+mj-ea"/>
                <a:cs typeface="+mj-ea"/>
                <a:sym typeface="+mn-ea"/>
              </a:rPr>
              <a:t>       </a:t>
            </a:r>
            <a:r>
              <a:rPr lang="zh-CN" altLang="en-US" dirty="0">
                <a:solidFill>
                  <a:schemeClr val="tx1">
                    <a:lumMod val="85000"/>
                    <a:lumOff val="15000"/>
                  </a:schemeClr>
                </a:solidFill>
                <a:latin typeface="+mj-ea"/>
                <a:ea typeface="+mj-ea"/>
                <a:cs typeface="+mj-ea"/>
                <a:sym typeface="+mn-ea"/>
              </a:rPr>
              <a:t>此外，</a:t>
            </a:r>
            <a:r>
              <a:rPr lang="en-US" altLang="zh-CN" dirty="0">
                <a:solidFill>
                  <a:schemeClr val="tx1">
                    <a:lumMod val="85000"/>
                    <a:lumOff val="15000"/>
                  </a:schemeClr>
                </a:solidFill>
                <a:latin typeface="+mj-ea"/>
                <a:ea typeface="+mj-ea"/>
                <a:cs typeface="+mj-ea"/>
                <a:sym typeface="+mn-ea"/>
              </a:rPr>
              <a:t>对接市住建局，将东昌路沿线12</a:t>
            </a:r>
            <a:r>
              <a:rPr lang="zh-CN" altLang="en-US" dirty="0">
                <a:solidFill>
                  <a:schemeClr val="tx1">
                    <a:lumMod val="85000"/>
                    <a:lumOff val="15000"/>
                  </a:schemeClr>
                </a:solidFill>
                <a:latin typeface="+mj-ea"/>
                <a:ea typeface="+mj-ea"/>
                <a:cs typeface="+mj-ea"/>
                <a:sym typeface="+mn-ea"/>
              </a:rPr>
              <a:t>处</a:t>
            </a:r>
            <a:r>
              <a:rPr lang="en-US" altLang="zh-CN" dirty="0">
                <a:solidFill>
                  <a:schemeClr val="tx1">
                    <a:lumMod val="85000"/>
                    <a:lumOff val="15000"/>
                  </a:schemeClr>
                </a:solidFill>
                <a:latin typeface="+mj-ea"/>
                <a:ea typeface="+mj-ea"/>
                <a:cs typeface="+mj-ea"/>
                <a:sym typeface="+mn-ea"/>
              </a:rPr>
              <a:t>办公区列入城市更新框架；对接市发改委，着力推动7县市区整建制光伏项目落地；会同市水利局等单位开展节水型单位创建活动，力争到年底，60%以上的市级党政机关和市属事业单位建成节水型单位。</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endParaRPr>
          </a:p>
          <a:p>
            <a:pPr algn="l">
              <a:lnSpc>
                <a:spcPct val="130000"/>
              </a:lnSpc>
              <a:buClrTx/>
              <a:buSzTx/>
              <a:buNone/>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7 2021年全国低碳日当天，上线“绿建未来”生活垃圾分类小程序"/>
          <p:cNvPicPr>
            <a:picLocks noChangeAspect="true"/>
          </p:cNvPicPr>
          <p:nvPr/>
        </p:nvPicPr>
        <p:blipFill>
          <a:blip r:embed="rId1"/>
          <a:stretch>
            <a:fillRect/>
          </a:stretch>
        </p:blipFill>
        <p:spPr>
          <a:xfrm>
            <a:off x="799465" y="2680335"/>
            <a:ext cx="4615180" cy="3259455"/>
          </a:xfrm>
          <a:prstGeom prst="rect">
            <a:avLst/>
          </a:prstGeom>
        </p:spPr>
      </p:pic>
      <p:pic>
        <p:nvPicPr>
          <p:cNvPr id="2" name="图片 1" descr="3.7  2021年5月-7月，在我市幼儿园、小学、初中、高中各阶段学校中分别选取1所学校进行垃圾分类校园巡展，开展节能环保知识宣传活动"/>
          <p:cNvPicPr/>
          <p:nvPr/>
        </p:nvPicPr>
        <p:blipFill>
          <a:blip r:embed="rId2"/>
          <a:srcRect t="-28" r="49927"/>
          <a:stretch>
            <a:fillRect/>
          </a:stretch>
        </p:blipFill>
        <p:spPr>
          <a:xfrm>
            <a:off x="7197725" y="304165"/>
            <a:ext cx="4545965" cy="2269490"/>
          </a:xfrm>
          <a:prstGeom prst="rect">
            <a:avLst/>
          </a:prstGeom>
        </p:spPr>
      </p:pic>
      <p:sp>
        <p:nvSpPr>
          <p:cNvPr id="70" name="文本框 69"/>
          <p:cNvSpPr txBox="true"/>
          <p:nvPr/>
        </p:nvSpPr>
        <p:spPr>
          <a:xfrm>
            <a:off x="799465" y="1706245"/>
            <a:ext cx="4318635" cy="460375"/>
          </a:xfrm>
          <a:prstGeom prst="rect">
            <a:avLst/>
          </a:prstGeom>
          <a:noFill/>
        </p:spPr>
        <p:txBody>
          <a:bodyPr wrap="square" rtlCol="0">
            <a:spAutoFit/>
          </a:bodyPr>
          <a:p>
            <a:pPr marL="342900" indent="-342900" algn="l">
              <a:lnSpc>
                <a:spcPct val="100000"/>
              </a:lnSpc>
              <a:buClrTx/>
              <a:buSzTx/>
              <a:buFont typeface="Arial" panose="02080604020202020204" pitchFamily="34" charset="0"/>
              <a:buChar char="•"/>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5</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有效培育绿色节能文化</a:t>
            </a:r>
            <a:endPar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4" name="组合 3"/>
          <p:cNvGrpSpPr/>
          <p:nvPr/>
        </p:nvGrpSpPr>
        <p:grpSpPr>
          <a:xfrm>
            <a:off x="1013460" y="709295"/>
            <a:ext cx="4311015" cy="653415"/>
            <a:chOff x="4875153" y="984006"/>
            <a:chExt cx="6660746" cy="863968"/>
          </a:xfrm>
        </p:grpSpPr>
        <p:sp>
          <p:nvSpPr>
            <p:cNvPr id="11" name="文本框 10"/>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带</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2" name="直接连接符 11"/>
            <p:cNvCxnSpPr/>
            <p:nvPr/>
          </p:nvCxnSpPr>
          <p:spPr>
            <a:xfrm>
              <a:off x="5173410" y="1847974"/>
              <a:ext cx="6190795"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5" name="图片 4" descr="6月13日赴聊城市国际会展中心开展“节能降碳 绿建未来”漫画巡展"/>
          <p:cNvPicPr>
            <a:picLocks noChangeAspect="true"/>
          </p:cNvPicPr>
          <p:nvPr/>
        </p:nvPicPr>
        <p:blipFill>
          <a:blip r:embed="rId3"/>
          <a:stretch>
            <a:fillRect/>
          </a:stretch>
        </p:blipFill>
        <p:spPr>
          <a:xfrm>
            <a:off x="8623300" y="2680335"/>
            <a:ext cx="3120390" cy="3259455"/>
          </a:xfrm>
          <a:prstGeom prst="rect">
            <a:avLst/>
          </a:prstGeom>
        </p:spPr>
      </p:pic>
      <p:pic>
        <p:nvPicPr>
          <p:cNvPr id="6" name="图片 5"/>
          <p:cNvPicPr>
            <a:picLocks noChangeAspect="true"/>
          </p:cNvPicPr>
          <p:nvPr/>
        </p:nvPicPr>
        <p:blipFill>
          <a:blip r:embed="rId4"/>
          <a:stretch>
            <a:fillRect/>
          </a:stretch>
        </p:blipFill>
        <p:spPr>
          <a:xfrm>
            <a:off x="5560695" y="2680335"/>
            <a:ext cx="2874645" cy="3302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2078" y="101044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520"/>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多元分析：解改革之困</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02</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17" name="组合 16"/>
          <p:cNvGrpSpPr/>
          <p:nvPr/>
        </p:nvGrpSpPr>
        <p:grpSpPr>
          <a:xfrm>
            <a:off x="1442566" y="3732530"/>
            <a:ext cx="9306867" cy="1992630"/>
            <a:chOff x="3875" y="5919"/>
            <a:chExt cx="11970" cy="3138"/>
          </a:xfrm>
        </p:grpSpPr>
        <p:sp>
          <p:nvSpPr>
            <p:cNvPr id="9" name="文本框 8"/>
            <p:cNvSpPr txBox="true"/>
            <p:nvPr/>
          </p:nvSpPr>
          <p:spPr>
            <a:xfrm>
              <a:off x="7981" y="6878"/>
              <a:ext cx="3257"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公共机构节能</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“带”起来</a:t>
              </a:r>
              <a:endParaRPr lang="zh-CN" altLang="en-US" sz="2800" dirty="0">
                <a:solidFill>
                  <a:schemeClr val="accent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11" name="文本框 10"/>
            <p:cNvSpPr txBox="true"/>
            <p:nvPr/>
          </p:nvSpPr>
          <p:spPr>
            <a:xfrm>
              <a:off x="12703" y="6878"/>
              <a:ext cx="3142" cy="2179"/>
            </a:xfrm>
            <a:prstGeom prst="rect">
              <a:avLst/>
            </a:prstGeom>
            <a:noFill/>
          </p:spPr>
          <p:txBody>
            <a:bodyPr wrap="square" rtlCol="0">
              <a:spAutoFit/>
              <a:scene3d>
                <a:camera prst="orthographicFront"/>
                <a:lightRig rig="threePt" dir="t"/>
              </a:scene3d>
            </a:bodyPr>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办公用房</a:t>
              </a:r>
              <a:endPar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“统”起来</a:t>
              </a:r>
              <a:endParaRPr lang="zh-CN" altLang="en-US" sz="2800" dirty="0">
                <a:solidFill>
                  <a:srgbClr val="ED7D31"/>
                </a:solidFill>
                <a:effectLst>
                  <a:outerShdw blurRad="38100" dist="25400" dir="5400000" algn="ctr" rotWithShape="0">
                    <a:srgbClr val="6E747A">
                      <a:alpha val="43000"/>
                    </a:srgbClr>
                  </a:outerShdw>
                </a:effectLst>
                <a:latin typeface="Segoe UI" panose="020B0502040204020203" pitchFamily="34" charset="0"/>
                <a:ea typeface="微软雅黑" panose="020B0503020204020204" charset="-122"/>
                <a:sym typeface="Segoe UI" panose="020B0502040204020203" pitchFamily="34" charset="0"/>
              </a:endParaRPr>
            </a:p>
          </p:txBody>
        </p:sp>
        <p:sp>
          <p:nvSpPr>
            <p:cNvPr id="6" name="文本框 5"/>
            <p:cNvSpPr txBox="true"/>
            <p:nvPr/>
          </p:nvSpPr>
          <p:spPr>
            <a:xfrm>
              <a:off x="3875" y="6877"/>
              <a:ext cx="3050" cy="2179"/>
            </a:xfrm>
            <a:prstGeom prst="rect">
              <a:avLst/>
            </a:prstGeom>
            <a:noFill/>
          </p:spPr>
          <p:txBody>
            <a:bodyPr wrap="square" rtlCol="0">
              <a:spAutoFit/>
              <a:scene3d>
                <a:camera prst="orthographicFront"/>
                <a:lightRig rig="threePt" dir="t"/>
              </a:scene3d>
            </a:bodyPr>
            <a:p>
              <a:pPr algn="ctr">
                <a:lnSpc>
                  <a:spcPct val="150000"/>
                </a:lnSpc>
                <a:buClrTx/>
                <a:buSzTx/>
                <a:buNone/>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公务用车</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ctr">
                <a:lnSpc>
                  <a:spcPct val="150000"/>
                </a:lnSpc>
                <a:buClrTx/>
                <a:buSzTx/>
                <a:buNone/>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“动”起来</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pic>
          <p:nvPicPr>
            <p:cNvPr id="14" name="图片 13"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862" y="5953"/>
              <a:ext cx="1077" cy="1077"/>
            </a:xfrm>
            <a:prstGeom prst="rect">
              <a:avLst/>
            </a:prstGeom>
          </p:spPr>
        </p:pic>
        <p:pic>
          <p:nvPicPr>
            <p:cNvPr id="15" name="图片 14" descr="303b32313535393933333bbddac4dc"/>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9131" y="5919"/>
              <a:ext cx="958" cy="958"/>
            </a:xfrm>
            <a:prstGeom prst="rect">
              <a:avLst/>
            </a:prstGeom>
          </p:spPr>
        </p:pic>
        <p:pic>
          <p:nvPicPr>
            <p:cNvPr id="16" name="图片 15" descr="343435383037363b343532333737333bb0ecb9abc2a5"/>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3795" y="5919"/>
              <a:ext cx="958" cy="958"/>
            </a:xfrm>
            <a:prstGeom prst="rect">
              <a:avLst/>
            </a:prstGeom>
          </p:spPr>
        </p:pic>
      </p:grpSp>
      <p:sp>
        <p:nvSpPr>
          <p:cNvPr id="2" name="文本框 1"/>
          <p:cNvSpPr txBox="true"/>
          <p:nvPr/>
        </p:nvSpPr>
        <p:spPr>
          <a:xfrm>
            <a:off x="2453005" y="1236980"/>
            <a:ext cx="713740" cy="768350"/>
          </a:xfrm>
          <a:prstGeom prst="rect">
            <a:avLst/>
          </a:prstGeom>
          <a:noFill/>
        </p:spPr>
        <p:txBody>
          <a:bodyPr wrap="square" rtlCol="0" anchor="t">
            <a:spAutoFit/>
          </a:bodyPr>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13460" y="709200"/>
            <a:ext cx="4311015" cy="643985"/>
            <a:chOff x="4875153" y="1009069"/>
            <a:chExt cx="6660746" cy="851499"/>
          </a:xfrm>
        </p:grpSpPr>
        <p:sp>
          <p:nvSpPr>
            <p:cNvPr id="4" name="文本框 3"/>
            <p:cNvSpPr txBox="true"/>
            <p:nvPr/>
          </p:nvSpPr>
          <p:spPr>
            <a:xfrm>
              <a:off x="4875153" y="1009069"/>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99200" y="2428875"/>
            <a:ext cx="3133725" cy="734060"/>
            <a:chOff x="3045" y="3795"/>
            <a:chExt cx="4935" cy="1156"/>
          </a:xfrm>
        </p:grpSpPr>
        <p:sp>
          <p:nvSpPr>
            <p:cNvPr id="7" name="矩形 6"/>
            <p:cNvSpPr/>
            <p:nvPr>
              <p:custDataLst>
                <p:tags r:id="rId1"/>
              </p:custDataLst>
            </p:nvPr>
          </p:nvSpPr>
          <p:spPr>
            <a:xfrm>
              <a:off x="3045" y="4007"/>
              <a:ext cx="790" cy="944"/>
            </a:xfrm>
            <a:prstGeom prst="rect">
              <a:avLst/>
            </a:prstGeom>
            <a:solidFill>
              <a:srgbClr val="92D050">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92D050">
                      <a:lumMod val="50000"/>
                    </a:srgbClr>
                  </a:solidFill>
                  <a:latin typeface="Arial" panose="02080604020202020204" pitchFamily="34" charset="0"/>
                  <a:ea typeface="+mn-ea"/>
                  <a:cs typeface="+mn-ea"/>
                  <a:sym typeface="Arial" panose="02080604020202020204" pitchFamily="34" charset="0"/>
                </a:rPr>
                <a:t>1</a:t>
              </a:r>
              <a:endParaRPr lang="zh-CN" altLang="en-US" sz="2400" smtClean="0">
                <a:solidFill>
                  <a:srgbClr val="92D050">
                    <a:lumMod val="50000"/>
                  </a:srgbClr>
                </a:solidFill>
                <a:latin typeface="Arial" panose="02080604020202020204" pitchFamily="34" charset="0"/>
                <a:ea typeface="宋体" pitchFamily="2" charset="-122"/>
                <a:cs typeface="+mn-ea"/>
                <a:sym typeface="Arial" panose="02080604020202020204" pitchFamily="34" charset="0"/>
              </a:endParaRPr>
            </a:p>
          </p:txBody>
        </p:sp>
        <p:sp>
          <p:nvSpPr>
            <p:cNvPr id="9" name="任意多边形 8"/>
            <p:cNvSpPr/>
            <p:nvPr>
              <p:custDataLst>
                <p:tags r:id="rId2"/>
              </p:custDataLst>
            </p:nvPr>
          </p:nvSpPr>
          <p:spPr>
            <a:xfrm rot="20345822">
              <a:off x="3486" y="3933"/>
              <a:ext cx="932" cy="882"/>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92D050">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8" name="矩形 7"/>
            <p:cNvSpPr/>
            <p:nvPr>
              <p:custDataLst>
                <p:tags r:id="rId3"/>
              </p:custDataLst>
            </p:nvPr>
          </p:nvSpPr>
          <p:spPr>
            <a:xfrm>
              <a:off x="4218" y="3795"/>
              <a:ext cx="3763" cy="944"/>
            </a:xfrm>
            <a:prstGeom prst="rect">
              <a:avLst/>
            </a:prstGeom>
            <a:solidFill>
              <a:srgbClr val="92D050"/>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lnSpc>
                  <a:spcPct val="130000"/>
                </a:lnSpc>
              </a:pPr>
              <a:r>
                <a:rPr lang="zh-CN" altLang="da-DK" sz="2400" dirty="0">
                  <a:solidFill>
                    <a:sysClr val="window" lastClr="FFFFFF"/>
                  </a:solidFill>
                  <a:sym typeface="Arial" panose="02080604020202020204" pitchFamily="34" charset="0"/>
                </a:rPr>
                <a:t>先天不足</a:t>
              </a:r>
              <a:endParaRPr lang="zh-CN" altLang="da-DK" sz="2400" dirty="0">
                <a:solidFill>
                  <a:sysClr val="window" lastClr="FFFFFF"/>
                </a:solidFill>
                <a:sym typeface="Arial" panose="02080604020202020204" pitchFamily="34" charset="0"/>
              </a:endParaRPr>
            </a:p>
          </p:txBody>
        </p:sp>
      </p:grpSp>
      <p:sp>
        <p:nvSpPr>
          <p:cNvPr id="11" name="文本框 10"/>
          <p:cNvSpPr txBox="true"/>
          <p:nvPr/>
        </p:nvSpPr>
        <p:spPr>
          <a:xfrm>
            <a:off x="799200" y="3162935"/>
            <a:ext cx="5353050" cy="2399665"/>
          </a:xfrm>
          <a:prstGeom prst="rect">
            <a:avLst/>
          </a:prstGeom>
          <a:noFill/>
        </p:spPr>
        <p:txBody>
          <a:bodyPr wrap="square" rtlCol="0" anchor="t">
            <a:spAutoFit/>
          </a:bodyPr>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en-US" altLang="zh-CN" dirty="0">
                <a:solidFill>
                  <a:schemeClr val="tx1">
                    <a:lumMod val="85000"/>
                    <a:lumOff val="15000"/>
                  </a:schemeClr>
                </a:solidFill>
                <a:latin typeface="+mj-ea"/>
                <a:ea typeface="+mj-ea"/>
                <a:cs typeface="+mj-ea"/>
                <a:sym typeface="Segoe UI" panose="020B0502040204020203" pitchFamily="34" charset="0"/>
              </a:rPr>
              <a:t> </a:t>
            </a:r>
            <a:r>
              <a:rPr lang="zh-CN" altLang="en-US" dirty="0">
                <a:solidFill>
                  <a:schemeClr val="tx1">
                    <a:lumMod val="85000"/>
                    <a:lumOff val="15000"/>
                  </a:schemeClr>
                </a:solidFill>
                <a:latin typeface="+mj-ea"/>
                <a:ea typeface="+mj-ea"/>
                <a:cs typeface="+mj-ea"/>
                <a:sym typeface="Segoe UI" panose="020B0502040204020203" pitchFamily="34" charset="0"/>
              </a:rPr>
              <a:t>我市市级行政事业单位办公用房多数建于上世纪九十年代末至本世纪初，有条件的单位均自建了办公楼，未进行统一规划，比较分散。2013年，中共中央办公厅、国务院办公厅印发了《关于党政机关停止新建楼堂馆所和清理办公用房的通知》，聊城错过了集中统一的末班车。</a:t>
            </a:r>
            <a:endParaRPr lang="zh-CN" altLang="en-US">
              <a:latin typeface="+mj-ea"/>
              <a:ea typeface="+mj-ea"/>
              <a:cs typeface="+mj-ea"/>
            </a:endParaRPr>
          </a:p>
        </p:txBody>
      </p:sp>
      <p:pic>
        <p:nvPicPr>
          <p:cNvPr id="6" name="图片 5"/>
          <p:cNvPicPr/>
          <p:nvPr/>
        </p:nvPicPr>
        <p:blipFill>
          <a:blip r:embed="rId4"/>
          <a:stretch>
            <a:fillRect/>
          </a:stretch>
        </p:blipFill>
        <p:spPr>
          <a:xfrm>
            <a:off x="6638400" y="1804035"/>
            <a:ext cx="4705200" cy="3250800"/>
          </a:xfrm>
          <a:prstGeom prst="rect">
            <a:avLst/>
          </a:prstGeom>
        </p:spPr>
      </p:pic>
      <p:sp>
        <p:nvSpPr>
          <p:cNvPr id="100" name="文本框 99"/>
          <p:cNvSpPr txBox="true"/>
          <p:nvPr/>
        </p:nvSpPr>
        <p:spPr>
          <a:xfrm>
            <a:off x="799200" y="1706400"/>
            <a:ext cx="3775710" cy="521970"/>
          </a:xfrm>
          <a:prstGeom prst="rect">
            <a:avLst/>
          </a:prstGeom>
          <a:noFill/>
          <a:ln w="9525">
            <a:noFill/>
          </a:ln>
        </p:spPr>
        <p:txBody>
          <a:bodyPr wrap="square">
            <a:spAutoFit/>
          </a:bodyPr>
          <a:p>
            <a:pPr indent="0" fontAlgn="auto"/>
            <a:r>
              <a:rPr lang="zh-CN" sz="2800">
                <a:solidFill>
                  <a:srgbClr val="000000"/>
                </a:solidFill>
                <a:latin typeface="??_GB2312" charset="0"/>
                <a:ea typeface="微软雅黑" panose="020B0503020204020204" charset="-122"/>
              </a:rPr>
              <a:t>（一）原因分析</a:t>
            </a:r>
            <a:endParaRPr lang="zh-CN" altLang="en-US" sz="2800">
              <a:solidFill>
                <a:srgbClr val="000000"/>
              </a:solidFill>
              <a:latin typeface="??_GB2312"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descr="7b0a20202020227461726765744d6f64756c65223a202270726f636573734f6e6c696e65466f6e7473220a7d0a"/>
          <p:cNvSpPr txBox="true"/>
          <p:nvPr/>
        </p:nvSpPr>
        <p:spPr>
          <a:xfrm>
            <a:off x="720090" y="2538095"/>
            <a:ext cx="10737215" cy="1753235"/>
          </a:xfrm>
          <a:prstGeom prst="rect">
            <a:avLst/>
          </a:prstGeom>
          <a:noFill/>
        </p:spPr>
        <p:txBody>
          <a:bodyPr wrap="square" rtlCol="0">
            <a:spAutoFit/>
          </a:bodyPr>
          <a:lstStyle/>
          <a:p>
            <a:pPr algn="ctr">
              <a:lnSpc>
                <a:spcPct val="150000"/>
              </a:lnSpc>
            </a:pPr>
            <a:r>
              <a:rPr lang="zh-CN" sz="7200" dirty="0">
                <a:solidFill>
                  <a:srgbClr val="046995"/>
                </a:solidFill>
                <a:latin typeface="华文隶书" panose="02010800040101010101" charset="-122"/>
                <a:ea typeface="华文隶书" panose="02010800040101010101" charset="-122"/>
                <a:sym typeface="Segoe UI" panose="020B0502040204020203" pitchFamily="34" charset="0"/>
              </a:rPr>
              <a:t>多维定位：明肩负之责</a:t>
            </a:r>
            <a:endParaRPr lang="zh-CN" sz="7200" dirty="0">
              <a:solidFill>
                <a:srgbClr val="046995"/>
              </a:solidFill>
              <a:latin typeface="华文隶书" panose="02010800040101010101" charset="-122"/>
              <a:ea typeface="华文隶书" panose="02010800040101010101" charset="-122"/>
              <a:sym typeface="Segoe UI" panose="020B0502040204020203" pitchFamily="34" charset="0"/>
            </a:endParaRPr>
          </a:p>
        </p:txBody>
      </p:sp>
      <p:sp>
        <p:nvSpPr>
          <p:cNvPr id="12" name="文本框 11"/>
          <p:cNvSpPr txBox="true"/>
          <p:nvPr/>
        </p:nvSpPr>
        <p:spPr>
          <a:xfrm>
            <a:off x="5172710" y="4851400"/>
            <a:ext cx="1833880" cy="491490"/>
          </a:xfrm>
          <a:prstGeom prst="rect">
            <a:avLst/>
          </a:prstGeom>
          <a:noFill/>
        </p:spPr>
        <p:txBody>
          <a:bodyPr wrap="none" rtlCol="0">
            <a:spAutoFit/>
          </a:bodyPr>
          <a:lstStyle/>
          <a:p>
            <a:pPr algn="ctr"/>
            <a:r>
              <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rPr>
              <a:t>事务管理局</a:t>
            </a:r>
            <a:endPar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51" name="组合 50"/>
          <p:cNvGrpSpPr/>
          <p:nvPr/>
        </p:nvGrpSpPr>
        <p:grpSpPr>
          <a:xfrm>
            <a:off x="1075690" y="2561590"/>
            <a:ext cx="9189085" cy="1729740"/>
            <a:chOff x="2488106" y="2185799"/>
            <a:chExt cx="7299783" cy="2284919"/>
          </a:xfrm>
          <a:effectLst>
            <a:outerShdw blurRad="50800" dist="38100" dir="2700000" algn="tl" rotWithShape="0">
              <a:prstClr val="black">
                <a:alpha val="10000"/>
              </a:prstClr>
            </a:outerShdw>
          </a:effectLst>
        </p:grpSpPr>
        <p:cxnSp>
          <p:nvCxnSpPr>
            <p:cNvPr id="43" name="直接连接符 42"/>
            <p:cNvCxnSpPr/>
            <p:nvPr/>
          </p:nvCxnSpPr>
          <p:spPr>
            <a:xfrm>
              <a:off x="2488106" y="2185799"/>
              <a:ext cx="7185275" cy="1230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7299783" cy="671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55815" y="2560955"/>
            <a:ext cx="3954145" cy="172529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true"/>
          <p:nvPr/>
        </p:nvSpPr>
        <p:spPr>
          <a:xfrm>
            <a:off x="3908425" y="1546225"/>
            <a:ext cx="4361180" cy="1014730"/>
          </a:xfrm>
          <a:prstGeom prst="rect">
            <a:avLst/>
          </a:prstGeom>
          <a:noFill/>
        </p:spPr>
        <p:txBody>
          <a:bodyPr wrap="square" rtlCol="0">
            <a:spAutoFit/>
          </a:bodyPr>
          <a:p>
            <a:pPr algn="ctr"/>
            <a:r>
              <a:rPr lang="zh-CN" sz="6000" dirty="0">
                <a:solidFill>
                  <a:srgbClr val="046995"/>
                </a:solidFill>
                <a:latin typeface="华文隶书" panose="02010800040101010101" charset="-122"/>
                <a:ea typeface="华文隶书" panose="02010800040101010101" charset="-122"/>
              </a:rPr>
              <a:t>理论篇</a:t>
            </a:r>
            <a:endParaRPr lang="zh-CN" sz="6000" dirty="0">
              <a:solidFill>
                <a:srgbClr val="046995"/>
              </a:solidFill>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tru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7" name="文本框 6"/>
          <p:cNvSpPr txBox="true"/>
          <p:nvPr/>
        </p:nvSpPr>
        <p:spPr>
          <a:xfrm>
            <a:off x="686805" y="3615250"/>
            <a:ext cx="5199380" cy="1245235"/>
          </a:xfrm>
          <a:prstGeom prst="rect">
            <a:avLst/>
          </a:prstGeom>
          <a:noFill/>
        </p:spPr>
        <p:txBody>
          <a:bodyPr wrap="square" rtlCol="0" anchor="t">
            <a:spAutoFit/>
          </a:bodyPr>
          <a:p>
            <a:pPr indent="0" algn="l" fontAlgn="auto">
              <a:lnSpc>
                <a:spcPts val="3000"/>
              </a:lnSpc>
              <a:buFont typeface="Arial" panose="02080604020202020204" pitchFamily="34" charset="0"/>
              <a:buNone/>
            </a:pPr>
            <a:r>
              <a:rPr lang="en-US" altLang="zh-CN" sz="2000" dirty="0">
                <a:solidFill>
                  <a:schemeClr val="tx1">
                    <a:lumMod val="85000"/>
                    <a:lumOff val="15000"/>
                  </a:schemeClr>
                </a:solidFill>
                <a:latin typeface="+mj-ea"/>
                <a:ea typeface="+mj-ea"/>
                <a:cs typeface="+mj-ea"/>
                <a:sym typeface="Segoe UI" panose="020B0502040204020203" pitchFamily="34" charset="0"/>
              </a:rPr>
              <a:t>      </a:t>
            </a:r>
            <a:r>
              <a:rPr lang="en-US" altLang="zh-CN" dirty="0">
                <a:solidFill>
                  <a:schemeClr val="tx1">
                    <a:lumMod val="85000"/>
                    <a:lumOff val="15000"/>
                  </a:schemeClr>
                </a:solidFill>
                <a:latin typeface="+mj-ea"/>
                <a:ea typeface="+mj-ea"/>
                <a:cs typeface="+mj-ea"/>
                <a:sym typeface="Segoe UI" panose="020B0502040204020203" pitchFamily="34" charset="0"/>
              </a:rPr>
              <a:t> </a:t>
            </a:r>
            <a:r>
              <a:rPr lang="zh-CN" altLang="en-US" dirty="0">
                <a:solidFill>
                  <a:schemeClr val="tx1">
                    <a:lumMod val="85000"/>
                    <a:lumOff val="15000"/>
                  </a:schemeClr>
                </a:solidFill>
                <a:latin typeface="+mj-ea"/>
                <a:ea typeface="+mj-ea"/>
                <a:cs typeface="+mj-ea"/>
                <a:sym typeface="Segoe UI" panose="020B0502040204020203" pitchFamily="34" charset="0"/>
              </a:rPr>
              <a:t>部分单位经历一次甚至多次机构改革、合并重组，主办公区无法容纳改革后的新单位集中统一办公。</a:t>
            </a:r>
            <a:endParaRPr lang="zh-CN" altLang="en-US">
              <a:latin typeface="+mj-ea"/>
              <a:ea typeface="+mj-ea"/>
              <a:cs typeface="+mj-ea"/>
            </a:endParaRPr>
          </a:p>
        </p:txBody>
      </p:sp>
      <p:pic>
        <p:nvPicPr>
          <p:cNvPr id="9" name="图片 33" descr="事业单位改革"/>
          <p:cNvPicPr/>
          <p:nvPr>
            <p:custDataLst>
              <p:tags r:id="rId1"/>
            </p:custDataLst>
          </p:nvPr>
        </p:nvPicPr>
        <p:blipFill>
          <a:blip r:embed="rId2"/>
          <a:stretch>
            <a:fillRect/>
          </a:stretch>
        </p:blipFill>
        <p:spPr>
          <a:xfrm>
            <a:off x="6638400" y="1804035"/>
            <a:ext cx="4705200" cy="3250800"/>
          </a:xfrm>
          <a:prstGeom prst="rect">
            <a:avLst/>
          </a:prstGeom>
          <a:noFill/>
          <a:ln>
            <a:noFill/>
          </a:ln>
        </p:spPr>
      </p:pic>
      <p:sp>
        <p:nvSpPr>
          <p:cNvPr id="100" name="文本框 99"/>
          <p:cNvSpPr txBox="true"/>
          <p:nvPr/>
        </p:nvSpPr>
        <p:spPr>
          <a:xfrm>
            <a:off x="799200" y="1788950"/>
            <a:ext cx="3775710" cy="521970"/>
          </a:xfrm>
          <a:prstGeom prst="rect">
            <a:avLst/>
          </a:prstGeom>
          <a:noFill/>
          <a:ln w="9525">
            <a:noFill/>
          </a:ln>
        </p:spPr>
        <p:txBody>
          <a:bodyPr wrap="square">
            <a:spAutoFit/>
          </a:bodyPr>
          <a:p>
            <a:pPr indent="0" fontAlgn="auto"/>
            <a:r>
              <a:rPr lang="zh-CN" sz="2800">
                <a:solidFill>
                  <a:srgbClr val="000000"/>
                </a:solidFill>
                <a:latin typeface="??_GB2312" charset="0"/>
                <a:ea typeface="微软雅黑" panose="020B0503020204020204" charset="-122"/>
              </a:rPr>
              <a:t>（一）原因分析</a:t>
            </a:r>
            <a:endParaRPr lang="zh-CN" altLang="en-US" sz="2800">
              <a:solidFill>
                <a:srgbClr val="000000"/>
              </a:solidFill>
              <a:latin typeface="??_GB2312" charset="0"/>
              <a:ea typeface="微软雅黑" panose="020B0503020204020204" charset="-122"/>
            </a:endParaRPr>
          </a:p>
        </p:txBody>
      </p:sp>
      <p:grpSp>
        <p:nvGrpSpPr>
          <p:cNvPr id="12" name="组合 11"/>
          <p:cNvGrpSpPr/>
          <p:nvPr/>
        </p:nvGrpSpPr>
        <p:grpSpPr>
          <a:xfrm>
            <a:off x="799200" y="2428875"/>
            <a:ext cx="3133725" cy="734060"/>
            <a:chOff x="3045" y="3795"/>
            <a:chExt cx="4935" cy="1156"/>
          </a:xfrm>
        </p:grpSpPr>
        <p:sp>
          <p:nvSpPr>
            <p:cNvPr id="13" name="矩形 12"/>
            <p:cNvSpPr/>
            <p:nvPr>
              <p:custDataLst>
                <p:tags r:id="rId3"/>
              </p:custDataLst>
            </p:nvPr>
          </p:nvSpPr>
          <p:spPr>
            <a:xfrm>
              <a:off x="3045" y="4007"/>
              <a:ext cx="790" cy="944"/>
            </a:xfrm>
            <a:prstGeom prst="rect">
              <a:avLst/>
            </a:prstGeom>
            <a:solidFill>
              <a:srgbClr val="92D050">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92D050">
                      <a:lumMod val="50000"/>
                    </a:srgbClr>
                  </a:solidFill>
                  <a:latin typeface="Arial" panose="02080604020202020204" pitchFamily="34" charset="0"/>
                  <a:ea typeface="宋体" pitchFamily="2" charset="-122"/>
                  <a:cs typeface="+mn-ea"/>
                  <a:sym typeface="Arial" panose="02080604020202020204" pitchFamily="34" charset="0"/>
                </a:rPr>
                <a:t>2</a:t>
              </a:r>
              <a:endParaRPr lang="en-US" altLang="zh-CN" sz="2400" smtClean="0">
                <a:solidFill>
                  <a:srgbClr val="92D050">
                    <a:lumMod val="50000"/>
                  </a:srgbClr>
                </a:solidFill>
                <a:latin typeface="Arial" panose="02080604020202020204" pitchFamily="34" charset="0"/>
                <a:ea typeface="宋体" pitchFamily="2" charset="-122"/>
                <a:cs typeface="+mn-ea"/>
                <a:sym typeface="Arial" panose="02080604020202020204" pitchFamily="34" charset="0"/>
              </a:endParaRPr>
            </a:p>
          </p:txBody>
        </p:sp>
        <p:sp>
          <p:nvSpPr>
            <p:cNvPr id="14" name="任意多边形 13"/>
            <p:cNvSpPr/>
            <p:nvPr>
              <p:custDataLst>
                <p:tags r:id="rId4"/>
              </p:custDataLst>
            </p:nvPr>
          </p:nvSpPr>
          <p:spPr>
            <a:xfrm rot="20345822">
              <a:off x="3486" y="3933"/>
              <a:ext cx="932" cy="882"/>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92D050">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15" name="矩形 14"/>
            <p:cNvSpPr/>
            <p:nvPr>
              <p:custDataLst>
                <p:tags r:id="rId5"/>
              </p:custDataLst>
            </p:nvPr>
          </p:nvSpPr>
          <p:spPr>
            <a:xfrm>
              <a:off x="4218" y="3795"/>
              <a:ext cx="3763" cy="944"/>
            </a:xfrm>
            <a:prstGeom prst="rect">
              <a:avLst/>
            </a:prstGeom>
            <a:solidFill>
              <a:srgbClr val="92D050"/>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lnSpc>
                  <a:spcPct val="130000"/>
                </a:lnSpc>
              </a:pPr>
              <a:r>
                <a:rPr lang="zh-CN" altLang="en-US" sz="2400" dirty="0">
                  <a:solidFill>
                    <a:sysClr val="window" lastClr="FFFFFF"/>
                  </a:solidFill>
                  <a:sym typeface="Arial" panose="02080604020202020204" pitchFamily="34" charset="0"/>
                </a:rPr>
                <a:t>机构合并</a:t>
              </a:r>
              <a:endParaRPr lang="zh-CN" altLang="en-US" sz="2400" dirty="0">
                <a:solidFill>
                  <a:sysClr val="window" lastClr="FFFFFF"/>
                </a:solidFill>
                <a:sym typeface="Arial" panose="0208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296545" y="169354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13" name="文本框 12"/>
          <p:cNvSpPr txBox="true"/>
          <p:nvPr/>
        </p:nvSpPr>
        <p:spPr>
          <a:xfrm>
            <a:off x="799465" y="3164205"/>
            <a:ext cx="5077460" cy="860425"/>
          </a:xfrm>
          <a:prstGeom prst="rect">
            <a:avLst/>
          </a:prstGeom>
          <a:noFill/>
        </p:spPr>
        <p:txBody>
          <a:bodyPr wrap="square" rtlCol="0" anchor="t">
            <a:spAutoFit/>
          </a:bodyPr>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n-ea"/>
                <a:cs typeface="+mn-ea"/>
                <a:sym typeface="Segoe UI" panose="020B0502040204020203" pitchFamily="34" charset="0"/>
              </a:rPr>
              <a:t>       </a:t>
            </a:r>
            <a:r>
              <a:rPr lang="zh-CN" altLang="en-US" dirty="0">
                <a:solidFill>
                  <a:schemeClr val="tx1">
                    <a:lumMod val="85000"/>
                    <a:lumOff val="15000"/>
                  </a:schemeClr>
                </a:solidFill>
                <a:latin typeface="+mn-ea"/>
                <a:cs typeface="+mn-ea"/>
                <a:sym typeface="Segoe UI" panose="020B0502040204020203" pitchFamily="34" charset="0"/>
              </a:rPr>
              <a:t>在现有办公条件下，部分单位本就“超负荷”运转，增编后就在办公区外增加办公用房。</a:t>
            </a:r>
            <a:endParaRPr lang="zh-CN" altLang="en-US">
              <a:latin typeface="+mn-ea"/>
              <a:cs typeface="+mn-ea"/>
            </a:endParaRPr>
          </a:p>
        </p:txBody>
      </p:sp>
      <p:pic>
        <p:nvPicPr>
          <p:cNvPr id="6" name="图片 5"/>
          <p:cNvPicPr/>
          <p:nvPr/>
        </p:nvPicPr>
        <p:blipFill>
          <a:blip r:embed="rId1"/>
          <a:stretch>
            <a:fillRect/>
          </a:stretch>
        </p:blipFill>
        <p:spPr>
          <a:xfrm>
            <a:off x="6638400" y="1804235"/>
            <a:ext cx="4705200" cy="3250800"/>
          </a:xfrm>
          <a:prstGeom prst="rect">
            <a:avLst/>
          </a:prstGeom>
        </p:spPr>
      </p:pic>
      <p:sp>
        <p:nvSpPr>
          <p:cNvPr id="100" name="文本框 99"/>
          <p:cNvSpPr txBox="true"/>
          <p:nvPr/>
        </p:nvSpPr>
        <p:spPr>
          <a:xfrm>
            <a:off x="799200" y="1706400"/>
            <a:ext cx="3775710" cy="521970"/>
          </a:xfrm>
          <a:prstGeom prst="rect">
            <a:avLst/>
          </a:prstGeom>
          <a:noFill/>
          <a:ln w="9525">
            <a:noFill/>
          </a:ln>
        </p:spPr>
        <p:txBody>
          <a:bodyPr wrap="square">
            <a:spAutoFit/>
          </a:bodyPr>
          <a:p>
            <a:pPr indent="0" fontAlgn="auto"/>
            <a:r>
              <a:rPr lang="zh-CN" sz="2800">
                <a:solidFill>
                  <a:srgbClr val="000000"/>
                </a:solidFill>
                <a:latin typeface="??_GB2312" charset="0"/>
                <a:ea typeface="微软雅黑" panose="020B0503020204020204" charset="-122"/>
              </a:rPr>
              <a:t>（一）原因分析</a:t>
            </a:r>
            <a:endParaRPr lang="zh-CN" altLang="en-US" sz="2800">
              <a:solidFill>
                <a:srgbClr val="000000"/>
              </a:solidFill>
              <a:latin typeface="??_GB2312" charset="0"/>
              <a:ea typeface="微软雅黑" panose="020B0503020204020204" charset="-122"/>
            </a:endParaRPr>
          </a:p>
        </p:txBody>
      </p:sp>
      <p:grpSp>
        <p:nvGrpSpPr>
          <p:cNvPr id="12" name="组合 11"/>
          <p:cNvGrpSpPr/>
          <p:nvPr/>
        </p:nvGrpSpPr>
        <p:grpSpPr>
          <a:xfrm>
            <a:off x="799200" y="2428875"/>
            <a:ext cx="3133725" cy="734060"/>
            <a:chOff x="3045" y="3795"/>
            <a:chExt cx="4935" cy="1156"/>
          </a:xfrm>
        </p:grpSpPr>
        <p:sp>
          <p:nvSpPr>
            <p:cNvPr id="10" name="矩形 9"/>
            <p:cNvSpPr/>
            <p:nvPr>
              <p:custDataLst>
                <p:tags r:id="rId2"/>
              </p:custDataLst>
            </p:nvPr>
          </p:nvSpPr>
          <p:spPr>
            <a:xfrm>
              <a:off x="3045" y="4007"/>
              <a:ext cx="790" cy="944"/>
            </a:xfrm>
            <a:prstGeom prst="rect">
              <a:avLst/>
            </a:prstGeom>
            <a:solidFill>
              <a:srgbClr val="92D050">
                <a:lumMod val="20000"/>
                <a:lumOff val="80000"/>
              </a:srgbClr>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r>
                <a:rPr lang="en-US" altLang="zh-CN" sz="2400" smtClean="0">
                  <a:solidFill>
                    <a:srgbClr val="92D050">
                      <a:lumMod val="50000"/>
                    </a:srgbClr>
                  </a:solidFill>
                  <a:latin typeface="Arial" panose="02080604020202020204" pitchFamily="34" charset="0"/>
                  <a:ea typeface="宋体" pitchFamily="2" charset="-122"/>
                  <a:cs typeface="+mn-ea"/>
                  <a:sym typeface="Arial" panose="02080604020202020204" pitchFamily="34" charset="0"/>
                </a:rPr>
                <a:t>3</a:t>
              </a:r>
              <a:endParaRPr lang="en-US" altLang="zh-CN" sz="2400" smtClean="0">
                <a:solidFill>
                  <a:srgbClr val="92D050">
                    <a:lumMod val="50000"/>
                  </a:srgbClr>
                </a:solidFill>
                <a:latin typeface="Arial" panose="02080604020202020204" pitchFamily="34" charset="0"/>
                <a:ea typeface="宋体" pitchFamily="2" charset="-122"/>
                <a:cs typeface="+mn-ea"/>
                <a:sym typeface="Arial" panose="02080604020202020204" pitchFamily="34" charset="0"/>
              </a:endParaRPr>
            </a:p>
          </p:txBody>
        </p:sp>
        <p:sp>
          <p:nvSpPr>
            <p:cNvPr id="14" name="任意多边形 13"/>
            <p:cNvSpPr/>
            <p:nvPr>
              <p:custDataLst>
                <p:tags r:id="rId3"/>
              </p:custDataLst>
            </p:nvPr>
          </p:nvSpPr>
          <p:spPr>
            <a:xfrm rot="20345822">
              <a:off x="3486" y="3933"/>
              <a:ext cx="932" cy="882"/>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92D050">
                <a:lumMod val="40000"/>
                <a:lumOff val="60000"/>
              </a:srgbClr>
            </a:solidFill>
          </p:spPr>
          <p:txBody>
            <a:bodyPr rot="0" spcFirstLastPara="0" vertOverflow="overflow" horzOverflow="overflow" vert="horz" wrap="square" lIns="91440" tIns="45720" rIns="91440" bIns="45720" numCol="1" spcCol="0" rtlCol="0" fromWordArt="false" anchor="ctr" anchorCtr="false" forceAA="false" compatLnSpc="true">
              <a:noAutofit/>
            </a:bodyPr>
            <a:p>
              <a:pPr algn="just">
                <a:lnSpc>
                  <a:spcPct val="130000"/>
                </a:lnSpc>
              </a:pPr>
              <a:endParaRPr lang="zh-CN" altLang="en-US" dirty="0" err="1">
                <a:solidFill>
                  <a:srgbClr val="FFFFFF"/>
                </a:solidFill>
                <a:sym typeface="Arial" panose="02080604020202020204" pitchFamily="34" charset="0"/>
              </a:endParaRPr>
            </a:p>
          </p:txBody>
        </p:sp>
        <p:sp>
          <p:nvSpPr>
            <p:cNvPr id="15" name="矩形 14"/>
            <p:cNvSpPr/>
            <p:nvPr>
              <p:custDataLst>
                <p:tags r:id="rId4"/>
              </p:custDataLst>
            </p:nvPr>
          </p:nvSpPr>
          <p:spPr>
            <a:xfrm>
              <a:off x="4218" y="3795"/>
              <a:ext cx="3763" cy="944"/>
            </a:xfrm>
            <a:prstGeom prst="rect">
              <a:avLst/>
            </a:prstGeom>
            <a:solidFill>
              <a:srgbClr val="92D050"/>
            </a:solidFill>
          </p:spPr>
          <p:txBody>
            <a:bodyPr rot="0" spcFirstLastPara="0" vertOverflow="overflow" horzOverflow="overflow" vert="horz" wrap="square" lIns="91440" tIns="45720" rIns="91440" bIns="45720" numCol="1" spcCol="0" rtlCol="0" fromWordArt="false" anchor="ctr" anchorCtr="false" forceAA="false" compatLnSpc="true">
              <a:normAutofit/>
            </a:bodyPr>
            <a:p>
              <a:pPr algn="ctr">
                <a:lnSpc>
                  <a:spcPct val="130000"/>
                </a:lnSpc>
              </a:pPr>
              <a:r>
                <a:rPr lang="zh-CN" altLang="en-US" sz="2400" dirty="0">
                  <a:solidFill>
                    <a:sysClr val="window" lastClr="FFFFFF"/>
                  </a:solidFill>
                  <a:sym typeface="Arial" panose="02080604020202020204" pitchFamily="34" charset="0"/>
                </a:rPr>
                <a:t>编制增加</a:t>
              </a:r>
              <a:endParaRPr lang="zh-CN" altLang="en-US" sz="2400" dirty="0">
                <a:solidFill>
                  <a:sysClr val="window" lastClr="FFFFFF"/>
                </a:solidFill>
                <a:sym typeface="Arial" panose="0208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5560060" cy="278447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（二）具体问题</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1、缺口较大</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近年来，随着我市事业单位改革的完成，机构数量减少，但人员编制不断增加，办公用房需求面临集中增长。</a:t>
            </a:r>
            <a:endParaRPr lang=""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6638400" y="1803600"/>
            <a:ext cx="4705200" cy="325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902335" y="1496060"/>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6" name="文本框 5"/>
          <p:cNvSpPr txBox="true"/>
          <p:nvPr/>
        </p:nvSpPr>
        <p:spPr>
          <a:xfrm>
            <a:off x="828410" y="1496215"/>
            <a:ext cx="6665595" cy="3969385"/>
          </a:xfrm>
          <a:prstGeom prst="rect">
            <a:avLst/>
          </a:prstGeom>
          <a:noFill/>
        </p:spPr>
        <p:txBody>
          <a:bodyPr wrap="square" rtlCol="0">
            <a:spAutoFit/>
          </a:bodyPr>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、租赁矛盾</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mn-ea"/>
              </a:rPr>
              <a:t>     </a:t>
            </a:r>
            <a:endParaRPr lang="en-US" altLang="zh-CN" dirty="0">
              <a:solidFill>
                <a:schemeClr val="tx1">
                  <a:lumMod val="85000"/>
                  <a:lumOff val="15000"/>
                </a:schemeClr>
              </a:solidFill>
              <a:latin typeface="+mn-ea"/>
              <a:cs typeface="+mn-ea"/>
              <a:sym typeface="+mn-ea"/>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mn-ea"/>
              </a:rPr>
              <a:t>       因</a:t>
            </a:r>
            <a:r>
              <a:rPr lang="zh-CN" altLang="en-US" dirty="0">
                <a:solidFill>
                  <a:schemeClr val="tx1">
                    <a:lumMod val="85000"/>
                    <a:lumOff val="15000"/>
                  </a:schemeClr>
                </a:solidFill>
                <a:latin typeface="+mn-ea"/>
                <a:cs typeface="+mn-ea"/>
                <a:sym typeface="+mn-ea"/>
              </a:rPr>
              <a:t>机构改革、部门增设、</a:t>
            </a:r>
            <a:r>
              <a:rPr lang="zh-CN" dirty="0">
                <a:solidFill>
                  <a:schemeClr val="tx1">
                    <a:lumMod val="85000"/>
                    <a:lumOff val="15000"/>
                  </a:schemeClr>
                </a:solidFill>
                <a:latin typeface="+mn-ea"/>
                <a:cs typeface="+mn-ea"/>
                <a:sym typeface="+mn-ea"/>
              </a:rPr>
              <a:t>人员增加</a:t>
            </a:r>
            <a:r>
              <a:rPr lang="en-US" altLang="zh-CN" dirty="0">
                <a:solidFill>
                  <a:schemeClr val="tx1">
                    <a:lumMod val="85000"/>
                    <a:lumOff val="15000"/>
                  </a:schemeClr>
                </a:solidFill>
                <a:latin typeface="+mn-ea"/>
                <a:cs typeface="+mn-ea"/>
                <a:sym typeface="+mn-ea"/>
              </a:rPr>
              <a:t>、工作性质特殊</a:t>
            </a: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上级考核要求等原因，现有房源无法</a:t>
            </a:r>
            <a:r>
              <a:rPr lang="zh-CN" altLang="en-US" dirty="0">
                <a:solidFill>
                  <a:schemeClr val="tx1">
                    <a:lumMod val="85000"/>
                    <a:lumOff val="15000"/>
                  </a:schemeClr>
                </a:solidFill>
                <a:latin typeface="+mn-ea"/>
                <a:cs typeface="+mn-ea"/>
                <a:sym typeface="+mn-ea"/>
              </a:rPr>
              <a:t>满足单位需</a:t>
            </a:r>
            <a:r>
              <a:rPr lang="en-US" altLang="zh-CN" dirty="0">
                <a:solidFill>
                  <a:schemeClr val="tx1">
                    <a:lumMod val="85000"/>
                    <a:lumOff val="15000"/>
                  </a:schemeClr>
                </a:solidFill>
                <a:latin typeface="+mn-ea"/>
                <a:cs typeface="+mn-ea"/>
                <a:sym typeface="+mn-ea"/>
              </a:rPr>
              <a:t>求，</a:t>
            </a:r>
            <a:r>
              <a:rPr lang="zh-CN" altLang="en-US" dirty="0">
                <a:solidFill>
                  <a:schemeClr val="tx1">
                    <a:lumMod val="85000"/>
                    <a:lumOff val="15000"/>
                  </a:schemeClr>
                </a:solidFill>
                <a:latin typeface="+mn-ea"/>
                <a:cs typeface="+mn-ea"/>
                <a:sym typeface="+mn-ea"/>
              </a:rPr>
              <a:t>需要</a:t>
            </a:r>
            <a:r>
              <a:rPr lang="en-US" altLang="zh-CN" dirty="0">
                <a:solidFill>
                  <a:schemeClr val="tx1">
                    <a:lumMod val="85000"/>
                    <a:lumOff val="15000"/>
                  </a:schemeClr>
                </a:solidFill>
                <a:latin typeface="+mn-ea"/>
                <a:cs typeface="+mn-ea"/>
                <a:sym typeface="+mn-ea"/>
              </a:rPr>
              <a:t>租赁社会房源作为办公用房或技术业务用房。</a:t>
            </a:r>
            <a:endParaRPr lang="en-US" altLang="zh-CN" dirty="0">
              <a:solidFill>
                <a:schemeClr val="tx1">
                  <a:lumMod val="85000"/>
                  <a:lumOff val="15000"/>
                </a:schemeClr>
              </a:solidFill>
              <a:latin typeface="+mn-ea"/>
              <a:cs typeface="+mn-ea"/>
              <a:sym typeface="+mn-ea"/>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mn-ea"/>
              </a:rPr>
              <a:t>       </a:t>
            </a:r>
            <a:r>
              <a:rPr lang="zh-CN" altLang="en-US" dirty="0">
                <a:solidFill>
                  <a:schemeClr val="tx1">
                    <a:lumMod val="85000"/>
                    <a:lumOff val="15000"/>
                  </a:schemeClr>
                </a:solidFill>
                <a:latin typeface="+mn-ea"/>
                <a:cs typeface="+mn-ea"/>
                <a:sym typeface="+mn-ea"/>
              </a:rPr>
              <a:t>当前，</a:t>
            </a:r>
            <a:r>
              <a:rPr lang="en-US" altLang="zh-CN" dirty="0">
                <a:solidFill>
                  <a:schemeClr val="tx1">
                    <a:lumMod val="85000"/>
                    <a:lumOff val="15000"/>
                  </a:schemeClr>
                </a:solidFill>
                <a:latin typeface="+mn-ea"/>
                <a:cs typeface="+mn-ea"/>
                <a:sym typeface="+mn-ea"/>
              </a:rPr>
              <a:t>部分办公用房长期对外出租与部分单位长期承租办公用房的问题将在一定时期内共存，且租金收支不平衡，支出远大于收入。</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7801200" y="1803600"/>
            <a:ext cx="3340800" cy="3380400"/>
          </a:xfrm>
          <a:prstGeom prst="rect">
            <a:avLst/>
          </a:prstGeom>
        </p:spPr>
      </p:pic>
      <p:grpSp>
        <p:nvGrpSpPr>
          <p:cNvPr id="8" name="组合 7"/>
          <p:cNvGrpSpPr/>
          <p:nvPr/>
        </p:nvGrpSpPr>
        <p:grpSpPr>
          <a:xfrm>
            <a:off x="1013460" y="709295"/>
            <a:ext cx="4311015" cy="662940"/>
            <a:chOff x="4875153" y="984006"/>
            <a:chExt cx="6660746" cy="876562"/>
          </a:xfrm>
        </p:grpSpPr>
        <p:sp>
          <p:nvSpPr>
            <p:cNvPr id="9" name="文本框 8"/>
            <p:cNvSpPr txBox="true"/>
            <p:nvPr/>
          </p:nvSpPr>
          <p:spPr>
            <a:xfrm>
              <a:off x="4875153" y="984006"/>
              <a:ext cx="6660746" cy="771610"/>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0" name="直接连接符 9"/>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846455" y="1697355"/>
            <a:ext cx="10772140" cy="2014855"/>
          </a:xfrm>
          <a:prstGeom prst="rect">
            <a:avLst/>
          </a:prstGeom>
          <a:noFill/>
        </p:spPr>
        <p:txBody>
          <a:bodyPr wrap="square" rtlCol="0">
            <a:spAutoFit/>
          </a:bodyPr>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3</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、成本较高</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分散办公导致资源资产无法整合利用；且部分办公用房因建设年代久远，维护使用成本过高。</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近年来，</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我局严格落实中央“过紧日子”要求，在全市积极推动节约型机关建设，实施绿色办公，成效显著，2019至2021年，机关运行成本、机关运行经费在财政拨款支出占比两项数据连续3年呈下降趋势。</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3460" y="171132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6332855" cy="470789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探索一直没有停止</a:t>
            </a:r>
            <a:endPar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首先，一直关注我市国土空间规划的进展，始终紧盯行政中心的意向区位；</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二是，一直开展已立项或已完工的综合体项目调研，尤其是对商业写字楼的整体布局、外围规划、楼前进深、体量容量等进行细节论证；</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三是，一直进行楼堂馆所的上级政策、通报案例、机关运行成本的分析研究，对立项程序、置换程序、租赁程序等做到心中有数，既坚持实事求是，又争取积极主动。</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8025355" y="1851025"/>
            <a:ext cx="3340800" cy="338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5788660" cy="393827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1、加快权属</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统一</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登记</a:t>
            </a:r>
            <a:endParaRPr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Segoe UI" panose="020B0502040204020203" pitchFamily="34" charset="0"/>
              </a:rPr>
              <a:t>       </a:t>
            </a:r>
            <a:endParaRPr lang="en-US" altLang="zh-CN" dirty="0">
              <a:solidFill>
                <a:schemeClr val="tx1">
                  <a:lumMod val="85000"/>
                  <a:lumOff val="15000"/>
                </a:schemeClr>
              </a:solidFill>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Segoe UI" panose="020B0502040204020203" pitchFamily="34" charset="0"/>
              </a:rPr>
              <a:t>      </a:t>
            </a:r>
            <a:r>
              <a:rPr lang="zh-CN" altLang="en-US" dirty="0">
                <a:solidFill>
                  <a:schemeClr val="tx1">
                    <a:lumMod val="85000"/>
                    <a:lumOff val="15000"/>
                  </a:schemeClr>
                </a:solidFill>
                <a:latin typeface="+mn-ea"/>
                <a:cs typeface="+mn-ea"/>
                <a:sym typeface="Segoe UI" panose="020B0502040204020203" pitchFamily="34" charset="0"/>
              </a:rPr>
              <a:t>今年以来，我局坚持“分类实施、一楼一策”原则，启动市本级党政机关办公用房权属统一登记工作，目前，已将</a:t>
            </a:r>
            <a:r>
              <a:rPr lang="en-US" altLang="zh-CN" dirty="0">
                <a:solidFill>
                  <a:schemeClr val="tx1">
                    <a:lumMod val="85000"/>
                    <a:lumOff val="15000"/>
                  </a:schemeClr>
                </a:solidFill>
                <a:latin typeface="+mn-ea"/>
                <a:cs typeface="+mn-ea"/>
                <a:sym typeface="Segoe UI" panose="020B0502040204020203" pitchFamily="34" charset="0"/>
              </a:rPr>
              <a:t>10</a:t>
            </a:r>
            <a:r>
              <a:rPr lang="zh-CN" altLang="en-US" dirty="0">
                <a:solidFill>
                  <a:schemeClr val="tx1">
                    <a:lumMod val="85000"/>
                    <a:lumOff val="15000"/>
                  </a:schemeClr>
                </a:solidFill>
                <a:latin typeface="+mn-ea"/>
                <a:cs typeface="+mn-ea"/>
                <a:sym typeface="Segoe UI" panose="020B0502040204020203" pitchFamily="34" charset="0"/>
              </a:rPr>
              <a:t>家单位、</a:t>
            </a:r>
            <a:r>
              <a:rPr lang="en-US" altLang="zh-CN" dirty="0">
                <a:solidFill>
                  <a:schemeClr val="tx1">
                    <a:lumMod val="85000"/>
                    <a:lumOff val="15000"/>
                  </a:schemeClr>
                </a:solidFill>
                <a:latin typeface="+mn-ea"/>
                <a:cs typeface="+mn-ea"/>
                <a:sym typeface="Segoe UI" panose="020B0502040204020203" pitchFamily="34" charset="0"/>
              </a:rPr>
              <a:t>23</a:t>
            </a:r>
            <a:r>
              <a:rPr lang="zh-CN" altLang="en-US" dirty="0">
                <a:solidFill>
                  <a:schemeClr val="tx1">
                    <a:lumMod val="85000"/>
                    <a:lumOff val="15000"/>
                  </a:schemeClr>
                </a:solidFill>
                <a:latin typeface="+mn-ea"/>
                <a:cs typeface="+mn-ea"/>
                <a:sym typeface="Segoe UI" panose="020B0502040204020203" pitchFamily="34" charset="0"/>
              </a:rPr>
              <a:t>栋办公楼的权属变更至机关事务管理局名下，并分别签订使用协议，实现办公用房所有权和使用权分离。</a:t>
            </a:r>
            <a:endParaRPr lang="zh-CN" altLang="en-US" dirty="0">
              <a:solidFill>
                <a:schemeClr val="tx1">
                  <a:lumMod val="85000"/>
                  <a:lumOff val="15000"/>
                </a:schemeClr>
              </a:solidFill>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Segoe UI" panose="020B0502040204020203" pitchFamily="34" charset="0"/>
              </a:rPr>
              <a:t>       </a:t>
            </a:r>
            <a:endParaRPr lang="zh-CN" altLang="en-US" dirty="0">
              <a:solidFill>
                <a:schemeClr val="tx1">
                  <a:lumMod val="85000"/>
                  <a:lumOff val="15000"/>
                </a:schemeClr>
              </a:solidFill>
              <a:latin typeface="+mn-ea"/>
              <a:cs typeface="+mn-ea"/>
              <a:sym typeface="Segoe UI" panose="020B0502040204020203" pitchFamily="34" charset="0"/>
            </a:endParaRPr>
          </a:p>
        </p:txBody>
      </p:sp>
      <p:pic>
        <p:nvPicPr>
          <p:cNvPr id="7" name="图片 6" descr="1142909312"/>
          <p:cNvPicPr preferRelativeResize="false"/>
          <p:nvPr/>
        </p:nvPicPr>
        <p:blipFill>
          <a:blip r:embed="rId1"/>
          <a:stretch>
            <a:fillRect/>
          </a:stretch>
        </p:blipFill>
        <p:spPr>
          <a:xfrm>
            <a:off x="7801200" y="1738800"/>
            <a:ext cx="3340800" cy="3380400"/>
          </a:xfrm>
          <a:prstGeom prst="rect">
            <a:avLst/>
          </a:prstGeom>
          <a:ln w="12700"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8830" y="1715135"/>
            <a:ext cx="9580880" cy="355346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集约节约利用闲置房产</a:t>
            </a:r>
            <a:endPar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集中收回超标办公用房，</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两年来共为40家党政机关、事业单位调剂办公用房</a:t>
            </a:r>
            <a:r>
              <a:rPr lang="zh-CN"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约</a:t>
            </a:r>
            <a:r>
              <a:rPr lang="en-US" altLang="zh-CN"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1.3</a:t>
            </a:r>
            <a:r>
              <a:rPr lang="zh-CN" altLang="en-US"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万</a:t>
            </a:r>
            <a:r>
              <a:rPr lang="zh-CN"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平，</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其</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中</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跨层级调剂办公用房1760</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平</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为</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长期租赁社会房源的各类专班调剂</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办公用房</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，节省财政资金100余万元</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多渠道盘活闲</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置</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办公用房，为新冠肺炎疫苗接种点提供临时场所</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；为</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中心血站固定献血屋</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调剂用房，填补文明城市创建空白。</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将</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不适合用作办公用房</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的原公安干校等房产</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调剂</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给市民政局使用，助力民生公益事业发展。</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8" name="图片 7"/>
          <p:cNvPicPr>
            <a:picLocks noChangeAspect="true"/>
          </p:cNvPicPr>
          <p:nvPr/>
        </p:nvPicPr>
        <p:blipFill>
          <a:blip r:embed="rId1"/>
          <a:stretch>
            <a:fillRect/>
          </a:stretch>
        </p:blipFill>
        <p:spPr>
          <a:xfrm>
            <a:off x="6659880" y="859155"/>
            <a:ext cx="3602355" cy="2411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5709285" cy="393827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3</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有序收回租赁房产</a:t>
            </a:r>
            <a:endParaRPr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1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sz="1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对即将到期且适合作为办公用房的部分在租房产，督促有关行政主管部门依法依规尽快回收，交由我局统一调剂；拟建成“公物仓”调剂给临时组建机构、工作专班，上级派驻工作组等使用。对于签订合同时间长、强制收回赔偿额度大、甚至有可能产生纠纷问题的房产，督促有关单位研究制定逐步回收方案。  </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7" descr="公物仓4"/>
          <p:cNvPicPr/>
          <p:nvPr/>
        </p:nvPicPr>
        <p:blipFill>
          <a:blip r:embed="rId1"/>
          <a:stretch>
            <a:fillRect/>
          </a:stretch>
        </p:blipFill>
        <p:spPr>
          <a:xfrm>
            <a:off x="6638400" y="1803600"/>
            <a:ext cx="4705200" cy="32508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80415" y="1729740"/>
            <a:ext cx="6645910" cy="3553460"/>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4</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逐步推动集中办公</a:t>
            </a: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短期来看，</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首先完成市委院内，市政府院内，政府</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3</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4</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号楼，昌润路</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68</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号</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4</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大办公区办公用房调整，</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基本实现31家行政事业单位集中统一办公</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基本缓解</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其</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办公用房紧张局面，基本满足</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其</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办公用房弹性需求。</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长期来看，</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租用、置换社会房源是实现集中统一的破局之策。</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38" name="图片 53" descr="公物仓3"/>
          <p:cNvPicPr/>
          <p:nvPr/>
        </p:nvPicPr>
        <p:blipFill>
          <a:blip r:embed="rId1"/>
          <a:stretch>
            <a:fillRect/>
          </a:stretch>
        </p:blipFill>
        <p:spPr>
          <a:xfrm>
            <a:off x="7730490" y="1471295"/>
            <a:ext cx="4102100" cy="296354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19855" y="98885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426"/>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多维定位：明肩负之责</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01</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4" name="组合 3"/>
          <p:cNvGrpSpPr/>
          <p:nvPr/>
        </p:nvGrpSpPr>
        <p:grpSpPr>
          <a:xfrm>
            <a:off x="6446520" y="3669030"/>
            <a:ext cx="4763770" cy="1840748"/>
            <a:chOff x="11104" y="6276"/>
            <a:chExt cx="5451" cy="2322"/>
          </a:xfrm>
        </p:grpSpPr>
        <p:pic>
          <p:nvPicPr>
            <p:cNvPr id="7" name="图片 6" descr="32313538393333333b32313538393135393bc3ebb1ed"/>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11104" y="6276"/>
              <a:ext cx="602" cy="602"/>
            </a:xfrm>
            <a:prstGeom prst="rect">
              <a:avLst/>
            </a:prstGeom>
          </p:spPr>
        </p:pic>
        <p:sp>
          <p:nvSpPr>
            <p:cNvPr id="9" name="文本框 8"/>
            <p:cNvSpPr txBox="true"/>
            <p:nvPr/>
          </p:nvSpPr>
          <p:spPr>
            <a:xfrm>
              <a:off x="12110" y="6287"/>
              <a:ext cx="4445" cy="658"/>
            </a:xfrm>
            <a:prstGeom prst="rect">
              <a:avLst/>
            </a:prstGeom>
            <a:noFill/>
          </p:spPr>
          <p:txBody>
            <a:bodyPr wrap="square" rtlCol="0">
              <a:spAutoFit/>
            </a:bodyPr>
            <a:p>
              <a:pPr algn="l"/>
              <a:r>
                <a:rPr lang="en-US" altLang="zh-CN" sz="2800" dirty="0">
                  <a:solidFill>
                    <a:srgbClr val="046995"/>
                  </a:solidFill>
                  <a:latin typeface="+mj-ea"/>
                  <a:ea typeface="+mj-ea"/>
                  <a:sym typeface="Segoe UI" panose="020B0502040204020203" pitchFamily="34" charset="0"/>
                </a:rPr>
                <a:t>从历史沿革看机关事务</a:t>
              </a:r>
              <a:endParaRPr lang="en-US" altLang="zh-CN" sz="2800" dirty="0">
                <a:solidFill>
                  <a:srgbClr val="046995"/>
                </a:solidFill>
                <a:latin typeface="+mj-ea"/>
                <a:ea typeface="+mj-ea"/>
                <a:sym typeface="Segoe UI" panose="020B0502040204020203" pitchFamily="34" charset="0"/>
              </a:endParaRPr>
            </a:p>
          </p:txBody>
        </p:sp>
        <p:pic>
          <p:nvPicPr>
            <p:cNvPr id="10" name="图片 9" descr="32313538393333333b32313538393136303bb1ca"/>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1165" y="8001"/>
              <a:ext cx="481" cy="481"/>
            </a:xfrm>
            <a:prstGeom prst="rect">
              <a:avLst/>
            </a:prstGeom>
          </p:spPr>
        </p:pic>
        <p:sp>
          <p:nvSpPr>
            <p:cNvPr id="11" name="文本框 10"/>
            <p:cNvSpPr txBox="true"/>
            <p:nvPr/>
          </p:nvSpPr>
          <p:spPr>
            <a:xfrm>
              <a:off x="12110" y="7940"/>
              <a:ext cx="4355" cy="658"/>
            </a:xfrm>
            <a:prstGeom prst="rect">
              <a:avLst/>
            </a:prstGeom>
            <a:noFill/>
          </p:spPr>
          <p:txBody>
            <a:bodyPr wrap="square" rtlCol="0">
              <a:spAutoFit/>
            </a:bodyPr>
            <a:p>
              <a:pPr algn="l"/>
              <a:r>
                <a:rPr lang="en-US" altLang="zh-CN" sz="2800" dirty="0">
                  <a:solidFill>
                    <a:srgbClr val="046995"/>
                  </a:solidFill>
                  <a:latin typeface="+mj-ea"/>
                  <a:ea typeface="+mj-ea"/>
                  <a:sym typeface="Segoe UI" panose="020B0502040204020203" pitchFamily="34" charset="0"/>
                </a:rPr>
                <a:t>从时代要求看机关事务</a:t>
              </a:r>
              <a:endParaRPr lang="en-US" altLang="zh-CN" sz="2800" dirty="0">
                <a:solidFill>
                  <a:srgbClr val="046995"/>
                </a:solidFill>
                <a:latin typeface="+mj-ea"/>
                <a:ea typeface="+mj-ea"/>
                <a:sym typeface="Segoe UI" panose="020B0502040204020203" pitchFamily="34" charset="0"/>
              </a:endParaRPr>
            </a:p>
          </p:txBody>
        </p:sp>
      </p:grpSp>
      <p:grpSp>
        <p:nvGrpSpPr>
          <p:cNvPr id="3" name="组合 2"/>
          <p:cNvGrpSpPr/>
          <p:nvPr/>
        </p:nvGrpSpPr>
        <p:grpSpPr>
          <a:xfrm>
            <a:off x="1043940" y="3667760"/>
            <a:ext cx="4680585" cy="1841632"/>
            <a:chOff x="4859" y="6298"/>
            <a:chExt cx="4940" cy="2301"/>
          </a:xfrm>
        </p:grpSpPr>
        <p:pic>
          <p:nvPicPr>
            <p:cNvPr id="2" name="图片 1" descr="32313538393333333b32313538393135353bb1b8cdfcc2bc"/>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4859" y="6324"/>
              <a:ext cx="513" cy="513"/>
            </a:xfrm>
            <a:prstGeom prst="rect">
              <a:avLst/>
            </a:prstGeom>
          </p:spPr>
        </p:pic>
        <p:sp>
          <p:nvSpPr>
            <p:cNvPr id="5" name="文本框 4"/>
            <p:cNvSpPr txBox="true"/>
            <p:nvPr/>
          </p:nvSpPr>
          <p:spPr>
            <a:xfrm>
              <a:off x="5696" y="6298"/>
              <a:ext cx="4103" cy="652"/>
            </a:xfrm>
            <a:prstGeom prst="rect">
              <a:avLst/>
            </a:prstGeom>
            <a:noFill/>
          </p:spPr>
          <p:txBody>
            <a:bodyPr wrap="square" rtlCol="0">
              <a:spAutoFit/>
            </a:bodyPr>
            <a:p>
              <a:pPr algn="l"/>
              <a:r>
                <a:rPr lang="en-US" altLang="zh-CN" sz="2800" dirty="0">
                  <a:solidFill>
                    <a:srgbClr val="046995"/>
                  </a:solidFill>
                  <a:latin typeface="+mj-ea"/>
                  <a:ea typeface="+mj-ea"/>
                  <a:sym typeface="Segoe UI" panose="020B0502040204020203" pitchFamily="34" charset="0"/>
                </a:rPr>
                <a:t>从科学界定看机关事务</a:t>
              </a:r>
              <a:endParaRPr lang="en-US" altLang="zh-CN" sz="2800" dirty="0">
                <a:solidFill>
                  <a:srgbClr val="046995"/>
                </a:solidFill>
                <a:latin typeface="+mj-ea"/>
                <a:ea typeface="+mj-ea"/>
                <a:sym typeface="Segoe UI" panose="020B0502040204020203" pitchFamily="34" charset="0"/>
              </a:endParaRPr>
            </a:p>
          </p:txBody>
        </p:sp>
        <p:sp>
          <p:nvSpPr>
            <p:cNvPr id="6" name="文本框 5"/>
            <p:cNvSpPr txBox="true"/>
            <p:nvPr/>
          </p:nvSpPr>
          <p:spPr>
            <a:xfrm>
              <a:off x="5696" y="7947"/>
              <a:ext cx="4088" cy="652"/>
            </a:xfrm>
            <a:prstGeom prst="rect">
              <a:avLst/>
            </a:prstGeom>
            <a:noFill/>
          </p:spPr>
          <p:txBody>
            <a:bodyPr wrap="square" rtlCol="0">
              <a:spAutoFit/>
            </a:bodyPr>
            <a:p>
              <a:pPr algn="l"/>
              <a:r>
                <a:rPr lang="en-US" altLang="zh-CN" sz="2800" dirty="0">
                  <a:solidFill>
                    <a:srgbClr val="046995"/>
                  </a:solidFill>
                  <a:latin typeface="+mj-ea"/>
                  <a:ea typeface="+mj-ea"/>
                  <a:sym typeface="Segoe UI" panose="020B0502040204020203" pitchFamily="34" charset="0"/>
                </a:rPr>
                <a:t>从工作特点看机关事务</a:t>
              </a:r>
              <a:endParaRPr lang="en-US" altLang="zh-CN" sz="2800" dirty="0">
                <a:solidFill>
                  <a:srgbClr val="046995"/>
                </a:solidFill>
                <a:latin typeface="+mj-ea"/>
                <a:ea typeface="+mj-ea"/>
                <a:sym typeface="Segoe UI" panose="020B0502040204020203" pitchFamily="34" charset="0"/>
              </a:endParaRPr>
            </a:p>
          </p:txBody>
        </p:sp>
        <p:pic>
          <p:nvPicPr>
            <p:cNvPr id="12" name="图片 11" descr="32313538393333333b32313538393134393bb1e3c0fbccf9"/>
            <p:cNvPicPr>
              <a:picLocks noChangeAspect="true"/>
            </p:cNvPicPr>
            <p:nvPr/>
          </p:nvPicPr>
          <p:blipFill>
            <a:blip r:embed="rId7">
              <a:extLst>
                <a:ext uri="{96DAC541-7B7A-43D3-8B79-37D633B846F1}">
                  <asvg:svgBlip xmlns:asvg="http://schemas.microsoft.com/office/drawing/2016/SVG/main" r:embed="rId8"/>
                </a:ext>
              </a:extLst>
            </a:blip>
            <a:stretch>
              <a:fillRect/>
            </a:stretch>
          </p:blipFill>
          <p:spPr>
            <a:xfrm>
              <a:off x="4859" y="7999"/>
              <a:ext cx="484" cy="48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6934835" cy="316928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endPar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5</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构建房产信息系统</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去年，完成72家党政机关、140家事业单位办公用房的测绘，今年对剩余的73家市级事业单位办公用房进行集中测绘，完成数据的采集、录入</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。除高新区外，已初步</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构建起市、县、乡三级房地产信息管理系统，</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基本</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完成“全市办公用房一张网”建设。</a:t>
            </a:r>
            <a:endPar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39" name="图片 56" descr="系统截图"/>
          <p:cNvPicPr/>
          <p:nvPr/>
        </p:nvPicPr>
        <p:blipFill>
          <a:blip r:embed="rId1"/>
          <a:srcRect r="64517" b="609"/>
          <a:stretch>
            <a:fillRect/>
          </a:stretch>
        </p:blipFill>
        <p:spPr>
          <a:xfrm>
            <a:off x="7978140" y="900430"/>
            <a:ext cx="3855085" cy="474535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706245"/>
            <a:ext cx="5464810" cy="316928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r>
              <a:rPr lang="en-US" altLang="zh-CN"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6</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、实现资产保值增值</a:t>
            </a: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经积极协商，市财政局成立了资产运营公司，将承接市级行政事业单位闲置资产，进行统一管理运营，最近正在出台相关规定，我们将跟进做好衔接，梳理闲置房产情况，依规交接，确保公有房产保值增值。</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6638400" y="1803600"/>
            <a:ext cx="4705200" cy="325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4095" y="1788795"/>
            <a:ext cx="10029825"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3460" y="709295"/>
            <a:ext cx="4311015" cy="662940"/>
            <a:chOff x="4875153" y="984006"/>
            <a:chExt cx="6660746" cy="876562"/>
          </a:xfrm>
        </p:grpSpPr>
        <p:sp>
          <p:nvSpPr>
            <p:cNvPr id="4" name="文本框 3"/>
            <p:cNvSpPr txBox="true"/>
            <p:nvPr/>
          </p:nvSpPr>
          <p:spPr>
            <a:xfrm>
              <a:off x="4875153" y="984006"/>
              <a:ext cx="6660746" cy="771610"/>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办公用房</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统</a:t>
              </a:r>
              <a:r>
                <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a:t>
              </a: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起来</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809168" y="1850493"/>
              <a:ext cx="4858449" cy="1007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18185" y="1599565"/>
            <a:ext cx="6648450" cy="3169285"/>
          </a:xfrm>
          <a:prstGeom prst="rect">
            <a:avLst/>
          </a:prstGeom>
          <a:noFill/>
        </p:spPr>
        <p:txBody>
          <a:bodyPr wrap="square" rtlCol="0">
            <a:spAutoFit/>
          </a:bodyPr>
          <a:p>
            <a:pPr indent="0" algn="just" fontAlgn="auto">
              <a:lnSpc>
                <a:spcPts val="3000"/>
              </a:lnSpc>
              <a:buFont typeface="Arial" panose="02080604020202020204" pitchFamily="34" charset="0"/>
              <a:buNone/>
            </a:pPr>
            <a:r>
              <a:rPr lang="zh-CN" altLang="en-US"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（三）破解之策</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7</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、逐步收回公有房产</a:t>
            </a:r>
            <a:endPar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rgbClr val="FF0000"/>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建议对公有住房开展专项清理，解决历史遗留问题，该办证的办证、该规范的规范、该腾退的腾退、该拍卖的拍卖。</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我局按照“收房不收人”的规定，视房屋用途，进行分类处置，部分交由平台公司统一运营。</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7499985" y="1788795"/>
            <a:ext cx="4121150" cy="3250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descr="7b0a20202020227461726765744d6f64756c65223a202270726f636573734f6e6c696e65466f6e7473220a7d0a"/>
          <p:cNvSpPr txBox="true"/>
          <p:nvPr/>
        </p:nvSpPr>
        <p:spPr>
          <a:xfrm>
            <a:off x="720090" y="2538095"/>
            <a:ext cx="10737215" cy="1753235"/>
          </a:xfrm>
          <a:prstGeom prst="rect">
            <a:avLst/>
          </a:prstGeom>
          <a:noFill/>
        </p:spPr>
        <p:txBody>
          <a:bodyPr wrap="square" rtlCol="0">
            <a:spAutoFit/>
          </a:bodyPr>
          <a:lstStyle/>
          <a:p>
            <a:pPr algn="ctr">
              <a:lnSpc>
                <a:spcPct val="150000"/>
              </a:lnSpc>
            </a:pPr>
            <a:r>
              <a:rPr lang="zh-CN" sz="7200" dirty="0">
                <a:solidFill>
                  <a:srgbClr val="046995"/>
                </a:solidFill>
                <a:latin typeface="华文隶书" panose="02010800040101010101" charset="-122"/>
                <a:ea typeface="华文隶书" panose="02010800040101010101" charset="-122"/>
                <a:sym typeface="Segoe UI" panose="020B0502040204020203" pitchFamily="34" charset="0"/>
              </a:rPr>
              <a:t>答疑解惑：回部门之问</a:t>
            </a:r>
            <a:endParaRPr lang="zh-CN" sz="7200" dirty="0">
              <a:solidFill>
                <a:srgbClr val="046995"/>
              </a:solidFill>
              <a:latin typeface="华文隶书" panose="02010800040101010101" charset="-122"/>
              <a:ea typeface="华文隶书" panose="02010800040101010101" charset="-122"/>
              <a:sym typeface="Segoe UI" panose="020B0502040204020203" pitchFamily="34" charset="0"/>
            </a:endParaRPr>
          </a:p>
        </p:txBody>
      </p:sp>
      <p:grpSp>
        <p:nvGrpSpPr>
          <p:cNvPr id="51" name="组合 50"/>
          <p:cNvGrpSpPr/>
          <p:nvPr/>
        </p:nvGrpSpPr>
        <p:grpSpPr>
          <a:xfrm>
            <a:off x="1075690" y="2561590"/>
            <a:ext cx="9189085" cy="1729740"/>
            <a:chOff x="2488106" y="2185799"/>
            <a:chExt cx="7299783" cy="2284919"/>
          </a:xfrm>
          <a:effectLst>
            <a:outerShdw blurRad="50800" dist="38100" dir="2700000" algn="tl" rotWithShape="0">
              <a:prstClr val="black">
                <a:alpha val="10000"/>
              </a:prstClr>
            </a:outerShdw>
          </a:effectLst>
        </p:grpSpPr>
        <p:cxnSp>
          <p:nvCxnSpPr>
            <p:cNvPr id="43" name="直接连接符 42"/>
            <p:cNvCxnSpPr/>
            <p:nvPr/>
          </p:nvCxnSpPr>
          <p:spPr>
            <a:xfrm>
              <a:off x="2488106" y="2185799"/>
              <a:ext cx="7185275" cy="1230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7299783" cy="671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55815" y="2560955"/>
            <a:ext cx="3954145" cy="172529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true"/>
          <p:nvPr/>
        </p:nvSpPr>
        <p:spPr>
          <a:xfrm>
            <a:off x="3908425" y="1546225"/>
            <a:ext cx="4361180" cy="1014730"/>
          </a:xfrm>
          <a:prstGeom prst="rect">
            <a:avLst/>
          </a:prstGeom>
          <a:noFill/>
        </p:spPr>
        <p:txBody>
          <a:bodyPr wrap="square" rtlCol="0">
            <a:spAutoFit/>
          </a:bodyPr>
          <a:p>
            <a:pPr algn="ctr"/>
            <a:r>
              <a:rPr lang="zh-CN" sz="6000" dirty="0">
                <a:solidFill>
                  <a:srgbClr val="046995"/>
                </a:solidFill>
                <a:latin typeface="华文隶书" panose="02010800040101010101" charset="-122"/>
                <a:ea typeface="华文隶书" panose="02010800040101010101" charset="-122"/>
              </a:rPr>
              <a:t>政策篇</a:t>
            </a:r>
            <a:endParaRPr lang="zh-CN" sz="6000" dirty="0">
              <a:solidFill>
                <a:srgbClr val="046995"/>
              </a:solidFill>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tru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4300" y="971075"/>
            <a:ext cx="4343400" cy="2082005"/>
            <a:chOff x="6180" y="1529"/>
            <a:chExt cx="6840"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90" y="3421"/>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答疑解惑：回部门之问</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03</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23" name="组合 22"/>
          <p:cNvGrpSpPr/>
          <p:nvPr/>
        </p:nvGrpSpPr>
        <p:grpSpPr>
          <a:xfrm>
            <a:off x="1960245" y="3592195"/>
            <a:ext cx="2110105" cy="1589405"/>
            <a:chOff x="3087" y="5657"/>
            <a:chExt cx="2939" cy="2503"/>
          </a:xfrm>
        </p:grpSpPr>
        <p:sp>
          <p:nvSpPr>
            <p:cNvPr id="16" name="文本框 15"/>
            <p:cNvSpPr txBox="true"/>
            <p:nvPr/>
          </p:nvSpPr>
          <p:spPr>
            <a:xfrm>
              <a:off x="3087" y="6999"/>
              <a:ext cx="2939" cy="1161"/>
            </a:xfrm>
            <a:prstGeom prst="rect">
              <a:avLst/>
            </a:prstGeom>
            <a:noFill/>
          </p:spPr>
          <p:txBody>
            <a:bodyPr wrap="square" rtlCol="0">
              <a:spAutoFit/>
            </a:bodyPr>
            <a:p>
              <a:pPr algn="ctr">
                <a:lnSpc>
                  <a:spcPct val="150000"/>
                </a:lnSpc>
              </a:pPr>
              <a:r>
                <a:rPr lang="zh-CN" altLang="en-US" sz="2800" dirty="0">
                  <a:solidFill>
                    <a:srgbClr val="EE8C51"/>
                  </a:solidFill>
                  <a:latin typeface="Segoe UI" panose="020B0502040204020203" pitchFamily="34" charset="0"/>
                  <a:ea typeface="微软雅黑" panose="020B0503020204020204" charset="-122"/>
                  <a:sym typeface="Segoe UI" panose="020B0502040204020203" pitchFamily="34" charset="0"/>
                </a:rPr>
                <a:t>车子怎么用</a:t>
              </a:r>
              <a:endParaRPr lang="zh-CN" altLang="en-US" sz="2800" dirty="0">
                <a:solidFill>
                  <a:srgbClr val="EE8C51"/>
                </a:solidFill>
                <a:latin typeface="Segoe UI" panose="020B0502040204020203" pitchFamily="34" charset="0"/>
                <a:ea typeface="微软雅黑" panose="020B0503020204020204" charset="-122"/>
                <a:sym typeface="Segoe UI" panose="020B0502040204020203" pitchFamily="34" charset="0"/>
              </a:endParaRPr>
            </a:p>
          </p:txBody>
        </p:sp>
        <p:pic>
          <p:nvPicPr>
            <p:cNvPr id="18" name="图片 17"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018" y="5657"/>
              <a:ext cx="1077" cy="1077"/>
            </a:xfrm>
            <a:prstGeom prst="rect">
              <a:avLst/>
            </a:prstGeom>
          </p:spPr>
        </p:pic>
      </p:grpSp>
      <p:grpSp>
        <p:nvGrpSpPr>
          <p:cNvPr id="22" name="组合 21"/>
          <p:cNvGrpSpPr/>
          <p:nvPr/>
        </p:nvGrpSpPr>
        <p:grpSpPr>
          <a:xfrm>
            <a:off x="4972050" y="3583305"/>
            <a:ext cx="2003505" cy="1607820"/>
            <a:chOff x="13243" y="5507"/>
            <a:chExt cx="2803" cy="2532"/>
          </a:xfrm>
        </p:grpSpPr>
        <p:sp>
          <p:nvSpPr>
            <p:cNvPr id="15" name="文本框 14"/>
            <p:cNvSpPr txBox="true"/>
            <p:nvPr/>
          </p:nvSpPr>
          <p:spPr>
            <a:xfrm>
              <a:off x="13243" y="6878"/>
              <a:ext cx="2803"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pic>
          <p:nvPicPr>
            <p:cNvPr id="20" name="图片 19" descr="343435383037363b343532333737333bb0ecb9abc2a5"/>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4165" y="5507"/>
              <a:ext cx="958" cy="958"/>
            </a:xfrm>
            <a:prstGeom prst="rect">
              <a:avLst/>
            </a:prstGeom>
          </p:spPr>
        </p:pic>
      </p:grpSp>
      <p:grpSp>
        <p:nvGrpSpPr>
          <p:cNvPr id="2" name="组合 1"/>
          <p:cNvGrpSpPr/>
          <p:nvPr/>
        </p:nvGrpSpPr>
        <p:grpSpPr>
          <a:xfrm>
            <a:off x="8211185" y="3583305"/>
            <a:ext cx="2068195" cy="1597025"/>
            <a:chOff x="12931" y="5643"/>
            <a:chExt cx="3257" cy="2515"/>
          </a:xfrm>
        </p:grpSpPr>
        <p:sp>
          <p:nvSpPr>
            <p:cNvPr id="14" name="文本框 13"/>
            <p:cNvSpPr txBox="true"/>
            <p:nvPr/>
          </p:nvSpPr>
          <p:spPr>
            <a:xfrm>
              <a:off x="12931" y="6997"/>
              <a:ext cx="3257"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pic>
          <p:nvPicPr>
            <p:cNvPr id="24" name="图片 23" descr="32313536393134373b32313536393133333bbdd3b4fd"/>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4080" y="5643"/>
              <a:ext cx="958" cy="95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902335" y="1880870"/>
            <a:ext cx="10029825" cy="2553335"/>
          </a:xfrm>
          <a:prstGeom prst="rect">
            <a:avLst/>
          </a:prstGeom>
          <a:noFill/>
        </p:spPr>
        <p:txBody>
          <a:bodyPr wrap="square" rtlCol="0">
            <a:spAutoFit/>
          </a:bodyPr>
          <a:lstStyle/>
          <a:p>
            <a:pPr indent="0" algn="l">
              <a:lnSpc>
                <a:spcPct val="150000"/>
              </a:lnSpc>
              <a:buFont typeface="Arial" panose="02080604020202020204" pitchFamily="34" charset="0"/>
              <a:buNone/>
            </a:pP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1</a:t>
            </a:r>
            <a:r>
              <a:rPr lang="zh-CN" altLang="en-US"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、公务用车类型</a:t>
            </a:r>
            <a:endParaRPr lang="zh-CN" altLang="en-US"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mn-ea"/>
                <a:cs typeface="+mn-ea"/>
                <a:sym typeface="Segoe UI" panose="020B0502040204020203" pitchFamily="34" charset="0"/>
              </a:rPr>
              <a:t>      </a:t>
            </a:r>
            <a:r>
              <a:rPr lang="en-US" altLang="zh-CN" dirty="0">
                <a:solidFill>
                  <a:schemeClr val="tx1">
                    <a:lumMod val="85000"/>
                    <a:lumOff val="15000"/>
                  </a:schemeClr>
                </a:solidFill>
                <a:latin typeface="+mn-ea"/>
                <a:cs typeface="+mn-ea"/>
                <a:sym typeface="Segoe UI" panose="020B0502040204020203" pitchFamily="34" charset="0"/>
              </a:rPr>
              <a:t> 车改后保留的公务用车用于</a:t>
            </a:r>
            <a:r>
              <a:rPr lang="en-US" altLang="zh-CN" dirty="0">
                <a:solidFill>
                  <a:srgbClr val="EE8C51"/>
                </a:solidFill>
                <a:latin typeface="+mn-ea"/>
                <a:cs typeface="+mn-ea"/>
                <a:sym typeface="Segoe UI" panose="020B0502040204020203" pitchFamily="34" charset="0"/>
              </a:rPr>
              <a:t>定向保障各类公务出行</a:t>
            </a:r>
            <a:r>
              <a:rPr lang="en-US" altLang="zh-CN" dirty="0">
                <a:solidFill>
                  <a:schemeClr val="tx1">
                    <a:lumMod val="85000"/>
                    <a:lumOff val="15000"/>
                  </a:schemeClr>
                </a:solidFill>
                <a:latin typeface="+mn-ea"/>
                <a:cs typeface="+mn-ea"/>
                <a:sym typeface="Segoe UI" panose="020B0502040204020203" pitchFamily="34" charset="0"/>
              </a:rPr>
              <a:t>，主要有：机要应急用车、实物保障用车、接待调研用车、行政执法用车、执法执勤用车、特种专业技术用车6</a:t>
            </a:r>
            <a:r>
              <a:rPr lang="zh-CN" altLang="en-US" dirty="0">
                <a:solidFill>
                  <a:schemeClr val="tx1">
                    <a:lumMod val="85000"/>
                    <a:lumOff val="15000"/>
                  </a:schemeClr>
                </a:solidFill>
                <a:latin typeface="+mn-ea"/>
                <a:cs typeface="+mn-ea"/>
                <a:sym typeface="Segoe UI" panose="020B0502040204020203" pitchFamily="34" charset="0"/>
              </a:rPr>
              <a:t>类</a:t>
            </a:r>
            <a:r>
              <a:rPr lang="en-US" altLang="zh-CN" dirty="0">
                <a:solidFill>
                  <a:schemeClr val="tx1">
                    <a:lumMod val="85000"/>
                    <a:lumOff val="15000"/>
                  </a:schemeClr>
                </a:solidFill>
                <a:latin typeface="+mn-ea"/>
                <a:cs typeface="+mn-ea"/>
                <a:sym typeface="Segoe UI" panose="020B0502040204020203" pitchFamily="34" charset="0"/>
              </a:rPr>
              <a:t>。</a:t>
            </a:r>
            <a:endParaRPr lang="en-US" altLang="zh-CN" dirty="0">
              <a:solidFill>
                <a:schemeClr val="tx1">
                  <a:lumMod val="85000"/>
                  <a:lumOff val="15000"/>
                </a:schemeClr>
              </a:solidFill>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mn-ea"/>
                <a:cs typeface="+mn-ea"/>
                <a:sym typeface="Segoe UI" panose="020B0502040204020203" pitchFamily="34" charset="0"/>
              </a:rPr>
              <a:t>       其中</a:t>
            </a:r>
            <a:r>
              <a:rPr lang="zh-CN" altLang="en-US" dirty="0">
                <a:solidFill>
                  <a:schemeClr val="tx1">
                    <a:lumMod val="85000"/>
                    <a:lumOff val="15000"/>
                  </a:schemeClr>
                </a:solidFill>
                <a:latin typeface="+mn-ea"/>
                <a:cs typeface="+mn-ea"/>
                <a:sym typeface="Segoe UI" panose="020B0502040204020203" pitchFamily="34" charset="0"/>
              </a:rPr>
              <a:t>，由</a:t>
            </a:r>
            <a:r>
              <a:rPr lang="en-US" altLang="zh-CN" dirty="0">
                <a:solidFill>
                  <a:schemeClr val="tx1">
                    <a:lumMod val="85000"/>
                    <a:lumOff val="15000"/>
                  </a:schemeClr>
                </a:solidFill>
                <a:latin typeface="+mn-ea"/>
                <a:cs typeface="+mn-ea"/>
                <a:sym typeface="Segoe UI" panose="020B0502040204020203" pitchFamily="34" charset="0"/>
              </a:rPr>
              <a:t>财政部门监管的是执法执勤用车和特种专业技术用车</a:t>
            </a:r>
            <a:r>
              <a:rPr lang="zh-CN" altLang="en-US" sz="2000" dirty="0">
                <a:solidFill>
                  <a:schemeClr val="tx1">
                    <a:lumMod val="85000"/>
                    <a:lumOff val="15000"/>
                  </a:schemeClr>
                </a:solidFill>
                <a:latin typeface="+mn-ea"/>
                <a:cs typeface="+mn-ea"/>
                <a:sym typeface="Segoe UI" panose="020B0502040204020203" pitchFamily="34" charset="0"/>
              </a:rPr>
              <a:t>。</a:t>
            </a: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104735" y="506730"/>
            <a:ext cx="9025890" cy="1783715"/>
            <a:chOff x="4943576" y="996600"/>
            <a:chExt cx="13945477" cy="2358490"/>
          </a:xfrm>
        </p:grpSpPr>
        <p:sp>
          <p:nvSpPr>
            <p:cNvPr id="4" name="文本框 3"/>
            <p:cNvSpPr txBox="true"/>
            <p:nvPr/>
          </p:nvSpPr>
          <p:spPr>
            <a:xfrm>
              <a:off x="4943576" y="996600"/>
              <a:ext cx="13945477" cy="2358490"/>
            </a:xfrm>
            <a:prstGeom prst="rect">
              <a:avLst/>
            </a:prstGeom>
            <a:noFill/>
          </p:spPr>
          <p:txBody>
            <a:bodyPr wrap="square" rtlCol="0">
              <a:spAutoFit/>
            </a:bodyPr>
            <a:lstStyle/>
            <a:p>
              <a:pPr algn="l"/>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a:p>
              <a:pPr algn="l"/>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l"/>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主要政策依据</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《山东省党政机关公务用车管理办法》</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l"/>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《聊城市党政机关公务用车管理办法》</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l"/>
              <a:r>
                <a:rPr lang="en-US" altLang="zh-CN" dirty="0">
                  <a:solidFill>
                    <a:srgbClr val="046995"/>
                  </a:solidFill>
                  <a:latin typeface="Segoe UI" panose="020B0502040204020203" pitchFamily="34" charset="0"/>
                  <a:ea typeface="微软雅黑" panose="020B0503020204020204" charset="-122"/>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《聊城市市级机关公务用车管理细则》</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cxnSp>
          <p:nvCxnSpPr>
            <p:cNvPr id="5" name="直接连接符 4"/>
            <p:cNvCxnSpPr/>
            <p:nvPr/>
          </p:nvCxnSpPr>
          <p:spPr>
            <a:xfrm>
              <a:off x="5062544" y="1790880"/>
              <a:ext cx="3168000"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1111250" y="4236085"/>
            <a:ext cx="9969500" cy="756920"/>
            <a:chOff x="1836" y="6192"/>
            <a:chExt cx="15700" cy="1192"/>
          </a:xfrm>
        </p:grpSpPr>
        <p:grpSp>
          <p:nvGrpSpPr>
            <p:cNvPr id="29" name="组合 28"/>
            <p:cNvGrpSpPr/>
            <p:nvPr>
              <p:custDataLst>
                <p:tags r:id="rId1"/>
              </p:custDataLst>
            </p:nvPr>
          </p:nvGrpSpPr>
          <p:grpSpPr>
            <a:xfrm>
              <a:off x="1836" y="6192"/>
              <a:ext cx="4763" cy="1192"/>
              <a:chOff x="804335" y="4004734"/>
              <a:chExt cx="2743199" cy="1193799"/>
            </a:xfrm>
            <a:solidFill>
              <a:srgbClr val="92D050"/>
            </a:solidFill>
          </p:grpSpPr>
          <p:sp>
            <p:nvSpPr>
              <p:cNvPr id="30" name="任意多边形 29"/>
              <p:cNvSpPr/>
              <p:nvPr>
                <p:custDataLst>
                  <p:tags r:id="rId2"/>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6">
                  <a:lumMod val="40000"/>
                  <a:lumOff val="60000"/>
                </a:schemeClr>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机要应急用车</a:t>
                </a:r>
                <a:endParaRPr lang="zh-CN" altLang="en-US" dirty="0">
                  <a:solidFill>
                    <a:sysClr val="window" lastClr="FFFFFF"/>
                  </a:solidFill>
                </a:endParaRPr>
              </a:p>
            </p:txBody>
          </p:sp>
          <p:sp>
            <p:nvSpPr>
              <p:cNvPr id="35" name="任意多边形 34"/>
              <p:cNvSpPr/>
              <p:nvPr>
                <p:custDataLst>
                  <p:tags r:id="rId3"/>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nvGrpSpPr>
            <p:cNvPr id="44" name="组合 43"/>
            <p:cNvGrpSpPr/>
            <p:nvPr>
              <p:custDataLst>
                <p:tags r:id="rId4"/>
              </p:custDataLst>
            </p:nvPr>
          </p:nvGrpSpPr>
          <p:grpSpPr>
            <a:xfrm>
              <a:off x="7305" y="6192"/>
              <a:ext cx="4763" cy="1192"/>
              <a:chOff x="804335" y="4004734"/>
              <a:chExt cx="2743199" cy="1193799"/>
            </a:xfrm>
            <a:solidFill>
              <a:schemeClr val="accent6">
                <a:lumMod val="40000"/>
                <a:lumOff val="60000"/>
              </a:schemeClr>
            </a:solidFill>
          </p:grpSpPr>
          <p:sp>
            <p:nvSpPr>
              <p:cNvPr id="45" name="任意多边形 44"/>
              <p:cNvSpPr/>
              <p:nvPr>
                <p:custDataLst>
                  <p:tags r:id="rId5"/>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实物保障用车</a:t>
                </a:r>
                <a:endParaRPr lang="zh-CN" altLang="en-US" dirty="0">
                  <a:solidFill>
                    <a:sysClr val="window" lastClr="FFFFFF"/>
                  </a:solidFill>
                </a:endParaRPr>
              </a:p>
            </p:txBody>
          </p:sp>
          <p:sp>
            <p:nvSpPr>
              <p:cNvPr id="49" name="任意多边形 48"/>
              <p:cNvSpPr/>
              <p:nvPr>
                <p:custDataLst>
                  <p:tags r:id="rId6"/>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nvGrpSpPr>
            <p:cNvPr id="61" name="组合 60"/>
            <p:cNvGrpSpPr/>
            <p:nvPr>
              <p:custDataLst>
                <p:tags r:id="rId7"/>
              </p:custDataLst>
            </p:nvPr>
          </p:nvGrpSpPr>
          <p:grpSpPr>
            <a:xfrm>
              <a:off x="12774" y="6192"/>
              <a:ext cx="4763" cy="1192"/>
              <a:chOff x="804335" y="4004734"/>
              <a:chExt cx="2743199" cy="1193799"/>
            </a:xfrm>
            <a:solidFill>
              <a:schemeClr val="accent6">
                <a:lumMod val="40000"/>
                <a:lumOff val="60000"/>
              </a:schemeClr>
            </a:solidFill>
          </p:grpSpPr>
          <p:sp>
            <p:nvSpPr>
              <p:cNvPr id="68" name="任意多边形 67"/>
              <p:cNvSpPr/>
              <p:nvPr>
                <p:custDataLst>
                  <p:tags r:id="rId8"/>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接待调研用车</a:t>
                </a:r>
                <a:endParaRPr lang="zh-CN" altLang="en-US" dirty="0">
                  <a:solidFill>
                    <a:sysClr val="window" lastClr="FFFFFF"/>
                  </a:solidFill>
                </a:endParaRPr>
              </a:p>
            </p:txBody>
          </p:sp>
          <p:sp>
            <p:nvSpPr>
              <p:cNvPr id="70" name="任意多边形 69"/>
              <p:cNvSpPr/>
              <p:nvPr>
                <p:custDataLst>
                  <p:tags r:id="rId9"/>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grpSp>
        <p:nvGrpSpPr>
          <p:cNvPr id="104" name="组合 103"/>
          <p:cNvGrpSpPr/>
          <p:nvPr/>
        </p:nvGrpSpPr>
        <p:grpSpPr>
          <a:xfrm>
            <a:off x="1092835" y="5210810"/>
            <a:ext cx="10006965" cy="805180"/>
            <a:chOff x="1867" y="8841"/>
            <a:chExt cx="15759" cy="1268"/>
          </a:xfrm>
        </p:grpSpPr>
        <p:grpSp>
          <p:nvGrpSpPr>
            <p:cNvPr id="95" name="组合 94"/>
            <p:cNvGrpSpPr/>
            <p:nvPr>
              <p:custDataLst>
                <p:tags r:id="rId10"/>
              </p:custDataLst>
            </p:nvPr>
          </p:nvGrpSpPr>
          <p:grpSpPr>
            <a:xfrm>
              <a:off x="7343" y="8917"/>
              <a:ext cx="4763" cy="1192"/>
              <a:chOff x="804335" y="4004734"/>
              <a:chExt cx="2743199" cy="1193799"/>
            </a:xfrm>
            <a:solidFill>
              <a:srgbClr val="92D050"/>
            </a:solidFill>
          </p:grpSpPr>
          <p:sp>
            <p:nvSpPr>
              <p:cNvPr id="96" name="任意多边形 95"/>
              <p:cNvSpPr/>
              <p:nvPr>
                <p:custDataLst>
                  <p:tags r:id="rId11"/>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6">
                  <a:lumMod val="40000"/>
                  <a:lumOff val="60000"/>
                </a:schemeClr>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执法执勤用车</a:t>
                </a:r>
                <a:endParaRPr lang="zh-CN" altLang="en-US" dirty="0">
                  <a:solidFill>
                    <a:sysClr val="window" lastClr="FFFFFF"/>
                  </a:solidFill>
                </a:endParaRPr>
              </a:p>
            </p:txBody>
          </p:sp>
          <p:sp>
            <p:nvSpPr>
              <p:cNvPr id="97" name="任意多边形 96"/>
              <p:cNvSpPr/>
              <p:nvPr>
                <p:custDataLst>
                  <p:tags r:id="rId12"/>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nvGrpSpPr>
            <p:cNvPr id="98" name="组合 97"/>
            <p:cNvGrpSpPr/>
            <p:nvPr>
              <p:custDataLst>
                <p:tags r:id="rId13"/>
              </p:custDataLst>
            </p:nvPr>
          </p:nvGrpSpPr>
          <p:grpSpPr>
            <a:xfrm>
              <a:off x="1867" y="8841"/>
              <a:ext cx="4763" cy="1192"/>
              <a:chOff x="804335" y="4004734"/>
              <a:chExt cx="2743199" cy="1193799"/>
            </a:xfrm>
            <a:solidFill>
              <a:srgbClr val="92D050"/>
            </a:solidFill>
          </p:grpSpPr>
          <p:sp>
            <p:nvSpPr>
              <p:cNvPr id="99" name="任意多边形 98"/>
              <p:cNvSpPr/>
              <p:nvPr>
                <p:custDataLst>
                  <p:tags r:id="rId14"/>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6">
                  <a:lumMod val="40000"/>
                  <a:lumOff val="60000"/>
                </a:schemeClr>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行政执法用车</a:t>
                </a:r>
                <a:endParaRPr lang="zh-CN" altLang="en-US" dirty="0">
                  <a:solidFill>
                    <a:sysClr val="window" lastClr="FFFFFF"/>
                  </a:solidFill>
                </a:endParaRPr>
              </a:p>
            </p:txBody>
          </p:sp>
          <p:sp>
            <p:nvSpPr>
              <p:cNvPr id="100" name="任意多边形 99"/>
              <p:cNvSpPr/>
              <p:nvPr>
                <p:custDataLst>
                  <p:tags r:id="rId15"/>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nvGrpSpPr>
            <p:cNvPr id="101" name="组合 100"/>
            <p:cNvGrpSpPr/>
            <p:nvPr>
              <p:custDataLst>
                <p:tags r:id="rId16"/>
              </p:custDataLst>
            </p:nvPr>
          </p:nvGrpSpPr>
          <p:grpSpPr>
            <a:xfrm>
              <a:off x="12864" y="8917"/>
              <a:ext cx="4763" cy="1192"/>
              <a:chOff x="804335" y="4004734"/>
              <a:chExt cx="2743199" cy="1193799"/>
            </a:xfrm>
            <a:solidFill>
              <a:srgbClr val="92D050"/>
            </a:solidFill>
          </p:grpSpPr>
          <p:sp>
            <p:nvSpPr>
              <p:cNvPr id="102" name="任意多边形 101"/>
              <p:cNvSpPr/>
              <p:nvPr>
                <p:custDataLst>
                  <p:tags r:id="rId17"/>
                </p:custDataLst>
              </p:nvPr>
            </p:nvSpPr>
            <p:spPr>
              <a:xfrm>
                <a:off x="872067" y="4080933"/>
                <a:ext cx="2675467" cy="1117600"/>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6">
                  <a:lumMod val="40000"/>
                  <a:lumOff val="60000"/>
                </a:schemeClr>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特种专业技术用车</a:t>
                </a:r>
                <a:endParaRPr lang="zh-CN" altLang="en-US" dirty="0">
                  <a:solidFill>
                    <a:sysClr val="window" lastClr="FFFFFF"/>
                  </a:solidFill>
                </a:endParaRPr>
              </a:p>
            </p:txBody>
          </p:sp>
          <p:sp>
            <p:nvSpPr>
              <p:cNvPr id="103" name="任意多边形 102"/>
              <p:cNvSpPr/>
              <p:nvPr>
                <p:custDataLst>
                  <p:tags r:id="rId18"/>
                </p:custDataLst>
              </p:nvPr>
            </p:nvSpPr>
            <p:spPr>
              <a:xfrm>
                <a:off x="804335" y="4004734"/>
                <a:ext cx="440267" cy="440264"/>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grp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60000"/>
              </a:bodyP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8832850" y="1796415"/>
            <a:ext cx="2750185" cy="355346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altLang="zh-CN"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2</a:t>
            </a:r>
            <a:r>
              <a:rPr lang="zh-CN" altLang="en-US"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、什么是特种专业技术用车</a:t>
            </a:r>
            <a:endParaRPr lang="zh-CN" altLang="en-US"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是指固定搭载专业技术设备、用于执行特殊工作任务的机动车辆。</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如：</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囚车、防爆车、消防车、救护车、垃圾清运、气象监测等</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。由财政部门监管。</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5200" y="709200"/>
            <a:ext cx="2640330" cy="640080"/>
            <a:chOff x="4875153" y="984006"/>
            <a:chExt cx="5610960" cy="846336"/>
          </a:xfrm>
        </p:grpSpPr>
        <p:sp>
          <p:nvSpPr>
            <p:cNvPr id="4" name="文本框 3"/>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7" name="图片 6"/>
          <p:cNvPicPr/>
          <p:nvPr/>
        </p:nvPicPr>
        <p:blipFill>
          <a:blip r:embed="rId1"/>
          <a:stretch>
            <a:fillRect/>
          </a:stretch>
        </p:blipFill>
        <p:spPr>
          <a:xfrm>
            <a:off x="4608830" y="3923665"/>
            <a:ext cx="2642400" cy="1983600"/>
          </a:xfrm>
          <a:prstGeom prst="roundRect">
            <a:avLst/>
          </a:prstGeom>
        </p:spPr>
      </p:pic>
      <p:pic>
        <p:nvPicPr>
          <p:cNvPr id="8" name="图片 7"/>
          <p:cNvPicPr/>
          <p:nvPr/>
        </p:nvPicPr>
        <p:blipFill>
          <a:blip r:embed="rId2"/>
          <a:stretch>
            <a:fillRect/>
          </a:stretch>
        </p:blipFill>
        <p:spPr>
          <a:xfrm>
            <a:off x="5975350" y="1796415"/>
            <a:ext cx="2642235" cy="1983600"/>
          </a:xfrm>
          <a:prstGeom prst="roundRect">
            <a:avLst/>
          </a:prstGeom>
        </p:spPr>
      </p:pic>
      <p:pic>
        <p:nvPicPr>
          <p:cNvPr id="9" name="图片 8"/>
          <p:cNvPicPr/>
          <p:nvPr/>
        </p:nvPicPr>
        <p:blipFill>
          <a:blip r:embed="rId3"/>
          <a:stretch>
            <a:fillRect/>
          </a:stretch>
        </p:blipFill>
        <p:spPr>
          <a:xfrm>
            <a:off x="3166110" y="1796415"/>
            <a:ext cx="2642235" cy="1983600"/>
          </a:xfrm>
          <a:prstGeom prst="roundRect">
            <a:avLst/>
          </a:prstGeom>
        </p:spPr>
      </p:pic>
      <p:pic>
        <p:nvPicPr>
          <p:cNvPr id="10" name="图片 9"/>
          <p:cNvPicPr/>
          <p:nvPr/>
        </p:nvPicPr>
        <p:blipFill>
          <a:blip r:embed="rId4"/>
          <a:stretch>
            <a:fillRect/>
          </a:stretch>
        </p:blipFill>
        <p:spPr>
          <a:xfrm>
            <a:off x="1804035" y="3923665"/>
            <a:ext cx="2642400" cy="1983600"/>
          </a:xfrm>
          <a:prstGeom prst="roundRect">
            <a:avLst/>
          </a:prstGeom>
        </p:spPr>
      </p:pic>
      <p:pic>
        <p:nvPicPr>
          <p:cNvPr id="11" name="图片 10"/>
          <p:cNvPicPr>
            <a:picLocks noChangeAspect="true"/>
          </p:cNvPicPr>
          <p:nvPr/>
        </p:nvPicPr>
        <p:blipFill>
          <a:blip r:embed="rId5"/>
          <a:stretch>
            <a:fillRect/>
          </a:stretch>
        </p:blipFill>
        <p:spPr>
          <a:xfrm>
            <a:off x="354330" y="1796415"/>
            <a:ext cx="2644140" cy="198183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par>
                                <p:cTn id="14" presetID="5"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465" y="1706245"/>
            <a:ext cx="10768330" cy="432308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3</a:t>
            </a:r>
            <a:r>
              <a:rPr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a:t>
            </a:r>
            <a:r>
              <a:rPr lang="zh-CN"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公务</a:t>
            </a:r>
            <a:r>
              <a:rPr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用车到底怎么用</a:t>
            </a:r>
            <a:endParaRPr sz="2400" dirty="0">
              <a:solidFill>
                <a:srgbClr val="EE8C51"/>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我单位统管及</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各部门普遍保留</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的</a:t>
            </a:r>
            <a:r>
              <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机要应急用车</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为</a:t>
            </a:r>
            <a:r>
              <a:rPr 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定向保障公务用车。</a:t>
            </a:r>
            <a:endParaRPr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一是保障机要通</a:t>
            </a:r>
            <a:r>
              <a:rPr lang="zh-CN" altLang="en-US"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信</a:t>
            </a:r>
            <a:r>
              <a:rPr lang="en-US"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定向出行</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：涉密文件、文书和通讯器材的取送；紧急重要公文、领导特急批文等的取送；重要档案资料、大额现金、贵重物品、大宗物品取送等公务出行</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按</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部门</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有关规定，必须由专人专车运</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送的。</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二是保障应急定向出行</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：处理时限性强、利用私人或社会车辆无法保障的紧急公务或突发事件；参加党委、政府、人大、政协、纪检监察召集的紧急会议或公务活动</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前往非公务车辆不便出入的重要场所；因交通不便、时间要求紧或者出行人员多等因素，不便乘坐公共交通工具</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调研考察、检查督导等</a:t>
            </a:r>
            <a:r>
              <a:rPr lang="en-US"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集体公务出行</a:t>
            </a:r>
            <a:r>
              <a:rPr lang="zh-CN" altLang="en-US"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3</a:t>
            </a:r>
            <a:r>
              <a:rPr lang="zh-CN" altLang="en-US"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人及以上）</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；执行重大抢险救灾、事故处理、社会安全等特殊任务</a:t>
            </a: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有公函的公务接待以及外事活动等可以使用公务用车，可以停放于饭店、宾馆</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a:t>
            </a:r>
            <a:endParaRPr lang="zh-CN" altLang="en-US"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4738370" y="586740"/>
            <a:ext cx="3405505" cy="1515110"/>
          </a:xfrm>
          <a:prstGeom prst="rect">
            <a:avLst/>
          </a:prstGeom>
        </p:spPr>
      </p:pic>
      <p:grpSp>
        <p:nvGrpSpPr>
          <p:cNvPr id="6" name="组合 5"/>
          <p:cNvGrpSpPr/>
          <p:nvPr/>
        </p:nvGrpSpPr>
        <p:grpSpPr>
          <a:xfrm>
            <a:off x="1015200" y="709200"/>
            <a:ext cx="2640330" cy="640080"/>
            <a:chOff x="4875153" y="984006"/>
            <a:chExt cx="5610960" cy="846336"/>
          </a:xfrm>
        </p:grpSpPr>
        <p:sp>
          <p:nvSpPr>
            <p:cNvPr id="8" name="文本框 7"/>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15365" y="1706245"/>
            <a:ext cx="9134475" cy="393827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4</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、为什么有的单位有车，有的单位没车？</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mn-ea"/>
                <a:cs typeface="+mn-ea"/>
                <a:sym typeface="Segoe UI" panose="020B0502040204020203" pitchFamily="34" charset="0"/>
              </a:rPr>
              <a:t>      </a:t>
            </a:r>
            <a:r>
              <a:rPr lang="en-US" altLang="zh-CN" dirty="0">
                <a:latin typeface="+mn-ea"/>
                <a:cs typeface="+mn-ea"/>
                <a:sym typeface="Segoe UI" panose="020B0502040204020203" pitchFamily="34" charset="0"/>
              </a:rPr>
              <a:t>按照《聊城市公务用车制度改革实施方案》要求，党政机关和事业单位保留一般性公务用车数量按照编制人数进行核定</a:t>
            </a:r>
            <a:r>
              <a:rPr lang="zh-CN" altLang="en-US" dirty="0">
                <a:latin typeface="+mn-ea"/>
                <a:cs typeface="+mn-ea"/>
                <a:sym typeface="Segoe UI" panose="020B0502040204020203" pitchFamily="34" charset="0"/>
              </a:rPr>
              <a:t>。</a:t>
            </a:r>
            <a:endParaRPr lang="zh-CN" altLang="en-US"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endParaRPr lang="zh-CN" altLang="en-US"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mn-ea"/>
                <a:cs typeface="+mn-ea"/>
                <a:sym typeface="Segoe UI" panose="020B0502040204020203" pitchFamily="34" charset="0"/>
              </a:rPr>
              <a:t>      20人以下单位不单独保留</a:t>
            </a:r>
            <a:r>
              <a:rPr lang="zh-CN" altLang="en-US" dirty="0">
                <a:latin typeface="+mn-ea"/>
                <a:cs typeface="+mn-ea"/>
                <a:sym typeface="Segoe UI" panose="020B0502040204020203" pitchFamily="34" charset="0"/>
              </a:rPr>
              <a:t>；</a:t>
            </a:r>
            <a:r>
              <a:rPr lang="en-US" altLang="zh-CN" dirty="0">
                <a:latin typeface="+mn-ea"/>
                <a:cs typeface="+mn-ea"/>
                <a:sym typeface="Segoe UI" panose="020B0502040204020203" pitchFamily="34" charset="0"/>
              </a:rPr>
              <a:t>              20-49人的单位可保留1辆；</a:t>
            </a:r>
            <a:endParaRPr lang="en-US" altLang="zh-CN"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mn-ea"/>
                <a:cs typeface="+mn-ea"/>
                <a:sym typeface="Segoe UI" panose="020B0502040204020203" pitchFamily="34" charset="0"/>
              </a:rPr>
              <a:t>      50-99人的单位可保留2辆；             100人以上单位可保留3辆。</a:t>
            </a:r>
            <a:endParaRPr lang="en-US" altLang="zh-CN"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总体</a:t>
            </a:r>
            <a:r>
              <a:rPr lang="en-US" altLang="zh-CN" dirty="0">
                <a:latin typeface="Segoe UI" panose="020B0502040204020203" pitchFamily="34" charset="0"/>
                <a:ea typeface="微软雅黑" panose="020B0503020204020204" charset="-122"/>
                <a:cs typeface="+mn-ea"/>
                <a:sym typeface="Segoe UI" panose="020B0502040204020203" pitchFamily="34" charset="0"/>
              </a:rPr>
              <a:t>原则是“总量控制，动态调整”，即</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达到标准</a:t>
            </a:r>
            <a:r>
              <a:rPr lang="zh-CN" altLang="en-US" dirty="0">
                <a:latin typeface="Segoe UI" panose="020B0502040204020203" pitchFamily="34" charset="0"/>
                <a:ea typeface="微软雅黑" panose="020B0503020204020204" charset="-122"/>
                <a:cs typeface="+mn-ea"/>
                <a:sym typeface="Segoe UI" panose="020B0502040204020203" pitchFamily="34" charset="0"/>
              </a:rPr>
              <a:t>要求</a:t>
            </a:r>
            <a:r>
              <a:rPr lang="en-US" altLang="zh-CN" dirty="0">
                <a:latin typeface="Segoe UI" panose="020B0502040204020203" pitchFamily="34" charset="0"/>
                <a:ea typeface="微软雅黑" panose="020B0503020204020204" charset="-122"/>
                <a:cs typeface="+mn-ea"/>
                <a:sym typeface="Segoe UI" panose="020B0502040204020203" pitchFamily="34" charset="0"/>
              </a:rPr>
              <a:t>可配备、可增加</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低于标准要求要收回或减少。</a:t>
            </a:r>
            <a:endParaRPr lang="en-US" altLang="zh-CN" dirty="0">
              <a:solidFill>
                <a:schemeClr val="tx1">
                  <a:lumMod val="85000"/>
                  <a:lumOff val="15000"/>
                </a:schemeClr>
              </a:solidFill>
              <a:latin typeface="+mn-ea"/>
              <a:cs typeface="+mn-ea"/>
              <a:sym typeface="Segoe UI" panose="020B0502040204020203" pitchFamily="34" charset="0"/>
            </a:endParaRPr>
          </a:p>
        </p:txBody>
      </p:sp>
      <p:grpSp>
        <p:nvGrpSpPr>
          <p:cNvPr id="6" name="组合 5"/>
          <p:cNvGrpSpPr/>
          <p:nvPr/>
        </p:nvGrpSpPr>
        <p:grpSpPr>
          <a:xfrm>
            <a:off x="1015200" y="709200"/>
            <a:ext cx="2640330" cy="640080"/>
            <a:chOff x="4875153" y="984006"/>
            <a:chExt cx="5610960" cy="846336"/>
          </a:xfrm>
        </p:grpSpPr>
        <p:sp>
          <p:nvSpPr>
            <p:cNvPr id="7" name="文本框 6"/>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1706400"/>
            <a:ext cx="4904105" cy="393827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5</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、车补发放范围和标准</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公务交通补贴简称车补，发放范围为全市各级党政机关在编在岗的厅级及以下公务员、参公管理人员和机关工勤编制人员</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公务交通补贴划分7个补贴层级，每人每月的公务交通补贴不得高于</a:t>
            </a:r>
            <a:r>
              <a:rPr lang="zh-CN" altLang="en-US" dirty="0">
                <a:latin typeface="Segoe UI" panose="020B0502040204020203" pitchFamily="34" charset="0"/>
                <a:ea typeface="微软雅黑" panose="020B0503020204020204" charset="-122"/>
                <a:cs typeface="+mn-ea"/>
                <a:sym typeface="Segoe UI" panose="020B0502040204020203" pitchFamily="34" charset="0"/>
              </a:rPr>
              <a:t>规定</a:t>
            </a:r>
            <a:r>
              <a:rPr lang="en-US" altLang="zh-CN" dirty="0">
                <a:latin typeface="Segoe UI" panose="020B0502040204020203" pitchFamily="34" charset="0"/>
                <a:ea typeface="微软雅黑" panose="020B0503020204020204" charset="-122"/>
                <a:cs typeface="+mn-ea"/>
                <a:sym typeface="Segoe UI" panose="020B0502040204020203" pitchFamily="34" charset="0"/>
              </a:rPr>
              <a:t>标准</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事业单位：市本级事业单位公务交通补贴发放范围为副处级以上人员，补贴标准参照党政机关相应层级公务员执行。</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descr="webwxgetmsgimg"/>
          <p:cNvPicPr/>
          <p:nvPr/>
        </p:nvPicPr>
        <p:blipFill>
          <a:blip r:embed="rId1"/>
          <a:stretch>
            <a:fillRect/>
          </a:stretch>
        </p:blipFill>
        <p:spPr>
          <a:xfrm>
            <a:off x="6494255" y="2243020"/>
            <a:ext cx="4705200" cy="3250800"/>
          </a:xfrm>
          <a:prstGeom prst="rect">
            <a:avLst/>
          </a:prstGeom>
        </p:spPr>
      </p:pic>
      <p:grpSp>
        <p:nvGrpSpPr>
          <p:cNvPr id="6" name="组合 5"/>
          <p:cNvGrpSpPr/>
          <p:nvPr/>
        </p:nvGrpSpPr>
        <p:grpSpPr>
          <a:xfrm>
            <a:off x="1015200" y="709200"/>
            <a:ext cx="2640330" cy="640080"/>
            <a:chOff x="4875153" y="984006"/>
            <a:chExt cx="5610960" cy="846336"/>
          </a:xfrm>
        </p:grpSpPr>
        <p:sp>
          <p:nvSpPr>
            <p:cNvPr id="8" name="文本框 7"/>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8830" y="1706400"/>
            <a:ext cx="6829425" cy="3425190"/>
          </a:xfrm>
          <a:prstGeom prst="rect">
            <a:avLst/>
          </a:prstGeom>
          <a:noFill/>
        </p:spPr>
        <p:txBody>
          <a:bodyPr wrap="square" rtlCol="0">
            <a:spAutoFit/>
          </a:bodyPr>
          <a:lstStyle/>
          <a:p>
            <a:pPr indent="0" algn="just" fontAlgn="auto">
              <a:lnSpc>
                <a:spcPts val="2600"/>
              </a:lnSpc>
              <a:buNone/>
            </a:pPr>
            <a:r>
              <a:rPr lang="en-US" altLang="zh-CN"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alt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机关，</a:t>
            </a:r>
            <a:r>
              <a:rPr lang="zh-CN"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泛指国家管理中为实现其职能而建立的固定机构，一般而言国家机关包括从事国家管理和行使国家权力的机关。如国家元首、人大机关、行政机关、审判机关、检察机关、军事机关、党群机关等，其中数量最多、最有代表性的是行政机关。</a:t>
            </a:r>
            <a:endParaRPr lang="zh-CN"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None/>
            </a:pPr>
            <a:endParaRPr lang="zh-CN"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None/>
            </a:pPr>
            <a:r>
              <a:rPr lang="en-US" altLang="zh-CN"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机关事务，</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保障机关正常运行的经费管理、资产管理、服务管理、公共机构节约能源资源管理等事项。</a:t>
            </a:r>
            <a:endPar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None/>
            </a:pPr>
            <a:endPar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None/>
            </a:pPr>
            <a:r>
              <a:rPr lang="en-US" altLang="zh-CN"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dirty="0">
                <a:solidFill>
                  <a:srgbClr val="EE8C51"/>
                </a:solidFill>
                <a:latin typeface="Segoe UI" panose="020B0502040204020203" pitchFamily="34" charset="0"/>
                <a:ea typeface="微软雅黑" panose="020B0503020204020204" charset="-122"/>
                <a:cs typeface="+mn-ea"/>
                <a:sym typeface="Segoe UI" panose="020B0502040204020203" pitchFamily="34" charset="0"/>
              </a:rPr>
              <a:t>机关事务管理，</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是对机关事务进行的计划、组织、协调、控制等行政活动。</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pic>
        <p:nvPicPr>
          <p:cNvPr id="3" name="图片 2"/>
          <p:cNvPicPr/>
          <p:nvPr/>
        </p:nvPicPr>
        <p:blipFill>
          <a:blip r:embed="rId1"/>
          <a:srcRect l="17029" t="910" r="14904" b="14738"/>
          <a:stretch>
            <a:fillRect/>
          </a:stretch>
        </p:blipFill>
        <p:spPr>
          <a:xfrm>
            <a:off x="8477250" y="1484630"/>
            <a:ext cx="2818800" cy="3888000"/>
          </a:xfrm>
          <a:prstGeom prst="rect">
            <a:avLst/>
          </a:prstGeom>
          <a:effectLst>
            <a:outerShdw blurRad="50800" dist="38100" dir="2700000" sx="102000" sy="102000" algn="tl" rotWithShape="0">
              <a:prstClr val="black">
                <a:alpha val="40000"/>
              </a:prstClr>
            </a:outerShdw>
          </a:effectLst>
        </p:spPr>
      </p:pic>
      <p:grpSp>
        <p:nvGrpSpPr>
          <p:cNvPr id="5" name="组合 4"/>
          <p:cNvGrpSpPr/>
          <p:nvPr/>
        </p:nvGrpSpPr>
        <p:grpSpPr>
          <a:xfrm>
            <a:off x="979170" y="709295"/>
            <a:ext cx="5262880" cy="645795"/>
            <a:chOff x="1596" y="1117"/>
            <a:chExt cx="8288" cy="1017"/>
          </a:xfrm>
        </p:grpSpPr>
        <p:sp>
          <p:nvSpPr>
            <p:cNvPr id="14" name="文本框 13"/>
            <p:cNvSpPr txBox="true"/>
            <p:nvPr/>
          </p:nvSpPr>
          <p:spPr>
            <a:xfrm>
              <a:off x="1596" y="1117"/>
              <a:ext cx="8288" cy="919"/>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从科学界定看机关事务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4" name="直接连接符 3"/>
            <p:cNvCxnSpPr/>
            <p:nvPr/>
          </p:nvCxnSpPr>
          <p:spPr>
            <a:xfrm flipV="true">
              <a:off x="2533" y="2108"/>
              <a:ext cx="6293" cy="26"/>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true"/>
          </p:cNvPicPr>
          <p:nvPr/>
        </p:nvPicPr>
        <p:blipFill>
          <a:blip r:embed="rId2"/>
          <a:srcRect l="17029" t="910" r="14904" b="14738"/>
          <a:stretch>
            <a:fillRect/>
          </a:stretch>
        </p:blipFill>
        <p:spPr>
          <a:xfrm>
            <a:off x="8098155" y="1706245"/>
            <a:ext cx="2751455" cy="3528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465" y="1706245"/>
            <a:ext cx="5690870" cy="396938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6</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、车补和</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差旅费</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的问题</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我市采取发放</a:t>
            </a:r>
            <a:r>
              <a:rPr lang="zh-CN" altLang="en-US" dirty="0">
                <a:latin typeface="Segoe UI" panose="020B0502040204020203" pitchFamily="34" charset="0"/>
                <a:ea typeface="微软雅黑" panose="020B0503020204020204" charset="-122"/>
                <a:cs typeface="+mn-ea"/>
                <a:sym typeface="Segoe UI" panose="020B0502040204020203" pitchFamily="34" charset="0"/>
              </a:rPr>
              <a:t>车补</a:t>
            </a:r>
            <a:r>
              <a:rPr lang="en-US" altLang="zh-CN" dirty="0">
                <a:latin typeface="Segoe UI" panose="020B0502040204020203" pitchFamily="34" charset="0"/>
                <a:ea typeface="微软雅黑" panose="020B0503020204020204" charset="-122"/>
                <a:cs typeface="+mn-ea"/>
                <a:sym typeface="Segoe UI" panose="020B0502040204020203" pitchFamily="34" charset="0"/>
              </a:rPr>
              <a:t>和报销</a:t>
            </a:r>
            <a:r>
              <a:rPr lang="zh-CN" dirty="0">
                <a:latin typeface="Segoe UI" panose="020B0502040204020203" pitchFamily="34" charset="0"/>
                <a:ea typeface="微软雅黑" panose="020B0503020204020204" charset="-122"/>
                <a:cs typeface="+mn-ea"/>
                <a:sym typeface="Segoe UI" panose="020B0502040204020203" pitchFamily="34" charset="0"/>
              </a:rPr>
              <a:t>差旅</a:t>
            </a:r>
            <a:r>
              <a:rPr lang="en-US" altLang="zh-CN" dirty="0">
                <a:latin typeface="Segoe UI" panose="020B0502040204020203" pitchFamily="34" charset="0"/>
                <a:ea typeface="微软雅黑" panose="020B0503020204020204" charset="-122"/>
                <a:cs typeface="+mn-ea"/>
                <a:sym typeface="Segoe UI" panose="020B0502040204020203" pitchFamily="34" charset="0"/>
              </a:rPr>
              <a:t>费相结合的方式保障一般公务出行。</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四区（东昌府区、</a:t>
            </a:r>
            <a:r>
              <a:rPr lang="zh-CN" altLang="en-US" dirty="0">
                <a:latin typeface="Segoe UI" panose="020B0502040204020203" pitchFamily="34" charset="0"/>
                <a:ea typeface="微软雅黑" panose="020B0503020204020204" charset="-122"/>
                <a:cs typeface="+mn-ea"/>
                <a:sym typeface="Segoe UI" panose="020B0502040204020203" pitchFamily="34" charset="0"/>
              </a:rPr>
              <a:t>经开</a:t>
            </a:r>
            <a:r>
              <a:rPr lang="en-US" altLang="zh-CN" dirty="0">
                <a:latin typeface="Segoe UI" panose="020B0502040204020203" pitchFamily="34" charset="0"/>
                <a:ea typeface="微软雅黑" panose="020B0503020204020204" charset="-122"/>
                <a:cs typeface="+mn-ea"/>
                <a:sym typeface="Segoe UI" panose="020B0502040204020203" pitchFamily="34" charset="0"/>
              </a:rPr>
              <a:t>区、高新区、度假区，不含茌平区）内</a:t>
            </a:r>
            <a:r>
              <a:rPr lang="zh-CN" altLang="en-US" dirty="0">
                <a:latin typeface="Segoe UI" panose="020B0502040204020203" pitchFamily="34" charset="0"/>
                <a:ea typeface="微软雅黑" panose="020B0503020204020204" charset="-122"/>
                <a:cs typeface="+mn-ea"/>
                <a:sym typeface="Segoe UI" panose="020B0502040204020203" pitchFamily="34" charset="0"/>
              </a:rPr>
              <a:t>一般</a:t>
            </a:r>
            <a:r>
              <a:rPr lang="en-US" altLang="zh-CN" dirty="0">
                <a:latin typeface="Segoe UI" panose="020B0502040204020203" pitchFamily="34" charset="0"/>
                <a:ea typeface="微软雅黑" panose="020B0503020204020204" charset="-122"/>
                <a:cs typeface="+mn-ea"/>
                <a:sym typeface="Segoe UI" panose="020B0502040204020203" pitchFamily="34" charset="0"/>
              </a:rPr>
              <a:t>公务出行由车补保障，不再报销</a:t>
            </a:r>
            <a:r>
              <a:rPr lang="zh-CN" altLang="en-US" dirty="0">
                <a:latin typeface="Segoe UI" panose="020B0502040204020203" pitchFamily="34" charset="0"/>
                <a:ea typeface="微软雅黑" panose="020B0503020204020204" charset="-122"/>
                <a:cs typeface="+mn-ea"/>
                <a:sym typeface="Segoe UI" panose="020B0502040204020203" pitchFamily="34" charset="0"/>
              </a:rPr>
              <a:t>差旅费。</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四区外普通公务出行</a:t>
            </a:r>
            <a:r>
              <a:rPr lang="zh-CN" altLang="en-US" dirty="0">
                <a:latin typeface="Segoe UI" panose="020B0502040204020203" pitchFamily="34" charset="0"/>
                <a:ea typeface="微软雅黑" panose="020B0503020204020204" charset="-122"/>
                <a:cs typeface="+mn-ea"/>
                <a:sym typeface="Segoe UI" panose="020B0502040204020203" pitchFamily="34" charset="0"/>
              </a:rPr>
              <a:t>符合公车使用情形的，可以使用公车，不符合的</a:t>
            </a:r>
            <a:r>
              <a:rPr lang="en-US" altLang="zh-CN" dirty="0">
                <a:latin typeface="Segoe UI" panose="020B0502040204020203" pitchFamily="34" charset="0"/>
                <a:ea typeface="微软雅黑" panose="020B0503020204020204" charset="-122"/>
                <a:cs typeface="+mn-ea"/>
                <a:sym typeface="Segoe UI" panose="020B0502040204020203" pitchFamily="34" charset="0"/>
              </a:rPr>
              <a:t>由差旅费保障</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dirty="0">
                <a:latin typeface="Segoe UI" panose="020B0502040204020203" pitchFamily="34" charset="0"/>
                <a:ea typeface="微软雅黑" panose="020B0503020204020204" charset="-122"/>
                <a:cs typeface="+mn-ea"/>
                <a:sym typeface="Segoe UI" panose="020B0502040204020203" pitchFamily="34" charset="0"/>
              </a:rPr>
              <a:t>      </a:t>
            </a:r>
            <a:r>
              <a:rPr dirty="0">
                <a:latin typeface="Segoe UI" panose="020B0502040204020203" pitchFamily="34" charset="0"/>
                <a:ea typeface="微软雅黑" panose="020B0503020204020204" charset="-122"/>
                <a:cs typeface="+mn-ea"/>
                <a:sym typeface="Segoe UI" panose="020B0502040204020203" pitchFamily="34" charset="0"/>
              </a:rPr>
              <a:t>未领取车补的事业编制工作人员可按规定报销费用。</a:t>
            </a:r>
            <a:endParaRPr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6" name="组合 5"/>
          <p:cNvGrpSpPr/>
          <p:nvPr/>
        </p:nvGrpSpPr>
        <p:grpSpPr>
          <a:xfrm>
            <a:off x="1015200" y="709200"/>
            <a:ext cx="2640330" cy="640080"/>
            <a:chOff x="4875153" y="984006"/>
            <a:chExt cx="5610960" cy="846336"/>
          </a:xfrm>
        </p:grpSpPr>
        <p:sp>
          <p:nvSpPr>
            <p:cNvPr id="8" name="文本框 7"/>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5" name="内容占位符 3" descr="387656393"/>
          <p:cNvPicPr>
            <a:picLocks noChangeAspect="true"/>
          </p:cNvPicPr>
          <p:nvPr>
            <p:custDataLst>
              <p:tags r:id="rId1"/>
            </p:custDataLst>
          </p:nvPr>
        </p:nvPicPr>
        <p:blipFill>
          <a:blip r:embed="rId2"/>
          <a:stretch>
            <a:fillRect/>
          </a:stretch>
        </p:blipFill>
        <p:spPr>
          <a:xfrm>
            <a:off x="7075170" y="393065"/>
            <a:ext cx="4282440" cy="586676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true"/>
          <p:nvPr/>
        </p:nvSpPr>
        <p:spPr>
          <a:xfrm>
            <a:off x="799200" y="1706400"/>
            <a:ext cx="5139055" cy="3584575"/>
          </a:xfrm>
          <a:prstGeom prst="rect">
            <a:avLst/>
          </a:prstGeom>
          <a:noFill/>
        </p:spPr>
        <p:txBody>
          <a:bodyPr wrap="square" rtlCol="0" anchor="t">
            <a:spAutoFit/>
          </a:bodyPr>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7</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、公务用车由谁驾驶？</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领导干部不得自行驾驶公务用车。</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一是购买劳务服务，由劳务派遣驾驶员驾驶；</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二是由本单位驾驶员岗位工勤人员驾驶；</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三是有公务出行需要的本单位工作人员</a:t>
            </a:r>
            <a:r>
              <a:rPr lang="zh-CN" altLang="en-US" dirty="0">
                <a:latin typeface="Segoe UI" panose="020B0502040204020203" pitchFamily="34" charset="0"/>
                <a:ea typeface="微软雅黑" panose="020B0503020204020204" charset="-122"/>
                <a:cs typeface="+mn-ea"/>
                <a:sym typeface="Segoe UI" panose="020B0502040204020203" pitchFamily="34" charset="0"/>
              </a:rPr>
              <a:t>，经领导审批同意后可</a:t>
            </a:r>
            <a:r>
              <a:rPr lang="en-US" altLang="zh-CN" dirty="0">
                <a:latin typeface="Segoe UI" panose="020B0502040204020203" pitchFamily="34" charset="0"/>
                <a:ea typeface="微软雅黑" panose="020B0503020204020204" charset="-122"/>
                <a:cs typeface="+mn-ea"/>
                <a:sym typeface="Segoe UI" panose="020B0502040204020203" pitchFamily="34" charset="0"/>
              </a:rPr>
              <a:t>自行驾驶。</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endParaRPr lang="zh-CN" altLang="en-US"/>
          </a:p>
        </p:txBody>
      </p:sp>
      <p:pic>
        <p:nvPicPr>
          <p:cNvPr id="2" name="图片 1"/>
          <p:cNvPicPr/>
          <p:nvPr/>
        </p:nvPicPr>
        <p:blipFill>
          <a:blip r:embed="rId1"/>
          <a:stretch>
            <a:fillRect/>
          </a:stretch>
        </p:blipFill>
        <p:spPr>
          <a:xfrm>
            <a:off x="6638400" y="1803600"/>
            <a:ext cx="4705200" cy="3250800"/>
          </a:xfrm>
          <a:prstGeom prst="rect">
            <a:avLst/>
          </a:prstGeom>
        </p:spPr>
      </p:pic>
      <p:grpSp>
        <p:nvGrpSpPr>
          <p:cNvPr id="6" name="组合 5"/>
          <p:cNvGrpSpPr/>
          <p:nvPr/>
        </p:nvGrpSpPr>
        <p:grpSpPr>
          <a:xfrm>
            <a:off x="1015200" y="709200"/>
            <a:ext cx="2640330" cy="640080"/>
            <a:chOff x="4875153" y="984006"/>
            <a:chExt cx="5610960" cy="846336"/>
          </a:xfrm>
        </p:grpSpPr>
        <p:sp>
          <p:nvSpPr>
            <p:cNvPr id="7" name="文本框 6"/>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5643334" y="1816908"/>
              <a:ext cx="4172460" cy="13434"/>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4300" y="971075"/>
            <a:ext cx="4343400" cy="2082005"/>
            <a:chOff x="6180" y="1529"/>
            <a:chExt cx="6840"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90" y="3421"/>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答疑解惑：回部门之问</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03</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23" name="组合 22"/>
          <p:cNvGrpSpPr/>
          <p:nvPr/>
        </p:nvGrpSpPr>
        <p:grpSpPr>
          <a:xfrm>
            <a:off x="1960245" y="3590925"/>
            <a:ext cx="2110105" cy="1589405"/>
            <a:chOff x="3087" y="5657"/>
            <a:chExt cx="2939" cy="2503"/>
          </a:xfrm>
        </p:grpSpPr>
        <p:sp>
          <p:nvSpPr>
            <p:cNvPr id="16" name="文本框 15"/>
            <p:cNvSpPr txBox="true"/>
            <p:nvPr/>
          </p:nvSpPr>
          <p:spPr>
            <a:xfrm>
              <a:off x="3087" y="6999"/>
              <a:ext cx="2939"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altLang="en-US" sz="2800" dirty="0">
                <a:solidFill>
                  <a:schemeClr val="accent2">
                    <a:lumMod val="75000"/>
                  </a:schemeClr>
                </a:solidFill>
                <a:latin typeface="Segoe UI" panose="020B0502040204020203" pitchFamily="34" charset="0"/>
                <a:ea typeface="微软雅黑" panose="020B0503020204020204" charset="-122"/>
                <a:sym typeface="Segoe UI" panose="020B0502040204020203" pitchFamily="34" charset="0"/>
              </a:endParaRPr>
            </a:p>
          </p:txBody>
        </p:sp>
        <p:pic>
          <p:nvPicPr>
            <p:cNvPr id="18" name="图片 17"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018" y="5657"/>
              <a:ext cx="1077" cy="1077"/>
            </a:xfrm>
            <a:prstGeom prst="rect">
              <a:avLst/>
            </a:prstGeom>
          </p:spPr>
        </p:pic>
      </p:grpSp>
      <p:grpSp>
        <p:nvGrpSpPr>
          <p:cNvPr id="22" name="组合 21"/>
          <p:cNvGrpSpPr/>
          <p:nvPr/>
        </p:nvGrpSpPr>
        <p:grpSpPr>
          <a:xfrm>
            <a:off x="4972050" y="3583305"/>
            <a:ext cx="2003505" cy="1607820"/>
            <a:chOff x="13243" y="5507"/>
            <a:chExt cx="2803" cy="2532"/>
          </a:xfrm>
        </p:grpSpPr>
        <p:sp>
          <p:nvSpPr>
            <p:cNvPr id="15" name="文本框 14"/>
            <p:cNvSpPr txBox="true"/>
            <p:nvPr/>
          </p:nvSpPr>
          <p:spPr>
            <a:xfrm>
              <a:off x="13243" y="6878"/>
              <a:ext cx="2803" cy="1161"/>
            </a:xfrm>
            <a:prstGeom prst="rect">
              <a:avLst/>
            </a:prstGeom>
            <a:noFill/>
          </p:spPr>
          <p:txBody>
            <a:bodyPr wrap="square" rtlCol="0">
              <a:spAutoFit/>
            </a:bodyPr>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房子怎么配</a:t>
              </a:r>
              <a:endPar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endParaRPr>
            </a:p>
          </p:txBody>
        </p:sp>
        <p:pic>
          <p:nvPicPr>
            <p:cNvPr id="20" name="图片 19" descr="343435383037363b343532333737333bb0ecb9abc2a5"/>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4165" y="5507"/>
              <a:ext cx="958" cy="958"/>
            </a:xfrm>
            <a:prstGeom prst="rect">
              <a:avLst/>
            </a:prstGeom>
          </p:spPr>
        </p:pic>
      </p:grpSp>
      <p:grpSp>
        <p:nvGrpSpPr>
          <p:cNvPr id="2" name="组合 1"/>
          <p:cNvGrpSpPr/>
          <p:nvPr/>
        </p:nvGrpSpPr>
        <p:grpSpPr>
          <a:xfrm>
            <a:off x="8211185" y="3583305"/>
            <a:ext cx="2068195" cy="1597025"/>
            <a:chOff x="12931" y="5643"/>
            <a:chExt cx="3257" cy="2515"/>
          </a:xfrm>
        </p:grpSpPr>
        <p:sp>
          <p:nvSpPr>
            <p:cNvPr id="14" name="文本框 13"/>
            <p:cNvSpPr txBox="true"/>
            <p:nvPr/>
          </p:nvSpPr>
          <p:spPr>
            <a:xfrm>
              <a:off x="12931" y="6997"/>
              <a:ext cx="3257"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pic>
          <p:nvPicPr>
            <p:cNvPr id="24" name="图片 23" descr="32313536393134373b32313536393133333bbdd3b4fd"/>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4080" y="5643"/>
              <a:ext cx="958" cy="95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2329200"/>
            <a:ext cx="5319395" cy="447738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1</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、办公用房面积核定依据</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     核定单位办公用房面积，人数按照单位的三定方案中编制定员来计算，不含人事代理、借调、公益岗等人员。</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生产经营类事业单位、国有企业和行业协会商会等社团组织，原则上不得占用党政机关办公用房；已经占用的，应当按照规定予以腾退；确实难以腾退的，经机关事务管理部门批准可有偿使用。   </a:t>
            </a: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5200" y="709200"/>
            <a:ext cx="2987040" cy="649700"/>
            <a:chOff x="4913013" y="1009069"/>
            <a:chExt cx="5610960" cy="859056"/>
          </a:xfrm>
        </p:grpSpPr>
        <p:sp>
          <p:nvSpPr>
            <p:cNvPr id="4" name="文本框 3"/>
            <p:cNvSpPr txBox="true"/>
            <p:nvPr/>
          </p:nvSpPr>
          <p:spPr>
            <a:xfrm>
              <a:off x="4913013" y="1009069"/>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flipV="true">
              <a:off x="5670755" y="1834540"/>
              <a:ext cx="4056734" cy="33585"/>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
        <p:nvSpPr>
          <p:cNvPr id="6" name="文本框 5"/>
          <p:cNvSpPr txBox="true"/>
          <p:nvPr/>
        </p:nvSpPr>
        <p:spPr>
          <a:xfrm>
            <a:off x="799465" y="1384935"/>
            <a:ext cx="10789920" cy="1276350"/>
          </a:xfrm>
          <a:prstGeom prst="rect">
            <a:avLst/>
          </a:prstGeom>
          <a:noFill/>
        </p:spPr>
        <p:txBody>
          <a:bodyPr wrap="square" rtlCol="0" anchor="t">
            <a:spAutoFit/>
          </a:bodyPr>
          <a:p>
            <a:pPr indent="0" algn="just" fontAlgn="auto">
              <a:lnSpc>
                <a:spcPts val="3000"/>
              </a:lnSpc>
              <a:buFont typeface="Arial" panose="02080604020202020204" pitchFamily="34" charset="0"/>
              <a:buNone/>
            </a:pPr>
            <a:r>
              <a:rPr lang="zh-CN" altLang="en-US" sz="2400" dirty="0">
                <a:latin typeface="Segoe UI" panose="020B0502040204020203" pitchFamily="34" charset="0"/>
                <a:ea typeface="微软雅黑" panose="020B0503020204020204" charset="-122"/>
                <a:cs typeface="+mn-ea"/>
                <a:sym typeface="Segoe UI" panose="020B0502040204020203" pitchFamily="34" charset="0"/>
              </a:rPr>
              <a:t>主要政策依据：</a:t>
            </a:r>
            <a:r>
              <a:rPr lang="zh-CN" altLang="en-US" dirty="0">
                <a:latin typeface="Segoe UI" panose="020B0502040204020203" pitchFamily="34" charset="0"/>
                <a:ea typeface="微软雅黑" panose="020B0503020204020204" charset="-122"/>
                <a:cs typeface="+mn-ea"/>
                <a:sym typeface="Segoe UI" panose="020B0502040204020203" pitchFamily="34" charset="0"/>
              </a:rPr>
              <a:t>《聊城市党政机关办公用房管理办法》</a:t>
            </a: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《聊城市市直机关周转住房管理办法》</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zh-CN" altLang="en-US"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《聊城市市级机关房产维修管理办法》</a:t>
            </a: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《聊城市市级机关房产出租管理办法》</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a:lnSpc>
                <a:spcPct val="150000"/>
              </a:lnSpc>
              <a:buFont typeface="Arial" panose="02080604020202020204" pitchFamily="34" charset="0"/>
              <a:buNone/>
            </a:pPr>
            <a:endParaRPr lang="zh-CN" altLang="en-US"/>
          </a:p>
        </p:txBody>
      </p:sp>
      <p:pic>
        <p:nvPicPr>
          <p:cNvPr id="7" name="图片 6"/>
          <p:cNvPicPr>
            <a:picLocks noChangeAspect="true"/>
          </p:cNvPicPr>
          <p:nvPr/>
        </p:nvPicPr>
        <p:blipFill>
          <a:blip r:embed="rId1"/>
          <a:stretch>
            <a:fillRect/>
          </a:stretch>
        </p:blipFill>
        <p:spPr>
          <a:xfrm>
            <a:off x="7343140" y="2661285"/>
            <a:ext cx="3542030" cy="3331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624840" y="4648200"/>
            <a:ext cx="10942320" cy="553085"/>
          </a:xfrm>
          <a:prstGeom prst="rect">
            <a:avLst/>
          </a:prstGeom>
          <a:noFill/>
        </p:spPr>
        <p:txBody>
          <a:bodyPr wrap="square" rtlCol="0">
            <a:spAutoFit/>
          </a:bodyPr>
          <a:lstStyle/>
          <a:p>
            <a:pPr indent="0" algn="l">
              <a:lnSpc>
                <a:spcPct val="150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6" name="图片 5" descr="办公室面积表格"/>
          <p:cNvPicPr/>
          <p:nvPr/>
        </p:nvPicPr>
        <p:blipFill>
          <a:blip r:embed="rId1"/>
          <a:stretch>
            <a:fillRect/>
          </a:stretch>
        </p:blipFill>
        <p:spPr>
          <a:xfrm>
            <a:off x="6022975" y="1292225"/>
            <a:ext cx="5826760" cy="4514850"/>
          </a:xfrm>
          <a:prstGeom prst="rect">
            <a:avLst/>
          </a:prstGeom>
        </p:spPr>
      </p:pic>
      <p:sp>
        <p:nvSpPr>
          <p:cNvPr id="10" name="文本框 9"/>
          <p:cNvSpPr txBox="true"/>
          <p:nvPr/>
        </p:nvSpPr>
        <p:spPr>
          <a:xfrm>
            <a:off x="876935" y="2334260"/>
            <a:ext cx="5145405" cy="2399665"/>
          </a:xfrm>
          <a:prstGeom prst="rect">
            <a:avLst/>
          </a:prstGeom>
          <a:noFill/>
        </p:spPr>
        <p:txBody>
          <a:bodyPr wrap="square" rtlCol="0">
            <a:spAutoFit/>
          </a:bodyPr>
          <a:p>
            <a:pPr indent="0" algn="just" fontAlgn="auto">
              <a:lnSpc>
                <a:spcPts val="3000"/>
              </a:lnSpc>
              <a:buFont typeface="Arial" panose="02080604020202020204" pitchFamily="34" charset="0"/>
              <a:buNone/>
            </a:pPr>
            <a:r>
              <a:rPr lang="en-US" sz="2400" dirty="0">
                <a:solidFill>
                  <a:schemeClr val="accent2"/>
                </a:solidFill>
                <a:latin typeface="+mj-ea"/>
                <a:ea typeface="+mj-ea"/>
                <a:cs typeface="+mj-ea"/>
                <a:sym typeface="Segoe UI" panose="020B0502040204020203" pitchFamily="34" charset="0"/>
              </a:rPr>
              <a:t>2</a:t>
            </a:r>
            <a:r>
              <a:rPr lang="en-US" altLang="zh-CN" sz="2400" dirty="0">
                <a:solidFill>
                  <a:schemeClr val="accent2"/>
                </a:solidFill>
                <a:latin typeface="+mj-ea"/>
                <a:ea typeface="+mj-ea"/>
                <a:cs typeface="+mj-ea"/>
                <a:sym typeface="Segoe UI" panose="020B0502040204020203" pitchFamily="34" charset="0"/>
              </a:rPr>
              <a:t>、</a:t>
            </a:r>
            <a:r>
              <a:rPr lang="zh-CN" altLang="en-US" sz="2400" dirty="0">
                <a:solidFill>
                  <a:schemeClr val="accent2"/>
                </a:solidFill>
                <a:latin typeface="+mj-ea"/>
                <a:ea typeface="+mj-ea"/>
                <a:cs typeface="+mj-ea"/>
                <a:sym typeface="Segoe UI" panose="020B0502040204020203" pitchFamily="34" charset="0"/>
              </a:rPr>
              <a:t>办公室</a:t>
            </a:r>
            <a:r>
              <a:rPr lang="en-US" altLang="zh-CN" sz="2400" dirty="0">
                <a:solidFill>
                  <a:schemeClr val="accent2"/>
                </a:solidFill>
                <a:latin typeface="+mj-ea"/>
                <a:ea typeface="+mj-ea"/>
                <a:cs typeface="+mj-ea"/>
                <a:sym typeface="Segoe UI" panose="020B0502040204020203" pitchFamily="34" charset="0"/>
              </a:rPr>
              <a:t>面积核定标准</a:t>
            </a:r>
            <a:endParaRPr lang="en-US" altLang="zh-CN" sz="2400" dirty="0">
              <a:latin typeface="+mj-ea"/>
              <a:ea typeface="+mj-ea"/>
              <a:cs typeface="+mj-ea"/>
              <a:sym typeface="Segoe UI" panose="020B0502040204020203" pitchFamily="34" charset="0"/>
            </a:endParaRPr>
          </a:p>
          <a:p>
            <a:pPr indent="0" algn="just" fontAlgn="auto">
              <a:lnSpc>
                <a:spcPts val="3000"/>
              </a:lnSpc>
              <a:buFont typeface="Arial" panose="02080604020202020204" pitchFamily="34" charset="0"/>
              <a:buNone/>
            </a:pPr>
            <a:endParaRPr lang="en-US" altLang="zh-CN" sz="2000" dirty="0">
              <a:latin typeface="+mn-ea"/>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mn-ea"/>
                <a:cs typeface="+mn-ea"/>
                <a:sym typeface="Segoe UI" panose="020B0502040204020203" pitchFamily="34" charset="0"/>
              </a:rPr>
              <a:t>       图示为各级工作人员办公室使用面积的上限、红线；工作人员办公用房使用面积并非单纯对应职务职级，还要对应省市县乡四个层级，每个层级内统一标准。</a:t>
            </a:r>
            <a:endParaRPr lang="en-US" altLang="zh-CN" dirty="0">
              <a:latin typeface="+mn-ea"/>
              <a:cs typeface="+mn-ea"/>
              <a:sym typeface="Segoe UI" panose="020B0502040204020203" pitchFamily="34" charset="0"/>
            </a:endParaRPr>
          </a:p>
        </p:txBody>
      </p:sp>
      <p:grpSp>
        <p:nvGrpSpPr>
          <p:cNvPr id="7" name="组合 6"/>
          <p:cNvGrpSpPr/>
          <p:nvPr/>
        </p:nvGrpSpPr>
        <p:grpSpPr>
          <a:xfrm>
            <a:off x="1015200" y="709200"/>
            <a:ext cx="2987040" cy="637635"/>
            <a:chOff x="4913013" y="1009069"/>
            <a:chExt cx="5610960" cy="843103"/>
          </a:xfrm>
        </p:grpSpPr>
        <p:sp>
          <p:nvSpPr>
            <p:cNvPr id="8" name="文本框 7"/>
            <p:cNvSpPr txBox="true"/>
            <p:nvPr/>
          </p:nvSpPr>
          <p:spPr>
            <a:xfrm>
              <a:off x="4913013" y="1009069"/>
              <a:ext cx="5610960" cy="771610"/>
            </a:xfrm>
            <a:prstGeom prst="rect">
              <a:avLst/>
            </a:prstGeom>
            <a:noFill/>
          </p:spPr>
          <p:txBody>
            <a:bodyPr wrap="square" rtlCol="0">
              <a:spAutoFit/>
            </a:bodyPr>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2303935"/>
            <a:ext cx="6400165" cy="281495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3</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办公室面积配备是否与职级挂钩</a:t>
            </a:r>
            <a:endPar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办公室</a:t>
            </a:r>
            <a:r>
              <a:rPr lang="zh-CN" altLang="en-US" dirty="0">
                <a:latin typeface="Segoe UI" panose="020B0502040204020203" pitchFamily="34" charset="0"/>
                <a:ea typeface="微软雅黑" panose="020B0503020204020204" charset="-122"/>
                <a:cs typeface="+mn-ea"/>
                <a:sym typeface="Segoe UI" panose="020B0502040204020203" pitchFamily="34" charset="0"/>
              </a:rPr>
              <a:t>面积</a:t>
            </a:r>
            <a:r>
              <a:rPr lang="en-US" altLang="zh-CN" dirty="0">
                <a:latin typeface="Segoe UI" panose="020B0502040204020203" pitchFamily="34" charset="0"/>
                <a:ea typeface="微软雅黑" panose="020B0503020204020204" charset="-122"/>
                <a:cs typeface="+mn-ea"/>
                <a:sym typeface="Segoe UI" panose="020B0502040204020203" pitchFamily="34" charset="0"/>
              </a:rPr>
              <a:t>配备不与职级挂钩，同时任有领导职务和职级的，按所任领导职务对应的办公室使用面积标准执行；只任有职级的，按任该职级之前的最近领导职务（含职务、职级并行前非领导职务）对应的办公室使用面积标准执行</a:t>
            </a:r>
            <a:r>
              <a:rPr lang="en-US" altLang="zh-CN" sz="2000" dirty="0">
                <a:latin typeface="Segoe UI" panose="020B0502040204020203" pitchFamily="34" charset="0"/>
                <a:ea typeface="微软雅黑" panose="020B0503020204020204" charset="-122"/>
                <a:cs typeface="+mn-ea"/>
                <a:sym typeface="Segoe UI" panose="020B0502040204020203" pitchFamily="34" charset="0"/>
              </a:rPr>
              <a:t>。</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p:cNvPicPr/>
          <p:nvPr/>
        </p:nvPicPr>
        <p:blipFill>
          <a:blip r:embed="rId1"/>
          <a:stretch>
            <a:fillRect/>
          </a:stretch>
        </p:blipFill>
        <p:spPr>
          <a:xfrm>
            <a:off x="7801200" y="1738800"/>
            <a:ext cx="3340800" cy="3380400"/>
          </a:xfrm>
          <a:prstGeom prst="rect">
            <a:avLst/>
          </a:prstGeom>
        </p:spPr>
      </p:pic>
      <p:grpSp>
        <p:nvGrpSpPr>
          <p:cNvPr id="6" name="组合 5"/>
          <p:cNvGrpSpPr/>
          <p:nvPr/>
        </p:nvGrpSpPr>
        <p:grpSpPr>
          <a:xfrm>
            <a:off x="1015200" y="709200"/>
            <a:ext cx="2987040" cy="637635"/>
            <a:chOff x="4913013" y="1009069"/>
            <a:chExt cx="5610960" cy="843103"/>
          </a:xfrm>
        </p:grpSpPr>
        <p:sp>
          <p:nvSpPr>
            <p:cNvPr id="8" name="文本框 7"/>
            <p:cNvSpPr txBox="true"/>
            <p:nvPr/>
          </p:nvSpPr>
          <p:spPr>
            <a:xfrm>
              <a:off x="4913013" y="1009069"/>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465" y="1706245"/>
            <a:ext cx="5774690" cy="486156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mn-ea"/>
              </a:rPr>
              <a:t>4</a:t>
            </a:r>
            <a:r>
              <a:rPr sz="2400" dirty="0">
                <a:solidFill>
                  <a:schemeClr val="accent2"/>
                </a:solidFill>
                <a:latin typeface="Segoe UI" panose="020B0502040204020203" pitchFamily="34" charset="0"/>
                <a:ea typeface="微软雅黑" panose="020B0503020204020204" charset="-122"/>
                <a:cs typeface="+mn-ea"/>
                <a:sym typeface="+mn-ea"/>
              </a:rPr>
              <a:t>、办公用房配置方式</a:t>
            </a:r>
            <a:r>
              <a:rPr lang="en-US" altLang="zh-CN" sz="2400" dirty="0">
                <a:solidFill>
                  <a:schemeClr val="accent2"/>
                </a:solidFill>
                <a:latin typeface="Segoe UI" panose="020B0502040204020203" pitchFamily="34" charset="0"/>
                <a:ea typeface="微软雅黑" panose="020B0503020204020204" charset="-122"/>
                <a:cs typeface="+mn-ea"/>
                <a:sym typeface="+mn-ea"/>
              </a:rPr>
              <a:t>       </a:t>
            </a:r>
            <a:endParaRPr lang="en-US" altLang="zh-CN" sz="2400" dirty="0">
              <a:solidFill>
                <a:schemeClr val="accent2"/>
              </a:solidFill>
              <a:latin typeface="Segoe UI" panose="020B0502040204020203" pitchFamily="34" charset="0"/>
              <a:ea typeface="微软雅黑" panose="020B0503020204020204" charset="-122"/>
              <a:cs typeface="+mn-ea"/>
              <a:sym typeface="+mn-ea"/>
            </a:endParaRPr>
          </a:p>
          <a:p>
            <a:pPr lvl="0" indent="0" algn="just" fontAlgn="auto">
              <a:lnSpc>
                <a:spcPts val="3000"/>
              </a:lnSpc>
              <a:buClrTx/>
              <a:buSzTx/>
              <a:buFontTx/>
              <a:buNone/>
            </a:pPr>
            <a:r>
              <a:rPr lang="en-US" altLang="zh-CN" sz="2400" dirty="0">
                <a:solidFill>
                  <a:schemeClr val="accent2"/>
                </a:solidFill>
                <a:latin typeface="Segoe UI" panose="020B0502040204020203" pitchFamily="34" charset="0"/>
                <a:ea typeface="微软雅黑" panose="020B0503020204020204" charset="-122"/>
                <a:cs typeface="+mn-ea"/>
                <a:sym typeface="+mn-ea"/>
              </a:rPr>
              <a:t>        </a:t>
            </a:r>
            <a:endParaRPr lang="en-US" altLang="zh-CN" sz="2400" dirty="0">
              <a:solidFill>
                <a:schemeClr val="accent2"/>
              </a:solidFill>
              <a:latin typeface="Segoe UI" panose="020B0502040204020203" pitchFamily="34" charset="0"/>
              <a:ea typeface="微软雅黑" panose="020B0503020204020204" charset="-122"/>
              <a:cs typeface="+mn-ea"/>
              <a:sym typeface="+mn-ea"/>
            </a:endParaRPr>
          </a:p>
          <a:p>
            <a:pPr lvl="0" indent="0" algn="just" fontAlgn="auto">
              <a:lnSpc>
                <a:spcPts val="3000"/>
              </a:lnSpc>
              <a:buClrTx/>
              <a:buSzTx/>
              <a:buFontTx/>
              <a:buNone/>
            </a:pPr>
            <a:r>
              <a:rPr lang="en-US" altLang="zh-CN" sz="2000" dirty="0">
                <a:solidFill>
                  <a:srgbClr val="ED7D31"/>
                </a:solidFill>
                <a:latin typeface="Segoe UI" panose="020B0502040204020203" pitchFamily="34" charset="0"/>
                <a:ea typeface="微软雅黑" panose="020B0503020204020204" charset="-122"/>
                <a:cs typeface="+mn-ea"/>
                <a:sym typeface="+mn-ea"/>
              </a:rPr>
              <a:t>       </a:t>
            </a:r>
            <a:r>
              <a:rPr lang="en-US" altLang="zh-CN" dirty="0">
                <a:solidFill>
                  <a:srgbClr val="ED7D31"/>
                </a:solidFill>
                <a:latin typeface="Segoe UI" panose="020B0502040204020203" pitchFamily="34" charset="0"/>
                <a:ea typeface="微软雅黑" panose="020B0503020204020204" charset="-122"/>
                <a:cs typeface="+mn-ea"/>
                <a:sym typeface="+mn-ea"/>
              </a:rPr>
              <a:t>调剂。</a:t>
            </a:r>
            <a:r>
              <a:rPr lang="en-US" altLang="zh-CN" dirty="0">
                <a:latin typeface="Segoe UI" panose="020B0502040204020203" pitchFamily="34" charset="0"/>
                <a:ea typeface="微软雅黑" panose="020B0503020204020204" charset="-122"/>
                <a:cs typeface="+mn-ea"/>
                <a:sym typeface="+mn-ea"/>
              </a:rPr>
              <a:t>调剂是办公用房配置的主要方式，确需配置办公用房的，应优先整合利用现有办公用房，盘活存量资源、提高国有资产使用效益。</a:t>
            </a:r>
            <a:endParaRPr lang="en-US" altLang="zh-CN" dirty="0">
              <a:latin typeface="Segoe UI" panose="020B0502040204020203" pitchFamily="34" charset="0"/>
              <a:ea typeface="微软雅黑" panose="020B0503020204020204" charset="-122"/>
              <a:cs typeface="+mn-ea"/>
              <a:sym typeface="+mn-ea"/>
            </a:endParaRPr>
          </a:p>
          <a:p>
            <a:pPr lvl="0" indent="0" algn="just" fontAlgn="auto">
              <a:lnSpc>
                <a:spcPts val="3000"/>
              </a:lnSpc>
              <a:buClrTx/>
              <a:buSzTx/>
              <a:buFontTx/>
              <a:buNone/>
            </a:pPr>
            <a:r>
              <a:rPr lang="en-US" altLang="zh-CN" dirty="0">
                <a:solidFill>
                  <a:srgbClr val="ED7D31"/>
                </a:solidFill>
                <a:latin typeface="Segoe UI" panose="020B0502040204020203" pitchFamily="34" charset="0"/>
                <a:ea typeface="微软雅黑" panose="020B0503020204020204" charset="-122"/>
                <a:cs typeface="+mn-ea"/>
                <a:sym typeface="+mn-ea"/>
              </a:rPr>
              <a:t>        置换。</a:t>
            </a:r>
            <a:r>
              <a:rPr lang="en-US" altLang="zh-CN" dirty="0">
                <a:latin typeface="Segoe UI" panose="020B0502040204020203" pitchFamily="34" charset="0"/>
                <a:ea typeface="微软雅黑" panose="020B0503020204020204" charset="-122"/>
                <a:cs typeface="+mn-ea"/>
                <a:sym typeface="+mn-ea"/>
              </a:rPr>
              <a:t>确实无法调剂解决、采取置换方式配置办公用房的，应严格履行审批程序，不得以置换名义量身打造办公用房。</a:t>
            </a:r>
            <a:endParaRPr lang="en-US" altLang="zh-CN" dirty="0">
              <a:latin typeface="Segoe UI" panose="020B0502040204020203" pitchFamily="34" charset="0"/>
              <a:ea typeface="微软雅黑" panose="020B0503020204020204" charset="-122"/>
              <a:cs typeface="+mn-ea"/>
              <a:sym typeface="+mn-ea"/>
            </a:endParaRPr>
          </a:p>
          <a:p>
            <a:pPr lvl="0" indent="0" algn="just" fontAlgn="auto">
              <a:lnSpc>
                <a:spcPts val="3000"/>
              </a:lnSpc>
              <a:buClrTx/>
              <a:buSzTx/>
              <a:buFontTx/>
              <a:buNone/>
            </a:pPr>
            <a:r>
              <a:rPr lang="en-US" altLang="zh-CN" dirty="0">
                <a:solidFill>
                  <a:srgbClr val="ED7D31"/>
                </a:solidFill>
                <a:latin typeface="Segoe UI" panose="020B0502040204020203" pitchFamily="34" charset="0"/>
                <a:ea typeface="微软雅黑" panose="020B0503020204020204" charset="-122"/>
                <a:cs typeface="+mn-ea"/>
                <a:sym typeface="+mn-ea"/>
              </a:rPr>
              <a:t>        租用。</a:t>
            </a:r>
            <a:r>
              <a:rPr lang="en-US" altLang="zh-CN" dirty="0">
                <a:latin typeface="Segoe UI" panose="020B0502040204020203" pitchFamily="34" charset="0"/>
                <a:ea typeface="微软雅黑" panose="020B0503020204020204" charset="-122"/>
                <a:cs typeface="+mn-ea"/>
                <a:sym typeface="+mn-ea"/>
              </a:rPr>
              <a:t>采取租用方式配置办公用房的，应严格落实政府过紧日子要求，严格审批，严格控制标准。</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sz="2000"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9" name="图片 8"/>
          <p:cNvPicPr/>
          <p:nvPr/>
        </p:nvPicPr>
        <p:blipFill>
          <a:blip r:embed="rId1"/>
          <a:stretch>
            <a:fillRect/>
          </a:stretch>
        </p:blipFill>
        <p:spPr>
          <a:xfrm>
            <a:off x="6972935" y="1803400"/>
            <a:ext cx="4611370" cy="3250565"/>
          </a:xfrm>
          <a:prstGeom prst="rect">
            <a:avLst/>
          </a:prstGeom>
        </p:spPr>
      </p:pic>
      <p:grpSp>
        <p:nvGrpSpPr>
          <p:cNvPr id="6" name="组合 5"/>
          <p:cNvGrpSpPr/>
          <p:nvPr/>
        </p:nvGrpSpPr>
        <p:grpSpPr>
          <a:xfrm>
            <a:off x="1015200" y="709200"/>
            <a:ext cx="2987040" cy="637635"/>
            <a:chOff x="4913013" y="1009069"/>
            <a:chExt cx="5610960" cy="843103"/>
          </a:xfrm>
        </p:grpSpPr>
        <p:sp>
          <p:nvSpPr>
            <p:cNvPr id="7" name="文本框 6"/>
            <p:cNvSpPr txBox="true"/>
            <p:nvPr/>
          </p:nvSpPr>
          <p:spPr>
            <a:xfrm>
              <a:off x="4913013" y="1009069"/>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8" name="直接连接符 7"/>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4300" y="971075"/>
            <a:ext cx="4343400" cy="2082005"/>
            <a:chOff x="6180" y="1529"/>
            <a:chExt cx="6840"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90" y="3421"/>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答疑解惑：回部门之问</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03</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23" name="组合 22"/>
          <p:cNvGrpSpPr/>
          <p:nvPr/>
        </p:nvGrpSpPr>
        <p:grpSpPr>
          <a:xfrm>
            <a:off x="1960245" y="3590925"/>
            <a:ext cx="2110105" cy="1589405"/>
            <a:chOff x="3087" y="5657"/>
            <a:chExt cx="2939" cy="2503"/>
          </a:xfrm>
        </p:grpSpPr>
        <p:sp>
          <p:nvSpPr>
            <p:cNvPr id="16" name="文本框 15"/>
            <p:cNvSpPr txBox="true"/>
            <p:nvPr/>
          </p:nvSpPr>
          <p:spPr>
            <a:xfrm>
              <a:off x="3087" y="6999"/>
              <a:ext cx="2939"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车子怎么用</a:t>
              </a:r>
              <a:endParaRPr lang="zh-CN" altLang="en-US" sz="2800" dirty="0">
                <a:solidFill>
                  <a:schemeClr val="accent2">
                    <a:lumMod val="75000"/>
                  </a:schemeClr>
                </a:solidFill>
                <a:latin typeface="Segoe UI" panose="020B0502040204020203" pitchFamily="34" charset="0"/>
                <a:ea typeface="微软雅黑" panose="020B0503020204020204" charset="-122"/>
                <a:sym typeface="Segoe UI" panose="020B0502040204020203" pitchFamily="34" charset="0"/>
              </a:endParaRPr>
            </a:p>
          </p:txBody>
        </p:sp>
        <p:pic>
          <p:nvPicPr>
            <p:cNvPr id="18" name="图片 17" descr="3b32313537343333343bb3b5"/>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4018" y="5657"/>
              <a:ext cx="1077" cy="1077"/>
            </a:xfrm>
            <a:prstGeom prst="rect">
              <a:avLst/>
            </a:prstGeom>
          </p:spPr>
        </p:pic>
      </p:grpSp>
      <p:grpSp>
        <p:nvGrpSpPr>
          <p:cNvPr id="22" name="组合 21"/>
          <p:cNvGrpSpPr/>
          <p:nvPr/>
        </p:nvGrpSpPr>
        <p:grpSpPr>
          <a:xfrm>
            <a:off x="4972050" y="3583305"/>
            <a:ext cx="2003505" cy="1607820"/>
            <a:chOff x="13243" y="5507"/>
            <a:chExt cx="2803" cy="2532"/>
          </a:xfrm>
        </p:grpSpPr>
        <p:sp>
          <p:nvSpPr>
            <p:cNvPr id="15" name="文本框 14"/>
            <p:cNvSpPr txBox="true"/>
            <p:nvPr/>
          </p:nvSpPr>
          <p:spPr>
            <a:xfrm>
              <a:off x="13243" y="6878"/>
              <a:ext cx="2803" cy="1161"/>
            </a:xfrm>
            <a:prstGeom prst="rect">
              <a:avLst/>
            </a:prstGeom>
            <a:noFill/>
          </p:spPr>
          <p:txBody>
            <a:bodyPr wrap="square" rtlCol="0">
              <a:spAutoFit/>
            </a:bodyPr>
            <a:p>
              <a:pPr algn="ctr">
                <a:lnSpc>
                  <a:spcPct val="150000"/>
                </a:lnSpc>
              </a:pPr>
              <a:r>
                <a:rPr lang="zh-CN" altLang="en-US" sz="2800" dirty="0">
                  <a:solidFill>
                    <a:srgbClr val="046995"/>
                  </a:solidFill>
                  <a:latin typeface="Segoe UI" panose="020B0502040204020203" pitchFamily="34" charset="0"/>
                  <a:ea typeface="微软雅黑" panose="020B0503020204020204" charset="-122"/>
                  <a:sym typeface="Segoe UI" panose="020B0502040204020203" pitchFamily="34" charset="0"/>
                </a:rPr>
                <a:t>房子怎么配</a:t>
              </a:r>
              <a:endPar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endParaRPr>
            </a:p>
          </p:txBody>
        </p:sp>
        <p:pic>
          <p:nvPicPr>
            <p:cNvPr id="20" name="图片 19" descr="343435383037363b343532333737333bb0ecb9abc2a5"/>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4165" y="5507"/>
              <a:ext cx="958" cy="958"/>
            </a:xfrm>
            <a:prstGeom prst="rect">
              <a:avLst/>
            </a:prstGeom>
          </p:spPr>
        </p:pic>
      </p:grpSp>
      <p:grpSp>
        <p:nvGrpSpPr>
          <p:cNvPr id="2" name="组合 1"/>
          <p:cNvGrpSpPr/>
          <p:nvPr/>
        </p:nvGrpSpPr>
        <p:grpSpPr>
          <a:xfrm>
            <a:off x="8211185" y="3583305"/>
            <a:ext cx="2068195" cy="1597025"/>
            <a:chOff x="12931" y="5643"/>
            <a:chExt cx="3257" cy="2515"/>
          </a:xfrm>
        </p:grpSpPr>
        <p:sp>
          <p:nvSpPr>
            <p:cNvPr id="14" name="文本框 13"/>
            <p:cNvSpPr txBox="true"/>
            <p:nvPr/>
          </p:nvSpPr>
          <p:spPr>
            <a:xfrm>
              <a:off x="12931" y="6997"/>
              <a:ext cx="3257" cy="1161"/>
            </a:xfrm>
            <a:prstGeom prst="rect">
              <a:avLst/>
            </a:prstGeom>
            <a:noFill/>
          </p:spPr>
          <p:txBody>
            <a:bodyPr wrap="square" rtlCol="0">
              <a:spAutoFit/>
            </a:bodyPr>
            <a:p>
              <a:pPr algn="ctr">
                <a:lnSpc>
                  <a:spcPct val="150000"/>
                </a:lnSpc>
              </a:pPr>
              <a:r>
                <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rPr>
                <a:t>票子怎么花</a:t>
              </a:r>
              <a:endParaRPr lang="zh-CN" altLang="en-US" sz="2800" dirty="0">
                <a:solidFill>
                  <a:srgbClr val="ED7D31"/>
                </a:solidFill>
                <a:latin typeface="Segoe UI" panose="020B0502040204020203" pitchFamily="34" charset="0"/>
                <a:ea typeface="微软雅黑" panose="020B0503020204020204" charset="-122"/>
                <a:sym typeface="Segoe UI" panose="020B0502040204020203" pitchFamily="34" charset="0"/>
              </a:endParaRPr>
            </a:p>
          </p:txBody>
        </p:sp>
        <p:pic>
          <p:nvPicPr>
            <p:cNvPr id="24" name="图片 23" descr="32313536393134373b32313536393133333bbdd3b4fd"/>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4080" y="5643"/>
              <a:ext cx="958" cy="95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929005" y="3235325"/>
            <a:ext cx="5857240" cy="163004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1</a:t>
            </a: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、按照现行政策规定，接待分哪几类</a:t>
            </a:r>
            <a:endPar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zh-CN" alt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1800" dirty="0">
                <a:latin typeface="Segoe UI" panose="020B0502040204020203" pitchFamily="34" charset="0"/>
                <a:ea typeface="微软雅黑" panose="020B0503020204020204" charset="-122"/>
                <a:cs typeface="+mn-ea"/>
                <a:sym typeface="Segoe UI" panose="020B0502040204020203" pitchFamily="34" charset="0"/>
              </a:rPr>
              <a:t>     </a:t>
            </a:r>
            <a:r>
              <a:rPr lang="zh-CN" altLang="en-US" sz="1800" dirty="0">
                <a:latin typeface="Segoe UI" panose="020B0502040204020203" pitchFamily="34" charset="0"/>
                <a:ea typeface="微软雅黑" panose="020B0503020204020204" charset="-122"/>
                <a:cs typeface="+mn-ea"/>
                <a:sym typeface="Segoe UI" panose="020B0502040204020203" pitchFamily="34" charset="0"/>
              </a:rPr>
              <a:t>根据</a:t>
            </a:r>
            <a:r>
              <a:rPr lang="en-US" altLang="zh-CN" sz="1800" dirty="0">
                <a:latin typeface="Segoe UI" panose="020B0502040204020203" pitchFamily="34" charset="0"/>
                <a:ea typeface="微软雅黑" panose="020B0503020204020204" charset="-122"/>
                <a:cs typeface="+mn-ea"/>
                <a:sym typeface="Segoe UI" panose="020B0502040204020203" pitchFamily="34" charset="0"/>
              </a:rPr>
              <a:t>《党政机关厉行节约反对浪费条例》</a:t>
            </a:r>
            <a:r>
              <a:rPr lang="zh-CN" altLang="en-US" sz="1800" dirty="0">
                <a:latin typeface="Segoe UI" panose="020B0502040204020203" pitchFamily="34" charset="0"/>
                <a:ea typeface="微软雅黑" panose="020B0503020204020204" charset="-122"/>
                <a:cs typeface="+mn-ea"/>
                <a:sym typeface="Segoe UI" panose="020B0502040204020203" pitchFamily="34" charset="0"/>
              </a:rPr>
              <a:t>，</a:t>
            </a:r>
            <a:r>
              <a:rPr lang="en-US" altLang="zh-CN" sz="1800" dirty="0">
                <a:latin typeface="Segoe UI" panose="020B0502040204020203" pitchFamily="34" charset="0"/>
                <a:ea typeface="微软雅黑" panose="020B0503020204020204" charset="-122"/>
                <a:cs typeface="+mn-ea"/>
                <a:sym typeface="Segoe UI" panose="020B0502040204020203" pitchFamily="34" charset="0"/>
              </a:rPr>
              <a:t>接待主要分为国内公务接待、外宾接待、商务接待三大类。</a:t>
            </a:r>
            <a:endPar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3" name="组合 2"/>
          <p:cNvGrpSpPr/>
          <p:nvPr/>
        </p:nvGrpSpPr>
        <p:grpSpPr>
          <a:xfrm>
            <a:off x="1015200" y="709200"/>
            <a:ext cx="3221990" cy="656590"/>
            <a:chOff x="4875153" y="984006"/>
            <a:chExt cx="5610960" cy="868166"/>
          </a:xfrm>
        </p:grpSpPr>
        <p:sp>
          <p:nvSpPr>
            <p:cNvPr id="4" name="文本框 3"/>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5" name="直接连接符 4"/>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p:cNvPicPr/>
          <p:nvPr/>
        </p:nvPicPr>
        <p:blipFill>
          <a:blip r:embed="rId1"/>
          <a:stretch>
            <a:fillRect/>
          </a:stretch>
        </p:blipFill>
        <p:spPr>
          <a:xfrm>
            <a:off x="7715885" y="1926590"/>
            <a:ext cx="3999230" cy="2595245"/>
          </a:xfrm>
          <a:prstGeom prst="rect">
            <a:avLst/>
          </a:prstGeom>
        </p:spPr>
      </p:pic>
      <p:sp>
        <p:nvSpPr>
          <p:cNvPr id="7" name="文本框 6"/>
          <p:cNvSpPr txBox="true"/>
          <p:nvPr/>
        </p:nvSpPr>
        <p:spPr>
          <a:xfrm>
            <a:off x="1015100" y="1658620"/>
            <a:ext cx="7746365" cy="1060450"/>
          </a:xfrm>
          <a:prstGeom prst="rect">
            <a:avLst/>
          </a:prstGeom>
          <a:noFill/>
        </p:spPr>
        <p:txBody>
          <a:bodyPr wrap="square" rtlCol="0" anchor="t">
            <a:spAutoFit/>
          </a:bodyPr>
          <a:p>
            <a:pPr indent="0" algn="l">
              <a:lnSpc>
                <a:spcPct val="150000"/>
              </a:lnSpc>
              <a:buFont typeface="Arial" panose="02080604020202020204" pitchFamily="34" charset="0"/>
              <a:buNone/>
            </a:pP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主要政策依据：</a:t>
            </a:r>
            <a:r>
              <a:rPr lang="en-US" altLang="zh-CN" dirty="0">
                <a:latin typeface="Segoe UI" panose="020B0502040204020203" pitchFamily="34" charset="0"/>
                <a:ea typeface="微软雅黑" panose="020B0503020204020204" charset="-122"/>
                <a:cs typeface="+mn-ea"/>
                <a:sym typeface="Segoe UI" panose="020B0502040204020203" pitchFamily="34" charset="0"/>
              </a:rPr>
              <a:t>《党政机关厉行节约反对浪费条例》</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党政机关国内公务接待管理规定</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800100" y="1455420"/>
            <a:ext cx="8184515" cy="432308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2</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、国内公务接待与商务接待如何区分界定</a:t>
            </a:r>
            <a:endParaRPr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4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 国内公务接待与商务接待应当从接待对象的身份、活动的内容来区分界定。</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国内公务接待接待对象身份必须是国家机关工作人员，活动内容必须是国内公务，当前接待标准</a:t>
            </a:r>
            <a:r>
              <a:rPr lang="zh-CN" altLang="en-US" dirty="0">
                <a:latin typeface="Segoe UI" panose="020B0502040204020203" pitchFamily="34" charset="0"/>
                <a:ea typeface="微软雅黑" panose="020B0503020204020204" charset="-122"/>
                <a:cs typeface="+mn-ea"/>
                <a:sym typeface="Segoe UI" panose="020B0502040204020203" pitchFamily="34" charset="0"/>
              </a:rPr>
              <a:t>按照一类会议标准执行。</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商务接待接待对象身份应当是客商、专家等，活动内容应当是招商引资、招才引智活动。接待标准根据《聊城市市级党政机关商务接待管理规定》执行，市外一线城市每人每餐500元以内；二线城市每人每餐400元以内；其他城市每人每餐300元以内。</a:t>
            </a:r>
            <a:endPar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3</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、国内公务接待工作餐陪餐人数</a:t>
            </a:r>
            <a:endParaRPr lang="en-US" altLang="zh-CN" sz="24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接待对象在10人以内的，陪餐人数不超过3人；</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接待对象超过10人的，陪餐人数不得超过接待对象人数的三分之一。</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6" name="图片 5" descr="图片1"/>
          <p:cNvPicPr/>
          <p:nvPr/>
        </p:nvPicPr>
        <p:blipFill>
          <a:blip r:embed="rId1"/>
          <a:stretch>
            <a:fillRect/>
          </a:stretch>
        </p:blipFill>
        <p:spPr>
          <a:xfrm>
            <a:off x="9234170" y="1862455"/>
            <a:ext cx="2312035" cy="3509645"/>
          </a:xfrm>
          <a:prstGeom prst="rect">
            <a:avLst/>
          </a:prstGeom>
          <a:effectLst>
            <a:outerShdw blurRad="50800" dist="38100" dir="2700000" sx="102000" sy="102000" algn="tl" rotWithShape="0">
              <a:prstClr val="black">
                <a:alpha val="40000"/>
              </a:prstClr>
            </a:outerShdw>
          </a:effectLst>
        </p:spPr>
      </p:pic>
      <p:grpSp>
        <p:nvGrpSpPr>
          <p:cNvPr id="7" name="组合 6"/>
          <p:cNvGrpSpPr/>
          <p:nvPr/>
        </p:nvGrpSpPr>
        <p:grpSpPr>
          <a:xfrm>
            <a:off x="1101560" y="528860"/>
            <a:ext cx="3221990" cy="656590"/>
            <a:chOff x="4875153" y="984006"/>
            <a:chExt cx="5610960" cy="868166"/>
          </a:xfrm>
        </p:grpSpPr>
        <p:sp>
          <p:nvSpPr>
            <p:cNvPr id="8" name="文本框 7"/>
            <p:cNvSpPr txBox="true"/>
            <p:nvPr/>
          </p:nvSpPr>
          <p:spPr>
            <a:xfrm>
              <a:off x="4875153" y="984006"/>
              <a:ext cx="5610960" cy="771610"/>
            </a:xfrm>
            <a:prstGeom prst="rect">
              <a:avLst/>
            </a:prstGeom>
            <a:noFill/>
          </p:spPr>
          <p:txBody>
            <a:bodyPr wrap="square" rtlCol="0">
              <a:spAutoFit/>
            </a:bodyPr>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wedg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5150" y="1492791"/>
            <a:ext cx="2526350" cy="2747801"/>
            <a:chOff x="8950" y="1342"/>
            <a:chExt cx="3979" cy="4327"/>
          </a:xfrm>
        </p:grpSpPr>
        <p:sp>
          <p:nvSpPr>
            <p:cNvPr id="37" name="矩形 36"/>
            <p:cNvSpPr/>
            <p:nvPr/>
          </p:nvSpPr>
          <p:spPr>
            <a:xfrm>
              <a:off x="8960" y="1349"/>
              <a:ext cx="3969" cy="3969"/>
            </a:xfrm>
            <a:prstGeom prst="rect">
              <a:avLst/>
            </a:prstGeom>
            <a:noFill/>
            <a:ln>
              <a:solidFill>
                <a:srgbClr val="D0E5D8"/>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39" name="文本框 38"/>
            <p:cNvSpPr txBox="true"/>
            <p:nvPr/>
          </p:nvSpPr>
          <p:spPr>
            <a:xfrm>
              <a:off x="9308" y="3910"/>
              <a:ext cx="3273" cy="1759"/>
            </a:xfrm>
            <a:prstGeom prst="rect">
              <a:avLst/>
            </a:prstGeom>
            <a:noFill/>
          </p:spPr>
          <p:txBody>
            <a:bodyPr wrap="square" rtlCol="0">
              <a:spAutoFit/>
            </a:bodyPr>
            <a:lstStyle/>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政治性是根本属性</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政策性强</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弹性空间小</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40" name="文本框 39"/>
            <p:cNvSpPr txBox="true"/>
            <p:nvPr/>
          </p:nvSpPr>
          <p:spPr>
            <a:xfrm>
              <a:off x="9961" y="3206"/>
              <a:ext cx="1968" cy="822"/>
            </a:xfrm>
            <a:prstGeom prst="rect">
              <a:avLst/>
            </a:prstGeom>
            <a:noFill/>
          </p:spPr>
          <p:txBody>
            <a:bodyPr wrap="none" rtlCol="0">
              <a:spAutoFit/>
            </a:bodyPr>
            <a:lstStyle/>
            <a:p>
              <a:pPr algn="ctr"/>
              <a:r>
                <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rPr>
                <a:t>政治性</a:t>
              </a:r>
              <a:endPar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42" name="直角三角形 41"/>
            <p:cNvSpPr/>
            <p:nvPr/>
          </p:nvSpPr>
          <p:spPr>
            <a:xfrm flipV="true">
              <a:off x="8950" y="1342"/>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3" name="组合 2"/>
          <p:cNvGrpSpPr/>
          <p:nvPr/>
        </p:nvGrpSpPr>
        <p:grpSpPr>
          <a:xfrm>
            <a:off x="3541932" y="1493153"/>
            <a:ext cx="2526350" cy="2524541"/>
            <a:chOff x="13042" y="1342"/>
            <a:chExt cx="3979" cy="3976"/>
          </a:xfrm>
        </p:grpSpPr>
        <p:sp>
          <p:nvSpPr>
            <p:cNvPr id="33" name="矩形 32"/>
            <p:cNvSpPr/>
            <p:nvPr/>
          </p:nvSpPr>
          <p:spPr>
            <a:xfrm>
              <a:off x="13052" y="1349"/>
              <a:ext cx="3969" cy="3969"/>
            </a:xfrm>
            <a:prstGeom prst="rect">
              <a:avLst/>
            </a:prstGeom>
            <a:noFill/>
            <a:ln>
              <a:solidFill>
                <a:srgbClr val="D0E5D8"/>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50" name="文本框 49"/>
            <p:cNvSpPr txBox="true"/>
            <p:nvPr/>
          </p:nvSpPr>
          <p:spPr>
            <a:xfrm>
              <a:off x="13400" y="3910"/>
              <a:ext cx="3273" cy="951"/>
            </a:xfrm>
            <a:prstGeom prst="rect">
              <a:avLst/>
            </a:prstGeom>
            <a:noFill/>
          </p:spPr>
          <p:txBody>
            <a:bodyPr wrap="square" rtlCol="0">
              <a:spAutoFit/>
            </a:bodyPr>
            <a:lstStyle/>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内部行政活动</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集中统一管理</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51" name="文本框 50"/>
            <p:cNvSpPr txBox="true"/>
            <p:nvPr/>
          </p:nvSpPr>
          <p:spPr>
            <a:xfrm>
              <a:off x="14052" y="3206"/>
              <a:ext cx="1968" cy="822"/>
            </a:xfrm>
            <a:prstGeom prst="rect">
              <a:avLst/>
            </a:prstGeom>
            <a:noFill/>
          </p:spPr>
          <p:txBody>
            <a:bodyPr wrap="none" rtlCol="0">
              <a:spAutoFit/>
            </a:bodyPr>
            <a:lstStyle/>
            <a:p>
              <a:pPr algn="ctr"/>
              <a:r>
                <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rPr>
                <a:t>内部性</a:t>
              </a:r>
              <a:endPar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44" name="直角三角形 43"/>
            <p:cNvSpPr/>
            <p:nvPr/>
          </p:nvSpPr>
          <p:spPr>
            <a:xfrm flipV="true">
              <a:off x="13042" y="1342"/>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5" name="组合 4"/>
          <p:cNvGrpSpPr/>
          <p:nvPr/>
        </p:nvGrpSpPr>
        <p:grpSpPr>
          <a:xfrm>
            <a:off x="6098540" y="1490980"/>
            <a:ext cx="5125085" cy="2526665"/>
            <a:chOff x="9645" y="4269"/>
            <a:chExt cx="8071" cy="3979"/>
          </a:xfrm>
        </p:grpSpPr>
        <p:sp>
          <p:nvSpPr>
            <p:cNvPr id="25" name="矩形 24"/>
            <p:cNvSpPr/>
            <p:nvPr/>
          </p:nvSpPr>
          <p:spPr>
            <a:xfrm>
              <a:off x="13747" y="4279"/>
              <a:ext cx="3969" cy="3969"/>
            </a:xfrm>
            <a:prstGeom prst="rect">
              <a:avLst/>
            </a:prstGeom>
            <a:noFill/>
            <a:ln>
              <a:solidFill>
                <a:srgbClr val="D0E5D8"/>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49" name="太阳形 44"/>
            <p:cNvSpPr>
              <a:spLocks noChangeArrowheads="true"/>
            </p:cNvSpPr>
            <p:nvPr/>
          </p:nvSpPr>
          <p:spPr bwMode="auto">
            <a:xfrm>
              <a:off x="15324" y="5211"/>
              <a:ext cx="814" cy="589"/>
            </a:xfrm>
            <a:custGeom>
              <a:avLst/>
              <a:gdLst>
                <a:gd name="connsiteX0" fmla="*/ 0 w 608697"/>
                <a:gd name="connsiteY0" fmla="*/ 384511 h 440328"/>
                <a:gd name="connsiteX1" fmla="*/ 273317 w 608697"/>
                <a:gd name="connsiteY1" fmla="*/ 384511 h 440328"/>
                <a:gd name="connsiteX2" fmla="*/ 273317 w 608697"/>
                <a:gd name="connsiteY2" fmla="*/ 415512 h 440328"/>
                <a:gd name="connsiteX3" fmla="*/ 335380 w 608697"/>
                <a:gd name="connsiteY3" fmla="*/ 415512 h 440328"/>
                <a:gd name="connsiteX4" fmla="*/ 335380 w 608697"/>
                <a:gd name="connsiteY4" fmla="*/ 384511 h 440328"/>
                <a:gd name="connsiteX5" fmla="*/ 608697 w 608697"/>
                <a:gd name="connsiteY5" fmla="*/ 384511 h 440328"/>
                <a:gd name="connsiteX6" fmla="*/ 608697 w 608697"/>
                <a:gd name="connsiteY6" fmla="*/ 415512 h 440328"/>
                <a:gd name="connsiteX7" fmla="*/ 583857 w 608697"/>
                <a:gd name="connsiteY7" fmla="*/ 440328 h 440328"/>
                <a:gd name="connsiteX8" fmla="*/ 24840 w 608697"/>
                <a:gd name="connsiteY8" fmla="*/ 440328 h 440328"/>
                <a:gd name="connsiteX9" fmla="*/ 0 w 608697"/>
                <a:gd name="connsiteY9" fmla="*/ 415512 h 440328"/>
                <a:gd name="connsiteX10" fmla="*/ 216210 w 608697"/>
                <a:gd name="connsiteY10" fmla="*/ 86798 h 440328"/>
                <a:gd name="connsiteX11" fmla="*/ 269323 w 608697"/>
                <a:gd name="connsiteY11" fmla="*/ 179836 h 440328"/>
                <a:gd name="connsiteX12" fmla="*/ 236052 w 608697"/>
                <a:gd name="connsiteY12" fmla="*/ 179836 h 440328"/>
                <a:gd name="connsiteX13" fmla="*/ 236052 w 608697"/>
                <a:gd name="connsiteY13" fmla="*/ 210824 h 440328"/>
                <a:gd name="connsiteX14" fmla="*/ 285734 w 608697"/>
                <a:gd name="connsiteY14" fmla="*/ 210824 h 440328"/>
                <a:gd name="connsiteX15" fmla="*/ 285734 w 608697"/>
                <a:gd name="connsiteY15" fmla="*/ 235629 h 440328"/>
                <a:gd name="connsiteX16" fmla="*/ 236052 w 608697"/>
                <a:gd name="connsiteY16" fmla="*/ 235629 h 440328"/>
                <a:gd name="connsiteX17" fmla="*/ 236052 w 608697"/>
                <a:gd name="connsiteY17" fmla="*/ 260434 h 440328"/>
                <a:gd name="connsiteX18" fmla="*/ 285734 w 608697"/>
                <a:gd name="connsiteY18" fmla="*/ 260434 h 440328"/>
                <a:gd name="connsiteX19" fmla="*/ 285734 w 608697"/>
                <a:gd name="connsiteY19" fmla="*/ 285239 h 440328"/>
                <a:gd name="connsiteX20" fmla="*/ 323033 w 608697"/>
                <a:gd name="connsiteY20" fmla="*/ 285239 h 440328"/>
                <a:gd name="connsiteX21" fmla="*/ 323033 w 608697"/>
                <a:gd name="connsiteY21" fmla="*/ 260434 h 440328"/>
                <a:gd name="connsiteX22" fmla="*/ 372715 w 608697"/>
                <a:gd name="connsiteY22" fmla="*/ 260434 h 440328"/>
                <a:gd name="connsiteX23" fmla="*/ 372715 w 608697"/>
                <a:gd name="connsiteY23" fmla="*/ 235629 h 440328"/>
                <a:gd name="connsiteX24" fmla="*/ 323033 w 608697"/>
                <a:gd name="connsiteY24" fmla="*/ 235629 h 440328"/>
                <a:gd name="connsiteX25" fmla="*/ 323033 w 608697"/>
                <a:gd name="connsiteY25" fmla="*/ 210824 h 440328"/>
                <a:gd name="connsiteX26" fmla="*/ 372715 w 608697"/>
                <a:gd name="connsiteY26" fmla="*/ 210824 h 440328"/>
                <a:gd name="connsiteX27" fmla="*/ 372715 w 608697"/>
                <a:gd name="connsiteY27" fmla="*/ 179836 h 440328"/>
                <a:gd name="connsiteX28" fmla="*/ 339444 w 608697"/>
                <a:gd name="connsiteY28" fmla="*/ 179836 h 440328"/>
                <a:gd name="connsiteX29" fmla="*/ 392558 w 608697"/>
                <a:gd name="connsiteY29" fmla="*/ 86798 h 440328"/>
                <a:gd name="connsiteX30" fmla="*/ 348993 w 608697"/>
                <a:gd name="connsiteY30" fmla="*/ 86798 h 440328"/>
                <a:gd name="connsiteX31" fmla="*/ 304831 w 608697"/>
                <a:gd name="connsiteY31" fmla="*/ 167396 h 440328"/>
                <a:gd name="connsiteX32" fmla="*/ 303936 w 608697"/>
                <a:gd name="connsiteY32" fmla="*/ 167396 h 440328"/>
                <a:gd name="connsiteX33" fmla="*/ 259849 w 608697"/>
                <a:gd name="connsiteY33" fmla="*/ 86798 h 440328"/>
                <a:gd name="connsiteX34" fmla="*/ 87007 w 608697"/>
                <a:gd name="connsiteY34" fmla="*/ 37188 h 440328"/>
                <a:gd name="connsiteX35" fmla="*/ 521760 w 608697"/>
                <a:gd name="connsiteY35" fmla="*/ 37188 h 440328"/>
                <a:gd name="connsiteX36" fmla="*/ 521760 w 608697"/>
                <a:gd name="connsiteY36" fmla="*/ 322484 h 440328"/>
                <a:gd name="connsiteX37" fmla="*/ 87007 w 608697"/>
                <a:gd name="connsiteY37" fmla="*/ 322484 h 440328"/>
                <a:gd name="connsiteX38" fmla="*/ 74518 w 608697"/>
                <a:gd name="connsiteY38" fmla="*/ 24802 h 440328"/>
                <a:gd name="connsiteX39" fmla="*/ 74518 w 608697"/>
                <a:gd name="connsiteY39" fmla="*/ 334870 h 440328"/>
                <a:gd name="connsiteX40" fmla="*/ 534179 w 608697"/>
                <a:gd name="connsiteY40" fmla="*/ 334870 h 440328"/>
                <a:gd name="connsiteX41" fmla="*/ 534179 w 608697"/>
                <a:gd name="connsiteY41" fmla="*/ 24802 h 440328"/>
                <a:gd name="connsiteX42" fmla="*/ 74518 w 608697"/>
                <a:gd name="connsiteY42" fmla="*/ 0 h 440328"/>
                <a:gd name="connsiteX43" fmla="*/ 534179 w 608697"/>
                <a:gd name="connsiteY43" fmla="*/ 0 h 440328"/>
                <a:gd name="connsiteX44" fmla="*/ 559019 w 608697"/>
                <a:gd name="connsiteY44" fmla="*/ 24802 h 440328"/>
                <a:gd name="connsiteX45" fmla="*/ 559019 w 608697"/>
                <a:gd name="connsiteY45" fmla="*/ 359672 h 440328"/>
                <a:gd name="connsiteX46" fmla="*/ 49678 w 608697"/>
                <a:gd name="connsiteY46" fmla="*/ 359672 h 440328"/>
                <a:gd name="connsiteX47" fmla="*/ 49678 w 608697"/>
                <a:gd name="connsiteY47" fmla="*/ 24802 h 440328"/>
                <a:gd name="connsiteX48" fmla="*/ 74518 w 608697"/>
                <a:gd name="connsiteY48" fmla="*/ 0 h 4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697" h="440328">
                  <a:moveTo>
                    <a:pt x="0" y="384511"/>
                  </a:moveTo>
                  <a:lnTo>
                    <a:pt x="273317" y="384511"/>
                  </a:lnTo>
                  <a:lnTo>
                    <a:pt x="273317" y="415512"/>
                  </a:lnTo>
                  <a:lnTo>
                    <a:pt x="335380" y="415512"/>
                  </a:lnTo>
                  <a:lnTo>
                    <a:pt x="335380" y="384511"/>
                  </a:lnTo>
                  <a:lnTo>
                    <a:pt x="608697" y="384511"/>
                  </a:lnTo>
                  <a:lnTo>
                    <a:pt x="608697" y="415512"/>
                  </a:lnTo>
                  <a:cubicBezTo>
                    <a:pt x="608697" y="429150"/>
                    <a:pt x="597508" y="440328"/>
                    <a:pt x="583857" y="440328"/>
                  </a:cubicBezTo>
                  <a:lnTo>
                    <a:pt x="24840" y="440328"/>
                  </a:lnTo>
                  <a:cubicBezTo>
                    <a:pt x="11189" y="440328"/>
                    <a:pt x="0" y="429150"/>
                    <a:pt x="0" y="415512"/>
                  </a:cubicBezTo>
                  <a:close/>
                  <a:moveTo>
                    <a:pt x="216210" y="86798"/>
                  </a:moveTo>
                  <a:lnTo>
                    <a:pt x="269323" y="179836"/>
                  </a:lnTo>
                  <a:lnTo>
                    <a:pt x="236052" y="179836"/>
                  </a:lnTo>
                  <a:lnTo>
                    <a:pt x="236052" y="210824"/>
                  </a:lnTo>
                  <a:lnTo>
                    <a:pt x="285734" y="210824"/>
                  </a:lnTo>
                  <a:lnTo>
                    <a:pt x="285734" y="235629"/>
                  </a:lnTo>
                  <a:lnTo>
                    <a:pt x="236052" y="235629"/>
                  </a:lnTo>
                  <a:lnTo>
                    <a:pt x="236052" y="260434"/>
                  </a:lnTo>
                  <a:lnTo>
                    <a:pt x="285734" y="260434"/>
                  </a:lnTo>
                  <a:lnTo>
                    <a:pt x="285734" y="285239"/>
                  </a:lnTo>
                  <a:lnTo>
                    <a:pt x="323033" y="285239"/>
                  </a:lnTo>
                  <a:lnTo>
                    <a:pt x="323033" y="260434"/>
                  </a:lnTo>
                  <a:lnTo>
                    <a:pt x="372715" y="260434"/>
                  </a:lnTo>
                  <a:lnTo>
                    <a:pt x="372715" y="235629"/>
                  </a:lnTo>
                  <a:lnTo>
                    <a:pt x="323033" y="235629"/>
                  </a:lnTo>
                  <a:lnTo>
                    <a:pt x="323033" y="210824"/>
                  </a:lnTo>
                  <a:lnTo>
                    <a:pt x="372715" y="210824"/>
                  </a:lnTo>
                  <a:lnTo>
                    <a:pt x="372715" y="179836"/>
                  </a:lnTo>
                  <a:lnTo>
                    <a:pt x="339444" y="179836"/>
                  </a:lnTo>
                  <a:lnTo>
                    <a:pt x="392558" y="86798"/>
                  </a:lnTo>
                  <a:lnTo>
                    <a:pt x="348993" y="86798"/>
                  </a:lnTo>
                  <a:lnTo>
                    <a:pt x="304831" y="167396"/>
                  </a:lnTo>
                  <a:lnTo>
                    <a:pt x="303936" y="167396"/>
                  </a:lnTo>
                  <a:lnTo>
                    <a:pt x="259849" y="86798"/>
                  </a:lnTo>
                  <a:close/>
                  <a:moveTo>
                    <a:pt x="87007" y="37188"/>
                  </a:moveTo>
                  <a:lnTo>
                    <a:pt x="521760" y="37188"/>
                  </a:lnTo>
                  <a:lnTo>
                    <a:pt x="521760" y="322484"/>
                  </a:lnTo>
                  <a:lnTo>
                    <a:pt x="87007" y="322484"/>
                  </a:lnTo>
                  <a:close/>
                  <a:moveTo>
                    <a:pt x="74518" y="24802"/>
                  </a:moveTo>
                  <a:lnTo>
                    <a:pt x="74518" y="334870"/>
                  </a:lnTo>
                  <a:lnTo>
                    <a:pt x="534179" y="334870"/>
                  </a:lnTo>
                  <a:lnTo>
                    <a:pt x="534179" y="24802"/>
                  </a:lnTo>
                  <a:close/>
                  <a:moveTo>
                    <a:pt x="74518" y="0"/>
                  </a:moveTo>
                  <a:lnTo>
                    <a:pt x="534179" y="0"/>
                  </a:lnTo>
                  <a:cubicBezTo>
                    <a:pt x="547830" y="0"/>
                    <a:pt x="559019" y="11172"/>
                    <a:pt x="559019" y="24802"/>
                  </a:cubicBezTo>
                  <a:lnTo>
                    <a:pt x="559019" y="359672"/>
                  </a:lnTo>
                  <a:lnTo>
                    <a:pt x="49678" y="359672"/>
                  </a:lnTo>
                  <a:lnTo>
                    <a:pt x="49678" y="24802"/>
                  </a:lnTo>
                  <a:cubicBezTo>
                    <a:pt x="49678" y="11172"/>
                    <a:pt x="60867" y="0"/>
                    <a:pt x="74518" y="0"/>
                  </a:cubicBezTo>
                  <a:close/>
                </a:path>
              </a:pathLst>
            </a:custGeom>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zh-CN">
                <a:solidFill>
                  <a:srgbClr val="FFFFFF"/>
                </a:solidFill>
                <a:latin typeface="Segoe UI" panose="020B0502040204020203" pitchFamily="34" charset="0"/>
                <a:ea typeface="微软雅黑" panose="020B0503020204020204" charset="-122"/>
                <a:sym typeface="Segoe UI" panose="020B0502040204020203" pitchFamily="34" charset="0"/>
              </a:endParaRPr>
            </a:p>
          </p:txBody>
        </p:sp>
        <p:sp>
          <p:nvSpPr>
            <p:cNvPr id="29" name="矩形 28"/>
            <p:cNvSpPr/>
            <p:nvPr/>
          </p:nvSpPr>
          <p:spPr>
            <a:xfrm>
              <a:off x="9655" y="4279"/>
              <a:ext cx="3969" cy="3969"/>
            </a:xfrm>
            <a:prstGeom prst="rect">
              <a:avLst/>
            </a:prstGeom>
            <a:noFill/>
            <a:ln>
              <a:solidFill>
                <a:srgbClr val="D0E5D8"/>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53" name="文本框 52"/>
            <p:cNvSpPr txBox="true"/>
            <p:nvPr/>
          </p:nvSpPr>
          <p:spPr>
            <a:xfrm>
              <a:off x="10036" y="6809"/>
              <a:ext cx="3273" cy="951"/>
            </a:xfrm>
            <a:prstGeom prst="rect">
              <a:avLst/>
            </a:prstGeom>
            <a:noFill/>
          </p:spPr>
          <p:txBody>
            <a:bodyPr wrap="square" rtlCol="0">
              <a:spAutoFit/>
            </a:bodyPr>
            <a:lstStyle/>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保障正常运转</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降低运行成本</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54" name="文本框 53"/>
            <p:cNvSpPr txBox="true"/>
            <p:nvPr/>
          </p:nvSpPr>
          <p:spPr>
            <a:xfrm>
              <a:off x="10688" y="6105"/>
              <a:ext cx="1968" cy="822"/>
            </a:xfrm>
            <a:prstGeom prst="rect">
              <a:avLst/>
            </a:prstGeom>
            <a:noFill/>
          </p:spPr>
          <p:txBody>
            <a:bodyPr wrap="none" rtlCol="0">
              <a:spAutoFit/>
            </a:bodyPr>
            <a:lstStyle/>
            <a:p>
              <a:pPr algn="ctr"/>
              <a:r>
                <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rPr>
                <a:t>保障性</a:t>
              </a:r>
              <a:endPar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55" name="文本框 54"/>
            <p:cNvSpPr txBox="true"/>
            <p:nvPr/>
          </p:nvSpPr>
          <p:spPr>
            <a:xfrm>
              <a:off x="14128" y="6809"/>
              <a:ext cx="3273" cy="1355"/>
            </a:xfrm>
            <a:prstGeom prst="rect">
              <a:avLst/>
            </a:prstGeom>
            <a:noFill/>
          </p:spPr>
          <p:txBody>
            <a:bodyPr wrap="square" rtlCol="0">
              <a:spAutoFit/>
            </a:bodyPr>
            <a:lstStyle/>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资源整合</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共生关系</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algn="ctr">
                <a:lnSpc>
                  <a:spcPts val="2000"/>
                </a:lnSpc>
              </a:pPr>
              <a:r>
                <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密切配合</a:t>
              </a:r>
              <a:endParaRPr lang="zh-CN" altLang="en-US"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56" name="文本框 55"/>
            <p:cNvSpPr txBox="true"/>
            <p:nvPr/>
          </p:nvSpPr>
          <p:spPr>
            <a:xfrm>
              <a:off x="14780" y="6105"/>
              <a:ext cx="1968" cy="822"/>
            </a:xfrm>
            <a:prstGeom prst="rect">
              <a:avLst/>
            </a:prstGeom>
            <a:noFill/>
          </p:spPr>
          <p:txBody>
            <a:bodyPr wrap="none" rtlCol="0">
              <a:spAutoFit/>
            </a:bodyPr>
            <a:lstStyle/>
            <a:p>
              <a:pPr algn="ctr"/>
              <a:r>
                <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rPr>
                <a:t>综合性</a:t>
              </a:r>
              <a:endParaRPr lang="zh-CN" altLang="en-US" sz="2800" dirty="0">
                <a:solidFill>
                  <a:srgbClr val="046995"/>
                </a:solidFill>
                <a:latin typeface="Segoe UI" panose="020B0502040204020203" pitchFamily="34" charset="0"/>
                <a:ea typeface="微软雅黑" panose="020B0503020204020204" charset="-122"/>
                <a:cs typeface="+mn-ea"/>
                <a:sym typeface="Segoe UI" panose="020B0502040204020203" pitchFamily="34" charset="0"/>
              </a:endParaRPr>
            </a:p>
          </p:txBody>
        </p:sp>
        <p:sp>
          <p:nvSpPr>
            <p:cNvPr id="43" name="直角三角形 42"/>
            <p:cNvSpPr/>
            <p:nvPr/>
          </p:nvSpPr>
          <p:spPr>
            <a:xfrm flipV="true">
              <a:off x="9645" y="4269"/>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45" name="直角三角形 44"/>
            <p:cNvSpPr/>
            <p:nvPr/>
          </p:nvSpPr>
          <p:spPr>
            <a:xfrm flipV="true">
              <a:off x="13737" y="4269"/>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grpSp>
        <p:nvGrpSpPr>
          <p:cNvPr id="13" name="组合 12"/>
          <p:cNvGrpSpPr/>
          <p:nvPr/>
        </p:nvGrpSpPr>
        <p:grpSpPr>
          <a:xfrm>
            <a:off x="1013460" y="709295"/>
            <a:ext cx="5262880" cy="645794"/>
            <a:chOff x="4875153" y="984006"/>
            <a:chExt cx="5770880" cy="866339"/>
          </a:xfrm>
        </p:grpSpPr>
        <p:sp>
          <p:nvSpPr>
            <p:cNvPr id="14" name="文本框 13"/>
            <p:cNvSpPr txBox="true"/>
            <p:nvPr/>
          </p:nvSpPr>
          <p:spPr>
            <a:xfrm>
              <a:off x="4875153" y="984006"/>
              <a:ext cx="5770880" cy="782858"/>
            </a:xfrm>
            <a:prstGeom prst="rect">
              <a:avLst/>
            </a:prstGeom>
            <a:noFill/>
          </p:spPr>
          <p:txBody>
            <a:bodyPr wrap="square" rtlCol="0">
              <a:spAutoFit/>
            </a:bodyPr>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从工作特点看机关事务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6" name="直接连接符 15"/>
            <p:cNvCxnSpPr/>
            <p:nvPr/>
          </p:nvCxnSpPr>
          <p:spPr>
            <a:xfrm flipV="true">
              <a:off x="5527580" y="1828197"/>
              <a:ext cx="4381775" cy="22148"/>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66470" y="4152265"/>
            <a:ext cx="7469505" cy="1761490"/>
            <a:chOff x="1533" y="6539"/>
            <a:chExt cx="11763" cy="2774"/>
          </a:xfrm>
        </p:grpSpPr>
        <p:pic>
          <p:nvPicPr>
            <p:cNvPr id="4" name="https://img8.file.cache.docer.com/storage/1634887726854744111/51a9c0a8e88ce8388e1279f1dc413912.png" descr="&amp;pky42175264885_wps_&amp;39&amp;src_toppic_inpsrchrc1&amp;"/>
            <p:cNvPicPr/>
            <p:nvPr/>
          </p:nvPicPr>
          <p:blipFill>
            <a:blip r:embed="rId1"/>
            <a:stretch>
              <a:fillRect/>
            </a:stretch>
          </p:blipFill>
          <p:spPr>
            <a:xfrm>
              <a:off x="5589" y="6539"/>
              <a:ext cx="4025" cy="2761"/>
            </a:xfrm>
            <a:prstGeom prst="rect">
              <a:avLst/>
            </a:prstGeom>
          </p:spPr>
        </p:pic>
        <p:pic>
          <p:nvPicPr>
            <p:cNvPr id="18" name="图片 17" descr="C:\Users\Lenovo\Desktop\大讲堂！\开篇\微信图片_20220508150226.png微信图片_20220508150226"/>
            <p:cNvPicPr>
              <a:picLocks noChangeAspect="true"/>
            </p:cNvPicPr>
            <p:nvPr>
              <p:custDataLst>
                <p:tags r:id="rId2"/>
              </p:custDataLst>
            </p:nvPr>
          </p:nvPicPr>
          <p:blipFill>
            <a:blip r:embed="rId3"/>
            <a:srcRect/>
            <a:stretch>
              <a:fillRect/>
            </a:stretch>
          </p:blipFill>
          <p:spPr>
            <a:xfrm>
              <a:off x="11991" y="8008"/>
              <a:ext cx="1305" cy="1305"/>
            </a:xfrm>
            <a:prstGeom prst="rect">
              <a:avLst/>
            </a:prstGeom>
          </p:spPr>
        </p:pic>
        <p:pic>
          <p:nvPicPr>
            <p:cNvPr id="17" name="图片 16" descr="C:\Users\Lenovo\Desktop\大讲堂！\开篇\微信图片_20220508150230.png微信图片_20220508150230"/>
            <p:cNvPicPr>
              <a:picLocks noChangeAspect="true"/>
            </p:cNvPicPr>
            <p:nvPr>
              <p:custDataLst>
                <p:tags r:id="rId4"/>
              </p:custDataLst>
            </p:nvPr>
          </p:nvPicPr>
          <p:blipFill>
            <a:blip r:embed="rId5"/>
            <a:srcRect/>
            <a:stretch>
              <a:fillRect/>
            </a:stretch>
          </p:blipFill>
          <p:spPr>
            <a:xfrm>
              <a:off x="9903" y="7994"/>
              <a:ext cx="1305" cy="1305"/>
            </a:xfrm>
            <a:prstGeom prst="rect">
              <a:avLst/>
            </a:prstGeom>
          </p:spPr>
        </p:pic>
        <p:pic>
          <p:nvPicPr>
            <p:cNvPr id="15" name="图片 14" descr="C:\Users\Lenovo\Desktop\大讲堂！\开篇\微信图片_20220508150234.png微信图片_20220508150234"/>
            <p:cNvPicPr>
              <a:picLocks noChangeAspect="true"/>
            </p:cNvPicPr>
            <p:nvPr>
              <p:custDataLst>
                <p:tags r:id="rId6"/>
              </p:custDataLst>
            </p:nvPr>
          </p:nvPicPr>
          <p:blipFill>
            <a:blip r:embed="rId7"/>
            <a:srcRect/>
            <a:stretch>
              <a:fillRect/>
            </a:stretch>
          </p:blipFill>
          <p:spPr>
            <a:xfrm>
              <a:off x="11991" y="6539"/>
              <a:ext cx="1305" cy="1305"/>
            </a:xfrm>
            <a:prstGeom prst="rect">
              <a:avLst/>
            </a:prstGeom>
          </p:spPr>
        </p:pic>
        <p:pic>
          <p:nvPicPr>
            <p:cNvPr id="8" name="http://photo-static-api.fotomore.com/creative/vcg/400/version23/VCG41171580031.jpg" descr="&amp;pky190_sjzg_VCG41171580031&amp;2&amp;src_toppic_inpsrchzd1&amp;"/>
            <p:cNvPicPr/>
            <p:nvPr/>
          </p:nvPicPr>
          <p:blipFill>
            <a:blip r:embed="rId8"/>
            <a:stretch>
              <a:fillRect/>
            </a:stretch>
          </p:blipFill>
          <p:spPr>
            <a:xfrm>
              <a:off x="1533" y="6539"/>
              <a:ext cx="4025" cy="2761"/>
            </a:xfrm>
            <a:prstGeom prst="rect">
              <a:avLst/>
            </a:prstGeom>
          </p:spPr>
        </p:pic>
        <p:pic>
          <p:nvPicPr>
            <p:cNvPr id="19" name="图片 18" descr="343435383137313b333633343638353bb7bfd7d3"/>
            <p:cNvPicPr>
              <a:picLocks noChangeAspect="true"/>
            </p:cNvPicPr>
            <p:nvPr/>
          </p:nvPicPr>
          <p:blipFill>
            <a:blip r:embed="rId9">
              <a:extLst>
                <a:ext uri="{96DAC541-7B7A-43D3-8B79-37D633B846F1}">
                  <asvg:svgBlip xmlns:asvg="http://schemas.microsoft.com/office/drawing/2016/SVG/main" r:embed="rId10"/>
                </a:ext>
              </a:extLst>
            </a:blip>
            <a:stretch>
              <a:fillRect/>
            </a:stretch>
          </p:blipFill>
          <p:spPr>
            <a:xfrm>
              <a:off x="10047" y="6649"/>
              <a:ext cx="1195" cy="1195"/>
            </a:xfrm>
            <a:prstGeom prst="rect">
              <a:avLst/>
            </a:prstGeom>
          </p:spPr>
        </p:pic>
      </p:grpSp>
      <p:pic>
        <p:nvPicPr>
          <p:cNvPr id="6" name="图片 5" descr="32313539333739383b32313539333738373bb2cac6ec"/>
          <p:cNvPicPr>
            <a:picLocks noChangeAspect="true"/>
          </p:cNvPicPr>
          <p:nvPr/>
        </p:nvPicPr>
        <p:blipFill>
          <a:blip r:embed="rId11">
            <a:extLst>
              <a:ext uri="{96DAC541-7B7A-43D3-8B79-37D633B846F1}">
                <asvg:svgBlip xmlns:asvg="http://schemas.microsoft.com/office/drawing/2016/SVG/main" r:embed="rId12"/>
              </a:ext>
            </a:extLst>
          </a:blip>
          <a:stretch>
            <a:fillRect/>
          </a:stretch>
        </p:blipFill>
        <p:spPr>
          <a:xfrm>
            <a:off x="1957070" y="1971675"/>
            <a:ext cx="589280" cy="589280"/>
          </a:xfrm>
          <a:prstGeom prst="rect">
            <a:avLst/>
          </a:prstGeom>
        </p:spPr>
      </p:pic>
      <p:pic>
        <p:nvPicPr>
          <p:cNvPr id="7" name="图片 6" descr="343435383235323b333733333935373bb9baceefc0ba"/>
          <p:cNvPicPr>
            <a:picLocks noChangeAspect="true"/>
          </p:cNvPicPr>
          <p:nvPr/>
        </p:nvPicPr>
        <p:blipFill>
          <a:blip r:embed="rId13">
            <a:extLst>
              <a:ext uri="{96DAC541-7B7A-43D3-8B79-37D633B846F1}">
                <asvg:svgBlip xmlns:asvg="http://schemas.microsoft.com/office/drawing/2016/SVG/main" r:embed="rId14"/>
              </a:ext>
            </a:extLst>
          </a:blip>
          <a:stretch>
            <a:fillRect/>
          </a:stretch>
        </p:blipFill>
        <p:spPr>
          <a:xfrm>
            <a:off x="7070090" y="2010410"/>
            <a:ext cx="531495" cy="531495"/>
          </a:xfrm>
          <a:prstGeom prst="rect">
            <a:avLst/>
          </a:prstGeom>
        </p:spPr>
      </p:pic>
      <p:pic>
        <p:nvPicPr>
          <p:cNvPr id="11" name="图片 10" descr="333639373137353b343435303732303bb2bfc3c5d0add7f7"/>
          <p:cNvPicPr>
            <a:picLocks noChangeAspect="true"/>
          </p:cNvPicPr>
          <p:nvPr/>
        </p:nvPicPr>
        <p:blipFill>
          <a:blip r:embed="rId15">
            <a:extLst>
              <a:ext uri="{96DAC541-7B7A-43D3-8B79-37D633B846F1}">
                <asvg:svgBlip xmlns:asvg="http://schemas.microsoft.com/office/drawing/2016/SVG/main" r:embed="rId16"/>
              </a:ext>
            </a:extLst>
          </a:blip>
          <a:stretch>
            <a:fillRect/>
          </a:stretch>
        </p:blipFill>
        <p:spPr>
          <a:xfrm>
            <a:off x="4551680" y="2038985"/>
            <a:ext cx="512445" cy="512445"/>
          </a:xfrm>
          <a:prstGeom prst="rect">
            <a:avLst/>
          </a:prstGeom>
        </p:spPr>
      </p:pic>
      <p:pic>
        <p:nvPicPr>
          <p:cNvPr id="12" name="http://photo-static-api.fotomore.com/creative/vcg/400/version23/VCG41171580031.jpg" descr="&amp;pky190_sjzg_VCG41171580031&amp;2&amp;src_toppic_inpsrchzd1&amp;"/>
          <p:cNvPicPr/>
          <p:nvPr/>
        </p:nvPicPr>
        <p:blipFill>
          <a:blip r:embed="rId17"/>
          <a:stretch>
            <a:fillRect/>
          </a:stretch>
        </p:blipFill>
        <p:spPr>
          <a:xfrm>
            <a:off x="973455" y="4160520"/>
            <a:ext cx="2556000" cy="1753200"/>
          </a:xfrm>
          <a:prstGeom prst="rect">
            <a:avLst/>
          </a:prstGeom>
        </p:spPr>
      </p:pic>
      <p:pic>
        <p:nvPicPr>
          <p:cNvPr id="20" name="http://photo-static-api.fotomore.com/creative/vcg/400/new/VCG41N1008939110.jpg" descr="&amp;pky350_sjzg_VCG41N1008939110&amp;2&amp;src_toppic_inpsrchzd1&amp;"/>
          <p:cNvPicPr>
            <a:picLocks noChangeAspect="true"/>
          </p:cNvPicPr>
          <p:nvPr/>
        </p:nvPicPr>
        <p:blipFill>
          <a:blip r:embed="rId18"/>
          <a:stretch>
            <a:fillRect/>
          </a:stretch>
        </p:blipFill>
        <p:spPr>
          <a:xfrm>
            <a:off x="8618855" y="4152265"/>
            <a:ext cx="2627771" cy="175320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1706400"/>
            <a:ext cx="6262370" cy="3169285"/>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en-US"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4</a:t>
            </a:r>
            <a:r>
              <a:rPr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、国内公务接待工作餐标准和工作人员用餐标准</a:t>
            </a:r>
            <a:r>
              <a:rPr 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如何区分</a:t>
            </a: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国内公务接待工作餐开支标准制定主体是当地党委、政府</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就餐人员包括接待对象和接待单位陪餐人员</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latin typeface="Segoe UI" panose="020B0502040204020203" pitchFamily="34" charset="0"/>
                <a:ea typeface="微软雅黑" panose="020B0503020204020204" charset="-122"/>
                <a:cs typeface="+mn-ea"/>
                <a:sym typeface="Segoe UI" panose="020B0502040204020203" pitchFamily="34" charset="0"/>
              </a:rPr>
              <a:t>工作人员用餐标准制定主体是省委、省政府，就餐人员是国内公务活动中接待单位除陪餐人员以外的必要工作人员每人30元，各地市无修改权限</a:t>
            </a:r>
            <a:r>
              <a:rPr lang="zh-CN" altLang="en-US" sz="2000" dirty="0">
                <a:latin typeface="Segoe UI" panose="020B0502040204020203" pitchFamily="34" charset="0"/>
                <a:ea typeface="微软雅黑" panose="020B0503020204020204" charset="-122"/>
                <a:cs typeface="+mn-ea"/>
                <a:sym typeface="Segoe UI" panose="020B0502040204020203" pitchFamily="34" charset="0"/>
              </a:rPr>
              <a:t>。</a:t>
            </a:r>
            <a:endParaRPr lang="zh-CN" altLang="en-US" sz="2000"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8" name="图片 7"/>
          <p:cNvPicPr/>
          <p:nvPr/>
        </p:nvPicPr>
        <p:blipFill>
          <a:blip r:embed="rId1"/>
          <a:stretch>
            <a:fillRect/>
          </a:stretch>
        </p:blipFill>
        <p:spPr>
          <a:xfrm>
            <a:off x="8478000" y="1483200"/>
            <a:ext cx="2818800" cy="3888000"/>
          </a:xfrm>
          <a:prstGeom prst="rect">
            <a:avLst/>
          </a:prstGeom>
          <a:effectLst>
            <a:outerShdw blurRad="50800" dist="38100" dir="2700000" sx="102000" sy="102000" algn="tl" rotWithShape="0">
              <a:prstClr val="black">
                <a:alpha val="40000"/>
              </a:prstClr>
            </a:outerShdw>
          </a:effectLst>
        </p:spPr>
      </p:pic>
      <p:grpSp>
        <p:nvGrpSpPr>
          <p:cNvPr id="6" name="组合 5"/>
          <p:cNvGrpSpPr/>
          <p:nvPr/>
        </p:nvGrpSpPr>
        <p:grpSpPr>
          <a:xfrm>
            <a:off x="1015200" y="709200"/>
            <a:ext cx="3221990" cy="656590"/>
            <a:chOff x="4875153" y="984006"/>
            <a:chExt cx="5610960" cy="868166"/>
          </a:xfrm>
        </p:grpSpPr>
        <p:sp>
          <p:nvSpPr>
            <p:cNvPr id="7" name="文本框 6"/>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9" name="直接连接符 8"/>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true"/>
          </p:cNvPicPr>
          <p:nvPr/>
        </p:nvPicPr>
        <p:blipFill>
          <a:blip r:embed="rId2"/>
          <a:stretch>
            <a:fillRect/>
          </a:stretch>
        </p:blipFill>
        <p:spPr>
          <a:xfrm>
            <a:off x="8288655" y="1706245"/>
            <a:ext cx="2869565" cy="3784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5390" y="1366085"/>
            <a:ext cx="10480040" cy="1476375"/>
          </a:xfrm>
          <a:prstGeom prst="rect">
            <a:avLst/>
          </a:prstGeom>
          <a:noFill/>
        </p:spPr>
        <p:txBody>
          <a:bodyPr wrap="square" rtlCol="0">
            <a:spAutoFit/>
          </a:bodyPr>
          <a:lstStyle/>
          <a:p>
            <a:pPr algn="l">
              <a:lnSpc>
                <a:spcPct val="150000"/>
              </a:lnSpc>
              <a:buClrTx/>
              <a:buSzTx/>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5、无公函能否接待</a:t>
            </a:r>
            <a:endParaRPr lang="en-US" altLang="zh-CN" sz="2400" dirty="0">
              <a:latin typeface="Segoe UI" panose="020B0502040204020203" pitchFamily="34" charset="0"/>
              <a:ea typeface="微软雅黑" panose="020B0503020204020204" charset="-122"/>
              <a:cs typeface="+mn-ea"/>
              <a:sym typeface="Segoe UI" panose="020B0502040204020203" pitchFamily="34" charset="0"/>
            </a:endParaRPr>
          </a:p>
          <a:p>
            <a:pPr algn="l">
              <a:lnSpc>
                <a:spcPct val="150000"/>
              </a:lnSpc>
              <a:buClrTx/>
              <a:buSzTx/>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党政机关国内公务接待实行公函接待制度，无公函不接待。</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l">
              <a:lnSpc>
                <a:spcPct val="150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7" name="图片 6" descr="图片2"/>
          <p:cNvPicPr/>
          <p:nvPr/>
        </p:nvPicPr>
        <p:blipFill>
          <a:blip r:embed="rId1"/>
          <a:stretch>
            <a:fillRect/>
          </a:stretch>
        </p:blipFill>
        <p:spPr>
          <a:xfrm>
            <a:off x="9906635" y="3369310"/>
            <a:ext cx="1707515" cy="2653665"/>
          </a:xfrm>
          <a:prstGeom prst="rect">
            <a:avLst/>
          </a:prstGeom>
        </p:spPr>
      </p:pic>
      <p:pic>
        <p:nvPicPr>
          <p:cNvPr id="8" name="图片 7" descr="图片3"/>
          <p:cNvPicPr/>
          <p:nvPr/>
        </p:nvPicPr>
        <p:blipFill>
          <a:blip r:embed="rId2"/>
          <a:stretch>
            <a:fillRect/>
          </a:stretch>
        </p:blipFill>
        <p:spPr>
          <a:xfrm>
            <a:off x="7987665" y="2587625"/>
            <a:ext cx="1628140" cy="2627630"/>
          </a:xfrm>
          <a:prstGeom prst="rect">
            <a:avLst/>
          </a:prstGeom>
        </p:spPr>
      </p:pic>
      <p:pic>
        <p:nvPicPr>
          <p:cNvPr id="9" name="图片 8" descr="图片4"/>
          <p:cNvPicPr/>
          <p:nvPr/>
        </p:nvPicPr>
        <p:blipFill>
          <a:blip r:embed="rId3"/>
          <a:stretch>
            <a:fillRect/>
          </a:stretch>
        </p:blipFill>
        <p:spPr>
          <a:xfrm>
            <a:off x="4270375" y="2587625"/>
            <a:ext cx="1535430" cy="2644140"/>
          </a:xfrm>
          <a:prstGeom prst="rect">
            <a:avLst/>
          </a:prstGeom>
        </p:spPr>
      </p:pic>
      <p:pic>
        <p:nvPicPr>
          <p:cNvPr id="10" name="图片 9" descr="图片5"/>
          <p:cNvPicPr/>
          <p:nvPr/>
        </p:nvPicPr>
        <p:blipFill>
          <a:blip r:embed="rId4"/>
          <a:stretch>
            <a:fillRect/>
          </a:stretch>
        </p:blipFill>
        <p:spPr>
          <a:xfrm>
            <a:off x="2438400" y="3369310"/>
            <a:ext cx="1541145" cy="2628265"/>
          </a:xfrm>
          <a:prstGeom prst="rect">
            <a:avLst/>
          </a:prstGeom>
        </p:spPr>
      </p:pic>
      <p:pic>
        <p:nvPicPr>
          <p:cNvPr id="11" name="图片 10" descr="图片6"/>
          <p:cNvPicPr>
            <a:picLocks noChangeAspect="true"/>
          </p:cNvPicPr>
          <p:nvPr/>
        </p:nvPicPr>
        <p:blipFill>
          <a:blip r:embed="rId5"/>
          <a:stretch>
            <a:fillRect/>
          </a:stretch>
        </p:blipFill>
        <p:spPr>
          <a:xfrm>
            <a:off x="6096635" y="3359150"/>
            <a:ext cx="1600200" cy="2638425"/>
          </a:xfrm>
          <a:prstGeom prst="rect">
            <a:avLst/>
          </a:prstGeom>
        </p:spPr>
      </p:pic>
      <p:pic>
        <p:nvPicPr>
          <p:cNvPr id="12" name="图片 11" descr="图片7"/>
          <p:cNvPicPr/>
          <p:nvPr/>
        </p:nvPicPr>
        <p:blipFill>
          <a:blip r:embed="rId6"/>
          <a:stretch>
            <a:fillRect/>
          </a:stretch>
        </p:blipFill>
        <p:spPr>
          <a:xfrm>
            <a:off x="584200" y="2588260"/>
            <a:ext cx="1563370" cy="2643505"/>
          </a:xfrm>
          <a:prstGeom prst="rect">
            <a:avLst/>
          </a:prstGeom>
        </p:spPr>
      </p:pic>
      <p:grpSp>
        <p:nvGrpSpPr>
          <p:cNvPr id="6" name="组合 5"/>
          <p:cNvGrpSpPr/>
          <p:nvPr/>
        </p:nvGrpSpPr>
        <p:grpSpPr>
          <a:xfrm>
            <a:off x="1015200" y="709200"/>
            <a:ext cx="3221990" cy="656590"/>
            <a:chOff x="4875153" y="984006"/>
            <a:chExt cx="5610960" cy="868166"/>
          </a:xfrm>
        </p:grpSpPr>
        <p:sp>
          <p:nvSpPr>
            <p:cNvPr id="13" name="文本框 12"/>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4" name="直接连接符 13"/>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down)">
                                      <p:cBhvr>
                                        <p:cTn id="8" dur="1000"/>
                                        <p:tgtEl>
                                          <p:spTgt spid="12"/>
                                        </p:tgtEl>
                                      </p:cBhvr>
                                    </p:animEffect>
                                  </p:childTnLst>
                                </p:cTn>
                              </p:par>
                              <p:par>
                                <p:cTn id="9" presetID="12" presetClass="entr" presetSubtype="1" fill="hold" nodeType="with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p:tgtEl>
                                          <p:spTgt spid="9"/>
                                        </p:tgtEl>
                                        <p:attrNameLst>
                                          <p:attrName>ppt_y</p:attrName>
                                        </p:attrNameLst>
                                      </p:cBhvr>
                                      <p:tavLst>
                                        <p:tav tm="0">
                                          <p:val>
                                            <p:strVal val="#ppt_y-#ppt_h*1.125000"/>
                                          </p:val>
                                        </p:tav>
                                        <p:tav tm="100000">
                                          <p:val>
                                            <p:strVal val="#ppt_y"/>
                                          </p:val>
                                        </p:tav>
                                      </p:tavLst>
                                    </p:anim>
                                    <p:animEffect transition="in" filter="wipe(down)">
                                      <p:cBhvr>
                                        <p:cTn id="12" dur="1000"/>
                                        <p:tgtEl>
                                          <p:spTgt spid="9"/>
                                        </p:tgtEl>
                                      </p:cBhvr>
                                    </p:animEffect>
                                  </p:childTnLst>
                                </p:cTn>
                              </p:par>
                              <p:par>
                                <p:cTn id="13" presetID="12" presetClass="entr" presetSubtype="1" fill="hold" nodeType="withEffect">
                                  <p:stCondLst>
                                    <p:cond delay="0"/>
                                  </p:stCondLst>
                                  <p:childTnLst>
                                    <p:set>
                                      <p:cBhvr>
                                        <p:cTn id="14" dur="1000" fill="hold">
                                          <p:stCondLst>
                                            <p:cond delay="0"/>
                                          </p:stCondLst>
                                        </p:cTn>
                                        <p:tgtEl>
                                          <p:spTgt spid="8"/>
                                        </p:tgtEl>
                                        <p:attrNameLst>
                                          <p:attrName>style.visibility</p:attrName>
                                        </p:attrNameLst>
                                      </p:cBhvr>
                                      <p:to>
                                        <p:strVal val="visible"/>
                                      </p:to>
                                    </p:set>
                                    <p:anim calcmode="lin" valueType="num">
                                      <p:cBhvr additive="base">
                                        <p:cTn id="15" dur="1000"/>
                                        <p:tgtEl>
                                          <p:spTgt spid="8"/>
                                        </p:tgtEl>
                                        <p:attrNameLst>
                                          <p:attrName>ppt_y</p:attrName>
                                        </p:attrNameLst>
                                      </p:cBhvr>
                                      <p:tavLst>
                                        <p:tav tm="0">
                                          <p:val>
                                            <p:strVal val="#ppt_y-#ppt_h*1.125000"/>
                                          </p:val>
                                        </p:tav>
                                        <p:tav tm="100000">
                                          <p:val>
                                            <p:strVal val="#ppt_y"/>
                                          </p:val>
                                        </p:tav>
                                      </p:tavLst>
                                    </p:anim>
                                    <p:animEffect transition="in" filter="wipe(down)">
                                      <p:cBhvr>
                                        <p:cTn id="16" dur="1000"/>
                                        <p:tgtEl>
                                          <p:spTgt spid="8"/>
                                        </p:tgtEl>
                                      </p:cBhvr>
                                    </p:animEffect>
                                  </p:childTnLst>
                                </p:cTn>
                              </p:par>
                              <p:par>
                                <p:cTn id="17" presetID="12" presetClass="entr" presetSubtype="4" fill="hold" nodeType="withEffect">
                                  <p:stCondLst>
                                    <p:cond delay="0"/>
                                  </p:stCondLst>
                                  <p:childTnLst>
                                    <p:set>
                                      <p:cBhvr>
                                        <p:cTn id="18" dur="1000" fill="hold">
                                          <p:stCondLst>
                                            <p:cond delay="0"/>
                                          </p:stCondLst>
                                        </p:cTn>
                                        <p:tgtEl>
                                          <p:spTgt spid="10"/>
                                        </p:tgtEl>
                                        <p:attrNameLst>
                                          <p:attrName>style.visibility</p:attrName>
                                        </p:attrNameLst>
                                      </p:cBhvr>
                                      <p:to>
                                        <p:strVal val="visible"/>
                                      </p:to>
                                    </p:set>
                                    <p:anim calcmode="lin" valueType="num">
                                      <p:cBhvr additive="base">
                                        <p:cTn id="19" dur="1000"/>
                                        <p:tgtEl>
                                          <p:spTgt spid="10"/>
                                        </p:tgtEl>
                                        <p:attrNameLst>
                                          <p:attrName>ppt_y</p:attrName>
                                        </p:attrNameLst>
                                      </p:cBhvr>
                                      <p:tavLst>
                                        <p:tav tm="0">
                                          <p:val>
                                            <p:strVal val="#ppt_y+#ppt_h*1.125000"/>
                                          </p:val>
                                        </p:tav>
                                        <p:tav tm="100000">
                                          <p:val>
                                            <p:strVal val="#ppt_y"/>
                                          </p:val>
                                        </p:tav>
                                      </p:tavLst>
                                    </p:anim>
                                    <p:animEffect transition="in" filter="wipe(up)">
                                      <p:cBhvr>
                                        <p:cTn id="20" dur="1000"/>
                                        <p:tgtEl>
                                          <p:spTgt spid="10"/>
                                        </p:tgtEl>
                                      </p:cBhvr>
                                    </p:animEffect>
                                  </p:childTnLst>
                                </p:cTn>
                              </p:par>
                              <p:par>
                                <p:cTn id="21" presetID="12" presetClass="entr" presetSubtype="4" fill="hold" nodeType="withEffect">
                                  <p:stCondLst>
                                    <p:cond delay="0"/>
                                  </p:stCondLst>
                                  <p:childTnLst>
                                    <p:set>
                                      <p:cBhvr>
                                        <p:cTn id="22" dur="1000" fill="hold">
                                          <p:stCondLst>
                                            <p:cond delay="0"/>
                                          </p:stCondLst>
                                        </p:cTn>
                                        <p:tgtEl>
                                          <p:spTgt spid="11"/>
                                        </p:tgtEl>
                                        <p:attrNameLst>
                                          <p:attrName>style.visibility</p:attrName>
                                        </p:attrNameLst>
                                      </p:cBhvr>
                                      <p:to>
                                        <p:strVal val="visible"/>
                                      </p:to>
                                    </p:set>
                                    <p:anim calcmode="lin" valueType="num">
                                      <p:cBhvr additive="base">
                                        <p:cTn id="23" dur="1000"/>
                                        <p:tgtEl>
                                          <p:spTgt spid="11"/>
                                        </p:tgtEl>
                                        <p:attrNameLst>
                                          <p:attrName>ppt_y</p:attrName>
                                        </p:attrNameLst>
                                      </p:cBhvr>
                                      <p:tavLst>
                                        <p:tav tm="0">
                                          <p:val>
                                            <p:strVal val="#ppt_y+#ppt_h*1.125000"/>
                                          </p:val>
                                        </p:tav>
                                        <p:tav tm="100000">
                                          <p:val>
                                            <p:strVal val="#ppt_y"/>
                                          </p:val>
                                        </p:tav>
                                      </p:tavLst>
                                    </p:anim>
                                    <p:animEffect transition="in" filter="wipe(up)">
                                      <p:cBhvr>
                                        <p:cTn id="24" dur="1000"/>
                                        <p:tgtEl>
                                          <p:spTgt spid="11"/>
                                        </p:tgtEl>
                                      </p:cBhvr>
                                    </p:animEffect>
                                  </p:childTnLst>
                                </p:cTn>
                              </p:par>
                              <p:par>
                                <p:cTn id="25" presetID="12" presetClass="entr" presetSubtype="4" fill="hold" nodeType="withEffect">
                                  <p:stCondLst>
                                    <p:cond delay="0"/>
                                  </p:stCondLst>
                                  <p:childTnLst>
                                    <p:set>
                                      <p:cBhvr>
                                        <p:cTn id="26" dur="1000" fill="hold">
                                          <p:stCondLst>
                                            <p:cond delay="0"/>
                                          </p:stCondLst>
                                        </p:cTn>
                                        <p:tgtEl>
                                          <p:spTgt spid="7"/>
                                        </p:tgtEl>
                                        <p:attrNameLst>
                                          <p:attrName>style.visibility</p:attrName>
                                        </p:attrNameLst>
                                      </p:cBhvr>
                                      <p:to>
                                        <p:strVal val="visible"/>
                                      </p:to>
                                    </p:set>
                                    <p:anim calcmode="lin" valueType="num">
                                      <p:cBhvr additive="base">
                                        <p:cTn id="27" dur="1000"/>
                                        <p:tgtEl>
                                          <p:spTgt spid="7"/>
                                        </p:tgtEl>
                                        <p:attrNameLst>
                                          <p:attrName>ppt_y</p:attrName>
                                        </p:attrNameLst>
                                      </p:cBhvr>
                                      <p:tavLst>
                                        <p:tav tm="0">
                                          <p:val>
                                            <p:strVal val="#ppt_y+#ppt_h*1.125000"/>
                                          </p:val>
                                        </p:tav>
                                        <p:tav tm="100000">
                                          <p:val>
                                            <p:strVal val="#ppt_y"/>
                                          </p:val>
                                        </p:tav>
                                      </p:tavLst>
                                    </p:anim>
                                    <p:animEffect transition="in" filter="wipe(up)">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true"/>
          </p:cNvPicPr>
          <p:nvPr/>
        </p:nvPicPr>
        <p:blipFill>
          <a:blip r:embed="rId1"/>
          <a:srcRect l="19481" r="15693"/>
          <a:stretch>
            <a:fillRect/>
          </a:stretch>
        </p:blipFill>
        <p:spPr>
          <a:xfrm>
            <a:off x="9054465" y="1855470"/>
            <a:ext cx="2588895" cy="2669540"/>
          </a:xfrm>
          <a:prstGeom prst="ellipse">
            <a:avLst/>
          </a:prstGeom>
        </p:spPr>
      </p:pic>
      <p:sp>
        <p:nvSpPr>
          <p:cNvPr id="14" name="文本框 13"/>
          <p:cNvSpPr txBox="true"/>
          <p:nvPr/>
        </p:nvSpPr>
        <p:spPr>
          <a:xfrm>
            <a:off x="799465" y="1706245"/>
            <a:ext cx="7423150" cy="2399665"/>
          </a:xfrm>
          <a:prstGeom prst="rect">
            <a:avLst/>
          </a:prstGeom>
          <a:noFill/>
        </p:spPr>
        <p:txBody>
          <a:bodyPr wrap="square" rtlCol="0" anchor="t">
            <a:spAutoFit/>
          </a:bodyPr>
          <a:p>
            <a:pPr algn="just" fontAlgn="auto">
              <a:lnSpc>
                <a:spcPts val="3000"/>
              </a:lnSpc>
              <a:buClrTx/>
              <a:buSzTx/>
              <a:buFont typeface="Arial" panose="02080604020202020204" pitchFamily="34" charset="0"/>
              <a:buNone/>
            </a:pPr>
            <a:r>
              <a:rPr lang="en-US" altLang="zh-CN" sz="2400"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6、国内公务接待场所安排</a:t>
            </a:r>
            <a:endParaRPr lang="en-US" altLang="zh-CN" sz="2400" dirty="0">
              <a:latin typeface="Segoe UI" panose="020B0502040204020203" pitchFamily="34" charset="0"/>
              <a:ea typeface="微软雅黑" panose="020B0503020204020204" charset="-122"/>
              <a:cs typeface="+mn-ea"/>
              <a:sym typeface="Segoe UI" panose="020B0502040204020203" pitchFamily="34" charset="0"/>
            </a:endParaRPr>
          </a:p>
          <a:p>
            <a:pPr algn="just" fontAlgn="auto">
              <a:lnSpc>
                <a:spcPts val="3000"/>
              </a:lnSpc>
              <a:buClrTx/>
              <a:buSzTx/>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algn="just" fontAlgn="auto">
              <a:lnSpc>
                <a:spcPts val="3000"/>
              </a:lnSpc>
              <a:buClrTx/>
              <a:buSzTx/>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algn="just" fontAlgn="auto">
              <a:lnSpc>
                <a:spcPts val="3000"/>
              </a:lnSpc>
              <a:buClrTx/>
              <a:buSzTx/>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公务接待没有定点场所，国内公务接待工作餐可以安排在机关所属接待场所，也可以安排在社会餐饮企业，但不得使用私人会所、高消费餐饮场所。</a:t>
            </a:r>
            <a:endParaRPr lang="zh-CN" altLang="en-US"/>
          </a:p>
        </p:txBody>
      </p:sp>
      <p:grpSp>
        <p:nvGrpSpPr>
          <p:cNvPr id="6" name="组合 5"/>
          <p:cNvGrpSpPr/>
          <p:nvPr/>
        </p:nvGrpSpPr>
        <p:grpSpPr>
          <a:xfrm>
            <a:off x="1015200" y="709200"/>
            <a:ext cx="3221990" cy="656590"/>
            <a:chOff x="4875153" y="984006"/>
            <a:chExt cx="5610960" cy="868166"/>
          </a:xfrm>
        </p:grpSpPr>
        <p:sp>
          <p:nvSpPr>
            <p:cNvPr id="7" name="文本框 6"/>
            <p:cNvSpPr txBox="true"/>
            <p:nvPr/>
          </p:nvSpPr>
          <p:spPr>
            <a:xfrm>
              <a:off x="4875153" y="984006"/>
              <a:ext cx="5610960" cy="771610"/>
            </a:xfrm>
            <a:prstGeom prst="rect">
              <a:avLst/>
            </a:prstGeom>
            <a:noFill/>
          </p:spPr>
          <p:txBody>
            <a:bodyPr wrap="square" rtlCol="0">
              <a:spAutoFit/>
            </a:bodyPr>
            <a:lstStyle/>
            <a:p>
              <a:pPr algn="ctr"/>
              <a:r>
                <a:rPr lang="zh-CN" sz="3200" dirty="0">
                  <a:solidFill>
                    <a:srgbClr val="046995"/>
                  </a:solidFill>
                  <a:latin typeface="Segoe UI" panose="020B0502040204020203" pitchFamily="34" charset="0"/>
                  <a:ea typeface="微软雅黑" panose="020B0503020204020204" charset="-122"/>
                  <a:sym typeface="Segoe UI" panose="020B0502040204020203" pitchFamily="34" charset="0"/>
                </a:rPr>
                <a:t>票子怎么花</a:t>
              </a:r>
              <a:endParaRPr lang="en-US" altLang="zh-CN"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8" name="直接连接符 7"/>
            <p:cNvCxnSpPr/>
            <p:nvPr/>
          </p:nvCxnSpPr>
          <p:spPr>
            <a:xfrm>
              <a:off x="6070143" y="1852172"/>
              <a:ext cx="3317128" cy="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500" fill="hold"/>
                                        <p:tgtEl>
                                          <p:spTgt spid="13"/>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descr="7b0a20202020227461726765744d6f64756c65223a202270726f636573734f6e6c696e65466f6e7473220a7d0a"/>
          <p:cNvSpPr txBox="true"/>
          <p:nvPr/>
        </p:nvSpPr>
        <p:spPr>
          <a:xfrm>
            <a:off x="720090" y="2538095"/>
            <a:ext cx="10737215" cy="1753235"/>
          </a:xfrm>
          <a:prstGeom prst="rect">
            <a:avLst/>
          </a:prstGeom>
          <a:noFill/>
        </p:spPr>
        <p:txBody>
          <a:bodyPr wrap="square" rtlCol="0">
            <a:spAutoFit/>
          </a:bodyPr>
          <a:lstStyle/>
          <a:p>
            <a:pPr algn="ctr">
              <a:lnSpc>
                <a:spcPct val="150000"/>
              </a:lnSpc>
            </a:pPr>
            <a:r>
              <a:rPr lang="zh-CN" sz="7200" dirty="0">
                <a:solidFill>
                  <a:srgbClr val="046995"/>
                </a:solidFill>
                <a:latin typeface="华文隶书" panose="02010800040101010101" charset="-122"/>
                <a:ea typeface="华文隶书" panose="02010800040101010101" charset="-122"/>
                <a:sym typeface="Segoe UI" panose="020B0502040204020203" pitchFamily="34" charset="0"/>
              </a:rPr>
              <a:t>行稳致远：谋发展之路</a:t>
            </a:r>
            <a:endParaRPr lang="zh-CN" sz="7200" dirty="0">
              <a:solidFill>
                <a:srgbClr val="046995"/>
              </a:solidFill>
              <a:latin typeface="华文隶书" panose="02010800040101010101" charset="-122"/>
              <a:ea typeface="华文隶书" panose="02010800040101010101" charset="-122"/>
              <a:sym typeface="Segoe UI" panose="020B0502040204020203" pitchFamily="34" charset="0"/>
            </a:endParaRPr>
          </a:p>
        </p:txBody>
      </p:sp>
      <p:grpSp>
        <p:nvGrpSpPr>
          <p:cNvPr id="51" name="组合 50"/>
          <p:cNvGrpSpPr/>
          <p:nvPr/>
        </p:nvGrpSpPr>
        <p:grpSpPr>
          <a:xfrm>
            <a:off x="1075690" y="2561590"/>
            <a:ext cx="9189085" cy="1729740"/>
            <a:chOff x="2488106" y="2185799"/>
            <a:chExt cx="7299783" cy="2284919"/>
          </a:xfrm>
          <a:effectLst>
            <a:outerShdw blurRad="50800" dist="38100" dir="2700000" algn="tl" rotWithShape="0">
              <a:prstClr val="black">
                <a:alpha val="10000"/>
              </a:prstClr>
            </a:outerShdw>
          </a:effectLst>
        </p:grpSpPr>
        <p:cxnSp>
          <p:nvCxnSpPr>
            <p:cNvPr id="43" name="直接连接符 42"/>
            <p:cNvCxnSpPr/>
            <p:nvPr/>
          </p:nvCxnSpPr>
          <p:spPr>
            <a:xfrm>
              <a:off x="2488106" y="2185799"/>
              <a:ext cx="7185275" cy="1230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7299783" cy="671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55815" y="2560955"/>
            <a:ext cx="3954145" cy="172529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true"/>
          <p:nvPr/>
        </p:nvSpPr>
        <p:spPr>
          <a:xfrm>
            <a:off x="3908425" y="1546225"/>
            <a:ext cx="4361180" cy="1014730"/>
          </a:xfrm>
          <a:prstGeom prst="rect">
            <a:avLst/>
          </a:prstGeom>
          <a:noFill/>
        </p:spPr>
        <p:txBody>
          <a:bodyPr wrap="square" rtlCol="0">
            <a:spAutoFit/>
          </a:bodyPr>
          <a:p>
            <a:pPr algn="ctr"/>
            <a:r>
              <a:rPr lang="zh-CN" sz="6000" dirty="0">
                <a:solidFill>
                  <a:srgbClr val="046995"/>
                </a:solidFill>
                <a:latin typeface="华文隶书" panose="02010800040101010101" charset="-122"/>
                <a:ea typeface="华文隶书" panose="02010800040101010101" charset="-122"/>
              </a:rPr>
              <a:t>规划篇</a:t>
            </a:r>
            <a:endParaRPr lang="zh-CN" sz="6000" dirty="0">
              <a:solidFill>
                <a:srgbClr val="046995"/>
              </a:solidFill>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tru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19855" y="97107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426"/>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行稳致远：谋发展之路</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04</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pic>
        <p:nvPicPr>
          <p:cNvPr id="15" name="图片 14" descr="32303232393330333b32303233303130353bb9a4d7f7b9e6bbae"/>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3324225" y="4816475"/>
            <a:ext cx="608400" cy="608400"/>
          </a:xfrm>
          <a:prstGeom prst="rect">
            <a:avLst/>
          </a:prstGeom>
        </p:spPr>
      </p:pic>
      <p:sp>
        <p:nvSpPr>
          <p:cNvPr id="16" name="文本框 15"/>
          <p:cNvSpPr txBox="true"/>
          <p:nvPr/>
        </p:nvSpPr>
        <p:spPr>
          <a:xfrm>
            <a:off x="4676140" y="3668395"/>
            <a:ext cx="3632835" cy="521970"/>
          </a:xfrm>
          <a:prstGeom prst="rect">
            <a:avLst/>
          </a:prstGeom>
          <a:noFill/>
        </p:spPr>
        <p:txBody>
          <a:bodyPr wrap="square" rtlCol="0">
            <a:spAutoFit/>
          </a:bodyPr>
          <a:p>
            <a:r>
              <a:rPr lang="en-US" altLang="zh-CN" sz="2800" dirty="0">
                <a:solidFill>
                  <a:srgbClr val="ED7D31"/>
                </a:solidFill>
                <a:latin typeface="Segoe UI" panose="020B0502040204020203" pitchFamily="34" charset="0"/>
                <a:ea typeface="微软雅黑" panose="020B0503020204020204" charset="-122"/>
              </a:rPr>
              <a:t>2022年</a:t>
            </a:r>
            <a:r>
              <a:rPr lang="zh-CN" altLang="en-US" sz="2800" dirty="0">
                <a:solidFill>
                  <a:srgbClr val="ED7D31"/>
                </a:solidFill>
                <a:latin typeface="Segoe UI" panose="020B0502040204020203" pitchFamily="34" charset="0"/>
                <a:ea typeface="微软雅黑" panose="020B0503020204020204" charset="-122"/>
              </a:rPr>
              <a:t>度重点工作</a:t>
            </a:r>
            <a:endParaRPr lang="zh-CN" altLang="en-US" sz="2800" dirty="0">
              <a:solidFill>
                <a:srgbClr val="ED7D31"/>
              </a:solidFill>
              <a:latin typeface="Segoe UI" panose="020B0502040204020203" pitchFamily="34" charset="0"/>
              <a:ea typeface="微软雅黑" panose="020B0503020204020204" charset="-122"/>
            </a:endParaRPr>
          </a:p>
        </p:txBody>
      </p:sp>
      <p:sp>
        <p:nvSpPr>
          <p:cNvPr id="17" name="文本框 16"/>
          <p:cNvSpPr txBox="true"/>
          <p:nvPr/>
        </p:nvSpPr>
        <p:spPr>
          <a:xfrm>
            <a:off x="4676140" y="4859655"/>
            <a:ext cx="3900805" cy="521970"/>
          </a:xfrm>
          <a:prstGeom prst="rect">
            <a:avLst/>
          </a:prstGeom>
          <a:noFill/>
        </p:spPr>
        <p:txBody>
          <a:bodyPr wrap="square" rtlCol="0">
            <a:spAutoFit/>
          </a:bodyPr>
          <a:p>
            <a:pPr lvl="0" algn="l">
              <a:buClrTx/>
              <a:buSzTx/>
              <a:buFontTx/>
            </a:pPr>
            <a:r>
              <a:rPr lang="en-US" altLang="zh-CN" sz="2800" dirty="0">
                <a:solidFill>
                  <a:srgbClr val="046995"/>
                </a:solidFill>
                <a:latin typeface="Segoe UI" panose="020B0502040204020203" pitchFamily="34" charset="0"/>
                <a:ea typeface="微软雅黑" panose="020B0503020204020204" charset="-122"/>
                <a:sym typeface="+mn-ea"/>
              </a:rPr>
              <a:t>“十四五”期间工作思路</a:t>
            </a:r>
            <a:endParaRPr lang="en-US" altLang="zh-CN" sz="2800" dirty="0">
              <a:solidFill>
                <a:srgbClr val="046995"/>
              </a:solidFill>
              <a:latin typeface="Segoe UI" panose="020B0502040204020203" pitchFamily="34" charset="0"/>
              <a:ea typeface="微软雅黑" panose="020B0503020204020204" charset="-122"/>
              <a:sym typeface="+mn-ea"/>
            </a:endParaRPr>
          </a:p>
        </p:txBody>
      </p:sp>
      <p:pic>
        <p:nvPicPr>
          <p:cNvPr id="18" name="图片 17" descr="32303232393330333b32303233303130353bb9a4d7f7b9e6bbae"/>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3324225" y="3627755"/>
            <a:ext cx="608400" cy="60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247140" y="1706880"/>
            <a:ext cx="4213225" cy="432308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一、以集中统一保质效</a:t>
            </a:r>
            <a:r>
              <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342900" algn="just" fontAlgn="auto">
              <a:lnSpc>
                <a:spcPts val="3000"/>
              </a:lnSpc>
              <a:buFont typeface="Arial" panose="02080604020202020204" pitchFamily="34" charset="0"/>
              <a:buChar char="•"/>
            </a:pP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集中体现为“四个着力”：</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marL="342900" indent="-342900" algn="just" fontAlgn="auto">
              <a:lnSpc>
                <a:spcPts val="3000"/>
              </a:lnSpc>
              <a:buFont typeface="Arial" panose="02080604020202020204" pitchFamily="34" charset="0"/>
              <a:buChar char="•"/>
            </a:pPr>
            <a:r>
              <a:rPr lang="en-US" altLang="zh-CN" dirty="0">
                <a:latin typeface="Segoe UI" panose="020B0502040204020203" pitchFamily="34" charset="0"/>
                <a:ea typeface="微软雅黑" panose="020B0503020204020204" charset="-122"/>
                <a:cs typeface="+mn-ea"/>
                <a:sym typeface="Segoe UI" panose="020B0502040204020203" pitchFamily="34" charset="0"/>
              </a:rPr>
              <a:t>着力提升办公用房信息化管理水平，在权属登记、优化配置上下功夫；</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marL="342900" indent="-342900" algn="just" fontAlgn="auto">
              <a:lnSpc>
                <a:spcPts val="3000"/>
              </a:lnSpc>
              <a:buFont typeface="Arial" panose="02080604020202020204" pitchFamily="34" charset="0"/>
              <a:buChar char="•"/>
            </a:pPr>
            <a:r>
              <a:rPr lang="en-US" altLang="zh-CN" dirty="0">
                <a:latin typeface="Segoe UI" panose="020B0502040204020203" pitchFamily="34" charset="0"/>
                <a:ea typeface="微软雅黑" panose="020B0503020204020204" charset="-122"/>
                <a:cs typeface="+mn-ea"/>
                <a:sym typeface="Segoe UI" panose="020B0502040204020203" pitchFamily="34" charset="0"/>
              </a:rPr>
              <a:t>着力提升公务用车规范化管理水平，在规范管车、高效用车上下功夫；</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marL="342900" indent="-342900" algn="just" fontAlgn="auto">
              <a:lnSpc>
                <a:spcPts val="3000"/>
              </a:lnSpc>
              <a:buFont typeface="Arial" panose="02080604020202020204" pitchFamily="34" charset="0"/>
              <a:buChar char="•"/>
            </a:pPr>
            <a:r>
              <a:rPr lang="en-US" altLang="zh-CN" dirty="0">
                <a:latin typeface="Segoe UI" panose="020B0502040204020203" pitchFamily="34" charset="0"/>
                <a:ea typeface="微软雅黑" panose="020B0503020204020204" charset="-122"/>
                <a:cs typeface="+mn-ea"/>
                <a:sym typeface="Segoe UI" panose="020B0502040204020203" pitchFamily="34" charset="0"/>
              </a:rPr>
              <a:t>着力提升公务接待法治化管理水平，在制度供给、规范监管上下功夫；</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marL="342900" indent="-342900" algn="just" fontAlgn="auto">
              <a:lnSpc>
                <a:spcPts val="3000"/>
              </a:lnSpc>
              <a:buFont typeface="Arial" panose="02080604020202020204" pitchFamily="34" charset="0"/>
              <a:buChar char="•"/>
            </a:pPr>
            <a:r>
              <a:rPr lang="en-US" altLang="zh-CN" dirty="0">
                <a:latin typeface="Segoe UI" panose="020B0502040204020203" pitchFamily="34" charset="0"/>
                <a:ea typeface="微软雅黑" panose="020B0503020204020204" charset="-122"/>
                <a:cs typeface="+mn-ea"/>
                <a:sym typeface="Segoe UI" panose="020B0502040204020203" pitchFamily="34" charset="0"/>
              </a:rPr>
              <a:t>着力提升节约节能常态化管理水平，在创新创优、项目带动上下功夫。</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13" name="组合 12"/>
          <p:cNvGrpSpPr/>
          <p:nvPr/>
        </p:nvGrpSpPr>
        <p:grpSpPr>
          <a:xfrm>
            <a:off x="1015200" y="709200"/>
            <a:ext cx="4075430" cy="603979"/>
            <a:chOff x="4877061" y="983879"/>
            <a:chExt cx="4468811" cy="810244"/>
          </a:xfrm>
        </p:grpSpPr>
        <p:sp>
          <p:nvSpPr>
            <p:cNvPr id="14" name="文本框 13"/>
            <p:cNvSpPr txBox="true"/>
            <p:nvPr/>
          </p:nvSpPr>
          <p:spPr>
            <a:xfrm>
              <a:off x="4877061" y="983879"/>
              <a:ext cx="4468811" cy="782858"/>
            </a:xfrm>
            <a:prstGeom prst="rect">
              <a:avLst/>
            </a:prstGeom>
            <a:noFill/>
          </p:spPr>
          <p:txBody>
            <a:bodyPr wrap="square" rtlCol="0">
              <a:spAutoFit/>
            </a:bodyPr>
            <a:lstStyle/>
            <a:p>
              <a:pPr algn="ctr"/>
              <a:r>
                <a:rPr lang="en-US" altLang="zh-CN" sz="3200" dirty="0">
                  <a:solidFill>
                    <a:srgbClr val="046995"/>
                  </a:solidFill>
                  <a:latin typeface="Segoe UI" panose="020B0502040204020203" pitchFamily="34" charset="0"/>
                  <a:ea typeface="微软雅黑" panose="020B0503020204020204" charset="-122"/>
                  <a:sym typeface="+mn-ea"/>
                </a:rPr>
                <a:t>2022年</a:t>
              </a:r>
              <a:r>
                <a:rPr lang="zh-CN" altLang="en-US" sz="3200" dirty="0">
                  <a:solidFill>
                    <a:srgbClr val="046995"/>
                  </a:solidFill>
                  <a:latin typeface="Segoe UI" panose="020B0502040204020203" pitchFamily="34" charset="0"/>
                  <a:ea typeface="微软雅黑" panose="020B0503020204020204" charset="-122"/>
                  <a:sym typeface="+mn-ea"/>
                </a:rPr>
                <a:t>度重点工作</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6" name="直接连接符 15"/>
            <p:cNvCxnSpPr/>
            <p:nvPr/>
          </p:nvCxnSpPr>
          <p:spPr>
            <a:xfrm>
              <a:off x="5206589" y="1766864"/>
              <a:ext cx="3810118" cy="27259"/>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4" name="图片 3"/>
          <p:cNvPicPr/>
          <p:nvPr/>
        </p:nvPicPr>
        <p:blipFill>
          <a:blip r:embed="rId1"/>
          <a:stretch>
            <a:fillRect/>
          </a:stretch>
        </p:blipFill>
        <p:spPr>
          <a:xfrm>
            <a:off x="6225540" y="2224405"/>
            <a:ext cx="4481195" cy="3010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1706400"/>
            <a:ext cx="6607810" cy="4323080"/>
          </a:xfrm>
          <a:prstGeom prst="rect">
            <a:avLst/>
          </a:prstGeom>
          <a:noFill/>
        </p:spPr>
        <p:txBody>
          <a:bodyPr wrap="square" rtlCol="0">
            <a:spAutoFit/>
          </a:bodyPr>
          <a:lstStyle/>
          <a:p>
            <a:pPr indent="0" algn="just" fontAlgn="auto">
              <a:lnSpc>
                <a:spcPts val="3000"/>
              </a:lnSpc>
              <a:buFont typeface="Arial" panose="02080604020202020204" pitchFamily="34" charset="0"/>
              <a:buNone/>
            </a:pP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二、以“两化”融合促规范</a:t>
            </a:r>
            <a:r>
              <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1800"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两化</a:t>
            </a:r>
            <a:r>
              <a:rPr lang="zh-CN" altLang="en-US" dirty="0">
                <a:solidFill>
                  <a:schemeClr val="tx1"/>
                </a:solidFill>
                <a:latin typeface="Segoe UI" panose="020B0502040204020203" pitchFamily="34" charset="0"/>
                <a:ea typeface="微软雅黑" panose="020B0503020204020204" charset="-122"/>
                <a:cs typeface="+mn-ea"/>
                <a:sym typeface="Segoe UI" panose="020B0502040204020203" pitchFamily="34" charset="0"/>
              </a:rPr>
              <a:t>”</a:t>
            </a:r>
            <a:r>
              <a:rPr lang="en-US" altLang="zh-CN" sz="1800" dirty="0">
                <a:latin typeface="Segoe UI" panose="020B0502040204020203" pitchFamily="34" charset="0"/>
                <a:ea typeface="微软雅黑" panose="020B0503020204020204" charset="-122"/>
                <a:cs typeface="+mn-ea"/>
                <a:sym typeface="Segoe UI" panose="020B0502040204020203" pitchFamily="34" charset="0"/>
              </a:rPr>
              <a:t>是指：标准化和信息化</a:t>
            </a:r>
            <a:endParaRPr lang="en-US" altLang="zh-CN" sz="1800"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sz="2000" dirty="0">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“一张网”：</a:t>
            </a:r>
            <a:r>
              <a:rPr lang="en-US" altLang="zh-CN" dirty="0">
                <a:latin typeface="Segoe UI" panose="020B0502040204020203" pitchFamily="34" charset="0"/>
                <a:ea typeface="微软雅黑" panose="020B0503020204020204" charset="-122"/>
                <a:cs typeface="+mn-ea"/>
                <a:sym typeface="Segoe UI" panose="020B0502040204020203" pitchFamily="34" charset="0"/>
              </a:rPr>
              <a:t>一方面完善机关事务标准体系，</a:t>
            </a:r>
            <a:r>
              <a:rPr lang="zh-CN" altLang="en-US" dirty="0">
                <a:latin typeface="Segoe UI" panose="020B0502040204020203" pitchFamily="34" charset="0"/>
                <a:ea typeface="微软雅黑" panose="020B0503020204020204" charset="-122"/>
                <a:cs typeface="+mn-ea"/>
                <a:sym typeface="Segoe UI" panose="020B0502040204020203" pitchFamily="34" charset="0"/>
              </a:rPr>
              <a:t>出台绿色办公、绿色食堂、绿色物业三项标准，</a:t>
            </a:r>
            <a:r>
              <a:rPr lang="en-US" altLang="zh-CN" dirty="0">
                <a:latin typeface="Segoe UI" panose="020B0502040204020203" pitchFamily="34" charset="0"/>
                <a:ea typeface="微软雅黑" panose="020B0503020204020204" charset="-122"/>
                <a:cs typeface="+mn-ea"/>
                <a:sym typeface="Segoe UI" panose="020B0502040204020203" pitchFamily="34" charset="0"/>
              </a:rPr>
              <a:t>以标准化助推办公用房、公务用车、公共机构节能、</a:t>
            </a:r>
            <a:r>
              <a:rPr lang="zh-CN" altLang="en-US" dirty="0">
                <a:latin typeface="Segoe UI" panose="020B0502040204020203" pitchFamily="34" charset="0"/>
                <a:ea typeface="微软雅黑" panose="020B0503020204020204" charset="-122"/>
                <a:cs typeface="+mn-ea"/>
                <a:sym typeface="Segoe UI" panose="020B0502040204020203" pitchFamily="34" charset="0"/>
              </a:rPr>
              <a:t>国内</a:t>
            </a:r>
            <a:r>
              <a:rPr lang="en-US" altLang="zh-CN" dirty="0">
                <a:latin typeface="Segoe UI" panose="020B0502040204020203" pitchFamily="34" charset="0"/>
                <a:ea typeface="微软雅黑" panose="020B0503020204020204" charset="-122"/>
                <a:cs typeface="+mn-ea"/>
                <a:sym typeface="Segoe UI" panose="020B0502040204020203" pitchFamily="34" charset="0"/>
              </a:rPr>
              <a:t>公务接待四个平台建设，积极融入全省“一张网”</a:t>
            </a:r>
            <a:r>
              <a:rPr lang="zh-CN" altLang="en-US" dirty="0">
                <a:latin typeface="Segoe UI" panose="020B0502040204020203" pitchFamily="34" charset="0"/>
                <a:ea typeface="微软雅黑" panose="020B0503020204020204" charset="-122"/>
                <a:cs typeface="+mn-ea"/>
                <a:sym typeface="Segoe UI" panose="020B0502040204020203" pitchFamily="34" charset="0"/>
              </a:rPr>
              <a:t>建设。</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buFont typeface="Arial" panose="02080604020202020204" pitchFamily="34" charset="0"/>
              <a:buNone/>
            </a:pP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“一朵云”：</a:t>
            </a:r>
            <a:r>
              <a:rPr lang="en-US" altLang="zh-CN" dirty="0">
                <a:latin typeface="Segoe UI" panose="020B0502040204020203" pitchFamily="34" charset="0"/>
                <a:ea typeface="微软雅黑" panose="020B0503020204020204" charset="-122"/>
                <a:cs typeface="+mn-ea"/>
                <a:sym typeface="Segoe UI" panose="020B0502040204020203" pitchFamily="34" charset="0"/>
              </a:rPr>
              <a:t>一方面探索跨行业平台建设，打破数据壁垒，积极对接大数据局，接入全市数据共享交换平台，促进机关事务基础信息</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资源的开放共享，切实解决好信息孤岛问题</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积极融入全市“一朵云”建设。</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5" name="图片 4"/>
          <p:cNvPicPr/>
          <p:nvPr/>
        </p:nvPicPr>
        <p:blipFill>
          <a:blip r:embed="rId1"/>
          <a:stretch>
            <a:fillRect/>
          </a:stretch>
        </p:blipFill>
        <p:spPr>
          <a:xfrm>
            <a:off x="7757795" y="2879090"/>
            <a:ext cx="3629025" cy="2270760"/>
          </a:xfrm>
          <a:prstGeom prst="rect">
            <a:avLst/>
          </a:prstGeom>
        </p:spPr>
      </p:pic>
      <p:grpSp>
        <p:nvGrpSpPr>
          <p:cNvPr id="3" name="组合 2"/>
          <p:cNvGrpSpPr/>
          <p:nvPr/>
        </p:nvGrpSpPr>
        <p:grpSpPr>
          <a:xfrm>
            <a:off x="1015200" y="709200"/>
            <a:ext cx="4075430" cy="603979"/>
            <a:chOff x="4877061" y="983879"/>
            <a:chExt cx="4468811" cy="810244"/>
          </a:xfrm>
        </p:grpSpPr>
        <p:sp>
          <p:nvSpPr>
            <p:cNvPr id="6" name="文本框 5"/>
            <p:cNvSpPr txBox="true"/>
            <p:nvPr/>
          </p:nvSpPr>
          <p:spPr>
            <a:xfrm>
              <a:off x="4877061" y="983879"/>
              <a:ext cx="4468811" cy="782858"/>
            </a:xfrm>
            <a:prstGeom prst="rect">
              <a:avLst/>
            </a:prstGeom>
            <a:noFill/>
          </p:spPr>
          <p:txBody>
            <a:bodyPr wrap="square" rtlCol="0">
              <a:spAutoFit/>
            </a:bodyPr>
            <a:p>
              <a:pPr algn="ctr"/>
              <a:r>
                <a:rPr lang="en-US" altLang="zh-CN" sz="3200" dirty="0">
                  <a:solidFill>
                    <a:srgbClr val="046995"/>
                  </a:solidFill>
                  <a:latin typeface="Segoe UI" panose="020B0502040204020203" pitchFamily="34" charset="0"/>
                  <a:ea typeface="微软雅黑" panose="020B0503020204020204" charset="-122"/>
                  <a:sym typeface="+mn-ea"/>
                </a:rPr>
                <a:t>2022年</a:t>
              </a:r>
              <a:r>
                <a:rPr lang="zh-CN" altLang="en-US" sz="3200" dirty="0">
                  <a:solidFill>
                    <a:srgbClr val="046995"/>
                  </a:solidFill>
                  <a:latin typeface="Segoe UI" panose="020B0502040204020203" pitchFamily="34" charset="0"/>
                  <a:ea typeface="微软雅黑" panose="020B0503020204020204" charset="-122"/>
                  <a:sym typeface="+mn-ea"/>
                </a:rPr>
                <a:t>度重点工作</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7" name="直接连接符 6"/>
            <p:cNvCxnSpPr/>
            <p:nvPr/>
          </p:nvCxnSpPr>
          <p:spPr>
            <a:xfrm>
              <a:off x="5206589" y="1766864"/>
              <a:ext cx="3810118" cy="27259"/>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1020815" y="1817525"/>
            <a:ext cx="10149840" cy="460375"/>
          </a:xfrm>
          <a:prstGeom prst="rect">
            <a:avLst/>
          </a:prstGeom>
          <a:noFill/>
        </p:spPr>
        <p:txBody>
          <a:bodyPr wrap="square" rtlCol="0">
            <a:spAutoFit/>
          </a:bodyPr>
          <a:lstStyle/>
          <a:p>
            <a:pPr indent="0" algn="l">
              <a:lnSpc>
                <a:spcPct val="100000"/>
              </a:lnSpc>
              <a:buFont typeface="Arial" panose="02080604020202020204" pitchFamily="34" charset="0"/>
              <a:buNone/>
            </a:pP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三、以优质服务强管理</a:t>
            </a:r>
            <a:r>
              <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sz="20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19" name="任意多边形 18"/>
          <p:cNvSpPr/>
          <p:nvPr>
            <p:custDataLst>
              <p:tags r:id="rId1"/>
            </p:custDataLst>
          </p:nvPr>
        </p:nvSpPr>
        <p:spPr>
          <a:xfrm>
            <a:off x="1139190" y="2781935"/>
            <a:ext cx="2775585" cy="1051560"/>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6">
              <a:lumMod val="40000"/>
              <a:lumOff val="60000"/>
            </a:schemeClr>
          </a:soli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r>
              <a:rPr lang="en-US" altLang="zh-CN" sz="2000" dirty="0">
                <a:solidFill>
                  <a:schemeClr val="accent2"/>
                </a:solidFill>
                <a:latin typeface="Segoe UI" panose="020B0502040204020203" pitchFamily="34" charset="0"/>
                <a:ea typeface="微软雅黑" panose="020B0503020204020204" charset="-122"/>
                <a:cs typeface="+mn-ea"/>
                <a:sym typeface="Arial" panose="02080604020202020204" pitchFamily="34" charset="0"/>
              </a:rPr>
              <a:t>一是“抓实小院大事”</a:t>
            </a:r>
            <a:endParaRPr lang="en-US" altLang="zh-CN" sz="2000" dirty="0">
              <a:solidFill>
                <a:schemeClr val="accent2"/>
              </a:solidFill>
              <a:latin typeface="Segoe UI" panose="020B0502040204020203" pitchFamily="34" charset="0"/>
              <a:ea typeface="微软雅黑" panose="020B0503020204020204" charset="-122"/>
              <a:cs typeface="+mn-ea"/>
              <a:sym typeface="Arial" panose="02080604020202020204" pitchFamily="34" charset="0"/>
            </a:endParaRPr>
          </a:p>
        </p:txBody>
      </p:sp>
      <p:sp>
        <p:nvSpPr>
          <p:cNvPr id="26" name="Text Box 22"/>
          <p:cNvSpPr txBox="true">
            <a:spLocks noChangeArrowheads="true"/>
          </p:cNvSpPr>
          <p:nvPr>
            <p:custDataLst>
              <p:tags r:id="rId2"/>
            </p:custDataLst>
          </p:nvPr>
        </p:nvSpPr>
        <p:spPr bwMode="gray">
          <a:xfrm>
            <a:off x="4004945" y="2782570"/>
            <a:ext cx="6299835" cy="1043305"/>
          </a:xfrm>
          <a:prstGeom prst="rect">
            <a:avLst/>
          </a:prstGeom>
          <a:noFill/>
          <a:ln>
            <a:noFill/>
          </a:ln>
          <a:effectLst/>
          <a:extLst>
            <a:ext uri="{909E8E84-426E-40DD-AFC4-6F175D3DCCD1}">
              <a14:hiddenFill xmlns:a14="http://schemas.microsoft.com/office/drawing/2010/main">
                <a:solidFill>
                  <a:srgbClr val="0F6FC6"/>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DBEFF9"/>
                  </a:outerShdw>
                </a:effectLst>
              </a14:hiddenEffects>
            </a:ext>
          </a:extLst>
        </p:spPr>
        <p:txBody>
          <a:bodyPr wrap="square" lIns="0" tIns="0" rIns="0" bIns="0" anchor="ctr" anchorCtr="false">
            <a:normAutofit/>
          </a:bodyPr>
          <a:lstStyle>
            <a:lvl1pPr eaLnBrk="0" hangingPunct="0">
              <a:defRPr i="1">
                <a:solidFill>
                  <a:sysClr val="windowText" lastClr="000000"/>
                </a:solidFill>
                <a:latin typeface="Arial" panose="02080604020202020204" pitchFamily="34" charset="0"/>
              </a:defRPr>
            </a:lvl1pPr>
            <a:lvl2pPr marL="742950" indent="-285750" eaLnBrk="0" hangingPunct="0">
              <a:defRPr i="1">
                <a:solidFill>
                  <a:sysClr val="windowText" lastClr="000000"/>
                </a:solidFill>
                <a:latin typeface="Arial" panose="02080604020202020204" pitchFamily="34" charset="0"/>
              </a:defRPr>
            </a:lvl2pPr>
            <a:lvl3pPr marL="1143000" indent="-228600" eaLnBrk="0" hangingPunct="0">
              <a:defRPr i="1">
                <a:solidFill>
                  <a:sysClr val="windowText" lastClr="000000"/>
                </a:solidFill>
                <a:latin typeface="Arial" panose="02080604020202020204" pitchFamily="34" charset="0"/>
              </a:defRPr>
            </a:lvl3pPr>
            <a:lvl4pPr marL="1600200" indent="-228600" eaLnBrk="0" hangingPunct="0">
              <a:defRPr i="1">
                <a:solidFill>
                  <a:sysClr val="windowText" lastClr="000000"/>
                </a:solidFill>
                <a:latin typeface="Arial" panose="02080604020202020204" pitchFamily="34" charset="0"/>
              </a:defRPr>
            </a:lvl4pPr>
            <a:lvl5pPr marL="2057400" indent="-228600" eaLnBrk="0" hangingPunct="0">
              <a:defRPr i="1">
                <a:solidFill>
                  <a:sysClr val="windowText" lastClr="000000"/>
                </a:solidFill>
                <a:latin typeface="Arial" panose="02080604020202020204" pitchFamily="34" charset="0"/>
              </a:defRPr>
            </a:lvl5pPr>
            <a:lvl6pPr marL="2514600" indent="-228600" algn="ctr" eaLnBrk="0" fontAlgn="base" hangingPunct="0">
              <a:spcBef>
                <a:spcPct val="0"/>
              </a:spcBef>
              <a:spcAft>
                <a:spcPct val="0"/>
              </a:spcAft>
              <a:defRPr i="1">
                <a:solidFill>
                  <a:sysClr val="windowText" lastClr="000000"/>
                </a:solidFill>
                <a:latin typeface="Arial" panose="02080604020202020204" pitchFamily="34" charset="0"/>
              </a:defRPr>
            </a:lvl6pPr>
            <a:lvl7pPr marL="2971800" indent="-228600" algn="ctr" eaLnBrk="0" fontAlgn="base" hangingPunct="0">
              <a:spcBef>
                <a:spcPct val="0"/>
              </a:spcBef>
              <a:spcAft>
                <a:spcPct val="0"/>
              </a:spcAft>
              <a:defRPr i="1">
                <a:solidFill>
                  <a:sysClr val="windowText" lastClr="000000"/>
                </a:solidFill>
                <a:latin typeface="Arial" panose="02080604020202020204" pitchFamily="34" charset="0"/>
              </a:defRPr>
            </a:lvl7pPr>
            <a:lvl8pPr marL="3429000" indent="-228600" algn="ctr" eaLnBrk="0" fontAlgn="base" hangingPunct="0">
              <a:spcBef>
                <a:spcPct val="0"/>
              </a:spcBef>
              <a:spcAft>
                <a:spcPct val="0"/>
              </a:spcAft>
              <a:defRPr i="1">
                <a:solidFill>
                  <a:sysClr val="windowText" lastClr="000000"/>
                </a:solidFill>
                <a:latin typeface="Arial" panose="02080604020202020204" pitchFamily="34" charset="0"/>
              </a:defRPr>
            </a:lvl8pPr>
            <a:lvl9pPr marL="3886200" indent="-228600" algn="ctr" eaLnBrk="0" fontAlgn="base" hangingPunct="0">
              <a:spcBef>
                <a:spcPct val="0"/>
              </a:spcBef>
              <a:spcAft>
                <a:spcPct val="0"/>
              </a:spcAft>
              <a:defRPr i="1">
                <a:solidFill>
                  <a:sysClr val="windowText" lastClr="000000"/>
                </a:solidFill>
                <a:latin typeface="Arial" panose="02080604020202020204" pitchFamily="34" charset="0"/>
              </a:defRPr>
            </a:lvl9pPr>
          </a:lstStyle>
          <a:p>
            <a:pPr fontAlgn="auto" hangingPunct="1"/>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       围绕</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市</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委</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、市</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政府中心工作，做好房</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车</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等</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各类服务保障</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提供节能、接待、食堂等各类制度供给</a:t>
            </a:r>
            <a:r>
              <a:rPr lang="zh-CN" altLang="en-US" i="0" dirty="0">
                <a:solidFill>
                  <a:sysClr val="windowText" lastClr="000000">
                    <a:lumMod val="75000"/>
                    <a:lumOff val="25000"/>
                  </a:sysClr>
                </a:solidFill>
                <a:latin typeface="Arial" panose="02080604020202020204" pitchFamily="34" charset="0"/>
                <a:sym typeface="Arial" panose="02080604020202020204" pitchFamily="34" charset="0"/>
              </a:rPr>
              <a:t>；</a:t>
            </a:r>
            <a:r>
              <a:rPr lang="en-US" altLang="zh-CN" i="0" dirty="0">
                <a:solidFill>
                  <a:sysClr val="windowText" lastClr="000000">
                    <a:lumMod val="75000"/>
                    <a:lumOff val="25000"/>
                  </a:sysClr>
                </a:solidFill>
                <a:latin typeface="Arial" panose="02080604020202020204" pitchFamily="34" charset="0"/>
                <a:sym typeface="Arial" panose="02080604020202020204" pitchFamily="34" charset="0"/>
              </a:rPr>
              <a:t>全力做好周转住房、统管办公区后勤服务。</a:t>
            </a:r>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p:txBody>
      </p:sp>
      <p:sp>
        <p:nvSpPr>
          <p:cNvPr id="20" name="任意多边形 19"/>
          <p:cNvSpPr/>
          <p:nvPr>
            <p:custDataLst>
              <p:tags r:id="rId3"/>
            </p:custDataLst>
          </p:nvPr>
        </p:nvSpPr>
        <p:spPr>
          <a:xfrm>
            <a:off x="1139825" y="4494530"/>
            <a:ext cx="2776855" cy="981075"/>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6">
              <a:lumMod val="40000"/>
              <a:lumOff val="60000"/>
            </a:schemeClr>
          </a:soli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buClrTx/>
              <a:buSzTx/>
              <a:buFontTx/>
            </a:pPr>
            <a:r>
              <a:rPr lang="en-US" altLang="zh-CN" sz="2000" dirty="0">
                <a:solidFill>
                  <a:schemeClr val="accent2"/>
                </a:solidFill>
                <a:latin typeface="Segoe UI" panose="020B0502040204020203" pitchFamily="34" charset="0"/>
                <a:ea typeface="微软雅黑" panose="020B0503020204020204" charset="-122"/>
                <a:cs typeface="+mn-ea"/>
                <a:sym typeface="Arial" panose="02080604020202020204" pitchFamily="34" charset="0"/>
              </a:rPr>
              <a:t>二是“做细大院小事”</a:t>
            </a:r>
            <a:endParaRPr lang="en-US" altLang="zh-CN" sz="2000" dirty="0">
              <a:solidFill>
                <a:schemeClr val="accent2"/>
              </a:solidFill>
              <a:latin typeface="Segoe UI" panose="020B0502040204020203" pitchFamily="34" charset="0"/>
              <a:ea typeface="微软雅黑" panose="020B0503020204020204" charset="-122"/>
              <a:cs typeface="+mn-ea"/>
              <a:sym typeface="Arial" panose="02080604020202020204" pitchFamily="34" charset="0"/>
            </a:endParaRPr>
          </a:p>
        </p:txBody>
      </p:sp>
      <p:sp>
        <p:nvSpPr>
          <p:cNvPr id="6" name="矩形 5"/>
          <p:cNvSpPr/>
          <p:nvPr>
            <p:custDataLst>
              <p:tags r:id="rId4"/>
            </p:custDataLst>
          </p:nvPr>
        </p:nvSpPr>
        <p:spPr>
          <a:xfrm>
            <a:off x="1128395" y="2782570"/>
            <a:ext cx="756920" cy="1040765"/>
          </a:xfrm>
          <a:prstGeom prst="rect">
            <a:avLst/>
          </a:prstGeom>
          <a:gradFill>
            <a:gsLst>
              <a:gs pos="0">
                <a:sysClr val="window" lastClr="FFFFFF">
                  <a:alpha val="0"/>
                </a:sysClr>
              </a:gs>
              <a:gs pos="100000">
                <a:sysClr val="windowText" lastClr="000000">
                  <a:alpha val="37000"/>
                </a:sysClr>
              </a:gs>
            </a:gsLst>
            <a:lin ang="10800000" scaled="false"/>
          </a:gra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endParaRPr lang="zh-CN" altLang="en-US">
              <a:solidFill>
                <a:srgbClr val="FFFFFF"/>
              </a:solidFill>
              <a:sym typeface="Arial" panose="02080604020202020204" pitchFamily="34" charset="0"/>
            </a:endParaRPr>
          </a:p>
        </p:txBody>
      </p:sp>
      <p:sp>
        <p:nvSpPr>
          <p:cNvPr id="4" name="矩形 3"/>
          <p:cNvSpPr/>
          <p:nvPr>
            <p:custDataLst>
              <p:tags r:id="rId5"/>
            </p:custDataLst>
          </p:nvPr>
        </p:nvSpPr>
        <p:spPr>
          <a:xfrm>
            <a:off x="1139825" y="4494530"/>
            <a:ext cx="745490" cy="977265"/>
          </a:xfrm>
          <a:prstGeom prst="rect">
            <a:avLst/>
          </a:prstGeom>
          <a:gradFill>
            <a:gsLst>
              <a:gs pos="0">
                <a:sysClr val="window" lastClr="FFFFFF">
                  <a:alpha val="0"/>
                </a:sysClr>
              </a:gs>
              <a:gs pos="100000">
                <a:sysClr val="windowText" lastClr="000000">
                  <a:alpha val="37000"/>
                </a:sysClr>
              </a:gs>
            </a:gsLst>
            <a:lin ang="10800000" scaled="false"/>
          </a:gra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p>
            <a:pPr algn="ctr"/>
            <a:endParaRPr lang="zh-CN" altLang="en-US">
              <a:solidFill>
                <a:srgbClr val="FFFFFF"/>
              </a:solidFill>
              <a:sym typeface="Arial" panose="02080604020202020204" pitchFamily="34" charset="0"/>
            </a:endParaRPr>
          </a:p>
        </p:txBody>
      </p:sp>
      <p:sp>
        <p:nvSpPr>
          <p:cNvPr id="5" name="文本框 4"/>
          <p:cNvSpPr txBox="true"/>
          <p:nvPr/>
        </p:nvSpPr>
        <p:spPr>
          <a:xfrm>
            <a:off x="3956685" y="4494530"/>
            <a:ext cx="6396355" cy="922020"/>
          </a:xfrm>
          <a:prstGeom prst="rect">
            <a:avLst/>
          </a:prstGeom>
          <a:noFill/>
        </p:spPr>
        <p:txBody>
          <a:bodyPr wrap="square" rtlCol="0" anchor="t">
            <a:spAutoFit/>
          </a:bodyPr>
          <a:p>
            <a:r>
              <a:rPr lang="en-US" altLang="zh-CN" dirty="0">
                <a:solidFill>
                  <a:sysClr val="windowText" lastClr="000000">
                    <a:lumMod val="75000"/>
                    <a:lumOff val="25000"/>
                  </a:sysClr>
                </a:solidFill>
                <a:sym typeface="Arial" panose="02080604020202020204" pitchFamily="34" charset="0"/>
              </a:rPr>
              <a:t>         落实</a:t>
            </a:r>
            <a:r>
              <a:rPr lang="zh-CN" altLang="en-US" dirty="0">
                <a:solidFill>
                  <a:sysClr val="windowText" lastClr="000000">
                    <a:lumMod val="75000"/>
                    <a:lumOff val="25000"/>
                  </a:sysClr>
                </a:solidFill>
                <a:sym typeface="Arial" panose="02080604020202020204" pitchFamily="34" charset="0"/>
              </a:rPr>
              <a:t>中央</a:t>
            </a:r>
            <a:r>
              <a:rPr lang="en-US" altLang="zh-CN" dirty="0">
                <a:solidFill>
                  <a:sysClr val="windowText" lastClr="000000">
                    <a:lumMod val="75000"/>
                    <a:lumOff val="25000"/>
                  </a:sysClr>
                </a:solidFill>
                <a:sym typeface="Arial" panose="02080604020202020204" pitchFamily="34" charset="0"/>
              </a:rPr>
              <a:t>“过紧日子”要求，</a:t>
            </a:r>
            <a:r>
              <a:rPr lang="en-US" altLang="zh-CN" dirty="0">
                <a:solidFill>
                  <a:sysClr val="windowText" lastClr="000000">
                    <a:lumMod val="75000"/>
                    <a:lumOff val="25000"/>
                  </a:sysClr>
                </a:solidFill>
                <a:latin typeface="Arial" panose="02080604020202020204" pitchFamily="34" charset="0"/>
                <a:sym typeface="Arial" panose="02080604020202020204" pitchFamily="34" charset="0"/>
              </a:rPr>
              <a:t>以精细化管理提升服务水平</a:t>
            </a:r>
            <a:r>
              <a:rPr lang="zh-CN" altLang="en-US" dirty="0">
                <a:solidFill>
                  <a:sysClr val="windowText" lastClr="000000">
                    <a:lumMod val="75000"/>
                    <a:lumOff val="25000"/>
                  </a:sysClr>
                </a:solidFill>
                <a:latin typeface="Arial" panose="02080604020202020204" pitchFamily="34" charset="0"/>
                <a:sym typeface="Arial" panose="02080604020202020204" pitchFamily="34" charset="0"/>
              </a:rPr>
              <a:t>；推进集中统一管理，做到</a:t>
            </a:r>
            <a:r>
              <a:rPr lang="en-US" altLang="zh-CN" dirty="0">
                <a:solidFill>
                  <a:sysClr val="windowText" lastClr="000000">
                    <a:lumMod val="75000"/>
                    <a:lumOff val="25000"/>
                  </a:sysClr>
                </a:solidFill>
                <a:latin typeface="Arial" panose="02080604020202020204" pitchFamily="34" charset="0"/>
                <a:sym typeface="Arial" panose="02080604020202020204" pitchFamily="34" charset="0"/>
              </a:rPr>
              <a:t>精准配置、高效调剂</a:t>
            </a:r>
            <a:r>
              <a:rPr lang="zh-CN" altLang="en-US" dirty="0">
                <a:solidFill>
                  <a:sysClr val="windowText" lastClr="000000">
                    <a:lumMod val="75000"/>
                    <a:lumOff val="25000"/>
                  </a:sysClr>
                </a:solidFill>
                <a:latin typeface="Arial" panose="02080604020202020204" pitchFamily="34" charset="0"/>
                <a:sym typeface="Arial" panose="02080604020202020204" pitchFamily="34" charset="0"/>
              </a:rPr>
              <a:t>；</a:t>
            </a:r>
            <a:r>
              <a:rPr lang="en-US" altLang="zh-CN" dirty="0">
                <a:solidFill>
                  <a:sysClr val="windowText" lastClr="000000">
                    <a:lumMod val="75000"/>
                    <a:lumOff val="25000"/>
                  </a:sysClr>
                </a:solidFill>
                <a:latin typeface="Arial" panose="02080604020202020204" pitchFamily="34" charset="0"/>
                <a:sym typeface="Arial" panose="02080604020202020204" pitchFamily="34" charset="0"/>
              </a:rPr>
              <a:t>适应节能环保要求，科学管控重点用能设备和重点用能区域，</a:t>
            </a:r>
            <a:r>
              <a:rPr lang="zh-CN" altLang="en-US" dirty="0">
                <a:solidFill>
                  <a:sysClr val="windowText" lastClr="000000">
                    <a:lumMod val="75000"/>
                    <a:lumOff val="25000"/>
                  </a:sysClr>
                </a:solidFill>
                <a:latin typeface="Arial" panose="02080604020202020204" pitchFamily="34" charset="0"/>
                <a:sym typeface="Arial" panose="02080604020202020204" pitchFamily="34" charset="0"/>
              </a:rPr>
              <a:t>做细大院小事</a:t>
            </a:r>
            <a:r>
              <a:rPr lang="en-US" altLang="zh-CN" dirty="0">
                <a:solidFill>
                  <a:sysClr val="windowText" lastClr="000000">
                    <a:lumMod val="75000"/>
                    <a:lumOff val="25000"/>
                  </a:sysClr>
                </a:solidFill>
                <a:latin typeface="Arial" panose="02080604020202020204" pitchFamily="34" charset="0"/>
                <a:sym typeface="Arial" panose="02080604020202020204" pitchFamily="34" charset="0"/>
              </a:rPr>
              <a:t>。</a:t>
            </a:r>
            <a:endParaRPr lang="zh-CN" altLang="en-US"/>
          </a:p>
        </p:txBody>
      </p:sp>
      <p:grpSp>
        <p:nvGrpSpPr>
          <p:cNvPr id="3" name="组合 2"/>
          <p:cNvGrpSpPr/>
          <p:nvPr/>
        </p:nvGrpSpPr>
        <p:grpSpPr>
          <a:xfrm>
            <a:off x="1015200" y="709200"/>
            <a:ext cx="4075430" cy="603979"/>
            <a:chOff x="4877061" y="983879"/>
            <a:chExt cx="4468811" cy="810244"/>
          </a:xfrm>
        </p:grpSpPr>
        <p:sp>
          <p:nvSpPr>
            <p:cNvPr id="7" name="文本框 6"/>
            <p:cNvSpPr txBox="true"/>
            <p:nvPr/>
          </p:nvSpPr>
          <p:spPr>
            <a:xfrm>
              <a:off x="4877061" y="983879"/>
              <a:ext cx="4468811" cy="782858"/>
            </a:xfrm>
            <a:prstGeom prst="rect">
              <a:avLst/>
            </a:prstGeom>
            <a:noFill/>
          </p:spPr>
          <p:txBody>
            <a:bodyPr wrap="square" rtlCol="0">
              <a:spAutoFit/>
            </a:bodyPr>
            <a:lstStyle/>
            <a:p>
              <a:pPr algn="ctr"/>
              <a:r>
                <a:rPr lang="en-US" altLang="zh-CN" sz="3200" dirty="0">
                  <a:solidFill>
                    <a:srgbClr val="046995"/>
                  </a:solidFill>
                  <a:latin typeface="Segoe UI" panose="020B0502040204020203" pitchFamily="34" charset="0"/>
                  <a:ea typeface="微软雅黑" panose="020B0503020204020204" charset="-122"/>
                  <a:sym typeface="+mn-ea"/>
                </a:rPr>
                <a:t>2022年</a:t>
              </a:r>
              <a:r>
                <a:rPr lang="zh-CN" altLang="en-US" sz="3200" dirty="0">
                  <a:solidFill>
                    <a:srgbClr val="046995"/>
                  </a:solidFill>
                  <a:latin typeface="Segoe UI" panose="020B0502040204020203" pitchFamily="34" charset="0"/>
                  <a:ea typeface="微软雅黑" panose="020B0503020204020204" charset="-122"/>
                  <a:sym typeface="+mn-ea"/>
                </a:rPr>
                <a:t>度重点工作</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8" name="直接连接符 7"/>
            <p:cNvCxnSpPr/>
            <p:nvPr/>
          </p:nvCxnSpPr>
          <p:spPr>
            <a:xfrm>
              <a:off x="5206589" y="1766864"/>
              <a:ext cx="3810118" cy="27259"/>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693155" y="1407315"/>
            <a:ext cx="10581640" cy="2758440"/>
          </a:xfrm>
          <a:prstGeom prst="rect">
            <a:avLst/>
          </a:prstGeom>
          <a:noFill/>
        </p:spPr>
        <p:txBody>
          <a:bodyPr wrap="square" rtlCol="0">
            <a:spAutoFit/>
          </a:bodyPr>
          <a:lstStyle/>
          <a:p>
            <a:pPr indent="0" algn="l" fontAlgn="auto">
              <a:lnSpc>
                <a:spcPts val="2600"/>
              </a:lnSpc>
              <a:buFont typeface="Arial" panose="02080604020202020204" pitchFamily="34" charset="0"/>
              <a:buNone/>
            </a:pPr>
            <a:r>
              <a:rPr lang="zh-CN" altLang="en-US" sz="2400" dirty="0">
                <a:latin typeface="Segoe UI" panose="020B0502040204020203" pitchFamily="34" charset="0"/>
                <a:ea typeface="微软雅黑" panose="020B0503020204020204" charset="-122"/>
                <a:cs typeface="+mn-ea"/>
                <a:sym typeface="Segoe UI" panose="020B0502040204020203" pitchFamily="34" charset="0"/>
              </a:rPr>
              <a:t>四、以理论研究强支撑</a:t>
            </a:r>
            <a:endParaRPr lang="zh-CN" altLang="en-US" sz="1600" dirty="0">
              <a:latin typeface="Segoe UI" panose="020B0502040204020203" pitchFamily="34" charset="0"/>
              <a:ea typeface="微软雅黑" panose="020B0503020204020204" charset="-122"/>
              <a:cs typeface="+mn-ea"/>
              <a:sym typeface="Segoe UI" panose="020B0502040204020203" pitchFamily="34" charset="0"/>
            </a:endParaRPr>
          </a:p>
          <a:p>
            <a:pPr indent="0" algn="l" fontAlgn="auto">
              <a:lnSpc>
                <a:spcPts val="2600"/>
              </a:lnSpc>
              <a:buFont typeface="Arial" panose="02080604020202020204" pitchFamily="34" charset="0"/>
              <a:buNone/>
            </a:pPr>
            <a:r>
              <a:rPr lang="en-US" altLang="zh-CN" sz="1600"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一是</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线上</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签约。</a:t>
            </a:r>
            <a:r>
              <a:rPr lang="en-US" altLang="zh-CN" dirty="0">
                <a:latin typeface="Segoe UI" panose="020B0502040204020203" pitchFamily="34" charset="0"/>
                <a:ea typeface="微软雅黑" panose="020B0503020204020204" charset="-122"/>
                <a:cs typeface="+mn-ea"/>
                <a:sym typeface="Segoe UI" panose="020B0502040204020203" pitchFamily="34" charset="0"/>
              </a:rPr>
              <a:t>3月，机关事务</a:t>
            </a:r>
            <a:r>
              <a:rPr lang="zh-CN" altLang="en-US" dirty="0">
                <a:latin typeface="Segoe UI" panose="020B0502040204020203" pitchFamily="34" charset="0"/>
                <a:ea typeface="微软雅黑" panose="020B0503020204020204" charset="-122"/>
                <a:cs typeface="+mn-ea"/>
                <a:sym typeface="Segoe UI" panose="020B0502040204020203" pitchFamily="34" charset="0"/>
              </a:rPr>
              <a:t>管理</a:t>
            </a:r>
            <a:r>
              <a:rPr lang="en-US" altLang="zh-CN" dirty="0">
                <a:latin typeface="Segoe UI" panose="020B0502040204020203" pitchFamily="34" charset="0"/>
                <a:ea typeface="微软雅黑" panose="020B0503020204020204" charset="-122"/>
                <a:cs typeface="+mn-ea"/>
                <a:sym typeface="Segoe UI" panose="020B0502040204020203" pitchFamily="34" charset="0"/>
              </a:rPr>
              <a:t>局</a:t>
            </a:r>
            <a:r>
              <a:rPr lang="zh-CN" altLang="en-US" dirty="0">
                <a:latin typeface="Segoe UI" panose="020B0502040204020203" pitchFamily="34" charset="0"/>
                <a:ea typeface="微软雅黑" panose="020B0503020204020204" charset="-122"/>
                <a:cs typeface="+mn-ea"/>
                <a:sym typeface="Segoe UI" panose="020B0502040204020203" pitchFamily="34" charset="0"/>
              </a:rPr>
              <a:t>与</a:t>
            </a:r>
            <a:r>
              <a:rPr lang="en-US" altLang="zh-CN" dirty="0">
                <a:latin typeface="Segoe UI" panose="020B0502040204020203" pitchFamily="34" charset="0"/>
                <a:ea typeface="微软雅黑" panose="020B0503020204020204" charset="-122"/>
                <a:cs typeface="+mn-ea"/>
                <a:sym typeface="Segoe UI" panose="020B0502040204020203" pitchFamily="34" charset="0"/>
              </a:rPr>
              <a:t>聊城大学合作成立机关事务研究</a:t>
            </a:r>
            <a:r>
              <a:rPr lang="zh-CN" altLang="en-US" dirty="0">
                <a:latin typeface="Segoe UI" panose="020B0502040204020203" pitchFamily="34" charset="0"/>
                <a:ea typeface="微软雅黑" panose="020B0503020204020204" charset="-122"/>
                <a:cs typeface="+mn-ea"/>
                <a:sym typeface="Segoe UI" panose="020B0502040204020203" pitchFamily="34" charset="0"/>
              </a:rPr>
              <a:t>中心</a:t>
            </a:r>
            <a:r>
              <a:rPr lang="en-US" altLang="zh-CN" dirty="0">
                <a:latin typeface="Segoe UI" panose="020B0502040204020203" pitchFamily="34" charset="0"/>
                <a:ea typeface="微软雅黑" panose="020B0503020204020204" charset="-122"/>
                <a:cs typeface="+mn-ea"/>
                <a:sym typeface="Segoe UI" panose="020B0502040204020203" pitchFamily="34" charset="0"/>
              </a:rPr>
              <a:t>，疫情形势下，</a:t>
            </a:r>
            <a:r>
              <a:rPr lang="zh-CN" altLang="en-US" dirty="0">
                <a:latin typeface="Segoe UI" panose="020B0502040204020203" pitchFamily="34" charset="0"/>
                <a:ea typeface="微软雅黑" panose="020B0503020204020204" charset="-122"/>
                <a:cs typeface="+mn-ea"/>
                <a:sym typeface="Segoe UI" panose="020B0502040204020203" pitchFamily="34" charset="0"/>
              </a:rPr>
              <a:t>双方</a:t>
            </a:r>
            <a:r>
              <a:rPr lang="en-US" altLang="zh-CN" dirty="0">
                <a:latin typeface="Segoe UI" panose="020B0502040204020203" pitchFamily="34" charset="0"/>
                <a:ea typeface="微软雅黑" panose="020B0503020204020204" charset="-122"/>
                <a:cs typeface="+mn-ea"/>
                <a:sym typeface="Segoe UI" panose="020B0502040204020203" pitchFamily="34" charset="0"/>
              </a:rPr>
              <a:t>通过腾讯会议完成线上</a:t>
            </a:r>
            <a:r>
              <a:rPr lang="zh-CN" altLang="en-US" dirty="0">
                <a:latin typeface="Segoe UI" panose="020B0502040204020203" pitchFamily="34" charset="0"/>
                <a:ea typeface="微软雅黑" panose="020B0503020204020204" charset="-122"/>
                <a:cs typeface="+mn-ea"/>
                <a:sym typeface="Segoe UI" panose="020B0502040204020203" pitchFamily="34" charset="0"/>
              </a:rPr>
              <a:t>签约、线上</a:t>
            </a:r>
            <a:r>
              <a:rPr lang="en-US" altLang="zh-CN" dirty="0">
                <a:latin typeface="Segoe UI" panose="020B0502040204020203" pitchFamily="34" charset="0"/>
                <a:ea typeface="微软雅黑" panose="020B0503020204020204" charset="-122"/>
                <a:cs typeface="+mn-ea"/>
                <a:sym typeface="Segoe UI" panose="020B0502040204020203" pitchFamily="34" charset="0"/>
              </a:rPr>
              <a:t>揭牌</a:t>
            </a:r>
            <a:r>
              <a:rPr lang="zh-CN" altLang="en-US"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4</a:t>
            </a:r>
            <a:r>
              <a:rPr lang="zh-CN" altLang="en-US" dirty="0">
                <a:latin typeface="Segoe UI" panose="020B0502040204020203" pitchFamily="34" charset="0"/>
                <a:ea typeface="微软雅黑" panose="020B0503020204020204" charset="-122"/>
                <a:cs typeface="+mn-ea"/>
                <a:sym typeface="Segoe UI" panose="020B0502040204020203" pitchFamily="34" charset="0"/>
              </a:rPr>
              <a:t>月，召开新闻发布会。</a:t>
            </a:r>
            <a:endParaRPr lang="en-US" altLang="zh-CN" dirty="0">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Font typeface="Arial" panose="02080604020202020204" pitchFamily="34" charset="0"/>
              <a:buNone/>
            </a:pPr>
            <a:r>
              <a:rPr lang="en-US" altLang="zh-CN" dirty="0">
                <a:latin typeface="Segoe UI" panose="020B0502040204020203" pitchFamily="34" charset="0"/>
                <a:ea typeface="微软雅黑" panose="020B0503020204020204" charset="-122"/>
                <a:cs typeface="+mn-ea"/>
                <a:sym typeface="Segoe UI" panose="020B0502040204020203" pitchFamily="34" charset="0"/>
              </a:rPr>
              <a:t>   </a:t>
            </a:r>
            <a:r>
              <a:rPr lang="en-US" altLang="zh-CN"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     </a:t>
            </a:r>
            <a:r>
              <a:rPr lang="zh-CN" altLang="en-US" dirty="0">
                <a:solidFill>
                  <a:schemeClr val="accent2"/>
                </a:solidFill>
                <a:latin typeface="Segoe UI" panose="020B0502040204020203" pitchFamily="34" charset="0"/>
                <a:ea typeface="微软雅黑" panose="020B0503020204020204" charset="-122"/>
                <a:cs typeface="+mn-ea"/>
                <a:sym typeface="Segoe UI" panose="020B0502040204020203" pitchFamily="34" charset="0"/>
              </a:rPr>
              <a:t>二是务实合作。</a:t>
            </a:r>
            <a:r>
              <a:rPr dirty="0">
                <a:latin typeface="Segoe UI" panose="020B0502040204020203" pitchFamily="34" charset="0"/>
                <a:ea typeface="微软雅黑" panose="020B0503020204020204" charset="-122"/>
                <a:cs typeface="+mn-ea"/>
                <a:sym typeface="Segoe UI" panose="020B0502040204020203" pitchFamily="34" charset="0"/>
              </a:rPr>
              <a:t>5月，双方就机关事务基础理论研究、发展方向研究、实务政策性研究、开展教育培训、专业课程设置、实践实训基地等方面达成一致；6月，完成了3项地方标准意见征求，中心升格为机关事务研究院；7月，确定了机关运行保障管理立法、集中统一管理2个课题方向</a:t>
            </a:r>
            <a:r>
              <a:rPr lang="zh-CN" dirty="0">
                <a:latin typeface="Segoe UI" panose="020B0502040204020203" pitchFamily="34" charset="0"/>
                <a:ea typeface="微软雅黑" panose="020B0503020204020204" charset="-122"/>
                <a:cs typeface="+mn-ea"/>
                <a:sym typeface="Segoe UI" panose="020B0502040204020203" pitchFamily="34" charset="0"/>
              </a:rPr>
              <a:t>；</a:t>
            </a:r>
            <a:r>
              <a:rPr lang="en-US" dirty="0">
                <a:latin typeface="Segoe UI" panose="020B0502040204020203" pitchFamily="34" charset="0"/>
                <a:ea typeface="微软雅黑" panose="020B0503020204020204" charset="-122"/>
                <a:cs typeface="+mn-ea"/>
                <a:sym typeface="Segoe UI" panose="020B0502040204020203" pitchFamily="34" charset="0"/>
              </a:rPr>
              <a:t>8</a:t>
            </a:r>
            <a:r>
              <a:rPr lang="zh-CN" altLang="en-US" dirty="0">
                <a:latin typeface="Segoe UI" panose="020B0502040204020203" pitchFamily="34" charset="0"/>
                <a:ea typeface="微软雅黑" panose="020B0503020204020204" charset="-122"/>
                <a:cs typeface="+mn-ea"/>
                <a:sym typeface="Segoe UI" panose="020B0502040204020203" pitchFamily="34" charset="0"/>
              </a:rPr>
              <a:t>月</a:t>
            </a:r>
            <a:r>
              <a:rPr lang="en-US" altLang="zh-CN" dirty="0">
                <a:latin typeface="Segoe UI" panose="020B0502040204020203" pitchFamily="34" charset="0"/>
                <a:ea typeface="微软雅黑" panose="020B0503020204020204" charset="-122"/>
                <a:cs typeface="+mn-ea"/>
                <a:sym typeface="Segoe UI" panose="020B0502040204020203" pitchFamily="34" charset="0"/>
              </a:rPr>
              <a:t>17</a:t>
            </a:r>
            <a:r>
              <a:rPr lang="zh-CN" altLang="en-US" dirty="0">
                <a:latin typeface="Segoe UI" panose="020B0502040204020203" pitchFamily="34" charset="0"/>
                <a:ea typeface="微软雅黑" panose="020B0503020204020204" charset="-122"/>
                <a:cs typeface="+mn-ea"/>
                <a:sym typeface="Segoe UI" panose="020B0502040204020203" pitchFamily="34" charset="0"/>
              </a:rPr>
              <a:t>日，</a:t>
            </a:r>
            <a:r>
              <a:rPr dirty="0">
                <a:latin typeface="Segoe UI" panose="020B0502040204020203" pitchFamily="34" charset="0"/>
                <a:ea typeface="微软雅黑" panose="020B0503020204020204" charset="-122"/>
                <a:cs typeface="+mn-ea"/>
                <a:sym typeface="Segoe UI" panose="020B0502040204020203" pitchFamily="34" charset="0"/>
              </a:rPr>
              <a:t>在聊城召开</a:t>
            </a:r>
            <a:r>
              <a:rPr lang="zh-CN" dirty="0">
                <a:latin typeface="Segoe UI" panose="020B0502040204020203" pitchFamily="34" charset="0"/>
                <a:ea typeface="微软雅黑" panose="020B0503020204020204" charset="-122"/>
                <a:cs typeface="+mn-ea"/>
                <a:sym typeface="Segoe UI" panose="020B0502040204020203" pitchFamily="34" charset="0"/>
              </a:rPr>
              <a:t>全省</a:t>
            </a:r>
            <a:r>
              <a:rPr dirty="0">
                <a:latin typeface="Segoe UI" panose="020B0502040204020203" pitchFamily="34" charset="0"/>
                <a:ea typeface="微软雅黑" panose="020B0503020204020204" charset="-122"/>
                <a:cs typeface="+mn-ea"/>
                <a:sym typeface="Segoe UI" panose="020B0502040204020203" pitchFamily="34" charset="0"/>
              </a:rPr>
              <a:t>机关事务研究</a:t>
            </a:r>
            <a:r>
              <a:rPr lang="zh-CN" dirty="0">
                <a:latin typeface="Segoe UI" panose="020B0502040204020203" pitchFamily="34" charset="0"/>
                <a:ea typeface="微软雅黑" panose="020B0503020204020204" charset="-122"/>
                <a:cs typeface="+mn-ea"/>
                <a:sym typeface="Segoe UI" panose="020B0502040204020203" pitchFamily="34" charset="0"/>
              </a:rPr>
              <a:t>中心建设现场推进</a:t>
            </a:r>
            <a:r>
              <a:rPr dirty="0">
                <a:latin typeface="Segoe UI" panose="020B0502040204020203" pitchFamily="34" charset="0"/>
                <a:ea typeface="微软雅黑" panose="020B0503020204020204" charset="-122"/>
                <a:cs typeface="+mn-ea"/>
                <a:sym typeface="Segoe UI" panose="020B0502040204020203" pitchFamily="34" charset="0"/>
              </a:rPr>
              <a:t>会</a:t>
            </a:r>
            <a:r>
              <a:rPr lang="zh-CN" dirty="0">
                <a:latin typeface="Segoe UI" panose="020B0502040204020203" pitchFamily="34" charset="0"/>
                <a:ea typeface="微软雅黑" panose="020B0503020204020204" charset="-122"/>
                <a:cs typeface="+mn-ea"/>
                <a:sym typeface="Segoe UI" panose="020B0502040204020203" pitchFamily="34" charset="0"/>
              </a:rPr>
              <a:t>；</a:t>
            </a:r>
            <a:r>
              <a:rPr lang="en-US" altLang="zh-CN" dirty="0">
                <a:latin typeface="Segoe UI" panose="020B0502040204020203" pitchFamily="34" charset="0"/>
                <a:ea typeface="微软雅黑" panose="020B0503020204020204" charset="-122"/>
                <a:cs typeface="+mn-ea"/>
                <a:sym typeface="Segoe UI" panose="020B0502040204020203" pitchFamily="34" charset="0"/>
              </a:rPr>
              <a:t>9</a:t>
            </a:r>
            <a:r>
              <a:rPr lang="zh-CN" altLang="en-US" dirty="0">
                <a:latin typeface="Segoe UI" panose="020B0502040204020203" pitchFamily="34" charset="0"/>
                <a:ea typeface="微软雅黑" panose="020B0503020204020204" charset="-122"/>
                <a:cs typeface="+mn-ea"/>
                <a:sym typeface="Segoe UI" panose="020B0502040204020203" pitchFamily="34" charset="0"/>
              </a:rPr>
              <a:t>月，商定</a:t>
            </a:r>
            <a:r>
              <a:rPr lang="en-US" altLang="zh-CN" dirty="0">
                <a:latin typeface="Segoe UI" panose="020B0502040204020203" pitchFamily="34" charset="0"/>
                <a:ea typeface="微软雅黑" panose="020B0503020204020204" charset="-122"/>
                <a:cs typeface="+mn-ea"/>
                <a:sym typeface="Segoe UI" panose="020B0502040204020203" pitchFamily="34" charset="0"/>
              </a:rPr>
              <a:t>8</a:t>
            </a:r>
            <a:r>
              <a:rPr lang="zh-CN" altLang="en-US" dirty="0">
                <a:latin typeface="Segoe UI" panose="020B0502040204020203" pitchFamily="34" charset="0"/>
                <a:ea typeface="微软雅黑" panose="020B0503020204020204" charset="-122"/>
                <a:cs typeface="+mn-ea"/>
                <a:sym typeface="Segoe UI" panose="020B0502040204020203" pitchFamily="34" charset="0"/>
              </a:rPr>
              <a:t>节机关事务管理</a:t>
            </a:r>
            <a:r>
              <a:rPr lang="en-US" altLang="zh-CN" dirty="0">
                <a:latin typeface="Segoe UI" panose="020B0502040204020203" pitchFamily="34" charset="0"/>
                <a:ea typeface="微软雅黑" panose="020B0503020204020204" charset="-122"/>
                <a:cs typeface="+mn-ea"/>
                <a:sym typeface="Segoe UI" panose="020B0502040204020203" pitchFamily="34" charset="0"/>
              </a:rPr>
              <a:t>“</a:t>
            </a:r>
            <a:r>
              <a:rPr lang="zh-CN" altLang="en-US" dirty="0">
                <a:latin typeface="Segoe UI" panose="020B0502040204020203" pitchFamily="34" charset="0"/>
                <a:ea typeface="微软雅黑" panose="020B0503020204020204" charset="-122"/>
                <a:cs typeface="+mn-ea"/>
                <a:sym typeface="Segoe UI" panose="020B0502040204020203" pitchFamily="34" charset="0"/>
              </a:rPr>
              <a:t>产教融合</a:t>
            </a:r>
            <a:r>
              <a:rPr lang="en-US" altLang="zh-CN" dirty="0">
                <a:latin typeface="Segoe UI" panose="020B0502040204020203" pitchFamily="34" charset="0"/>
                <a:ea typeface="微软雅黑" panose="020B0503020204020204" charset="-122"/>
                <a:cs typeface="+mn-ea"/>
                <a:sym typeface="Segoe UI" panose="020B0502040204020203" pitchFamily="34" charset="0"/>
              </a:rPr>
              <a:t>”</a:t>
            </a:r>
            <a:r>
              <a:rPr lang="zh-CN" altLang="en-US" dirty="0">
                <a:latin typeface="Segoe UI" panose="020B0502040204020203" pitchFamily="34" charset="0"/>
                <a:ea typeface="微软雅黑" panose="020B0503020204020204" charset="-122"/>
                <a:cs typeface="+mn-ea"/>
                <a:sym typeface="Segoe UI" panose="020B0502040204020203" pitchFamily="34" charset="0"/>
              </a:rPr>
              <a:t>课程，</a:t>
            </a:r>
            <a:r>
              <a:rPr lang="en-US" altLang="zh-CN" dirty="0">
                <a:latin typeface="Segoe UI" panose="020B0502040204020203" pitchFamily="34" charset="0"/>
                <a:ea typeface="微软雅黑" panose="020B0503020204020204" charset="-122"/>
                <a:cs typeface="+mn-ea"/>
                <a:sym typeface="Segoe UI" panose="020B0502040204020203" pitchFamily="34" charset="0"/>
              </a:rPr>
              <a:t>10</a:t>
            </a:r>
            <a:r>
              <a:rPr lang="zh-CN" altLang="en-US" dirty="0">
                <a:latin typeface="Segoe UI" panose="020B0502040204020203" pitchFamily="34" charset="0"/>
                <a:ea typeface="微软雅黑" panose="020B0503020204020204" charset="-122"/>
                <a:cs typeface="+mn-ea"/>
                <a:sym typeface="Segoe UI" panose="020B0502040204020203" pitchFamily="34" charset="0"/>
              </a:rPr>
              <a:t>月起，相关业务科室同志将相继授课。</a:t>
            </a:r>
            <a:endParaRPr lang="zh-CN" altLang="en-US" dirty="0">
              <a:latin typeface="Segoe UI" panose="020B0502040204020203" pitchFamily="34" charset="0"/>
              <a:ea typeface="微软雅黑" panose="020B0503020204020204" charset="-122"/>
              <a:cs typeface="+mn-ea"/>
              <a:sym typeface="Segoe UI" panose="020B0502040204020203" pitchFamily="34" charset="0"/>
            </a:endParaRPr>
          </a:p>
        </p:txBody>
      </p:sp>
      <p:pic>
        <p:nvPicPr>
          <p:cNvPr id="3" name="图片 2"/>
          <p:cNvPicPr>
            <a:picLocks noChangeAspect="true"/>
          </p:cNvPicPr>
          <p:nvPr/>
        </p:nvPicPr>
        <p:blipFill>
          <a:blip r:embed="rId1"/>
          <a:srcRect t="1544"/>
          <a:stretch>
            <a:fillRect/>
          </a:stretch>
        </p:blipFill>
        <p:spPr>
          <a:xfrm>
            <a:off x="2400300" y="4165600"/>
            <a:ext cx="6823075" cy="2247900"/>
          </a:xfrm>
          <a:prstGeom prst="rect">
            <a:avLst/>
          </a:prstGeom>
        </p:spPr>
      </p:pic>
      <p:grpSp>
        <p:nvGrpSpPr>
          <p:cNvPr id="4" name="组合 3"/>
          <p:cNvGrpSpPr/>
          <p:nvPr/>
        </p:nvGrpSpPr>
        <p:grpSpPr>
          <a:xfrm>
            <a:off x="1006310" y="537115"/>
            <a:ext cx="4075430" cy="603979"/>
            <a:chOff x="4877061" y="983879"/>
            <a:chExt cx="4468811" cy="810244"/>
          </a:xfrm>
        </p:grpSpPr>
        <p:sp>
          <p:nvSpPr>
            <p:cNvPr id="6" name="文本框 5"/>
            <p:cNvSpPr txBox="true"/>
            <p:nvPr/>
          </p:nvSpPr>
          <p:spPr>
            <a:xfrm>
              <a:off x="4877061" y="983879"/>
              <a:ext cx="4468811" cy="782858"/>
            </a:xfrm>
            <a:prstGeom prst="rect">
              <a:avLst/>
            </a:prstGeom>
            <a:noFill/>
          </p:spPr>
          <p:txBody>
            <a:bodyPr wrap="square" rtlCol="0">
              <a:spAutoFit/>
            </a:bodyPr>
            <a:lstStyle/>
            <a:p>
              <a:pPr algn="ctr"/>
              <a:r>
                <a:rPr lang="en-US" altLang="zh-CN" sz="3200" dirty="0">
                  <a:solidFill>
                    <a:srgbClr val="046995"/>
                  </a:solidFill>
                  <a:latin typeface="Segoe UI" panose="020B0502040204020203" pitchFamily="34" charset="0"/>
                  <a:ea typeface="微软雅黑" panose="020B0503020204020204" charset="-122"/>
                  <a:sym typeface="+mn-ea"/>
                </a:rPr>
                <a:t>2022年</a:t>
              </a:r>
              <a:r>
                <a:rPr lang="zh-CN" altLang="en-US" sz="3200" dirty="0">
                  <a:solidFill>
                    <a:srgbClr val="046995"/>
                  </a:solidFill>
                  <a:latin typeface="Segoe UI" panose="020B0502040204020203" pitchFamily="34" charset="0"/>
                  <a:ea typeface="微软雅黑" panose="020B0503020204020204" charset="-122"/>
                  <a:sym typeface="+mn-ea"/>
                </a:rPr>
                <a:t>度重点工作</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7" name="直接连接符 6"/>
            <p:cNvCxnSpPr/>
            <p:nvPr/>
          </p:nvCxnSpPr>
          <p:spPr>
            <a:xfrm>
              <a:off x="5206589" y="1766864"/>
              <a:ext cx="3810118" cy="27259"/>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19855" y="971075"/>
            <a:ext cx="4347845" cy="2082005"/>
            <a:chOff x="6173" y="1529"/>
            <a:chExt cx="6847" cy="4168"/>
          </a:xfrm>
        </p:grpSpPr>
        <p:grpSp>
          <p:nvGrpSpPr>
            <p:cNvPr id="8" name="组合 7"/>
            <p:cNvGrpSpPr/>
            <p:nvPr/>
          </p:nvGrpSpPr>
          <p:grpSpPr>
            <a:xfrm>
              <a:off x="6180" y="2326"/>
              <a:ext cx="6840" cy="3371"/>
              <a:chOff x="3928745" y="2384837"/>
              <a:chExt cx="4343400" cy="2140808"/>
            </a:xfrm>
            <a:effectLst>
              <a:outerShdw blurRad="50800" dist="38100" dir="2700000" algn="tl" rotWithShape="0">
                <a:prstClr val="black">
                  <a:alpha val="10000"/>
                </a:prstClr>
              </a:outerShdw>
            </a:effectLst>
          </p:grpSpPr>
          <p:cxnSp>
            <p:nvCxnSpPr>
              <p:cNvPr id="59" name="直接连接符 58"/>
              <p:cNvCxnSpPr/>
              <p:nvPr/>
            </p:nvCxnSpPr>
            <p:spPr>
              <a:xfrm flipH="true" flipV="true">
                <a:off x="7055394" y="2388018"/>
                <a:ext cx="1206452"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4" name="直接连接符 63"/>
              <p:cNvCxnSpPr/>
              <p:nvPr/>
            </p:nvCxnSpPr>
            <p:spPr>
              <a:xfrm>
                <a:off x="8261844" y="2388013"/>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rot="5400000">
                <a:off x="7724419" y="3984255"/>
                <a:ext cx="0" cy="1074852"/>
              </a:xfrm>
              <a:prstGeom prst="line">
                <a:avLst/>
              </a:prstGeom>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V="true">
                <a:off x="3928775" y="2384839"/>
                <a:ext cx="1241935" cy="1"/>
              </a:xfrm>
              <a:prstGeom prst="line">
                <a:avLst/>
              </a:prstGeom>
            </p:spPr>
            <p:style>
              <a:lnRef idx="1">
                <a:schemeClr val="accent6"/>
              </a:lnRef>
              <a:fillRef idx="0">
                <a:schemeClr val="accent6"/>
              </a:fillRef>
              <a:effectRef idx="0">
                <a:schemeClr val="accent6"/>
              </a:effectRef>
              <a:fontRef idx="minor">
                <a:schemeClr val="tx1"/>
              </a:fontRef>
            </p:style>
          </p:cxnSp>
          <p:cxnSp>
            <p:nvCxnSpPr>
              <p:cNvPr id="67" name="直接连接符 66"/>
              <p:cNvCxnSpPr/>
              <p:nvPr/>
            </p:nvCxnSpPr>
            <p:spPr>
              <a:xfrm rot="10800000" flipV="true">
                <a:off x="3928776" y="2384837"/>
                <a:ext cx="0" cy="2133667"/>
              </a:xfrm>
              <a:prstGeom prst="line">
                <a:avLst/>
              </a:prstGeom>
            </p:spPr>
            <p:style>
              <a:lnRef idx="1">
                <a:schemeClr val="accent6"/>
              </a:lnRef>
              <a:fillRef idx="0">
                <a:schemeClr val="accent6"/>
              </a:fillRef>
              <a:effectRef idx="0">
                <a:schemeClr val="accent6"/>
              </a:effectRef>
              <a:fontRef idx="minor">
                <a:schemeClr val="tx1"/>
              </a:fontRef>
            </p:style>
          </p:cxnSp>
          <p:cxnSp>
            <p:nvCxnSpPr>
              <p:cNvPr id="73" name="直接连接符 72"/>
              <p:cNvCxnSpPr/>
              <p:nvPr/>
            </p:nvCxnSpPr>
            <p:spPr>
              <a:xfrm>
                <a:off x="3928745" y="4518660"/>
                <a:ext cx="4343400" cy="6985"/>
              </a:xfrm>
              <a:prstGeom prst="line">
                <a:avLst/>
              </a:prstGeom>
            </p:spPr>
            <p:style>
              <a:lnRef idx="1">
                <a:schemeClr val="accent6"/>
              </a:lnRef>
              <a:fillRef idx="0">
                <a:schemeClr val="accent6"/>
              </a:fillRef>
              <a:effectRef idx="0">
                <a:schemeClr val="accent6"/>
              </a:effectRef>
              <a:fontRef idx="minor">
                <a:schemeClr val="tx1"/>
              </a:fontRef>
            </p:style>
          </p:cxnSp>
        </p:grpSp>
        <p:sp>
          <p:nvSpPr>
            <p:cNvPr id="82" name="文本框 81"/>
            <p:cNvSpPr txBox="true"/>
            <p:nvPr/>
          </p:nvSpPr>
          <p:spPr>
            <a:xfrm>
              <a:off x="6173" y="3426"/>
              <a:ext cx="6820" cy="1168"/>
            </a:xfrm>
            <a:prstGeom prst="rect">
              <a:avLst/>
            </a:prstGeom>
            <a:noFill/>
          </p:spPr>
          <p:txBody>
            <a:bodyPr wrap="square" rtlCol="0">
              <a:spAutoFit/>
            </a:bodyPr>
            <a:lstStyle/>
            <a:p>
              <a:pPr algn="l"/>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行稳致远：谋发展之路</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sp>
          <p:nvSpPr>
            <p:cNvPr id="85" name="椭圆 84"/>
            <p:cNvSpPr/>
            <p:nvPr/>
          </p:nvSpPr>
          <p:spPr>
            <a:xfrm>
              <a:off x="9015" y="1529"/>
              <a:ext cx="1137" cy="1320"/>
            </a:xfrm>
            <a:prstGeom prst="ellipse">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4000" dirty="0">
                  <a:latin typeface="Segoe UI" panose="020B0502040204020203" pitchFamily="34" charset="0"/>
                  <a:ea typeface="微软雅黑" panose="020B0503020204020204" charset="-122"/>
                  <a:cs typeface="+mn-ea"/>
                  <a:sym typeface="Segoe UI" panose="020B0502040204020203" pitchFamily="34" charset="0"/>
                </a:rPr>
                <a:t>04</a:t>
              </a:r>
              <a:endParaRPr lang="zh-CN" altLang="en-US" sz="3200" dirty="0">
                <a:latin typeface="Segoe UI" panose="020B0502040204020203" pitchFamily="34" charset="0"/>
                <a:ea typeface="微软雅黑" panose="020B0503020204020204" charset="-122"/>
                <a:cs typeface="+mn-ea"/>
                <a:sym typeface="Segoe UI" panose="020B0502040204020203" pitchFamily="34" charset="0"/>
              </a:endParaRPr>
            </a:p>
          </p:txBody>
        </p:sp>
        <p:sp>
          <p:nvSpPr>
            <p:cNvPr id="91" name="直角三角形 90"/>
            <p:cNvSpPr/>
            <p:nvPr/>
          </p:nvSpPr>
          <p:spPr>
            <a:xfrm rot="5400000" flipV="true">
              <a:off x="12293" y="2325"/>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92" name="直角三角形 91"/>
            <p:cNvSpPr/>
            <p:nvPr/>
          </p:nvSpPr>
          <p:spPr>
            <a:xfrm rot="5400000" flipH="true">
              <a:off x="6180" y="4981"/>
              <a:ext cx="705" cy="705"/>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pic>
        <p:nvPicPr>
          <p:cNvPr id="15" name="图片 14" descr="32303232393330333b32303233303130353bb9a4d7f7b9e6bbae"/>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3324225" y="4816475"/>
            <a:ext cx="608400" cy="608400"/>
          </a:xfrm>
          <a:prstGeom prst="rect">
            <a:avLst/>
          </a:prstGeom>
        </p:spPr>
      </p:pic>
      <p:sp>
        <p:nvSpPr>
          <p:cNvPr id="16" name="文本框 15"/>
          <p:cNvSpPr txBox="true"/>
          <p:nvPr/>
        </p:nvSpPr>
        <p:spPr>
          <a:xfrm>
            <a:off x="4676140" y="3668395"/>
            <a:ext cx="3632835" cy="521970"/>
          </a:xfrm>
          <a:prstGeom prst="rect">
            <a:avLst/>
          </a:prstGeom>
          <a:noFill/>
        </p:spPr>
        <p:txBody>
          <a:bodyPr wrap="square" rtlCol="0">
            <a:spAutoFit/>
          </a:bodyPr>
          <a:p>
            <a:r>
              <a:rPr lang="en-US" altLang="zh-CN" sz="2800" dirty="0">
                <a:solidFill>
                  <a:srgbClr val="046995"/>
                </a:solidFill>
                <a:latin typeface="Segoe UI" panose="020B0502040204020203" pitchFamily="34" charset="0"/>
                <a:ea typeface="微软雅黑" panose="020B0503020204020204" charset="-122"/>
              </a:rPr>
              <a:t>2022年</a:t>
            </a:r>
            <a:r>
              <a:rPr lang="zh-CN" altLang="en-US" sz="2800" dirty="0">
                <a:solidFill>
                  <a:srgbClr val="046995"/>
                </a:solidFill>
                <a:latin typeface="Segoe UI" panose="020B0502040204020203" pitchFamily="34" charset="0"/>
                <a:ea typeface="微软雅黑" panose="020B0503020204020204" charset="-122"/>
              </a:rPr>
              <a:t>度重点工作</a:t>
            </a:r>
            <a:endParaRPr lang="zh-CN" altLang="en-US" sz="2800" dirty="0">
              <a:solidFill>
                <a:srgbClr val="046995"/>
              </a:solidFill>
              <a:latin typeface="Segoe UI" panose="020B0502040204020203" pitchFamily="34" charset="0"/>
              <a:ea typeface="微软雅黑" panose="020B0503020204020204" charset="-122"/>
            </a:endParaRPr>
          </a:p>
        </p:txBody>
      </p:sp>
      <p:sp>
        <p:nvSpPr>
          <p:cNvPr id="17" name="文本框 16"/>
          <p:cNvSpPr txBox="true"/>
          <p:nvPr/>
        </p:nvSpPr>
        <p:spPr>
          <a:xfrm>
            <a:off x="4676140" y="4859655"/>
            <a:ext cx="3900805" cy="521970"/>
          </a:xfrm>
          <a:prstGeom prst="rect">
            <a:avLst/>
          </a:prstGeom>
          <a:noFill/>
        </p:spPr>
        <p:txBody>
          <a:bodyPr wrap="square" rtlCol="0">
            <a:spAutoFit/>
          </a:bodyPr>
          <a:p>
            <a:pPr lvl="0" algn="l">
              <a:buClrTx/>
              <a:buSzTx/>
              <a:buFontTx/>
            </a:pPr>
            <a:r>
              <a:rPr lang="en-US" altLang="zh-CN" sz="2800" dirty="0">
                <a:solidFill>
                  <a:srgbClr val="ED7D31"/>
                </a:solidFill>
                <a:latin typeface="Segoe UI" panose="020B0502040204020203" pitchFamily="34" charset="0"/>
                <a:ea typeface="微软雅黑" panose="020B0503020204020204" charset="-122"/>
                <a:sym typeface="+mn-ea"/>
              </a:rPr>
              <a:t>“十四五”期间工作思路</a:t>
            </a:r>
            <a:endParaRPr lang="en-US" altLang="zh-CN" sz="2800" dirty="0">
              <a:solidFill>
                <a:srgbClr val="ED7D31"/>
              </a:solidFill>
              <a:latin typeface="Segoe UI" panose="020B0502040204020203" pitchFamily="34" charset="0"/>
              <a:ea typeface="微软雅黑" panose="020B0503020204020204" charset="-122"/>
              <a:sym typeface="+mn-ea"/>
            </a:endParaRPr>
          </a:p>
        </p:txBody>
      </p:sp>
      <p:pic>
        <p:nvPicPr>
          <p:cNvPr id="18" name="图片 17" descr="32303232393330333b32303233303130353bb9a4d7f7b9e6bbae"/>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3324225" y="3627755"/>
            <a:ext cx="608400" cy="60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80785" y="1574955"/>
            <a:ext cx="6829200" cy="5923915"/>
          </a:xfrm>
          <a:prstGeom prst="rect">
            <a:avLst/>
          </a:prstGeom>
          <a:noFill/>
        </p:spPr>
        <p:txBody>
          <a:bodyPr wrap="square" rtlCol="0">
            <a:spAutoFit/>
          </a:bodyPr>
          <a:lstStyle/>
          <a:p>
            <a:pPr marL="457200" indent="-457200" algn="just" fontAlgn="auto">
              <a:lnSpc>
                <a:spcPts val="2600"/>
              </a:lnSpc>
              <a:buFont typeface="Arial" panose="02080604020202020204" pitchFamily="34" charset="0"/>
              <a:buChar char="•"/>
            </a:pP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职能演变</a:t>
            </a:r>
            <a:endParaRPr lang="en-US" altLang="en-US"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2600"/>
              </a:lnSpc>
              <a:buFont typeface="Arial" panose="02080604020202020204" pitchFamily="34" charset="0"/>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新中国成立前，</a:t>
            </a:r>
            <a:r>
              <a:rPr lang="en-US" altLang="zh-CN" dirty="0">
                <a:solidFill>
                  <a:schemeClr val="tx1">
                    <a:lumMod val="85000"/>
                    <a:lumOff val="15000"/>
                  </a:schemeClr>
                </a:solidFill>
                <a:latin typeface="+mj-ea"/>
                <a:ea typeface="+mj-ea"/>
                <a:cs typeface="+mj-ea"/>
                <a:sym typeface="Segoe UI" panose="020B0502040204020203" pitchFamily="34" charset="0"/>
              </a:rPr>
              <a:t>新政治协商会议筹备会实际代行机关事务</a:t>
            </a:r>
            <a:r>
              <a:rPr lang="zh-CN" altLang="en-US" dirty="0">
                <a:solidFill>
                  <a:schemeClr val="tx1">
                    <a:lumMod val="85000"/>
                    <a:lumOff val="15000"/>
                  </a:schemeClr>
                </a:solidFill>
                <a:latin typeface="+mj-ea"/>
                <a:ea typeface="+mj-ea"/>
                <a:cs typeface="+mj-ea"/>
                <a:sym typeface="Segoe UI" panose="020B0502040204020203" pitchFamily="34" charset="0"/>
              </a:rPr>
              <a:t>管理</a:t>
            </a:r>
            <a:r>
              <a:rPr lang="en-US" altLang="zh-CN" dirty="0">
                <a:solidFill>
                  <a:schemeClr val="tx1">
                    <a:lumMod val="85000"/>
                    <a:lumOff val="15000"/>
                  </a:schemeClr>
                </a:solidFill>
                <a:latin typeface="+mj-ea"/>
                <a:ea typeface="+mj-ea"/>
                <a:cs typeface="+mj-ea"/>
                <a:sym typeface="Segoe UI" panose="020B0502040204020203" pitchFamily="34" charset="0"/>
              </a:rPr>
              <a:t>职能，这一临时性机构下设庶务（总务）、招待（交际）、人事、预算和警卫等处（室）。</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Font typeface="Arial" panose="02080604020202020204" pitchFamily="34" charset="0"/>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新中国成立后，</a:t>
            </a:r>
            <a:r>
              <a:rPr lang="en-US" altLang="zh-CN" dirty="0">
                <a:solidFill>
                  <a:schemeClr val="tx1">
                    <a:lumMod val="85000"/>
                    <a:lumOff val="15000"/>
                  </a:schemeClr>
                </a:solidFill>
                <a:latin typeface="+mj-ea"/>
                <a:ea typeface="+mj-ea"/>
                <a:cs typeface="+mj-ea"/>
                <a:sym typeface="Segoe UI" panose="020B0502040204020203" pitchFamily="34" charset="0"/>
              </a:rPr>
              <a:t>新政治协商会议筹备会的这些机构演变为中央人民政府办公厅和政务院秘书厅的机关事务和安全保卫机构。</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Font typeface="Arial" panose="02080604020202020204" pitchFamily="34" charset="0"/>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1950年12月，</a:t>
            </a:r>
            <a:r>
              <a:rPr lang="zh-CN" altLang="en-US" dirty="0">
                <a:solidFill>
                  <a:schemeClr val="tx1"/>
                </a:solidFill>
                <a:latin typeface="+mj-ea"/>
                <a:ea typeface="+mj-ea"/>
                <a:cs typeface="+mj-ea"/>
                <a:sym typeface="Segoe UI" panose="020B0502040204020203" pitchFamily="34" charset="0"/>
              </a:rPr>
              <a:t>中央人民政府</a:t>
            </a:r>
            <a:r>
              <a:rPr lang="en-US" altLang="zh-CN" dirty="0">
                <a:solidFill>
                  <a:schemeClr val="tx1">
                    <a:lumMod val="85000"/>
                    <a:lumOff val="15000"/>
                  </a:schemeClr>
                </a:solidFill>
                <a:latin typeface="+mj-ea"/>
                <a:ea typeface="+mj-ea"/>
                <a:cs typeface="+mj-ea"/>
                <a:sym typeface="Segoe UI" panose="020B0502040204020203" pitchFamily="34" charset="0"/>
              </a:rPr>
              <a:t>政务院机关事务管理局成立，奠定了新中国机关事务管理机构的基本格局。</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Font typeface="Arial" panose="02080604020202020204" pitchFamily="34" charset="0"/>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1954年</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更名为国务院机关事务管理局，机关事务工作蜕变为机关后勤，凸显“后勤服务”的特性。</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1981年</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随着改革开放</a:t>
            </a:r>
            <a:r>
              <a:rPr lang="zh-CN" altLang="en-US" dirty="0">
                <a:solidFill>
                  <a:schemeClr val="tx1">
                    <a:lumMod val="85000"/>
                    <a:lumOff val="15000"/>
                  </a:schemeClr>
                </a:solidFill>
                <a:latin typeface="+mj-ea"/>
                <a:ea typeface="+mj-ea"/>
                <a:cs typeface="+mj-ea"/>
                <a:sym typeface="Segoe UI" panose="020B0502040204020203" pitchFamily="34" charset="0"/>
              </a:rPr>
              <a:t>拉开序幕</a:t>
            </a:r>
            <a:r>
              <a:rPr lang="en-US" altLang="zh-CN" dirty="0">
                <a:solidFill>
                  <a:schemeClr val="tx1">
                    <a:lumMod val="85000"/>
                    <a:lumOff val="15000"/>
                  </a:schemeClr>
                </a:solidFill>
                <a:latin typeface="+mj-ea"/>
                <a:ea typeface="+mj-ea"/>
                <a:cs typeface="+mj-ea"/>
                <a:sym typeface="Segoe UI" panose="020B0502040204020203" pitchFamily="34" charset="0"/>
              </a:rPr>
              <a:t>，机关事务管理的机制体制改革也提上日程。</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None/>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1998年</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国务院有关部门行政用房的基建投资、公务用车购置和更新经费等职能划转</a:t>
            </a:r>
            <a:r>
              <a:rPr lang="zh-CN" altLang="en-US" dirty="0">
                <a:solidFill>
                  <a:schemeClr val="tx1">
                    <a:lumMod val="85000"/>
                    <a:lumOff val="15000"/>
                  </a:schemeClr>
                </a:solidFill>
                <a:latin typeface="+mj-ea"/>
                <a:ea typeface="+mj-ea"/>
                <a:cs typeface="+mj-ea"/>
                <a:sym typeface="Segoe UI" panose="020B0502040204020203" pitchFamily="34" charset="0"/>
              </a:rPr>
              <a:t>管理</a:t>
            </a:r>
            <a:r>
              <a:rPr lang="en-US" altLang="zh-CN" dirty="0">
                <a:solidFill>
                  <a:schemeClr val="tx1">
                    <a:lumMod val="85000"/>
                    <a:lumOff val="15000"/>
                  </a:schemeClr>
                </a:solidFill>
                <a:latin typeface="+mj-ea"/>
                <a:ea typeface="+mj-ea"/>
                <a:cs typeface="+mj-ea"/>
                <a:sym typeface="Segoe UI" panose="020B0502040204020203" pitchFamily="34" charset="0"/>
              </a:rPr>
              <a:t>局。</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2600"/>
              </a:lnSpc>
              <a:buNone/>
            </a:pP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l">
              <a:lnSpc>
                <a:spcPct val="300000"/>
              </a:lnSpc>
              <a:buFont typeface="Arial" panose="02080604020202020204" pitchFamily="34" charset="0"/>
              <a:buNone/>
            </a:pPr>
            <a:endParaRPr lang="en-US" altLang="zh-CN" dirty="0">
              <a:solidFill>
                <a:schemeClr val="tx1">
                  <a:lumMod val="85000"/>
                  <a:lumOff val="15000"/>
                </a:schemeClr>
              </a:solidFill>
              <a:latin typeface="+mj-ea"/>
              <a:ea typeface="+mj-ea"/>
              <a:cs typeface="+mj-ea"/>
              <a:sym typeface="Segoe UI" panose="020B0502040204020203" pitchFamily="34" charset="0"/>
            </a:endParaRPr>
          </a:p>
        </p:txBody>
      </p:sp>
      <p:grpSp>
        <p:nvGrpSpPr>
          <p:cNvPr id="13" name="组合 12"/>
          <p:cNvGrpSpPr/>
          <p:nvPr/>
        </p:nvGrpSpPr>
        <p:grpSpPr>
          <a:xfrm>
            <a:off x="1013460" y="709295"/>
            <a:ext cx="5262880" cy="645794"/>
            <a:chOff x="4875153" y="984006"/>
            <a:chExt cx="5770880" cy="866339"/>
          </a:xfrm>
        </p:grpSpPr>
        <p:sp>
          <p:nvSpPr>
            <p:cNvPr id="14" name="文本框 13"/>
            <p:cNvSpPr txBox="true"/>
            <p:nvPr/>
          </p:nvSpPr>
          <p:spPr>
            <a:xfrm>
              <a:off x="4875153" y="984006"/>
              <a:ext cx="5770880" cy="782858"/>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从历史沿革看机关事务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6" name="直接连接符 15"/>
            <p:cNvCxnSpPr/>
            <p:nvPr/>
          </p:nvCxnSpPr>
          <p:spPr>
            <a:xfrm flipV="true">
              <a:off x="5558913" y="1828197"/>
              <a:ext cx="4339997" cy="22148"/>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6" name="图片 5"/>
          <p:cNvPicPr/>
          <p:nvPr/>
        </p:nvPicPr>
        <p:blipFill>
          <a:blip r:embed="rId1"/>
          <a:stretch>
            <a:fillRect/>
          </a:stretch>
        </p:blipFill>
        <p:spPr>
          <a:xfrm>
            <a:off x="7801200" y="1738895"/>
            <a:ext cx="3340800" cy="3380422"/>
          </a:xfrm>
          <a:prstGeom prst="rect">
            <a:avLst/>
          </a:prstGeom>
        </p:spPr>
      </p:pic>
      <p:pic>
        <p:nvPicPr>
          <p:cNvPr id="3" name="图片 2"/>
          <p:cNvPicPr>
            <a:picLocks noChangeAspect="true"/>
          </p:cNvPicPr>
          <p:nvPr/>
        </p:nvPicPr>
        <p:blipFill>
          <a:blip r:embed="rId2"/>
          <a:stretch>
            <a:fillRect/>
          </a:stretch>
        </p:blipFill>
        <p:spPr>
          <a:xfrm>
            <a:off x="8070215" y="2406015"/>
            <a:ext cx="2981960" cy="3023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22"/>
          <p:cNvSpPr txBox="true">
            <a:spLocks noChangeArrowheads="true"/>
          </p:cNvSpPr>
          <p:nvPr>
            <p:custDataLst>
              <p:tags r:id="rId1"/>
            </p:custDataLst>
          </p:nvPr>
        </p:nvSpPr>
        <p:spPr bwMode="gray">
          <a:xfrm>
            <a:off x="1577340" y="866140"/>
            <a:ext cx="5717540" cy="4707255"/>
          </a:xfrm>
          <a:prstGeom prst="rect">
            <a:avLst/>
          </a:prstGeom>
          <a:noFill/>
          <a:ln>
            <a:noFill/>
          </a:ln>
          <a:effectLst/>
          <a:extLst>
            <a:ext uri="{909E8E84-426E-40DD-AFC4-6F175D3DCCD1}">
              <a14:hiddenFill xmlns:a14="http://schemas.microsoft.com/office/drawing/2010/main">
                <a:solidFill>
                  <a:srgbClr val="0F6FC6"/>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DBEFF9"/>
                  </a:outerShdw>
                </a:effectLst>
              </a14:hiddenEffects>
            </a:ext>
          </a:extLst>
        </p:spPr>
        <p:txBody>
          <a:bodyPr wrap="square" lIns="0" tIns="0" rIns="0" bIns="0" anchor="ctr" anchorCtr="false">
            <a:normAutofit fontScale="90000" lnSpcReduction="20000"/>
          </a:bodyPr>
          <a:lstStyle>
            <a:lvl1pPr eaLnBrk="0" hangingPunct="0">
              <a:defRPr i="1">
                <a:solidFill>
                  <a:sysClr val="windowText" lastClr="000000"/>
                </a:solidFill>
                <a:latin typeface="Arial" panose="02080604020202020204" pitchFamily="34" charset="0"/>
              </a:defRPr>
            </a:lvl1pPr>
            <a:lvl2pPr marL="742950" indent="-285750" eaLnBrk="0" hangingPunct="0">
              <a:defRPr i="1">
                <a:solidFill>
                  <a:sysClr val="windowText" lastClr="000000"/>
                </a:solidFill>
                <a:latin typeface="Arial" panose="02080604020202020204" pitchFamily="34" charset="0"/>
              </a:defRPr>
            </a:lvl2pPr>
            <a:lvl3pPr marL="1143000" indent="-228600" eaLnBrk="0" hangingPunct="0">
              <a:defRPr i="1">
                <a:solidFill>
                  <a:sysClr val="windowText" lastClr="000000"/>
                </a:solidFill>
                <a:latin typeface="Arial" panose="02080604020202020204" pitchFamily="34" charset="0"/>
              </a:defRPr>
            </a:lvl3pPr>
            <a:lvl4pPr marL="1600200" indent="-228600" eaLnBrk="0" hangingPunct="0">
              <a:defRPr i="1">
                <a:solidFill>
                  <a:sysClr val="windowText" lastClr="000000"/>
                </a:solidFill>
                <a:latin typeface="Arial" panose="02080604020202020204" pitchFamily="34" charset="0"/>
              </a:defRPr>
            </a:lvl4pPr>
            <a:lvl5pPr marL="2057400" indent="-228600" eaLnBrk="0" hangingPunct="0">
              <a:defRPr i="1">
                <a:solidFill>
                  <a:sysClr val="windowText" lastClr="000000"/>
                </a:solidFill>
                <a:latin typeface="Arial" panose="02080604020202020204" pitchFamily="34" charset="0"/>
              </a:defRPr>
            </a:lvl5pPr>
            <a:lvl6pPr marL="2514600" indent="-228600" algn="ctr" eaLnBrk="0" fontAlgn="base" hangingPunct="0">
              <a:spcBef>
                <a:spcPct val="0"/>
              </a:spcBef>
              <a:spcAft>
                <a:spcPct val="0"/>
              </a:spcAft>
              <a:defRPr i="1">
                <a:solidFill>
                  <a:sysClr val="windowText" lastClr="000000"/>
                </a:solidFill>
                <a:latin typeface="Arial" panose="02080604020202020204" pitchFamily="34" charset="0"/>
              </a:defRPr>
            </a:lvl6pPr>
            <a:lvl7pPr marL="2971800" indent="-228600" algn="ctr" eaLnBrk="0" fontAlgn="base" hangingPunct="0">
              <a:spcBef>
                <a:spcPct val="0"/>
              </a:spcBef>
              <a:spcAft>
                <a:spcPct val="0"/>
              </a:spcAft>
              <a:defRPr i="1">
                <a:solidFill>
                  <a:sysClr val="windowText" lastClr="000000"/>
                </a:solidFill>
                <a:latin typeface="Arial" panose="02080604020202020204" pitchFamily="34" charset="0"/>
              </a:defRPr>
            </a:lvl7pPr>
            <a:lvl8pPr marL="3429000" indent="-228600" algn="ctr" eaLnBrk="0" fontAlgn="base" hangingPunct="0">
              <a:spcBef>
                <a:spcPct val="0"/>
              </a:spcBef>
              <a:spcAft>
                <a:spcPct val="0"/>
              </a:spcAft>
              <a:defRPr i="1">
                <a:solidFill>
                  <a:sysClr val="windowText" lastClr="000000"/>
                </a:solidFill>
                <a:latin typeface="Arial" panose="02080604020202020204" pitchFamily="34" charset="0"/>
              </a:defRPr>
            </a:lvl8pPr>
            <a:lvl9pPr marL="3886200" indent="-228600" algn="ctr" eaLnBrk="0" fontAlgn="base" hangingPunct="0">
              <a:spcBef>
                <a:spcPct val="0"/>
              </a:spcBef>
              <a:spcAft>
                <a:spcPct val="0"/>
              </a:spcAft>
              <a:defRPr i="1">
                <a:solidFill>
                  <a:sysClr val="windowText" lastClr="000000"/>
                </a:solidFill>
                <a:latin typeface="Arial" panose="02080604020202020204" pitchFamily="34" charset="0"/>
              </a:defRPr>
            </a:lvl9pPr>
          </a:lstStyle>
          <a:p>
            <a:endParaRPr lang="zh-CN" altLang="en-US"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zh-CN" altLang="en-US"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sz="3200" i="0" dirty="0">
              <a:solidFill>
                <a:srgbClr val="046995"/>
              </a:solidFill>
              <a:latin typeface="Segoe UI" panose="020B0502040204020203" pitchFamily="34" charset="0"/>
              <a:ea typeface="微软雅黑" panose="020B0503020204020204" charset="-122"/>
              <a:sym typeface="Arial" panose="02080604020202020204" pitchFamily="34" charset="0"/>
            </a:endParaRPr>
          </a:p>
          <a:p>
            <a:r>
              <a:rPr lang="en-US" altLang="zh-CN" sz="3200" i="0" dirty="0">
                <a:solidFill>
                  <a:srgbClr val="046995"/>
                </a:solidFill>
                <a:latin typeface="Segoe UI" panose="020B0502040204020203" pitchFamily="34" charset="0"/>
                <a:ea typeface="微软雅黑" panose="020B0503020204020204" charset="-122"/>
                <a:sym typeface="Arial" panose="02080604020202020204" pitchFamily="34" charset="0"/>
              </a:rPr>
              <a:t>“十四五”期间工作思路</a:t>
            </a:r>
            <a:endParaRPr lang="en-US" altLang="zh-CN" sz="3200" i="0" dirty="0">
              <a:solidFill>
                <a:srgbClr val="046995"/>
              </a:solidFill>
              <a:latin typeface="Segoe UI" panose="020B0502040204020203" pitchFamily="34" charset="0"/>
              <a:ea typeface="微软雅黑" panose="020B0503020204020204" charset="-122"/>
              <a:sym typeface="Arial" panose="02080604020202020204" pitchFamily="34" charset="0"/>
            </a:endParaRPr>
          </a:p>
          <a:p>
            <a:endParaRPr lang="en-US" altLang="zh-CN" sz="3200" i="0" dirty="0">
              <a:solidFill>
                <a:srgbClr val="046995"/>
              </a:solidFill>
              <a:latin typeface="Segoe UI" panose="020B0502040204020203" pitchFamily="34" charset="0"/>
              <a:ea typeface="微软雅黑" panose="020B0503020204020204" charset="-122"/>
              <a:sym typeface="Arial" panose="02080604020202020204" pitchFamily="34" charset="0"/>
            </a:endParaRPr>
          </a:p>
          <a:p>
            <a:endParaRPr lang="zh-CN" altLang="en-US"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zh-CN" altLang="en-US" i="0" dirty="0">
              <a:solidFill>
                <a:schemeClr val="accent2"/>
              </a:solidFill>
              <a:latin typeface="Arial" panose="02080604020202020204" pitchFamily="34" charset="0"/>
              <a:sym typeface="Arial" panose="02080604020202020204" pitchFamily="34" charset="0"/>
            </a:endParaRPr>
          </a:p>
          <a:p>
            <a:endParaRPr lang="zh-CN" altLang="en-US" i="0" dirty="0">
              <a:solidFill>
                <a:schemeClr val="accent2"/>
              </a:solidFill>
              <a:latin typeface="Arial" panose="02080604020202020204" pitchFamily="34" charset="0"/>
              <a:sym typeface="Arial" panose="02080604020202020204" pitchFamily="34" charset="0"/>
            </a:endParaRPr>
          </a:p>
          <a:p>
            <a:r>
              <a:rPr lang="zh-CN" altLang="en-US" i="0" dirty="0">
                <a:solidFill>
                  <a:schemeClr val="accent2"/>
                </a:solidFill>
                <a:latin typeface="Arial" panose="02080604020202020204" pitchFamily="34" charset="0"/>
                <a:sym typeface="Arial" panose="02080604020202020204" pitchFamily="34" charset="0"/>
              </a:rPr>
              <a:t>一、</a:t>
            </a:r>
            <a:r>
              <a:rPr lang="en-US" altLang="zh-CN" i="0" dirty="0">
                <a:solidFill>
                  <a:schemeClr val="accent2"/>
                </a:solidFill>
                <a:latin typeface="Arial" panose="02080604020202020204" pitchFamily="34" charset="0"/>
                <a:sym typeface="Arial" panose="02080604020202020204" pitchFamily="34" charset="0"/>
              </a:rPr>
              <a:t>坚持政治统领、服务大局，确保重点改革事项落地见效。</a:t>
            </a:r>
            <a:endParaRPr lang="en-US" altLang="zh-CN" i="0" dirty="0">
              <a:solidFill>
                <a:schemeClr val="accent2"/>
              </a:solidFill>
              <a:latin typeface="Arial" panose="02080604020202020204" pitchFamily="34" charset="0"/>
              <a:sym typeface="Arial" panose="02080604020202020204" pitchFamily="34" charset="0"/>
            </a:endParaRPr>
          </a:p>
          <a:p>
            <a:endParaRPr lang="en-US" altLang="zh-CN" i="0" dirty="0">
              <a:solidFill>
                <a:schemeClr val="accent2"/>
              </a:solidFill>
              <a:latin typeface="Arial" panose="02080604020202020204" pitchFamily="34" charset="0"/>
              <a:sym typeface="Arial" panose="02080604020202020204" pitchFamily="34" charset="0"/>
            </a:endParaRPr>
          </a:p>
          <a:p>
            <a:r>
              <a:rPr lang="zh-CN" altLang="en-US" i="0" dirty="0">
                <a:solidFill>
                  <a:schemeClr val="accent2"/>
                </a:solidFill>
                <a:sym typeface="Arial" panose="02080604020202020204" pitchFamily="34" charset="0"/>
              </a:rPr>
              <a:t>二、</a:t>
            </a:r>
            <a:r>
              <a:rPr lang="en-US" altLang="zh-CN" i="0" dirty="0">
                <a:solidFill>
                  <a:schemeClr val="accent2"/>
                </a:solidFill>
                <a:sym typeface="Arial" panose="02080604020202020204" pitchFamily="34" charset="0"/>
              </a:rPr>
              <a:t>坚持科学规范、务实高效，确保集中统一管理</a:t>
            </a:r>
            <a:r>
              <a:rPr lang="zh-CN" altLang="en-US" i="0" dirty="0">
                <a:solidFill>
                  <a:schemeClr val="accent2"/>
                </a:solidFill>
                <a:sym typeface="Arial" panose="02080604020202020204" pitchFamily="34" charset="0"/>
              </a:rPr>
              <a:t>稳步实施</a:t>
            </a:r>
            <a:r>
              <a:rPr lang="en-US" altLang="zh-CN" i="0" dirty="0">
                <a:solidFill>
                  <a:schemeClr val="accent2"/>
                </a:solidFill>
                <a:sym typeface="Arial" panose="02080604020202020204" pitchFamily="34" charset="0"/>
              </a:rPr>
              <a:t>。</a:t>
            </a:r>
            <a:endParaRPr lang="en-US" altLang="zh-CN" i="0" dirty="0">
              <a:solidFill>
                <a:schemeClr val="accent2"/>
              </a:solidFill>
              <a:sym typeface="Arial" panose="02080604020202020204" pitchFamily="34" charset="0"/>
            </a:endParaRPr>
          </a:p>
          <a:p>
            <a:endParaRPr lang="en-US" altLang="zh-CN" i="0" dirty="0">
              <a:solidFill>
                <a:schemeClr val="accent2"/>
              </a:solidFill>
              <a:latin typeface="Arial" panose="02080604020202020204" pitchFamily="34" charset="0"/>
              <a:sym typeface="Arial" panose="02080604020202020204" pitchFamily="34" charset="0"/>
            </a:endParaRPr>
          </a:p>
          <a:p>
            <a:r>
              <a:rPr lang="zh-CN" altLang="en-US" i="0" dirty="0">
                <a:solidFill>
                  <a:schemeClr val="accent2"/>
                </a:solidFill>
                <a:sym typeface="Arial" panose="02080604020202020204" pitchFamily="34" charset="0"/>
              </a:rPr>
              <a:t>三、</a:t>
            </a:r>
            <a:r>
              <a:rPr lang="en-US" altLang="zh-CN" i="0" dirty="0">
                <a:solidFill>
                  <a:schemeClr val="accent2"/>
                </a:solidFill>
                <a:sym typeface="Arial" panose="02080604020202020204" pitchFamily="34" charset="0"/>
              </a:rPr>
              <a:t>坚持需求导向、问题导向，确保服务保障水平有效提升。</a:t>
            </a:r>
            <a:endParaRPr lang="en-US" altLang="zh-CN" i="0" dirty="0">
              <a:solidFill>
                <a:schemeClr val="accent2"/>
              </a:solidFill>
              <a:sym typeface="Arial" panose="02080604020202020204" pitchFamily="34" charset="0"/>
            </a:endParaRPr>
          </a:p>
          <a:p>
            <a:endParaRPr lang="en-US" altLang="zh-CN" i="0" dirty="0">
              <a:solidFill>
                <a:schemeClr val="accent2"/>
              </a:solidFill>
              <a:latin typeface="Arial" panose="02080604020202020204" pitchFamily="34" charset="0"/>
              <a:sym typeface="Arial" panose="02080604020202020204" pitchFamily="34" charset="0"/>
            </a:endParaRPr>
          </a:p>
          <a:p>
            <a:r>
              <a:rPr lang="zh-CN" altLang="en-US" i="0" dirty="0">
                <a:solidFill>
                  <a:schemeClr val="accent2"/>
                </a:solidFill>
                <a:sym typeface="Arial" panose="02080604020202020204" pitchFamily="34" charset="0"/>
              </a:rPr>
              <a:t>四、</a:t>
            </a:r>
            <a:r>
              <a:rPr lang="en-US" altLang="zh-CN" i="0" dirty="0">
                <a:solidFill>
                  <a:schemeClr val="accent2"/>
                </a:solidFill>
                <a:sym typeface="Arial" panose="02080604020202020204" pitchFamily="34" charset="0"/>
              </a:rPr>
              <a:t>坚持改革创新、协同发展，确保两化融合机制</a:t>
            </a:r>
            <a:r>
              <a:rPr lang="zh-CN" altLang="en-US" i="0" dirty="0">
                <a:solidFill>
                  <a:schemeClr val="accent2"/>
                </a:solidFill>
                <a:sym typeface="Arial" panose="02080604020202020204" pitchFamily="34" charset="0"/>
              </a:rPr>
              <a:t>深入推进</a:t>
            </a:r>
            <a:r>
              <a:rPr lang="en-US" altLang="zh-CN" i="0" dirty="0">
                <a:solidFill>
                  <a:schemeClr val="accent2"/>
                </a:solidFill>
                <a:sym typeface="Arial" panose="02080604020202020204" pitchFamily="34" charset="0"/>
              </a:rPr>
              <a:t>。</a:t>
            </a:r>
            <a:endParaRPr lang="en-US" altLang="zh-CN" i="0" dirty="0">
              <a:solidFill>
                <a:schemeClr val="accent2"/>
              </a:solidFill>
              <a:latin typeface="Arial" panose="02080604020202020204" pitchFamily="34" charset="0"/>
              <a:sym typeface="Arial" panose="02080604020202020204" pitchFamily="34" charset="0"/>
            </a:endParaRPr>
          </a:p>
          <a:p>
            <a:endParaRPr lang="en-US" altLang="zh-CN" i="0" dirty="0">
              <a:solidFill>
                <a:schemeClr val="accent2"/>
              </a:solidFill>
              <a:latin typeface="Arial" panose="02080604020202020204" pitchFamily="34" charset="0"/>
              <a:sym typeface="Arial" panose="02080604020202020204" pitchFamily="34" charset="0"/>
            </a:endParaRPr>
          </a:p>
          <a:p>
            <a:r>
              <a:rPr lang="zh-CN" altLang="en-US" i="0" dirty="0">
                <a:solidFill>
                  <a:schemeClr val="accent2"/>
                </a:solidFill>
                <a:sym typeface="Arial" panose="02080604020202020204" pitchFamily="34" charset="0"/>
              </a:rPr>
              <a:t>五、</a:t>
            </a:r>
            <a:r>
              <a:rPr lang="en-US" altLang="zh-CN" i="0" dirty="0">
                <a:solidFill>
                  <a:schemeClr val="accent2"/>
                </a:solidFill>
                <a:sym typeface="Arial" panose="02080604020202020204" pitchFamily="34" charset="0"/>
              </a:rPr>
              <a:t>坚持绿色发展、示范引领，确保公共机构节能持续深化。</a:t>
            </a:r>
            <a:endParaRPr lang="en-US" altLang="zh-CN" i="0" dirty="0">
              <a:solidFill>
                <a:schemeClr val="accent2"/>
              </a:solidFill>
              <a:sym typeface="Arial" panose="02080604020202020204" pitchFamily="34" charset="0"/>
            </a:endParaRPr>
          </a:p>
          <a:p>
            <a:endParaRPr lang="en-US" altLang="zh-CN" i="0" dirty="0">
              <a:solidFill>
                <a:schemeClr val="accent2"/>
              </a:solidFill>
              <a:sym typeface="Arial" panose="02080604020202020204" pitchFamily="34" charset="0"/>
            </a:endParaRPr>
          </a:p>
          <a:p>
            <a:r>
              <a:rPr lang="zh-CN" altLang="en-US" i="0" dirty="0">
                <a:solidFill>
                  <a:schemeClr val="accent2"/>
                </a:solidFill>
                <a:sym typeface="Arial" panose="02080604020202020204" pitchFamily="34" charset="0"/>
              </a:rPr>
              <a:t>六、</a:t>
            </a:r>
            <a:r>
              <a:rPr lang="en-US" altLang="zh-CN" i="0" dirty="0">
                <a:solidFill>
                  <a:schemeClr val="accent2"/>
                </a:solidFill>
                <a:sym typeface="Arial" panose="02080604020202020204" pitchFamily="34" charset="0"/>
              </a:rPr>
              <a:t>坚持党建引领、靶向发力，确保队伍自身建设显著</a:t>
            </a:r>
            <a:r>
              <a:rPr lang="zh-CN" altLang="en-US" i="0" dirty="0">
                <a:solidFill>
                  <a:schemeClr val="accent2"/>
                </a:solidFill>
                <a:sym typeface="Arial" panose="02080604020202020204" pitchFamily="34" charset="0"/>
              </a:rPr>
              <a:t>增强</a:t>
            </a:r>
            <a:r>
              <a:rPr lang="en-US" altLang="zh-CN" i="0" dirty="0">
                <a:solidFill>
                  <a:schemeClr val="accent2"/>
                </a:solidFill>
                <a:sym typeface="Arial" panose="02080604020202020204" pitchFamily="34" charset="0"/>
              </a:rPr>
              <a:t>。</a:t>
            </a:r>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p:txBody>
      </p:sp>
      <p:pic>
        <p:nvPicPr>
          <p:cNvPr id="3" name="图片 2"/>
          <p:cNvPicPr>
            <a:picLocks noChangeAspect="true"/>
          </p:cNvPicPr>
          <p:nvPr/>
        </p:nvPicPr>
        <p:blipFill>
          <a:blip r:embed="rId2"/>
          <a:stretch>
            <a:fillRect/>
          </a:stretch>
        </p:blipFill>
        <p:spPr>
          <a:xfrm>
            <a:off x="7378700" y="1760220"/>
            <a:ext cx="4379595" cy="3338195"/>
          </a:xfrm>
          <a:prstGeom prst="rect">
            <a:avLst/>
          </a:prstGeom>
        </p:spPr>
      </p:pic>
      <p:cxnSp>
        <p:nvCxnSpPr>
          <p:cNvPr id="9" name="直接连接符 8"/>
          <p:cNvCxnSpPr/>
          <p:nvPr/>
        </p:nvCxnSpPr>
        <p:spPr>
          <a:xfrm>
            <a:off x="1691640" y="1829434"/>
            <a:ext cx="3474721" cy="20320"/>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1"/>
          <a:stretch>
            <a:fillRect/>
          </a:stretch>
        </p:blipFill>
        <p:spPr>
          <a:xfrm>
            <a:off x="8685010" y="1699735"/>
            <a:ext cx="2818800" cy="3888000"/>
          </a:xfrm>
          <a:prstGeom prst="rect">
            <a:avLst/>
          </a:prstGeom>
        </p:spPr>
      </p:pic>
      <p:sp>
        <p:nvSpPr>
          <p:cNvPr id="5" name="文本框 4"/>
          <p:cNvSpPr txBox="true"/>
          <p:nvPr/>
        </p:nvSpPr>
        <p:spPr>
          <a:xfrm>
            <a:off x="481965" y="1567180"/>
            <a:ext cx="8068310" cy="5215890"/>
          </a:xfrm>
          <a:prstGeom prst="rect">
            <a:avLst/>
          </a:prstGeom>
          <a:noFill/>
        </p:spPr>
        <p:txBody>
          <a:bodyPr wrap="square" rtlCol="0" anchor="t">
            <a:spAutoFit/>
          </a:bodyPr>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观大势、谋全局，</a:t>
            </a:r>
            <a:r>
              <a:rPr lang="zh-CN" altLang="en-US" dirty="0">
                <a:solidFill>
                  <a:sysClr val="windowText" lastClr="000000">
                    <a:lumMod val="75000"/>
                    <a:lumOff val="25000"/>
                  </a:sysClr>
                </a:solidFill>
                <a:sym typeface="Arial" panose="02080604020202020204" pitchFamily="34" charset="0"/>
              </a:rPr>
              <a:t>心</a:t>
            </a:r>
            <a:r>
              <a:rPr lang="en-US" altLang="zh-CN" dirty="0">
                <a:solidFill>
                  <a:sysClr val="windowText" lastClr="000000">
                    <a:lumMod val="75000"/>
                    <a:lumOff val="25000"/>
                  </a:sysClr>
                </a:solidFill>
                <a:sym typeface="Arial" panose="02080604020202020204" pitchFamily="34" charset="0"/>
              </a:rPr>
              <a:t>怀</a:t>
            </a:r>
            <a:r>
              <a:rPr lang="en-US" altLang="zh-CN" b="1" dirty="0">
                <a:solidFill>
                  <a:srgbClr val="ED7D31"/>
                </a:solidFill>
                <a:sym typeface="Arial" panose="02080604020202020204" pitchFamily="34" charset="0"/>
              </a:rPr>
              <a:t>“国之大者”</a:t>
            </a:r>
            <a:r>
              <a:rPr lang="en-US" altLang="zh-CN" dirty="0">
                <a:solidFill>
                  <a:sysClr val="windowText" lastClr="000000">
                    <a:lumMod val="75000"/>
                    <a:lumOff val="25000"/>
                  </a:sysClr>
                </a:solidFill>
                <a:sym typeface="Arial" panose="02080604020202020204" pitchFamily="34" charset="0"/>
              </a:rPr>
              <a:t>，常思</a:t>
            </a:r>
            <a:r>
              <a:rPr lang="zh-CN" altLang="en-US" dirty="0">
                <a:solidFill>
                  <a:sysClr val="windowText" lastClr="000000">
                    <a:lumMod val="75000"/>
                    <a:lumOff val="25000"/>
                  </a:sysClr>
                </a:solidFill>
                <a:sym typeface="Arial" panose="02080604020202020204" pitchFamily="34" charset="0"/>
              </a:rPr>
              <a:t>肩负</a:t>
            </a:r>
            <a:r>
              <a:rPr lang="en-US" altLang="zh-CN" dirty="0">
                <a:solidFill>
                  <a:sysClr val="windowText" lastClr="000000">
                    <a:lumMod val="75000"/>
                    <a:lumOff val="25000"/>
                  </a:sysClr>
                </a:solidFill>
                <a:sym typeface="Arial" panose="02080604020202020204" pitchFamily="34" charset="0"/>
              </a:rPr>
              <a:t>之责，将机关事务工作放在全市经济社会发展大局中考量；</a:t>
            </a: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重细节、拘小节，发扬</a:t>
            </a:r>
            <a:r>
              <a:rPr lang="en-US" altLang="zh-CN" b="1" dirty="0">
                <a:solidFill>
                  <a:srgbClr val="ED7D31"/>
                </a:solidFill>
                <a:sym typeface="Arial" panose="02080604020202020204" pitchFamily="34" charset="0"/>
              </a:rPr>
              <a:t>“工匠精神”</a:t>
            </a:r>
            <a:r>
              <a:rPr lang="en-US" altLang="zh-CN" dirty="0">
                <a:solidFill>
                  <a:sysClr val="windowText" lastClr="000000">
                    <a:lumMod val="75000"/>
                    <a:lumOff val="25000"/>
                  </a:sysClr>
                </a:solidFill>
                <a:sym typeface="Arial" panose="02080604020202020204" pitchFamily="34" charset="0"/>
              </a:rPr>
              <a:t>，多积尺寸之功，将机关事务高质量发展放在</a:t>
            </a:r>
            <a:r>
              <a:rPr lang="zh-CN" altLang="en-US" dirty="0">
                <a:solidFill>
                  <a:sysClr val="windowText" lastClr="000000">
                    <a:lumMod val="75000"/>
                    <a:lumOff val="25000"/>
                  </a:sysClr>
                </a:solidFill>
                <a:sym typeface="Arial" panose="02080604020202020204" pitchFamily="34" charset="0"/>
              </a:rPr>
              <a:t>精心服务</a:t>
            </a:r>
            <a:r>
              <a:rPr lang="en-US" altLang="zh-CN" dirty="0">
                <a:solidFill>
                  <a:sysClr val="windowText" lastClr="000000">
                    <a:lumMod val="75000"/>
                    <a:lumOff val="25000"/>
                  </a:sysClr>
                </a:solidFill>
                <a:sym typeface="Arial" panose="02080604020202020204" pitchFamily="34" charset="0"/>
              </a:rPr>
              <a:t>的实践中实现。</a:t>
            </a: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当好</a:t>
            </a:r>
            <a:r>
              <a:rPr lang="en-US" altLang="zh-CN" b="1" dirty="0">
                <a:solidFill>
                  <a:srgbClr val="ED7D31"/>
                </a:solidFill>
                <a:sym typeface="Arial" panose="02080604020202020204" pitchFamily="34" charset="0"/>
              </a:rPr>
              <a:t>“大管家”</a:t>
            </a:r>
            <a:r>
              <a:rPr lang="en-US" altLang="zh-CN" dirty="0">
                <a:solidFill>
                  <a:sysClr val="windowText" lastClr="000000">
                    <a:lumMod val="75000"/>
                    <a:lumOff val="25000"/>
                  </a:sysClr>
                </a:solidFill>
                <a:sym typeface="Arial" panose="02080604020202020204" pitchFamily="34" charset="0"/>
              </a:rPr>
              <a:t>，对房子、车子、票子底数如数家珍；</a:t>
            </a: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做好</a:t>
            </a:r>
            <a:r>
              <a:rPr lang="en-US" altLang="zh-CN" b="1" dirty="0">
                <a:solidFill>
                  <a:srgbClr val="ED7D31"/>
                </a:solidFill>
                <a:sym typeface="Arial" panose="02080604020202020204" pitchFamily="34" charset="0"/>
              </a:rPr>
              <a:t>“服务员”</a:t>
            </a:r>
            <a:r>
              <a:rPr lang="en-US" altLang="zh-CN" dirty="0">
                <a:solidFill>
                  <a:sysClr val="windowText" lastClr="000000">
                    <a:lumMod val="75000"/>
                    <a:lumOff val="25000"/>
                  </a:sysClr>
                </a:solidFill>
                <a:sym typeface="Arial" panose="02080604020202020204" pitchFamily="34" charset="0"/>
              </a:rPr>
              <a:t>，为市委、政府、部门着想唯恐不及。</a:t>
            </a:r>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从实际出发谨慎决策，</a:t>
            </a:r>
            <a:r>
              <a:rPr lang="zh-CN" altLang="en-US" dirty="0">
                <a:solidFill>
                  <a:sysClr val="windowText" lastClr="000000">
                    <a:lumMod val="75000"/>
                    <a:lumOff val="25000"/>
                  </a:sysClr>
                </a:solidFill>
                <a:sym typeface="Arial" panose="02080604020202020204" pitchFamily="34" charset="0"/>
              </a:rPr>
              <a:t>不越底线，</a:t>
            </a:r>
            <a:r>
              <a:rPr lang="en-US" altLang="zh-CN" dirty="0">
                <a:solidFill>
                  <a:sysClr val="windowText" lastClr="000000">
                    <a:lumMod val="75000"/>
                    <a:lumOff val="25000"/>
                  </a:sysClr>
                </a:solidFill>
                <a:sym typeface="Arial" panose="02080604020202020204" pitchFamily="34" charset="0"/>
              </a:rPr>
              <a:t>不添麻烦，做到量力而行；</a:t>
            </a:r>
            <a:endParaRPr lang="en-US" altLang="zh-CN" i="0" dirty="0">
              <a:solidFill>
                <a:sysClr val="windowText" lastClr="000000">
                  <a:lumMod val="75000"/>
                  <a:lumOff val="25000"/>
                </a:sysClr>
              </a:solidFill>
              <a:latin typeface="Arial" panose="02080604020202020204" pitchFamily="34" charset="0"/>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以创新为本</a:t>
            </a:r>
            <a:r>
              <a:rPr lang="zh-CN" altLang="en-US" dirty="0">
                <a:solidFill>
                  <a:sysClr val="windowText" lastClr="000000">
                    <a:lumMod val="75000"/>
                    <a:lumOff val="25000"/>
                  </a:sysClr>
                </a:solidFill>
                <a:sym typeface="Arial" panose="02080604020202020204" pitchFamily="34" charset="0"/>
              </a:rPr>
              <a:t>勇担使命</a:t>
            </a:r>
            <a:r>
              <a:rPr lang="en-US" altLang="zh-CN" dirty="0">
                <a:solidFill>
                  <a:sysClr val="windowText" lastClr="000000">
                    <a:lumMod val="75000"/>
                    <a:lumOff val="25000"/>
                  </a:sysClr>
                </a:solidFill>
                <a:sym typeface="Arial" panose="02080604020202020204" pitchFamily="34" charset="0"/>
              </a:rPr>
              <a:t>，</a:t>
            </a:r>
            <a:r>
              <a:rPr lang="zh-CN" altLang="en-US" dirty="0">
                <a:solidFill>
                  <a:sysClr val="windowText" lastClr="000000">
                    <a:lumMod val="75000"/>
                    <a:lumOff val="25000"/>
                  </a:sysClr>
                </a:solidFill>
                <a:sym typeface="Arial" panose="02080604020202020204" pitchFamily="34" charset="0"/>
              </a:rPr>
              <a:t>大胆突破，</a:t>
            </a:r>
            <a:r>
              <a:rPr lang="en-US" altLang="zh-CN" dirty="0">
                <a:solidFill>
                  <a:sysClr val="windowText" lastClr="000000">
                    <a:lumMod val="75000"/>
                    <a:lumOff val="25000"/>
                  </a:sysClr>
                </a:solidFill>
                <a:sym typeface="Arial" panose="02080604020202020204" pitchFamily="34" charset="0"/>
              </a:rPr>
              <a:t>不避责任，做到全力而为</a:t>
            </a:r>
            <a:r>
              <a:rPr lang="zh-CN" altLang="en-US" dirty="0">
                <a:solidFill>
                  <a:sysClr val="windowText" lastClr="000000">
                    <a:lumMod val="75000"/>
                    <a:lumOff val="25000"/>
                  </a:sysClr>
                </a:solidFill>
                <a:sym typeface="Arial" panose="02080604020202020204" pitchFamily="34" charset="0"/>
              </a:rPr>
              <a:t>；</a:t>
            </a: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r>
              <a:rPr lang="en-US" altLang="zh-CN" dirty="0">
                <a:solidFill>
                  <a:sysClr val="windowText" lastClr="000000">
                    <a:lumMod val="75000"/>
                    <a:lumOff val="25000"/>
                  </a:sysClr>
                </a:solidFill>
                <a:sym typeface="Arial" panose="02080604020202020204" pitchFamily="34" charset="0"/>
              </a:rPr>
              <a:t>        打造绝对忠诚的政治机关，管理规范的行政机关，优质高效的服务机关</a:t>
            </a:r>
            <a:r>
              <a:rPr lang="zh-CN" altLang="en-US" dirty="0">
                <a:solidFill>
                  <a:sysClr val="windowText" lastClr="000000">
                    <a:lumMod val="75000"/>
                    <a:lumOff val="25000"/>
                  </a:sysClr>
                </a:solidFill>
                <a:sym typeface="Arial" panose="02080604020202020204" pitchFamily="34" charset="0"/>
              </a:rPr>
              <a:t>。</a:t>
            </a:r>
            <a:endParaRPr lang="en-US" altLang="zh-CN" dirty="0">
              <a:solidFill>
                <a:sysClr val="windowText" lastClr="000000">
                  <a:lumMod val="75000"/>
                  <a:lumOff val="25000"/>
                </a:sysClr>
              </a:solidFill>
              <a:sym typeface="Arial" panose="02080604020202020204" pitchFamily="34" charset="0"/>
            </a:endParaRPr>
          </a:p>
          <a:p>
            <a:pPr algn="just">
              <a:lnSpc>
                <a:spcPct val="125000"/>
              </a:lnSpc>
              <a:spcBef>
                <a:spcPts val="0"/>
              </a:spcBef>
              <a:spcAft>
                <a:spcPts val="0"/>
              </a:spcAft>
            </a:pPr>
            <a:endParaRPr lang="en-US" altLang="zh-CN" b="1" dirty="0">
              <a:solidFill>
                <a:schemeClr val="tx1"/>
              </a:solidFill>
              <a:sym typeface="Arial" panose="02080604020202020204" pitchFamily="34" charset="0"/>
            </a:endParaRPr>
          </a:p>
          <a:p>
            <a:pPr algn="just">
              <a:lnSpc>
                <a:spcPct val="125000"/>
              </a:lnSpc>
              <a:spcBef>
                <a:spcPts val="0"/>
              </a:spcBef>
              <a:spcAft>
                <a:spcPts val="0"/>
              </a:spcAft>
            </a:pPr>
            <a:r>
              <a:rPr lang="en-US" altLang="zh-CN" b="1" dirty="0">
                <a:solidFill>
                  <a:schemeClr val="tx1"/>
                </a:solidFill>
                <a:sym typeface="Arial" panose="02080604020202020204" pitchFamily="34" charset="0"/>
              </a:rPr>
              <a:t>    </a:t>
            </a:r>
            <a:r>
              <a:rPr lang="en-US" altLang="zh-CN" dirty="0">
                <a:solidFill>
                  <a:sysClr val="windowText" lastClr="000000">
                    <a:lumMod val="75000"/>
                    <a:lumOff val="25000"/>
                  </a:sysClr>
                </a:solidFill>
                <a:sym typeface="Arial" panose="02080604020202020204" pitchFamily="34" charset="0"/>
              </a:rPr>
              <a:t>    努力适应新形势、抓住新机遇、展现新作为，</a:t>
            </a:r>
            <a:r>
              <a:rPr lang="zh-CN" altLang="en-US" dirty="0">
                <a:solidFill>
                  <a:sysClr val="windowText" lastClr="000000">
                    <a:lumMod val="75000"/>
                    <a:lumOff val="25000"/>
                  </a:sysClr>
                </a:solidFill>
                <a:sym typeface="Arial" panose="02080604020202020204" pitchFamily="34" charset="0"/>
              </a:rPr>
              <a:t>弘扬</a:t>
            </a:r>
            <a:r>
              <a:rPr lang="en-US" altLang="zh-CN" dirty="0">
                <a:solidFill>
                  <a:sysClr val="windowText" lastClr="000000">
                    <a:lumMod val="75000"/>
                    <a:lumOff val="25000"/>
                  </a:sysClr>
                </a:solidFill>
                <a:sym typeface="Arial" panose="02080604020202020204" pitchFamily="34" charset="0"/>
              </a:rPr>
              <a:t>“</a:t>
            </a:r>
            <a:r>
              <a:rPr lang="zh-CN" altLang="en-US" dirty="0">
                <a:solidFill>
                  <a:sysClr val="windowText" lastClr="000000">
                    <a:lumMod val="75000"/>
                    <a:lumOff val="25000"/>
                  </a:sysClr>
                </a:solidFill>
                <a:sym typeface="Arial" panose="02080604020202020204" pitchFamily="34" charset="0"/>
              </a:rPr>
              <a:t>严真细实快</a:t>
            </a:r>
            <a:r>
              <a:rPr lang="en-US" altLang="zh-CN" dirty="0">
                <a:solidFill>
                  <a:sysClr val="windowText" lastClr="000000">
                    <a:lumMod val="75000"/>
                    <a:lumOff val="25000"/>
                  </a:sysClr>
                </a:solidFill>
                <a:sym typeface="Arial" panose="02080604020202020204" pitchFamily="34" charset="0"/>
              </a:rPr>
              <a:t>”</a:t>
            </a:r>
            <a:r>
              <a:rPr lang="zh-CN" altLang="en-US" dirty="0">
                <a:solidFill>
                  <a:sysClr val="windowText" lastClr="000000">
                    <a:lumMod val="75000"/>
                    <a:lumOff val="25000"/>
                  </a:sysClr>
                </a:solidFill>
                <a:sym typeface="Arial" panose="02080604020202020204" pitchFamily="34" charset="0"/>
              </a:rPr>
              <a:t>工作作风，</a:t>
            </a:r>
            <a:r>
              <a:rPr lang="en-US" altLang="zh-CN" dirty="0">
                <a:solidFill>
                  <a:sysClr val="windowText" lastClr="000000">
                    <a:lumMod val="75000"/>
                    <a:lumOff val="25000"/>
                  </a:sysClr>
                </a:solidFill>
                <a:sym typeface="Arial" panose="02080604020202020204" pitchFamily="34" charset="0"/>
              </a:rPr>
              <a:t>锚定争创一流，笃志走在前列，为建设“六个新聊城”贡献机关事务力量，以优异成绩迎接党的二十大胜利召开。</a:t>
            </a:r>
            <a:endParaRPr lang="en-US" altLang="zh-CN" i="0" dirty="0">
              <a:solidFill>
                <a:sysClr val="windowText" lastClr="000000">
                  <a:lumMod val="75000"/>
                  <a:lumOff val="25000"/>
                </a:sysClr>
              </a:solidFill>
            </a:endParaRPr>
          </a:p>
          <a:p>
            <a:endParaRPr lang="en-US" altLang="zh-CN" i="0" dirty="0">
              <a:solidFill>
                <a:schemeClr val="tx1"/>
              </a:solidFill>
            </a:endParaRPr>
          </a:p>
        </p:txBody>
      </p:sp>
      <p:grpSp>
        <p:nvGrpSpPr>
          <p:cNvPr id="2" name="组合 1"/>
          <p:cNvGrpSpPr/>
          <p:nvPr/>
        </p:nvGrpSpPr>
        <p:grpSpPr>
          <a:xfrm>
            <a:off x="963930" y="695960"/>
            <a:ext cx="3738880" cy="521970"/>
            <a:chOff x="4871" y="902"/>
            <a:chExt cx="5888" cy="822"/>
          </a:xfrm>
        </p:grpSpPr>
        <p:cxnSp>
          <p:nvCxnSpPr>
            <p:cNvPr id="9" name="直接连接符 8"/>
            <p:cNvCxnSpPr/>
            <p:nvPr/>
          </p:nvCxnSpPr>
          <p:spPr>
            <a:xfrm>
              <a:off x="5391" y="1696"/>
              <a:ext cx="4847" cy="28"/>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sp>
          <p:nvSpPr>
            <p:cNvPr id="6" name="文本框 5"/>
            <p:cNvSpPr txBox="true"/>
            <p:nvPr/>
          </p:nvSpPr>
          <p:spPr>
            <a:xfrm>
              <a:off x="4871" y="902"/>
              <a:ext cx="5888" cy="822"/>
            </a:xfrm>
            <a:prstGeom prst="rect">
              <a:avLst/>
            </a:prstGeom>
            <a:noFill/>
          </p:spPr>
          <p:txBody>
            <a:bodyPr wrap="none" rtlCol="0" anchor="t">
              <a:spAutoFit/>
            </a:bodyPr>
            <a:p>
              <a:r>
                <a:rPr lang="en-US" altLang="zh-CN" sz="2800" dirty="0">
                  <a:solidFill>
                    <a:srgbClr val="046995"/>
                  </a:solidFill>
                  <a:latin typeface="Segoe UI" panose="020B0502040204020203" pitchFamily="34" charset="0"/>
                  <a:ea typeface="微软雅黑" panose="020B0503020204020204" charset="-122"/>
                  <a:sym typeface="Arial" panose="02080604020202020204" pitchFamily="34" charset="0"/>
                </a:rPr>
                <a:t>做好机关事务管理工作</a:t>
              </a:r>
              <a:endParaRPr lang="en-US" altLang="zh-CN" sz="2800" dirty="0">
                <a:solidFill>
                  <a:srgbClr val="046995"/>
                </a:solidFill>
                <a:latin typeface="Segoe UI" panose="020B0502040204020203" pitchFamily="34" charset="0"/>
                <a:ea typeface="微软雅黑" panose="020B0503020204020204" charset="-122"/>
                <a:sym typeface="Arial" panose="0208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5611495" y="4516120"/>
            <a:ext cx="968375" cy="400050"/>
          </a:xfrm>
          <a:prstGeom prst="rect">
            <a:avLst/>
          </a:prstGeom>
          <a:noFill/>
        </p:spPr>
        <p:txBody>
          <a:bodyPr wrap="none" rtlCol="0">
            <a:spAutoFit/>
          </a:bodyPr>
          <a:lstStyle/>
          <a:p>
            <a:pPr algn="ctr"/>
            <a:r>
              <a:rPr lang="en-US" altLang="zh-CN" sz="2000" dirty="0">
                <a:solidFill>
                  <a:schemeClr val="bg1"/>
                </a:solidFill>
                <a:latin typeface="Segoe UI" panose="020B0502040204020203" pitchFamily="34" charset="0"/>
                <a:ea typeface="微软雅黑" panose="020B0503020204020204" charset="-122"/>
                <a:cs typeface="+mn-ea"/>
                <a:sym typeface="Segoe UI" panose="020B0502040204020203" pitchFamily="34" charset="0"/>
              </a:rPr>
              <a:t>Author</a:t>
            </a:r>
            <a:endParaRPr lang="zh-CN" altLang="en-US" sz="2000" dirty="0">
              <a:solidFill>
                <a:schemeClr val="bg1"/>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51" name="组合 50"/>
          <p:cNvGrpSpPr/>
          <p:nvPr/>
        </p:nvGrpSpPr>
        <p:grpSpPr>
          <a:xfrm>
            <a:off x="2491105" y="2286635"/>
            <a:ext cx="2574290" cy="1835785"/>
            <a:chOff x="2488106" y="2185799"/>
            <a:chExt cx="2577380" cy="2278209"/>
          </a:xfrm>
          <a:effectLst>
            <a:outerShdw blurRad="50800" dist="38100" dir="2700000" algn="tl" rotWithShape="0">
              <a:prstClr val="black">
                <a:alpha val="10000"/>
              </a:prstClr>
            </a:outerShdw>
          </a:effectLst>
        </p:grpSpPr>
        <p:cxnSp>
          <p:nvCxnSpPr>
            <p:cNvPr id="43" name="直接连接符 42"/>
            <p:cNvCxnSpPr/>
            <p:nvPr/>
          </p:nvCxnSpPr>
          <p:spPr>
            <a:xfrm>
              <a:off x="2488106" y="2185800"/>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true">
              <a:off x="2488107" y="2185799"/>
              <a:ext cx="476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true">
            <a:off x="7126605" y="2286635"/>
            <a:ext cx="2581910" cy="1835785"/>
            <a:chOff x="2488106" y="2185799"/>
            <a:chExt cx="2577380" cy="2278209"/>
          </a:xfrm>
          <a:effectLst>
            <a:outerShdw blurRad="50800" dist="38100" dir="2700000" algn="tl" rotWithShape="0">
              <a:prstClr val="black">
                <a:alpha val="10000"/>
              </a:prstClr>
            </a:outerShdw>
          </a:effectLst>
        </p:grpSpPr>
        <p:cxnSp>
          <p:nvCxnSpPr>
            <p:cNvPr id="53" name="直接连接符 52"/>
            <p:cNvCxnSpPr/>
            <p:nvPr/>
          </p:nvCxnSpPr>
          <p:spPr>
            <a:xfrm>
              <a:off x="2488106" y="2191439"/>
              <a:ext cx="1721037"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true">
              <a:off x="2488106" y="2185799"/>
              <a:ext cx="0" cy="2278209"/>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88106" y="4464008"/>
              <a:ext cx="2577380" cy="0"/>
            </a:xfrm>
            <a:prstGeom prst="line">
              <a:avLst/>
            </a:prstGeom>
            <a:ln>
              <a:solidFill>
                <a:srgbClr val="C2DDCC"/>
              </a:solidFill>
            </a:ln>
          </p:spPr>
          <p:style>
            <a:lnRef idx="1">
              <a:schemeClr val="accent1"/>
            </a:lnRef>
            <a:fillRef idx="0">
              <a:schemeClr val="accent1"/>
            </a:fillRef>
            <a:effectRef idx="0">
              <a:schemeClr val="accent1"/>
            </a:effectRef>
            <a:fontRef idx="minor">
              <a:schemeClr val="tx1"/>
            </a:fontRef>
          </p:style>
        </p:cxnSp>
      </p:grpSp>
      <p:sp>
        <p:nvSpPr>
          <p:cNvPr id="60" name="直角三角形 59"/>
          <p:cNvSpPr/>
          <p:nvPr/>
        </p:nvSpPr>
        <p:spPr>
          <a:xfrm rot="5400000" flipH="true" flipV="true">
            <a:off x="9261136" y="3674574"/>
            <a:ext cx="447519" cy="447519"/>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sp>
        <p:nvSpPr>
          <p:cNvPr id="82" name="直角三角形 81"/>
          <p:cNvSpPr/>
          <p:nvPr/>
        </p:nvSpPr>
        <p:spPr>
          <a:xfrm rot="5400000">
            <a:off x="2491573" y="2284415"/>
            <a:ext cx="447519" cy="447519"/>
          </a:xfrm>
          <a:prstGeom prst="rtTriangle">
            <a:avLst/>
          </a:prstGeom>
          <a:solidFill>
            <a:srgbClr val="F9E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charset="-122"/>
              <a:sym typeface="Segoe UI" panose="020B0502040204020203" pitchFamily="34" charset="0"/>
            </a:endParaRPr>
          </a:p>
        </p:txBody>
      </p:sp>
      <p:grpSp>
        <p:nvGrpSpPr>
          <p:cNvPr id="2" name="组合 1"/>
          <p:cNvGrpSpPr/>
          <p:nvPr/>
        </p:nvGrpSpPr>
        <p:grpSpPr>
          <a:xfrm>
            <a:off x="3942080" y="4478550"/>
            <a:ext cx="4034155" cy="491490"/>
            <a:chOff x="4082283" y="5348909"/>
            <a:chExt cx="4034155" cy="491490"/>
          </a:xfrm>
        </p:grpSpPr>
        <p:sp>
          <p:nvSpPr>
            <p:cNvPr id="3" name="任意多边形: 形状 12"/>
            <p:cNvSpPr/>
            <p:nvPr/>
          </p:nvSpPr>
          <p:spPr>
            <a:xfrm flipH="true" flipV="true">
              <a:off x="4082283" y="5349008"/>
              <a:ext cx="4034155" cy="482600"/>
            </a:xfrm>
            <a:prstGeom prst="roundRect">
              <a:avLst>
                <a:gd name="adj" fmla="val 50000"/>
              </a:avLst>
            </a:prstGeom>
            <a:solidFill>
              <a:srgbClr val="046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Segoe UI" panose="020B0502040204020203" pitchFamily="34" charset="0"/>
                <a:ea typeface="微软雅黑" panose="020B0503020204020204" charset="-122"/>
                <a:cs typeface="+mn-ea"/>
                <a:sym typeface="Segoe UI" panose="020B0502040204020203" pitchFamily="34" charset="0"/>
              </a:endParaRPr>
            </a:p>
          </p:txBody>
        </p:sp>
        <p:sp>
          <p:nvSpPr>
            <p:cNvPr id="4" name="文本框 3"/>
            <p:cNvSpPr txBox="true"/>
            <p:nvPr/>
          </p:nvSpPr>
          <p:spPr>
            <a:xfrm>
              <a:off x="4347713" y="5348909"/>
              <a:ext cx="3484880" cy="491490"/>
            </a:xfrm>
            <a:prstGeom prst="rect">
              <a:avLst/>
            </a:prstGeom>
            <a:noFill/>
          </p:spPr>
          <p:txBody>
            <a:bodyPr wrap="none" rtlCol="0">
              <a:spAutoFit/>
            </a:bodyPr>
            <a:p>
              <a:pPr algn="ctr"/>
              <a:r>
                <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rPr>
                <a:t>聊城市机关事务管理局</a:t>
              </a:r>
              <a:endParaRPr lang="zh-CN" altLang="en-US" sz="2600" dirty="0">
                <a:solidFill>
                  <a:schemeClr val="bg1"/>
                </a:solidFill>
                <a:latin typeface="Segoe UI" panose="020B0502040204020203" pitchFamily="34" charset="0"/>
                <a:ea typeface="微软雅黑" panose="020B0503020204020204" charset="-122"/>
                <a:cs typeface="+mn-ea"/>
                <a:sym typeface="Segoe UI" panose="020B0502040204020203" pitchFamily="34" charset="0"/>
              </a:endParaRPr>
            </a:p>
          </p:txBody>
        </p:sp>
      </p:grpSp>
      <p:sp>
        <p:nvSpPr>
          <p:cNvPr id="5" name="文本框 4"/>
          <p:cNvSpPr txBox="true"/>
          <p:nvPr/>
        </p:nvSpPr>
        <p:spPr>
          <a:xfrm>
            <a:off x="4349750" y="2752725"/>
            <a:ext cx="3749040" cy="922020"/>
          </a:xfrm>
          <a:prstGeom prst="rect">
            <a:avLst/>
          </a:prstGeom>
          <a:noFill/>
        </p:spPr>
        <p:txBody>
          <a:bodyPr wrap="square" rtlCol="0">
            <a:spAutoFit/>
            <a:scene3d>
              <a:camera prst="orthographicFront"/>
              <a:lightRig rig="threePt" dir="t"/>
            </a:scene3d>
          </a:bodyPr>
          <a:p>
            <a:pPr algn="ctr"/>
            <a:r>
              <a:rPr lang="zh-CN" altLang="en-US" sz="5400">
                <a:solidFill>
                  <a:schemeClr val="accent1">
                    <a:lumMod val="50000"/>
                  </a:schemeClr>
                </a:solidFill>
                <a:effectLst>
                  <a:outerShdw blurRad="38100" dist="25400" dir="5400000" algn="ctr" rotWithShape="0">
                    <a:srgbClr val="6E747A">
                      <a:alpha val="43000"/>
                    </a:srgbClr>
                  </a:outerShdw>
                </a:effectLst>
              </a:rPr>
              <a:t>谢谢大家！</a:t>
            </a:r>
            <a:endParaRPr lang="zh-CN" altLang="en-US" sz="5400">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799200" y="1706400"/>
            <a:ext cx="9360535" cy="3584575"/>
          </a:xfrm>
          <a:prstGeom prst="rect">
            <a:avLst/>
          </a:prstGeom>
          <a:noFill/>
        </p:spPr>
        <p:txBody>
          <a:bodyPr wrap="square" rtlCol="0">
            <a:spAutoFit/>
          </a:bodyPr>
          <a:lstStyle/>
          <a:p>
            <a:pPr indent="0" algn="just" fontAlgn="auto">
              <a:lnSpc>
                <a:spcPts val="3000"/>
              </a:lnSpc>
              <a:buFont typeface="Arial" panose="02080604020202020204" pitchFamily="34" charset="0"/>
              <a:buChar char="•"/>
            </a:pPr>
            <a:r>
              <a:rPr lang="en-US" altLang="zh-CN" sz="28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en-US" alt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 </a:t>
            </a:r>
            <a:r>
              <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rPr>
              <a:t>职能演变</a:t>
            </a:r>
            <a:endParaRPr lang="zh-CN" sz="24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marL="342900" indent="0" algn="just" fontAlgn="auto">
              <a:lnSpc>
                <a:spcPts val="3000"/>
              </a:lnSpc>
              <a:buFont typeface="Arial" panose="02080604020202020204" pitchFamily="34" charset="0"/>
              <a:buChar char="•"/>
            </a:pPr>
            <a:endParaRPr lang="en-US" altLang="zh-CN" sz="2000"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a:p>
            <a:pPr indent="0" algn="just" fontAlgn="auto">
              <a:lnSpc>
                <a:spcPts val="3000"/>
              </a:lnSpc>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 2000年</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增加了中央国家机关各部门所属单位国有资产管理的职能，接收了中央行政事业单位国有资产产权登记档案。</a:t>
            </a:r>
            <a:endParaRPr lang="en-US" altLang="zh-CN" dirty="0">
              <a:solidFill>
                <a:schemeClr val="accent2">
                  <a:lumMod val="75000"/>
                </a:schemeClr>
              </a:solidFill>
              <a:latin typeface="+mj-ea"/>
              <a:ea typeface="+mj-ea"/>
              <a:cs typeface="+mj-ea"/>
              <a:sym typeface="Segoe UI" panose="020B0502040204020203" pitchFamily="34" charset="0"/>
            </a:endParaRPr>
          </a:p>
          <a:p>
            <a:pPr indent="0" algn="just" fontAlgn="auto">
              <a:lnSpc>
                <a:spcPts val="3000"/>
              </a:lnSpc>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2010年</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增加了推进、指导、协调、监督全国公共机构节能工作的职责。</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2012年6月</a:t>
            </a:r>
            <a:r>
              <a:rPr lang="zh-CN" altLang="en-US" dirty="0">
                <a:solidFill>
                  <a:srgbClr val="EE8C51"/>
                </a:solidFill>
                <a:latin typeface="+mj-ea"/>
                <a:ea typeface="+mj-ea"/>
                <a:cs typeface="+mj-ea"/>
                <a:sym typeface="Segoe UI" panose="020B0502040204020203" pitchFamily="34" charset="0"/>
              </a:rPr>
              <a:t>，</a:t>
            </a:r>
            <a:r>
              <a:rPr lang="en-US" altLang="zh-CN" dirty="0">
                <a:solidFill>
                  <a:schemeClr val="tx1">
                    <a:lumMod val="85000"/>
                    <a:lumOff val="15000"/>
                  </a:schemeClr>
                </a:solidFill>
                <a:latin typeface="+mj-ea"/>
                <a:ea typeface="+mj-ea"/>
                <a:cs typeface="+mj-ea"/>
                <a:sym typeface="Segoe UI" panose="020B0502040204020203" pitchFamily="34" charset="0"/>
              </a:rPr>
              <a:t>《机关事务管理条例》公布，明确了负责拟定有关机关事务管理的规章制度，指导下级政府公务用车、公务接待、公共机构节约能源资源等工作。             </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indent="0" algn="just" fontAlgn="auto">
              <a:lnSpc>
                <a:spcPts val="3000"/>
              </a:lnSpc>
            </a:pPr>
            <a:r>
              <a:rPr lang="en-US" altLang="zh-CN" dirty="0">
                <a:solidFill>
                  <a:schemeClr val="accent2">
                    <a:lumMod val="75000"/>
                  </a:schemeClr>
                </a:solidFill>
                <a:latin typeface="+mj-ea"/>
                <a:ea typeface="+mj-ea"/>
                <a:cs typeface="+mj-ea"/>
                <a:sym typeface="Segoe UI" panose="020B0502040204020203" pitchFamily="34" charset="0"/>
              </a:rPr>
              <a:t>       </a:t>
            </a:r>
            <a:r>
              <a:rPr lang="en-US" altLang="zh-CN" dirty="0">
                <a:solidFill>
                  <a:srgbClr val="EE8C51"/>
                </a:solidFill>
                <a:latin typeface="+mj-ea"/>
                <a:ea typeface="+mj-ea"/>
                <a:cs typeface="+mj-ea"/>
                <a:sym typeface="Segoe UI" panose="020B0502040204020203" pitchFamily="34" charset="0"/>
              </a:rPr>
              <a:t>2013年3月，</a:t>
            </a:r>
            <a:r>
              <a:rPr lang="en-US" altLang="zh-CN" dirty="0">
                <a:solidFill>
                  <a:schemeClr val="tx1">
                    <a:lumMod val="85000"/>
                    <a:lumOff val="15000"/>
                  </a:schemeClr>
                </a:solidFill>
                <a:latin typeface="+mj-ea"/>
                <a:ea typeface="+mj-ea"/>
                <a:cs typeface="+mj-ea"/>
                <a:sym typeface="Segoe UI" panose="020B0502040204020203" pitchFamily="34" charset="0"/>
              </a:rPr>
              <a:t>国务院机关事务管理局更名为国家机关事务管理局至今。</a:t>
            </a:r>
            <a:endParaRPr lang="en-US" altLang="zh-CN" dirty="0">
              <a:solidFill>
                <a:schemeClr val="tx1">
                  <a:lumMod val="85000"/>
                  <a:lumOff val="15000"/>
                </a:schemeClr>
              </a:solidFill>
              <a:latin typeface="+mj-ea"/>
              <a:ea typeface="+mj-ea"/>
              <a:cs typeface="+mj-ea"/>
              <a:sym typeface="Segoe UI" panose="020B0502040204020203" pitchFamily="34" charset="0"/>
            </a:endParaRPr>
          </a:p>
          <a:p>
            <a:pPr algn="l">
              <a:lnSpc>
                <a:spcPct val="150000"/>
              </a:lnSpc>
            </a:pPr>
            <a:r>
              <a:rPr lang="en-US" altLang="en-US" dirty="0">
                <a:solidFill>
                  <a:schemeClr val="accent2">
                    <a:lumMod val="75000"/>
                  </a:schemeClr>
                </a:solidFill>
                <a:latin typeface="Segoe UI" panose="020B0502040204020203" pitchFamily="34" charset="0"/>
                <a:ea typeface="微软雅黑" panose="020B0503020204020204" charset="-122"/>
                <a:cs typeface="+mn-ea"/>
                <a:sym typeface="Segoe UI" panose="020B0502040204020203" pitchFamily="34" charset="0"/>
              </a:rPr>
              <a:t>     </a:t>
            </a:r>
            <a:endParaRPr lang="en-US" altLang="zh-CN" dirty="0">
              <a:solidFill>
                <a:schemeClr val="tx1">
                  <a:lumMod val="85000"/>
                  <a:lumOff val="15000"/>
                </a:schemeClr>
              </a:solidFill>
              <a:latin typeface="Segoe UI" panose="020B0502040204020203" pitchFamily="34" charset="0"/>
              <a:ea typeface="微软雅黑" panose="020B0503020204020204" charset="-122"/>
              <a:cs typeface="+mn-ea"/>
              <a:sym typeface="Segoe UI" panose="020B0502040204020203" pitchFamily="34" charset="0"/>
            </a:endParaRPr>
          </a:p>
        </p:txBody>
      </p:sp>
      <p:grpSp>
        <p:nvGrpSpPr>
          <p:cNvPr id="13" name="组合 12"/>
          <p:cNvGrpSpPr/>
          <p:nvPr/>
        </p:nvGrpSpPr>
        <p:grpSpPr>
          <a:xfrm>
            <a:off x="1013460" y="709200"/>
            <a:ext cx="5262880" cy="655414"/>
            <a:chOff x="4875153" y="971101"/>
            <a:chExt cx="5770880" cy="879244"/>
          </a:xfrm>
        </p:grpSpPr>
        <p:sp>
          <p:nvSpPr>
            <p:cNvPr id="14" name="文本框 13"/>
            <p:cNvSpPr txBox="true"/>
            <p:nvPr/>
          </p:nvSpPr>
          <p:spPr>
            <a:xfrm>
              <a:off x="4875153" y="971101"/>
              <a:ext cx="5770880" cy="782858"/>
            </a:xfrm>
            <a:prstGeom prst="rect">
              <a:avLst/>
            </a:prstGeom>
            <a:noFill/>
          </p:spPr>
          <p:txBody>
            <a:bodyPr wrap="square" rtlCol="0">
              <a:spAutoFit/>
            </a:bodyPr>
            <a:lstStyle/>
            <a:p>
              <a:pPr algn="ctr"/>
              <a:r>
                <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rPr>
                <a:t>从历史沿革看机关事务</a:t>
              </a:r>
              <a:endParaRPr lang="zh-CN" altLang="en-US" sz="3200" dirty="0">
                <a:solidFill>
                  <a:srgbClr val="046995"/>
                </a:solidFill>
                <a:latin typeface="Segoe UI" panose="020B0502040204020203" pitchFamily="34" charset="0"/>
                <a:ea typeface="微软雅黑" panose="020B0503020204020204" charset="-122"/>
                <a:sym typeface="Segoe UI" panose="020B0502040204020203" pitchFamily="34" charset="0"/>
              </a:endParaRPr>
            </a:p>
          </p:txBody>
        </p:sp>
        <p:cxnSp>
          <p:nvCxnSpPr>
            <p:cNvPr id="16" name="直接连接符 15"/>
            <p:cNvCxnSpPr/>
            <p:nvPr/>
          </p:nvCxnSpPr>
          <p:spPr>
            <a:xfrm flipV="true">
              <a:off x="5548469" y="1828197"/>
              <a:ext cx="4413804" cy="22148"/>
            </a:xfrm>
            <a:prstGeom prst="line">
              <a:avLst/>
            </a:prstGeom>
            <a:ln w="63500" cap="rnd">
              <a:solidFill>
                <a:srgbClr val="F9E14A"/>
              </a:solidFill>
              <a:roun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true"/>
          </p:cNvPicPr>
          <p:nvPr/>
        </p:nvPicPr>
        <p:blipFill>
          <a:blip r:embed="rId1"/>
          <a:stretch>
            <a:fillRect/>
          </a:stretch>
        </p:blipFill>
        <p:spPr>
          <a:xfrm>
            <a:off x="3048000" y="4894580"/>
            <a:ext cx="6096000" cy="1152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1_1"/>
  <p:tag name="KSO_WM_UNIT_ID" val="diagram287_4*l_h_a*1_1_1"/>
  <p:tag name="KSO_WM_UNIT_CLEAR" val="1"/>
  <p:tag name="KSO_WM_UNIT_LAYERLEVEL" val="1_1_1"/>
  <p:tag name="KSO_WM_UNIT_VALUE" val="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5"/>
  <p:tag name="KSO_WM_UNIT_TEXT_FILL_TYPE" val="1"/>
</p:tagLst>
</file>

<file path=ppt/tags/tag101.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1"/>
  <p:tag name="KSO_WM_UNIT_ID" val="diagram287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102.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1_1"/>
  <p:tag name="KSO_WM_UNIT_ID" val="diagram287_4*l_h_f*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26"/>
  <p:tag name="KSO_WM_DIAGRAM_GROUP_CODE" val="l1-1"/>
  <p:tag name="KSO_WM_UNIT_FILL_FORE_SCHEMECOLOR_INDEX" val="5"/>
  <p:tag name="KSO_WM_UNIT_FILL_TYPE" val="1"/>
  <p:tag name="KSO_WM_UNIT_TEXT_FILL_FORE_SCHEMECOLOR_INDEX" val="14"/>
  <p:tag name="KSO_WM_UNIT_TEXT_FILL_TYPE" val="1"/>
</p:tagLst>
</file>

<file path=ppt/tags/tag103.xml><?xml version="1.0" encoding="utf-8"?>
<p:tagLst xmlns:p="http://schemas.openxmlformats.org/presentationml/2006/main">
  <p:tag name="KSO_WM_TAG_VERSION" val="1.0"/>
  <p:tag name="KSO_WM_BEAUTIFY_FLAG" val="#wm#"/>
  <p:tag name="KSO_WM_UNIT_TYPE" val="i"/>
  <p:tag name="KSO_WM_UNIT_ID" val="diagram160230_3*i*1"/>
  <p:tag name="KSO_WM_TEMPLATE_CATEGORY" val="diagram"/>
  <p:tag name="KSO_WM_TEMPLATE_INDEX" val="160230"/>
  <p:tag name="KSO_WM_UNIT_INDEX" val="1"/>
</p:tagLst>
</file>

<file path=ppt/tags/tag104.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1_1"/>
  <p:tag name="KSO_WM_UNIT_ID" val="258*l_h_f*1_1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TAG_VERSION" val="1.0"/>
  <p:tag name="KSO_WM_BEAUTIFY_FLAG" val="#wm#"/>
  <p:tag name="KSO_WM_UNIT_TYPE" val="i"/>
  <p:tag name="KSO_WM_UNIT_ID" val="diagram160230_3*i*8"/>
  <p:tag name="KSO_WM_TEMPLATE_CATEGORY" val="diagram"/>
  <p:tag name="KSO_WM_TEMPLATE_INDEX" val="160230"/>
  <p:tag name="KSO_WM_UNIT_INDEX" val="8"/>
</p:tagLst>
</file>

<file path=ppt/tags/tag107.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2_1"/>
  <p:tag name="KSO_WM_UNIT_ID" val="258*l_h_f*1_2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3"/>
  <p:tag name="KSO_WM_UNIT_ID" val="258*l_i*1_3"/>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TAG_VERSION" val="1.0"/>
  <p:tag name="KSO_WM_BEAUTIFY_FLAG" val="#wm#"/>
  <p:tag name="KSO_WM_UNIT_TYPE" val="i"/>
  <p:tag name="KSO_WM_UNIT_ID" val="diagram160230_3*i*15"/>
  <p:tag name="KSO_WM_TEMPLATE_CATEGORY" val="diagram"/>
  <p:tag name="KSO_WM_TEMPLATE_INDEX" val="160230"/>
  <p:tag name="KSO_WM_UNIT_INDEX" val="1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3_1"/>
  <p:tag name="KSO_WM_UNIT_ID" val="258*l_h_f*1_3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5"/>
  <p:tag name="KSO_WM_UNIT_ID" val="258*l_i*1_5"/>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TAG_VERSION" val="1.0"/>
  <p:tag name="KSO_WM_BEAUTIFY_FLAG" val="#wm#"/>
  <p:tag name="KSO_WM_UNIT_TYPE" val="i"/>
  <p:tag name="KSO_WM_UNIT_ID" val="diagram160230_3*i*1"/>
  <p:tag name="KSO_WM_TEMPLATE_CATEGORY" val="diagram"/>
  <p:tag name="KSO_WM_TEMPLATE_INDEX" val="160230"/>
  <p:tag name="KSO_WM_UNIT_INDEX" val="1"/>
</p:tagLst>
</file>

<file path=ppt/tags/tag113.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1_1"/>
  <p:tag name="KSO_WM_UNIT_ID" val="258*l_h_f*1_1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TAG_VERSION" val="1.0"/>
  <p:tag name="KSO_WM_BEAUTIFY_FLAG" val="#wm#"/>
  <p:tag name="KSO_WM_UNIT_TYPE" val="i"/>
  <p:tag name="KSO_WM_UNIT_ID" val="diagram160230_3*i*1"/>
  <p:tag name="KSO_WM_TEMPLATE_CATEGORY" val="diagram"/>
  <p:tag name="KSO_WM_TEMPLATE_INDEX" val="160230"/>
  <p:tag name="KSO_WM_UNIT_INDEX" val="1"/>
</p:tagLst>
</file>

<file path=ppt/tags/tag116.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1_1"/>
  <p:tag name="KSO_WM_UNIT_ID" val="258*l_h_f*1_1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TAG_VERSION" val="1.0"/>
  <p:tag name="KSO_WM_BEAUTIFY_FLAG" val="#wm#"/>
  <p:tag name="KSO_WM_UNIT_TYPE" val="i"/>
  <p:tag name="KSO_WM_UNIT_ID" val="diagram160230_3*i*1"/>
  <p:tag name="KSO_WM_TEMPLATE_CATEGORY" val="diagram"/>
  <p:tag name="KSO_WM_TEMPLATE_INDEX" val="160230"/>
  <p:tag name="KSO_WM_UNIT_INDEX" val="1"/>
</p:tagLst>
</file>

<file path=ppt/tags/tag119.xml><?xml version="1.0" encoding="utf-8"?>
<p:tagLst xmlns:p="http://schemas.openxmlformats.org/presentationml/2006/main">
  <p:tag name="KSO_WM_TAG_VERSION" val="1.0"/>
  <p:tag name="KSO_WM_TEMPLATE_CATEGORY" val="diagram"/>
  <p:tag name="KSO_WM_TEMPLATE_INDEX" val="160230"/>
  <p:tag name="KSO_WM_UNIT_TYPE" val="l_h_f"/>
  <p:tag name="KSO_WM_UNIT_INDEX" val="1_1_1"/>
  <p:tag name="KSO_WM_UNIT_ID" val="258*l_h_f*1_1_1"/>
  <p:tag name="KSO_WM_UNIT_CLEAR" val="1"/>
  <p:tag name="KSO_WM_UNIT_LAYERLEVEL" val="1_1_1"/>
  <p:tag name="KSO_WM_UNIT_VALUE" val="27"/>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TEMPLATE_CATEGORY" val="diagram"/>
  <p:tag name="KSO_WM_TEMPLATE_INDEX" val="160230"/>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PLACING_PICTURE_USER_VIEWPORT" val="{&quot;height&quot;:9239,&quot;width&quot;:6744}"/>
</p:tagLst>
</file>

<file path=ppt/tags/tag122.xml><?xml version="1.0" encoding="utf-8"?>
<p:tagLst xmlns:p="http://schemas.openxmlformats.org/presentationml/2006/main">
  <p:tag name="KSO_WM_TAG_VERSION" val="1.0"/>
  <p:tag name="KSO_WM_BEAUTIFY_FLAG" val="#wm#"/>
  <p:tag name="KSO_WM_UNIT_ID" val="diagram160545_2*l_h_a*1_1_1"/>
  <p:tag name="KSO_WM_TEMPLATE_CATEGORY" val="diagram"/>
  <p:tag name="KSO_WM_TEMPLATE_INDEX" val="160545"/>
  <p:tag name="KSO_WM_UNIT_TYPE" val="l_h_a"/>
  <p:tag name="KSO_WM_UNIT_INDEX" val="1_1_1"/>
  <p:tag name="KSO_WM_UNIT_CLEAR" val="1"/>
  <p:tag name="KSO_WM_UNIT_LAYERLEVEL" val="1_1_1"/>
  <p:tag name="KSO_WM_UNIT_VALUE" val="48"/>
  <p:tag name="KSO_WM_UNIT_HIGHLIGHT" val="0"/>
  <p:tag name="KSO_WM_UNIT_COMPATIBLE" val="0"/>
  <p:tag name="KSO_WM_UNIT_PRESET_TEXT" val="Lorem ipsum dolor"/>
  <p:tag name="KSO_WM_DIAGRAM_GROUP_CODE" val="l1-1"/>
  <p:tag name="KSO_WM_UNIT_FILL_FORE_SCHEMECOLOR_INDEX" val="5"/>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TAG_VERSION" val="1.0"/>
  <p:tag name="KSO_WM_BEAUTIFY_FLAG" val="#wm#"/>
  <p:tag name="KSO_WM_UNIT_ID" val="diagram160545_2*l_h_f*1_1_1"/>
  <p:tag name="KSO_WM_TEMPLATE_CATEGORY" val="diagram"/>
  <p:tag name="KSO_WM_TEMPLATE_INDEX" val="160545"/>
  <p:tag name="KSO_WM_UNIT_TYPE" val="l_h_f"/>
  <p:tag name="KSO_WM_UNIT_INDEX" val="1_1_1"/>
  <p:tag name="KSO_WM_UNIT_CLEAR" val="1"/>
  <p:tag name="KSO_WM_UNIT_LAYERLEVEL" val="1_1_1"/>
  <p:tag name="KSO_WM_UNIT_VALUE" val="100"/>
  <p:tag name="KSO_WM_UNIT_HIGHLIGHT" val="0"/>
  <p:tag name="KSO_WM_UNIT_COMPATIBLE" val="0"/>
  <p:tag name="KSO_WM_UNIT_PRESET_TEXT_INDEX" val="4"/>
  <p:tag name="KSO_WM_UNIT_PRESET_TEXT_LEN" val="57"/>
  <p:tag name="KSO_WM_DIAGRAM_GROUP_CODE" val="l1-1"/>
  <p:tag name="KSO_WM_UNIT_SHADOW_SCHEMECOLOR_INDEX" val="16"/>
  <p:tag name="KSO_WM_UNIT_TEXT_FILL_FORE_SCHEMECOLOR_INDEX" val="13"/>
  <p:tag name="KSO_WM_UNIT_TEXT_FILL_TYPE" val="1"/>
</p:tagLst>
</file>

<file path=ppt/tags/tag124.xml><?xml version="1.0" encoding="utf-8"?>
<p:tagLst xmlns:p="http://schemas.openxmlformats.org/presentationml/2006/main">
  <p:tag name="KSO_WM_TAG_VERSION" val="1.0"/>
  <p:tag name="KSO_WM_BEAUTIFY_FLAG" val="#wm#"/>
  <p:tag name="KSO_WM_UNIT_ID" val="diagram160545_2*l_h_a*1_2_1"/>
  <p:tag name="KSO_WM_TEMPLATE_CATEGORY" val="diagram"/>
  <p:tag name="KSO_WM_TEMPLATE_INDEX" val="160545"/>
  <p:tag name="KSO_WM_UNIT_TYPE" val="l_h_a"/>
  <p:tag name="KSO_WM_UNIT_INDEX" val="1_2_1"/>
  <p:tag name="KSO_WM_UNIT_CLEAR" val="1"/>
  <p:tag name="KSO_WM_UNIT_LAYERLEVEL" val="1_1_1"/>
  <p:tag name="KSO_WM_UNIT_VALUE" val="48"/>
  <p:tag name="KSO_WM_UNIT_HIGHLIGHT" val="0"/>
  <p:tag name="KSO_WM_UNIT_COMPATIBLE" val="0"/>
  <p:tag name="KSO_WM_UNIT_PRESET_TEXT" val="Lorem ipsum dolor"/>
  <p:tag name="KSO_WM_DIAGRAM_GROUP_CODE" val="l1-1"/>
  <p:tag name="KSO_WM_UNIT_FILL_FORE_SCHEMECOLOR_INDEX" val="6"/>
  <p:tag name="KSO_WM_UNIT_FILL_TYPE" val="1"/>
  <p:tag name="KSO_WM_UNIT_TEXT_FILL_FORE_SCHEMECOLOR_INDEX" val="14"/>
  <p:tag name="KSO_WM_UNIT_TEXT_FILL_TYPE" val="1"/>
</p:tagLst>
</file>

<file path=ppt/tags/tag125.xml><?xml version="1.0" encoding="utf-8"?>
<p:tagLst xmlns:p="http://schemas.openxmlformats.org/presentationml/2006/main">
  <p:tag name="KSO_WM_TAG_VERSION" val="1.0"/>
  <p:tag name="KSO_WM_BEAUTIFY_FLAG" val="#wm#"/>
  <p:tag name="KSO_WM_UNIT_ID" val="diagram160545_2*l_i*1_1"/>
  <p:tag name="KSO_WM_TEMPLATE_CATEGORY" val="diagram"/>
  <p:tag name="KSO_WM_TEMPLATE_INDEX" val="160545"/>
  <p:tag name="KSO_WM_UNIT_TYPE" val="l_i"/>
  <p:tag name="KSO_WM_UNIT_INDEX" val="1_1"/>
  <p:tag name="KSO_WM_UNIT_CLEAR" val="1"/>
  <p:tag name="KSO_WM_UNIT_LAYERLEVEL" val="1_1"/>
  <p:tag name="KSO_WM_DIAGRAM_GROUP_CODE" val="l1-1"/>
  <p:tag name="KSO_WM_UNIT_FILL_FORE_SCHEMECOLOR_INDEX" val="14"/>
  <p:tag name="KSO_WM_UNIT_FILL_TYPE" val="1"/>
</p:tagLst>
</file>

<file path=ppt/tags/tag126.xml><?xml version="1.0" encoding="utf-8"?>
<p:tagLst xmlns:p="http://schemas.openxmlformats.org/presentationml/2006/main">
  <p:tag name="KSO_WM_TAG_VERSION" val="1.0"/>
  <p:tag name="KSO_WM_BEAUTIFY_FLAG" val="#wm#"/>
  <p:tag name="KSO_WM_UNIT_ID" val="diagram160545_2*l_i*1_1"/>
  <p:tag name="KSO_WM_TEMPLATE_CATEGORY" val="diagram"/>
  <p:tag name="KSO_WM_TEMPLATE_INDEX" val="160545"/>
  <p:tag name="KSO_WM_UNIT_TYPE" val="l_i"/>
  <p:tag name="KSO_WM_UNIT_INDEX" val="1_1"/>
  <p:tag name="KSO_WM_UNIT_CLEAR" val="1"/>
  <p:tag name="KSO_WM_UNIT_LAYERLEVEL" val="1_1"/>
  <p:tag name="KSO_WM_DIAGRAM_GROUP_CODE" val="l1-1"/>
  <p:tag name="KSO_WM_UNIT_FILL_FORE_SCHEMECOLOR_INDEX" val="14"/>
  <p:tag name="KSO_WM_UNIT_FILL_TYPE" val="1"/>
</p:tagLst>
</file>

<file path=ppt/tags/tag127.xml><?xml version="1.0" encoding="utf-8"?>
<p:tagLst xmlns:p="http://schemas.openxmlformats.org/presentationml/2006/main">
  <p:tag name="KSO_WM_TAG_VERSION" val="1.0"/>
  <p:tag name="KSO_WM_BEAUTIFY_FLAG" val="#wm#"/>
  <p:tag name="KSO_WM_UNIT_ID" val="diagram160545_6*l_h_f*1_1_1"/>
  <p:tag name="KSO_WM_TEMPLATE_CATEGORY" val="diagram"/>
  <p:tag name="KSO_WM_TEMPLATE_INDEX" val="160545"/>
  <p:tag name="KSO_WM_UNIT_TYPE" val="l_h_f"/>
  <p:tag name="KSO_WM_UNIT_INDEX" val="1_1_1"/>
  <p:tag name="KSO_WM_UNIT_CLEAR" val="1"/>
  <p:tag name="KSO_WM_UNIT_LAYERLEVEL" val="1_1_1"/>
  <p:tag name="KSO_WM_UNIT_VALUE" val="63"/>
  <p:tag name="KSO_WM_UNIT_HIGHLIGHT" val="0"/>
  <p:tag name="KSO_WM_UNIT_COMPATIBLE" val="0"/>
  <p:tag name="KSO_WM_UNIT_PRESET_TEXT_INDEX" val="4"/>
  <p:tag name="KSO_WM_DIAGRAM_GROUP_CODE" val="l1-1"/>
  <p:tag name="KSO_WM_UNIT_PRESET_TEXT_LEN" val="48"/>
  <p:tag name="KSO_WM_UNIT_SHADOW_SCHEMECOLOR_INDEX" val="16"/>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PLACING_PICTURE" val="122135.529"/>
  <p:tag name="KSO_WM_BEAUTIFY_FLAG" val=""/>
  <p:tag name="KSO_WM_UNIT_INDEX" val=""/>
  <p:tag name="KSO_WM_UNIT_ID" val=""/>
  <p:tag name="KSO_WM_UNIT_PLACING_PICTURE_USER_RELATIVERECTANGLE" val="{&quot;bottom&quot;:0,&quot;left&quot;:0,&quot;right&quot;:0,&quot;top&quot;:0}"/>
  <p:tag name="KSO_WM_UNIT_PLACING_PICTURE_COLLAGE_RELATIVERECTANGLE" val="{&quot;bottom&quot;:0.16312100609178665,&quot;left&quot;:0,&quot;right&quot;:0,&quot;top&quot;:0.16312100609178665}"/>
  <p:tag name="KSO_WM_UNIT_PLACING_PICTURE_COLLAGE_VIEWPORT" val="{&quot;height&quot;:1305.472412109375,&quot;width&quot;:1937.598419189453}"/>
  <p:tag name="KSO_WM_UNIT_PLACING_PICTURE_INFO" val="{&quot;code&quot;:&quot;bAb[1]&quot;,&quot;full_picture&quot;:false,&quot;last_crop_picture&quot;:&quot;bAb[1]&quot;,&quot;scheme&quot;:&quot;4-1&quot;,&quot;spacing&quot;:5}"/>
</p:tagLst>
</file>

<file path=ppt/tags/tag63.xml><?xml version="1.0" encoding="utf-8"?>
<p:tagLst xmlns:p="http://schemas.openxmlformats.org/presentationml/2006/main">
  <p:tag name="KSO_WM_UNIT_PLACING_PICTURE" val="122135.529"/>
  <p:tag name="KSO_WM_BEAUTIFY_FLAG" val=""/>
  <p:tag name="KSO_WM_UNIT_INDEX" val=""/>
  <p:tag name="KSO_WM_UNIT_ID" val=""/>
  <p:tag name="KSO_WM_UNIT_PLACING_PICTURE_USER_RELATIVERECTANGLE" val="{&quot;bottom&quot;:0,&quot;left&quot;:0,&quot;right&quot;:0,&quot;top&quot;:0}"/>
  <p:tag name="KSO_WM_UNIT_PLACING_PICTURE_COLLAGE_RELATIVERECTANGLE" val="{&quot;bottom&quot;:0.16312100609178665,&quot;left&quot;:0,&quot;right&quot;:0,&quot;top&quot;:0.16312100609178665}"/>
  <p:tag name="KSO_WM_UNIT_PLACING_PICTURE_COLLAGE_VIEWPORT" val="{&quot;height&quot;:1305.472412109375,&quot;width&quot;:1937.598419189453}"/>
  <p:tag name="KSO_WM_UNIT_PLACING_PICTURE_INFO" val="{&quot;code&quot;:&quot;bAb[1]&quot;,&quot;full_picture&quot;:false,&quot;last_crop_picture&quot;:&quot;bAb[1]&quot;,&quot;scheme&quot;:&quot;4-1&quot;,&quot;spacing&quot;:5}"/>
</p:tagLst>
</file>

<file path=ppt/tags/tag64.xml><?xml version="1.0" encoding="utf-8"?>
<p:tagLst xmlns:p="http://schemas.openxmlformats.org/presentationml/2006/main">
  <p:tag name="KSO_WM_UNIT_PLACING_PICTURE" val="122135.529"/>
  <p:tag name="KSO_WM_BEAUTIFY_FLAG" val=""/>
  <p:tag name="KSO_WM_UNIT_INDEX" val=""/>
  <p:tag name="KSO_WM_UNIT_ID" val=""/>
  <p:tag name="KSO_WM_UNIT_PLACING_PICTURE_USER_RELATIVERECTANGLE" val="{&quot;bottom&quot;:0,&quot;left&quot;:0,&quot;right&quot;:0,&quot;top&quot;:0}"/>
  <p:tag name="KSO_WM_UNIT_PLACING_PICTURE_COLLAGE_RELATIVERECTANGLE" val="{&quot;bottom&quot;:0.16312100609178665,&quot;left&quot;:0,&quot;right&quot;:0,&quot;top&quot;:0.16312100609178665}"/>
  <p:tag name="KSO_WM_UNIT_PLACING_PICTURE_COLLAGE_VIEWPORT" val="{&quot;height&quot;:1305.472412109375,&quot;width&quot;:1937.598419189453}"/>
  <p:tag name="KSO_WM_UNIT_PLACING_PICTURE_INFO" val="{&quot;code&quot;:&quot;bAb[1]&quot;,&quot;full_picture&quot;:false,&quot;last_crop_picture&quot;:&quot;bAb[1]&quot;,&quot;scheme&quot;:&quot;4-1&quot;,&quot;spacing&quot;:5}"/>
</p:tagLst>
</file>

<file path=ppt/tags/tag65.xml><?xml version="1.0" encoding="utf-8"?>
<p:tagLst xmlns:p="http://schemas.openxmlformats.org/presentationml/2006/main">
  <p:tag name="ISLIDE.ICON" val="#40603;#133191;#164620;#102035;"/>
</p:tagLst>
</file>

<file path=ppt/tags/tag66.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1_1"/>
  <p:tag name="KSO_WM_UNIT_ID" val="diagram287_3*l_h_a*1_1_1"/>
  <p:tag name="KSO_WM_UNIT_CLEAR" val="1"/>
  <p:tag name="KSO_WM_UNIT_LAYERLEVEL" val="1_1_1"/>
  <p:tag name="KSO_WM_UNIT_VALUE" val="8"/>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5"/>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1"/>
  <p:tag name="KSO_WM_UNIT_ID" val="diagram287_3*l_i*1_1"/>
  <p:tag name="KSO_WM_UNIT_CLEAR" val="1"/>
  <p:tag name="KSO_WM_UNIT_LAYERLEVEL" val="1_1"/>
  <p:tag name="KSO_WM_BEAUTIFY_FLAG" val="#wm#"/>
  <p:tag name="KSO_WM_DIAGRAM_GROUP_CODE" val="l1-1"/>
  <p:tag name="KSO_WM_UNIT_FILL_FORE_SCHEMECOLOR_INDEX" val="5"/>
  <p:tag name="KSO_WM_UNIT_FILL_TYPE" val="1"/>
</p:tagLst>
</file>

<file path=ppt/tags/tag68.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1_1"/>
  <p:tag name="KSO_WM_UNIT_ID" val="diagram287_3*l_h_f*1_1_1"/>
  <p:tag name="KSO_WM_UNIT_CLEAR" val="1"/>
  <p:tag name="KSO_WM_UNIT_LAYERLEVEL" val="1_1_1"/>
  <p:tag name="KSO_WM_UNIT_VALUE" val="18"/>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5"/>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2"/>
  <p:tag name="KSO_WM_UNIT_ID" val="diagram287_3*l_i*1_2"/>
  <p:tag name="KSO_WM_UNIT_CLEAR" val="1"/>
  <p:tag name="KSO_WM_UNIT_LAYERLEVEL" val="1_1"/>
  <p:tag name="KSO_WM_BEAUTIFY_FLAG" val="#wm#"/>
  <p:tag name="KSO_WM_DIAGRAM_GROUP_CODE" val="l1-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3_1"/>
  <p:tag name="KSO_WM_UNIT_ID" val="diagram287_3*l_h_a*1_3_1"/>
  <p:tag name="KSO_WM_UNIT_CLEAR" val="1"/>
  <p:tag name="KSO_WM_UNIT_LAYERLEVEL" val="1_1_1"/>
  <p:tag name="KSO_WM_UNIT_VALUE" val="8"/>
  <p:tag name="KSO_WM_UNIT_HIGHLIGHT" val="0"/>
  <p:tag name="KSO_WM_UNIT_COMPATIBLE" val="0"/>
  <p:tag name="KSO_WM_BEAUTIFY_FLAG" val="#wm#"/>
  <p:tag name="KSO_WM_DIAGRAM_GROUP_CODE" val="l1-1"/>
  <p:tag name="KSO_WM_UNIT_PRESET_TEXT" val="LOREM IPSUM"/>
  <p:tag name="KSO_WM_UNIT_FILL_FORE_SCHEMECOLOR_INDEX" val="7"/>
  <p:tag name="KSO_WM_UNIT_FILL_TYPE" val="1"/>
  <p:tag name="KSO_WM_UNIT_TEXT_FILL_FORE_SCHEMECOLOR_INDEX" val="7"/>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3"/>
  <p:tag name="KSO_WM_UNIT_ID" val="diagram287_3*l_i*1_3"/>
  <p:tag name="KSO_WM_UNIT_CLEAR" val="1"/>
  <p:tag name="KSO_WM_UNIT_LAYERLEVEL" val="1_1"/>
  <p:tag name="KSO_WM_BEAUTIFY_FLAG" val="#wm#"/>
  <p:tag name="KSO_WM_DIAGRAM_GROUP_CODE" val="l1-1"/>
  <p:tag name="KSO_WM_UNIT_FILL_FORE_SCHEMECOLOR_INDEX" val="7"/>
  <p:tag name="KSO_WM_UNIT_FILL_TYPE" val="1"/>
</p:tagLst>
</file>

<file path=ppt/tags/tag72.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3_1"/>
  <p:tag name="KSO_WM_UNIT_ID" val="diagram287_3*l_h_f*1_3_1"/>
  <p:tag name="KSO_WM_UNIT_CLEAR" val="1"/>
  <p:tag name="KSO_WM_UNIT_LAYERLEVEL" val="1_1_1"/>
  <p:tag name="KSO_WM_UNIT_VALUE" val="18"/>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7"/>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4"/>
  <p:tag name="KSO_WM_UNIT_ID" val="diagram287_3*l_i*1_4"/>
  <p:tag name="KSO_WM_UNIT_CLEAR" val="1"/>
  <p:tag name="KSO_WM_UNIT_LAYERLEVEL" val="1_1"/>
  <p:tag name="KSO_WM_BEAUTIFY_FLAG" val="#wm#"/>
  <p:tag name="KSO_WM_DIAGRAM_GROUP_CODE" val="l1-1"/>
</p:tagLst>
</file>

<file path=ppt/tags/tag74.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2_1"/>
  <p:tag name="KSO_WM_UNIT_ID" val="diagram287_3*l_h_a*1_2_1"/>
  <p:tag name="KSO_WM_UNIT_CLEAR" val="1"/>
  <p:tag name="KSO_WM_UNIT_LAYERLEVEL" val="1_1_1"/>
  <p:tag name="KSO_WM_UNIT_VALUE" val="8"/>
  <p:tag name="KSO_WM_UNIT_HIGHLIGHT" val="0"/>
  <p:tag name="KSO_WM_UNIT_COMPATIBLE" val="0"/>
  <p:tag name="KSO_WM_BEAUTIFY_FLAG" val="#wm#"/>
  <p:tag name="KSO_WM_DIAGRAM_GROUP_CODE" val="l1-1"/>
  <p:tag name="KSO_WM_UNIT_PRESET_TEXT" val="LOREM IPSUM"/>
  <p:tag name="KSO_WM_UNIT_FILL_FORE_SCHEMECOLOR_INDEX" val="6"/>
  <p:tag name="KSO_WM_UNIT_FILL_TYPE" val="1"/>
  <p:tag name="KSO_WM_UNIT_TEXT_FILL_FORE_SCHEMECOLOR_INDEX" val="6"/>
  <p:tag name="KSO_WM_UNIT_TEXT_FILL_TYPE" val="1"/>
</p:tagLst>
</file>

<file path=ppt/tags/tag75.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5"/>
  <p:tag name="KSO_WM_UNIT_ID" val="diagram287_3*l_i*1_5"/>
  <p:tag name="KSO_WM_UNIT_CLEAR" val="1"/>
  <p:tag name="KSO_WM_UNIT_LAYERLEVEL" val="1_1"/>
  <p:tag name="KSO_WM_BEAUTIFY_FLAG" val="#wm#"/>
  <p:tag name="KSO_WM_DIAGRAM_GROUP_CODE" val="l1-1"/>
  <p:tag name="KSO_WM_UNIT_FILL_FORE_SCHEMECOLOR_INDEX" val="6"/>
  <p:tag name="KSO_WM_UNIT_FILL_TYPE" val="1"/>
</p:tagLst>
</file>

<file path=ppt/tags/tag76.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2_1"/>
  <p:tag name="KSO_WM_UNIT_ID" val="diagram287_3*l_h_f*1_2_1"/>
  <p:tag name="KSO_WM_UNIT_CLEAR" val="1"/>
  <p:tag name="KSO_WM_UNIT_LAYERLEVEL" val="1_1_1"/>
  <p:tag name="KSO_WM_UNIT_VALUE" val="18"/>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6"/>
  <p:tag name="KSO_WM_UNIT_FILL_TYPE" val="1"/>
  <p:tag name="KSO_WM_UNIT_TEXT_FILL_FORE_SCHEMECOLOR_INDEX" val="14"/>
  <p:tag name="KSO_WM_UNIT_TEXT_FILL_TYPE" val="1"/>
</p:tagLst>
</file>

<file path=ppt/tags/tag77.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6"/>
  <p:tag name="KSO_WM_UNIT_ID" val="diagram287_3*l_i*1_6"/>
  <p:tag name="KSO_WM_UNIT_CLEAR" val="1"/>
  <p:tag name="KSO_WM_UNIT_LAYERLEVEL" val="1_1"/>
  <p:tag name="KSO_WM_BEAUTIFY_FLAG" val="#wm#"/>
  <p:tag name="KSO_WM_DIAGRAM_GROUP_CODE" val="l1-1"/>
</p:tagLst>
</file>

<file path=ppt/tags/tag78.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4_1"/>
  <p:tag name="KSO_WM_UNIT_ID" val="diagram287_3*l_h_a*1_4_1"/>
  <p:tag name="KSO_WM_UNIT_CLEAR" val="1"/>
  <p:tag name="KSO_WM_UNIT_LAYERLEVEL" val="1_1_1"/>
  <p:tag name="KSO_WM_UNIT_VALUE" val="8"/>
  <p:tag name="KSO_WM_UNIT_HIGHLIGHT" val="0"/>
  <p:tag name="KSO_WM_UNIT_COMPATIBLE" val="0"/>
  <p:tag name="KSO_WM_BEAUTIFY_FLAG" val="#wm#"/>
  <p:tag name="KSO_WM_DIAGRAM_GROUP_CODE" val="l1-1"/>
  <p:tag name="KSO_WM_UNIT_PRESET_TEXT" val="LOREM IPSUM"/>
  <p:tag name="KSO_WM_UNIT_FILL_FORE_SCHEMECOLOR_INDEX" val="8"/>
  <p:tag name="KSO_WM_UNIT_FILL_TYPE" val="1"/>
  <p:tag name="KSO_WM_UNIT_TEXT_FILL_FORE_SCHEMECOLOR_INDEX" val="8"/>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7"/>
  <p:tag name="KSO_WM_UNIT_ID" val="diagram287_3*l_i*1_7"/>
  <p:tag name="KSO_WM_UNIT_CLEAR" val="1"/>
  <p:tag name="KSO_WM_UNIT_LAYERLEVEL" val="1_1"/>
  <p:tag name="KSO_WM_BEAUTIFY_FLAG" val="#wm#"/>
  <p:tag name="KSO_WM_DIAGRAM_GROUP_CODE" val="l1-1"/>
  <p:tag name="KSO_WM_UNIT_FILL_FORE_SCHEMECOLOR_INDEX" val="8"/>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4_1"/>
  <p:tag name="KSO_WM_UNIT_ID" val="diagram287_3*l_h_f*1_4_1"/>
  <p:tag name="KSO_WM_UNIT_CLEAR" val="1"/>
  <p:tag name="KSO_WM_UNIT_LAYERLEVEL" val="1_1_1"/>
  <p:tag name="KSO_WM_UNIT_VALUE" val="18"/>
  <p:tag name="KSO_WM_UNIT_HIGHLIGHT" val="0"/>
  <p:tag name="KSO_WM_UNIT_COMPATIBLE" val="0"/>
  <p:tag name="KSO_WM_BEAUTIFY_FLAG" val="#wm#"/>
  <p:tag name="KSO_WM_UNIT_PRESET_TEXT_INDEX" val="4"/>
  <p:tag name="KSO_WM_UNIT_PRESET_TEXT_LEN" val="18"/>
  <p:tag name="KSO_WM_DIAGRAM_GROUP_CODE" val="l1-1"/>
  <p:tag name="KSO_WM_UNIT_FILL_FORE_SCHEMECOLOR_INDEX" val="8"/>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8"/>
  <p:tag name="KSO_WM_UNIT_ID" val="diagram287_3*l_i*1_8"/>
  <p:tag name="KSO_WM_UNIT_CLEAR" val="1"/>
  <p:tag name="KSO_WM_UNIT_LAYERLEVEL" val="1_1"/>
  <p:tag name="KSO_WM_BEAUTIFY_FLAG" val="#wm#"/>
  <p:tag name="KSO_WM_DIAGRAM_GROUP_CODE" val="l1-1"/>
</p:tagLst>
</file>

<file path=ppt/tags/tag82.xml><?xml version="1.0" encoding="utf-8"?>
<p:tagLst xmlns:p="http://schemas.openxmlformats.org/presentationml/2006/main">
  <p:tag name="KSO_WM_TAG_VERSION" val="1.0"/>
  <p:tag name="KSO_WM_BEAUTIFY_FLAG" val="#wm#"/>
  <p:tag name="KSO_WM_UNIT_TYPE" val="i"/>
  <p:tag name="KSO_WM_UNIT_ID" val="diagram160267_3*i*0"/>
  <p:tag name="KSO_WM_TEMPLATE_CATEGORY" val="diagram"/>
  <p:tag name="KSO_WM_TEMPLATE_INDEX" val="160267"/>
  <p:tag name="KSO_WM_UNIT_INDEX" val="0"/>
</p:tagLst>
</file>

<file path=ppt/tags/tag83.xml><?xml version="1.0" encoding="utf-8"?>
<p:tagLst xmlns:p="http://schemas.openxmlformats.org/presentationml/2006/main">
  <p:tag name="KSO_WM_TAG_VERSION" val="1.0"/>
  <p:tag name="KSO_WM_TEMPLATE_CATEGORY" val="diagram"/>
  <p:tag name="KSO_WM_TEMPLATE_INDEX" val="160267"/>
  <p:tag name="KSO_WM_UNIT_TYPE" val="l_i"/>
  <p:tag name="KSO_WM_UNIT_INDEX" val="1_1"/>
  <p:tag name="KSO_WM_UNIT_ID" val="diagram160267_3*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TAG_VERSION" val="1.0"/>
  <p:tag name="KSO_WM_TEMPLATE_CATEGORY" val="diagram"/>
  <p:tag name="KSO_WM_TEMPLATE_INDEX" val="160267"/>
  <p:tag name="KSO_WM_UNIT_TYPE" val="l_h_f"/>
  <p:tag name="KSO_WM_UNIT_INDEX" val="1_1_1"/>
  <p:tag name="KSO_WM_UNIT_ID" val="diagram160267_3*l_h_f*1_1_1"/>
  <p:tag name="KSO_WM_UNIT_CLEAR" val="1"/>
  <p:tag name="KSO_WM_UNIT_LAYERLEVEL" val="1_1_1"/>
  <p:tag name="KSO_WM_UNIT_VALUE" val="50"/>
  <p:tag name="KSO_WM_UNIT_HIGHLIGHT" val="0"/>
  <p:tag name="KSO_WM_UNIT_COMPATIBLE" val="0"/>
  <p:tag name="KSO_WM_BEAUTIFY_FLAG" val="#wm#"/>
  <p:tag name="KSO_WM_DIAGRAM_GROUP_CODE" val="l1-1"/>
  <p:tag name="KSO_WM_UNIT_PRESET_TEXT" val="Lorem&#13;ipsum"/>
  <p:tag name="KSO_WM_UNIT_FILL_FORE_SCHEMECOLOR_INDEX" val="5"/>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TAG_VERSION" val="1.0"/>
  <p:tag name="KSO_WM_BEAUTIFY_FLAG" val="#wm#"/>
  <p:tag name="KSO_WM_UNIT_TYPE" val="i"/>
  <p:tag name="KSO_WM_UNIT_ID" val="diagram160267_3*i*6"/>
  <p:tag name="KSO_WM_TEMPLATE_CATEGORY" val="diagram"/>
  <p:tag name="KSO_WM_TEMPLATE_INDEX" val="160267"/>
  <p:tag name="KSO_WM_UNIT_INDEX" val="6"/>
</p:tagLst>
</file>

<file path=ppt/tags/tag86.xml><?xml version="1.0" encoding="utf-8"?>
<p:tagLst xmlns:p="http://schemas.openxmlformats.org/presentationml/2006/main">
  <p:tag name="KSO_WM_TAG_VERSION" val="1.0"/>
  <p:tag name="KSO_WM_TEMPLATE_CATEGORY" val="diagram"/>
  <p:tag name="KSO_WM_TEMPLATE_INDEX" val="160267"/>
  <p:tag name="KSO_WM_UNIT_TYPE" val="l_i"/>
  <p:tag name="KSO_WM_UNIT_INDEX" val="1_2"/>
  <p:tag name="KSO_WM_UNIT_ID" val="diagram160267_3*l_i*1_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TAG_VERSION" val="1.0"/>
  <p:tag name="KSO_WM_TEMPLATE_CATEGORY" val="diagram"/>
  <p:tag name="KSO_WM_TEMPLATE_INDEX" val="160267"/>
  <p:tag name="KSO_WM_UNIT_TYPE" val="l_h_f"/>
  <p:tag name="KSO_WM_UNIT_INDEX" val="1_2_1"/>
  <p:tag name="KSO_WM_UNIT_ID" val="diagram160267_3*l_h_f*1_2_1"/>
  <p:tag name="KSO_WM_UNIT_CLEAR" val="1"/>
  <p:tag name="KSO_WM_UNIT_LAYERLEVEL" val="1_1_1"/>
  <p:tag name="KSO_WM_UNIT_VALUE" val="50"/>
  <p:tag name="KSO_WM_UNIT_HIGHLIGHT" val="0"/>
  <p:tag name="KSO_WM_UNIT_COMPATIBLE" val="0"/>
  <p:tag name="KSO_WM_BEAUTIFY_FLAG" val="#wm#"/>
  <p:tag name="KSO_WM_DIAGRAM_GROUP_CODE" val="l1-1"/>
  <p:tag name="KSO_WM_UNIT_PRESET_TEXT" val="Lorem&#13;ipsum"/>
  <p:tag name="KSO_WM_UNIT_FILL_FORE_SCHEMECOLOR_INDEX" val="6"/>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TAG_VERSION" val="1.0"/>
  <p:tag name="KSO_WM_BEAUTIFY_FLAG" val="#wm#"/>
  <p:tag name="KSO_WM_UNIT_TYPE" val="i"/>
  <p:tag name="KSO_WM_UNIT_ID" val="diagram160267_3*i*11"/>
  <p:tag name="KSO_WM_TEMPLATE_CATEGORY" val="diagram"/>
  <p:tag name="KSO_WM_TEMPLATE_INDEX" val="160267"/>
  <p:tag name="KSO_WM_UNIT_INDEX" val="11"/>
</p:tagLst>
</file>

<file path=ppt/tags/tag89.xml><?xml version="1.0" encoding="utf-8"?>
<p:tagLst xmlns:p="http://schemas.openxmlformats.org/presentationml/2006/main">
  <p:tag name="KSO_WM_TAG_VERSION" val="1.0"/>
  <p:tag name="KSO_WM_TEMPLATE_CATEGORY" val="diagram"/>
  <p:tag name="KSO_WM_TEMPLATE_INDEX" val="160267"/>
  <p:tag name="KSO_WM_UNIT_TYPE" val="l_i"/>
  <p:tag name="KSO_WM_UNIT_INDEX" val="1_3"/>
  <p:tag name="KSO_WM_UNIT_ID" val="diagram160267_3*l_i*1_3"/>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TEMPLATE_CATEGORY" val="diagram"/>
  <p:tag name="KSO_WM_TEMPLATE_INDEX" val="160267"/>
  <p:tag name="KSO_WM_UNIT_TYPE" val="l_h_f"/>
  <p:tag name="KSO_WM_UNIT_INDEX" val="1_3_1"/>
  <p:tag name="KSO_WM_UNIT_ID" val="diagram160267_3*l_h_f*1_3_1"/>
  <p:tag name="KSO_WM_UNIT_CLEAR" val="1"/>
  <p:tag name="KSO_WM_UNIT_LAYERLEVEL" val="1_1_1"/>
  <p:tag name="KSO_WM_UNIT_VALUE" val="50"/>
  <p:tag name="KSO_WM_UNIT_HIGHLIGHT" val="0"/>
  <p:tag name="KSO_WM_UNIT_COMPATIBLE" val="0"/>
  <p:tag name="KSO_WM_BEAUTIFY_FLAG" val="#wm#"/>
  <p:tag name="KSO_WM_DIAGRAM_GROUP_CODE" val="l1-1"/>
  <p:tag name="KSO_WM_UNIT_PRESET_TEXT" val="Lorem&#13;ipsum"/>
  <p:tag name="KSO_WM_UNIT_FILL_FORE_SCHEMECOLOR_INDEX" val="5"/>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PLACING_PICTURE_USER_VIEWPORT" val="{&quot;height&quot;:6122.834645669292,&quot;width&quot;:4439.055118110236}"/>
</p:tagLst>
</file>

<file path=ppt/tags/tag92.xml><?xml version="1.0" encoding="utf-8"?>
<p:tagLst xmlns:p="http://schemas.openxmlformats.org/presentationml/2006/main">
  <p:tag name="KSO_WM_UNIT_TABLE_BEAUTIFY" val="smartTable{fbca872e-a2ad-4fea-a1bf-c62355e66375}"/>
</p:tagLst>
</file>

<file path=ppt/tags/tag93.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1_1"/>
  <p:tag name="KSO_WM_UNIT_ID" val="diagram287_4*l_h_a*1_1_1"/>
  <p:tag name="KSO_WM_UNIT_CLEAR" val="1"/>
  <p:tag name="KSO_WM_UNIT_LAYERLEVEL" val="1_1_1"/>
  <p:tag name="KSO_WM_UNIT_VALUE" val="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5"/>
  <p:tag name="KSO_WM_UNIT_TEXT_FILL_TYPE" val="1"/>
</p:tagLst>
</file>

<file path=ppt/tags/tag94.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1"/>
  <p:tag name="KSO_WM_UNIT_ID" val="diagram287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95.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1_1"/>
  <p:tag name="KSO_WM_UNIT_ID" val="diagram287_4*l_h_f*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26"/>
  <p:tag name="KSO_WM_DIAGRAM_GROUP_CODE" val="l1-1"/>
  <p:tag name="KSO_WM_UNIT_FILL_FORE_SCHEMECOLOR_INDEX" val="5"/>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UNIT_PLACING_PICTURE_USER_VIEWPORT" val="{&quot;height&quot;:4951,&quot;width&quot;:5165}"/>
</p:tagLst>
</file>

<file path=ppt/tags/tag97.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1_1"/>
  <p:tag name="KSO_WM_UNIT_ID" val="diagram287_4*l_h_a*1_1_1"/>
  <p:tag name="KSO_WM_UNIT_CLEAR" val="1"/>
  <p:tag name="KSO_WM_UNIT_LAYERLEVEL" val="1_1_1"/>
  <p:tag name="KSO_WM_UNIT_VALUE" val="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5"/>
  <p:tag name="KSO_WM_UNIT_TEXT_FILL_TYPE" val="1"/>
</p:tagLst>
</file>

<file path=ppt/tags/tag98.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1"/>
  <p:tag name="KSO_WM_UNIT_ID" val="diagram287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99.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1_1"/>
  <p:tag name="KSO_WM_UNIT_ID" val="diagram287_4*l_h_f*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26"/>
  <p:tag name="KSO_WM_DIAGRAM_GROUP_CODE" val="l1-1"/>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11983</Words>
  <Application>WPS 演示</Application>
  <PresentationFormat>宽屏</PresentationFormat>
  <Paragraphs>876</Paragraphs>
  <Slides>82</Slides>
  <Notes>1</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82</vt:i4>
      </vt:variant>
    </vt:vector>
  </HeadingPairs>
  <TitlesOfParts>
    <vt:vector size="108" baseType="lpstr">
      <vt:lpstr>Arial</vt:lpstr>
      <vt:lpstr>宋体</vt:lpstr>
      <vt:lpstr>Wingdings</vt:lpstr>
      <vt:lpstr>Nimbus Roman No9 L</vt:lpstr>
      <vt:lpstr>华文行楷</vt:lpstr>
      <vt:lpstr>Segoe UI</vt:lpstr>
      <vt:lpstr>Noto Music</vt:lpstr>
      <vt:lpstr>微软雅黑</vt:lpstr>
      <vt:lpstr>华文隶书</vt:lpstr>
      <vt:lpstr>方正书宋_GBK</vt:lpstr>
      <vt:lpstr>东文宋体</vt:lpstr>
      <vt:lpstr>方正小标宋简体</vt:lpstr>
      <vt:lpstr>黑体</vt:lpstr>
      <vt:lpstr>??_GB2312</vt:lpstr>
      <vt:lpstr>汉仪书宋二S</vt:lpstr>
      <vt:lpstr>Calibri</vt:lpstr>
      <vt:lpstr>DejaVu Sans</vt:lpstr>
      <vt:lpstr>方正黑体_GBK</vt:lpstr>
      <vt:lpstr>宋体</vt:lpstr>
      <vt:lpstr>Arial Unicode MS</vt:lpstr>
      <vt:lpstr>等线</vt:lpstr>
      <vt:lpstr>URW Bookman</vt:lpstr>
      <vt:lpstr>Standard Symbols PS</vt:lpstr>
      <vt:lpstr>微软雅黑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kwin</dc:creator>
  <cp:lastModifiedBy>user</cp:lastModifiedBy>
  <cp:revision>922</cp:revision>
  <dcterms:created xsi:type="dcterms:W3CDTF">2022-10-10T03:50:12Z</dcterms:created>
  <dcterms:modified xsi:type="dcterms:W3CDTF">2022-10-10T03:50:12Z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2052-11.8.2.10337</vt:lpwstr>
  </property>
  <property fmtid="{D5CDD505-2E9C-101B-9397-08002B2CF9AE}" pid="3" name="KSOTemplateUUID">
    <vt:lpwstr>v1.0_mb_/qsanD7GGgH9l+vgbJHfcw==</vt:lpwstr>
  </property>
  <property fmtid="{D5CDD505-2E9C-101B-9397-08002B2CF9AE}" pid="4" name="ICV">
    <vt:lpwstr>24788321B5C9416EBBB85D1F7840335C</vt:lpwstr>
  </property>
</Properties>
</file>